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2"/>
  </p:notesMasterIdLst>
  <p:sldIdLst>
    <p:sldId id="353" r:id="rId2"/>
    <p:sldId id="357" r:id="rId3"/>
    <p:sldId id="410" r:id="rId4"/>
    <p:sldId id="411" r:id="rId5"/>
    <p:sldId id="412" r:id="rId6"/>
    <p:sldId id="413" r:id="rId7"/>
    <p:sldId id="414" r:id="rId8"/>
    <p:sldId id="415" r:id="rId9"/>
    <p:sldId id="362" r:id="rId10"/>
    <p:sldId id="316" r:id="rId11"/>
    <p:sldId id="368" r:id="rId12"/>
    <p:sldId id="380" r:id="rId13"/>
    <p:sldId id="395" r:id="rId14"/>
    <p:sldId id="378" r:id="rId15"/>
    <p:sldId id="379" r:id="rId16"/>
    <p:sldId id="405" r:id="rId17"/>
    <p:sldId id="367" r:id="rId18"/>
    <p:sldId id="396" r:id="rId19"/>
    <p:sldId id="397" r:id="rId20"/>
    <p:sldId id="398" r:id="rId21"/>
    <p:sldId id="399" r:id="rId22"/>
    <p:sldId id="400" r:id="rId23"/>
    <p:sldId id="401" r:id="rId24"/>
    <p:sldId id="403" r:id="rId25"/>
    <p:sldId id="406" r:id="rId26"/>
    <p:sldId id="419" r:id="rId27"/>
    <p:sldId id="420" r:id="rId28"/>
    <p:sldId id="404" r:id="rId29"/>
    <p:sldId id="421" r:id="rId30"/>
    <p:sldId id="407" r:id="rId31"/>
    <p:sldId id="408" r:id="rId32"/>
    <p:sldId id="422" r:id="rId33"/>
    <p:sldId id="423" r:id="rId34"/>
    <p:sldId id="409" r:id="rId35"/>
    <p:sldId id="391" r:id="rId36"/>
    <p:sldId id="416" r:id="rId37"/>
    <p:sldId id="417" r:id="rId38"/>
    <p:sldId id="418" r:id="rId39"/>
    <p:sldId id="402" r:id="rId40"/>
    <p:sldId id="388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  <p:clrMru>
    <a:srgbClr val="66CCFF"/>
    <a:srgbClr val="003300"/>
    <a:srgbClr val="006600"/>
    <a:srgbClr val="2706EC"/>
    <a:srgbClr val="0014AC"/>
    <a:srgbClr val="220FB1"/>
    <a:srgbClr val="0033CC"/>
    <a:srgbClr val="000099"/>
    <a:srgbClr val="000000"/>
    <a:srgbClr val="365D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7" d="100"/>
          <a:sy n="77" d="100"/>
        </p:scale>
        <p:origin x="-930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41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10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5.wav"/><Relationship Id="rId9" Type="http://schemas.openxmlformats.org/officeDocument/2006/relationships/hyperlink" Target="../../../../&#1082;&#1080;&#1085;&#1086;%207&#1082;&#1083;/7-3%20&#1060;&#1048;&#1051;&#1068;&#1052;/&#1087;&#1086;&#1076;&#1074;&#1086;&#1076;&#1085;%20&#1083;%20&#1092;&#1080;&#1083;&#1100;&#1084;.avi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9.wav"/><Relationship Id="rId7" Type="http://schemas.openxmlformats.org/officeDocument/2006/relationships/audio" Target="../media/audio8.wav"/><Relationship Id="rId12" Type="http://schemas.openxmlformats.org/officeDocument/2006/relationships/image" Target="../media/image1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16.jpeg"/><Relationship Id="rId5" Type="http://schemas.openxmlformats.org/officeDocument/2006/relationships/audio" Target="../media/audio11.wav"/><Relationship Id="rId10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1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4.wav"/><Relationship Id="rId10" Type="http://schemas.openxmlformats.org/officeDocument/2006/relationships/audio" Target="../media/audio1.wav"/><Relationship Id="rId4" Type="http://schemas.openxmlformats.org/officeDocument/2006/relationships/audio" Target="../media/audio8.wav"/><Relationship Id="rId9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19.png"/><Relationship Id="rId5" Type="http://schemas.openxmlformats.org/officeDocument/2006/relationships/audio" Target="../media/audio9.wav"/><Relationship Id="rId10" Type="http://schemas.openxmlformats.org/officeDocument/2006/relationships/audio" Target="../media/audio12.wav"/><Relationship Id="rId4" Type="http://schemas.openxmlformats.org/officeDocument/2006/relationships/audio" Target="../media/audio8.wav"/><Relationship Id="rId9" Type="http://schemas.openxmlformats.org/officeDocument/2006/relationships/audio" Target="../media/audio10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19.png"/><Relationship Id="rId5" Type="http://schemas.openxmlformats.org/officeDocument/2006/relationships/audio" Target="../media/audio9.wav"/><Relationship Id="rId10" Type="http://schemas.openxmlformats.org/officeDocument/2006/relationships/audio" Target="../media/audio12.wav"/><Relationship Id="rId4" Type="http://schemas.openxmlformats.org/officeDocument/2006/relationships/audio" Target="../media/audio8.wav"/><Relationship Id="rId9" Type="http://schemas.openxmlformats.org/officeDocument/2006/relationships/audio" Target="../media/audio10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8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10" Type="http://schemas.openxmlformats.org/officeDocument/2006/relationships/audio" Target="../media/audio12.wav"/><Relationship Id="rId4" Type="http://schemas.openxmlformats.org/officeDocument/2006/relationships/audio" Target="../media/audio9.wav"/><Relationship Id="rId9" Type="http://schemas.openxmlformats.org/officeDocument/2006/relationships/audio" Target="../media/audio10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9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10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9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10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../&#1082;&#1080;&#1085;&#1086;%207&#1082;&#1083;/7-3%20&#1060;&#1048;&#1051;&#1068;&#1052;/&#1076;&#1072;&#1074;&#1083;%20&#1085;&#1072;%20&#1075;&#1083;&#1091;&#1073;&#1080;&#1085;&#1077;%20&#1092;%202&#1084;&#1080;&#1085;.avi" TargetMode="External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hyperlink" Target="../../../../&#1082;&#1080;&#1085;&#1086;%207&#1082;&#1083;/7-3%20&#1060;&#1048;&#1051;&#1068;&#1052;/&#1079;-&#1085;%20&#1055;&#1072;&#1089;&#1082;&#1072;&#1083;&#1103;%202%20&#1084;&#1080;&#1085;.avi" TargetMode="Externa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../&#1082;&#1080;&#1085;&#1086;%207&#1082;&#1083;/7-3%20&#1060;&#1048;&#1051;&#1068;&#1052;/&#1079;&#1072;&#1082;&#1086;&#1085;%20&#1087;&#1072;&#1089;&#1082;&#1072;&#1083;&#1103;.avi" TargetMode="External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8.wav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10.wav"/><Relationship Id="rId9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7.wav"/><Relationship Id="rId7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image" Target="../media/image9.png"/><Relationship Id="rId5" Type="http://schemas.openxmlformats.org/officeDocument/2006/relationships/audio" Target="../media/audio8.wav"/><Relationship Id="rId10" Type="http://schemas.openxmlformats.org/officeDocument/2006/relationships/audio" Target="../media/audio10.wav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9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4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0" Type="http://schemas.openxmlformats.org/officeDocument/2006/relationships/image" Target="../media/image10.png"/><Relationship Id="rId4" Type="http://schemas.openxmlformats.org/officeDocument/2006/relationships/audio" Target="../media/audio9.wav"/><Relationship Id="rId9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9.wav"/><Relationship Id="rId7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13.png"/><Relationship Id="rId5" Type="http://schemas.openxmlformats.org/officeDocument/2006/relationships/audio" Target="../media/audio2.wav"/><Relationship Id="rId10" Type="http://schemas.openxmlformats.org/officeDocument/2006/relationships/image" Target="../media/image12.png"/><Relationship Id="rId4" Type="http://schemas.openxmlformats.org/officeDocument/2006/relationships/audio" Target="../media/audio7.wav"/><Relationship Id="rId9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" y="0"/>
          <a:ext cx="9144000" cy="5943600"/>
        </p:xfrm>
        <a:graphic>
          <a:graphicData uri="http://schemas.openxmlformats.org/drawingml/2006/table">
            <a:tbl>
              <a:tblPr/>
              <a:tblGrid>
                <a:gridCol w="495474"/>
                <a:gridCol w="7891397"/>
                <a:gridCol w="757129"/>
              </a:tblGrid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раздел (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)     «Давление в жидкости и газе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 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</a:t>
                      </a:r>
                      <a:r>
                        <a:rPr lang="ru-RU" sz="18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Урок - 7 (</a:t>
                      </a:r>
                      <a:r>
                        <a:rPr lang="ru-RU" sz="12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14(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плав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2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№ 19-2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ТЕМА:</a:t>
                      </a:r>
                      <a:r>
                        <a:rPr lang="ru-RU" sz="18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Условия плавания тел</a:t>
                      </a: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ЦЕЛИ: 1. 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Создать условия для </a:t>
                      </a: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восприятия понятий 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плавания тел, водоизмещение</a:t>
                      </a: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              2. Создать условия для усвоения 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зависимости условий плавания тел.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r>
                        <a:rPr lang="ru-RU" sz="1800" b="1" cap="all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способствовать </a:t>
                      </a: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восприятию</a:t>
                      </a: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 материала темы №14.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>
                          <a:latin typeface="Times New Roman"/>
                          <a:ea typeface="Times New Roman"/>
                          <a:cs typeface="Times New Roman"/>
                        </a:rPr>
                        <a:t>ТИп УРОКА</a:t>
                      </a:r>
                      <a:r>
                        <a:rPr lang="ru-RU" sz="1800" cap="all">
                          <a:latin typeface="Times New Roman"/>
                          <a:ea typeface="Times New Roman"/>
                          <a:cs typeface="Times New Roman"/>
                        </a:rPr>
                        <a:t>:          </a:t>
                      </a: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 изучения нового материала.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/>
                          <a:ea typeface="Times New Roman"/>
                          <a:cs typeface="Times New Roman"/>
                        </a:rPr>
                        <a:t>ВИД УРО КА: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ДЕМОНСТРАЦИИ: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Плавание тел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БНП мех, модель №18,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к/</a:t>
                      </a: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«Подводная лодка».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3.Условия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плавания и воздухоплавания.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ход урока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Консультация по ДЛР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1. З-н Паскаля (зад.№12 стр.75).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2. р=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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 g h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(зад. №13 стр. 78)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3. А.Д. Поднятие воды  в закрытой трубке…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проблемной ситуации: 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Почему железные тела то плавают, то тонут?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Эвристическая беседа по материалу темы</a:t>
                      </a: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 14</a:t>
                      </a: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 с демонстрациями.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13м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Calibri"/>
                          <a:ea typeface="Times New Roman"/>
                          <a:cs typeface="Times New Roman"/>
                        </a:rPr>
                        <a:t>Повторение темы по ОК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Первичная обратная связь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стр.104.???  Упр. 33,(1,2,3,4)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Calibri"/>
                          <a:ea typeface="Times New Roman"/>
                          <a:cs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§§ 50,51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50м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24152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№14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1109017">
            <a:off x="1031456" y="1353665"/>
            <a:ext cx="5421953" cy="12931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857224" y="4786322"/>
            <a:ext cx="6988190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Тел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2143108" y="2643182"/>
            <a:ext cx="6215106" cy="200026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Плавания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6088559"/>
            <a:ext cx="6948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стр. 25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14282" y="2357430"/>
            <a:ext cx="1117781" cy="144111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flipV="1">
            <a:off x="785786" y="2285992"/>
            <a:ext cx="0" cy="7201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7"/>
          <p:cNvGrpSpPr/>
          <p:nvPr/>
        </p:nvGrpSpPr>
        <p:grpSpPr>
          <a:xfrm>
            <a:off x="969606" y="2071678"/>
            <a:ext cx="530560" cy="400110"/>
            <a:chOff x="3208127" y="2146109"/>
            <a:chExt cx="714380" cy="400110"/>
          </a:xfrm>
          <a:solidFill>
            <a:schemeClr val="bg2"/>
          </a:solidFill>
        </p:grpSpPr>
        <p:sp>
          <p:nvSpPr>
            <p:cNvPr id="17" name="TextBox 16"/>
            <p:cNvSpPr txBox="1"/>
            <p:nvPr/>
          </p:nvSpPr>
          <p:spPr>
            <a:xfrm>
              <a:off x="3208127" y="2146109"/>
              <a:ext cx="71438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3344809" y="2184243"/>
              <a:ext cx="324000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529482" y="285728"/>
            <a:ext cx="601447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3100986" y="285728"/>
            <a:ext cx="1258678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1643042" y="2773699"/>
            <a:ext cx="1117781" cy="144111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Line 3"/>
          <p:cNvSpPr>
            <a:spLocks noChangeShapeType="1"/>
          </p:cNvSpPr>
          <p:nvPr/>
        </p:nvSpPr>
        <p:spPr bwMode="auto">
          <a:xfrm flipV="1">
            <a:off x="2214546" y="2357430"/>
            <a:ext cx="0" cy="107157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6" name="Группа 7"/>
          <p:cNvGrpSpPr/>
          <p:nvPr/>
        </p:nvGrpSpPr>
        <p:grpSpPr>
          <a:xfrm>
            <a:off x="2285984" y="2000240"/>
            <a:ext cx="673436" cy="461665"/>
            <a:chOff x="3208127" y="2146109"/>
            <a:chExt cx="589345" cy="461665"/>
          </a:xfrm>
          <a:solidFill>
            <a:schemeClr val="bg2"/>
          </a:solidFill>
        </p:grpSpPr>
        <p:sp>
          <p:nvSpPr>
            <p:cNvPr id="57" name="TextBox 56"/>
            <p:cNvSpPr txBox="1"/>
            <p:nvPr/>
          </p:nvSpPr>
          <p:spPr>
            <a:xfrm>
              <a:off x="3208127" y="2146109"/>
              <a:ext cx="58934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8" name="Прямая со стрелкой 57"/>
            <p:cNvCxnSpPr/>
            <p:nvPr/>
          </p:nvCxnSpPr>
          <p:spPr>
            <a:xfrm>
              <a:off x="3344809" y="2184243"/>
              <a:ext cx="324000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0" y="3143248"/>
            <a:ext cx="9144000" cy="3032295"/>
            <a:chOff x="0" y="3143248"/>
            <a:chExt cx="9144000" cy="3032295"/>
          </a:xfrm>
        </p:grpSpPr>
        <p:sp>
          <p:nvSpPr>
            <p:cNvPr id="45" name="Rectangle 16"/>
            <p:cNvSpPr>
              <a:spLocks noChangeArrowheads="1"/>
            </p:cNvSpPr>
            <p:nvPr/>
          </p:nvSpPr>
          <p:spPr bwMode="auto">
            <a:xfrm>
              <a:off x="0" y="3143248"/>
              <a:ext cx="9144000" cy="3000396"/>
            </a:xfrm>
            <a:prstGeom prst="rect">
              <a:avLst/>
            </a:prstGeom>
            <a:solidFill>
              <a:srgbClr val="0000FF">
                <a:alpha val="48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0" y="6175543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3509658" y="3211693"/>
            <a:ext cx="1117781" cy="144111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Line 3"/>
          <p:cNvSpPr>
            <a:spLocks noChangeShapeType="1"/>
          </p:cNvSpPr>
          <p:nvPr/>
        </p:nvSpPr>
        <p:spPr bwMode="auto">
          <a:xfrm flipV="1">
            <a:off x="4070529" y="2486680"/>
            <a:ext cx="0" cy="136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1" name="Группа 7"/>
          <p:cNvGrpSpPr/>
          <p:nvPr/>
        </p:nvGrpSpPr>
        <p:grpSpPr>
          <a:xfrm>
            <a:off x="3571868" y="1928802"/>
            <a:ext cx="816312" cy="584775"/>
            <a:chOff x="3208127" y="2146109"/>
            <a:chExt cx="714380" cy="584775"/>
          </a:xfrm>
          <a:solidFill>
            <a:schemeClr val="bg2"/>
          </a:solidFill>
        </p:grpSpPr>
        <p:sp>
          <p:nvSpPr>
            <p:cNvPr id="62" name="TextBox 61"/>
            <p:cNvSpPr txBox="1"/>
            <p:nvPr/>
          </p:nvSpPr>
          <p:spPr>
            <a:xfrm>
              <a:off x="3208127" y="2146109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3344809" y="2184243"/>
              <a:ext cx="324000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5143504" y="4286256"/>
            <a:ext cx="1117781" cy="144111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Line 3"/>
          <p:cNvSpPr>
            <a:spLocks noChangeShapeType="1"/>
          </p:cNvSpPr>
          <p:nvPr/>
        </p:nvSpPr>
        <p:spPr bwMode="auto">
          <a:xfrm flipV="1">
            <a:off x="5704375" y="3561243"/>
            <a:ext cx="0" cy="136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6" name="Группа 7"/>
          <p:cNvGrpSpPr/>
          <p:nvPr/>
        </p:nvGrpSpPr>
        <p:grpSpPr>
          <a:xfrm>
            <a:off x="5237613" y="1915176"/>
            <a:ext cx="816312" cy="584775"/>
            <a:chOff x="3208127" y="2146109"/>
            <a:chExt cx="714380" cy="584775"/>
          </a:xfrm>
          <a:solidFill>
            <a:schemeClr val="bg2"/>
          </a:solidFill>
        </p:grpSpPr>
        <p:sp>
          <p:nvSpPr>
            <p:cNvPr id="67" name="TextBox 66"/>
            <p:cNvSpPr txBox="1"/>
            <p:nvPr/>
          </p:nvSpPr>
          <p:spPr>
            <a:xfrm>
              <a:off x="3208127" y="2146109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8" name="Прямая со стрелкой 67"/>
            <p:cNvCxnSpPr/>
            <p:nvPr/>
          </p:nvCxnSpPr>
          <p:spPr>
            <a:xfrm>
              <a:off x="3344809" y="2184243"/>
              <a:ext cx="324000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Прямоугольник 68"/>
          <p:cNvSpPr/>
          <p:nvPr/>
        </p:nvSpPr>
        <p:spPr>
          <a:xfrm>
            <a:off x="1592870" y="1785926"/>
            <a:ext cx="500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endParaRPr lang="ru-RU" sz="48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071802" y="1785926"/>
            <a:ext cx="500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endParaRPr lang="ru-RU" sz="48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500562" y="1785926"/>
            <a:ext cx="500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7500958" y="4714884"/>
            <a:ext cx="1117781" cy="144111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Line 4"/>
          <p:cNvSpPr>
            <a:spLocks noChangeShapeType="1"/>
          </p:cNvSpPr>
          <p:nvPr/>
        </p:nvSpPr>
        <p:spPr bwMode="auto">
          <a:xfrm>
            <a:off x="8049217" y="4714890"/>
            <a:ext cx="0" cy="435249"/>
          </a:xfrm>
          <a:prstGeom prst="line">
            <a:avLst/>
          </a:prstGeom>
          <a:noFill/>
          <a:ln w="38100">
            <a:solidFill>
              <a:srgbClr val="2706EC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" name="Line 5"/>
          <p:cNvSpPr>
            <a:spLocks noChangeShapeType="1"/>
          </p:cNvSpPr>
          <p:nvPr/>
        </p:nvSpPr>
        <p:spPr bwMode="auto">
          <a:xfrm>
            <a:off x="7490325" y="5364013"/>
            <a:ext cx="37151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 flipH="1">
            <a:off x="8233359" y="5364013"/>
            <a:ext cx="37474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6" name="Группа 7"/>
          <p:cNvGrpSpPr/>
          <p:nvPr/>
        </p:nvGrpSpPr>
        <p:grpSpPr>
          <a:xfrm>
            <a:off x="8161268" y="5488560"/>
            <a:ext cx="520586" cy="369332"/>
            <a:chOff x="3357554" y="2195604"/>
            <a:chExt cx="520586" cy="369332"/>
          </a:xfrm>
        </p:grpSpPr>
        <p:sp>
          <p:nvSpPr>
            <p:cNvPr id="77" name="TextBox 76"/>
            <p:cNvSpPr txBox="1"/>
            <p:nvPr/>
          </p:nvSpPr>
          <p:spPr>
            <a:xfrm>
              <a:off x="3357554" y="2195604"/>
              <a:ext cx="520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8" name="Прямая со стрелкой 77"/>
            <p:cNvCxnSpPr/>
            <p:nvPr/>
          </p:nvCxnSpPr>
          <p:spPr>
            <a:xfrm>
              <a:off x="3357554" y="2214554"/>
              <a:ext cx="324000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Группа 7"/>
          <p:cNvGrpSpPr/>
          <p:nvPr/>
        </p:nvGrpSpPr>
        <p:grpSpPr>
          <a:xfrm>
            <a:off x="7584634" y="5430770"/>
            <a:ext cx="525716" cy="369332"/>
            <a:chOff x="3357554" y="2143116"/>
            <a:chExt cx="714380" cy="369332"/>
          </a:xfrm>
        </p:grpSpPr>
        <p:sp>
          <p:nvSpPr>
            <p:cNvPr id="80" name="TextBox 79"/>
            <p:cNvSpPr txBox="1"/>
            <p:nvPr/>
          </p:nvSpPr>
          <p:spPr>
            <a:xfrm>
              <a:off x="3357554" y="2143116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1" name="Прямая со стрелкой 80"/>
            <p:cNvCxnSpPr/>
            <p:nvPr/>
          </p:nvCxnSpPr>
          <p:spPr>
            <a:xfrm>
              <a:off x="3416394" y="2173610"/>
              <a:ext cx="324000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Группа 7"/>
          <p:cNvGrpSpPr/>
          <p:nvPr/>
        </p:nvGrpSpPr>
        <p:grpSpPr>
          <a:xfrm>
            <a:off x="8079856" y="4988494"/>
            <a:ext cx="530560" cy="369332"/>
            <a:chOff x="3357554" y="2143116"/>
            <a:chExt cx="714380" cy="369332"/>
          </a:xfrm>
        </p:grpSpPr>
        <p:sp>
          <p:nvSpPr>
            <p:cNvPr id="83" name="TextBox 82"/>
            <p:cNvSpPr txBox="1"/>
            <p:nvPr/>
          </p:nvSpPr>
          <p:spPr>
            <a:xfrm>
              <a:off x="3357554" y="2143116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4" name="Прямая со стрелкой 83"/>
            <p:cNvCxnSpPr/>
            <p:nvPr/>
          </p:nvCxnSpPr>
          <p:spPr>
            <a:xfrm>
              <a:off x="3416394" y="2173610"/>
              <a:ext cx="324000" cy="1588"/>
            </a:xfrm>
            <a:prstGeom prst="straightConnector1">
              <a:avLst/>
            </a:prstGeom>
            <a:ln w="25400">
              <a:solidFill>
                <a:srgbClr val="220FB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Группа 7"/>
          <p:cNvGrpSpPr/>
          <p:nvPr/>
        </p:nvGrpSpPr>
        <p:grpSpPr>
          <a:xfrm>
            <a:off x="7499308" y="4848737"/>
            <a:ext cx="530560" cy="425774"/>
            <a:chOff x="3208127" y="2120445"/>
            <a:chExt cx="714380" cy="425774"/>
          </a:xfrm>
        </p:grpSpPr>
        <p:sp>
          <p:nvSpPr>
            <p:cNvPr id="86" name="TextBox 85"/>
            <p:cNvSpPr txBox="1"/>
            <p:nvPr/>
          </p:nvSpPr>
          <p:spPr>
            <a:xfrm>
              <a:off x="3208127" y="2146109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" name="Прямая со стрелкой 86"/>
            <p:cNvCxnSpPr/>
            <p:nvPr/>
          </p:nvCxnSpPr>
          <p:spPr>
            <a:xfrm>
              <a:off x="3445028" y="2120445"/>
              <a:ext cx="3240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Line 3"/>
          <p:cNvSpPr>
            <a:spLocks noChangeShapeType="1"/>
          </p:cNvSpPr>
          <p:nvPr/>
        </p:nvSpPr>
        <p:spPr bwMode="auto">
          <a:xfrm flipV="1">
            <a:off x="8038909" y="5275755"/>
            <a:ext cx="0" cy="86299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4251634" y="285728"/>
            <a:ext cx="124906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7500958" y="3143248"/>
            <a:ext cx="1117781" cy="1583995"/>
          </a:xfrm>
          <a:prstGeom prst="rect">
            <a:avLst/>
          </a:prstGeom>
          <a:solidFill>
            <a:srgbClr val="66CCFF"/>
          </a:solidFill>
          <a:ln w="28575">
            <a:solidFill>
              <a:srgbClr val="66CC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Rectangle 17"/>
          <p:cNvSpPr>
            <a:spLocks noChangeArrowheads="1"/>
          </p:cNvSpPr>
          <p:nvPr/>
        </p:nvSpPr>
        <p:spPr bwMode="auto">
          <a:xfrm>
            <a:off x="6215074" y="2487035"/>
            <a:ext cx="934871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зат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1" name="Rectangle 17"/>
          <p:cNvSpPr>
            <a:spLocks noChangeArrowheads="1"/>
          </p:cNvSpPr>
          <p:nvPr/>
        </p:nvSpPr>
        <p:spPr bwMode="auto">
          <a:xfrm>
            <a:off x="7030044" y="2487035"/>
            <a:ext cx="1258678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2" name="Rectangle 17"/>
          <p:cNvSpPr>
            <a:spLocks noChangeArrowheads="1"/>
          </p:cNvSpPr>
          <p:nvPr/>
        </p:nvSpPr>
        <p:spPr bwMode="auto">
          <a:xfrm>
            <a:off x="8180692" y="2487035"/>
            <a:ext cx="912429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3" name="Rectangle 17"/>
          <p:cNvSpPr>
            <a:spLocks noChangeArrowheads="1"/>
          </p:cNvSpPr>
          <p:nvPr/>
        </p:nvSpPr>
        <p:spPr bwMode="auto">
          <a:xfrm>
            <a:off x="6286512" y="1643050"/>
            <a:ext cx="2656496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/л на дне?!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7"/>
          <p:cNvSpPr>
            <a:spLocks noChangeArrowheads="1"/>
          </p:cNvSpPr>
          <p:nvPr/>
        </p:nvSpPr>
        <p:spPr bwMode="auto">
          <a:xfrm>
            <a:off x="428596" y="214290"/>
            <a:ext cx="214314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repeatCount="indefinite" fill="hold" grpId="3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9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1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/>
      <p:bldP spid="70" grpId="0"/>
      <p:bldP spid="71" grpId="0"/>
      <p:bldP spid="72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88" grpId="0" animBg="1"/>
      <p:bldP spid="88" grpId="1" animBg="1"/>
      <p:bldP spid="20" grpId="0" animBg="1"/>
      <p:bldP spid="20" grpId="1" animBg="1"/>
      <p:bldP spid="20" grpId="2" animBg="1"/>
      <p:bldP spid="20" grpId="3" animBg="1"/>
      <p:bldP spid="89" grpId="0" animBg="1"/>
      <p:bldP spid="90" grpId="0" animBg="1"/>
      <p:bldP spid="91" grpId="0" animBg="1"/>
      <p:bldP spid="92" grpId="0" animBg="1"/>
      <p:bldP spid="93" grpId="0" animBg="1"/>
      <p:bldP spid="93" grpId="1" animBg="1"/>
      <p:bldP spid="94" grpId="0" animBg="1"/>
      <p:bldP spid="9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1406" y="332158"/>
            <a:ext cx="3286148" cy="2279522"/>
            <a:chOff x="9360" y="2592"/>
            <a:chExt cx="864" cy="1296"/>
          </a:xfrm>
        </p:grpSpPr>
        <p:sp>
          <p:nvSpPr>
            <p:cNvPr id="3074" name="Line 2"/>
            <p:cNvSpPr>
              <a:spLocks noChangeShapeType="1"/>
            </p:cNvSpPr>
            <p:nvPr/>
          </p:nvSpPr>
          <p:spPr bwMode="auto">
            <a:xfrm flipH="1">
              <a:off x="9360" y="3888"/>
              <a:ext cx="86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360" y="2592"/>
              <a:ext cx="864" cy="1296"/>
              <a:chOff x="9360" y="2592"/>
              <a:chExt cx="864" cy="1296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auto">
              <a:xfrm>
                <a:off x="9360" y="2880"/>
                <a:ext cx="864" cy="1008"/>
              </a:xfrm>
              <a:prstGeom prst="rect">
                <a:avLst/>
              </a:prstGeom>
              <a:solidFill>
                <a:srgbClr val="0000FF">
                  <a:alpha val="46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7" name="Line 5"/>
              <p:cNvSpPr>
                <a:spLocks noChangeShapeType="1"/>
              </p:cNvSpPr>
              <p:nvPr/>
            </p:nvSpPr>
            <p:spPr bwMode="auto">
              <a:xfrm>
                <a:off x="9360" y="2592"/>
                <a:ext cx="0" cy="12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8" name="Line 6"/>
              <p:cNvSpPr>
                <a:spLocks noChangeShapeType="1"/>
              </p:cNvSpPr>
              <p:nvPr/>
            </p:nvSpPr>
            <p:spPr bwMode="auto">
              <a:xfrm>
                <a:off x="10224" y="2592"/>
                <a:ext cx="0" cy="12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1346657" y="923307"/>
            <a:ext cx="1000132" cy="759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4"/>
          <p:cNvGrpSpPr/>
          <p:nvPr/>
        </p:nvGrpSpPr>
        <p:grpSpPr>
          <a:xfrm>
            <a:off x="1928794" y="2040175"/>
            <a:ext cx="714380" cy="461665"/>
            <a:chOff x="2714612" y="4429132"/>
            <a:chExt cx="714380" cy="461665"/>
          </a:xfrm>
        </p:grpSpPr>
        <p:sp>
          <p:nvSpPr>
            <p:cNvPr id="44" name="TextBox 43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Прямая со стрелкой 45"/>
          <p:cNvCxnSpPr/>
          <p:nvPr/>
        </p:nvCxnSpPr>
        <p:spPr>
          <a:xfrm rot="16200000" flipV="1">
            <a:off x="1344885" y="1756383"/>
            <a:ext cx="1021304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6200000" flipV="1">
            <a:off x="1324722" y="736290"/>
            <a:ext cx="1044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7"/>
          <p:cNvGrpSpPr/>
          <p:nvPr/>
        </p:nvGrpSpPr>
        <p:grpSpPr>
          <a:xfrm>
            <a:off x="785786" y="-23178"/>
            <a:ext cx="1071570" cy="523220"/>
            <a:chOff x="3214678" y="2143117"/>
            <a:chExt cx="857256" cy="523220"/>
          </a:xfrm>
        </p:grpSpPr>
        <p:sp>
          <p:nvSpPr>
            <p:cNvPr id="53" name="TextBox 5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Прямоугольник 60"/>
          <p:cNvSpPr/>
          <p:nvPr/>
        </p:nvSpPr>
        <p:spPr>
          <a:xfrm>
            <a:off x="3500430" y="843961"/>
            <a:ext cx="2177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плавает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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4315432" y="1477391"/>
            <a:ext cx="105028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4" name="Rectangle 17"/>
          <p:cNvSpPr>
            <a:spLocks noChangeArrowheads="1"/>
          </p:cNvSpPr>
          <p:nvPr/>
        </p:nvSpPr>
        <p:spPr bwMode="auto">
          <a:xfrm>
            <a:off x="5286380" y="1490662"/>
            <a:ext cx="1627369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36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5" name="Rectangle 17"/>
          <p:cNvSpPr>
            <a:spLocks noChangeArrowheads="1"/>
          </p:cNvSpPr>
          <p:nvPr/>
        </p:nvSpPr>
        <p:spPr bwMode="auto">
          <a:xfrm>
            <a:off x="6868649" y="1481901"/>
            <a:ext cx="851515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4386870" y="2151111"/>
            <a:ext cx="105028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7" name="Rectangle 17"/>
          <p:cNvSpPr>
            <a:spLocks noChangeArrowheads="1"/>
          </p:cNvSpPr>
          <p:nvPr/>
        </p:nvSpPr>
        <p:spPr bwMode="auto">
          <a:xfrm>
            <a:off x="5357818" y="2164382"/>
            <a:ext cx="1627369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36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2" name="Rectangle 17"/>
          <p:cNvSpPr>
            <a:spLocks noChangeArrowheads="1"/>
          </p:cNvSpPr>
          <p:nvPr/>
        </p:nvSpPr>
        <p:spPr bwMode="auto">
          <a:xfrm>
            <a:off x="6940087" y="2139727"/>
            <a:ext cx="137088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72066" y="2182655"/>
            <a:ext cx="357190" cy="5715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7979758" y="2172022"/>
            <a:ext cx="357190" cy="5715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386888" y="2807324"/>
            <a:ext cx="29713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ела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500694" y="3516815"/>
            <a:ext cx="236154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Ж  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4460756"/>
            <a:ext cx="553523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на поверхности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… рыбы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706E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 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тонет…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643438" y="214290"/>
            <a:ext cx="4143404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Условие равновесия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572132" y="843961"/>
            <a:ext cx="3001912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4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4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4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4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51EC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4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4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4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51EC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4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4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4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51EC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4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4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1" grpId="0"/>
      <p:bldP spid="63" grpId="0" animBg="1"/>
      <p:bldP spid="64" grpId="0" animBg="1"/>
      <p:bldP spid="65" grpId="0" animBg="1"/>
      <p:bldP spid="66" grpId="0" animBg="1"/>
      <p:bldP spid="67" grpId="0" animBg="1"/>
      <p:bldP spid="72" grpId="0" animBg="1"/>
      <p:bldP spid="75" grpId="0" animBg="1"/>
      <p:bldP spid="76" grpId="0" animBg="1"/>
      <p:bldP spid="77" grpId="0"/>
      <p:bldP spid="78" grpId="0" animBg="1"/>
      <p:bldP spid="1025" grpId="0" build="p"/>
      <p:bldP spid="32" grpId="0" animBg="1"/>
      <p:bldP spid="62" grpId="0" animBg="1"/>
      <p:bldP spid="6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13-3    </a:t>
            </a:r>
            <a:r>
              <a:rPr lang="ru-RU" sz="1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ФотФстр.24/    для </a:t>
            </a:r>
            <a:r>
              <a:rPr lang="ru-RU" sz="1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</a:t>
            </a:r>
            <a:r>
              <a:rPr lang="ru-RU" sz="1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стр20, </a:t>
            </a:r>
          </a:p>
          <a:p>
            <a:pPr>
              <a:defRPr/>
            </a:pP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учебник, стр.149 упр.26 №1,2,3,4,5</a:t>
            </a:r>
            <a:endParaRPr lang="ru-RU" sz="1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8918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Кусок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будет плавать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керосине,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бензине,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воде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ртути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будут плавать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сталь,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свинец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платина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71802" y="2786058"/>
          <a:ext cx="5429288" cy="2791872"/>
        </p:xfrm>
        <a:graphic>
          <a:graphicData uri="http://schemas.openxmlformats.org/drawingml/2006/table">
            <a:tbl>
              <a:tblPr/>
              <a:tblGrid>
                <a:gridCol w="1464585"/>
                <a:gridCol w="775478"/>
                <a:gridCol w="531381"/>
                <a:gridCol w="1461767"/>
                <a:gridCol w="664696"/>
                <a:gridCol w="531381"/>
              </a:tblGrid>
              <a:tr h="222811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вещество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кг/м</a:t>
                      </a:r>
                      <a:r>
                        <a:rPr lang="ru-RU" sz="1100" b="1" baseline="300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г/см</a:t>
                      </a:r>
                      <a:r>
                        <a:rPr lang="ru-RU" sz="1100" b="1" baseline="3000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25095">
                        <a:lnSpc>
                          <a:spcPts val="1175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вещество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кг/м</a:t>
                      </a:r>
                      <a:r>
                        <a:rPr lang="ru-RU" sz="1100" b="1" baseline="3000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г/см</a:t>
                      </a:r>
                      <a:r>
                        <a:rPr lang="ru-RU" sz="1100" b="1" baseline="3000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Алюминий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2700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золото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19300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19,3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Береза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(сухая)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Свинец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spc="-65" dirty="0">
                          <a:latin typeface="Times New Roman"/>
                          <a:ea typeface="Calibri"/>
                          <a:cs typeface="Times New Roman"/>
                        </a:rPr>
                        <a:t>11300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11,3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7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Бетон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2300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Серебро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spc="-65" dirty="0">
                          <a:latin typeface="Times New Roman"/>
                          <a:ea typeface="Calibri"/>
                          <a:cs typeface="Times New Roman"/>
                        </a:rPr>
                        <a:t>10500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10,5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51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Кирпич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77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платина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21500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21,5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220FB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Лед</a:t>
                      </a:r>
                      <a:endParaRPr lang="ru-RU" sz="1800" b="1" dirty="0">
                        <a:solidFill>
                          <a:srgbClr val="220FB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220FB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900</a:t>
                      </a:r>
                      <a:endParaRPr lang="ru-RU" sz="1800" b="1" dirty="0">
                        <a:solidFill>
                          <a:srgbClr val="220FB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220FB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1800" b="1" dirty="0">
                        <a:solidFill>
                          <a:srgbClr val="220FB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Сталь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7800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7,8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Медь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8900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8,9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Стекло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2,6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Мрамор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2,7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Уран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latin typeface="Times New Roman"/>
                          <a:ea typeface="Calibri"/>
                          <a:cs typeface="Times New Roman"/>
                        </a:rPr>
                        <a:t>18700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18,7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Олово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7300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7,3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Цинк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7100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7,1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Песок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1500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Чугун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357298"/>
          <a:ext cx="4857752" cy="1348359"/>
        </p:xfrm>
        <a:graphic>
          <a:graphicData uri="http://schemas.openxmlformats.org/drawingml/2006/table">
            <a:tbl>
              <a:tblPr/>
              <a:tblGrid>
                <a:gridCol w="1078108"/>
                <a:gridCol w="539054"/>
                <a:gridCol w="539054"/>
                <a:gridCol w="1415652"/>
                <a:gridCol w="742102"/>
                <a:gridCol w="543782"/>
              </a:tblGrid>
              <a:tr h="154305">
                <a:tc>
                  <a:txBody>
                    <a:bodyPr/>
                    <a:lstStyle/>
                    <a:p>
                      <a:pPr marL="130810" marR="125095" indent="-130810" algn="ctr">
                        <a:lnSpc>
                          <a:spcPts val="1175"/>
                        </a:lnSpc>
                        <a:spcAft>
                          <a:spcPts val="1000"/>
                        </a:spcAft>
                      </a:pPr>
                      <a:r>
                        <a:rPr lang="ru-RU" sz="1600" b="0" u="sng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вещество</a:t>
                      </a:r>
                      <a:endParaRPr lang="ru-RU" sz="1600" b="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кг/м</a:t>
                      </a:r>
                      <a:r>
                        <a:rPr lang="ru-RU" sz="1100" b="1" baseline="3000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г/см</a:t>
                      </a:r>
                      <a:r>
                        <a:rPr lang="ru-RU" sz="1050" b="1" baseline="3000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25095" algn="ctr">
                        <a:lnSpc>
                          <a:spcPts val="1175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вещество</a:t>
                      </a:r>
                      <a:endParaRPr lang="ru-RU" sz="2400" i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кг/м</a:t>
                      </a:r>
                      <a:r>
                        <a:rPr lang="ru-RU" sz="1100" b="1" baseline="3000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г/см</a:t>
                      </a:r>
                      <a:r>
                        <a:rPr lang="ru-RU" sz="1200" b="1" baseline="3000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Эфир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0,71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pc="-10" dirty="0">
                          <a:latin typeface="Times New Roman"/>
                          <a:ea typeface="Calibri"/>
                          <a:cs typeface="Times New Roman"/>
                        </a:rPr>
                        <a:t>Керосин, нефть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Бензин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710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0,71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15">
                          <a:latin typeface="Times New Roman"/>
                          <a:ea typeface="Calibri"/>
                          <a:cs typeface="Times New Roman"/>
                        </a:rPr>
                        <a:t>Масло подсолн.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930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0,93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220FB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Вода</a:t>
                      </a:r>
                      <a:endParaRPr lang="ru-RU" sz="2800" b="1" dirty="0">
                        <a:solidFill>
                          <a:srgbClr val="220FB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220FB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1000</a:t>
                      </a:r>
                      <a:endParaRPr lang="ru-RU" sz="2800" b="1" dirty="0">
                        <a:solidFill>
                          <a:srgbClr val="220FB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220FB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2800" b="1" dirty="0">
                        <a:solidFill>
                          <a:srgbClr val="220FB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Ртуть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spc="-60" dirty="0">
                          <a:latin typeface="Times New Roman"/>
                          <a:ea typeface="Calibri"/>
                          <a:cs typeface="Times New Roman"/>
                        </a:rPr>
                        <a:t>13600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13,6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Вода (морская)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1020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70">
                          <a:latin typeface="Times New Roman"/>
                          <a:ea typeface="Calibri"/>
                          <a:cs typeface="Times New Roman"/>
                        </a:rPr>
                        <a:t>1,02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Спирт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800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071934" y="4274381"/>
            <a:ext cx="1714512" cy="35719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5984" y="1500174"/>
            <a:ext cx="2571768" cy="357190"/>
          </a:xfrm>
          <a:prstGeom prst="round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20FB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76" y="1857364"/>
            <a:ext cx="2000232" cy="285752"/>
          </a:xfrm>
          <a:prstGeom prst="round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20FB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2143116"/>
            <a:ext cx="1928826" cy="28575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20FB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15174" y="0"/>
            <a:ext cx="1214478" cy="50004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20FB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00790" y="2157184"/>
            <a:ext cx="1928826" cy="285752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20FB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8" y="4286256"/>
            <a:ext cx="2000264" cy="28575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00826" y="3000372"/>
            <a:ext cx="2000264" cy="35719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00826" y="3357562"/>
            <a:ext cx="2000264" cy="28575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86512" y="3952816"/>
            <a:ext cx="2143140" cy="28575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72198" y="928670"/>
            <a:ext cx="1571636" cy="28575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43306" y="928670"/>
            <a:ext cx="1285884" cy="28575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214282" y="4071942"/>
            <a:ext cx="2714644" cy="114300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4786322"/>
            <a:ext cx="9144000" cy="2103601"/>
            <a:chOff x="0" y="3143248"/>
            <a:chExt cx="9144000" cy="3032295"/>
          </a:xfrm>
        </p:grpSpPr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0" y="3143248"/>
              <a:ext cx="9144000" cy="3000396"/>
            </a:xfrm>
            <a:prstGeom prst="rect">
              <a:avLst/>
            </a:prstGeom>
            <a:solidFill>
              <a:srgbClr val="0000FF">
                <a:alpha val="48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175543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497346" y="4585634"/>
            <a:ext cx="21960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4143380"/>
            <a:ext cx="29077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ватерлиния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42852"/>
            <a:ext cx="4192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водоизмещение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785794"/>
            <a:ext cx="2843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СУДНА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142852"/>
            <a:ext cx="300191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57124" y="1357298"/>
            <a:ext cx="1734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Н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89915" y="1968341"/>
            <a:ext cx="1633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28662" y="1142984"/>
            <a:ext cx="2177198" cy="138499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ДЕШЕВЫЙ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КАНАЛЫ</a:t>
            </a:r>
          </a:p>
          <a:p>
            <a:pPr algn="ctr" eaLnBrk="0" hangingPunct="0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2706E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МОРЕЙ</a:t>
            </a:r>
            <a:endParaRPr lang="ru-RU" sz="4000" b="1" dirty="0" smtClean="0">
              <a:solidFill>
                <a:srgbClr val="2706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428992" y="3357562"/>
            <a:ext cx="3684021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А Г Р Я З Н Е Н И 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4"/>
          <p:cNvGrpSpPr/>
          <p:nvPr/>
        </p:nvGrpSpPr>
        <p:grpSpPr>
          <a:xfrm>
            <a:off x="1571604" y="5349477"/>
            <a:ext cx="714380" cy="461665"/>
            <a:chOff x="2714612" y="4429132"/>
            <a:chExt cx="714380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 стрелкой 19"/>
          <p:cNvCxnSpPr/>
          <p:nvPr/>
        </p:nvCxnSpPr>
        <p:spPr>
          <a:xfrm rot="16200000" flipV="1">
            <a:off x="987695" y="5065685"/>
            <a:ext cx="1021304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V="1">
            <a:off x="967532" y="4045592"/>
            <a:ext cx="1044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7"/>
          <p:cNvGrpSpPr/>
          <p:nvPr/>
        </p:nvGrpSpPr>
        <p:grpSpPr>
          <a:xfrm>
            <a:off x="428596" y="3286124"/>
            <a:ext cx="1071570" cy="523220"/>
            <a:chOff x="3214678" y="2143117"/>
            <a:chExt cx="857256" cy="523220"/>
          </a:xfrm>
        </p:grpSpPr>
        <p:sp>
          <p:nvSpPr>
            <p:cNvPr id="23" name="TextBox 2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Box 153">
            <a:hlinkClick r:id="rId9" action="ppaction://hlinkfile"/>
          </p:cNvPr>
          <p:cNvSpPr txBox="1">
            <a:spLocks noChangeArrowheads="1"/>
          </p:cNvSpPr>
          <p:nvPr/>
        </p:nvSpPr>
        <p:spPr bwMode="auto">
          <a:xfrm>
            <a:off x="6429388" y="6429420"/>
            <a:ext cx="2714644" cy="4286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Подводная лодка 3мин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4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51EC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4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4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4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51EC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4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4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4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51EC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4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4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51EC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  <p:bldP spid="3074" grpId="0" animBg="1"/>
      <p:bldP spid="9" grpId="0"/>
      <p:bldP spid="10" grpId="0"/>
      <p:bldP spid="11" grpId="0"/>
      <p:bldP spid="11" grpId="1"/>
      <p:bldP spid="12" grpId="0" animBg="1"/>
      <p:bldP spid="13" grpId="0"/>
      <p:bldP spid="14" grpId="0"/>
      <p:bldP spid="3075" grpId="0" build="p" autoUpdateAnimBg="0"/>
      <p:bldP spid="1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1406" y="-24"/>
            <a:ext cx="2643174" cy="2714643"/>
            <a:chOff x="8047038" y="1165225"/>
            <a:chExt cx="1096962" cy="1279525"/>
          </a:xfrm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8047038" y="1165225"/>
              <a:ext cx="1096962" cy="1279525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8407400" y="1379538"/>
              <a:ext cx="457200" cy="3651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8589963" y="2111375"/>
              <a:ext cx="90487" cy="90488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8680450" y="1562100"/>
              <a:ext cx="184150" cy="549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8407400" y="1562100"/>
              <a:ext cx="182563" cy="549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Группа 4"/>
          <p:cNvGrpSpPr/>
          <p:nvPr/>
        </p:nvGrpSpPr>
        <p:grpSpPr>
          <a:xfrm>
            <a:off x="1571604" y="1928801"/>
            <a:ext cx="714380" cy="461665"/>
            <a:chOff x="2714612" y="4429132"/>
            <a:chExt cx="71438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/>
          <p:nvPr/>
        </p:nvCxnSpPr>
        <p:spPr>
          <a:xfrm rot="16200000" flipV="1">
            <a:off x="998328" y="1645009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965527" y="656225"/>
            <a:ext cx="1044000" cy="172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7"/>
          <p:cNvGrpSpPr/>
          <p:nvPr/>
        </p:nvGrpSpPr>
        <p:grpSpPr>
          <a:xfrm>
            <a:off x="1714480" y="71413"/>
            <a:ext cx="1071570" cy="523220"/>
            <a:chOff x="3214678" y="2143117"/>
            <a:chExt cx="857256" cy="523220"/>
          </a:xfrm>
        </p:grpSpPr>
        <p:sp>
          <p:nvSpPr>
            <p:cNvPr id="17" name="TextBox 16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2928926" y="428604"/>
            <a:ext cx="5857916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обол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1428736"/>
            <a:ext cx="36468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Подъёмная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64710" y="1285860"/>
            <a:ext cx="17935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214942" y="2857496"/>
            <a:ext cx="22145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2706E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ГОРЯЧИЙ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43570" y="2285992"/>
            <a:ext cx="1526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endParaRPr lang="ru-RU" sz="36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147800" y="2857496"/>
            <a:ext cx="2000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БАЛАСТ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СПУСК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14348" y="3734519"/>
            <a:ext cx="3143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ЗОНДЫ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42844" y="2714620"/>
            <a:ext cx="214314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4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51EC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4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4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4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4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4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1" grpId="0"/>
      <p:bldP spid="21" grpId="1"/>
      <p:bldP spid="2049" grpId="0" build="p"/>
      <p:bldP spid="22" grpId="0"/>
      <p:bldP spid="22" grpId="1"/>
      <p:bldP spid="2050" grpId="0"/>
      <p:bldP spid="24" grpId="0" build="p"/>
      <p:bldP spid="25" grpId="0" animBg="1"/>
      <p:bldP spid="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Главное условие плавания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тяжести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Условие плавания тел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1.Тело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всплывает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 плавает на поверхности, если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плотность жидкости больше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плотности тела (лодка, ...)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Тело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плавае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 под водой, если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плотность жидкости равна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плотности тела (рыбы)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3.Тело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тонет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если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плотность жидкости меньше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плотности тела       (камень, ...)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Водоизмещение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вес (масса или объём),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вытесненной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судном воды, т.е. выталкивающая сила, равная общему весу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судна  с грузом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Ватерлиния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линия безопасного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погружения судна.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4000" cy="6515100"/>
        </p:xfrm>
        <a:graphic>
          <a:graphicData uri="http://schemas.openxmlformats.org/drawingml/2006/table">
            <a:tbl>
              <a:tblPr/>
              <a:tblGrid>
                <a:gridCol w="495474"/>
                <a:gridCol w="7891397"/>
                <a:gridCol w="757129"/>
              </a:tblGrid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)     «Давление в жидкости и газе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           </a:t>
                      </a:r>
                      <a:r>
                        <a:rPr lang="ru-RU" sz="20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Урок - 8 (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о14</a:t>
                      </a:r>
                      <a:r>
                        <a:rPr lang="ru-RU" sz="14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 № 20-1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ТЕМА: </a:t>
                      </a:r>
                      <a:r>
                        <a:rPr lang="ru-RU" sz="2000" b="1" cap="all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Водный транспорт. Воздухоплавание.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ЦЕЛИ:1.Создать условия для закрепления знаний темы №14.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             2.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Организовать  аудиализацию, визуализацию и применение знаний в  стандартных и измененных условиях.</a:t>
                      </a:r>
                      <a:r>
                        <a:rPr lang="ru-RU" sz="2000" b="1" u="sng"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cap="all">
                          <a:latin typeface="Times New Roman"/>
                          <a:ea typeface="Times New Roman"/>
                        </a:rPr>
                        <a:t>  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u="sng" cap="all">
                          <a:latin typeface="Times New Roman"/>
                          <a:ea typeface="Times New Roman"/>
                        </a:rPr>
                        <a:t>ТИп УРОКА:</a:t>
                      </a:r>
                      <a:r>
                        <a:rPr lang="ru-RU" sz="2000" b="1" cap="all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  закрепление и применение знаний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u="sng" cap="all">
                          <a:latin typeface="Times New Roman"/>
                          <a:ea typeface="Times New Roman"/>
                        </a:rPr>
                        <a:t>ВИД УРО КА: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      комбинированный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ДЕМОНСТРАЦИИ:1.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</a:rPr>
                        <a:t>ДЗ. гр № 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24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2400" b="1" i="1" dirty="0">
                          <a:latin typeface="Times New Roman"/>
                          <a:ea typeface="Times New Roman"/>
                        </a:rPr>
                        <a:t>  - </a:t>
                      </a:r>
                      <a:endParaRPr lang="ru-RU" sz="2400" b="1" i="1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3200" b="1" i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 условие </a:t>
                      </a:r>
                      <a:r>
                        <a:rPr lang="ru-RU" sz="3200" b="1" i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плавания тел</a:t>
                      </a:r>
                      <a:r>
                        <a:rPr lang="ru-RU" sz="3200" b="1" i="0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400" b="0" i="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2400" b="1" i="1" dirty="0" smtClean="0"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ru-RU" sz="2800" b="1" i="0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800" b="1" i="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плавание судов,  воздухоплавание.</a:t>
                      </a:r>
                      <a:endParaRPr lang="ru-RU" sz="1800" i="0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02235"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</a:rPr>
                        <a:t>*  визуализация по теме № 14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упр. 33 (4,5) стр. 104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упр. 34 (1,2,3) стр. 106.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18м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ts val="45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20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гр</a:t>
                      </a:r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№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4543 542 541 552 553 </a:t>
                      </a:r>
                      <a:endParaRPr kumimoji="0" lang="ru-RU" sz="2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0166" y="428604"/>
            <a:ext cx="5500694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№14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§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50- 52</a:t>
            </a: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Гр.№4</a:t>
            </a:r>
            <a:r>
              <a:rPr lang="ru-RU" sz="4000" b="1" dirty="0" smtClean="0">
                <a:solidFill>
                  <a:srgbClr val="006600"/>
                </a:solidFill>
              </a:rPr>
              <a:t> </a:t>
            </a:r>
            <a:r>
              <a:rPr lang="ru-RU" sz="4000" dirty="0" smtClean="0">
                <a:solidFill>
                  <a:srgbClr val="006600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543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542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541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552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553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плав</a:t>
            </a:r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36512" y="-24"/>
            <a:ext cx="7823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Стр. 26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Лабораторная работа № 9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2320424"/>
            <a:ext cx="91440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динамометр,  пробирка на</a:t>
            </a:r>
          </a:p>
          <a:p>
            <a:pPr lvl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подвесе, мерный сосуд с водой.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99792" y="3193812"/>
            <a:ext cx="3048011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работы:</a:t>
            </a:r>
            <a:endParaRPr kumimoji="0" lang="ru-RU" sz="3600" b="0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979712" y="5301208"/>
            <a:ext cx="54006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2. Опустим тело в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мерный сосуд с водой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найдём выталкивающую силу по весу вытесненной воды .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647164" y="3861048"/>
            <a:ext cx="538122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1. Найдём вес тела, используя  равновесие в воздухе </a:t>
            </a:r>
          </a:p>
        </p:txBody>
      </p:sp>
      <p:grpSp>
        <p:nvGrpSpPr>
          <p:cNvPr id="2" name="Группа 25"/>
          <p:cNvGrpSpPr/>
          <p:nvPr/>
        </p:nvGrpSpPr>
        <p:grpSpPr>
          <a:xfrm>
            <a:off x="206642" y="3597048"/>
            <a:ext cx="1000132" cy="2286016"/>
            <a:chOff x="1357290" y="571480"/>
            <a:chExt cx="1000132" cy="2286016"/>
          </a:xfrm>
        </p:grpSpPr>
        <p:grpSp>
          <p:nvGrpSpPr>
            <p:cNvPr id="3" name="Группа 15"/>
            <p:cNvGrpSpPr/>
            <p:nvPr/>
          </p:nvGrpSpPr>
          <p:grpSpPr>
            <a:xfrm>
              <a:off x="1357290" y="571481"/>
              <a:ext cx="1000132" cy="2286017"/>
              <a:chOff x="2754306" y="1153383"/>
              <a:chExt cx="449790" cy="1704113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754306" y="2291192"/>
                <a:ext cx="449790" cy="5663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>
                <a:off x="2979202" y="1153383"/>
                <a:ext cx="0" cy="11326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857356" y="918723"/>
              <a:ext cx="449790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71538" y="3668486"/>
            <a:ext cx="155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0,23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32" y="4168460"/>
            <a:ext cx="714380" cy="461665"/>
            <a:chOff x="3357554" y="2143116"/>
            <a:chExt cx="714380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err="1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4"/>
          <p:cNvGrpSpPr/>
          <p:nvPr/>
        </p:nvGrpSpPr>
        <p:grpSpPr>
          <a:xfrm>
            <a:off x="71406" y="6135687"/>
            <a:ext cx="714380" cy="461665"/>
            <a:chOff x="2714612" y="4429132"/>
            <a:chExt cx="714380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214933" y="5935197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V="1">
            <a:off x="182701" y="4868988"/>
            <a:ext cx="1044000" cy="17253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-331002" y="548326"/>
            <a:ext cx="821537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Выяснение условия плавания тел в жидкости.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-180528" y="963885"/>
            <a:ext cx="7744374" cy="138499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Сравнение выталкивающей силы, веса вытесненной жидкости и веса плавающего тела.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7" y="514795"/>
            <a:ext cx="154766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Стрелка влево 26"/>
          <p:cNvSpPr/>
          <p:nvPr/>
        </p:nvSpPr>
        <p:spPr>
          <a:xfrm rot="10800000">
            <a:off x="7532634" y="2060848"/>
            <a:ext cx="432048" cy="216024"/>
          </a:xfrm>
          <a:prstGeom prst="lef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084168" y="1846565"/>
            <a:ext cx="151216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0,23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9" grpId="0" animBg="1"/>
      <p:bldP spid="10" grpId="0" animBg="1"/>
      <p:bldP spid="16" grpId="0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28604"/>
            <a:ext cx="7000860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№14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§</a:t>
            </a:r>
            <a:r>
              <a:rPr lang="ru-RU" sz="4000" b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000" b="1" smtClean="0"/>
              <a:t> 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52- 54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Гр.№4</a:t>
            </a:r>
            <a:r>
              <a:rPr lang="ru-RU" sz="4000" b="1" dirty="0" smtClean="0">
                <a:solidFill>
                  <a:srgbClr val="006600"/>
                </a:solidFill>
              </a:rPr>
              <a:t> </a:t>
            </a:r>
            <a:r>
              <a:rPr lang="ru-RU" sz="4000" dirty="0" smtClean="0">
                <a:solidFill>
                  <a:srgbClr val="006600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543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542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541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552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553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плав</a:t>
            </a:r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75656" y="3284984"/>
            <a:ext cx="984565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19672" y="2214554"/>
            <a:ext cx="984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67544" y="2857496"/>
            <a:ext cx="10449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9180" y="2746061"/>
            <a:ext cx="144016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7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44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0"/>
          <p:cNvGrpSpPr/>
          <p:nvPr/>
        </p:nvGrpSpPr>
        <p:grpSpPr>
          <a:xfrm>
            <a:off x="7567045" y="476672"/>
            <a:ext cx="1541459" cy="1407578"/>
            <a:chOff x="6599964" y="3922871"/>
            <a:chExt cx="1490492" cy="1363680"/>
          </a:xfrm>
        </p:grpSpPr>
        <p:grpSp>
          <p:nvGrpSpPr>
            <p:cNvPr id="3" name="Группа 41"/>
            <p:cNvGrpSpPr/>
            <p:nvPr/>
          </p:nvGrpSpPr>
          <p:grpSpPr>
            <a:xfrm>
              <a:off x="6599964" y="3922871"/>
              <a:ext cx="1490492" cy="1363680"/>
              <a:chOff x="6599964" y="3922871"/>
              <a:chExt cx="1490492" cy="1363680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6599964" y="4277472"/>
                <a:ext cx="505611" cy="7106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4800" dirty="0"/>
              </a:p>
            </p:txBody>
          </p:sp>
          <p:sp>
            <p:nvSpPr>
              <p:cNvPr id="45" name="Text Box 10"/>
              <p:cNvSpPr txBox="1">
                <a:spLocks noChangeArrowheads="1"/>
              </p:cNvSpPr>
              <p:nvPr/>
            </p:nvSpPr>
            <p:spPr bwMode="auto">
              <a:xfrm>
                <a:off x="7453710" y="3922871"/>
                <a:ext cx="636746" cy="62786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auto">
              <a:xfrm>
                <a:off x="7523336" y="4690256"/>
                <a:ext cx="439928" cy="59629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57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1"/>
              <p:cNvSpPr>
                <a:spLocks noChangeArrowheads="1"/>
              </p:cNvSpPr>
              <p:nvPr/>
            </p:nvSpPr>
            <p:spPr bwMode="auto">
              <a:xfrm>
                <a:off x="7082797" y="4391864"/>
                <a:ext cx="347511" cy="44726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>
              <a:off x="7453710" y="4620494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51720" y="1815207"/>
            <a:ext cx="628651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Объём погруженной части тела равен 22 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7784" y="668376"/>
            <a:ext cx="185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5976" y="620688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вытесн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23260" y="620688"/>
            <a:ext cx="84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в∙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28926" y="2204864"/>
            <a:ext cx="385765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масса воды в этом объёме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22г=0,022кг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44208" y="2617748"/>
            <a:ext cx="229786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её вес 0,22Н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7784" y="1321604"/>
            <a:ext cx="352839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Р=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mg= 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∙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43608" y="-27384"/>
            <a:ext cx="8001024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/>
                <a:ea typeface="Times New Roman"/>
              </a:rPr>
              <a:t> 2.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Измерение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веса, </a:t>
            </a:r>
            <a:r>
              <a:rPr lang="ru-RU" sz="2800" b="1" dirty="0" smtClean="0">
                <a:solidFill>
                  <a:srgbClr val="2706EC"/>
                </a:solidFill>
                <a:latin typeface="Times New Roman"/>
                <a:ea typeface="Times New Roman"/>
              </a:rPr>
              <a:t>вытесненной жидкости</a:t>
            </a:r>
            <a:endParaRPr lang="ru-RU" sz="2800" i="1" dirty="0">
              <a:solidFill>
                <a:srgbClr val="2706EC"/>
              </a:solidFill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3100986" y="5456653"/>
            <a:ext cx="105028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4071934" y="5500702"/>
            <a:ext cx="124906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1857356" y="5429264"/>
            <a:ext cx="1135311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1857356" y="6143644"/>
            <a:ext cx="1007071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2928926" y="6164910"/>
            <a:ext cx="2015295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1000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9,8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4929190" y="6164539"/>
            <a:ext cx="264367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22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7572396" y="6158416"/>
            <a:ext cx="1614545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0,22Н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1500167" y="4137732"/>
            <a:ext cx="764383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3200" b="1" dirty="0" smtClean="0">
                <a:latin typeface="Times New Roman"/>
                <a:ea typeface="Times New Roman"/>
              </a:rPr>
              <a:t>вес </a:t>
            </a:r>
            <a:r>
              <a:rPr lang="ru-RU" sz="3200" b="1" u="sng" dirty="0" smtClean="0">
                <a:solidFill>
                  <a:srgbClr val="006600"/>
                </a:solidFill>
                <a:latin typeface="Times New Roman"/>
                <a:ea typeface="Times New Roman"/>
              </a:rPr>
              <a:t>плавающего</a:t>
            </a:r>
            <a:r>
              <a:rPr lang="ru-RU" sz="3200" b="1" dirty="0" smtClean="0">
                <a:latin typeface="Times New Roman"/>
                <a:ea typeface="Times New Roman"/>
              </a:rPr>
              <a:t> тела равен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весу, </a:t>
            </a:r>
            <a:r>
              <a:rPr lang="ru-RU" sz="3200" b="1" u="sng" dirty="0" smtClean="0">
                <a:solidFill>
                  <a:srgbClr val="2706EC"/>
                </a:solidFill>
                <a:latin typeface="Times New Roman"/>
                <a:ea typeface="Times New Roman"/>
              </a:rPr>
              <a:t>вытесненной </a:t>
            </a:r>
            <a:r>
              <a:rPr lang="ru-RU" sz="3200" b="1" dirty="0" smtClean="0">
                <a:solidFill>
                  <a:srgbClr val="2706EC"/>
                </a:solidFill>
                <a:latin typeface="Times New Roman"/>
                <a:ea typeface="Times New Roman"/>
              </a:rPr>
              <a:t>им жидкости.</a:t>
            </a:r>
            <a:endParaRPr kumimoji="0" lang="ru-RU" sz="32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3214686"/>
            <a:ext cx="5857948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Times New Roman"/>
              </a:rPr>
              <a:t> 3. Сравним вес плавающего тела и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вес, </a:t>
            </a:r>
            <a:r>
              <a:rPr lang="ru-RU" sz="2400" b="1" dirty="0" smtClean="0">
                <a:solidFill>
                  <a:srgbClr val="2706EC"/>
                </a:solidFill>
                <a:latin typeface="Times New Roman"/>
                <a:ea typeface="Times New Roman"/>
              </a:rPr>
              <a:t>вытесненной им жидкости</a:t>
            </a:r>
            <a:endParaRPr lang="ru-RU" sz="2400" i="1" dirty="0">
              <a:solidFill>
                <a:srgbClr val="2706E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lum contrast="30000"/>
          </a:blip>
          <a:srcRect/>
          <a:stretch>
            <a:fillRect/>
          </a:stretch>
        </p:blipFill>
        <p:spPr bwMode="auto">
          <a:xfrm flipH="1">
            <a:off x="0" y="1844824"/>
            <a:ext cx="1475656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>
            <a:lum contrast="30000"/>
          </a:blip>
          <a:srcRect/>
          <a:stretch>
            <a:fillRect/>
          </a:stretch>
        </p:blipFill>
        <p:spPr bwMode="auto">
          <a:xfrm>
            <a:off x="35496" y="116632"/>
            <a:ext cx="158417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Стрелка влево 39"/>
          <p:cNvSpPr/>
          <p:nvPr/>
        </p:nvSpPr>
        <p:spPr>
          <a:xfrm>
            <a:off x="1048774" y="3526838"/>
            <a:ext cx="432048" cy="216024"/>
          </a:xfrm>
          <a:prstGeom prst="lef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лево 47"/>
          <p:cNvSpPr/>
          <p:nvPr/>
        </p:nvSpPr>
        <p:spPr>
          <a:xfrm>
            <a:off x="1187624" y="2564904"/>
            <a:ext cx="432048" cy="216024"/>
          </a:xfrm>
          <a:prstGeom prst="lef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25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1" grpId="0"/>
      <p:bldP spid="22" grpId="0" animBg="1"/>
      <p:bldP spid="23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51" grpId="0" animBg="1"/>
      <p:bldP spid="40" grpId="0" animBg="1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00166" y="-24"/>
            <a:ext cx="5597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Лабораторная работа № 9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1785926"/>
            <a:ext cx="91440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динамометр,  пробирка на подвесе, мерный сосуд с водой.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23928" y="2276872"/>
            <a:ext cx="3048011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работы:</a:t>
            </a:r>
            <a:endParaRPr kumimoji="0" lang="ru-RU" sz="3600" b="0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403648" y="4221088"/>
            <a:ext cx="360040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2. Опустим тело в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мерный сосуд с водой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найдём выталкивающую силу по весу вытесненной воды .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267744" y="2834933"/>
            <a:ext cx="538122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1. Найдём вес тела, используя  равновесие в воздухе </a:t>
            </a:r>
          </a:p>
        </p:txBody>
      </p:sp>
      <p:grpSp>
        <p:nvGrpSpPr>
          <p:cNvPr id="2" name="Группа 25"/>
          <p:cNvGrpSpPr/>
          <p:nvPr/>
        </p:nvGrpSpPr>
        <p:grpSpPr>
          <a:xfrm>
            <a:off x="206642" y="2929026"/>
            <a:ext cx="1000132" cy="2286016"/>
            <a:chOff x="1357290" y="571480"/>
            <a:chExt cx="1000132" cy="2286016"/>
          </a:xfrm>
        </p:grpSpPr>
        <p:grpSp>
          <p:nvGrpSpPr>
            <p:cNvPr id="3" name="Группа 15"/>
            <p:cNvGrpSpPr/>
            <p:nvPr/>
          </p:nvGrpSpPr>
          <p:grpSpPr>
            <a:xfrm>
              <a:off x="1357290" y="571481"/>
              <a:ext cx="1000132" cy="2286017"/>
              <a:chOff x="2754306" y="1153383"/>
              <a:chExt cx="449790" cy="1704113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754306" y="2291192"/>
                <a:ext cx="449790" cy="5663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>
                <a:off x="2979202" y="1153383"/>
                <a:ext cx="0" cy="11326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857356" y="918723"/>
              <a:ext cx="449790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71538" y="3000464"/>
            <a:ext cx="134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32" y="3500438"/>
            <a:ext cx="714380" cy="461665"/>
            <a:chOff x="3357554" y="2143116"/>
            <a:chExt cx="714380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err="1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4"/>
          <p:cNvGrpSpPr/>
          <p:nvPr/>
        </p:nvGrpSpPr>
        <p:grpSpPr>
          <a:xfrm>
            <a:off x="71406" y="5467665"/>
            <a:ext cx="714380" cy="461665"/>
            <a:chOff x="2714612" y="4429132"/>
            <a:chExt cx="714380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214933" y="5267175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V="1">
            <a:off x="182701" y="4200966"/>
            <a:ext cx="1044000" cy="17253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7158" y="428604"/>
            <a:ext cx="82153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Выяснение условия плавания тел в жидкости.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00034" y="857232"/>
            <a:ext cx="8215370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Сравнение выталкивающей силы и веса вытесненной жидкости.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791" y="2322911"/>
            <a:ext cx="1475209" cy="453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2627784" y="6396334"/>
            <a:ext cx="5064235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дигностики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стр.6//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стр.12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9" grpId="0" animBg="1"/>
      <p:bldP spid="10" grpId="0" animBg="1"/>
      <p:bldP spid="16" grpId="0"/>
      <p:bldP spid="25" grpId="0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9772" y="1714488"/>
            <a:ext cx="1285884" cy="464347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750377"/>
            <a:ext cx="1224000" cy="2571768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3500438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7906" y="2726495"/>
            <a:ext cx="1224000" cy="3571900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75524" y="-2071726"/>
            <a:ext cx="642942" cy="3571900"/>
            <a:chOff x="3500430" y="642918"/>
            <a:chExt cx="642942" cy="3571900"/>
          </a:xfrm>
          <a:solidFill>
            <a:srgbClr val="66CCFF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3500430" y="3071810"/>
              <a:ext cx="642942" cy="1143008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>
              <a:stCxn id="12" idx="0"/>
            </p:cNvCxnSpPr>
            <p:nvPr/>
          </p:nvCxnSpPr>
          <p:spPr>
            <a:xfrm rot="16200000" flipV="1">
              <a:off x="2589596" y="1839504"/>
              <a:ext cx="2428892" cy="35719"/>
            </a:xfrm>
            <a:prstGeom prst="lin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1619672" y="2214554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67544" y="2857496"/>
            <a:ext cx="10449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03648" y="2670011"/>
            <a:ext cx="156485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7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4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0"/>
          <p:cNvGrpSpPr/>
          <p:nvPr/>
        </p:nvGrpSpPr>
        <p:grpSpPr>
          <a:xfrm>
            <a:off x="6984362" y="493612"/>
            <a:ext cx="2088232" cy="2006694"/>
            <a:chOff x="6444208" y="3643819"/>
            <a:chExt cx="2088232" cy="2006694"/>
          </a:xfrm>
        </p:grpSpPr>
        <p:grpSp>
          <p:nvGrpSpPr>
            <p:cNvPr id="4" name="Группа 41"/>
            <p:cNvGrpSpPr/>
            <p:nvPr/>
          </p:nvGrpSpPr>
          <p:grpSpPr>
            <a:xfrm>
              <a:off x="6444208" y="3643819"/>
              <a:ext cx="2088232" cy="2006694"/>
              <a:chOff x="6444208" y="3643819"/>
              <a:chExt cx="2088232" cy="200669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6444208" y="4277472"/>
                <a:ext cx="607859" cy="7335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6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6000" dirty="0"/>
              </a:p>
            </p:txBody>
          </p:sp>
          <p:sp>
            <p:nvSpPr>
              <p:cNvPr id="45" name="Text Box 10"/>
              <p:cNvSpPr txBox="1">
                <a:spLocks noChangeArrowheads="1"/>
              </p:cNvSpPr>
              <p:nvPr/>
            </p:nvSpPr>
            <p:spPr bwMode="auto">
              <a:xfrm>
                <a:off x="7582863" y="3643819"/>
                <a:ext cx="949577" cy="100599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auto">
              <a:xfrm>
                <a:off x="7570800" y="4721819"/>
                <a:ext cx="882705" cy="9286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57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1"/>
              <p:cNvSpPr>
                <a:spLocks noChangeArrowheads="1"/>
              </p:cNvSpPr>
              <p:nvPr/>
            </p:nvSpPr>
            <p:spPr bwMode="auto">
              <a:xfrm>
                <a:off x="7082797" y="4323110"/>
                <a:ext cx="418704" cy="58477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32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>
              <a:off x="7654489" y="4684395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857488" y="2181517"/>
            <a:ext cx="628651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Объём погруженной части тела равен10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62144" y="833482"/>
            <a:ext cx="185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4876" y="785794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вытесн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7620" y="785794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28926" y="2678807"/>
            <a:ext cx="385765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его масса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10гр =0,01кг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46140" y="2643182"/>
            <a:ext cx="229786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его вес 0,1 Н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1802" y="1500174"/>
            <a:ext cx="300039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Р=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mg= 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42976" y="262574"/>
            <a:ext cx="8001024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/>
                <a:ea typeface="Times New Roman"/>
              </a:rPr>
              <a:t> 2.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Измерение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веса, </a:t>
            </a:r>
            <a:r>
              <a:rPr lang="ru-RU" sz="2800" b="1" dirty="0" smtClean="0">
                <a:solidFill>
                  <a:srgbClr val="2706EC"/>
                </a:solidFill>
                <a:latin typeface="Times New Roman"/>
                <a:ea typeface="Times New Roman"/>
              </a:rPr>
              <a:t>вытесненной жидкости</a:t>
            </a:r>
            <a:endParaRPr lang="ru-RU" sz="2800" i="1" dirty="0">
              <a:solidFill>
                <a:srgbClr val="2706EC"/>
              </a:solidFill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3100986" y="5456653"/>
            <a:ext cx="105028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4071934" y="5500702"/>
            <a:ext cx="124906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1857356" y="5429264"/>
            <a:ext cx="1271502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1857356" y="6143644"/>
            <a:ext cx="1143262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2928926" y="6164910"/>
            <a:ext cx="2015295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1000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9,8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4929190" y="6164539"/>
            <a:ext cx="264367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7572396" y="6158416"/>
            <a:ext cx="138371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0,1Н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1500167" y="4137732"/>
            <a:ext cx="764383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3200" b="1" dirty="0" smtClean="0">
                <a:latin typeface="Times New Roman"/>
                <a:ea typeface="Times New Roman"/>
              </a:rPr>
              <a:t>вес </a:t>
            </a:r>
            <a:r>
              <a:rPr lang="ru-RU" sz="3200" b="1" u="sng" dirty="0" smtClean="0">
                <a:solidFill>
                  <a:srgbClr val="006600"/>
                </a:solidFill>
                <a:latin typeface="Times New Roman"/>
                <a:ea typeface="Times New Roman"/>
              </a:rPr>
              <a:t>плавающего</a:t>
            </a:r>
            <a:r>
              <a:rPr lang="ru-RU" sz="3200" b="1" dirty="0" smtClean="0">
                <a:latin typeface="Times New Roman"/>
                <a:ea typeface="Times New Roman"/>
              </a:rPr>
              <a:t> тела равен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весу, </a:t>
            </a:r>
            <a:r>
              <a:rPr lang="ru-RU" sz="3200" b="1" u="sng" dirty="0" smtClean="0">
                <a:solidFill>
                  <a:srgbClr val="2706EC"/>
                </a:solidFill>
                <a:latin typeface="Times New Roman"/>
                <a:ea typeface="Times New Roman"/>
              </a:rPr>
              <a:t>вытесненной </a:t>
            </a:r>
            <a:r>
              <a:rPr lang="ru-RU" sz="3200" b="1" dirty="0" smtClean="0">
                <a:solidFill>
                  <a:srgbClr val="2706EC"/>
                </a:solidFill>
                <a:latin typeface="Times New Roman"/>
                <a:ea typeface="Times New Roman"/>
              </a:rPr>
              <a:t>им жидкости.</a:t>
            </a:r>
            <a:endParaRPr kumimoji="0" lang="ru-RU" sz="32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3214686"/>
            <a:ext cx="5857948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Times New Roman"/>
              </a:rPr>
              <a:t> 3. Сравним вес плавающего тела и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вес, </a:t>
            </a:r>
            <a:r>
              <a:rPr lang="ru-RU" sz="2400" b="1" dirty="0" smtClean="0">
                <a:solidFill>
                  <a:srgbClr val="2706EC"/>
                </a:solidFill>
                <a:latin typeface="Times New Roman"/>
                <a:ea typeface="Times New Roman"/>
              </a:rPr>
              <a:t>вытесненной им жидкости</a:t>
            </a:r>
            <a:endParaRPr lang="ru-RU" sz="2400" i="1" dirty="0">
              <a:solidFill>
                <a:srgbClr val="2706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25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3584 L 0.0033 0.3374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8" grpId="0" animBg="1"/>
      <p:bldP spid="19" grpId="0"/>
      <p:bldP spid="21" grpId="0"/>
      <p:bldP spid="22" grpId="0" animBg="1"/>
      <p:bldP spid="23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44000" cy="304698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выталкивающая сила равна весу вытесненной жидкости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равна силе тяжести плавающего тела.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5794"/>
            <a:ext cx="9144000" cy="37856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Стр.26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14-2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Практическая задача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Измерение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плотности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жидкости методом гидростатического «взвешивания».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68534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110590" y="436627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0" y="4286256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913736" y="5853768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43042" y="6201811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572140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5013176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7832" y="4191664"/>
            <a:ext cx="59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1242112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99592" y="3501008"/>
            <a:ext cx="1228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43270"/>
            <a:ext cx="9716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36"/>
          <p:cNvSpPr txBox="1">
            <a:spLocks/>
          </p:cNvSpPr>
          <p:nvPr/>
        </p:nvSpPr>
        <p:spPr>
          <a:xfrm>
            <a:off x="0" y="764704"/>
            <a:ext cx="3923928" cy="567238"/>
          </a:xfrm>
          <a:prstGeom prst="rect">
            <a:avLst/>
          </a:prstGeom>
          <a:gradFill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Корона 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1916832"/>
            <a:ext cx="460851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Найду силу тяжести короны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340768"/>
            <a:ext cx="734481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357423" y="4286256"/>
            <a:ext cx="1143008" cy="523220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67744" y="5877272"/>
            <a:ext cx="936104" cy="584775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23728" y="3645024"/>
            <a:ext cx="1368152" cy="52322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18,75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64088" y="2564904"/>
            <a:ext cx="273630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2492896"/>
            <a:ext cx="460851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Найду выталкивающую силу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8024" y="3501008"/>
            <a:ext cx="417646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9,8Н/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0872" y="6334780"/>
            <a:ext cx="222312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16000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1" cstate="print">
            <a:lum bright="-10000" contrast="30000"/>
          </a:blip>
          <a:srcRect l="15016" t="81755" r="10736" b="12260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3563888" y="3068960"/>
            <a:ext cx="3600400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Найду объём короны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83968" y="4412932"/>
            <a:ext cx="864096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48064" y="4149080"/>
            <a:ext cx="1008112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48064" y="4653136"/>
            <a:ext cx="115326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63888" y="5157192"/>
            <a:ext cx="424847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Найду плотность короны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47864" y="5877272"/>
            <a:ext cx="864096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11960" y="6165304"/>
            <a:ext cx="576064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11960" y="5589240"/>
            <a:ext cx="648072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067944" y="6165304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148064" y="4653136"/>
            <a:ext cx="121444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860032" y="5877272"/>
            <a:ext cx="50405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292080" y="6165304"/>
            <a:ext cx="18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20072" y="5589240"/>
            <a:ext cx="79208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92080" y="6218148"/>
            <a:ext cx="936104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12160" y="5589240"/>
            <a:ext cx="1296144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20779818">
            <a:off x="7246673" y="5596109"/>
            <a:ext cx="2079297" cy="523220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19300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29388" y="500042"/>
            <a:ext cx="2714612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у-к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149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20779818">
            <a:off x="6922492" y="882161"/>
            <a:ext cx="2139064" cy="954107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золото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19300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500098" y="6334780"/>
            <a:ext cx="2286016" cy="523220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 26,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14-1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0" grpId="0"/>
      <p:bldP spid="16" grpId="0"/>
      <p:bldP spid="17" grpId="0" animBg="1"/>
      <p:bldP spid="18" grpId="0" animBg="1"/>
      <p:bldP spid="19" grpId="0" animBg="1"/>
      <p:bldP spid="20" grpId="0" animBg="1"/>
      <p:bldP spid="22" grpId="0" animBg="1"/>
      <p:bldP spid="25" grpId="0" animBg="1"/>
      <p:bldP spid="33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51" grpId="0" animBg="1"/>
      <p:bldP spid="52" grpId="0" animBg="1"/>
      <p:bldP spid="53" grpId="0" animBg="1"/>
      <p:bldP spid="55" grpId="0" animBg="1"/>
      <p:bldP spid="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441771" y="4286256"/>
            <a:ext cx="487815" cy="53509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86710" y="4000504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4348" y="2714620"/>
            <a:ext cx="70750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68534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110590" y="436627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0" y="4286256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913736" y="5853768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43042" y="6201811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21288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5013176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7832" y="4191664"/>
            <a:ext cx="59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1242112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99592" y="3501008"/>
            <a:ext cx="1228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43270"/>
            <a:ext cx="9716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36"/>
          <p:cNvSpPr txBox="1">
            <a:spLocks/>
          </p:cNvSpPr>
          <p:nvPr/>
        </p:nvSpPr>
        <p:spPr>
          <a:xfrm>
            <a:off x="0" y="764704"/>
            <a:ext cx="3923928" cy="567238"/>
          </a:xfrm>
          <a:prstGeom prst="rect">
            <a:avLst/>
          </a:prstGeom>
          <a:gradFill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Корона 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604" y="1905648"/>
            <a:ext cx="7572396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.Зная силу тяжести короны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найду её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массу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340768"/>
            <a:ext cx="734481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357423" y="4286256"/>
            <a:ext cx="1143008" cy="523220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78574" y="5877272"/>
            <a:ext cx="936104" cy="584775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00232" y="3645024"/>
            <a:ext cx="1368152" cy="52322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18,75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8662" y="0"/>
            <a:ext cx="460851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Найду выталкивающую силу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868" y="3501008"/>
            <a:ext cx="5000660" cy="584775"/>
          </a:xfrm>
          <a:prstGeom prst="rect">
            <a:avLst/>
          </a:prstGeom>
          <a:solidFill>
            <a:srgbClr val="66CCFF">
              <a:alpha val="44000"/>
            </a:srgb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  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1" cstate="print">
            <a:lum bright="-10000" contrast="30000"/>
          </a:blip>
          <a:srcRect l="15016" t="81755" r="10736" b="12260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1428728" y="2500306"/>
            <a:ext cx="7458020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объём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короны, зная силу Архимеда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00496" y="4334540"/>
            <a:ext cx="864096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83555" y="3536659"/>
            <a:ext cx="1143008" cy="523220"/>
          </a:xfrm>
          <a:prstGeom prst="rect">
            <a:avLst/>
          </a:prstGeom>
          <a:solidFill>
            <a:srgbClr val="66CCFF">
              <a:alpha val="46000"/>
            </a:srgb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62564" y="3548722"/>
            <a:ext cx="3024146" cy="523220"/>
          </a:xfrm>
          <a:prstGeom prst="rect">
            <a:avLst/>
          </a:prstGeom>
          <a:solidFill>
            <a:srgbClr val="66CCFF">
              <a:alpha val="59000"/>
            </a:srgb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63888" y="5157192"/>
            <a:ext cx="465145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плотность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короны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2359710"/>
            <a:ext cx="714348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4348" y="2071678"/>
            <a:ext cx="648072" cy="523220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642910" y="2647742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929190" y="4595758"/>
            <a:ext cx="2424332" cy="9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351912" y="1892989"/>
            <a:ext cx="792088" cy="523220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29388" y="500042"/>
            <a:ext cx="178595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у-к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149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20779818">
            <a:off x="6922492" y="739286"/>
            <a:ext cx="2139064" cy="954107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золото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19300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3571868" y="857232"/>
            <a:ext cx="274351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14-1,стр.25,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57422" y="4286256"/>
            <a:ext cx="1143008" cy="523220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0" y="2000240"/>
            <a:ext cx="1500166" cy="121444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7919294" y="4500570"/>
            <a:ext cx="724672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7858148" y="4572008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571868" y="5929330"/>
            <a:ext cx="714348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786710" y="4083629"/>
            <a:ext cx="1071570" cy="91700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4357686" y="5786454"/>
            <a:ext cx="792088" cy="523220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29124" y="6263366"/>
            <a:ext cx="121444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72066" y="5691862"/>
            <a:ext cx="724672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412291" y="6212804"/>
            <a:ext cx="1088403" cy="2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639580" y="5929330"/>
            <a:ext cx="50405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rot="5400000">
            <a:off x="4786314" y="2285992"/>
            <a:ext cx="3643338" cy="3643338"/>
          </a:xfrm>
          <a:prstGeom prst="straightConnector1">
            <a:avLst/>
          </a:prstGeom>
          <a:ln w="28575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10800000" flipV="1">
            <a:off x="5143504" y="4357694"/>
            <a:ext cx="2857520" cy="207170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61" idx="1"/>
          </p:cNvCxnSpPr>
          <p:nvPr/>
        </p:nvCxnSpPr>
        <p:spPr>
          <a:xfrm rot="10800000" flipV="1">
            <a:off x="5715008" y="4762180"/>
            <a:ext cx="2204286" cy="10242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14942" y="2928934"/>
            <a:ext cx="2357454" cy="523220"/>
          </a:xfrm>
          <a:prstGeom prst="rect">
            <a:avLst/>
          </a:prstGeom>
          <a:solidFill>
            <a:srgbClr val="66CCFF">
              <a:alpha val="49000"/>
            </a:srgbClr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00760" y="5929330"/>
            <a:ext cx="200026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16000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43571E-7 L 0.58906 -0.24699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-1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936E-6 L 0.18733 0.07216 " pathEditMode="relative" rAng="0" ptsTypes="AA">
                                      <p:cBhvr>
                                        <p:cTn id="1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3 L -0.00503 0.15796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9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44" grpId="0" animBg="1"/>
      <p:bldP spid="5" grpId="0" animBg="1"/>
      <p:bldP spid="7" grpId="0"/>
      <p:bldP spid="8" grpId="0" animBg="1"/>
      <p:bldP spid="9" grpId="0" animBg="1"/>
      <p:bldP spid="10" grpId="0"/>
      <p:bldP spid="16" grpId="0"/>
      <p:bldP spid="17" grpId="0" animBg="1"/>
      <p:bldP spid="18" grpId="0" animBg="1"/>
      <p:bldP spid="19" grpId="0" animBg="1"/>
      <p:bldP spid="20" grpId="0" animBg="1"/>
      <p:bldP spid="20" grpId="1" animBg="1"/>
      <p:bldP spid="22" grpId="0" animBg="1"/>
      <p:bldP spid="25" grpId="0" animBg="1"/>
      <p:bldP spid="25" grpId="1" animBg="1"/>
      <p:bldP spid="33" grpId="0" animBg="1"/>
      <p:bldP spid="33" grpId="1" animBg="1"/>
      <p:bldP spid="30" grpId="0" animBg="1"/>
      <p:bldP spid="31" grpId="0" animBg="1"/>
      <p:bldP spid="36" grpId="0" animBg="1"/>
      <p:bldP spid="37" grpId="0" animBg="1"/>
      <p:bldP spid="39" grpId="0" animBg="1"/>
      <p:bldP spid="39" grpId="1" animBg="1"/>
      <p:bldP spid="40" grpId="0" animBg="1"/>
      <p:bldP spid="40" grpId="1" animBg="1"/>
      <p:bldP spid="42" grpId="0" animBg="1"/>
      <p:bldP spid="43" grpId="0" animBg="1"/>
      <p:bldP spid="45" grpId="0" animBg="1"/>
      <p:bldP spid="51" grpId="0" animBg="1"/>
      <p:bldP spid="47" grpId="0" animBg="1"/>
      <p:bldP spid="47" grpId="1" animBg="1"/>
      <p:bldP spid="54" grpId="0" animBg="1"/>
      <p:bldP spid="54" grpId="1" animBg="1"/>
      <p:bldP spid="57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29" grpId="0" animBg="1"/>
      <p:bldP spid="32" grpId="0" animBg="1"/>
      <p:bldP spid="3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441771" y="4286256"/>
            <a:ext cx="487815" cy="53509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86710" y="4000504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4348" y="2714620"/>
            <a:ext cx="70750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68534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110590" y="436627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0" y="4286256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913736" y="5853768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43042" y="6201811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21288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5013176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7832" y="4191664"/>
            <a:ext cx="59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1242112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99592" y="3501008"/>
            <a:ext cx="1228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43270"/>
            <a:ext cx="9716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36"/>
          <p:cNvSpPr txBox="1">
            <a:spLocks/>
          </p:cNvSpPr>
          <p:nvPr/>
        </p:nvSpPr>
        <p:spPr>
          <a:xfrm>
            <a:off x="0" y="764704"/>
            <a:ext cx="3923928" cy="567238"/>
          </a:xfrm>
          <a:prstGeom prst="rect">
            <a:avLst/>
          </a:prstGeom>
          <a:gradFill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Корона 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604" y="1905648"/>
            <a:ext cx="7572396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.Зная силу тяжести короны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найду её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массу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340768"/>
            <a:ext cx="734481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357423" y="4286256"/>
            <a:ext cx="1143008" cy="523220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78574" y="5877272"/>
            <a:ext cx="936104" cy="584775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00232" y="3645024"/>
            <a:ext cx="1368152" cy="52322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868" y="3501008"/>
            <a:ext cx="5000660" cy="584775"/>
          </a:xfrm>
          <a:prstGeom prst="rect">
            <a:avLst/>
          </a:prstGeom>
          <a:solidFill>
            <a:srgbClr val="66CCFF">
              <a:alpha val="44000"/>
            </a:srgb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  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28728" y="2500306"/>
            <a:ext cx="7458020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объём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короны, зная силу Архимеда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00496" y="4334540"/>
            <a:ext cx="864096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71868" y="3538538"/>
            <a:ext cx="774131" cy="523220"/>
          </a:xfrm>
          <a:prstGeom prst="rect">
            <a:avLst/>
          </a:prstGeom>
          <a:solidFill>
            <a:srgbClr val="66CCFF">
              <a:alpha val="46000"/>
            </a:srgb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33906" y="3552826"/>
            <a:ext cx="3500430" cy="523220"/>
          </a:xfrm>
          <a:prstGeom prst="rect">
            <a:avLst/>
          </a:prstGeom>
          <a:solidFill>
            <a:srgbClr val="66CCFF">
              <a:alpha val="59000"/>
            </a:srgb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63888" y="5157192"/>
            <a:ext cx="465145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плотность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короны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2359710"/>
            <a:ext cx="714348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4348" y="2071678"/>
            <a:ext cx="648072" cy="523220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642910" y="2647742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929190" y="4595758"/>
            <a:ext cx="2424332" cy="9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351912" y="1892989"/>
            <a:ext cx="792088" cy="523220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29388" y="500042"/>
            <a:ext cx="178595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у-к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149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20779818">
            <a:off x="6922492" y="739286"/>
            <a:ext cx="2139064" cy="954107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золото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19300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3571868" y="857232"/>
            <a:ext cx="274351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57422" y="4286256"/>
            <a:ext cx="1143008" cy="523220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0" y="2000240"/>
            <a:ext cx="1500166" cy="121444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7919294" y="4500570"/>
            <a:ext cx="724672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7858148" y="4572008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571868" y="5929330"/>
            <a:ext cx="714348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786710" y="4083629"/>
            <a:ext cx="1071570" cy="91700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4357686" y="5786454"/>
            <a:ext cx="792088" cy="523220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29124" y="6263366"/>
            <a:ext cx="1000132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72066" y="5691862"/>
            <a:ext cx="724672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412291" y="6212804"/>
            <a:ext cx="1088403" cy="2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572132" y="5929330"/>
            <a:ext cx="50405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rot="5400000">
            <a:off x="4786314" y="2285992"/>
            <a:ext cx="3643338" cy="3643338"/>
          </a:xfrm>
          <a:prstGeom prst="straightConnector1">
            <a:avLst/>
          </a:prstGeom>
          <a:ln w="28575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10800000" flipV="1">
            <a:off x="5143504" y="4357694"/>
            <a:ext cx="2857520" cy="207170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61" idx="1"/>
          </p:cNvCxnSpPr>
          <p:nvPr/>
        </p:nvCxnSpPr>
        <p:spPr>
          <a:xfrm rot="10800000" flipV="1">
            <a:off x="5715008" y="4762180"/>
            <a:ext cx="2204286" cy="10242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14942" y="2928934"/>
            <a:ext cx="2357454" cy="523220"/>
          </a:xfrm>
          <a:prstGeom prst="rect">
            <a:avLst/>
          </a:prstGeom>
          <a:solidFill>
            <a:srgbClr val="66CCFF">
              <a:alpha val="49000"/>
            </a:srgbClr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00760" y="5929330"/>
            <a:ext cx="200026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16000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43571E-7 L 0.58906 -0.24699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-1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936E-6 L 0.18733 0.07216 " pathEditMode="relative" rAng="0" ptsTypes="AA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3 L -0.00503 0.15796 " pathEditMode="relative" rAng="0" ptsTypes="AA">
                                      <p:cBhvr>
                                        <p:cTn id="1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8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44" grpId="0" animBg="1"/>
      <p:bldP spid="5" grpId="0" animBg="1"/>
      <p:bldP spid="7" grpId="0"/>
      <p:bldP spid="8" grpId="0" animBg="1"/>
      <p:bldP spid="9" grpId="0" animBg="1"/>
      <p:bldP spid="10" grpId="0"/>
      <p:bldP spid="16" grpId="0"/>
      <p:bldP spid="17" grpId="0" animBg="1"/>
      <p:bldP spid="18" grpId="0" animBg="1"/>
      <p:bldP spid="19" grpId="0" animBg="1"/>
      <p:bldP spid="20" grpId="0" animBg="1"/>
      <p:bldP spid="20" grpId="1" animBg="1"/>
      <p:bldP spid="22" grpId="0" animBg="1"/>
      <p:bldP spid="25" grpId="0" animBg="1"/>
      <p:bldP spid="25" grpId="1" animBg="1"/>
      <p:bldP spid="33" grpId="0" animBg="1"/>
      <p:bldP spid="33" grpId="1" animBg="1"/>
      <p:bldP spid="31" grpId="0" animBg="1"/>
      <p:bldP spid="36" grpId="0" animBg="1"/>
      <p:bldP spid="37" grpId="0" animBg="1"/>
      <p:bldP spid="39" grpId="0" animBg="1"/>
      <p:bldP spid="39" grpId="1" animBg="1"/>
      <p:bldP spid="40" grpId="0" animBg="1"/>
      <p:bldP spid="40" grpId="1" animBg="1"/>
      <p:bldP spid="42" grpId="0" animBg="1"/>
      <p:bldP spid="43" grpId="0" animBg="1"/>
      <p:bldP spid="45" grpId="0" animBg="1"/>
      <p:bldP spid="51" grpId="0" animBg="1"/>
      <p:bldP spid="47" grpId="0" animBg="1"/>
      <p:bldP spid="47" grpId="1" animBg="1"/>
      <p:bldP spid="54" grpId="0" animBg="1"/>
      <p:bldP spid="54" grpId="1" animBg="1"/>
      <p:bldP spid="57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29" grpId="0" animBg="1"/>
      <p:bldP spid="32" grpId="0" animBg="1"/>
      <p:bldP spid="3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68534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110590" y="436627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bg2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Стр.26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14-2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Измерение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плотности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жидкости методом гидростатического «взвешивания».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28670"/>
            <a:ext cx="4929190" cy="1569660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дин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=…Н,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=0,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…см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=…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u="sng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u="sng" cap="all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u="sng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3200" b="1" u="sng" cap="all" dirty="0" smtClean="0">
                <a:latin typeface="Times New Roman" pitchFamily="18" charset="0"/>
                <a:cs typeface="Times New Roman" pitchFamily="18" charset="0"/>
              </a:rPr>
              <a:t>000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-?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256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913736" y="5853768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43042" y="6201811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6934" y="6044625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5357826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7832" y="4191664"/>
            <a:ext cx="59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1242112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647808" y="3562352"/>
            <a:ext cx="1136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43270"/>
            <a:ext cx="1590654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динамометр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36"/>
          <p:cNvSpPr txBox="1">
            <a:spLocks/>
          </p:cNvSpPr>
          <p:nvPr/>
        </p:nvSpPr>
        <p:spPr>
          <a:xfrm>
            <a:off x="1714480" y="2357430"/>
            <a:ext cx="6429388" cy="567238"/>
          </a:xfrm>
          <a:prstGeom prst="rect">
            <a:avLst/>
          </a:prstGeom>
          <a:gradFill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груз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3438" y="3714752"/>
            <a:ext cx="35718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ждк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928934"/>
            <a:ext cx="871540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357423" y="4286256"/>
            <a:ext cx="1143008" cy="52322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 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10" y="5986451"/>
            <a:ext cx="807280" cy="584775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1736" y="3643314"/>
            <a:ext cx="1143008" cy="52322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 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00562" y="4572008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ждк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6446" y="4318774"/>
            <a:ext cx="1928826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43636" y="4786322"/>
            <a:ext cx="928694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7620" y="5691862"/>
            <a:ext cx="250033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ждк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929322" y="4857760"/>
            <a:ext cx="121444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-1428792" y="6143644"/>
            <a:ext cx="1143262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953261" y="6000768"/>
            <a:ext cx="761747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9,8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5715008" y="6000768"/>
            <a:ext cx="264367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014710" y="5999180"/>
            <a:ext cx="277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5715008" y="5282999"/>
            <a:ext cx="112082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0,2Н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/>
      <p:bldP spid="8" grpId="0" animBg="1"/>
      <p:bldP spid="9" grpId="0" animBg="1"/>
      <p:bldP spid="10" grpId="0"/>
      <p:bldP spid="16" grpId="0"/>
      <p:bldP spid="17" grpId="0" animBg="1"/>
      <p:bldP spid="18" grpId="0" animBg="1"/>
      <p:bldP spid="19" grpId="0" animBg="1"/>
      <p:bldP spid="20" grpId="0" animBg="1"/>
      <p:bldP spid="20" grpId="1" animBg="1"/>
      <p:bldP spid="20" grpId="2" animBg="1"/>
      <p:bldP spid="22" grpId="0" animBg="1"/>
      <p:bldP spid="25" grpId="0" animBg="1"/>
      <p:bldP spid="33" grpId="0" animBg="1"/>
      <p:bldP spid="34" grpId="0" animBg="1"/>
      <p:bldP spid="38" grpId="0" animBg="1"/>
      <p:bldP spid="39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28926" y="3429000"/>
            <a:ext cx="3929090" cy="2714644"/>
          </a:xfrm>
          <a:prstGeom prst="rect">
            <a:avLst/>
          </a:prstGeom>
          <a:solidFill>
            <a:srgbClr val="00B0F0">
              <a:alpha val="4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29124" y="2228671"/>
            <a:ext cx="3500462" cy="1200329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535782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3306" y="3000372"/>
            <a:ext cx="1285884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судно </a:t>
            </a:r>
          </a:p>
          <a:p>
            <a:pPr marL="514350" indent="-514350"/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286248" y="1357298"/>
            <a:ext cx="4071966" cy="7143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Одно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тело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плавает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3357554" y="1373675"/>
            <a:ext cx="926729" cy="769441"/>
            <a:chOff x="4429124" y="2285992"/>
            <a:chExt cx="926729" cy="769441"/>
          </a:xfrm>
          <a:solidFill>
            <a:srgbClr val="FFFF00"/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4429124" y="2285992"/>
              <a:ext cx="926729" cy="76944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44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 </a:t>
              </a:r>
              <a:endPara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4439602" y="2355842"/>
              <a:ext cx="571504" cy="1588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9"/>
          <p:cNvGrpSpPr/>
          <p:nvPr/>
        </p:nvGrpSpPr>
        <p:grpSpPr>
          <a:xfrm>
            <a:off x="4357686" y="4786322"/>
            <a:ext cx="1223733" cy="707886"/>
            <a:chOff x="4357686" y="4286256"/>
            <a:chExt cx="1223733" cy="707886"/>
          </a:xfrm>
          <a:solidFill>
            <a:schemeClr val="bg1">
              <a:lumMod val="75000"/>
            </a:schemeClr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4357686" y="4286256"/>
              <a:ext cx="1223733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4444364" y="4368172"/>
              <a:ext cx="571504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ая выноска 38"/>
          <p:cNvSpPr/>
          <p:nvPr/>
        </p:nvSpPr>
        <p:spPr>
          <a:xfrm>
            <a:off x="5643570" y="4929198"/>
            <a:ext cx="1071602" cy="714380"/>
          </a:xfrm>
          <a:prstGeom prst="wedgeRectCallout">
            <a:avLst>
              <a:gd name="adj1" fmla="val -82736"/>
              <a:gd name="adj2" fmla="val -61682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3536943" y="4178305"/>
            <a:ext cx="1500198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3503146" y="2643977"/>
            <a:ext cx="1568126" cy="1918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857752" y="3429000"/>
            <a:ext cx="1071570" cy="584775"/>
          </a:xfrm>
          <a:prstGeom prst="rect">
            <a:avLst/>
          </a:prstGeom>
          <a:noFill/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4572000" y="5643578"/>
            <a:ext cx="2428892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14-3,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стр.27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4678" y="2285992"/>
            <a:ext cx="1058411" cy="584775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71802" y="4857760"/>
            <a:ext cx="105841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7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1" grpId="0" animBg="1"/>
      <p:bldP spid="22" grpId="0" animBg="1"/>
      <p:bldP spid="39" grpId="0" animBg="1"/>
      <p:bldP spid="44" grpId="0" animBg="1"/>
      <p:bldP spid="29" grpId="0" animBg="1"/>
      <p:bldP spid="29" grpId="1" animBg="1"/>
      <p:bldP spid="30" grpId="0" animBg="1"/>
      <p:bldP spid="30" grpId="1" animBg="1"/>
      <p:bldP spid="3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2918"/>
            <a:ext cx="7500958" cy="228601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Гр4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543 542 541 533 529 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плав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28926" y="3429000"/>
            <a:ext cx="6215074" cy="3429000"/>
          </a:xfrm>
          <a:prstGeom prst="rect">
            <a:avLst/>
          </a:prstGeom>
          <a:solidFill>
            <a:srgbClr val="00B0F0">
              <a:alpha val="4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2844" y="0"/>
            <a:ext cx="842965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4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5701745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2396" y="2357430"/>
            <a:ext cx="1058411" cy="584775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3306" y="3000372"/>
            <a:ext cx="1285884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судно </a:t>
            </a:r>
          </a:p>
          <a:p>
            <a:pPr marL="514350" indent="-514350"/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072066" y="6143644"/>
            <a:ext cx="4071966" cy="71435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Одно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тело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плавает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3357554" y="1373675"/>
            <a:ext cx="926729" cy="769441"/>
            <a:chOff x="4429124" y="2285992"/>
            <a:chExt cx="926729" cy="769441"/>
          </a:xfrm>
          <a:solidFill>
            <a:srgbClr val="FFFF00"/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4429124" y="2285992"/>
              <a:ext cx="926729" cy="76944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44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 </a:t>
              </a:r>
              <a:endPara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4439602" y="2355842"/>
              <a:ext cx="571504" cy="1588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9"/>
          <p:cNvGrpSpPr/>
          <p:nvPr/>
        </p:nvGrpSpPr>
        <p:grpSpPr>
          <a:xfrm>
            <a:off x="3071802" y="4935692"/>
            <a:ext cx="1223733" cy="707886"/>
            <a:chOff x="4357686" y="4286256"/>
            <a:chExt cx="1223733" cy="707886"/>
          </a:xfrm>
          <a:solidFill>
            <a:schemeClr val="bg1">
              <a:lumMod val="75000"/>
            </a:schemeClr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4357686" y="4286256"/>
              <a:ext cx="1223733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4444364" y="4368172"/>
              <a:ext cx="571504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ая выноска 35"/>
          <p:cNvSpPr/>
          <p:nvPr/>
        </p:nvSpPr>
        <p:spPr>
          <a:xfrm>
            <a:off x="0" y="1714488"/>
            <a:ext cx="2571768" cy="714380"/>
          </a:xfrm>
          <a:prstGeom prst="wedgeRectCallout">
            <a:avLst>
              <a:gd name="adj1" fmla="val 80855"/>
              <a:gd name="adj2" fmla="val -3021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ая выноска 36"/>
          <p:cNvSpPr/>
          <p:nvPr/>
        </p:nvSpPr>
        <p:spPr>
          <a:xfrm>
            <a:off x="4643438" y="1500174"/>
            <a:ext cx="4500562" cy="785818"/>
          </a:xfrm>
          <a:prstGeom prst="wedgeRectCallout">
            <a:avLst>
              <a:gd name="adj1" fmla="val -59842"/>
              <a:gd name="adj2" fmla="val -54459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-9319" y="4714884"/>
            <a:ext cx="2500298" cy="928694"/>
          </a:xfrm>
          <a:prstGeom prst="wedgeRectCallout">
            <a:avLst>
              <a:gd name="adj1" fmla="val 78519"/>
              <a:gd name="adj2" fmla="val 32962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1142976" y="3857628"/>
            <a:ext cx="1071602" cy="714380"/>
          </a:xfrm>
          <a:prstGeom prst="wedgeRectCallout">
            <a:avLst>
              <a:gd name="adj1" fmla="val 141256"/>
              <a:gd name="adj2" fmla="val 148982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4572000" y="5072074"/>
            <a:ext cx="4643470" cy="928694"/>
          </a:xfrm>
          <a:prstGeom prst="wedgeRectCallout">
            <a:avLst>
              <a:gd name="adj1" fmla="val -57275"/>
              <a:gd name="adj2" fmla="val -2119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,064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3536943" y="4178305"/>
            <a:ext cx="1500198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3503146" y="2643977"/>
            <a:ext cx="1568126" cy="1918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ая выноска 41"/>
          <p:cNvSpPr/>
          <p:nvPr/>
        </p:nvSpPr>
        <p:spPr>
          <a:xfrm>
            <a:off x="4572000" y="4143380"/>
            <a:ext cx="2500362" cy="928694"/>
          </a:xfrm>
          <a:prstGeom prst="wedgeRectCallout">
            <a:avLst>
              <a:gd name="adj1" fmla="val -61917"/>
              <a:gd name="adj2" fmla="val 59219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43834" y="4286256"/>
            <a:ext cx="105841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57752" y="3429000"/>
            <a:ext cx="1214446" cy="584775"/>
          </a:xfrm>
          <a:prstGeom prst="rect">
            <a:avLst/>
          </a:prstGeom>
          <a:noFill/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5720" y="785794"/>
            <a:ext cx="28575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600" dirty="0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6357934"/>
            <a:ext cx="2428892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14-3,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стр.27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7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5" grpId="0" animBg="1"/>
      <p:bldP spid="15" grpId="1" animBg="1"/>
      <p:bldP spid="21" grpId="0" animBg="1"/>
      <p:bldP spid="2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3" grpId="1" animBg="1"/>
      <p:bldP spid="43" grpId="2" animBg="1"/>
      <p:bldP spid="44" grpId="0" animBg="1"/>
      <p:bldP spid="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4429124" y="2214554"/>
            <a:ext cx="3143272" cy="83099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3429000"/>
            <a:ext cx="4786346" cy="3429000"/>
          </a:xfrm>
          <a:prstGeom prst="rect">
            <a:avLst/>
          </a:prstGeom>
          <a:solidFill>
            <a:srgbClr val="00B0F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29124" y="1785926"/>
            <a:ext cx="3000396" cy="646331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9124" y="471488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4678" y="2974959"/>
            <a:ext cx="1714512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судно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786050" y="500042"/>
            <a:ext cx="4071966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Судно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грузом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плавает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3430957" y="1659427"/>
            <a:ext cx="926729" cy="769441"/>
            <a:chOff x="4429124" y="2285992"/>
            <a:chExt cx="926729" cy="769441"/>
          </a:xfrm>
          <a:solidFill>
            <a:srgbClr val="FFFF00"/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4429124" y="2285992"/>
              <a:ext cx="926729" cy="76944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44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 </a:t>
              </a:r>
              <a:endPara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4439602" y="2355842"/>
              <a:ext cx="571504" cy="1588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9"/>
          <p:cNvGrpSpPr/>
          <p:nvPr/>
        </p:nvGrpSpPr>
        <p:grpSpPr>
          <a:xfrm>
            <a:off x="3071802" y="5078568"/>
            <a:ext cx="1223733" cy="707886"/>
            <a:chOff x="4357686" y="4286256"/>
            <a:chExt cx="1223733" cy="707886"/>
          </a:xfrm>
          <a:solidFill>
            <a:schemeClr val="bg1">
              <a:lumMod val="75000"/>
            </a:schemeClr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4357686" y="4286256"/>
              <a:ext cx="1223733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4444364" y="4368172"/>
              <a:ext cx="571504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ая выноска 38"/>
          <p:cNvSpPr/>
          <p:nvPr/>
        </p:nvSpPr>
        <p:spPr>
          <a:xfrm>
            <a:off x="4286248" y="5143512"/>
            <a:ext cx="1571668" cy="714380"/>
          </a:xfrm>
          <a:prstGeom prst="wedgeRectCallout">
            <a:avLst>
              <a:gd name="adj1" fmla="val -73849"/>
              <a:gd name="adj2" fmla="val -40883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3536943" y="4178305"/>
            <a:ext cx="1500198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857356" y="5143512"/>
            <a:ext cx="128588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57752" y="3429000"/>
            <a:ext cx="1214446" cy="584775"/>
          </a:xfrm>
          <a:prstGeom prst="rect">
            <a:avLst/>
          </a:prstGeom>
          <a:noFill/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3925090" y="3872074"/>
            <a:ext cx="714380" cy="1588"/>
          </a:xfrm>
          <a:prstGeom prst="straightConnector1">
            <a:avLst/>
          </a:prstGeom>
          <a:ln w="984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8"/>
          <p:cNvGrpSpPr/>
          <p:nvPr/>
        </p:nvGrpSpPr>
        <p:grpSpPr>
          <a:xfrm>
            <a:off x="3214678" y="3857628"/>
            <a:ext cx="718466" cy="714380"/>
            <a:chOff x="4429124" y="2285992"/>
            <a:chExt cx="718466" cy="769441"/>
          </a:xfrm>
          <a:solidFill>
            <a:srgbClr val="92D050"/>
          </a:solidFill>
        </p:grpSpPr>
        <p:sp>
          <p:nvSpPr>
            <p:cNvPr id="31" name="Прямоугольник 30"/>
            <p:cNvSpPr/>
            <p:nvPr/>
          </p:nvSpPr>
          <p:spPr>
            <a:xfrm>
              <a:off x="4429124" y="2285992"/>
              <a:ext cx="718466" cy="769441"/>
            </a:xfrm>
            <a:prstGeom prst="rect">
              <a:avLst/>
            </a:prstGeom>
            <a:grpFill/>
            <a:ln>
              <a:solidFill>
                <a:srgbClr val="0014AC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4400" b="1" cap="all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en-US" sz="4400" b="1" cap="all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4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4439602" y="2355842"/>
              <a:ext cx="571504" cy="1588"/>
            </a:xfrm>
            <a:prstGeom prst="straightConnector1">
              <a:avLst/>
            </a:prstGeom>
            <a:grpFill/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143108" y="1844093"/>
            <a:ext cx="1285884" cy="584775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86314" y="4071942"/>
            <a:ext cx="1071570" cy="584775"/>
          </a:xfrm>
          <a:prstGeom prst="rect">
            <a:avLst/>
          </a:prstGeom>
          <a:solidFill>
            <a:srgbClr val="92D050"/>
          </a:solidFill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13391" y="3915795"/>
            <a:ext cx="1272725" cy="584775"/>
          </a:xfrm>
          <a:prstGeom prst="rect">
            <a:avLst/>
          </a:prstGeom>
          <a:solidFill>
            <a:srgbClr val="92D050"/>
          </a:solidFill>
          <a:ln w="25400"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2928926" y="5929330"/>
            <a:ext cx="2643206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14-4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стр.27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1928794" y="1000108"/>
            <a:ext cx="2428892" cy="571504"/>
          </a:xfrm>
          <a:prstGeom prst="wedgeRectCallout">
            <a:avLst>
              <a:gd name="adj1" fmla="val 12014"/>
              <a:gd name="adj2" fmla="val 67656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водоизмещение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00562" y="2500306"/>
            <a:ext cx="142876" cy="500066"/>
          </a:xfrm>
          <a:prstGeom prst="rect">
            <a:avLst/>
          </a:prstGeom>
          <a:solidFill>
            <a:srgbClr val="006600"/>
          </a:solidFill>
          <a:ln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V="1">
            <a:off x="3179920" y="2320751"/>
            <a:ext cx="2214577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87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041 L -0.00017 0.024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" grpId="0" animBg="1"/>
      <p:bldP spid="7" grpId="0"/>
      <p:bldP spid="21" grpId="0" animBg="1"/>
      <p:bldP spid="21" grpId="1" animBg="1"/>
      <p:bldP spid="22" grpId="0" animBg="1"/>
      <p:bldP spid="39" grpId="0" animBg="1"/>
      <p:bldP spid="43" grpId="0" animBg="1"/>
      <p:bldP spid="43" grpId="1" animBg="1"/>
      <p:bldP spid="43" grpId="2" animBg="1"/>
      <p:bldP spid="44" grpId="0" animBg="1"/>
      <p:bldP spid="34" grpId="0" animBg="1"/>
      <p:bldP spid="34" grpId="1" animBg="1"/>
      <p:bldP spid="34" grpId="2" animBg="1"/>
      <p:bldP spid="35" grpId="0" animBg="1"/>
      <p:bldP spid="41" grpId="0" animBg="1"/>
      <p:bldP spid="41" grpId="1" animBg="1"/>
      <p:bldP spid="33" grpId="0" animBg="1"/>
      <p:bldP spid="24" grpId="0" animBg="1"/>
      <p:bldP spid="2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28926" y="3429000"/>
            <a:ext cx="6215074" cy="3429000"/>
          </a:xfrm>
          <a:prstGeom prst="rect">
            <a:avLst/>
          </a:prstGeom>
          <a:solidFill>
            <a:srgbClr val="00B0F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0"/>
            <a:ext cx="8929718" cy="83099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 </a:t>
            </a:r>
            <a:r>
              <a:rPr lang="ru-RU" sz="4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5773183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6116" y="2974959"/>
            <a:ext cx="1714512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судно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571868" y="6357934"/>
            <a:ext cx="4857784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Судно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грузом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плавает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3286116" y="1659427"/>
            <a:ext cx="926729" cy="769441"/>
            <a:chOff x="4429124" y="2285992"/>
            <a:chExt cx="926729" cy="769441"/>
          </a:xfrm>
          <a:solidFill>
            <a:srgbClr val="FFFF00"/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4429124" y="2285992"/>
              <a:ext cx="926729" cy="76944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44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 </a:t>
              </a:r>
              <a:endPara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4439602" y="2355842"/>
              <a:ext cx="571504" cy="1588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9"/>
          <p:cNvGrpSpPr/>
          <p:nvPr/>
        </p:nvGrpSpPr>
        <p:grpSpPr>
          <a:xfrm>
            <a:off x="3071802" y="5078568"/>
            <a:ext cx="1223733" cy="707886"/>
            <a:chOff x="4357686" y="4286256"/>
            <a:chExt cx="1223733" cy="707886"/>
          </a:xfrm>
          <a:solidFill>
            <a:schemeClr val="bg1">
              <a:lumMod val="75000"/>
            </a:schemeClr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4357686" y="4286256"/>
              <a:ext cx="1223733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4444364" y="4368172"/>
              <a:ext cx="571504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ая выноска 35"/>
          <p:cNvSpPr/>
          <p:nvPr/>
        </p:nvSpPr>
        <p:spPr>
          <a:xfrm>
            <a:off x="0" y="2214554"/>
            <a:ext cx="2571768" cy="714380"/>
          </a:xfrm>
          <a:prstGeom prst="wedgeRectCallout">
            <a:avLst>
              <a:gd name="adj1" fmla="val 83225"/>
              <a:gd name="adj2" fmla="val -47284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ая выноска 36"/>
          <p:cNvSpPr/>
          <p:nvPr/>
        </p:nvSpPr>
        <p:spPr>
          <a:xfrm>
            <a:off x="4643438" y="1785926"/>
            <a:ext cx="4500562" cy="785818"/>
          </a:xfrm>
          <a:prstGeom prst="wedgeRectCallout">
            <a:avLst>
              <a:gd name="adj1" fmla="val -59842"/>
              <a:gd name="adj2" fmla="val -54459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,6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-9319" y="5429264"/>
            <a:ext cx="2500298" cy="928694"/>
          </a:xfrm>
          <a:prstGeom prst="wedgeRectCallout">
            <a:avLst>
              <a:gd name="adj1" fmla="val 76690"/>
              <a:gd name="adj2" fmla="val -58935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642910" y="4714884"/>
            <a:ext cx="1571668" cy="714380"/>
          </a:xfrm>
          <a:prstGeom prst="wedgeRectCallout">
            <a:avLst>
              <a:gd name="adj1" fmla="val 107964"/>
              <a:gd name="adj2" fmla="val 33783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4572000" y="5429264"/>
            <a:ext cx="4643470" cy="928694"/>
          </a:xfrm>
          <a:prstGeom prst="wedgeRectCallout">
            <a:avLst>
              <a:gd name="adj1" fmla="val -56947"/>
              <a:gd name="adj2" fmla="val -5729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,064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3536943" y="4178305"/>
            <a:ext cx="1500198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3179920" y="2320751"/>
            <a:ext cx="2214577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ая выноска 41"/>
          <p:cNvSpPr/>
          <p:nvPr/>
        </p:nvSpPr>
        <p:spPr>
          <a:xfrm>
            <a:off x="4572000" y="4500570"/>
            <a:ext cx="2500362" cy="928694"/>
          </a:xfrm>
          <a:prstGeom prst="wedgeRectCallout">
            <a:avLst>
              <a:gd name="adj1" fmla="val -61917"/>
              <a:gd name="adj2" fmla="val 5921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72330" y="4630175"/>
            <a:ext cx="128588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57752" y="3429000"/>
            <a:ext cx="1214446" cy="584775"/>
          </a:xfrm>
          <a:prstGeom prst="rect">
            <a:avLst/>
          </a:prstGeom>
          <a:noFill/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00562" y="2500306"/>
            <a:ext cx="142876" cy="500066"/>
          </a:xfrm>
          <a:prstGeom prst="rect">
            <a:avLst/>
          </a:prstGeom>
          <a:solidFill>
            <a:srgbClr val="006600"/>
          </a:solidFill>
          <a:ln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3925090" y="3872074"/>
            <a:ext cx="714380" cy="1588"/>
          </a:xfrm>
          <a:prstGeom prst="straightConnector1">
            <a:avLst/>
          </a:prstGeom>
          <a:ln w="984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8"/>
          <p:cNvGrpSpPr/>
          <p:nvPr/>
        </p:nvGrpSpPr>
        <p:grpSpPr>
          <a:xfrm>
            <a:off x="3214678" y="3857628"/>
            <a:ext cx="718466" cy="714380"/>
            <a:chOff x="4429124" y="2285992"/>
            <a:chExt cx="718466" cy="769441"/>
          </a:xfrm>
          <a:solidFill>
            <a:srgbClr val="92D050"/>
          </a:solidFill>
        </p:grpSpPr>
        <p:sp>
          <p:nvSpPr>
            <p:cNvPr id="31" name="Прямоугольник 30"/>
            <p:cNvSpPr/>
            <p:nvPr/>
          </p:nvSpPr>
          <p:spPr>
            <a:xfrm>
              <a:off x="4429124" y="2285992"/>
              <a:ext cx="718466" cy="769441"/>
            </a:xfrm>
            <a:prstGeom prst="rect">
              <a:avLst/>
            </a:prstGeom>
            <a:grpFill/>
            <a:ln>
              <a:solidFill>
                <a:srgbClr val="0014AC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4400" b="1" cap="all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en-US" sz="4400" b="1" cap="all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4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4439602" y="2355842"/>
              <a:ext cx="571504" cy="1588"/>
            </a:xfrm>
            <a:prstGeom prst="straightConnector1">
              <a:avLst/>
            </a:prstGeom>
            <a:grpFill/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ая выноска 32"/>
          <p:cNvSpPr/>
          <p:nvPr/>
        </p:nvSpPr>
        <p:spPr>
          <a:xfrm>
            <a:off x="0" y="1643050"/>
            <a:ext cx="2928926" cy="571504"/>
          </a:xfrm>
          <a:prstGeom prst="wedgeRectCallout">
            <a:avLst>
              <a:gd name="adj1" fmla="val 64724"/>
              <a:gd name="adj2" fmla="val 20449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водоизмещение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72396" y="1071546"/>
            <a:ext cx="1285884" cy="584775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14480" y="3357562"/>
            <a:ext cx="1071570" cy="584775"/>
          </a:xfrm>
          <a:prstGeom prst="rect">
            <a:avLst/>
          </a:prstGeom>
          <a:solidFill>
            <a:srgbClr val="92D050"/>
          </a:solidFill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00892" y="3487167"/>
            <a:ext cx="1272725" cy="584775"/>
          </a:xfrm>
          <a:prstGeom prst="rect">
            <a:avLst/>
          </a:prstGeom>
          <a:solidFill>
            <a:srgbClr val="92D050"/>
          </a:solidFill>
          <a:ln w="25400"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2844" y="785794"/>
            <a:ext cx="3929090" cy="64633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600" dirty="0"/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0" y="6385318"/>
            <a:ext cx="2643206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14-4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стр.27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7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041 L -0.00017 0.024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1" grpId="0" animBg="1"/>
      <p:bldP spid="21" grpId="1" animBg="1"/>
      <p:bldP spid="2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3" grpId="1" animBg="1"/>
      <p:bldP spid="43" grpId="2" animBg="1"/>
      <p:bldP spid="44" grpId="0" animBg="1"/>
      <p:bldP spid="24" grpId="0" animBg="1"/>
      <p:bldP spid="24" grpId="1" animBg="1"/>
      <p:bldP spid="33" grpId="0" animBg="1"/>
      <p:bldP spid="34" grpId="0" animBg="1"/>
      <p:bldP spid="34" grpId="1" animBg="1"/>
      <p:bldP spid="34" grpId="2" animBg="1"/>
      <p:bldP spid="35" grpId="0" animBg="1"/>
      <p:bldP spid="41" grpId="0" animBg="1"/>
      <p:bldP spid="41" grpId="1" animBg="1"/>
      <p:bldP spid="4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3143240" y="1169243"/>
            <a:ext cx="3143272" cy="83099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3143248"/>
            <a:ext cx="3286148" cy="3143272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86116" y="5286388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356" y="2428868"/>
            <a:ext cx="1500198" cy="584775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3306" y="3000372"/>
            <a:ext cx="1285884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якорь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786182" y="5857892"/>
            <a:ext cx="2357454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14-5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стр.27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3286117" y="2302369"/>
            <a:ext cx="857255" cy="769441"/>
            <a:chOff x="4429125" y="2285992"/>
            <a:chExt cx="857256" cy="769441"/>
          </a:xfrm>
          <a:solidFill>
            <a:srgbClr val="FFFF00"/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4429125" y="2285992"/>
              <a:ext cx="857256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44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 </a:t>
              </a:r>
              <a:endPara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4439602" y="2355842"/>
              <a:ext cx="571504" cy="1588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9"/>
          <p:cNvGrpSpPr/>
          <p:nvPr/>
        </p:nvGrpSpPr>
        <p:grpSpPr>
          <a:xfrm>
            <a:off x="3205391" y="4714884"/>
            <a:ext cx="1223733" cy="707886"/>
            <a:chOff x="4357686" y="4286256"/>
            <a:chExt cx="1223733" cy="707886"/>
          </a:xfrm>
          <a:solidFill>
            <a:schemeClr val="bg1">
              <a:lumMod val="75000"/>
            </a:schemeClr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4357686" y="4286256"/>
              <a:ext cx="1223733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4444364" y="4368172"/>
              <a:ext cx="571504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ая выноска 38"/>
          <p:cNvSpPr/>
          <p:nvPr/>
        </p:nvSpPr>
        <p:spPr>
          <a:xfrm>
            <a:off x="4500562" y="4643446"/>
            <a:ext cx="1071602" cy="714380"/>
          </a:xfrm>
          <a:prstGeom prst="wedgeRectCallout">
            <a:avLst>
              <a:gd name="adj1" fmla="val -96477"/>
              <a:gd name="adj2" fmla="val -1493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3536943" y="4178305"/>
            <a:ext cx="1500198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43108" y="4786322"/>
            <a:ext cx="100013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28860" y="3071810"/>
            <a:ext cx="1214446" cy="584775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2066" y="2643182"/>
            <a:ext cx="1214446" cy="584775"/>
          </a:xfrm>
          <a:prstGeom prst="rect">
            <a:avLst/>
          </a:prstGeom>
          <a:solidFill>
            <a:srgbClr val="F9E3A5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цепь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 flipH="1" flipV="1">
            <a:off x="3679819" y="2749545"/>
            <a:ext cx="1357322" cy="1588"/>
          </a:xfrm>
          <a:prstGeom prst="straightConnector1">
            <a:avLst/>
          </a:prstGeom>
          <a:ln w="95250">
            <a:solidFill>
              <a:srgbClr val="0066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8"/>
          <p:cNvGrpSpPr/>
          <p:nvPr/>
        </p:nvGrpSpPr>
        <p:grpSpPr>
          <a:xfrm>
            <a:off x="4643438" y="1928802"/>
            <a:ext cx="1640193" cy="769441"/>
            <a:chOff x="4429124" y="2285992"/>
            <a:chExt cx="1640193" cy="769441"/>
          </a:xfrm>
          <a:solidFill>
            <a:srgbClr val="FFFF00"/>
          </a:solidFill>
        </p:grpSpPr>
        <p:sp>
          <p:nvSpPr>
            <p:cNvPr id="31" name="Прямоугольник 30"/>
            <p:cNvSpPr/>
            <p:nvPr/>
          </p:nvSpPr>
          <p:spPr>
            <a:xfrm>
              <a:off x="4429124" y="2285992"/>
              <a:ext cx="1640193" cy="76944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4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cap="all" baseline="-25000" dirty="0" smtClean="0">
                  <a:latin typeface="Times New Roman" pitchFamily="18" charset="0"/>
                  <a:cs typeface="Times New Roman" pitchFamily="18" charset="0"/>
                </a:rPr>
                <a:t>цепи</a:t>
              </a:r>
              <a:r>
                <a:rPr lang="en-US" sz="4400" b="1" cap="all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4439602" y="2355842"/>
              <a:ext cx="571504" cy="1588"/>
            </a:xfrm>
            <a:prstGeom prst="straightConnector1">
              <a:avLst/>
            </a:prstGeom>
            <a:grpFill/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3894300" y="3035131"/>
            <a:ext cx="785817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72132" y="1857364"/>
            <a:ext cx="1357322" cy="523220"/>
          </a:xfrm>
          <a:prstGeom prst="rect">
            <a:avLst/>
          </a:prstGeom>
          <a:solidFill>
            <a:srgbClr val="F9E3A5"/>
          </a:solidFill>
          <a:ln w="254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4,4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857232"/>
            <a:ext cx="350046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цепи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dirty="0"/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714480" y="500042"/>
            <a:ext cx="5572164" cy="50006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Равномерно поднимем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корь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7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5" presetClass="emph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" grpId="0"/>
      <p:bldP spid="15" grpId="0" animBg="1"/>
      <p:bldP spid="15" grpId="1" animBg="1"/>
      <p:bldP spid="21" grpId="0" animBg="1"/>
      <p:bldP spid="22" grpId="0" animBg="1"/>
      <p:bldP spid="39" grpId="0" animBg="1"/>
      <p:bldP spid="43" grpId="0" animBg="1"/>
      <p:bldP spid="43" grpId="1" animBg="1"/>
      <p:bldP spid="43" grpId="2" animBg="1"/>
      <p:bldP spid="44" grpId="0" animBg="1"/>
      <p:bldP spid="25" grpId="0" animBg="1"/>
      <p:bldP spid="32" grpId="0" animBg="1"/>
      <p:bldP spid="32" grpId="1" animBg="1"/>
      <p:bldP spid="5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28926" y="2714620"/>
            <a:ext cx="6215074" cy="4143380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496677"/>
            <a:ext cx="9144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цепи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5701745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0958" y="2129845"/>
            <a:ext cx="1643042" cy="584775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0,64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3306" y="3000372"/>
            <a:ext cx="1285884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якорь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571604" y="6357958"/>
            <a:ext cx="7572428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Равномерно поднимем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корь  //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14-5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стр.27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3286116" y="2230931"/>
            <a:ext cx="926729" cy="769441"/>
            <a:chOff x="4429124" y="2285992"/>
            <a:chExt cx="926729" cy="769441"/>
          </a:xfrm>
          <a:solidFill>
            <a:srgbClr val="FFFF00"/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4429124" y="2285992"/>
              <a:ext cx="926729" cy="76944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44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 </a:t>
              </a:r>
              <a:endPara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4439602" y="2355842"/>
              <a:ext cx="571504" cy="1588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9"/>
          <p:cNvGrpSpPr/>
          <p:nvPr/>
        </p:nvGrpSpPr>
        <p:grpSpPr>
          <a:xfrm>
            <a:off x="3071802" y="4935692"/>
            <a:ext cx="1223733" cy="707886"/>
            <a:chOff x="4357686" y="4286256"/>
            <a:chExt cx="1223733" cy="707886"/>
          </a:xfrm>
          <a:solidFill>
            <a:schemeClr val="bg1">
              <a:lumMod val="75000"/>
            </a:schemeClr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4357686" y="4286256"/>
              <a:ext cx="1223733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4444364" y="4368172"/>
              <a:ext cx="571504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ая выноска 35"/>
          <p:cNvSpPr/>
          <p:nvPr/>
        </p:nvSpPr>
        <p:spPr>
          <a:xfrm>
            <a:off x="0" y="2786058"/>
            <a:ext cx="2571768" cy="714380"/>
          </a:xfrm>
          <a:prstGeom prst="wedgeRectCallout">
            <a:avLst>
              <a:gd name="adj1" fmla="val 80855"/>
              <a:gd name="adj2" fmla="val -3021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ая выноска 36"/>
          <p:cNvSpPr/>
          <p:nvPr/>
        </p:nvSpPr>
        <p:spPr>
          <a:xfrm>
            <a:off x="4643438" y="2857496"/>
            <a:ext cx="4500562" cy="785818"/>
          </a:xfrm>
          <a:prstGeom prst="wedgeRectCallout">
            <a:avLst>
              <a:gd name="adj1" fmla="val -59842"/>
              <a:gd name="adj2" fmla="val -54459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,64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-9319" y="5429264"/>
            <a:ext cx="2500298" cy="928694"/>
          </a:xfrm>
          <a:prstGeom prst="wedgeRectCallout">
            <a:avLst>
              <a:gd name="adj1" fmla="val 76690"/>
              <a:gd name="adj2" fmla="val -58935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1142976" y="4572008"/>
            <a:ext cx="1071602" cy="714380"/>
          </a:xfrm>
          <a:prstGeom prst="wedgeRectCallout">
            <a:avLst>
              <a:gd name="adj1" fmla="val 134145"/>
              <a:gd name="adj2" fmla="val 23116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4572000" y="5072074"/>
            <a:ext cx="4643470" cy="928694"/>
          </a:xfrm>
          <a:prstGeom prst="wedgeRectCallout">
            <a:avLst>
              <a:gd name="adj1" fmla="val -57275"/>
              <a:gd name="adj2" fmla="val -2119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,064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3536943" y="4178305"/>
            <a:ext cx="1500198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ая выноска 41"/>
          <p:cNvSpPr/>
          <p:nvPr/>
        </p:nvSpPr>
        <p:spPr>
          <a:xfrm>
            <a:off x="4572000" y="4143380"/>
            <a:ext cx="2714644" cy="928694"/>
          </a:xfrm>
          <a:prstGeom prst="wedgeRectCallout">
            <a:avLst>
              <a:gd name="adj1" fmla="val -61917"/>
              <a:gd name="adj2" fmla="val 59219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43834" y="4487299"/>
            <a:ext cx="128588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57752" y="3429000"/>
            <a:ext cx="12144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6380" y="1629779"/>
            <a:ext cx="1214446" cy="584775"/>
          </a:xfrm>
          <a:prstGeom prst="rect">
            <a:avLst/>
          </a:prstGeom>
          <a:solidFill>
            <a:srgbClr val="F9E3A5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цепь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 flipH="1" flipV="1">
            <a:off x="3606793" y="2749545"/>
            <a:ext cx="1357322" cy="1588"/>
          </a:xfrm>
          <a:prstGeom prst="straightConnector1">
            <a:avLst/>
          </a:prstGeom>
          <a:ln w="95250">
            <a:solidFill>
              <a:srgbClr val="0066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00958" y="1558341"/>
            <a:ext cx="1643042" cy="584775"/>
          </a:xfrm>
          <a:prstGeom prst="rect">
            <a:avLst/>
          </a:prstGeom>
          <a:solidFill>
            <a:srgbClr val="F9E3A5"/>
          </a:solidFill>
          <a:ln w="254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4,36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2844" y="1282471"/>
            <a:ext cx="507209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0,64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4,36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600" dirty="0"/>
          </a:p>
        </p:txBody>
      </p:sp>
      <p:grpSp>
        <p:nvGrpSpPr>
          <p:cNvPr id="30" name="Группа 28"/>
          <p:cNvGrpSpPr/>
          <p:nvPr/>
        </p:nvGrpSpPr>
        <p:grpSpPr>
          <a:xfrm>
            <a:off x="4500562" y="2143116"/>
            <a:ext cx="1640193" cy="769441"/>
            <a:chOff x="4429124" y="2285992"/>
            <a:chExt cx="1640193" cy="769441"/>
          </a:xfrm>
          <a:solidFill>
            <a:srgbClr val="FFFF00"/>
          </a:solidFill>
        </p:grpSpPr>
        <p:sp>
          <p:nvSpPr>
            <p:cNvPr id="31" name="Прямоугольник 30"/>
            <p:cNvSpPr/>
            <p:nvPr/>
          </p:nvSpPr>
          <p:spPr>
            <a:xfrm>
              <a:off x="4429124" y="2285992"/>
              <a:ext cx="1640193" cy="76944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4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cap="all" baseline="-25000" dirty="0" smtClean="0">
                  <a:latin typeface="Times New Roman" pitchFamily="18" charset="0"/>
                  <a:cs typeface="Times New Roman" pitchFamily="18" charset="0"/>
                </a:rPr>
                <a:t>цепи</a:t>
              </a:r>
              <a:r>
                <a:rPr lang="en-US" sz="4400" b="1" cap="all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4439602" y="2355842"/>
              <a:ext cx="571504" cy="1588"/>
            </a:xfrm>
            <a:prstGeom prst="straightConnector1">
              <a:avLst/>
            </a:prstGeom>
            <a:grpFill/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3894300" y="3035131"/>
            <a:ext cx="785817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87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5" grpId="0" animBg="1"/>
      <p:bldP spid="15" grpId="1" animBg="1"/>
      <p:bldP spid="21" grpId="0" animBg="1"/>
      <p:bldP spid="2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3" grpId="1" animBg="1"/>
      <p:bldP spid="43" grpId="2" animBg="1"/>
      <p:bldP spid="44" grpId="0"/>
      <p:bldP spid="25" grpId="0" animBg="1"/>
      <p:bldP spid="32" grpId="0" animBg="1"/>
      <p:bldP spid="32" grpId="1" animBg="1"/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330" y="1078040"/>
            <a:ext cx="2071702" cy="2350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00958" y="1643050"/>
            <a:ext cx="100013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929198"/>
            <a:ext cx="9144000" cy="138499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2524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№1.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тело объемом 5 дм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 погружении в жидкость действует выталкивающая сила 50 Н. Какая это жидкость?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304861" y="516720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-110394" y="357166"/>
            <a:ext cx="353938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 lvl="0"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….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endParaRPr lang="ru-RU" sz="32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=?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8072462" y="2563396"/>
            <a:ext cx="1071538" cy="584775"/>
            <a:chOff x="2714612" y="4429132"/>
            <a:chExt cx="714380" cy="967202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7564971" y="2184555"/>
            <a:ext cx="90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8072430" y="142852"/>
            <a:ext cx="1071570" cy="523220"/>
            <a:chOff x="3214678" y="2143117"/>
            <a:chExt cx="857256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7342390" y="113351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143108" y="1928802"/>
            <a:ext cx="5556329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58016" y="285729"/>
            <a:ext cx="1005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7749782" y="2037169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215338" y="1834210"/>
            <a:ext cx="714412" cy="523220"/>
            <a:chOff x="3214678" y="2143117"/>
            <a:chExt cx="628680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928926" y="428604"/>
            <a:ext cx="39177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85852" y="2714620"/>
            <a:ext cx="594265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285852" y="3429000"/>
            <a:ext cx="392909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)=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000628" y="3429000"/>
            <a:ext cx="214314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4500562" y="6286520"/>
            <a:ext cx="2928958" cy="5714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14-6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стр.28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3000364" y="4143380"/>
            <a:ext cx="6143636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252413" algn="l"/>
              </a:tabLst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вероятно это вода.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601" grpId="0" animBg="1"/>
      <p:bldP spid="7" grpId="0" build="p"/>
      <p:bldP spid="19" grpId="0" animBg="1"/>
      <p:bldP spid="23" grpId="0"/>
      <p:bldP spid="1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529693"/>
            <a:ext cx="33680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жидкостной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071670" y="0"/>
            <a:ext cx="3786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МАНОМЕТР</a:t>
            </a: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4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964603" y="0"/>
            <a:ext cx="31793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металлический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142844" y="1285860"/>
            <a:ext cx="2928958" cy="3929090"/>
            <a:chOff x="1857356" y="1357298"/>
            <a:chExt cx="2928958" cy="364333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978966" y="1428736"/>
              <a:ext cx="2786082" cy="3571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5"/>
            <p:cNvGrpSpPr/>
            <p:nvPr/>
          </p:nvGrpSpPr>
          <p:grpSpPr>
            <a:xfrm>
              <a:off x="1857356" y="1357298"/>
              <a:ext cx="2928958" cy="3625065"/>
              <a:chOff x="3071802" y="1357298"/>
              <a:chExt cx="2928958" cy="3625065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3193411" y="2417178"/>
                <a:ext cx="2783089" cy="2565185"/>
              </a:xfrm>
              <a:prstGeom prst="rect">
                <a:avLst/>
              </a:prstGeom>
              <a:solidFill>
                <a:srgbClr val="66C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793822" y="1428736"/>
                <a:ext cx="1635434" cy="29289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071802" y="1357298"/>
                <a:ext cx="2928958" cy="1428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8" name="Прямоугольник 27"/>
          <p:cNvSpPr/>
          <p:nvPr/>
        </p:nvSpPr>
        <p:spPr>
          <a:xfrm>
            <a:off x="2517630" y="1560979"/>
            <a:ext cx="504000" cy="857256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91626" y="2428868"/>
            <a:ext cx="54000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4431" y="2410595"/>
            <a:ext cx="32146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286116" y="2091445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1161" y="1571612"/>
            <a:ext cx="3214678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3286116" y="1285860"/>
            <a:ext cx="1165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10см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3286124"/>
            <a:ext cx="3214678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214678" y="2900028"/>
            <a:ext cx="1319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-10см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56492" y="5190486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4692" y="5100980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2089943" y="5100980"/>
            <a:ext cx="33575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cap="all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4400" b="1" cap="all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400" b="1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44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15"/>
          <p:cNvSpPr txBox="1">
            <a:spLocks noChangeArrowheads="1"/>
          </p:cNvSpPr>
          <p:nvPr/>
        </p:nvSpPr>
        <p:spPr bwMode="auto">
          <a:xfrm>
            <a:off x="5097979" y="5053559"/>
            <a:ext cx="16430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000760" y="571480"/>
            <a:ext cx="2960695" cy="3714776"/>
            <a:chOff x="3171" y="5904"/>
            <a:chExt cx="1727" cy="2304"/>
          </a:xfrm>
        </p:grpSpPr>
        <p:sp>
          <p:nvSpPr>
            <p:cNvPr id="43" name="Arc 29"/>
            <p:cNvSpPr>
              <a:spLocks/>
            </p:cNvSpPr>
            <p:nvPr/>
          </p:nvSpPr>
          <p:spPr bwMode="auto">
            <a:xfrm>
              <a:off x="3458" y="6194"/>
              <a:ext cx="1153" cy="11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5460 w 43200"/>
                <a:gd name="T1" fmla="*/ 42852 h 43200"/>
                <a:gd name="T2" fmla="*/ 4320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5460" y="42852"/>
                  </a:moveTo>
                  <a:cubicBezTo>
                    <a:pt x="24186" y="43083"/>
                    <a:pt x="2289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25460" y="42852"/>
                  </a:moveTo>
                  <a:cubicBezTo>
                    <a:pt x="24186" y="43083"/>
                    <a:pt x="2289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Arc 28"/>
            <p:cNvSpPr>
              <a:spLocks/>
            </p:cNvSpPr>
            <p:nvPr/>
          </p:nvSpPr>
          <p:spPr bwMode="auto">
            <a:xfrm>
              <a:off x="3171" y="5906"/>
              <a:ext cx="1727" cy="172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228 w 43200"/>
                <a:gd name="T1" fmla="*/ 42935 h 42935"/>
                <a:gd name="T2" fmla="*/ 43200 w 43200"/>
                <a:gd name="T3" fmla="*/ 21600 h 42935"/>
                <a:gd name="T4" fmla="*/ 21600 w 43200"/>
                <a:gd name="T5" fmla="*/ 21600 h 42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935" fill="none" extrusionOk="0">
                  <a:moveTo>
                    <a:pt x="18227" y="42935"/>
                  </a:moveTo>
                  <a:cubicBezTo>
                    <a:pt x="7730" y="41276"/>
                    <a:pt x="0" y="322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2935" stroke="0" extrusionOk="0">
                  <a:moveTo>
                    <a:pt x="18227" y="42935"/>
                  </a:moveTo>
                  <a:cubicBezTo>
                    <a:pt x="7730" y="41276"/>
                    <a:pt x="0" y="322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27"/>
            <p:cNvSpPr>
              <a:spLocks noChangeShapeType="1"/>
            </p:cNvSpPr>
            <p:nvPr/>
          </p:nvSpPr>
          <p:spPr bwMode="auto">
            <a:xfrm>
              <a:off x="3888" y="7632"/>
              <a:ext cx="0" cy="57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>
              <a:off x="4151" y="7331"/>
              <a:ext cx="0" cy="86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032" y="676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 flipV="1">
              <a:off x="4032" y="5904"/>
              <a:ext cx="720" cy="864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6715140" y="3214686"/>
            <a:ext cx="142876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86"/>
          <p:cNvSpPr>
            <a:spLocks noChangeArrowheads="1"/>
          </p:cNvSpPr>
          <p:nvPr/>
        </p:nvSpPr>
        <p:spPr bwMode="auto">
          <a:xfrm>
            <a:off x="5857884" y="4071942"/>
            <a:ext cx="328614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ОДИНАКОВО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6786578" y="4714884"/>
            <a:ext cx="1643074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85884" y="6488668"/>
            <a:ext cx="8286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http://www.youtube.com/watch?feature=endscreen&amp;NR=1&amp;v=WOwN2yxCkGg</a:t>
            </a:r>
            <a:endParaRPr lang="ru-RU" dirty="0"/>
          </a:p>
        </p:txBody>
      </p:sp>
      <p:sp>
        <p:nvSpPr>
          <p:cNvPr id="52" name="TextBox 51">
            <a:hlinkClick r:id="rId6" action="ppaction://hlinkfile"/>
          </p:cNvPr>
          <p:cNvSpPr txBox="1"/>
          <p:nvPr/>
        </p:nvSpPr>
        <p:spPr>
          <a:xfrm>
            <a:off x="0" y="6143644"/>
            <a:ext cx="27146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Давление в жидкости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15140" y="6201811"/>
            <a:ext cx="24288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10-1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стр.18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14" grpId="0"/>
      <p:bldP spid="15" grpId="0"/>
      <p:bldP spid="28" grpId="0" animBg="1"/>
      <p:bldP spid="29" grpId="0" animBg="1"/>
      <p:bldP spid="32" grpId="0"/>
      <p:bldP spid="34" grpId="0"/>
      <p:bldP spid="36" grpId="0"/>
      <p:bldP spid="37" grpId="0"/>
      <p:bldP spid="38" grpId="0"/>
      <p:bldP spid="39" grpId="0"/>
      <p:bldP spid="40" grpId="0"/>
      <p:bldP spid="49" grpId="0" animBg="1"/>
      <p:bldP spid="50" grpId="0" animBg="1"/>
      <p:bldP spid="5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236628" y="3904301"/>
            <a:ext cx="1391156" cy="72008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"/>
          <p:cNvGrpSpPr/>
          <p:nvPr/>
        </p:nvGrpSpPr>
        <p:grpSpPr>
          <a:xfrm>
            <a:off x="47500" y="3115615"/>
            <a:ext cx="4715229" cy="2300205"/>
            <a:chOff x="47500" y="3115615"/>
            <a:chExt cx="4715229" cy="2300205"/>
          </a:xfrm>
        </p:grpSpPr>
        <p:sp>
          <p:nvSpPr>
            <p:cNvPr id="11" name="Line 49"/>
            <p:cNvSpPr>
              <a:spLocks noChangeShapeType="1"/>
            </p:cNvSpPr>
            <p:nvPr/>
          </p:nvSpPr>
          <p:spPr bwMode="auto">
            <a:xfrm>
              <a:off x="47500" y="3882350"/>
              <a:ext cx="25645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48"/>
            <p:cNvSpPr>
              <a:spLocks noChangeShapeType="1"/>
            </p:cNvSpPr>
            <p:nvPr/>
          </p:nvSpPr>
          <p:spPr bwMode="auto">
            <a:xfrm>
              <a:off x="47500" y="4649085"/>
              <a:ext cx="25645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Oval 47"/>
            <p:cNvSpPr>
              <a:spLocks noChangeArrowheads="1"/>
            </p:cNvSpPr>
            <p:nvPr/>
          </p:nvSpPr>
          <p:spPr bwMode="auto">
            <a:xfrm>
              <a:off x="2564546" y="3115615"/>
              <a:ext cx="2198183" cy="2300205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969696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41"/>
          <p:cNvGrpSpPr/>
          <p:nvPr/>
        </p:nvGrpSpPr>
        <p:grpSpPr>
          <a:xfrm>
            <a:off x="-589572" y="3872923"/>
            <a:ext cx="1860706" cy="766735"/>
            <a:chOff x="-601074" y="3872923"/>
            <a:chExt cx="1860706" cy="766735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23004" y="3901305"/>
              <a:ext cx="1236628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37"/>
            <p:cNvGrpSpPr/>
            <p:nvPr/>
          </p:nvGrpSpPr>
          <p:grpSpPr>
            <a:xfrm>
              <a:off x="-601074" y="3872923"/>
              <a:ext cx="1849072" cy="766735"/>
              <a:chOff x="366364" y="3882350"/>
              <a:chExt cx="1849072" cy="766735"/>
            </a:xfrm>
          </p:grpSpPr>
          <p:sp>
            <p:nvSpPr>
              <p:cNvPr id="14" name="Rectangle 46"/>
              <p:cNvSpPr>
                <a:spLocks noChangeArrowheads="1"/>
              </p:cNvSpPr>
              <p:nvPr/>
            </p:nvSpPr>
            <p:spPr bwMode="auto">
              <a:xfrm>
                <a:off x="1849072" y="3882350"/>
                <a:ext cx="366364" cy="766735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Line 45"/>
              <p:cNvSpPr>
                <a:spLocks noChangeShapeType="1"/>
              </p:cNvSpPr>
              <p:nvPr/>
            </p:nvSpPr>
            <p:spPr bwMode="auto">
              <a:xfrm flipH="1">
                <a:off x="366364" y="4265717"/>
                <a:ext cx="146545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1" name="Line 39"/>
          <p:cNvSpPr>
            <a:spLocks noChangeShapeType="1"/>
          </p:cNvSpPr>
          <p:nvPr/>
        </p:nvSpPr>
        <p:spPr bwMode="auto">
          <a:xfrm flipV="1">
            <a:off x="4355976" y="2348879"/>
            <a:ext cx="576064" cy="936103"/>
          </a:xfrm>
          <a:prstGeom prst="line">
            <a:avLst/>
          </a:prstGeom>
          <a:noFill/>
          <a:ln w="25400" cap="rnd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5728"/>
            <a:ext cx="37861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надуть …  опять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214414" y="785794"/>
            <a:ext cx="39290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все дырки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ОДИНАКОВО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59632" y="1772816"/>
            <a:ext cx="3823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паскаля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86"/>
          <p:cNvSpPr>
            <a:spLocks noChangeArrowheads="1"/>
          </p:cNvSpPr>
          <p:nvPr/>
        </p:nvSpPr>
        <p:spPr bwMode="auto">
          <a:xfrm>
            <a:off x="251520" y="2492896"/>
            <a:ext cx="3571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ХАОТИЧНО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5940152" y="214290"/>
            <a:ext cx="2006524" cy="4071966"/>
            <a:chOff x="6768" y="2304"/>
            <a:chExt cx="431" cy="1727"/>
          </a:xfrm>
        </p:grpSpPr>
        <p:sp>
          <p:nvSpPr>
            <p:cNvPr id="27" name="Line 37"/>
            <p:cNvSpPr>
              <a:spLocks noChangeShapeType="1"/>
            </p:cNvSpPr>
            <p:nvPr/>
          </p:nvSpPr>
          <p:spPr bwMode="auto">
            <a:xfrm>
              <a:off x="7056" y="3744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6768" y="2304"/>
              <a:ext cx="431" cy="1727"/>
              <a:chOff x="6768" y="2304"/>
              <a:chExt cx="431" cy="1727"/>
            </a:xfrm>
          </p:grpSpPr>
          <p:sp>
            <p:nvSpPr>
              <p:cNvPr id="29" name="Line 36"/>
              <p:cNvSpPr>
                <a:spLocks noChangeShapeType="1"/>
              </p:cNvSpPr>
              <p:nvPr/>
            </p:nvSpPr>
            <p:spPr bwMode="auto">
              <a:xfrm>
                <a:off x="6768" y="2304"/>
                <a:ext cx="0" cy="158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Line 35"/>
              <p:cNvSpPr>
                <a:spLocks noChangeShapeType="1"/>
              </p:cNvSpPr>
              <p:nvPr/>
            </p:nvSpPr>
            <p:spPr bwMode="auto">
              <a:xfrm>
                <a:off x="7056" y="2304"/>
                <a:ext cx="0" cy="11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Arc 34"/>
              <p:cNvSpPr>
                <a:spLocks/>
              </p:cNvSpPr>
              <p:nvPr/>
            </p:nvSpPr>
            <p:spPr bwMode="auto">
              <a:xfrm flipH="1" flipV="1">
                <a:off x="6768" y="3874"/>
                <a:ext cx="288" cy="15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9 w 43200"/>
                  <a:gd name="T1" fmla="*/ 23556 h 23556"/>
                  <a:gd name="T2" fmla="*/ 43200 w 43200"/>
                  <a:gd name="T3" fmla="*/ 21600 h 23556"/>
                  <a:gd name="T4" fmla="*/ 21600 w 43200"/>
                  <a:gd name="T5" fmla="*/ 21600 h 23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556" fill="none" extrusionOk="0">
                    <a:moveTo>
                      <a:pt x="88" y="23556"/>
                    </a:moveTo>
                    <a:cubicBezTo>
                      <a:pt x="29" y="22905"/>
                      <a:pt x="0" y="2225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556" stroke="0" extrusionOk="0">
                    <a:moveTo>
                      <a:pt x="88" y="23556"/>
                    </a:moveTo>
                    <a:cubicBezTo>
                      <a:pt x="29" y="22905"/>
                      <a:pt x="0" y="2225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Arc 33"/>
              <p:cNvSpPr>
                <a:spLocks/>
              </p:cNvSpPr>
              <p:nvPr/>
            </p:nvSpPr>
            <p:spPr bwMode="auto">
              <a:xfrm rot="16200000" flipV="1">
                <a:off x="6977" y="3521"/>
                <a:ext cx="288" cy="15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9 w 43200"/>
                  <a:gd name="T1" fmla="*/ 23556 h 23556"/>
                  <a:gd name="T2" fmla="*/ 43200 w 43200"/>
                  <a:gd name="T3" fmla="*/ 21600 h 23556"/>
                  <a:gd name="T4" fmla="*/ 21600 w 43200"/>
                  <a:gd name="T5" fmla="*/ 21600 h 23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556" fill="none" extrusionOk="0">
                    <a:moveTo>
                      <a:pt x="88" y="23556"/>
                    </a:moveTo>
                    <a:cubicBezTo>
                      <a:pt x="29" y="22905"/>
                      <a:pt x="0" y="2225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556" stroke="0" extrusionOk="0">
                    <a:moveTo>
                      <a:pt x="88" y="23556"/>
                    </a:moveTo>
                    <a:cubicBezTo>
                      <a:pt x="29" y="22905"/>
                      <a:pt x="0" y="2225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Line 32"/>
              <p:cNvSpPr>
                <a:spLocks noChangeShapeType="1"/>
              </p:cNvSpPr>
              <p:nvPr/>
            </p:nvSpPr>
            <p:spPr bwMode="auto">
              <a:xfrm flipH="1">
                <a:off x="6768" y="2592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5963902" y="886138"/>
            <a:ext cx="1285884" cy="3185804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076056" y="4293096"/>
            <a:ext cx="2899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ОДИНАКОВО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hlinkClick r:id="rId6" action="ppaction://hlinkfile"/>
          </p:cNvPr>
          <p:cNvSpPr txBox="1"/>
          <p:nvPr/>
        </p:nvSpPr>
        <p:spPr>
          <a:xfrm>
            <a:off x="0" y="6488668"/>
            <a:ext cx="264314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 в жидкости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hlinkClick r:id="rId7" action="ppaction://hlinkfile"/>
          </p:cNvPr>
          <p:cNvSpPr txBox="1"/>
          <p:nvPr/>
        </p:nvSpPr>
        <p:spPr>
          <a:xfrm>
            <a:off x="6500794" y="6488668"/>
            <a:ext cx="264320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Шар Паскаля 2 мин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 flipV="1">
            <a:off x="4644008" y="3356991"/>
            <a:ext cx="864096" cy="360039"/>
          </a:xfrm>
          <a:prstGeom prst="line">
            <a:avLst/>
          </a:prstGeom>
          <a:noFill/>
          <a:ln w="25400" cap="rnd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>
            <a:off x="4716016" y="4653134"/>
            <a:ext cx="864096" cy="504057"/>
          </a:xfrm>
          <a:prstGeom prst="line">
            <a:avLst/>
          </a:prstGeom>
          <a:noFill/>
          <a:ln w="25400" cap="rnd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 flipV="1">
            <a:off x="4788024" y="4149081"/>
            <a:ext cx="1080120" cy="72008"/>
          </a:xfrm>
          <a:prstGeom prst="line">
            <a:avLst/>
          </a:prstGeom>
          <a:noFill/>
          <a:ln w="25400" cap="rnd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>
            <a:off x="4283968" y="5229200"/>
            <a:ext cx="504056" cy="792088"/>
          </a:xfrm>
          <a:prstGeom prst="line">
            <a:avLst/>
          </a:prstGeom>
          <a:noFill/>
          <a:ln w="25400" cap="rnd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 flipV="1">
            <a:off x="3707904" y="2132855"/>
            <a:ext cx="0" cy="1008111"/>
          </a:xfrm>
          <a:prstGeom prst="line">
            <a:avLst/>
          </a:prstGeom>
          <a:noFill/>
          <a:ln w="25400" cap="rnd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>
            <a:off x="3563888" y="5445224"/>
            <a:ext cx="0" cy="864096"/>
          </a:xfrm>
          <a:prstGeom prst="line">
            <a:avLst/>
          </a:prstGeom>
          <a:noFill/>
          <a:ln w="25400" cap="rnd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0046 L 0.09288 0.0004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1" grpId="0" animBg="1"/>
      <p:bldP spid="35841" grpId="0"/>
      <p:bldP spid="23" grpId="0"/>
      <p:bldP spid="24" grpId="0"/>
      <p:bldP spid="24" grpId="1"/>
      <p:bldP spid="25" grpId="0"/>
      <p:bldP spid="34" grpId="0" animBg="1"/>
      <p:bldP spid="35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17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11000"/>
              </a:lnSpc>
              <a:spcAft>
                <a:spcPts val="1000"/>
              </a:spcAft>
            </a:pPr>
            <a:r>
              <a:rPr kumimoji="0" lang="ru-RU" sz="3200" b="1" i="1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10-2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модуль силы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действующей на большой поршень гидравлического пресса, если: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30см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= 10см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= 500 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33601" y="1714488"/>
            <a:ext cx="2867555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092595"/>
            <a:ext cx="328614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30см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10см</a:t>
            </a:r>
            <a:r>
              <a:rPr lang="ru-RU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500 Н</a:t>
            </a:r>
            <a:endParaRPr lang="ru-RU" sz="3600" baseline="3000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6Н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-285784" y="2273066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369863" y="2786058"/>
            <a:ext cx="773378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470222" y="3630043"/>
            <a:ext cx="656190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rot="120000" flipV="1">
            <a:off x="2357422" y="3486358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214678" y="3214686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3643306" y="2786058"/>
            <a:ext cx="77337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3696367" y="3587642"/>
            <a:ext cx="65619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 rot="120000" flipV="1">
            <a:off x="3630865" y="3486358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5"/>
          <p:cNvGrpSpPr/>
          <p:nvPr/>
        </p:nvGrpSpPr>
        <p:grpSpPr>
          <a:xfrm>
            <a:off x="2285984" y="4214818"/>
            <a:ext cx="1964666" cy="1370593"/>
            <a:chOff x="4018873" y="3984738"/>
            <a:chExt cx="1964666" cy="1370593"/>
          </a:xfrm>
        </p:grpSpPr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4031314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4090311" y="4770556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10"/>
            <p:cNvSpPr txBox="1">
              <a:spLocks noChangeArrowheads="1"/>
            </p:cNvSpPr>
            <p:nvPr/>
          </p:nvSpPr>
          <p:spPr bwMode="auto">
            <a:xfrm>
              <a:off x="5210161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15"/>
            <p:cNvSpPr txBox="1">
              <a:spLocks noChangeArrowheads="1"/>
            </p:cNvSpPr>
            <p:nvPr/>
          </p:nvSpPr>
          <p:spPr bwMode="auto">
            <a:xfrm>
              <a:off x="5263222" y="4770556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8"/>
          <p:cNvGrpSpPr/>
          <p:nvPr/>
        </p:nvGrpSpPr>
        <p:grpSpPr>
          <a:xfrm>
            <a:off x="4500562" y="4143380"/>
            <a:ext cx="1964666" cy="1370593"/>
            <a:chOff x="4018873" y="3984738"/>
            <a:chExt cx="1964666" cy="1370593"/>
          </a:xfrm>
        </p:grpSpPr>
        <p:sp>
          <p:nvSpPr>
            <p:cNvPr id="30" name="TextBox 10"/>
            <p:cNvSpPr txBox="1">
              <a:spLocks noChangeArrowheads="1"/>
            </p:cNvSpPr>
            <p:nvPr/>
          </p:nvSpPr>
          <p:spPr bwMode="auto">
            <a:xfrm>
              <a:off x="4031314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15"/>
            <p:cNvSpPr txBox="1">
              <a:spLocks noChangeArrowheads="1"/>
            </p:cNvSpPr>
            <p:nvPr/>
          </p:nvSpPr>
          <p:spPr bwMode="auto">
            <a:xfrm>
              <a:off x="4090311" y="4770556"/>
              <a:ext cx="857256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5210161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30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15"/>
            <p:cNvSpPr txBox="1">
              <a:spLocks noChangeArrowheads="1"/>
            </p:cNvSpPr>
            <p:nvPr/>
          </p:nvSpPr>
          <p:spPr bwMode="auto">
            <a:xfrm>
              <a:off x="5263222" y="4770556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Прямоугольник 36"/>
          <p:cNvSpPr/>
          <p:nvPr/>
        </p:nvSpPr>
        <p:spPr>
          <a:xfrm>
            <a:off x="4643438" y="1119830"/>
            <a:ext cx="100219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00562" y="4214818"/>
            <a:ext cx="118173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071678"/>
            <a:ext cx="344286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Паскаля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15140" y="6201811"/>
            <a:ext cx="24288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10-2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стр.18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8628 0.28819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14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7309 -0.10509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5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7" grpId="0" build="p"/>
      <p:bldP spid="10" grpId="0" animBg="1"/>
      <p:bldP spid="11" grpId="0" animBg="1"/>
      <p:bldP spid="14" grpId="0"/>
      <p:bldP spid="16" grpId="0" animBg="1"/>
      <p:bldP spid="17" grpId="0" animBg="1"/>
      <p:bldP spid="37" grpId="0" animBg="1"/>
      <p:bldP spid="37" grpId="1" animBg="1"/>
      <p:bldP spid="38" grpId="0" animBg="1"/>
      <p:bldP spid="38" grpId="1" animBg="1"/>
      <p:bldP spid="38" grpId="2" animBg="1"/>
      <p:bldP spid="9" grpId="0" animBg="1"/>
      <p:bldP spid="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11" cstate="print"/>
          <a:srcRect l="2343" t="28564" r="3906" b="62646"/>
          <a:stretch>
            <a:fillRect/>
          </a:stretch>
        </p:blipFill>
        <p:spPr bwMode="auto">
          <a:xfrm>
            <a:off x="0" y="-24"/>
            <a:ext cx="9144000" cy="85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-32" y="785794"/>
            <a:ext cx="3214710" cy="2657138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=0,004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aseline="30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800" b="1" baseline="-300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</a:t>
            </a:r>
            <a:r>
              <a:rPr lang="ru-RU" sz="4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2,6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4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40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4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руки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1668582" y="4047426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71472" y="3799461"/>
            <a:ext cx="3214710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14514" y="5715016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48" y="6215082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8828" y="4871031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05824" y="3872818"/>
            <a:ext cx="59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 flipH="1" flipV="1">
            <a:off x="1813584" y="4255787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154348" y="3214686"/>
            <a:ext cx="1274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429000"/>
            <a:ext cx="1214446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5730" y="5499656"/>
            <a:ext cx="162669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695819" y="4534686"/>
            <a:ext cx="100013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485208" y="5366973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57422" y="785794"/>
            <a:ext cx="25717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8992" y="2571744"/>
            <a:ext cx="392909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10,4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кг·9,8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786446" y="4071942"/>
            <a:ext cx="328614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500430" y="4643446"/>
            <a:ext cx="321471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39,2</a:t>
            </a:r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6929454" y="4643446"/>
            <a:ext cx="216219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=63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286248" y="782588"/>
            <a:ext cx="450059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0,004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86710" y="1214422"/>
            <a:ext cx="1357290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39,2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3143240" y="1428736"/>
            <a:ext cx="200026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14678" y="2000240"/>
            <a:ext cx="321471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=2600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0,004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72296" y="2000240"/>
            <a:ext cx="1643042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=10,4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кг</a:t>
            </a:r>
            <a:endParaRPr lang="ru-RU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286644" y="2571744"/>
            <a:ext cx="128588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=102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endParaRPr lang="ru-RU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572032" y="3153365"/>
            <a:ext cx="4572000" cy="9900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Булыжник находится в равновесии, т.к.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00396" y="5419169"/>
            <a:ext cx="6215074" cy="14388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булыжник  будет казаться «легче» на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39,2Н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для равновесия придётся приложить силу в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8662" y="3847745"/>
            <a:ext cx="1462695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39,2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57224" y="357166"/>
            <a:ext cx="928694" cy="42862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6" grpId="0"/>
      <p:bldP spid="17" grpId="0" animBg="1"/>
      <p:bldP spid="18" grpId="0" animBg="1"/>
      <p:bldP spid="19" grpId="0"/>
      <p:bldP spid="21" grpId="0"/>
      <p:bldP spid="22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23" grpId="0"/>
      <p:bldP spid="3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68534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110590" y="436627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95936" y="620688"/>
            <a:ext cx="4752528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Измерение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плотности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жидкости методом гидростатического «взвешивания».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28670"/>
            <a:ext cx="392909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дин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=0,1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см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=  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u="sng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u="sng" cap="all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u="sng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1000000</a:t>
            </a:r>
            <a:endParaRPr lang="ru-RU" sz="28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-?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256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913736" y="5853768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43042" y="6201811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6934" y="6044625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5357826"/>
            <a:ext cx="170653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Жидкость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7832" y="4191664"/>
            <a:ext cx="59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1242112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647808" y="3562352"/>
            <a:ext cx="1136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43270"/>
            <a:ext cx="1590654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динамометр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36"/>
          <p:cNvSpPr txBox="1">
            <a:spLocks/>
          </p:cNvSpPr>
          <p:nvPr/>
        </p:nvSpPr>
        <p:spPr>
          <a:xfrm>
            <a:off x="1714480" y="2357430"/>
            <a:ext cx="6429388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груз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3438" y="3714752"/>
            <a:ext cx="35718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ж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928934"/>
            <a:ext cx="871540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357423" y="4286256"/>
            <a:ext cx="1143008" cy="52322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 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10" y="5986451"/>
            <a:ext cx="807280" cy="584775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1736" y="3643314"/>
            <a:ext cx="1143008" cy="52322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 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29162" y="4572008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6446" y="4318774"/>
            <a:ext cx="1928826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43636" y="4786322"/>
            <a:ext cx="928694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952" y="6021288"/>
            <a:ext cx="250033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929322" y="4857760"/>
            <a:ext cx="121444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87624" y="0"/>
            <a:ext cx="7416824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задача,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стр.26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/>
      <p:bldP spid="8" grpId="0" animBg="1"/>
      <p:bldP spid="9" grpId="0" animBg="1"/>
      <p:bldP spid="10" grpId="0"/>
      <p:bldP spid="16" grpId="0"/>
      <p:bldP spid="17" grpId="0" animBg="1"/>
      <p:bldP spid="18" grpId="0" animBg="1"/>
      <p:bldP spid="19" grpId="0" animBg="1"/>
      <p:bldP spid="20" grpId="0" animBg="1"/>
      <p:bldP spid="20" grpId="1" animBg="1"/>
      <p:bldP spid="20" grpId="2" animBg="1"/>
      <p:bldP spid="22" grpId="0" animBg="1"/>
      <p:bldP spid="25" grpId="0" animBg="1"/>
      <p:bldP spid="33" grpId="0" animBg="1"/>
      <p:bldP spid="34" grpId="0" animBg="1"/>
      <p:bldP spid="38" grpId="0" animBg="1"/>
      <p:bldP spid="39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7" cstate="print"/>
          <a:srcRect l="2343" t="15381" r="3906" b="71435"/>
          <a:stretch>
            <a:fillRect/>
          </a:stretch>
        </p:blipFill>
        <p:spPr bwMode="auto">
          <a:xfrm>
            <a:off x="0" y="-24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-32" y="1285860"/>
            <a:ext cx="5286412" cy="163121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aseline="30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4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4375005"/>
            <a:ext cx="1071570" cy="178595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14480" y="3272853"/>
            <a:ext cx="500066" cy="2032348"/>
          </a:xfrm>
          <a:prstGeom prst="ellipse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424274" y="5304581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054760" y="5705785"/>
            <a:ext cx="73129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6201811"/>
            <a:ext cx="135732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272985"/>
            <a:ext cx="121444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V="1">
            <a:off x="1449200" y="4268643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143108" y="3357562"/>
            <a:ext cx="302672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1796043"/>
            <a:ext cx="4572000" cy="9900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Пробирка находится в равновесии, т.к.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5074" y="2772787"/>
            <a:ext cx="199149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307672" y="3395459"/>
            <a:ext cx="3786214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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4286256"/>
            <a:ext cx="664370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03488" y="4857760"/>
            <a:ext cx="123142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0,196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5419145"/>
            <a:ext cx="6143636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0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тяжести и вес и выталкивающая сила равны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19,6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масса пробирки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грамм.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7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75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75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7171E-6 L -0.57935 0.04739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9" cstate="print"/>
          <a:srcRect l="2343" t="7324" r="3906" b="83887"/>
          <a:stretch>
            <a:fillRect/>
          </a:stretch>
        </p:blipFill>
        <p:spPr bwMode="auto">
          <a:xfrm>
            <a:off x="0" y="0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-32" y="928670"/>
            <a:ext cx="4143404" cy="2657138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aseline="30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24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40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40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4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00958" y="1792420"/>
            <a:ext cx="1643042" cy="2350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643834" y="2357430"/>
            <a:ext cx="100013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4"/>
          <p:cNvGrpSpPr/>
          <p:nvPr/>
        </p:nvGrpSpPr>
        <p:grpSpPr>
          <a:xfrm>
            <a:off x="8215338" y="3277776"/>
            <a:ext cx="1071538" cy="584775"/>
            <a:chOff x="2714612" y="4429132"/>
            <a:chExt cx="714380" cy="967202"/>
          </a:xfrm>
        </p:grpSpPr>
        <p:sp>
          <p:nvSpPr>
            <p:cNvPr id="7" name="TextBox 6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Прямая со стрелкой 8"/>
          <p:cNvCxnSpPr/>
          <p:nvPr/>
        </p:nvCxnSpPr>
        <p:spPr>
          <a:xfrm rot="16200000" flipV="1">
            <a:off x="7707847" y="2941680"/>
            <a:ext cx="90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8215306" y="857232"/>
            <a:ext cx="1071570" cy="523220"/>
            <a:chOff x="3214678" y="2143117"/>
            <a:chExt cx="857256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7485266" y="184789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500166" y="2863990"/>
            <a:ext cx="5907386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357554" y="2000240"/>
            <a:ext cx="39177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071942"/>
            <a:ext cx="9144000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0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 стороны воды будет действовать выталкивающая сила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122,5Н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любые тела объёмом 125с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Различными будет лишь сила тяжести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Например, найдем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силу тяжести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пробки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462412"/>
            <a:ext cx="364333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16178" y="5511180"/>
            <a:ext cx="535781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240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03488" y="5572140"/>
            <a:ext cx="105189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29,4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29256" y="3500438"/>
            <a:ext cx="1582484" cy="646331"/>
          </a:xfrm>
          <a:prstGeom prst="rect">
            <a:avLst/>
          </a:prstGeom>
          <a:solidFill>
            <a:srgbClr val="FFFF00"/>
          </a:solidFill>
          <a:ln>
            <a:solidFill>
              <a:srgbClr val="F90101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1,225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32" y="6215082"/>
            <a:ext cx="9144032" cy="5411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Значит для равновесия вниз надо добавить силу в 93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7892658" y="2760502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27"/>
          <p:cNvGrpSpPr/>
          <p:nvPr/>
        </p:nvGrpSpPr>
        <p:grpSpPr>
          <a:xfrm>
            <a:off x="8358214" y="2560757"/>
            <a:ext cx="714412" cy="523220"/>
            <a:chOff x="3214678" y="2143117"/>
            <a:chExt cx="628680" cy="523220"/>
          </a:xfrm>
        </p:grpSpPr>
        <p:sp>
          <p:nvSpPr>
            <p:cNvPr id="29" name="TextBox 28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6688E-6 L 0.07969 -0.37211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1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1503E-6 L -0.0967 -0.29334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5" grpId="1" animBg="1"/>
      <p:bldP spid="19" grpId="0" animBg="1"/>
      <p:bldP spid="19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10" cstate="print"/>
          <a:srcRect t="40283" r="25000" b="42871"/>
          <a:stretch>
            <a:fillRect/>
          </a:stretch>
        </p:blipFill>
        <p:spPr bwMode="auto">
          <a:xfrm>
            <a:off x="0" y="0"/>
            <a:ext cx="9144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11" cstate="print"/>
          <a:srcRect l="76368" t="11914" r="4882" b="22900"/>
          <a:stretch>
            <a:fillRect/>
          </a:stretch>
        </p:blipFill>
        <p:spPr bwMode="auto">
          <a:xfrm>
            <a:off x="7215206" y="1214422"/>
            <a:ext cx="184936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629118"/>
            <a:ext cx="3857620" cy="214417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15,6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aseline="30000" dirty="0" smtClean="0">
              <a:solidFill>
                <a:srgbClr val="F9010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сталь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7,8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4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4000"/>
              </a:lnSpc>
              <a:spcAft>
                <a:spcPts val="60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800" b="1" baseline="-30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пруж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7604442" y="4047426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150374" y="5715016"/>
            <a:ext cx="777777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41684" y="3872818"/>
            <a:ext cx="59683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7749444" y="4255787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001024" y="2928934"/>
            <a:ext cx="1338764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пруж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7421068" y="5366973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1214422"/>
            <a:ext cx="2357454" cy="646331"/>
          </a:xfrm>
          <a:prstGeom prst="rect">
            <a:avLst/>
          </a:prstGeom>
          <a:solidFill>
            <a:srgbClr val="92D050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1928802"/>
            <a:ext cx="4143404" cy="5411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1.Найдём объём бруска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6182" y="2477152"/>
            <a:ext cx="3786214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Р=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6116" y="3143248"/>
            <a:ext cx="3429024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Р/(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44" y="4357694"/>
            <a:ext cx="92869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976" y="4782933"/>
            <a:ext cx="400052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7800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3108" y="4071942"/>
            <a:ext cx="142876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15,6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071538" y="4714884"/>
            <a:ext cx="3492000" cy="1588"/>
          </a:xfrm>
          <a:prstGeom prst="line">
            <a:avLst/>
          </a:prstGeom>
          <a:grpFill/>
          <a:ln w="7620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0" y="4354305"/>
            <a:ext cx="235745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0,0002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5391942"/>
            <a:ext cx="5715008" cy="54117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Найдём выталкивающую силу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3372" y="1214422"/>
            <a:ext cx="5000628" cy="584775"/>
          </a:xfrm>
          <a:prstGeom prst="rect">
            <a:avLst/>
          </a:prstGeom>
          <a:solidFill>
            <a:srgbClr val="92D05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0,0002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86742" y="1762772"/>
            <a:ext cx="1071538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4048788"/>
            <a:ext cx="857256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95438" y="6334804"/>
            <a:ext cx="1248562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15,6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868009"/>
            <a:ext cx="7858148" cy="9900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для равновесия бруска необходима сила </a:t>
            </a:r>
          </a:p>
          <a:p>
            <a:pPr marL="514350" indent="-514350">
              <a:lnSpc>
                <a:spcPts val="35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пружины в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13,6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направленная вверх.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7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10" cstate="print"/>
          <a:srcRect t="8789" r="5078" b="69971"/>
          <a:stretch>
            <a:fillRect/>
          </a:stretch>
        </p:blipFill>
        <p:spPr bwMode="auto">
          <a:xfrm>
            <a:off x="0" y="-24"/>
            <a:ext cx="91440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11" cstate="print"/>
          <a:srcRect l="36523" t="27945" r="33644" b="31466"/>
          <a:stretch>
            <a:fillRect/>
          </a:stretch>
        </p:blipFill>
        <p:spPr bwMode="auto">
          <a:xfrm>
            <a:off x="6786610" y="1714488"/>
            <a:ext cx="2357390" cy="307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-32" y="2143116"/>
            <a:ext cx="3857652" cy="315342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aseline="30000" dirty="0" smtClean="0">
              <a:solidFill>
                <a:srgbClr val="F9010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0,8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4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  <a:p>
            <a:pPr lvl="0">
              <a:lnSpc>
                <a:spcPts val="4000"/>
              </a:lnSpc>
              <a:spcAft>
                <a:spcPts val="600"/>
              </a:spcAft>
            </a:pP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1785926"/>
            <a:ext cx="3857652" cy="5411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Найдём объём бруска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6643704" y="3857628"/>
            <a:ext cx="785818" cy="523220"/>
            <a:chOff x="2762237" y="4429134"/>
            <a:chExt cx="523894" cy="865392"/>
          </a:xfrm>
        </p:grpSpPr>
        <p:sp>
          <p:nvSpPr>
            <p:cNvPr id="12" name="TextBox 11"/>
            <p:cNvSpPr txBox="1"/>
            <p:nvPr/>
          </p:nvSpPr>
          <p:spPr>
            <a:xfrm>
              <a:off x="2762237" y="4429134"/>
              <a:ext cx="523894" cy="86539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/>
          <p:nvPr/>
        </p:nvCxnSpPr>
        <p:spPr>
          <a:xfrm rot="16200000" flipV="1">
            <a:off x="7136375" y="3870374"/>
            <a:ext cx="90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7"/>
          <p:cNvGrpSpPr/>
          <p:nvPr/>
        </p:nvGrpSpPr>
        <p:grpSpPr>
          <a:xfrm>
            <a:off x="6500826" y="1714488"/>
            <a:ext cx="1071570" cy="523220"/>
            <a:chOff x="3214678" y="2143117"/>
            <a:chExt cx="857256" cy="523220"/>
          </a:xfrm>
          <a:solidFill>
            <a:srgbClr val="F9E3A5"/>
          </a:solidFill>
        </p:grpSpPr>
        <p:sp>
          <p:nvSpPr>
            <p:cNvPr id="16" name="TextBox 15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/>
          <p:cNvCxnSpPr/>
          <p:nvPr/>
        </p:nvCxnSpPr>
        <p:spPr>
          <a:xfrm rot="16200000" flipV="1">
            <a:off x="6913794" y="2776584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4"/>
          <p:cNvGrpSpPr/>
          <p:nvPr/>
        </p:nvGrpSpPr>
        <p:grpSpPr>
          <a:xfrm>
            <a:off x="7893876" y="3615067"/>
            <a:ext cx="750088" cy="671189"/>
            <a:chOff x="2786050" y="4500570"/>
            <a:chExt cx="500072" cy="1110129"/>
          </a:xfrm>
        </p:grpSpPr>
        <p:sp>
          <p:nvSpPr>
            <p:cNvPr id="20" name="TextBox 19"/>
            <p:cNvSpPr txBox="1"/>
            <p:nvPr/>
          </p:nvSpPr>
          <p:spPr>
            <a:xfrm>
              <a:off x="2809857" y="4745307"/>
              <a:ext cx="476265" cy="86539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 стрелкой 21"/>
          <p:cNvCxnSpPr/>
          <p:nvPr/>
        </p:nvCxnSpPr>
        <p:spPr>
          <a:xfrm rot="16200000" flipV="1">
            <a:off x="8237208" y="3508261"/>
            <a:ext cx="90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7643834" y="1423813"/>
            <a:ext cx="1071570" cy="523220"/>
            <a:chOff x="3214678" y="2143117"/>
            <a:chExt cx="857256" cy="523220"/>
          </a:xfrm>
          <a:solidFill>
            <a:srgbClr val="F9E3A5"/>
          </a:solidFill>
        </p:grpSpPr>
        <p:sp>
          <p:nvSpPr>
            <p:cNvPr id="24" name="TextBox 23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 стрелкой 25"/>
          <p:cNvCxnSpPr/>
          <p:nvPr/>
        </p:nvCxnSpPr>
        <p:spPr>
          <a:xfrm rot="16200000" flipV="1">
            <a:off x="8014627" y="2414471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193075" y="2767397"/>
            <a:ext cx="18678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54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 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286380" y="2143116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117923" y="2571744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H="1">
            <a:off x="5358005" y="3060499"/>
            <a:ext cx="1116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786314" y="2655621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3752066" y="3754705"/>
            <a:ext cx="27146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V=10</a:t>
            </a:r>
            <a:r>
              <a:rPr lang="ru-RU" sz="5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54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0" y="-24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286776" y="3286124"/>
            <a:ext cx="857224" cy="2214578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4521487"/>
            <a:ext cx="9144000" cy="233653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равновесии пробирки сила тяжести компенсируется выталкивающей силой воды. Т.к. сила тяжести не изменилась, значит и выталкивающая сила и погружённая часть прежняя. Пробирка всплывёт на объём пластилина.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27" grpId="0"/>
      <p:bldP spid="28" grpId="0"/>
      <p:bldP spid="29" grpId="0"/>
      <p:bldP spid="30" grpId="0" animBg="1"/>
      <p:bldP spid="31" grpId="0"/>
      <p:bldP spid="32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1142984"/>
            <a:ext cx="84296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/>
                <a:ea typeface="Times New Roman"/>
              </a:rPr>
              <a:t>Почему</a:t>
            </a:r>
            <a:r>
              <a:rPr lang="ru-RU" sz="4400" b="1" i="1" dirty="0" smtClean="0">
                <a:latin typeface="Times New Roman"/>
                <a:ea typeface="Times New Roman"/>
              </a:rPr>
              <a:t> в </a:t>
            </a:r>
            <a:r>
              <a:rPr lang="ru-RU" sz="4400" b="1" i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воде</a:t>
            </a:r>
            <a:r>
              <a:rPr lang="ru-RU" sz="4400" b="1" i="1" dirty="0" smtClean="0">
                <a:latin typeface="Times New Roman"/>
                <a:ea typeface="Times New Roman"/>
              </a:rPr>
              <a:t>  тела стали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«легче»?</a:t>
            </a:r>
          </a:p>
          <a:p>
            <a:pPr algn="ctr"/>
            <a:r>
              <a:rPr lang="ru-RU" sz="4400" b="1" dirty="0" smtClean="0">
                <a:latin typeface="Times New Roman"/>
                <a:ea typeface="Times New Roman"/>
                <a:cs typeface="Times New Roman"/>
              </a:rPr>
              <a:t>Почему железные </a:t>
            </a:r>
            <a:r>
              <a:rPr lang="ru-RU" sz="4400" b="1" i="1" dirty="0" smtClean="0">
                <a:latin typeface="Times New Roman"/>
                <a:ea typeface="Times New Roman"/>
                <a:cs typeface="Times New Roman"/>
              </a:rPr>
              <a:t>тела то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плавают, </a:t>
            </a:r>
            <a:r>
              <a:rPr lang="ru-RU" sz="4400" b="1" i="1" dirty="0" smtClean="0">
                <a:latin typeface="Times New Roman"/>
                <a:ea typeface="Times New Roman"/>
                <a:cs typeface="Times New Roman"/>
              </a:rPr>
              <a:t>то </a:t>
            </a:r>
            <a:r>
              <a:rPr lang="ru-RU" sz="4400" b="1" i="1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тонут</a:t>
            </a:r>
            <a:r>
              <a:rPr lang="ru-RU" sz="4400" b="1" i="1" dirty="0" smtClean="0">
                <a:latin typeface="Times New Roman"/>
                <a:ea typeface="Times New Roman"/>
                <a:cs typeface="Times New Roman"/>
              </a:rPr>
              <a:t>?</a:t>
            </a:r>
            <a:endParaRPr lang="ru-RU" sz="4400" dirty="0">
              <a:solidFill>
                <a:srgbClr val="220FB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7164</TotalTime>
  <Words>2644</Words>
  <Application>Microsoft Office PowerPoint</Application>
  <PresentationFormat>Экран (4:3)</PresentationFormat>
  <Paragraphs>756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Трек</vt:lpstr>
      <vt:lpstr>Слайд 1</vt:lpstr>
      <vt:lpstr>Домашнее задание.</vt:lpstr>
      <vt:lpstr>Домашнее задание.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Домашнее задание.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968</cp:revision>
  <dcterms:created xsi:type="dcterms:W3CDTF">2009-11-04T14:29:22Z</dcterms:created>
  <dcterms:modified xsi:type="dcterms:W3CDTF">2020-03-24T03:32:58Z</dcterms:modified>
</cp:coreProperties>
</file>