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367" r:id="rId2"/>
    <p:sldId id="393" r:id="rId3"/>
    <p:sldId id="394" r:id="rId4"/>
    <p:sldId id="375" r:id="rId5"/>
    <p:sldId id="360" r:id="rId6"/>
    <p:sldId id="317" r:id="rId7"/>
    <p:sldId id="388" r:id="rId8"/>
    <p:sldId id="256" r:id="rId9"/>
    <p:sldId id="395" r:id="rId10"/>
    <p:sldId id="376" r:id="rId11"/>
    <p:sldId id="377" r:id="rId12"/>
    <p:sldId id="405" r:id="rId13"/>
    <p:sldId id="378" r:id="rId14"/>
    <p:sldId id="371" r:id="rId15"/>
    <p:sldId id="387" r:id="rId16"/>
    <p:sldId id="368" r:id="rId17"/>
    <p:sldId id="389" r:id="rId18"/>
    <p:sldId id="410" r:id="rId19"/>
    <p:sldId id="411" r:id="rId20"/>
    <p:sldId id="412" r:id="rId21"/>
    <p:sldId id="390" r:id="rId22"/>
    <p:sldId id="391" r:id="rId23"/>
    <p:sldId id="392" r:id="rId24"/>
    <p:sldId id="399" r:id="rId25"/>
    <p:sldId id="401" r:id="rId26"/>
    <p:sldId id="406" r:id="rId27"/>
    <p:sldId id="396" r:id="rId28"/>
    <p:sldId id="398" r:id="rId29"/>
    <p:sldId id="397" r:id="rId30"/>
    <p:sldId id="400" r:id="rId31"/>
    <p:sldId id="402" r:id="rId32"/>
    <p:sldId id="403" r:id="rId33"/>
    <p:sldId id="404" r:id="rId34"/>
    <p:sldId id="408" r:id="rId35"/>
    <p:sldId id="407" r:id="rId36"/>
    <p:sldId id="409" r:id="rId37"/>
    <p:sldId id="384" r:id="rId38"/>
    <p:sldId id="361" r:id="rId39"/>
    <p:sldId id="362" r:id="rId40"/>
    <p:sldId id="385" r:id="rId41"/>
    <p:sldId id="386" r:id="rId42"/>
    <p:sldId id="359" r:id="rId43"/>
    <p:sldId id="36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000000"/>
    <a:srgbClr val="F9E3A5"/>
    <a:srgbClr val="0000FF"/>
    <a:srgbClr val="339933"/>
    <a:srgbClr val="F90101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40" d="100"/>
          <a:sy n="40" d="100"/>
        </p:scale>
        <p:origin x="-2868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4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D5C90-E19D-462C-B5FA-6FFC72EB88A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9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8.jpeg"/><Relationship Id="rId4" Type="http://schemas.openxmlformats.org/officeDocument/2006/relationships/audio" Target="../media/audio7.wav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" y="3143248"/>
          <a:ext cx="9144000" cy="3017520"/>
        </p:xfrm>
        <a:graphic>
          <a:graphicData uri="http://schemas.openxmlformats.org/drawingml/2006/table">
            <a:tbl>
              <a:tblPr/>
              <a:tblGrid>
                <a:gridCol w="473286"/>
                <a:gridCol w="8165520"/>
                <a:gridCol w="505194"/>
              </a:tblGrid>
              <a:tr h="141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гр.9.</a:t>
                      </a: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8.</a:t>
                      </a: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и нахождения погрешности.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Вычисление силы и произведение массы на ускорение и анализ результатов.</a:t>
                      </a: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Доп.??? Выполняется ли первый закон динамики в данной ситуации?</a:t>
                      </a: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 9</a:t>
                      </a: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2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- 19  (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/3у17н/ № 51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/л.р.7/  «Изучение условий равновесия тел, имеющего ось вращения».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учащихся о условиях равновесия тела, имеющего ось вращения.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выяснения условия равновесия тела, имеющего ось вращения, развития практических навыков.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0" y="1142984"/>
            <a:ext cx="3857684" cy="571504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перемещалось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2452994"/>
            <a:ext cx="428628" cy="1571636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8088" y="2857496"/>
            <a:ext cx="1447830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2" name="AutoShape 134"/>
          <p:cNvSpPr>
            <a:spLocks noChangeArrowheads="1"/>
          </p:cNvSpPr>
          <p:nvPr/>
        </p:nvSpPr>
        <p:spPr bwMode="auto">
          <a:xfrm>
            <a:off x="3571868" y="2714620"/>
            <a:ext cx="857256" cy="92869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29124" y="2786058"/>
            <a:ext cx="2000264" cy="78581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214414" y="3643315"/>
            <a:ext cx="1390638" cy="285751"/>
          </a:xfrm>
          <a:prstGeom prst="curvedUpArrow">
            <a:avLst>
              <a:gd name="adj1" fmla="val 157680"/>
              <a:gd name="adj2" fmla="val 315361"/>
              <a:gd name="adj3" fmla="val 33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285852" y="2428868"/>
            <a:ext cx="1643074" cy="285752"/>
          </a:xfrm>
          <a:prstGeom prst="curvedDownArrow">
            <a:avLst>
              <a:gd name="adj1" fmla="val 245357"/>
              <a:gd name="adj2" fmla="val 490715"/>
              <a:gd name="adj3" fmla="val 3333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02294" y="5246064"/>
            <a:ext cx="27605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69867" y="5015480"/>
            <a:ext cx="2873373" cy="56593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 rot="20081878">
            <a:off x="641703" y="4755519"/>
            <a:ext cx="245786" cy="24783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73850" y="5018291"/>
            <a:ext cx="141026" cy="21547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776960" y="4865152"/>
            <a:ext cx="0" cy="109051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3107427" y="4572008"/>
            <a:ext cx="0" cy="4690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26533" y="5044185"/>
            <a:ext cx="276450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966358" y="4077379"/>
            <a:ext cx="0" cy="125605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/>
          </p:cNvSpPr>
          <p:nvPr/>
        </p:nvSpPr>
        <p:spPr bwMode="auto">
          <a:xfrm rot="16200000">
            <a:off x="419784" y="4928712"/>
            <a:ext cx="185255" cy="530096"/>
          </a:xfrm>
          <a:prstGeom prst="leftBrace">
            <a:avLst>
              <a:gd name="adj1" fmla="val 31324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 rot="5400000" flipV="1">
            <a:off x="1431384" y="3536100"/>
            <a:ext cx="307445" cy="2764503"/>
          </a:xfrm>
          <a:prstGeom prst="leftBrace">
            <a:avLst>
              <a:gd name="adj1" fmla="val 984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10984" y="4814897"/>
            <a:ext cx="335221" cy="219759"/>
            <a:chOff x="5035" y="6333"/>
            <a:chExt cx="276" cy="165"/>
          </a:xfrm>
        </p:grpSpPr>
        <p:sp>
          <p:nvSpPr>
            <p:cNvPr id="2081" name="AutoShape 33"/>
            <p:cNvSpPr>
              <a:spLocks noChangeArrowheads="1"/>
            </p:cNvSpPr>
            <p:nvPr/>
          </p:nvSpPr>
          <p:spPr bwMode="auto">
            <a:xfrm>
              <a:off x="5046" y="6333"/>
              <a:ext cx="241" cy="14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5035" y="6498"/>
              <a:ext cx="276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78" name="Rectangle 30"/>
          <p:cNvSpPr>
            <a:spLocks noChangeArrowheads="1"/>
          </p:cNvSpPr>
          <p:nvPr/>
        </p:nvSpPr>
        <p:spPr bwMode="auto">
          <a:xfrm rot="20336980">
            <a:off x="5135463" y="4547121"/>
            <a:ext cx="336404" cy="415501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5286380" y="5000636"/>
            <a:ext cx="0" cy="1008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8543378" y="4133968"/>
            <a:ext cx="0" cy="5980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255544" y="4823877"/>
            <a:ext cx="327326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/>
          <p:cNvSpPr>
            <a:spLocks/>
          </p:cNvSpPr>
          <p:nvPr/>
        </p:nvSpPr>
        <p:spPr bwMode="auto">
          <a:xfrm rot="5400000" flipV="1">
            <a:off x="5526625" y="4455402"/>
            <a:ext cx="187794" cy="643721"/>
          </a:xfrm>
          <a:prstGeom prst="leftBrace">
            <a:avLst>
              <a:gd name="adj1" fmla="val 31324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utoShape 25"/>
          <p:cNvSpPr>
            <a:spLocks/>
          </p:cNvSpPr>
          <p:nvPr/>
        </p:nvSpPr>
        <p:spPr bwMode="auto">
          <a:xfrm rot="16200000">
            <a:off x="7191797" y="3674892"/>
            <a:ext cx="187794" cy="2573669"/>
          </a:xfrm>
          <a:prstGeom prst="leftBrace">
            <a:avLst>
              <a:gd name="adj1" fmla="val 125236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5254329" y="4117986"/>
            <a:ext cx="3315769" cy="87370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8548778" y="4179381"/>
            <a:ext cx="7937" cy="756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V="1">
            <a:off x="273845" y="4714884"/>
            <a:ext cx="0" cy="2825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 flipV="1">
            <a:off x="5976822" y="4286256"/>
            <a:ext cx="1588" cy="525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0" name="Rectangle 142"/>
          <p:cNvSpPr>
            <a:spLocks noChangeArrowheads="1"/>
          </p:cNvSpPr>
          <p:nvPr/>
        </p:nvSpPr>
        <p:spPr bwMode="auto">
          <a:xfrm>
            <a:off x="0" y="540703"/>
            <a:ext cx="9159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часть механики … (мосты, дома,  башни…)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 Box 1"/>
          <p:cNvSpPr txBox="1">
            <a:spLocks noChangeArrowheads="1"/>
          </p:cNvSpPr>
          <p:nvPr/>
        </p:nvSpPr>
        <p:spPr bwMode="auto">
          <a:xfrm>
            <a:off x="500034" y="1714488"/>
            <a:ext cx="321471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вращалось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6" name="Text Box 1"/>
          <p:cNvSpPr txBox="1">
            <a:spLocks noChangeArrowheads="1"/>
          </p:cNvSpPr>
          <p:nvPr/>
        </p:nvSpPr>
        <p:spPr bwMode="auto">
          <a:xfrm>
            <a:off x="3929058" y="1142984"/>
            <a:ext cx="285752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7" name="Text Box 1"/>
          <p:cNvSpPr txBox="1">
            <a:spLocks noChangeArrowheads="1"/>
          </p:cNvSpPr>
          <p:nvPr/>
        </p:nvSpPr>
        <p:spPr bwMode="auto">
          <a:xfrm>
            <a:off x="3857620" y="1714488"/>
            <a:ext cx="2928958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785918" y="2714620"/>
            <a:ext cx="16464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 силы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1821749" y="3181649"/>
            <a:ext cx="156465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плеча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6429388" y="3143248"/>
            <a:ext cx="280076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МОМЕНТ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СИЛЫ</a:t>
            </a:r>
            <a:endParaRPr lang="ru-RU" sz="2400" dirty="0"/>
          </a:p>
        </p:txBody>
      </p: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6500826" y="2571744"/>
            <a:ext cx="2643174" cy="6429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вращающий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2"/>
          <p:cNvGrpSpPr/>
          <p:nvPr/>
        </p:nvGrpSpPr>
        <p:grpSpPr>
          <a:xfrm>
            <a:off x="5540367" y="3647191"/>
            <a:ext cx="603269" cy="639065"/>
            <a:chOff x="2857489" y="3357562"/>
            <a:chExt cx="603269" cy="639065"/>
          </a:xfrm>
        </p:grpSpPr>
        <p:grpSp>
          <p:nvGrpSpPr>
            <p:cNvPr id="4" name="Group 138"/>
            <p:cNvGrpSpPr>
              <a:grpSpLocks/>
            </p:cNvGrpSpPr>
            <p:nvPr/>
          </p:nvGrpSpPr>
          <p:grpSpPr bwMode="auto">
            <a:xfrm rot="5400000">
              <a:off x="2839591" y="3375460"/>
              <a:ext cx="639065" cy="603269"/>
              <a:chOff x="3481" y="4402"/>
              <a:chExt cx="290" cy="282"/>
            </a:xfrm>
          </p:grpSpPr>
          <p:sp>
            <p:nvSpPr>
              <p:cNvPr id="2188" name="Arc 140"/>
              <p:cNvSpPr>
                <a:spLocks/>
              </p:cNvSpPr>
              <p:nvPr/>
            </p:nvSpPr>
            <p:spPr bwMode="auto">
              <a:xfrm>
                <a:off x="3489" y="4402"/>
                <a:ext cx="282" cy="28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7" name="Line 139"/>
              <p:cNvSpPr>
                <a:spLocks noChangeShapeType="1"/>
              </p:cNvSpPr>
              <p:nvPr/>
            </p:nvSpPr>
            <p:spPr bwMode="auto">
              <a:xfrm flipH="1" flipV="1">
                <a:off x="3481" y="4510"/>
                <a:ext cx="34" cy="1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2" name="Плюс 151"/>
            <p:cNvSpPr/>
            <p:nvPr/>
          </p:nvSpPr>
          <p:spPr>
            <a:xfrm>
              <a:off x="3000364" y="3500438"/>
              <a:ext cx="357190" cy="428628"/>
            </a:xfrm>
            <a:prstGeom prst="mathPlus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54"/>
          <p:cNvGrpSpPr/>
          <p:nvPr/>
        </p:nvGrpSpPr>
        <p:grpSpPr>
          <a:xfrm>
            <a:off x="4500562" y="3643314"/>
            <a:ext cx="587526" cy="536578"/>
            <a:chOff x="1785918" y="3286124"/>
            <a:chExt cx="587526" cy="53657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 flipV="1">
              <a:off x="1785918" y="3286124"/>
              <a:ext cx="587526" cy="536578"/>
              <a:chOff x="3481" y="4402"/>
              <a:chExt cx="290" cy="282"/>
            </a:xfrm>
          </p:grpSpPr>
          <p:sp>
            <p:nvSpPr>
              <p:cNvPr id="2056" name="Arc 8"/>
              <p:cNvSpPr>
                <a:spLocks/>
              </p:cNvSpPr>
              <p:nvPr/>
            </p:nvSpPr>
            <p:spPr bwMode="auto">
              <a:xfrm>
                <a:off x="3489" y="4402"/>
                <a:ext cx="282" cy="28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flipH="1" flipV="1">
                <a:off x="3481" y="4510"/>
                <a:ext cx="34" cy="12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4" name="Минус 153"/>
            <p:cNvSpPr/>
            <p:nvPr/>
          </p:nvSpPr>
          <p:spPr>
            <a:xfrm>
              <a:off x="1916919" y="3464813"/>
              <a:ext cx="357190" cy="214314"/>
            </a:xfrm>
            <a:prstGeom prst="mathMinus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Line 22"/>
          <p:cNvSpPr>
            <a:spLocks noChangeShapeType="1"/>
          </p:cNvSpPr>
          <p:nvPr/>
        </p:nvSpPr>
        <p:spPr bwMode="auto">
          <a:xfrm flipV="1">
            <a:off x="273845" y="4138739"/>
            <a:ext cx="2730497" cy="86189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0" y="5929330"/>
            <a:ext cx="550072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плечо – меньше сила</a:t>
            </a:r>
            <a:endParaRPr lang="ru-RU" sz="3200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572132" y="5429264"/>
            <a:ext cx="3500462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27058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926 L -0.01268 -0.12824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61 L 3.05556E-6 -0.031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042 L -0.29444 -0.05834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3" grpId="0" animBg="1"/>
      <p:bldP spid="2050" grpId="0" animBg="1"/>
      <p:bldP spid="2182" grpId="0" animBg="1"/>
      <p:bldP spid="2058" grpId="0" animBg="1"/>
      <p:bldP spid="2051" grpId="0" animBg="1"/>
      <p:bldP spid="2052" grpId="0" animBg="1"/>
      <p:bldP spid="2071" grpId="0" animBg="1"/>
      <p:bldP spid="2070" grpId="0" animBg="1"/>
      <p:bldP spid="2070" grpId="1" animBg="1"/>
      <p:bldP spid="2069" grpId="0" animBg="1"/>
      <p:bldP spid="2069" grpId="1" animBg="1"/>
      <p:bldP spid="2068" grpId="0" animBg="1"/>
      <p:bldP spid="2067" grpId="0" animBg="1"/>
      <p:bldP spid="2066" grpId="0" animBg="1"/>
      <p:bldP spid="2066" grpId="1" animBg="1"/>
      <p:bldP spid="2065" grpId="0" animBg="1"/>
      <p:bldP spid="2064" grpId="0" animBg="1"/>
      <p:bldP spid="2063" grpId="0" animBg="1"/>
      <p:bldP spid="2062" grpId="0" animBg="1"/>
      <p:bldP spid="2062" grpId="1" animBg="1"/>
      <p:bldP spid="2078" grpId="0" animBg="1"/>
      <p:bldP spid="2077" grpId="0" animBg="1"/>
      <p:bldP spid="2076" grpId="0" animBg="1"/>
      <p:bldP spid="2075" grpId="0" animBg="1"/>
      <p:bldP spid="2074" grpId="0" animBg="1"/>
      <p:bldP spid="2073" grpId="0" animBg="1"/>
      <p:bldP spid="2073" grpId="1" animBg="1"/>
      <p:bldP spid="2082" grpId="0" animBg="1"/>
      <p:bldP spid="2059" grpId="0" animBg="1"/>
      <p:bldP spid="2183" grpId="0" animBg="1"/>
      <p:bldP spid="2184" grpId="0" animBg="1"/>
      <p:bldP spid="2190" grpId="0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6" grpId="0" animBg="1"/>
      <p:bldP spid="157" grpId="0" animBg="1"/>
      <p:bldP spid="157" grpId="1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98"/>
          <p:cNvSpPr>
            <a:spLocks noChangeShapeType="1"/>
          </p:cNvSpPr>
          <p:nvPr/>
        </p:nvSpPr>
        <p:spPr bwMode="auto">
          <a:xfrm flipH="1">
            <a:off x="1250990" y="6335734"/>
            <a:ext cx="1368000" cy="0"/>
          </a:xfrm>
          <a:prstGeom prst="line">
            <a:avLst/>
          </a:prstGeom>
          <a:noFill/>
          <a:ln w="762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 rot="2604655">
            <a:off x="919436" y="2699372"/>
            <a:ext cx="314290" cy="2044250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1242722" y="1357298"/>
            <a:ext cx="374441" cy="35719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6143604" y="4643446"/>
            <a:ext cx="3000396" cy="1000132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тела, имеющего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ОПОРЫ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4246885" y="965603"/>
            <a:ext cx="368246" cy="32436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4402232" y="1111822"/>
            <a:ext cx="0" cy="81877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V="1">
            <a:off x="4410858" y="654424"/>
            <a:ext cx="468000" cy="468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4878033" y="571480"/>
            <a:ext cx="0" cy="103688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V="1">
            <a:off x="4357204" y="1426606"/>
            <a:ext cx="575516" cy="5383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4404465" y="1106258"/>
            <a:ext cx="481595" cy="3790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9" name="Arc 61"/>
          <p:cNvSpPr>
            <a:spLocks/>
          </p:cNvSpPr>
          <p:nvPr/>
        </p:nvSpPr>
        <p:spPr bwMode="auto">
          <a:xfrm>
            <a:off x="2822984" y="1140992"/>
            <a:ext cx="1857387" cy="61451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7 w 43200"/>
              <a:gd name="T1" fmla="*/ 23539 h 23539"/>
              <a:gd name="T2" fmla="*/ 43200 w 43200"/>
              <a:gd name="T3" fmla="*/ 21600 h 23539"/>
              <a:gd name="T4" fmla="*/ 21600 w 43200"/>
              <a:gd name="T5" fmla="*/ 21600 h 23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539" fill="none" extrusionOk="0">
                <a:moveTo>
                  <a:pt x="87" y="23538"/>
                </a:moveTo>
                <a:cubicBezTo>
                  <a:pt x="29" y="22894"/>
                  <a:pt x="0" y="22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39" stroke="0" extrusionOk="0">
                <a:moveTo>
                  <a:pt x="87" y="23538"/>
                </a:moveTo>
                <a:cubicBezTo>
                  <a:pt x="29" y="22894"/>
                  <a:pt x="0" y="22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3616516" y="803442"/>
            <a:ext cx="364065" cy="31158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2" name="Arc 44"/>
          <p:cNvSpPr>
            <a:spLocks/>
          </p:cNvSpPr>
          <p:nvPr/>
        </p:nvSpPr>
        <p:spPr bwMode="auto">
          <a:xfrm flipV="1">
            <a:off x="493624" y="1100374"/>
            <a:ext cx="1863432" cy="63355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7 w 43200"/>
              <a:gd name="T1" fmla="*/ 23539 h 23539"/>
              <a:gd name="T2" fmla="*/ 43200 w 43200"/>
              <a:gd name="T3" fmla="*/ 21600 h 23539"/>
              <a:gd name="T4" fmla="*/ 21600 w 43200"/>
              <a:gd name="T5" fmla="*/ 21600 h 23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539" fill="none" extrusionOk="0">
                <a:moveTo>
                  <a:pt x="87" y="23538"/>
                </a:moveTo>
                <a:cubicBezTo>
                  <a:pt x="29" y="22894"/>
                  <a:pt x="0" y="22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539" stroke="0" extrusionOk="0">
                <a:moveTo>
                  <a:pt x="87" y="23538"/>
                </a:moveTo>
                <a:cubicBezTo>
                  <a:pt x="29" y="22894"/>
                  <a:pt x="0" y="2224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608406" y="1123302"/>
            <a:ext cx="372554" cy="32436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071538" y="3783036"/>
            <a:ext cx="0" cy="81877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1080164" y="3265256"/>
            <a:ext cx="540000" cy="50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1590751" y="3216816"/>
            <a:ext cx="0" cy="103688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1086905" y="4071942"/>
            <a:ext cx="575824" cy="5383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1075481" y="3772965"/>
            <a:ext cx="481853" cy="3790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500166" y="3008091"/>
            <a:ext cx="428628" cy="301971"/>
            <a:chOff x="3502" y="6552"/>
            <a:chExt cx="276" cy="165"/>
          </a:xfrm>
        </p:grpSpPr>
        <p:sp>
          <p:nvSpPr>
            <p:cNvPr id="2096" name="AutoShape 48"/>
            <p:cNvSpPr>
              <a:spLocks noChangeArrowheads="1"/>
            </p:cNvSpPr>
            <p:nvPr/>
          </p:nvSpPr>
          <p:spPr bwMode="auto">
            <a:xfrm>
              <a:off x="3547" y="6552"/>
              <a:ext cx="141" cy="14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3502" y="6717"/>
              <a:ext cx="2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6409325" y="1430975"/>
            <a:ext cx="194435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8" name="Oval 90"/>
          <p:cNvSpPr>
            <a:spLocks noChangeArrowheads="1"/>
          </p:cNvSpPr>
          <p:nvPr/>
        </p:nvSpPr>
        <p:spPr bwMode="auto">
          <a:xfrm>
            <a:off x="6681095" y="1048907"/>
            <a:ext cx="391669" cy="34126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 flipH="1" flipV="1">
            <a:off x="6884923" y="484300"/>
            <a:ext cx="1998" cy="72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H="1" flipV="1">
            <a:off x="6876930" y="1216277"/>
            <a:ext cx="1998" cy="720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785786" y="5357826"/>
            <a:ext cx="0" cy="9937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>
            <a:off x="1714480" y="3071810"/>
            <a:ext cx="0" cy="20160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1285852" y="5015942"/>
            <a:ext cx="2428892" cy="1270578"/>
            <a:chOff x="6082" y="7499"/>
            <a:chExt cx="1141" cy="749"/>
          </a:xfrm>
        </p:grpSpPr>
        <p:sp>
          <p:nvSpPr>
            <p:cNvPr id="2154" name="AutoShape 106"/>
            <p:cNvSpPr>
              <a:spLocks noChangeArrowheads="1"/>
            </p:cNvSpPr>
            <p:nvPr/>
          </p:nvSpPr>
          <p:spPr bwMode="auto">
            <a:xfrm>
              <a:off x="6082" y="7522"/>
              <a:ext cx="1130" cy="726"/>
            </a:xfrm>
            <a:prstGeom prst="parallelogram">
              <a:avLst>
                <a:gd name="adj" fmla="val 85325"/>
              </a:avLst>
            </a:prstGeom>
            <a:solidFill>
              <a:srgbClr val="339966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Line 105"/>
            <p:cNvSpPr>
              <a:spLocks noChangeShapeType="1"/>
            </p:cNvSpPr>
            <p:nvPr/>
          </p:nvSpPr>
          <p:spPr bwMode="auto">
            <a:xfrm flipH="1">
              <a:off x="6624" y="7523"/>
              <a:ext cx="92" cy="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" name="Line 104"/>
            <p:cNvSpPr>
              <a:spLocks noChangeShapeType="1"/>
            </p:cNvSpPr>
            <p:nvPr/>
          </p:nvSpPr>
          <p:spPr bwMode="auto">
            <a:xfrm flipV="1">
              <a:off x="6094" y="7499"/>
              <a:ext cx="1129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50" name="Line 102"/>
          <p:cNvSpPr>
            <a:spLocks noChangeShapeType="1"/>
          </p:cNvSpPr>
          <p:nvPr/>
        </p:nvSpPr>
        <p:spPr bwMode="auto">
          <a:xfrm>
            <a:off x="2515408" y="5624928"/>
            <a:ext cx="0" cy="8973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0" y="2181517"/>
            <a:ext cx="314324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143240" y="2143116"/>
            <a:ext cx="36553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Неустойчивое/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val 90"/>
          <p:cNvSpPr>
            <a:spLocks noChangeArrowheads="1"/>
          </p:cNvSpPr>
          <p:nvPr/>
        </p:nvSpPr>
        <p:spPr bwMode="auto">
          <a:xfrm>
            <a:off x="6715140" y="1078845"/>
            <a:ext cx="391669" cy="34126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786578" y="2143116"/>
            <a:ext cx="258436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Безразличное  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H="1" flipV="1">
            <a:off x="7862097" y="1214422"/>
            <a:ext cx="1998" cy="720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H="1" flipV="1">
            <a:off x="7860099" y="482445"/>
            <a:ext cx="1998" cy="72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Line 42"/>
          <p:cNvSpPr>
            <a:spLocks noChangeShapeType="1"/>
          </p:cNvSpPr>
          <p:nvPr/>
        </p:nvSpPr>
        <p:spPr bwMode="auto">
          <a:xfrm>
            <a:off x="777160" y="1291699"/>
            <a:ext cx="0" cy="81877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Line 41"/>
          <p:cNvSpPr>
            <a:spLocks noChangeShapeType="1"/>
          </p:cNvSpPr>
          <p:nvPr/>
        </p:nvSpPr>
        <p:spPr bwMode="auto">
          <a:xfrm flipV="1">
            <a:off x="785786" y="773919"/>
            <a:ext cx="540000" cy="50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Line 40"/>
          <p:cNvSpPr>
            <a:spLocks noChangeShapeType="1"/>
          </p:cNvSpPr>
          <p:nvPr/>
        </p:nvSpPr>
        <p:spPr bwMode="auto">
          <a:xfrm>
            <a:off x="1296373" y="725479"/>
            <a:ext cx="0" cy="103688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Line 39"/>
          <p:cNvSpPr>
            <a:spLocks noChangeShapeType="1"/>
          </p:cNvSpPr>
          <p:nvPr/>
        </p:nvSpPr>
        <p:spPr bwMode="auto">
          <a:xfrm flipV="1">
            <a:off x="792527" y="1580605"/>
            <a:ext cx="575824" cy="5383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Line 38"/>
          <p:cNvSpPr>
            <a:spLocks noChangeShapeType="1"/>
          </p:cNvSpPr>
          <p:nvPr/>
        </p:nvSpPr>
        <p:spPr bwMode="auto">
          <a:xfrm>
            <a:off x="781103" y="1281628"/>
            <a:ext cx="481853" cy="3790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Rectangle 57"/>
          <p:cNvSpPr>
            <a:spLocks noChangeArrowheads="1"/>
          </p:cNvSpPr>
          <p:nvPr/>
        </p:nvSpPr>
        <p:spPr bwMode="auto">
          <a:xfrm rot="2604655">
            <a:off x="3445493" y="2913686"/>
            <a:ext cx="314290" cy="2044250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" name="Line 98"/>
          <p:cNvSpPr>
            <a:spLocks noChangeShapeType="1"/>
          </p:cNvSpPr>
          <p:nvPr/>
        </p:nvSpPr>
        <p:spPr bwMode="auto">
          <a:xfrm>
            <a:off x="3000364" y="2643182"/>
            <a:ext cx="0" cy="20160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833550" y="4572196"/>
            <a:ext cx="428628" cy="301971"/>
            <a:chOff x="3502" y="6552"/>
            <a:chExt cx="276" cy="165"/>
          </a:xfrm>
        </p:grpSpPr>
        <p:sp>
          <p:nvSpPr>
            <p:cNvPr id="156" name="AutoShape 48"/>
            <p:cNvSpPr>
              <a:spLocks noChangeArrowheads="1"/>
            </p:cNvSpPr>
            <p:nvPr/>
          </p:nvSpPr>
          <p:spPr bwMode="auto">
            <a:xfrm>
              <a:off x="3547" y="6552"/>
              <a:ext cx="141" cy="14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Line 47"/>
            <p:cNvSpPr>
              <a:spLocks noChangeShapeType="1"/>
            </p:cNvSpPr>
            <p:nvPr/>
          </p:nvSpPr>
          <p:spPr bwMode="auto">
            <a:xfrm>
              <a:off x="3502" y="6717"/>
              <a:ext cx="2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8" name="Line 42"/>
          <p:cNvSpPr>
            <a:spLocks noChangeShapeType="1"/>
          </p:cNvSpPr>
          <p:nvPr/>
        </p:nvSpPr>
        <p:spPr bwMode="auto">
          <a:xfrm>
            <a:off x="3496938" y="4032975"/>
            <a:ext cx="0" cy="81877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" name="Line 41"/>
          <p:cNvSpPr>
            <a:spLocks noChangeShapeType="1"/>
          </p:cNvSpPr>
          <p:nvPr/>
        </p:nvSpPr>
        <p:spPr bwMode="auto">
          <a:xfrm flipV="1">
            <a:off x="3505564" y="3515195"/>
            <a:ext cx="540000" cy="504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>
            <a:off x="4016151" y="3466755"/>
            <a:ext cx="0" cy="103688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Line 39"/>
          <p:cNvSpPr>
            <a:spLocks noChangeShapeType="1"/>
          </p:cNvSpPr>
          <p:nvPr/>
        </p:nvSpPr>
        <p:spPr bwMode="auto">
          <a:xfrm flipV="1">
            <a:off x="3512305" y="4321881"/>
            <a:ext cx="575824" cy="5383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2" name="Line 38"/>
          <p:cNvSpPr>
            <a:spLocks noChangeShapeType="1"/>
          </p:cNvSpPr>
          <p:nvPr/>
        </p:nvSpPr>
        <p:spPr bwMode="auto">
          <a:xfrm>
            <a:off x="3500881" y="4050038"/>
            <a:ext cx="481853" cy="3790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" name="Rectangle 57"/>
          <p:cNvSpPr>
            <a:spLocks noChangeArrowheads="1"/>
          </p:cNvSpPr>
          <p:nvPr/>
        </p:nvSpPr>
        <p:spPr bwMode="auto">
          <a:xfrm rot="2604655">
            <a:off x="7140157" y="2789607"/>
            <a:ext cx="225028" cy="2044250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60455" y="3786190"/>
            <a:ext cx="428628" cy="301971"/>
            <a:chOff x="3502" y="6552"/>
            <a:chExt cx="276" cy="165"/>
          </a:xfrm>
        </p:grpSpPr>
        <p:sp>
          <p:nvSpPr>
            <p:cNvPr id="165" name="AutoShape 48"/>
            <p:cNvSpPr>
              <a:spLocks noChangeArrowheads="1"/>
            </p:cNvSpPr>
            <p:nvPr/>
          </p:nvSpPr>
          <p:spPr bwMode="auto">
            <a:xfrm>
              <a:off x="3547" y="6552"/>
              <a:ext cx="141" cy="14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Line 47"/>
            <p:cNvSpPr>
              <a:spLocks noChangeShapeType="1"/>
            </p:cNvSpPr>
            <p:nvPr/>
          </p:nvSpPr>
          <p:spPr bwMode="auto">
            <a:xfrm>
              <a:off x="3502" y="6717"/>
              <a:ext cx="2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7" name="Line 84"/>
          <p:cNvSpPr>
            <a:spLocks noChangeShapeType="1"/>
          </p:cNvSpPr>
          <p:nvPr/>
        </p:nvSpPr>
        <p:spPr bwMode="auto">
          <a:xfrm flipH="1" flipV="1">
            <a:off x="7227081" y="3786190"/>
            <a:ext cx="1998" cy="720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8" name="Line 85"/>
          <p:cNvSpPr>
            <a:spLocks noChangeShapeType="1"/>
          </p:cNvSpPr>
          <p:nvPr/>
        </p:nvSpPr>
        <p:spPr bwMode="auto">
          <a:xfrm flipH="1" flipV="1">
            <a:off x="7239144" y="3071810"/>
            <a:ext cx="1998" cy="72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3" name="Group 103"/>
          <p:cNvGrpSpPr>
            <a:grpSpLocks/>
          </p:cNvGrpSpPr>
          <p:nvPr/>
        </p:nvGrpSpPr>
        <p:grpSpPr bwMode="auto">
          <a:xfrm rot="1075401">
            <a:off x="3357554" y="5031958"/>
            <a:ext cx="2428892" cy="1270578"/>
            <a:chOff x="6082" y="7499"/>
            <a:chExt cx="1141" cy="749"/>
          </a:xfrm>
        </p:grpSpPr>
        <p:sp>
          <p:nvSpPr>
            <p:cNvPr id="64" name="AutoShape 106"/>
            <p:cNvSpPr>
              <a:spLocks noChangeArrowheads="1"/>
            </p:cNvSpPr>
            <p:nvPr/>
          </p:nvSpPr>
          <p:spPr bwMode="auto">
            <a:xfrm>
              <a:off x="6082" y="7522"/>
              <a:ext cx="1130" cy="726"/>
            </a:xfrm>
            <a:prstGeom prst="parallelogram">
              <a:avLst>
                <a:gd name="adj" fmla="val 85325"/>
              </a:avLst>
            </a:prstGeom>
            <a:solidFill>
              <a:srgbClr val="339966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105"/>
            <p:cNvSpPr>
              <a:spLocks noChangeShapeType="1"/>
            </p:cNvSpPr>
            <p:nvPr/>
          </p:nvSpPr>
          <p:spPr bwMode="auto">
            <a:xfrm flipH="1">
              <a:off x="6624" y="7523"/>
              <a:ext cx="92" cy="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104"/>
            <p:cNvSpPr>
              <a:spLocks noChangeShapeType="1"/>
            </p:cNvSpPr>
            <p:nvPr/>
          </p:nvSpPr>
          <p:spPr bwMode="auto">
            <a:xfrm flipV="1">
              <a:off x="6094" y="7499"/>
              <a:ext cx="1129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Line 98"/>
          <p:cNvSpPr>
            <a:spLocks noChangeShapeType="1"/>
          </p:cNvSpPr>
          <p:nvPr/>
        </p:nvSpPr>
        <p:spPr bwMode="auto">
          <a:xfrm flipH="1">
            <a:off x="3857620" y="6357958"/>
            <a:ext cx="1368000" cy="0"/>
          </a:xfrm>
          <a:prstGeom prst="line">
            <a:avLst/>
          </a:prstGeom>
          <a:noFill/>
          <a:ln w="7620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102"/>
          <p:cNvSpPr>
            <a:spLocks noChangeShapeType="1"/>
          </p:cNvSpPr>
          <p:nvPr/>
        </p:nvSpPr>
        <p:spPr bwMode="auto">
          <a:xfrm>
            <a:off x="4625150" y="5696728"/>
            <a:ext cx="0" cy="8973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10312 -0.0018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1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3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2105" grpId="0" animBg="1"/>
      <p:bldP spid="2084" grpId="0" animBg="1"/>
      <p:bldP spid="2084" grpId="1" animBg="1"/>
      <p:bldP spid="2148" grpId="0" animBg="1"/>
      <p:bldP spid="2116" grpId="0" animBg="1"/>
      <p:bldP spid="2115" grpId="0" animBg="1"/>
      <p:bldP spid="2114" grpId="0" animBg="1"/>
      <p:bldP spid="2113" grpId="0" animBg="1"/>
      <p:bldP spid="2112" grpId="0" animBg="1"/>
      <p:bldP spid="2111" grpId="0" animBg="1"/>
      <p:bldP spid="2109" grpId="0" animBg="1"/>
      <p:bldP spid="2108" grpId="0" animBg="1"/>
      <p:bldP spid="2092" grpId="0" animBg="1"/>
      <p:bldP spid="2091" grpId="0" animBg="1"/>
      <p:bldP spid="2090" grpId="0" animBg="1"/>
      <p:bldP spid="2089" grpId="0" animBg="1"/>
      <p:bldP spid="2088" grpId="0" animBg="1"/>
      <p:bldP spid="2087" grpId="0" animBg="1"/>
      <p:bldP spid="2086" grpId="0" animBg="1"/>
      <p:bldP spid="2139" grpId="0" animBg="1"/>
      <p:bldP spid="2138" grpId="0" animBg="1"/>
      <p:bldP spid="2137" grpId="0" animBg="1"/>
      <p:bldP spid="2136" grpId="0" animBg="1"/>
      <p:bldP spid="2146" grpId="0" animBg="1"/>
      <p:bldP spid="2150" grpId="0" animBg="1"/>
      <p:bldP spid="144" grpId="0" build="allAtOnce" animBg="1"/>
      <p:bldP spid="144" grpId="1" build="p" autoUpdateAnimBg="0"/>
      <p:bldP spid="145" grpId="0" build="allAtOnce" animBg="1"/>
      <p:bldP spid="145" grpId="1" build="allAtOnce" autoUpdateAnimBg="0"/>
      <p:bldP spid="146" grpId="0" animBg="1"/>
      <p:bldP spid="146" grpId="1" animBg="1"/>
      <p:bldP spid="147" grpId="0" animBg="1"/>
      <p:bldP spid="147" grpId="1" autoUpdateAnimBg="0"/>
      <p:bldP spid="2132" grpId="0" animBg="1"/>
      <p:bldP spid="213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7" grpId="0" animBg="1"/>
      <p:bldP spid="168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силу нужно приложить к концу веревки, чтобы поднять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кг?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(рисунок 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3428992" cy="47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5466122" y="5598765"/>
            <a:ext cx="1793900" cy="1024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51778" y="613037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396253" y="41503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59397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6281218" y="4144347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59529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57818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6142056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1500174"/>
            <a:ext cx="4714908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блока №3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7224" y="2571744"/>
            <a:ext cx="3500462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26" y="6000768"/>
            <a:ext cx="1214446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90" y="2558473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5582" y="2587762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0018109">
            <a:off x="8336928" y="842565"/>
            <a:ext cx="71438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57826"/>
            <a:ext cx="37147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5" grpId="0"/>
      <p:bldP spid="7" grpId="0"/>
      <p:bldP spid="10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Line 107"/>
          <p:cNvSpPr>
            <a:spLocks noChangeShapeType="1"/>
          </p:cNvSpPr>
          <p:nvPr/>
        </p:nvSpPr>
        <p:spPr bwMode="auto">
          <a:xfrm>
            <a:off x="226230" y="1928802"/>
            <a:ext cx="1512000" cy="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 rot="2304565">
            <a:off x="571472" y="2696521"/>
            <a:ext cx="1281666" cy="1866103"/>
            <a:chOff x="1820" y="8967"/>
            <a:chExt cx="542" cy="908"/>
          </a:xfrm>
        </p:grpSpPr>
        <p:sp>
          <p:nvSpPr>
            <p:cNvPr id="2169" name="Oval 121"/>
            <p:cNvSpPr>
              <a:spLocks noChangeArrowheads="1"/>
            </p:cNvSpPr>
            <p:nvPr/>
          </p:nvSpPr>
          <p:spPr bwMode="auto">
            <a:xfrm>
              <a:off x="1820" y="9249"/>
              <a:ext cx="542" cy="626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Oval 120"/>
            <p:cNvSpPr>
              <a:spLocks noChangeArrowheads="1"/>
            </p:cNvSpPr>
            <p:nvPr/>
          </p:nvSpPr>
          <p:spPr bwMode="auto">
            <a:xfrm>
              <a:off x="1958" y="8967"/>
              <a:ext cx="253" cy="27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1868" y="9672"/>
              <a:ext cx="456" cy="181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30"/>
                </a:cxn>
                <a:cxn ang="0">
                  <a:pos x="18" y="48"/>
                </a:cxn>
                <a:cxn ang="0">
                  <a:pos x="48" y="64"/>
                </a:cxn>
                <a:cxn ang="0">
                  <a:pos x="73" y="85"/>
                </a:cxn>
                <a:cxn ang="0">
                  <a:pos x="96" y="92"/>
                </a:cxn>
                <a:cxn ang="0">
                  <a:pos x="149" y="108"/>
                </a:cxn>
                <a:cxn ang="0">
                  <a:pos x="207" y="117"/>
                </a:cxn>
                <a:cxn ang="0">
                  <a:pos x="306" y="113"/>
                </a:cxn>
                <a:cxn ang="0">
                  <a:pos x="334" y="99"/>
                </a:cxn>
                <a:cxn ang="0">
                  <a:pos x="380" y="83"/>
                </a:cxn>
                <a:cxn ang="0">
                  <a:pos x="414" y="64"/>
                </a:cxn>
                <a:cxn ang="0">
                  <a:pos x="440" y="41"/>
                </a:cxn>
                <a:cxn ang="0">
                  <a:pos x="410" y="14"/>
                </a:cxn>
                <a:cxn ang="0">
                  <a:pos x="297" y="5"/>
                </a:cxn>
                <a:cxn ang="0">
                  <a:pos x="207" y="14"/>
                </a:cxn>
                <a:cxn ang="0">
                  <a:pos x="82" y="0"/>
                </a:cxn>
                <a:cxn ang="0">
                  <a:pos x="9" y="7"/>
                </a:cxn>
                <a:cxn ang="0">
                  <a:pos x="2" y="30"/>
                </a:cxn>
              </a:cxnLst>
              <a:rect l="0" t="0" r="r" b="b"/>
              <a:pathLst>
                <a:path w="456" h="124">
                  <a:moveTo>
                    <a:pt x="9" y="9"/>
                  </a:moveTo>
                  <a:cubicBezTo>
                    <a:pt x="6" y="16"/>
                    <a:pt x="4" y="23"/>
                    <a:pt x="0" y="30"/>
                  </a:cubicBezTo>
                  <a:cubicBezTo>
                    <a:pt x="3" y="42"/>
                    <a:pt x="6" y="45"/>
                    <a:pt x="18" y="48"/>
                  </a:cubicBezTo>
                  <a:cubicBezTo>
                    <a:pt x="27" y="55"/>
                    <a:pt x="38" y="58"/>
                    <a:pt x="48" y="64"/>
                  </a:cubicBezTo>
                  <a:cubicBezTo>
                    <a:pt x="57" y="76"/>
                    <a:pt x="56" y="79"/>
                    <a:pt x="73" y="85"/>
                  </a:cubicBezTo>
                  <a:cubicBezTo>
                    <a:pt x="81" y="88"/>
                    <a:pt x="96" y="92"/>
                    <a:pt x="96" y="92"/>
                  </a:cubicBezTo>
                  <a:cubicBezTo>
                    <a:pt x="108" y="101"/>
                    <a:pt x="133" y="105"/>
                    <a:pt x="149" y="108"/>
                  </a:cubicBezTo>
                  <a:cubicBezTo>
                    <a:pt x="167" y="116"/>
                    <a:pt x="188" y="115"/>
                    <a:pt x="207" y="117"/>
                  </a:cubicBezTo>
                  <a:cubicBezTo>
                    <a:pt x="240" y="124"/>
                    <a:pt x="273" y="118"/>
                    <a:pt x="306" y="113"/>
                  </a:cubicBezTo>
                  <a:cubicBezTo>
                    <a:pt x="314" y="107"/>
                    <a:pt x="324" y="102"/>
                    <a:pt x="334" y="99"/>
                  </a:cubicBezTo>
                  <a:cubicBezTo>
                    <a:pt x="345" y="91"/>
                    <a:pt x="366" y="87"/>
                    <a:pt x="380" y="83"/>
                  </a:cubicBezTo>
                  <a:cubicBezTo>
                    <a:pt x="391" y="75"/>
                    <a:pt x="403" y="71"/>
                    <a:pt x="414" y="64"/>
                  </a:cubicBezTo>
                  <a:cubicBezTo>
                    <a:pt x="424" y="57"/>
                    <a:pt x="430" y="48"/>
                    <a:pt x="440" y="41"/>
                  </a:cubicBezTo>
                  <a:cubicBezTo>
                    <a:pt x="456" y="17"/>
                    <a:pt x="430" y="17"/>
                    <a:pt x="410" y="14"/>
                  </a:cubicBezTo>
                  <a:cubicBezTo>
                    <a:pt x="367" y="8"/>
                    <a:pt x="343" y="6"/>
                    <a:pt x="297" y="5"/>
                  </a:cubicBezTo>
                  <a:cubicBezTo>
                    <a:pt x="266" y="7"/>
                    <a:pt x="237" y="8"/>
                    <a:pt x="207" y="14"/>
                  </a:cubicBezTo>
                  <a:cubicBezTo>
                    <a:pt x="165" y="10"/>
                    <a:pt x="124" y="3"/>
                    <a:pt x="82" y="0"/>
                  </a:cubicBezTo>
                  <a:cubicBezTo>
                    <a:pt x="57" y="5"/>
                    <a:pt x="35" y="6"/>
                    <a:pt x="9" y="7"/>
                  </a:cubicBezTo>
                  <a:cubicBezTo>
                    <a:pt x="3" y="16"/>
                    <a:pt x="2" y="19"/>
                    <a:pt x="2" y="30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357158" y="214290"/>
            <a:ext cx="1214446" cy="1648630"/>
            <a:chOff x="1820" y="9043"/>
            <a:chExt cx="542" cy="737"/>
          </a:xfrm>
        </p:grpSpPr>
        <p:sp>
          <p:nvSpPr>
            <p:cNvPr id="2162" name="Oval 114"/>
            <p:cNvSpPr>
              <a:spLocks noChangeArrowheads="1"/>
            </p:cNvSpPr>
            <p:nvPr/>
          </p:nvSpPr>
          <p:spPr bwMode="auto">
            <a:xfrm>
              <a:off x="1820" y="9331"/>
              <a:ext cx="542" cy="44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Oval 113"/>
            <p:cNvSpPr>
              <a:spLocks noChangeArrowheads="1"/>
            </p:cNvSpPr>
            <p:nvPr/>
          </p:nvSpPr>
          <p:spPr bwMode="auto">
            <a:xfrm>
              <a:off x="1971" y="9043"/>
              <a:ext cx="253" cy="27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>
              <a:off x="1864" y="9636"/>
              <a:ext cx="456" cy="124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30"/>
                </a:cxn>
                <a:cxn ang="0">
                  <a:pos x="18" y="48"/>
                </a:cxn>
                <a:cxn ang="0">
                  <a:pos x="48" y="64"/>
                </a:cxn>
                <a:cxn ang="0">
                  <a:pos x="73" y="85"/>
                </a:cxn>
                <a:cxn ang="0">
                  <a:pos x="96" y="92"/>
                </a:cxn>
                <a:cxn ang="0">
                  <a:pos x="149" y="108"/>
                </a:cxn>
                <a:cxn ang="0">
                  <a:pos x="207" y="117"/>
                </a:cxn>
                <a:cxn ang="0">
                  <a:pos x="306" y="113"/>
                </a:cxn>
                <a:cxn ang="0">
                  <a:pos x="334" y="99"/>
                </a:cxn>
                <a:cxn ang="0">
                  <a:pos x="380" y="83"/>
                </a:cxn>
                <a:cxn ang="0">
                  <a:pos x="414" y="64"/>
                </a:cxn>
                <a:cxn ang="0">
                  <a:pos x="440" y="41"/>
                </a:cxn>
                <a:cxn ang="0">
                  <a:pos x="410" y="14"/>
                </a:cxn>
                <a:cxn ang="0">
                  <a:pos x="297" y="5"/>
                </a:cxn>
                <a:cxn ang="0">
                  <a:pos x="207" y="14"/>
                </a:cxn>
                <a:cxn ang="0">
                  <a:pos x="82" y="0"/>
                </a:cxn>
                <a:cxn ang="0">
                  <a:pos x="9" y="7"/>
                </a:cxn>
                <a:cxn ang="0">
                  <a:pos x="2" y="30"/>
                </a:cxn>
              </a:cxnLst>
              <a:rect l="0" t="0" r="r" b="b"/>
              <a:pathLst>
                <a:path w="456" h="124">
                  <a:moveTo>
                    <a:pt x="9" y="9"/>
                  </a:moveTo>
                  <a:cubicBezTo>
                    <a:pt x="6" y="16"/>
                    <a:pt x="4" y="23"/>
                    <a:pt x="0" y="30"/>
                  </a:cubicBezTo>
                  <a:cubicBezTo>
                    <a:pt x="3" y="42"/>
                    <a:pt x="6" y="45"/>
                    <a:pt x="18" y="48"/>
                  </a:cubicBezTo>
                  <a:cubicBezTo>
                    <a:pt x="27" y="55"/>
                    <a:pt x="38" y="58"/>
                    <a:pt x="48" y="64"/>
                  </a:cubicBezTo>
                  <a:cubicBezTo>
                    <a:pt x="57" y="76"/>
                    <a:pt x="56" y="79"/>
                    <a:pt x="73" y="85"/>
                  </a:cubicBezTo>
                  <a:cubicBezTo>
                    <a:pt x="81" y="88"/>
                    <a:pt x="96" y="92"/>
                    <a:pt x="96" y="92"/>
                  </a:cubicBezTo>
                  <a:cubicBezTo>
                    <a:pt x="108" y="101"/>
                    <a:pt x="133" y="105"/>
                    <a:pt x="149" y="108"/>
                  </a:cubicBezTo>
                  <a:cubicBezTo>
                    <a:pt x="167" y="116"/>
                    <a:pt x="188" y="115"/>
                    <a:pt x="207" y="117"/>
                  </a:cubicBezTo>
                  <a:cubicBezTo>
                    <a:pt x="240" y="124"/>
                    <a:pt x="273" y="118"/>
                    <a:pt x="306" y="113"/>
                  </a:cubicBezTo>
                  <a:cubicBezTo>
                    <a:pt x="314" y="107"/>
                    <a:pt x="324" y="102"/>
                    <a:pt x="334" y="99"/>
                  </a:cubicBezTo>
                  <a:cubicBezTo>
                    <a:pt x="345" y="91"/>
                    <a:pt x="366" y="87"/>
                    <a:pt x="380" y="83"/>
                  </a:cubicBezTo>
                  <a:cubicBezTo>
                    <a:pt x="391" y="75"/>
                    <a:pt x="403" y="71"/>
                    <a:pt x="414" y="64"/>
                  </a:cubicBezTo>
                  <a:cubicBezTo>
                    <a:pt x="424" y="57"/>
                    <a:pt x="430" y="48"/>
                    <a:pt x="440" y="41"/>
                  </a:cubicBezTo>
                  <a:cubicBezTo>
                    <a:pt x="456" y="17"/>
                    <a:pt x="430" y="17"/>
                    <a:pt x="410" y="14"/>
                  </a:cubicBezTo>
                  <a:cubicBezTo>
                    <a:pt x="367" y="8"/>
                    <a:pt x="343" y="6"/>
                    <a:pt x="297" y="5"/>
                  </a:cubicBezTo>
                  <a:cubicBezTo>
                    <a:pt x="266" y="7"/>
                    <a:pt x="237" y="8"/>
                    <a:pt x="207" y="14"/>
                  </a:cubicBezTo>
                  <a:cubicBezTo>
                    <a:pt x="165" y="10"/>
                    <a:pt x="124" y="3"/>
                    <a:pt x="82" y="0"/>
                  </a:cubicBezTo>
                  <a:cubicBezTo>
                    <a:pt x="57" y="5"/>
                    <a:pt x="35" y="6"/>
                    <a:pt x="9" y="7"/>
                  </a:cubicBezTo>
                  <a:cubicBezTo>
                    <a:pt x="3" y="16"/>
                    <a:pt x="2" y="19"/>
                    <a:pt x="2" y="30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58" name="Line 110"/>
          <p:cNvSpPr>
            <a:spLocks noChangeShapeType="1"/>
          </p:cNvSpPr>
          <p:nvPr/>
        </p:nvSpPr>
        <p:spPr bwMode="auto">
          <a:xfrm flipH="1">
            <a:off x="941303" y="1673802"/>
            <a:ext cx="13444" cy="69569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 flipH="1">
            <a:off x="966622" y="986037"/>
            <a:ext cx="13444" cy="69569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8" name="Oval 130"/>
          <p:cNvSpPr>
            <a:spLocks noChangeArrowheads="1"/>
          </p:cNvSpPr>
          <p:nvPr/>
        </p:nvSpPr>
        <p:spPr bwMode="auto">
          <a:xfrm>
            <a:off x="3857620" y="2723451"/>
            <a:ext cx="462505" cy="4267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7" name="Oval 129"/>
          <p:cNvSpPr>
            <a:spLocks noChangeArrowheads="1"/>
          </p:cNvSpPr>
          <p:nvPr/>
        </p:nvSpPr>
        <p:spPr bwMode="auto">
          <a:xfrm>
            <a:off x="7323663" y="2357430"/>
            <a:ext cx="1105989" cy="1214446"/>
          </a:xfrm>
          <a:prstGeom prst="ellipse">
            <a:avLst/>
          </a:prstGeom>
          <a:solidFill>
            <a:srgbClr val="F9E3A5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6" name="Line 128"/>
          <p:cNvSpPr>
            <a:spLocks noChangeShapeType="1"/>
          </p:cNvSpPr>
          <p:nvPr/>
        </p:nvSpPr>
        <p:spPr bwMode="auto">
          <a:xfrm>
            <a:off x="4089786" y="2946099"/>
            <a:ext cx="3778645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6650043" y="2966340"/>
            <a:ext cx="422287" cy="281684"/>
            <a:chOff x="4020" y="9095"/>
            <a:chExt cx="231" cy="167"/>
          </a:xfrm>
        </p:grpSpPr>
        <p:sp>
          <p:nvSpPr>
            <p:cNvPr id="2175" name="AutoShape 127"/>
            <p:cNvSpPr>
              <a:spLocks noChangeArrowheads="1"/>
            </p:cNvSpPr>
            <p:nvPr/>
          </p:nvSpPr>
          <p:spPr bwMode="auto">
            <a:xfrm>
              <a:off x="4044" y="9095"/>
              <a:ext cx="141" cy="141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4" name="Line 126"/>
            <p:cNvSpPr>
              <a:spLocks noChangeShapeType="1"/>
            </p:cNvSpPr>
            <p:nvPr/>
          </p:nvSpPr>
          <p:spPr bwMode="auto">
            <a:xfrm>
              <a:off x="4020" y="9262"/>
              <a:ext cx="23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72" name="AutoShape 124"/>
          <p:cNvSpPr>
            <a:spLocks/>
          </p:cNvSpPr>
          <p:nvPr/>
        </p:nvSpPr>
        <p:spPr bwMode="auto">
          <a:xfrm rot="5356227">
            <a:off x="5401346" y="1527362"/>
            <a:ext cx="237829" cy="2535549"/>
          </a:xfrm>
          <a:prstGeom prst="leftBrace">
            <a:avLst>
              <a:gd name="adj1" fmla="val 81974"/>
              <a:gd name="adj2" fmla="val 50000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1" name="AutoShape 123"/>
          <p:cNvSpPr>
            <a:spLocks/>
          </p:cNvSpPr>
          <p:nvPr/>
        </p:nvSpPr>
        <p:spPr bwMode="auto">
          <a:xfrm rot="5356227">
            <a:off x="7236740" y="2230062"/>
            <a:ext cx="237829" cy="1069428"/>
          </a:xfrm>
          <a:prstGeom prst="leftBrace">
            <a:avLst>
              <a:gd name="adj1" fmla="val 34574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4096074" y="2984606"/>
            <a:ext cx="0" cy="720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7858148" y="2928934"/>
            <a:ext cx="0" cy="1260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 flipV="1">
            <a:off x="6810718" y="1452876"/>
            <a:ext cx="0" cy="14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9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" name="Line 107"/>
          <p:cNvSpPr>
            <a:spLocks noChangeShapeType="1"/>
          </p:cNvSpPr>
          <p:nvPr/>
        </p:nvSpPr>
        <p:spPr bwMode="auto">
          <a:xfrm>
            <a:off x="261782" y="4548258"/>
            <a:ext cx="1512000" cy="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10"/>
          <p:cNvSpPr>
            <a:spLocks noChangeShapeType="1"/>
          </p:cNvSpPr>
          <p:nvPr/>
        </p:nvSpPr>
        <p:spPr bwMode="auto">
          <a:xfrm flipH="1">
            <a:off x="809536" y="4095692"/>
            <a:ext cx="13444" cy="69569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109"/>
          <p:cNvSpPr>
            <a:spLocks noChangeShapeType="1"/>
          </p:cNvSpPr>
          <p:nvPr/>
        </p:nvSpPr>
        <p:spPr bwMode="auto">
          <a:xfrm flipH="1">
            <a:off x="1035725" y="3733441"/>
            <a:ext cx="13444" cy="69569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Содержимое 2"/>
          <p:cNvSpPr txBox="1">
            <a:spLocks/>
          </p:cNvSpPr>
          <p:nvPr/>
        </p:nvSpPr>
        <p:spPr bwMode="auto">
          <a:xfrm>
            <a:off x="1571604" y="571486"/>
            <a:ext cx="6929486" cy="8572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масс системы </a:t>
            </a:r>
            <a:r>
              <a:rPr lang="ru-RU" sz="4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Содержимое 2"/>
          <p:cNvSpPr txBox="1">
            <a:spLocks/>
          </p:cNvSpPr>
          <p:nvPr/>
        </p:nvSpPr>
        <p:spPr bwMode="auto">
          <a:xfrm>
            <a:off x="5000596" y="4286256"/>
            <a:ext cx="4000560" cy="150019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безразличное равновесие</a:t>
            </a:r>
            <a:endParaRPr lang="ru-RU" sz="4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357158" y="2857496"/>
            <a:ext cx="1214446" cy="1648630"/>
            <a:chOff x="1820" y="9043"/>
            <a:chExt cx="542" cy="737"/>
          </a:xfrm>
        </p:grpSpPr>
        <p:sp>
          <p:nvSpPr>
            <p:cNvPr id="105" name="Oval 114"/>
            <p:cNvSpPr>
              <a:spLocks noChangeArrowheads="1"/>
            </p:cNvSpPr>
            <p:nvPr/>
          </p:nvSpPr>
          <p:spPr bwMode="auto">
            <a:xfrm>
              <a:off x="1820" y="9331"/>
              <a:ext cx="542" cy="44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Oval 113"/>
            <p:cNvSpPr>
              <a:spLocks noChangeArrowheads="1"/>
            </p:cNvSpPr>
            <p:nvPr/>
          </p:nvSpPr>
          <p:spPr bwMode="auto">
            <a:xfrm>
              <a:off x="1971" y="9043"/>
              <a:ext cx="253" cy="277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2"/>
            <p:cNvSpPr>
              <a:spLocks/>
            </p:cNvSpPr>
            <p:nvPr/>
          </p:nvSpPr>
          <p:spPr bwMode="auto">
            <a:xfrm>
              <a:off x="1864" y="9636"/>
              <a:ext cx="456" cy="124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30"/>
                </a:cxn>
                <a:cxn ang="0">
                  <a:pos x="18" y="48"/>
                </a:cxn>
                <a:cxn ang="0">
                  <a:pos x="48" y="64"/>
                </a:cxn>
                <a:cxn ang="0">
                  <a:pos x="73" y="85"/>
                </a:cxn>
                <a:cxn ang="0">
                  <a:pos x="96" y="92"/>
                </a:cxn>
                <a:cxn ang="0">
                  <a:pos x="149" y="108"/>
                </a:cxn>
                <a:cxn ang="0">
                  <a:pos x="207" y="117"/>
                </a:cxn>
                <a:cxn ang="0">
                  <a:pos x="306" y="113"/>
                </a:cxn>
                <a:cxn ang="0">
                  <a:pos x="334" y="99"/>
                </a:cxn>
                <a:cxn ang="0">
                  <a:pos x="380" y="83"/>
                </a:cxn>
                <a:cxn ang="0">
                  <a:pos x="414" y="64"/>
                </a:cxn>
                <a:cxn ang="0">
                  <a:pos x="440" y="41"/>
                </a:cxn>
                <a:cxn ang="0">
                  <a:pos x="410" y="14"/>
                </a:cxn>
                <a:cxn ang="0">
                  <a:pos x="297" y="5"/>
                </a:cxn>
                <a:cxn ang="0">
                  <a:pos x="207" y="14"/>
                </a:cxn>
                <a:cxn ang="0">
                  <a:pos x="82" y="0"/>
                </a:cxn>
                <a:cxn ang="0">
                  <a:pos x="9" y="7"/>
                </a:cxn>
                <a:cxn ang="0">
                  <a:pos x="2" y="30"/>
                </a:cxn>
              </a:cxnLst>
              <a:rect l="0" t="0" r="r" b="b"/>
              <a:pathLst>
                <a:path w="456" h="124">
                  <a:moveTo>
                    <a:pt x="9" y="9"/>
                  </a:moveTo>
                  <a:cubicBezTo>
                    <a:pt x="6" y="16"/>
                    <a:pt x="4" y="23"/>
                    <a:pt x="0" y="30"/>
                  </a:cubicBezTo>
                  <a:cubicBezTo>
                    <a:pt x="3" y="42"/>
                    <a:pt x="6" y="45"/>
                    <a:pt x="18" y="48"/>
                  </a:cubicBezTo>
                  <a:cubicBezTo>
                    <a:pt x="27" y="55"/>
                    <a:pt x="38" y="58"/>
                    <a:pt x="48" y="64"/>
                  </a:cubicBezTo>
                  <a:cubicBezTo>
                    <a:pt x="57" y="76"/>
                    <a:pt x="56" y="79"/>
                    <a:pt x="73" y="85"/>
                  </a:cubicBezTo>
                  <a:cubicBezTo>
                    <a:pt x="81" y="88"/>
                    <a:pt x="96" y="92"/>
                    <a:pt x="96" y="92"/>
                  </a:cubicBezTo>
                  <a:cubicBezTo>
                    <a:pt x="108" y="101"/>
                    <a:pt x="133" y="105"/>
                    <a:pt x="149" y="108"/>
                  </a:cubicBezTo>
                  <a:cubicBezTo>
                    <a:pt x="167" y="116"/>
                    <a:pt x="188" y="115"/>
                    <a:pt x="207" y="117"/>
                  </a:cubicBezTo>
                  <a:cubicBezTo>
                    <a:pt x="240" y="124"/>
                    <a:pt x="273" y="118"/>
                    <a:pt x="306" y="113"/>
                  </a:cubicBezTo>
                  <a:cubicBezTo>
                    <a:pt x="314" y="107"/>
                    <a:pt x="324" y="102"/>
                    <a:pt x="334" y="99"/>
                  </a:cubicBezTo>
                  <a:cubicBezTo>
                    <a:pt x="345" y="91"/>
                    <a:pt x="366" y="87"/>
                    <a:pt x="380" y="83"/>
                  </a:cubicBezTo>
                  <a:cubicBezTo>
                    <a:pt x="391" y="75"/>
                    <a:pt x="403" y="71"/>
                    <a:pt x="414" y="64"/>
                  </a:cubicBezTo>
                  <a:cubicBezTo>
                    <a:pt x="424" y="57"/>
                    <a:pt x="430" y="48"/>
                    <a:pt x="440" y="41"/>
                  </a:cubicBezTo>
                  <a:cubicBezTo>
                    <a:pt x="456" y="17"/>
                    <a:pt x="430" y="17"/>
                    <a:pt x="410" y="14"/>
                  </a:cubicBezTo>
                  <a:cubicBezTo>
                    <a:pt x="367" y="8"/>
                    <a:pt x="343" y="6"/>
                    <a:pt x="297" y="5"/>
                  </a:cubicBezTo>
                  <a:cubicBezTo>
                    <a:pt x="266" y="7"/>
                    <a:pt x="237" y="8"/>
                    <a:pt x="207" y="14"/>
                  </a:cubicBezTo>
                  <a:cubicBezTo>
                    <a:pt x="165" y="10"/>
                    <a:pt x="124" y="3"/>
                    <a:pt x="82" y="0"/>
                  </a:cubicBezTo>
                  <a:cubicBezTo>
                    <a:pt x="57" y="5"/>
                    <a:pt x="35" y="6"/>
                    <a:pt x="9" y="7"/>
                  </a:cubicBezTo>
                  <a:cubicBezTo>
                    <a:pt x="3" y="16"/>
                    <a:pt x="2" y="19"/>
                    <a:pt x="2" y="30"/>
                  </a:cubicBezTo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857620" y="5731393"/>
            <a:ext cx="4357718" cy="769441"/>
          </a:xfrm>
          <a:prstGeom prst="rect">
            <a:avLst/>
          </a:prstGeom>
          <a:solidFill>
            <a:schemeClr val="accent1">
              <a:lumMod val="40000"/>
              <a:lumOff val="60000"/>
              <a:alpha val="27058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857224" y="4357694"/>
            <a:ext cx="3786214" cy="128588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закрепить в центре масс</a:t>
            </a:r>
            <a:endParaRPr lang="ru-RU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34"/>
          <p:cNvSpPr>
            <a:spLocks noChangeArrowheads="1"/>
          </p:cNvSpPr>
          <p:nvPr/>
        </p:nvSpPr>
        <p:spPr bwMode="auto">
          <a:xfrm>
            <a:off x="4214810" y="4572008"/>
            <a:ext cx="857256" cy="92869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0"/>
            <a:ext cx="371474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14-2,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стр.26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 animBg="1"/>
      <p:bldP spid="2158" grpId="0" animBg="1"/>
      <p:bldP spid="2157" grpId="0" animBg="1"/>
      <p:bldP spid="2178" grpId="0" animBg="1"/>
      <p:bldP spid="2177" grpId="0" animBg="1"/>
      <p:bldP spid="2176" grpId="0" animBg="1"/>
      <p:bldP spid="2172" grpId="0" animBg="1"/>
      <p:bldP spid="2171" grpId="0" animBg="1"/>
      <p:bldP spid="2179" grpId="0" animBg="1"/>
      <p:bldP spid="2180" grpId="0" animBg="1"/>
      <p:bldP spid="2181" grpId="0" animBg="1"/>
      <p:bldP spid="98" grpId="0" animBg="1"/>
      <p:bldP spid="100" grpId="0" animBg="1"/>
      <p:bldP spid="100" grpId="1" animBg="1"/>
      <p:bldP spid="101" grpId="0" animBg="1"/>
      <p:bldP spid="101" grpId="1" animBg="1"/>
      <p:bldP spid="102" grpId="0" build="allAtOnce" animBg="1"/>
      <p:bldP spid="103" grpId="0" build="allAtOnce" animBg="1"/>
      <p:bldP spid="108" grpId="0" animBg="1"/>
      <p:bldP spid="108" grpId="1" animBg="1"/>
      <p:bldP spid="35" grpId="0" build="allAtOnce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24"/>
            <a:ext cx="9144000" cy="532453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14.Условия равновесия тел: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перемещалось, необходимо чтобы сумма сил было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, необходимо чтобы сумма моментов сил была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14.Момент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величина х.р. вращающее действие силы, ч.р. произведению силы на плечо.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14.Плечо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расстояние от оси вращения до линии действия силы.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32" y="0"/>
            <a:ext cx="9144000" cy="618630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14.Виды равновесия: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при выведении из которого возникает сумма сил направленная к положению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Неустойчивое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при выведении из которого возникает сумма сил направленная от положения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Безразличное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из которого нельзя вывести тело.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14.Центр масс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точка пересечения прямых, вдоль которых должны действовать силы, чтобы тело двигалось поступательно (не вращалось).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Точка приложения силы тяжести.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подцепить тело в центре масс, то тело будет  в безразличном равновесии.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14.Тело имеющее площадь опоры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находится в равновесии пока центр масс проектируется на площадь опоры.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3714752"/>
          <a:ext cx="9024894" cy="3017520"/>
        </p:xfrm>
        <a:graphic>
          <a:graphicData uri="http://schemas.openxmlformats.org/drawingml/2006/table">
            <a:tbl>
              <a:tblPr/>
              <a:tblGrid>
                <a:gridCol w="460779"/>
                <a:gridCol w="8072271"/>
                <a:gridCol w="491844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гр.9.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«Будет ли покоится тело, если на него действуют две равные по величине силы , но направленных в противоположные стороны?»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теме № 14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 решением поставленной проблемы, выкладкам на доске, демонстрациями и заполнением справочника №3.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материала темы по опорному конспекту и акцентуацией сложных моментов 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 по вопросам из учебника стр108(1,2,3),  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$ 39  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т.№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3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20 (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/1у18н/ № 52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 /т14/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 равновесия тел. Цент масс.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учащихся понятий «центр масс», «момент силы», «плечо силы», условий равновесия, видов равновесия, условий равновесие тела, имеющего площадь опоры.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создать условия для усвоения учащимися нового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Центр тяжести.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Виды равновесия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Момент силы, плечо силы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Где находится центр масс двух грузов одинаковой массы, соединенных нитью переброшенной через блок? Как он будет перемещаться при движении грузов?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Человек, стоящий на тележке, падает. Как будет вести себя тележка?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лодке два бака, один полный. Что будет если вода по трубе будет переливаться в другой?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554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714356"/>
            <a:ext cx="5648982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правила моментов.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9274"/>
            <a:ext cx="29334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9275"/>
            <a:ext cx="628651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штатив с принадлежностями, рычаг, набор грузов,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динамометр, линейка.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428868"/>
            <a:ext cx="2369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624587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рычаг первой схемы: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578370"/>
            <a:ext cx="307183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14-3,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020876" y="2487609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86248" y="500042"/>
            <a:ext cx="3214704" cy="707886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>
            <a:off x="7597797" y="0"/>
            <a:ext cx="154620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923928" y="1214422"/>
            <a:ext cx="460851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140921" y="2425858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2928926" y="3071810"/>
          <a:ext cx="5929353" cy="201168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14810" y="1785926"/>
            <a:ext cx="464347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+2,66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14810" y="2285992"/>
            <a:ext cx="464347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84368" y="386999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812360" y="429309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28126" y="470043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40152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84168" y="386104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84168" y="429309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84168" y="472514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43636" y="189212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300192" y="242088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00892" y="4286256"/>
            <a:ext cx="78581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00892" y="4714884"/>
            <a:ext cx="78581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54 L 0.02812 0.0016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00162 L 0.06093 0.0006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1" grpId="0" animBg="1"/>
      <p:bldP spid="48151" grpId="1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9339"/>
            <a:ext cx="1214437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14844" y="649273"/>
            <a:ext cx="4786312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429024" y="2071678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000101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857226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995337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7143768" y="119698"/>
            <a:ext cx="1857356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351750" y="1181876"/>
            <a:ext cx="323838" cy="884262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744207"/>
              </p:ext>
            </p:extLst>
          </p:nvPr>
        </p:nvGraphicFramePr>
        <p:xfrm>
          <a:off x="-115198" y="3857628"/>
          <a:ext cx="9358377" cy="2290539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357586" y="2500306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2,7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43347" y="297721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028384" y="4362685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97468" y="2117090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7167" y="4344388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028384" y="4896700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996902" y="2564904"/>
            <a:ext cx="504056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228184" y="4860317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01024" y="542926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259654" y="3019530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05606" y="537483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835696" y="434629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35696" y="485035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907704" y="535440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60032" y="434629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32040" y="485035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60032" y="535440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54785" y="433566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143768" y="485776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43768" y="535782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047 L 0.02847 0.0004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0047 L 0.0592 0.0004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1" grpId="0" animBg="1"/>
      <p:bldP spid="48151" grpId="1" animBg="1"/>
      <p:bldP spid="48151" grpId="2" animBg="1"/>
      <p:bldP spid="48153" grpId="0" animBg="1"/>
      <p:bldP spid="48153" grpId="1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0" grpId="1" animBg="1"/>
      <p:bldP spid="9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758598"/>
            <a:chOff x="1152" y="2952"/>
            <a:chExt cx="3456" cy="6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3168"/>
              <a:ext cx="3456" cy="432"/>
              <a:chOff x="1584" y="2880"/>
              <a:chExt cx="3456" cy="43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144"/>
                <a:chOff x="1584" y="2880"/>
                <a:chExt cx="3456" cy="144"/>
              </a:xfrm>
            </p:grpSpPr>
            <p:sp>
              <p:nvSpPr>
                <p:cNvPr id="25642" name="Rectangle 6"/>
                <p:cNvSpPr>
                  <a:spLocks noChangeArrowheads="1"/>
                </p:cNvSpPr>
                <p:nvPr/>
              </p:nvSpPr>
              <p:spPr bwMode="auto">
                <a:xfrm>
                  <a:off x="1584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Rectangle 7"/>
                <p:cNvSpPr>
                  <a:spLocks noChangeArrowheads="1"/>
                </p:cNvSpPr>
                <p:nvPr/>
              </p:nvSpPr>
              <p:spPr bwMode="auto">
                <a:xfrm>
                  <a:off x="2160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Rectangle 8"/>
                <p:cNvSpPr>
                  <a:spLocks noChangeArrowheads="1"/>
                </p:cNvSpPr>
                <p:nvPr/>
              </p:nvSpPr>
              <p:spPr bwMode="auto">
                <a:xfrm>
                  <a:off x="2736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Rectangle 9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Rectangle 11"/>
                <p:cNvSpPr>
                  <a:spLocks noChangeArrowheads="1"/>
                </p:cNvSpPr>
                <p:nvPr/>
              </p:nvSpPr>
              <p:spPr bwMode="auto">
                <a:xfrm>
                  <a:off x="4464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41" name="AutoShape 12"/>
              <p:cNvSpPr>
                <a:spLocks noChangeArrowheads="1"/>
              </p:cNvSpPr>
              <p:nvPr/>
            </p:nvSpPr>
            <p:spPr bwMode="auto">
              <a:xfrm>
                <a:off x="3243" y="3024"/>
                <a:ext cx="144" cy="288"/>
              </a:xfrm>
              <a:prstGeom prst="flowChartExtract">
                <a:avLst/>
              </a:prstGeom>
              <a:solidFill>
                <a:srgbClr val="FFFFFF"/>
              </a:solidFill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175" y="2657"/>
              <a:ext cx="274" cy="86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68582" y="1966899"/>
            <a:ext cx="45719" cy="46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Группа 72"/>
          <p:cNvGrpSpPr>
            <a:grpSpLocks/>
          </p:cNvGrpSpPr>
          <p:nvPr/>
        </p:nvGrpSpPr>
        <p:grpSpPr bwMode="auto">
          <a:xfrm>
            <a:off x="928688" y="1000125"/>
            <a:ext cx="1877994" cy="657225"/>
            <a:chOff x="1590121" y="0"/>
            <a:chExt cx="1361948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19028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75656" y="3068960"/>
            <a:ext cx="792088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3491880" y="2000249"/>
            <a:ext cx="4763" cy="75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619672" y="2996952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Овал 4"/>
          <p:cNvSpPr/>
          <p:nvPr/>
        </p:nvSpPr>
        <p:spPr>
          <a:xfrm>
            <a:off x="2195736" y="2492896"/>
            <a:ext cx="792088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4"/>
          <p:cNvSpPr/>
          <p:nvPr/>
        </p:nvSpPr>
        <p:spPr>
          <a:xfrm>
            <a:off x="3491880" y="2276872"/>
            <a:ext cx="792088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21"/>
          <p:cNvSpPr>
            <a:spLocks/>
          </p:cNvSpPr>
          <p:nvPr/>
        </p:nvSpPr>
        <p:spPr bwMode="auto">
          <a:xfrm rot="5400000">
            <a:off x="2611417" y="853080"/>
            <a:ext cx="320765" cy="1440159"/>
          </a:xfrm>
          <a:prstGeom prst="leftBrace">
            <a:avLst>
              <a:gd name="adj1" fmla="val 66667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Овал 4"/>
          <p:cNvSpPr/>
          <p:nvPr/>
        </p:nvSpPr>
        <p:spPr bwMode="auto">
          <a:xfrm>
            <a:off x="2612852" y="1030759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flipV="1">
            <a:off x="3688026" y="220486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 flipV="1">
            <a:off x="2399386" y="244717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H="1">
            <a:off x="847462" y="2031030"/>
            <a:ext cx="4763" cy="43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71600" y="306896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2492896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73829" y="2895774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20272" y="0"/>
            <a:ext cx="2123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Демкович№370,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К-3, гр8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0" y="3573016"/>
            <a:ext cx="7596336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- 1Н·4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+0,2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+0,5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12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491880" y="270892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90" grpId="0" animBg="1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2" grpId="0" animBg="1"/>
      <p:bldP spid="48153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00760" y="5286388"/>
            <a:ext cx="3143240" cy="605294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часовой стрелке     </a:t>
            </a:r>
          </a:p>
          <a:p>
            <a:pPr algn="ctr">
              <a:lnSpc>
                <a:spcPts val="2000"/>
              </a:lnSpc>
            </a:pP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190290"/>
            <a:ext cx="6000760" cy="8104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часовой  стрелки</a:t>
            </a:r>
          </a:p>
          <a:p>
            <a:pPr algn="ctr">
              <a:defRPr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  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8675" y="330047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00034" y="0"/>
            <a:ext cx="1214437" cy="404919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47" y="1032169"/>
            <a:ext cx="3429000" cy="2187993"/>
            <a:chOff x="1152" y="2460"/>
            <a:chExt cx="3456" cy="18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161"/>
              <a:chOff x="1584" y="2880"/>
              <a:chExt cx="3456" cy="116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2889"/>
                <a:ext cx="288" cy="1152"/>
                <a:chOff x="2592" y="2889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2889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1902" y="1770"/>
              <a:ext cx="215" cy="159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5720" y="857232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/>
            <a:tailEnd type="non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785786" y="688959"/>
            <a:ext cx="1357323" cy="966804"/>
            <a:chOff x="1486486" y="-222727"/>
            <a:chExt cx="984349" cy="692021"/>
          </a:xfrm>
        </p:grpSpPr>
        <p:sp>
          <p:nvSpPr>
            <p:cNvPr id="75" name="Овал 4"/>
            <p:cNvSpPr/>
            <p:nvPr/>
          </p:nvSpPr>
          <p:spPr>
            <a:xfrm>
              <a:off x="1938945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1486486" y="-22272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92050" y="2487609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00496" y="928670"/>
            <a:ext cx="4786312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071539" y="2014533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928664" y="2520946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1066775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0612" y="357166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7143737" y="0"/>
            <a:ext cx="2000263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387469" y="1146157"/>
            <a:ext cx="252400" cy="884262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142844" y="240009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454587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411084"/>
              </p:ext>
            </p:extLst>
          </p:nvPr>
        </p:nvGraphicFramePr>
        <p:xfrm>
          <a:off x="-115198" y="3857628"/>
          <a:ext cx="9358377" cy="1770866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9010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9010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9010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9010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071802" y="207167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071802" y="2500306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+ 2,66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71802" y="297721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+ 1,7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88224" y="2132856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850516" y="435769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78508" y="4861750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60032" y="4326449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71321" y="48686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143900" y="428625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660232" y="2564904"/>
            <a:ext cx="64807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143636" y="4326449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165672" y="48686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660232" y="3068960"/>
            <a:ext cx="504056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143636" y="4826515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9" grpId="0" animBg="1"/>
      <p:bldP spid="49" grpId="0" animBg="1"/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90" grpId="0" animBg="1"/>
      <p:bldP spid="92" grpId="0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43438" y="0"/>
            <a:ext cx="3929090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071942"/>
            <a:ext cx="9144000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  …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071802" y="1000108"/>
            <a:ext cx="5929354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3214678" y="2071678"/>
          <a:ext cx="5929353" cy="201168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96"/>
          <p:cNvSpPr txBox="1">
            <a:spLocks noChangeArrowheads="1"/>
          </p:cNvSpPr>
          <p:nvPr/>
        </p:nvSpPr>
        <p:spPr bwMode="auto">
          <a:xfrm>
            <a:off x="6357950" y="2714620"/>
            <a:ext cx="107157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96"/>
          <p:cNvSpPr txBox="1">
            <a:spLocks noChangeArrowheads="1"/>
          </p:cNvSpPr>
          <p:nvPr/>
        </p:nvSpPr>
        <p:spPr bwMode="auto">
          <a:xfrm>
            <a:off x="8286776" y="271462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96"/>
          <p:cNvSpPr txBox="1">
            <a:spLocks noChangeArrowheads="1"/>
          </p:cNvSpPr>
          <p:nvPr/>
        </p:nvSpPr>
        <p:spPr bwMode="auto">
          <a:xfrm>
            <a:off x="6429388" y="3143248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96"/>
          <p:cNvSpPr txBox="1">
            <a:spLocks noChangeArrowheads="1"/>
          </p:cNvSpPr>
          <p:nvPr/>
        </p:nvSpPr>
        <p:spPr bwMode="auto">
          <a:xfrm>
            <a:off x="7358082" y="3214686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96"/>
          <p:cNvSpPr txBox="1">
            <a:spLocks noChangeArrowheads="1"/>
          </p:cNvSpPr>
          <p:nvPr/>
        </p:nvSpPr>
        <p:spPr bwMode="auto">
          <a:xfrm>
            <a:off x="8273630" y="319297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96"/>
          <p:cNvSpPr txBox="1">
            <a:spLocks noChangeArrowheads="1"/>
          </p:cNvSpPr>
          <p:nvPr/>
        </p:nvSpPr>
        <p:spPr bwMode="auto">
          <a:xfrm>
            <a:off x="7358082" y="3643314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96"/>
          <p:cNvSpPr txBox="1">
            <a:spLocks noChangeArrowheads="1"/>
          </p:cNvSpPr>
          <p:nvPr/>
        </p:nvSpPr>
        <p:spPr bwMode="auto">
          <a:xfrm>
            <a:off x="6357950" y="3571876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96"/>
          <p:cNvSpPr txBox="1">
            <a:spLocks noChangeArrowheads="1"/>
          </p:cNvSpPr>
          <p:nvPr/>
        </p:nvSpPr>
        <p:spPr bwMode="auto">
          <a:xfrm>
            <a:off x="8286776" y="3638172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6412" y="4548854"/>
            <a:ext cx="35004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 равна нулю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3" grpId="2" animBg="1"/>
      <p:bldP spid="83" grpId="3" animBg="1"/>
      <p:bldP spid="82" grpId="0" animBg="1"/>
      <p:bldP spid="85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14844" y="649273"/>
            <a:ext cx="4786312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928927" y="2071678"/>
            <a:ext cx="6215074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1Н·15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0" y="428604"/>
            <a:ext cx="1857356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143240" y="2643178"/>
            <a:ext cx="5643602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+ 3,5Н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572000" y="3214678"/>
            <a:ext cx="3714750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-35Н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+35Н·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2411084"/>
              </p:ext>
            </p:extLst>
          </p:nvPr>
        </p:nvGraphicFramePr>
        <p:xfrm>
          <a:off x="-115198" y="3857628"/>
          <a:ext cx="9358377" cy="2290539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08756"/>
                <a:gridCol w="886074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96"/>
          <p:cNvSpPr txBox="1">
            <a:spLocks noChangeArrowheads="1"/>
          </p:cNvSpPr>
          <p:nvPr/>
        </p:nvSpPr>
        <p:spPr bwMode="auto">
          <a:xfrm>
            <a:off x="5000628" y="4286256"/>
            <a:ext cx="785818" cy="523220"/>
          </a:xfrm>
          <a:prstGeom prst="rect">
            <a:avLst/>
          </a:prstGeom>
          <a:solidFill>
            <a:schemeClr val="bg2">
              <a:lumMod val="50000"/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96"/>
          <p:cNvSpPr txBox="1">
            <a:spLocks noChangeArrowheads="1"/>
          </p:cNvSpPr>
          <p:nvPr/>
        </p:nvSpPr>
        <p:spPr bwMode="auto">
          <a:xfrm>
            <a:off x="5000628" y="4786322"/>
            <a:ext cx="785818" cy="523220"/>
          </a:xfrm>
          <a:prstGeom prst="rect">
            <a:avLst/>
          </a:prstGeom>
          <a:solidFill>
            <a:schemeClr val="bg2">
              <a:lumMod val="50000"/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96"/>
          <p:cNvSpPr txBox="1">
            <a:spLocks noChangeArrowheads="1"/>
          </p:cNvSpPr>
          <p:nvPr/>
        </p:nvSpPr>
        <p:spPr bwMode="auto">
          <a:xfrm>
            <a:off x="5000628" y="5334672"/>
            <a:ext cx="785818" cy="523220"/>
          </a:xfrm>
          <a:prstGeom prst="rect">
            <a:avLst/>
          </a:prstGeom>
          <a:solidFill>
            <a:schemeClr val="bg2">
              <a:lumMod val="50000"/>
              <a:alpha val="3098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96"/>
          <p:cNvSpPr txBox="1">
            <a:spLocks noChangeArrowheads="1"/>
          </p:cNvSpPr>
          <p:nvPr/>
        </p:nvSpPr>
        <p:spPr bwMode="auto">
          <a:xfrm>
            <a:off x="6000760" y="4286256"/>
            <a:ext cx="107157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96"/>
          <p:cNvSpPr txBox="1">
            <a:spLocks noChangeArrowheads="1"/>
          </p:cNvSpPr>
          <p:nvPr/>
        </p:nvSpPr>
        <p:spPr bwMode="auto">
          <a:xfrm>
            <a:off x="8143900" y="4263102"/>
            <a:ext cx="107157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6" grpId="0" animBg="1"/>
      <p:bldP spid="10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928675" y="330047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00034" y="0"/>
            <a:ext cx="1214437" cy="40491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47" y="1032164"/>
            <a:ext cx="3429000" cy="2346033"/>
            <a:chOff x="1152" y="2460"/>
            <a:chExt cx="3456" cy="20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1902" y="1770"/>
              <a:ext cx="215" cy="159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5720" y="857232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/>
            <a:tailEnd type="non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785786" y="688959"/>
            <a:ext cx="1357323" cy="966804"/>
            <a:chOff x="1486486" y="-222727"/>
            <a:chExt cx="984349" cy="692021"/>
          </a:xfrm>
        </p:grpSpPr>
        <p:sp>
          <p:nvSpPr>
            <p:cNvPr id="75" name="Овал 4"/>
            <p:cNvSpPr/>
            <p:nvPr/>
          </p:nvSpPr>
          <p:spPr>
            <a:xfrm>
              <a:off x="1938945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1486486" y="-22272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00496" y="928670"/>
            <a:ext cx="4786312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2071678"/>
            <a:ext cx="5715031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0612" y="357166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3214678" y="357166"/>
            <a:ext cx="2000263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571868" y="2643178"/>
            <a:ext cx="53578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4429124" y="3214678"/>
            <a:ext cx="37147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142844" y="240009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758514"/>
              </p:ext>
            </p:extLst>
          </p:nvPr>
        </p:nvGraphicFramePr>
        <p:xfrm>
          <a:off x="-115198" y="3857628"/>
          <a:ext cx="9358377" cy="2290539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6" grpId="0" animBg="1"/>
      <p:bldP spid="107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3688104"/>
          <a:ext cx="9144001" cy="3169920"/>
        </p:xfrm>
        <a:graphic>
          <a:graphicData uri="http://schemas.openxmlformats.org/drawingml/2006/table">
            <a:tbl>
              <a:tblPr/>
              <a:tblGrid>
                <a:gridCol w="466860"/>
                <a:gridCol w="8178806"/>
                <a:gridCol w="498335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Д.З. гр10.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Консультация по теме 14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  - Условия равномерного движения и покоя.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  - Виды равновесия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визуализация.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знаний в измененных условиях  по вопросам (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latin typeface="Times New Roman"/>
                          <a:ea typeface="Times New Roman"/>
                        </a:rPr>
                        <a:t>Как найти центр масс системы?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latin typeface="Times New Roman"/>
                          <a:ea typeface="Times New Roman"/>
                        </a:rPr>
                        <a:t>Как оформить задачу на статику?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ДЗ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гр.№ 10. Подготовиться к консультации К.Р.№3.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" y="-2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21 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/2у18н/ № 53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/зт14/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 силы, плечо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по теме 14.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0430" y="6273225"/>
            <a:ext cx="5643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стр.28,29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5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9класс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58579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14(1-7)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2645">
            <a:off x="546123" y="203277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задач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43438" y="0"/>
            <a:ext cx="3929090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071942"/>
            <a:ext cx="9144000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  …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071802" y="1000108"/>
            <a:ext cx="5929354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3214678" y="2071678"/>
          <a:ext cx="5929353" cy="201168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96"/>
          <p:cNvSpPr txBox="1">
            <a:spLocks noChangeArrowheads="1"/>
          </p:cNvSpPr>
          <p:nvPr/>
        </p:nvSpPr>
        <p:spPr bwMode="auto">
          <a:xfrm>
            <a:off x="6357950" y="2714620"/>
            <a:ext cx="107157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96"/>
          <p:cNvSpPr txBox="1">
            <a:spLocks noChangeArrowheads="1"/>
          </p:cNvSpPr>
          <p:nvPr/>
        </p:nvSpPr>
        <p:spPr bwMode="auto">
          <a:xfrm>
            <a:off x="8286776" y="271462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96"/>
          <p:cNvSpPr txBox="1">
            <a:spLocks noChangeArrowheads="1"/>
          </p:cNvSpPr>
          <p:nvPr/>
        </p:nvSpPr>
        <p:spPr bwMode="auto">
          <a:xfrm>
            <a:off x="6429388" y="3143248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96"/>
          <p:cNvSpPr txBox="1">
            <a:spLocks noChangeArrowheads="1"/>
          </p:cNvSpPr>
          <p:nvPr/>
        </p:nvSpPr>
        <p:spPr bwMode="auto">
          <a:xfrm>
            <a:off x="7358082" y="3214686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96"/>
          <p:cNvSpPr txBox="1">
            <a:spLocks noChangeArrowheads="1"/>
          </p:cNvSpPr>
          <p:nvPr/>
        </p:nvSpPr>
        <p:spPr bwMode="auto">
          <a:xfrm>
            <a:off x="8273630" y="319297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96"/>
          <p:cNvSpPr txBox="1">
            <a:spLocks noChangeArrowheads="1"/>
          </p:cNvSpPr>
          <p:nvPr/>
        </p:nvSpPr>
        <p:spPr bwMode="auto">
          <a:xfrm>
            <a:off x="7358082" y="3643314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96"/>
          <p:cNvSpPr txBox="1">
            <a:spLocks noChangeArrowheads="1"/>
          </p:cNvSpPr>
          <p:nvPr/>
        </p:nvSpPr>
        <p:spPr bwMode="auto">
          <a:xfrm>
            <a:off x="6357950" y="3571876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96"/>
          <p:cNvSpPr txBox="1">
            <a:spLocks noChangeArrowheads="1"/>
          </p:cNvSpPr>
          <p:nvPr/>
        </p:nvSpPr>
        <p:spPr bwMode="auto">
          <a:xfrm>
            <a:off x="8286776" y="3638172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6412" y="4548854"/>
            <a:ext cx="35004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 равна нулю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357826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14-2,стр.27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3" grpId="2" animBg="1"/>
      <p:bldP spid="83" grpId="3" animBg="1"/>
      <p:bldP spid="82" grpId="0" animBg="1"/>
      <p:bldP spid="85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928926" y="0"/>
            <a:ext cx="2500330" cy="157161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2265446">
            <a:off x="1066669" y="104604"/>
            <a:ext cx="6335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-71462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57818" y="785794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1217811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6314" y="1928802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90068" y="1785926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07181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143504" y="250030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214942" y="314324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56" y="36906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2827002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428736"/>
            <a:ext cx="968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42148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4572008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отн. т.В?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492919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5500702"/>
            <a:ext cx="157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т.С?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00076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429388" y="0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14-3,стр.28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/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14-4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.стр 28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2282603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85765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29322" y="379268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1643050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6273249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14-4,стр.28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553" y="761990"/>
            <a:ext cx="4372479" cy="33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471998"/>
            <a:ext cx="9144000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прилагает человек для поддержки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рисунок 2),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АВ 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90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ВС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см?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8354761" y="1996742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4"/>
          <p:cNvSpPr/>
          <p:nvPr/>
        </p:nvSpPr>
        <p:spPr>
          <a:xfrm>
            <a:off x="8172400" y="1185887"/>
            <a:ext cx="906462" cy="44291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857232"/>
            <a:ext cx="4437131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1643050"/>
            <a:ext cx="464347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7750991" y="1964521"/>
            <a:ext cx="428627" cy="15001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5173" y="821514"/>
            <a:ext cx="500066" cy="2857520"/>
          </a:xfrm>
          <a:prstGeom prst="rightBrace">
            <a:avLst>
              <a:gd name="adj1" fmla="val 8333"/>
              <a:gd name="adj2" fmla="val 5461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357430"/>
            <a:ext cx="400049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071810"/>
            <a:ext cx="364330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(120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214686"/>
            <a:ext cx="1000132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214686"/>
            <a:ext cx="714380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714752"/>
            <a:ext cx="1428728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0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14-5,стр.28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313184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№380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6030" y="0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m1=6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АС=2м, ВД=3м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150" y="8572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932" y="12858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6752" y="25337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408716" y="1462228"/>
            <a:ext cx="6864828" cy="1186630"/>
            <a:chOff x="435184" y="1747980"/>
            <a:chExt cx="6864828" cy="1186630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21556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2506" y="216811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>
            <a:xfrm>
              <a:off x="2048714" y="1747980"/>
              <a:ext cx="714380" cy="506197"/>
              <a:chOff x="2543384" y="1673030"/>
              <a:chExt cx="714380" cy="5061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543384" y="1673030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586726" y="1750599"/>
                <a:ext cx="500066" cy="428628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252" y="2472945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46674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214514" y="3068960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2976" y="3630043"/>
            <a:ext cx="57150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-32" y="4786322"/>
            <a:ext cx="60007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-32" y="5357826"/>
            <a:ext cx="55721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2976" y="4214818"/>
            <a:ext cx="477251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=100+60-88,6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=71,4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429388" y="5500702"/>
            <a:ext cx="2475418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=88,6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ru-RU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-32" y="592933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+500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= 620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98337" y="2214554"/>
            <a:ext cx="2519" cy="6910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748993" y="2214554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6647880" y="1643050"/>
            <a:ext cx="2519" cy="50725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58" y="1747980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77902" y="1033600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19" grpId="0"/>
      <p:bldP spid="25" grpId="0"/>
      <p:bldP spid="26" grpId="0"/>
      <p:bldP spid="47" grpId="0" animBg="1"/>
      <p:bldP spid="48" grpId="0" animBg="1"/>
      <p:bldP spid="48" grpId="1" animBg="1"/>
      <p:bldP spid="49" grpId="0" animBg="1"/>
      <p:bldP spid="50" grpId="0" animBg="1"/>
      <p:bldP spid="46" grpId="0" animBg="1"/>
      <p:bldP spid="39" grpId="0" animBg="1"/>
      <p:bldP spid="52" grpId="0"/>
      <p:bldP spid="1035" grpId="0" animBg="1"/>
      <p:bldP spid="1034" grpId="0" animBg="1"/>
      <p:bldP spid="1037" grpId="0" animBg="1"/>
      <p:bldP spid="33" grpId="0" animBg="1"/>
      <p:bldP spid="10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7309" y="-27384"/>
            <a:ext cx="4137219" cy="25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6512" y="539289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Однородный стержень АВ опирается о шероховатый пол и удерживается в равновесии горизонтальной нитью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Коэффициент трения между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стержнем и полом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0,1.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каких углах наклона стержня возможно это равновесие?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 длина стержня равна 10м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6056138" y="1329751"/>
            <a:ext cx="1" cy="792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760180" y="1323845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966713" y="2193847"/>
            <a:ext cx="79346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070" y="653739"/>
            <a:ext cx="427727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170097" y="1625098"/>
            <a:ext cx="648072" cy="461665"/>
            <a:chOff x="2714613" y="4429134"/>
            <a:chExt cx="648077" cy="461367"/>
          </a:xfrm>
        </p:grpSpPr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2714613" y="4429134"/>
              <a:ext cx="64807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876256" y="1124744"/>
            <a:ext cx="486232" cy="523220"/>
            <a:chOff x="3177172" y="2143116"/>
            <a:chExt cx="609010" cy="522882"/>
          </a:xfrm>
        </p:grpSpPr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3177172" y="2143116"/>
              <a:ext cx="54114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6660230" y="260648"/>
            <a:ext cx="792090" cy="523220"/>
            <a:chOff x="3357554" y="2143118"/>
            <a:chExt cx="792096" cy="522882"/>
          </a:xfrm>
        </p:grpSpPr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57556" y="2143118"/>
              <a:ext cx="79209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3"/>
          <p:cNvGrpSpPr>
            <a:grpSpLocks/>
          </p:cNvGrpSpPr>
          <p:nvPr/>
        </p:nvGrpSpPr>
        <p:grpSpPr bwMode="auto">
          <a:xfrm>
            <a:off x="5868145" y="2326282"/>
            <a:ext cx="648071" cy="461667"/>
            <a:chOff x="2000230" y="2614628"/>
            <a:chExt cx="471327" cy="461367"/>
          </a:xfrm>
          <a:solidFill>
            <a:schemeClr val="bg2">
              <a:lumMod val="90000"/>
            </a:schemeClr>
          </a:solidFill>
        </p:grpSpPr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2000230" y="2614628"/>
              <a:ext cx="471327" cy="4613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007746" y="2678512"/>
              <a:ext cx="288002" cy="1586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596336" y="1196752"/>
            <a:ext cx="72008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596336" y="836712"/>
            <a:ext cx="0" cy="1368152"/>
          </a:xfrm>
          <a:prstGeom prst="straightConnector1">
            <a:avLst/>
          </a:prstGeom>
          <a:ln w="190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04248" y="836712"/>
            <a:ext cx="0" cy="1368152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332656"/>
            <a:ext cx="38957" cy="1883225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2440" y="876204"/>
            <a:ext cx="4320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680736" y="847729"/>
            <a:ext cx="9918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724128" y="1196752"/>
            <a:ext cx="1080120" cy="0"/>
          </a:xfrm>
          <a:prstGeom prst="straightConnector1">
            <a:avLst/>
          </a:prstGeom>
          <a:ln w="19050">
            <a:solidFill>
              <a:srgbClr val="220FB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034738" y="260648"/>
            <a:ext cx="38957" cy="18832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95564" y="58763"/>
            <a:ext cx="5040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637981" y="4046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0956" y="2721114"/>
            <a:ext cx="717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496" y="3235623"/>
            <a:ext cx="5832648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3861048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4208" y="4365104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8" y="4953043"/>
            <a:ext cx="180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en-US" sz="2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4005064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444208" y="3284984"/>
            <a:ext cx="17281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6256" y="2636912"/>
            <a:ext cx="226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581128"/>
            <a:ext cx="601216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31640" y="5145317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разделим на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556779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2555776" y="5697631"/>
            <a:ext cx="360040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031733" y="5685756"/>
            <a:ext cx="288032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7145" y="5685756"/>
            <a:ext cx="228786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6190100"/>
            <a:ext cx="22677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55776" y="6165304"/>
            <a:ext cx="230425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,1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932040" y="6165304"/>
            <a:ext cx="136815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516216" y="6093296"/>
            <a:ext cx="12961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14-6,стр.29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35" grpId="0" animBg="1"/>
      <p:bldP spid="41" grpId="0" animBg="1"/>
      <p:bldP spid="7" grpId="0" animBg="1"/>
      <p:bldP spid="46" grpId="0" animBg="1"/>
      <p:bldP spid="47" grpId="0"/>
      <p:bldP spid="48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919" y="-63784"/>
            <a:ext cx="777616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 использованием правила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лицей\класс\для анимашек\трение 2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000372"/>
            <a:ext cx="7460629" cy="3857628"/>
          </a:xfrm>
          <a:prstGeom prst="rect">
            <a:avLst/>
          </a:prstGeom>
          <a:noFill/>
        </p:spPr>
      </p:pic>
      <p:pic>
        <p:nvPicPr>
          <p:cNvPr id="1028" name="Picture 4" descr="E:\лицей\класс\для анимашек\трение 2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251" y="3000372"/>
            <a:ext cx="8139781" cy="3857652"/>
          </a:xfrm>
          <a:prstGeom prst="rect">
            <a:avLst/>
          </a:prstGeom>
          <a:noFill/>
        </p:spPr>
      </p:pic>
      <p:pic>
        <p:nvPicPr>
          <p:cNvPr id="1029" name="Picture 5" descr="E:\лицей\класс\для анимашек\трение 2\IMG_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057802"/>
            <a:ext cx="7405716" cy="580019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-54416" y="-24"/>
            <a:ext cx="9198416" cy="6858024"/>
            <a:chOff x="-54384" y="-212130"/>
            <a:chExt cx="9198416" cy="707236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0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14-7,стр.29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ицей\класс\для анимашек\трение 2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8994780" cy="2826149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919" y="-63784"/>
            <a:ext cx="777616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 использованием правила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лицей\класс\для анимашек\трение 2\IMG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7429520" cy="3193671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-54416" y="0"/>
            <a:ext cx="9198416" cy="6858024"/>
            <a:chOff x="-54384" y="-212130"/>
            <a:chExt cx="9198416" cy="707236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6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5286388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14-7,стр.29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238555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не падает, т.к сумма моментов сил равна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лицей\класс\для анимашек\трение 2\IMG_0005.JPG"/>
          <p:cNvPicPr>
            <a:picLocks noChangeAspect="1" noChangeArrowheads="1"/>
          </p:cNvPicPr>
          <p:nvPr/>
        </p:nvPicPr>
        <p:blipFill>
          <a:blip r:embed="rId9" cstate="print"/>
          <a:srcRect l="69453" t="5163" b="18475"/>
          <a:stretch>
            <a:fillRect/>
          </a:stretch>
        </p:blipFill>
        <p:spPr bwMode="auto">
          <a:xfrm>
            <a:off x="71406" y="1214422"/>
            <a:ext cx="3714776" cy="564357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214678" y="4141792"/>
            <a:ext cx="1143008" cy="1588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"/>
          <p:cNvGrpSpPr/>
          <p:nvPr/>
        </p:nvGrpSpPr>
        <p:grpSpPr>
          <a:xfrm>
            <a:off x="0" y="5429264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8" name="Прямая со стрелкой 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rot="-180000" flipV="1">
            <a:off x="142822" y="6101390"/>
            <a:ext cx="1116000" cy="28380"/>
          </a:xfrm>
          <a:prstGeom prst="line">
            <a:avLst/>
          </a:prstGeom>
          <a:ln w="76200">
            <a:solidFill>
              <a:srgbClr val="365D21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0"/>
          <p:cNvGrpSpPr/>
          <p:nvPr/>
        </p:nvGrpSpPr>
        <p:grpSpPr>
          <a:xfrm>
            <a:off x="3435783" y="3500438"/>
            <a:ext cx="1064779" cy="523220"/>
            <a:chOff x="5929322" y="2428868"/>
            <a:chExt cx="1064779" cy="523220"/>
          </a:xfrm>
          <a:solidFill>
            <a:schemeClr val="bg2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5929322" y="2428868"/>
              <a:ext cx="1064779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ручки</a:t>
              </a:r>
              <a:endParaRPr lang="ru-RU" sz="2800" dirty="0">
                <a:solidFill>
                  <a:srgbClr val="0033CC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>
            <a:off x="0" y="5500702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20645" y="5107793"/>
            <a:ext cx="1928826" cy="1588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4714884"/>
            <a:ext cx="12858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H=6c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520000">
            <a:off x="1986499" y="4892343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1643042" y="5286388"/>
            <a:ext cx="702436" cy="523220"/>
            <a:chOff x="5929322" y="2428868"/>
            <a:chExt cx="702436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70243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Mg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928926" y="3500438"/>
            <a:ext cx="44435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57290" y="500042"/>
            <a:ext cx="613943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точку вращения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выберем т.А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922666" y="1071546"/>
            <a:ext cx="470635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трения 6см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602678" y="4213230"/>
            <a:ext cx="612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658553" y="2500306"/>
            <a:ext cx="7485447" cy="584775"/>
          </a:xfrm>
          <a:prstGeom prst="rect">
            <a:avLst/>
          </a:prstGeom>
          <a:solidFill>
            <a:srgbClr val="00B0F0">
              <a:alpha val="8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Уравнение моментов относительно т.А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Овал 34"/>
          <p:cNvSpPr/>
          <p:nvPr/>
        </p:nvSpPr>
        <p:spPr>
          <a:xfrm>
            <a:off x="3059102" y="403860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357654" y="3357562"/>
            <a:ext cx="4786346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072066" y="4149874"/>
            <a:ext cx="392909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858016" y="4864254"/>
            <a:ext cx="214314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929454" y="5578634"/>
            <a:ext cx="214314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0,23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857620" y="1643050"/>
            <a:ext cx="52213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тяжести 1,4см </a:t>
            </a:r>
          </a:p>
        </p:txBody>
      </p:sp>
      <p:grpSp>
        <p:nvGrpSpPr>
          <p:cNvPr id="5" name="Группа 41"/>
          <p:cNvGrpSpPr/>
          <p:nvPr/>
        </p:nvGrpSpPr>
        <p:grpSpPr>
          <a:xfrm>
            <a:off x="-54416" y="0"/>
            <a:ext cx="9198416" cy="6858024"/>
            <a:chOff x="-54384" y="-212130"/>
            <a:chExt cx="9198416" cy="7072362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11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500430" y="6273225"/>
            <a:ext cx="27146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14-7,стр.29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 flipH="1" flipV="1">
            <a:off x="2371158" y="5415528"/>
            <a:ext cx="1285884" cy="27472"/>
          </a:xfrm>
          <a:prstGeom prst="straightConnector1">
            <a:avLst/>
          </a:prstGeom>
          <a:ln w="66675">
            <a:solidFill>
              <a:schemeClr val="bg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21"/>
          <p:cNvGrpSpPr/>
          <p:nvPr/>
        </p:nvGrpSpPr>
        <p:grpSpPr>
          <a:xfrm>
            <a:off x="3214678" y="4572008"/>
            <a:ext cx="444352" cy="523220"/>
            <a:chOff x="5929322" y="2428868"/>
            <a:chExt cx="444352" cy="523220"/>
          </a:xfrm>
          <a:solidFill>
            <a:schemeClr val="bg2"/>
          </a:solidFill>
        </p:grpSpPr>
        <p:sp>
          <p:nvSpPr>
            <p:cNvPr id="56" name="Прямоугольник 55"/>
            <p:cNvSpPr/>
            <p:nvPr/>
          </p:nvSpPr>
          <p:spPr>
            <a:xfrm>
              <a:off x="5929322" y="2428868"/>
              <a:ext cx="44435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9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14-8.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Лодку равномерно тянут к берегу двумя канатами, расположенными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горизонтальной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плоскости. Угол между канатами 90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 канатам приложены силы по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каждая. Какова сила сопротивления воды?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43900" y="1050925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95650" y="468313"/>
            <a:ext cx="123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859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,стр.30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571736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лодка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0" y="3500438"/>
            <a:ext cx="6929454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" y="44804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Движется равномерно</a:t>
            </a:r>
            <a:endParaRPr lang="ru-RU" sz="2800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1571604" y="1714488"/>
            <a:ext cx="928694" cy="428628"/>
          </a:xfrm>
          <a:prstGeom prst="homePlat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90"/>
          <p:cNvGrpSpPr/>
          <p:nvPr/>
        </p:nvGrpSpPr>
        <p:grpSpPr>
          <a:xfrm>
            <a:off x="2000232" y="714356"/>
            <a:ext cx="1538831" cy="1214446"/>
            <a:chOff x="2000232" y="714356"/>
            <a:chExt cx="1538831" cy="1214446"/>
          </a:xfrm>
        </p:grpSpPr>
        <p:grpSp>
          <p:nvGrpSpPr>
            <p:cNvPr id="9" name="Группа 71"/>
            <p:cNvGrpSpPr/>
            <p:nvPr/>
          </p:nvGrpSpPr>
          <p:grpSpPr>
            <a:xfrm>
              <a:off x="2666816" y="902202"/>
              <a:ext cx="872247" cy="556514"/>
              <a:chOff x="3058550" y="1000108"/>
              <a:chExt cx="1013384" cy="109452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357554" y="100010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Группа 57"/>
              <p:cNvGrpSpPr/>
              <p:nvPr/>
            </p:nvGrpSpPr>
            <p:grpSpPr>
              <a:xfrm>
                <a:off x="3058550" y="1082659"/>
                <a:ext cx="726361" cy="1011978"/>
                <a:chOff x="7850182" y="598648"/>
                <a:chExt cx="1067655" cy="11823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Line 18"/>
                <p:cNvSpPr>
                  <a:spLocks noChangeShapeType="1"/>
                </p:cNvSpPr>
                <p:nvPr/>
              </p:nvSpPr>
              <p:spPr bwMode="auto">
                <a:xfrm>
                  <a:off x="8460348" y="598648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5" name="Прямая со стрелкой 74"/>
            <p:cNvCxnSpPr/>
            <p:nvPr/>
          </p:nvCxnSpPr>
          <p:spPr>
            <a:xfrm rot="5400000" flipH="1" flipV="1">
              <a:off x="1893075" y="821513"/>
              <a:ext cx="1214446" cy="1000132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1"/>
          <p:cNvGrpSpPr/>
          <p:nvPr/>
        </p:nvGrpSpPr>
        <p:grpSpPr>
          <a:xfrm>
            <a:off x="2000232" y="1928802"/>
            <a:ext cx="1473730" cy="1365486"/>
            <a:chOff x="2000232" y="1928802"/>
            <a:chExt cx="1473730" cy="1365486"/>
          </a:xfrm>
        </p:grpSpPr>
        <p:grpSp>
          <p:nvGrpSpPr>
            <p:cNvPr id="12" name="Группа 70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6" name="Прямая со стрелкой 75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2"/>
          <p:cNvGrpSpPr/>
          <p:nvPr/>
        </p:nvGrpSpPr>
        <p:grpSpPr>
          <a:xfrm>
            <a:off x="71406" y="1304362"/>
            <a:ext cx="1928826" cy="624440"/>
            <a:chOff x="71406" y="1304362"/>
            <a:chExt cx="1928826" cy="624440"/>
          </a:xfrm>
        </p:grpSpPr>
        <p:grpSp>
          <p:nvGrpSpPr>
            <p:cNvPr id="15" name="Группа 80"/>
            <p:cNvGrpSpPr/>
            <p:nvPr/>
          </p:nvGrpSpPr>
          <p:grpSpPr>
            <a:xfrm>
              <a:off x="71406" y="1304362"/>
              <a:ext cx="1214446" cy="568190"/>
              <a:chOff x="428596" y="1304362"/>
              <a:chExt cx="1214446" cy="568190"/>
            </a:xfrm>
          </p:grpSpPr>
          <p:grpSp>
            <p:nvGrpSpPr>
              <p:cNvPr id="16" name="Группа 57"/>
              <p:cNvGrpSpPr/>
              <p:nvPr/>
            </p:nvGrpSpPr>
            <p:grpSpPr>
              <a:xfrm>
                <a:off x="503546" y="1304362"/>
                <a:ext cx="439164" cy="395136"/>
                <a:chOff x="7847612" y="1319352"/>
                <a:chExt cx="645512" cy="4616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28596" y="1349332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9" name="Прямая со стрелкой 78"/>
            <p:cNvCxnSpPr/>
            <p:nvPr/>
          </p:nvCxnSpPr>
          <p:spPr>
            <a:xfrm rot="10800000" flipV="1">
              <a:off x="142844" y="1926878"/>
              <a:ext cx="1857388" cy="1924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Равнобедренный треугольник 82"/>
          <p:cNvSpPr/>
          <p:nvPr/>
        </p:nvSpPr>
        <p:spPr>
          <a:xfrm rot="16458467">
            <a:off x="1590106" y="1695986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93"/>
          <p:cNvGrpSpPr/>
          <p:nvPr/>
        </p:nvGrpSpPr>
        <p:grpSpPr>
          <a:xfrm>
            <a:off x="4071934" y="838995"/>
            <a:ext cx="1114451" cy="1518435"/>
            <a:chOff x="1928794" y="481805"/>
            <a:chExt cx="1114451" cy="1518435"/>
          </a:xfrm>
        </p:grpSpPr>
        <p:grpSp>
          <p:nvGrpSpPr>
            <p:cNvPr id="19" name="Группа 94"/>
            <p:cNvGrpSpPr/>
            <p:nvPr/>
          </p:nvGrpSpPr>
          <p:grpSpPr>
            <a:xfrm>
              <a:off x="2356425" y="481805"/>
              <a:ext cx="686820" cy="976914"/>
              <a:chOff x="2697984" y="173280"/>
              <a:chExt cx="797966" cy="192135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697984" y="173280"/>
                <a:ext cx="714392" cy="102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Группа 57"/>
              <p:cNvGrpSpPr/>
              <p:nvPr/>
            </p:nvGrpSpPr>
            <p:grpSpPr>
              <a:xfrm>
                <a:off x="2834925" y="366697"/>
                <a:ext cx="661025" cy="1727942"/>
                <a:chOff x="7521502" y="-237864"/>
                <a:chExt cx="971622" cy="201888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>
                  <a:off x="7521502" y="-237864"/>
                  <a:ext cx="45749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96" name="Прямая со стрелкой 95"/>
            <p:cNvCxnSpPr/>
            <p:nvPr/>
          </p:nvCxnSpPr>
          <p:spPr>
            <a:xfrm rot="5400000" flipH="1" flipV="1">
              <a:off x="1821637" y="821513"/>
              <a:ext cx="1285884" cy="1071570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00"/>
          <p:cNvGrpSpPr/>
          <p:nvPr/>
        </p:nvGrpSpPr>
        <p:grpSpPr>
          <a:xfrm>
            <a:off x="5113524" y="1083024"/>
            <a:ext cx="1473730" cy="1365486"/>
            <a:chOff x="2000232" y="1928802"/>
            <a:chExt cx="1473730" cy="1365486"/>
          </a:xfrm>
        </p:grpSpPr>
        <p:grpSp>
          <p:nvGrpSpPr>
            <p:cNvPr id="22" name="Группа 101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4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103" name="Прямая со стрелкой 102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7"/>
          <p:cNvGrpSpPr/>
          <p:nvPr/>
        </p:nvGrpSpPr>
        <p:grpSpPr>
          <a:xfrm>
            <a:off x="4071934" y="1770936"/>
            <a:ext cx="1857388" cy="622516"/>
            <a:chOff x="142844" y="1304362"/>
            <a:chExt cx="1857388" cy="622516"/>
          </a:xfrm>
        </p:grpSpPr>
        <p:grpSp>
          <p:nvGrpSpPr>
            <p:cNvPr id="26" name="Группа 108"/>
            <p:cNvGrpSpPr/>
            <p:nvPr/>
          </p:nvGrpSpPr>
          <p:grpSpPr>
            <a:xfrm>
              <a:off x="148125" y="1304362"/>
              <a:ext cx="1376097" cy="598528"/>
              <a:chOff x="505315" y="1304362"/>
              <a:chExt cx="1376097" cy="598528"/>
            </a:xfrm>
          </p:grpSpPr>
          <p:grpSp>
            <p:nvGrpSpPr>
              <p:cNvPr id="27" name="Группа 57"/>
              <p:cNvGrpSpPr/>
              <p:nvPr/>
            </p:nvGrpSpPr>
            <p:grpSpPr>
              <a:xfrm>
                <a:off x="505315" y="1304362"/>
                <a:ext cx="591571" cy="395136"/>
                <a:chOff x="7850182" y="1319352"/>
                <a:chExt cx="869527" cy="461665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Line 18"/>
                <p:cNvSpPr>
                  <a:spLocks noChangeShapeType="1"/>
                </p:cNvSpPr>
                <p:nvPr/>
              </p:nvSpPr>
              <p:spPr bwMode="auto">
                <a:xfrm>
                  <a:off x="8262222" y="1524053"/>
                  <a:ext cx="45748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666966" y="1379670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0" name="Прямая со стрелкой 109"/>
            <p:cNvCxnSpPr/>
            <p:nvPr/>
          </p:nvCxnSpPr>
          <p:spPr>
            <a:xfrm rot="10800000">
              <a:off x="142844" y="1890856"/>
              <a:ext cx="1857388" cy="3602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4355490" y="642918"/>
            <a:ext cx="1285884" cy="1143008"/>
          </a:xfrm>
          <a:prstGeom prst="line">
            <a:avLst/>
          </a:prstGeom>
          <a:ln w="34925">
            <a:solidFill>
              <a:schemeClr val="tx1">
                <a:alpha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Равнобедренный треугольник 119"/>
          <p:cNvSpPr/>
          <p:nvPr/>
        </p:nvSpPr>
        <p:spPr>
          <a:xfrm rot="16458467">
            <a:off x="4699765" y="858067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187064">
            <a:off x="4795731" y="1162491"/>
            <a:ext cx="605647" cy="409914"/>
          </a:xfrm>
          <a:prstGeom prst="triangle">
            <a:avLst/>
          </a:prstGeom>
          <a:solidFill>
            <a:srgbClr val="0033CC">
              <a:alpha val="60000"/>
            </a:srgbClr>
          </a:solidFill>
          <a:ln>
            <a:solidFill>
              <a:srgbClr val="0033CC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0" y="5357826"/>
            <a:ext cx="65008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357826"/>
            <a:ext cx="22099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16" y="6211693"/>
            <a:ext cx="228598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,стр.26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45" grpId="0"/>
      <p:bldP spid="83" grpId="0" animBg="1"/>
      <p:bldP spid="120" grpId="0" animBg="1"/>
      <p:bldP spid="121" grpId="0" animBg="1"/>
      <p:bldP spid="122" grpId="0" build="p" autoUpdateAnimBg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6"/>
          <p:cNvGrpSpPr/>
          <p:nvPr/>
        </p:nvGrpSpPr>
        <p:grpSpPr>
          <a:xfrm>
            <a:off x="5892083" y="490513"/>
            <a:ext cx="3143272" cy="2474395"/>
            <a:chOff x="5846406" y="530022"/>
            <a:chExt cx="3143272" cy="24743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46406" y="571480"/>
              <a:ext cx="3143272" cy="243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878" y="53002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14-9,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1714488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60000" flipH="1">
            <a:off x="7678201" y="912738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-24"/>
            <a:ext cx="228601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АС=2м,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ВС=4м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30 = 0,58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89140" y="879313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6" name="Группа 40"/>
          <p:cNvGrpSpPr/>
          <p:nvPr/>
        </p:nvGrpSpPr>
        <p:grpSpPr>
          <a:xfrm>
            <a:off x="-32" y="2500306"/>
            <a:ext cx="4572032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6929454" y="928670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58"/>
          <p:cNvGrpSpPr/>
          <p:nvPr/>
        </p:nvGrpSpPr>
        <p:grpSpPr>
          <a:xfrm>
            <a:off x="8263884" y="-33061"/>
            <a:ext cx="737272" cy="461665"/>
            <a:chOff x="8316756" y="150818"/>
            <a:chExt cx="73727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57"/>
          <p:cNvGrpSpPr/>
          <p:nvPr/>
        </p:nvGrpSpPr>
        <p:grpSpPr>
          <a:xfrm>
            <a:off x="7286644" y="1681451"/>
            <a:ext cx="645512" cy="461665"/>
            <a:chOff x="7847612" y="1319352"/>
            <a:chExt cx="64551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5400000">
            <a:off x="6287688" y="2077180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8113920" y="168973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6500826" y="1071546"/>
            <a:ext cx="714380" cy="461665"/>
            <a:chOff x="6572264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2264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86380" y="3643314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0,87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73051"/>
            <a:ext cx="371477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0,5=58Н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2" name="Группа 131"/>
          <p:cNvGrpSpPr/>
          <p:nvPr/>
        </p:nvGrpSpPr>
        <p:grpSpPr>
          <a:xfrm flipH="1">
            <a:off x="7333363" y="-71462"/>
            <a:ext cx="1882107" cy="1463127"/>
            <a:chOff x="4704477" y="1108617"/>
            <a:chExt cx="724781" cy="1463127"/>
          </a:xfrm>
        </p:grpSpPr>
        <p:grpSp>
          <p:nvGrpSpPr>
            <p:cNvPr id="13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66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704477" y="1714488"/>
              <a:ext cx="153527" cy="36933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82190" y="1108617"/>
              <a:ext cx="147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rot="10800000">
            <a:off x="7674212" y="284139"/>
            <a:ext cx="684000" cy="1588"/>
          </a:xfrm>
          <a:prstGeom prst="straightConnector1">
            <a:avLst/>
          </a:prstGeom>
          <a:ln w="28575">
            <a:solidFill>
              <a:srgbClr val="0066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6320000" flipV="1">
            <a:off x="7986604" y="581264"/>
            <a:ext cx="720000" cy="36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ый треугольник 66"/>
          <p:cNvSpPr/>
          <p:nvPr/>
        </p:nvSpPr>
        <p:spPr>
          <a:xfrm rot="16200000">
            <a:off x="7905383" y="357677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3071810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1262">
            <a:off x="7868692" y="940376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1262">
            <a:off x="7194652" y="368871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86380" y="3143248"/>
            <a:ext cx="335758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4143380"/>
            <a:ext cx="350043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5357826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Фонарь массой 10 кг укреплен на подвесе. Определить силу упругости в бруске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АС,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АС=2м, ВС =4м.  Массами бруска и проволоки пренебречь.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Рис 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0" y="5786454"/>
            <a:ext cx="3357554" cy="428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31" grpId="0" animBg="1"/>
      <p:bldP spid="23" grpId="0" animBg="1"/>
      <p:bldP spid="25" grpId="0" animBg="1"/>
      <p:bldP spid="46" grpId="0" animBg="1"/>
      <p:bldP spid="66" grpId="0" animBg="1"/>
      <p:bldP spid="20" grpId="0" animBg="1"/>
      <p:bldP spid="8" grpId="0" animBg="1"/>
      <p:bldP spid="7" grpId="0" animBg="1"/>
      <p:bldP spid="7" grpId="1" animBg="1"/>
      <p:bldP spid="67" grpId="0" animBg="1"/>
      <p:bldP spid="70" grpId="0"/>
      <p:bldP spid="71" grpId="0"/>
      <p:bldP spid="72" grpId="0" animBg="1"/>
      <p:bldP spid="73" grpId="0" animBg="1"/>
      <p:bldP spid="43" grpId="0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3" y="-1"/>
            <a:ext cx="3571868" cy="242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85720" y="11429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рычаги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69958" y="2143116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Лабораторная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4584734" y="3429000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абота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23612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33363"/>
            <a:ext cx="3881437" cy="5635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Неподвижный 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3000375"/>
            <a:ext cx="4929188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только  </a:t>
            </a:r>
          </a:p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7272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169988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16998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90588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190625" y="2657475"/>
            <a:ext cx="0" cy="1214438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286000" y="2620963"/>
            <a:ext cx="0" cy="12144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1071563" y="3286125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28875" y="3409950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2214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0.11788 -0.0016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2" grpId="0" animBg="1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4667250" cy="563563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4143375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375" y="5429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7572375" y="857250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AutoShape 11"/>
          <p:cNvSpPr>
            <a:spLocks noChangeArrowheads="1"/>
          </p:cNvSpPr>
          <p:nvPr/>
        </p:nvSpPr>
        <p:spPr bwMode="auto">
          <a:xfrm rot="792847" flipH="1">
            <a:off x="3103563" y="3514725"/>
            <a:ext cx="4032250" cy="1366838"/>
          </a:xfrm>
          <a:prstGeom prst="cloudCallout">
            <a:avLst>
              <a:gd name="adj1" fmla="val -89116"/>
              <a:gd name="adj2" fmla="val 110881"/>
            </a:avLst>
          </a:prstGeom>
          <a:solidFill>
            <a:srgbClr val="FFFF00">
              <a:alpha val="33000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ли помочь мышке?</a:t>
            </a:r>
          </a:p>
        </p:txBody>
      </p:sp>
      <p:sp>
        <p:nvSpPr>
          <p:cNvPr id="92" name="AutoShape 7"/>
          <p:cNvSpPr>
            <a:spLocks noChangeArrowheads="1"/>
          </p:cNvSpPr>
          <p:nvPr/>
        </p:nvSpPr>
        <p:spPr bwMode="auto">
          <a:xfrm>
            <a:off x="3278188" y="785813"/>
            <a:ext cx="5722937" cy="2108200"/>
          </a:xfrm>
          <a:prstGeom prst="cloudCallout">
            <a:avLst>
              <a:gd name="adj1" fmla="val -83402"/>
              <a:gd name="adj2" fmla="val -6568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Давай проведём опыт. Он самый большой источник знаний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AutoShape 7"/>
          <p:cNvSpPr>
            <a:spLocks noChangeArrowheads="1"/>
          </p:cNvSpPr>
          <p:nvPr/>
        </p:nvSpPr>
        <p:spPr bwMode="auto">
          <a:xfrm>
            <a:off x="3071813" y="0"/>
            <a:ext cx="5722937" cy="2763838"/>
          </a:xfrm>
          <a:prstGeom prst="cloudCallout">
            <a:avLst>
              <a:gd name="adj1" fmla="val -79109"/>
              <a:gd name="adj2" fmla="val 12205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устройство называется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т.е.  тело,  имеющее ось вращения.</a:t>
            </a:r>
          </a:p>
        </p:txBody>
      </p:sp>
      <p:sp>
        <p:nvSpPr>
          <p:cNvPr id="94" name="AutoShape 7"/>
          <p:cNvSpPr>
            <a:spLocks noChangeArrowheads="1"/>
          </p:cNvSpPr>
          <p:nvPr/>
        </p:nvSpPr>
        <p:spPr bwMode="auto">
          <a:xfrm>
            <a:off x="2286000" y="1000125"/>
            <a:ext cx="5722938" cy="2295525"/>
          </a:xfrm>
          <a:prstGeom prst="cloudCallout">
            <a:avLst>
              <a:gd name="adj1" fmla="val -67185"/>
              <a:gd name="adj2" fmla="val -22275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..А расстояние от оси вращения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силы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плечо силы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0" name="Прямая со стрелкой 99"/>
          <p:cNvCxnSpPr/>
          <p:nvPr/>
        </p:nvCxnSpPr>
        <p:spPr>
          <a:xfrm rot="5400000">
            <a:off x="3261519" y="5579269"/>
            <a:ext cx="85725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2428875" y="5643563"/>
            <a:ext cx="1214438" cy="15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utoShape 11"/>
          <p:cNvSpPr>
            <a:spLocks noChangeArrowheads="1"/>
          </p:cNvSpPr>
          <p:nvPr/>
        </p:nvSpPr>
        <p:spPr bwMode="auto">
          <a:xfrm rot="792847" flipH="1">
            <a:off x="3532188" y="4014788"/>
            <a:ext cx="4032250" cy="1366837"/>
          </a:xfrm>
          <a:prstGeom prst="cloudCallout">
            <a:avLst>
              <a:gd name="adj1" fmla="val -72841"/>
              <a:gd name="adj2" fmla="val 81129"/>
            </a:avLst>
          </a:prstGeom>
          <a:solidFill>
            <a:srgbClr val="FFFF00">
              <a:alpha val="33000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так, 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рычаг?!!!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2" grpId="0" animBg="1"/>
      <p:bldP spid="92" grpId="1" animBg="1"/>
      <p:bldP spid="90" grpId="0" animBg="1"/>
      <p:bldP spid="90" grpId="1" animBg="1"/>
      <p:bldP spid="94" grpId="0" animBg="1"/>
      <p:bldP spid="1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3429000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000250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5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643188"/>
            <a:ext cx="5357812" cy="92392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5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081213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grpSp>
        <p:nvGrpSpPr>
          <p:cNvPr id="18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643313" y="3571875"/>
            <a:ext cx="5214937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528637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0" y="442912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3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87" grpId="0" animBg="1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85750"/>
            <a:ext cx="4786312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3000375"/>
            <a:ext cx="5857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 rot="-1890951">
            <a:off x="-69850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10б</a:t>
            </a: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-14288" y="5238750"/>
            <a:ext cx="5857876" cy="5842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- 2Н·10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0" y="5929313"/>
            <a:ext cx="5857875" cy="5842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429125" y="3571875"/>
            <a:ext cx="4714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357813" y="4143375"/>
            <a:ext cx="37147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1"/>
          <p:cNvSpPr>
            <a:spLocks noChangeShapeType="1"/>
          </p:cNvSpPr>
          <p:nvPr/>
        </p:nvSpPr>
        <p:spPr bwMode="auto">
          <a:xfrm rot="-660000">
            <a:off x="579764" y="2200906"/>
            <a:ext cx="396036" cy="57646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87052" y="357166"/>
            <a:ext cx="4071966" cy="2571768"/>
            <a:chOff x="1163" y="4324"/>
            <a:chExt cx="2826" cy="1688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1163" y="5367"/>
              <a:ext cx="141" cy="16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1192" y="4324"/>
              <a:ext cx="2797" cy="1688"/>
              <a:chOff x="1192" y="4380"/>
              <a:chExt cx="2797" cy="1688"/>
            </a:xfrm>
          </p:grpSpPr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 flipV="1">
                <a:off x="1226" y="4926"/>
                <a:ext cx="0" cy="4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2" name="Line 6"/>
              <p:cNvSpPr>
                <a:spLocks noChangeShapeType="1"/>
              </p:cNvSpPr>
              <p:nvPr/>
            </p:nvSpPr>
            <p:spPr bwMode="auto">
              <a:xfrm flipV="1">
                <a:off x="1259" y="4714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1651" y="500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1763" y="5238"/>
                <a:ext cx="0" cy="8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 flipV="1">
                <a:off x="3958" y="4380"/>
                <a:ext cx="0" cy="35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>
                <a:off x="1225" y="5428"/>
                <a:ext cx="27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7" name="AutoShape 11"/>
              <p:cNvSpPr>
                <a:spLocks/>
              </p:cNvSpPr>
              <p:nvPr/>
            </p:nvSpPr>
            <p:spPr bwMode="auto">
              <a:xfrm rot="-5400000">
                <a:off x="1431" y="5256"/>
                <a:ext cx="141" cy="530"/>
              </a:xfrm>
              <a:prstGeom prst="leftBrace">
                <a:avLst>
                  <a:gd name="adj1" fmla="val 31324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8" name="AutoShape 12"/>
              <p:cNvSpPr>
                <a:spLocks/>
              </p:cNvSpPr>
              <p:nvPr/>
            </p:nvSpPr>
            <p:spPr bwMode="auto">
              <a:xfrm rot="5400000" flipV="1">
                <a:off x="2457" y="3931"/>
                <a:ext cx="234" cy="2764"/>
              </a:xfrm>
              <a:prstGeom prst="leftBrace">
                <a:avLst>
                  <a:gd name="adj1" fmla="val 98433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4143372" y="2857496"/>
            <a:ext cx="4094179" cy="2462225"/>
            <a:chOff x="4578" y="4324"/>
            <a:chExt cx="2835" cy="1789"/>
          </a:xfrm>
        </p:grpSpPr>
        <p:sp>
          <p:nvSpPr>
            <p:cNvPr id="19470" name="AutoShape 14"/>
            <p:cNvSpPr>
              <a:spLocks/>
            </p:cNvSpPr>
            <p:nvPr/>
          </p:nvSpPr>
          <p:spPr bwMode="auto">
            <a:xfrm rot="5400000" flipV="1">
              <a:off x="4912" y="4799"/>
              <a:ext cx="141" cy="530"/>
            </a:xfrm>
            <a:prstGeom prst="leftBrace">
              <a:avLst>
                <a:gd name="adj1" fmla="val 3132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4578" y="4324"/>
              <a:ext cx="2835" cy="1789"/>
              <a:chOff x="4578" y="4250"/>
              <a:chExt cx="2835" cy="1789"/>
            </a:xfrm>
          </p:grpSpPr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V="1">
                <a:off x="5285" y="4250"/>
                <a:ext cx="1" cy="82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3" name="Line 17"/>
              <p:cNvSpPr>
                <a:spLocks noChangeShapeType="1"/>
              </p:cNvSpPr>
              <p:nvPr/>
            </p:nvSpPr>
            <p:spPr bwMode="auto">
              <a:xfrm flipV="1">
                <a:off x="4681" y="4569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474" name="Group 18"/>
              <p:cNvGrpSpPr>
                <a:grpSpLocks/>
              </p:cNvGrpSpPr>
              <p:nvPr/>
            </p:nvGrpSpPr>
            <p:grpSpPr bwMode="auto">
              <a:xfrm>
                <a:off x="5155" y="5096"/>
                <a:ext cx="276" cy="165"/>
                <a:chOff x="5035" y="6333"/>
                <a:chExt cx="276" cy="165"/>
              </a:xfrm>
            </p:grpSpPr>
            <p:sp>
              <p:nvSpPr>
                <p:cNvPr id="19475" name="AutoShape 19"/>
                <p:cNvSpPr>
                  <a:spLocks noChangeArrowheads="1"/>
                </p:cNvSpPr>
                <p:nvPr/>
              </p:nvSpPr>
              <p:spPr bwMode="auto">
                <a:xfrm>
                  <a:off x="5046" y="6333"/>
                  <a:ext cx="241" cy="1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476" name="Line 20"/>
                <p:cNvSpPr>
                  <a:spLocks noChangeShapeType="1"/>
                </p:cNvSpPr>
                <p:nvPr/>
              </p:nvSpPr>
              <p:spPr bwMode="auto">
                <a:xfrm>
                  <a:off x="5035" y="6498"/>
                  <a:ext cx="276" cy="0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9477" name="Rectangle 21"/>
              <p:cNvSpPr>
                <a:spLocks noChangeArrowheads="1"/>
              </p:cNvSpPr>
              <p:nvPr/>
            </p:nvSpPr>
            <p:spPr bwMode="auto">
              <a:xfrm>
                <a:off x="4578" y="497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4693" y="5209"/>
                <a:ext cx="0" cy="83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 flipV="1">
                <a:off x="7389" y="4581"/>
                <a:ext cx="0" cy="4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0" name="Line 24"/>
              <p:cNvSpPr>
                <a:spLocks noChangeShapeType="1"/>
              </p:cNvSpPr>
              <p:nvPr/>
            </p:nvSpPr>
            <p:spPr bwMode="auto">
              <a:xfrm flipV="1">
                <a:off x="4682" y="5099"/>
                <a:ext cx="26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81" name="AutoShape 25"/>
              <p:cNvSpPr>
                <a:spLocks/>
              </p:cNvSpPr>
              <p:nvPr/>
            </p:nvSpPr>
            <p:spPr bwMode="auto">
              <a:xfrm rot="-5400000">
                <a:off x="6283" y="4143"/>
                <a:ext cx="141" cy="2119"/>
              </a:xfrm>
              <a:prstGeom prst="leftBrace">
                <a:avLst>
                  <a:gd name="adj1" fmla="val 125236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Содержимое 2"/>
          <p:cNvSpPr txBox="1">
            <a:spLocks/>
          </p:cNvSpPr>
          <p:nvPr/>
        </p:nvSpPr>
        <p:spPr>
          <a:xfrm>
            <a:off x="2000232" y="5572125"/>
            <a:ext cx="6143668" cy="8572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Выигрыш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больше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3386E-6 L 0.00799 -0.6884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3688104"/>
          <a:ext cx="9144001" cy="3169920"/>
        </p:xfrm>
        <a:graphic>
          <a:graphicData uri="http://schemas.openxmlformats.org/drawingml/2006/table">
            <a:tbl>
              <a:tblPr/>
              <a:tblGrid>
                <a:gridCol w="466860"/>
                <a:gridCol w="8178806"/>
                <a:gridCol w="498335"/>
              </a:tblGrid>
              <a:tr h="139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t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Д.З. гр10.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Консультация по теме 14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  - Условия равномерного движения и покоя.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   - Виды равновесия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визуализация.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знаний в измененных условиях  по вопросам (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бригадно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парно или индивидуально)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latin typeface="Times New Roman"/>
                          <a:ea typeface="Times New Roman"/>
                        </a:rPr>
                        <a:t>Как найти центр масс системы?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>
                          <a:latin typeface="Times New Roman"/>
                          <a:ea typeface="Times New Roman"/>
                        </a:rPr>
                        <a:t>Как оформить задачу на статику?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ДЗ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гр.№ 10. Подготовиться к консультации К.Р.№3.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" y="-2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21 (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/2у18н/ № 53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/зт14/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 силы, плечо силы.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по теме 14.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116388" y="4843463"/>
            <a:ext cx="5000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42938" y="350043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71813" y="2928938"/>
            <a:ext cx="1214437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316413"/>
            <a:ext cx="4071938" cy="381000"/>
          </a:xfrm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на конце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50" y="1608138"/>
            <a:ext cx="3571875" cy="2106612"/>
            <a:chOff x="1152" y="2952"/>
            <a:chExt cx="3600" cy="1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152" y="3168"/>
              <a:ext cx="3600" cy="1584"/>
              <a:chOff x="1584" y="2880"/>
              <a:chExt cx="3600" cy="1584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7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1749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4896" y="3024"/>
                <a:ext cx="288" cy="720"/>
                <a:chOff x="4896" y="3024"/>
                <a:chExt cx="288" cy="720"/>
              </a:xfrm>
            </p:grpSpPr>
            <p:sp>
              <p:nvSpPr>
                <p:cNvPr id="17489" name="Line 14"/>
                <p:cNvSpPr>
                  <a:spLocks noChangeShapeType="1"/>
                </p:cNvSpPr>
                <p:nvPr/>
              </p:nvSpPr>
              <p:spPr bwMode="auto">
                <a:xfrm>
                  <a:off x="5040" y="30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288" cy="28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440"/>
                <a:chOff x="2592" y="3024"/>
                <a:chExt cx="288" cy="1440"/>
              </a:xfrm>
            </p:grpSpPr>
            <p:sp>
              <p:nvSpPr>
                <p:cNvPr id="174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288" cy="2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4176"/>
                  <a:ext cx="288" cy="28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80" name="AutoShape 21"/>
            <p:cNvSpPr>
              <a:spLocks/>
            </p:cNvSpPr>
            <p:nvPr/>
          </p:nvSpPr>
          <p:spPr bwMode="auto">
            <a:xfrm rot="5400000">
              <a:off x="3636" y="2196"/>
              <a:ext cx="216" cy="172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700463" y="1962150"/>
            <a:ext cx="4762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2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9" name="Группа 72"/>
          <p:cNvGrpSpPr>
            <a:grpSpLocks/>
          </p:cNvGrpSpPr>
          <p:nvPr/>
        </p:nvGrpSpPr>
        <p:grpSpPr bwMode="auto">
          <a:xfrm>
            <a:off x="1071563" y="1000125"/>
            <a:ext cx="1914525" cy="642938"/>
            <a:chOff x="1590121" y="0"/>
            <a:chExt cx="1388057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3" y="67098"/>
              <a:ext cx="532894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7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45283" y="88705"/>
              <a:ext cx="532895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571500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17825" y="2159000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14875" y="3222625"/>
            <a:ext cx="30003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43375" y="2214563"/>
            <a:ext cx="5000625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-3Н·7см+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·21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5Н·0см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1863" y="3754438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 rot="180033">
            <a:off x="4881563" y="4484688"/>
            <a:ext cx="3830637" cy="1706562"/>
            <a:chOff x="4854" y="3581"/>
            <a:chExt cx="2974" cy="1147"/>
          </a:xfrm>
        </p:grpSpPr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 rot="21419967">
              <a:off x="5601" y="3815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4854" y="3581"/>
              <a:ext cx="2974" cy="1147"/>
              <a:chOff x="4854" y="4157"/>
              <a:chExt cx="2974" cy="1147"/>
            </a:xfrm>
          </p:grpSpPr>
          <p:sp>
            <p:nvSpPr>
              <p:cNvPr id="17451" name="AutoShape 30"/>
              <p:cNvSpPr>
                <a:spLocks noChangeArrowheads="1"/>
              </p:cNvSpPr>
              <p:nvPr/>
            </p:nvSpPr>
            <p:spPr bwMode="auto">
              <a:xfrm>
                <a:off x="4854" y="462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 flipV="1">
                <a:off x="7793" y="4157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2" name="Group 32"/>
              <p:cNvGrpSpPr>
                <a:grpSpLocks/>
              </p:cNvGrpSpPr>
              <p:nvPr/>
            </p:nvGrpSpPr>
            <p:grpSpPr bwMode="auto">
              <a:xfrm>
                <a:off x="4896" y="4357"/>
                <a:ext cx="2897" cy="947"/>
                <a:chOff x="4896" y="4357"/>
                <a:chExt cx="2897" cy="947"/>
              </a:xfrm>
            </p:grpSpPr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Line 34"/>
                <p:cNvSpPr>
                  <a:spLocks noChangeShapeType="1"/>
                </p:cNvSpPr>
                <p:nvPr/>
              </p:nvSpPr>
              <p:spPr bwMode="auto">
                <a:xfrm>
                  <a:off x="5760" y="4608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281" y="2989"/>
                  <a:ext cx="144" cy="2880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6" name="Подзаголовок 1"/>
          <p:cNvSpPr txBox="1">
            <a:spLocks/>
          </p:cNvSpPr>
          <p:nvPr/>
        </p:nvSpPr>
        <p:spPr bwMode="black">
          <a:xfrm rot="20950235">
            <a:off x="509588" y="5853113"/>
            <a:ext cx="40719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 опорой не на конце</a:t>
            </a:r>
          </a:p>
        </p:txBody>
      </p:sp>
      <p:sp>
        <p:nvSpPr>
          <p:cNvPr id="17438" name="TextBox 96"/>
          <p:cNvSpPr txBox="1">
            <a:spLocks noChangeArrowheads="1"/>
          </p:cNvSpPr>
          <p:nvPr/>
        </p:nvSpPr>
        <p:spPr bwMode="auto">
          <a:xfrm rot="-1890951">
            <a:off x="25400" y="134938"/>
            <a:ext cx="1500188" cy="70802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рычаг</a:t>
            </a:r>
          </a:p>
        </p:txBody>
      </p:sp>
      <p:grpSp>
        <p:nvGrpSpPr>
          <p:cNvPr id="23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43438" y="2643188"/>
            <a:ext cx="4500562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+21Н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3168815" y="210522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817590" y="2444770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" grpId="0" build="p"/>
      <p:bldP spid="3" grpId="0" animBg="1"/>
      <p:bldP spid="48151" grpId="0" animBg="1"/>
      <p:bldP spid="48153" grpId="0" animBg="1"/>
      <p:bldP spid="77" grpId="0"/>
      <p:bldP spid="77" grpId="1"/>
      <p:bldP spid="78" grpId="0"/>
      <p:bldP spid="78" grpId="1"/>
      <p:bldP spid="79" grpId="0"/>
      <p:bldP spid="83" grpId="0" animBg="1"/>
      <p:bldP spid="84" grpId="0" animBg="1"/>
      <p:bldP spid="82" grpId="0" animBg="1"/>
      <p:bldP spid="82" grpId="1" animBg="1"/>
      <p:bldP spid="96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Какие силы замедляют вращение тел:</a:t>
            </a:r>
          </a:p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разгоняется колесо вагона;           </a:t>
            </a:r>
          </a:p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шарик замедленно катится по горизонтальной плоскости.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Длинный стержень легче удерживать за середину, чем за конец.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силы удерживают в покое лестницу?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Почему конькобежцы размахивают руками разгоняясь? </a:t>
            </a:r>
          </a:p>
          <a:p>
            <a:pPr lvl="0" eaLnBrk="0" hangingPunct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Толчки ног создают вращающий момент, а взмахи рук компенсируют их.)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eaLnBrk="0" hangingPunct="0">
              <a:buAutoNum type="arabicPeriod" startAt="5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легче сдвинуть вагон: действуя на корпус вагона или на верхнюю часть колеса?</a:t>
            </a:r>
          </a:p>
          <a:p>
            <a:pPr marL="514350" lvl="0" indent="-514350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верхнюю часть колеса.)</a:t>
            </a:r>
            <a:endParaRPr lang="ru-RU" sz="6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6072206"/>
            <a:ext cx="62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стр.18,19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5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9класс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43297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2645">
            <a:off x="546123" y="203277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9144000" cy="144655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14.Статика –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часть механики, изучающая условия равновесия тел.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643438" y="0"/>
            <a:ext cx="3929090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4071942"/>
            <a:ext cx="9144000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  …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071802" y="1000108"/>
            <a:ext cx="5929354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3214678" y="2071678"/>
          <a:ext cx="5929353" cy="201168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96"/>
          <p:cNvSpPr txBox="1">
            <a:spLocks noChangeArrowheads="1"/>
          </p:cNvSpPr>
          <p:nvPr/>
        </p:nvSpPr>
        <p:spPr bwMode="auto">
          <a:xfrm>
            <a:off x="6357950" y="2714620"/>
            <a:ext cx="107157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96"/>
          <p:cNvSpPr txBox="1">
            <a:spLocks noChangeArrowheads="1"/>
          </p:cNvSpPr>
          <p:nvPr/>
        </p:nvSpPr>
        <p:spPr bwMode="auto">
          <a:xfrm>
            <a:off x="8286776" y="271462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96"/>
          <p:cNvSpPr txBox="1">
            <a:spLocks noChangeArrowheads="1"/>
          </p:cNvSpPr>
          <p:nvPr/>
        </p:nvSpPr>
        <p:spPr bwMode="auto">
          <a:xfrm>
            <a:off x="6429388" y="3143248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96"/>
          <p:cNvSpPr txBox="1">
            <a:spLocks noChangeArrowheads="1"/>
          </p:cNvSpPr>
          <p:nvPr/>
        </p:nvSpPr>
        <p:spPr bwMode="auto">
          <a:xfrm>
            <a:off x="7358082" y="3214686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96"/>
          <p:cNvSpPr txBox="1">
            <a:spLocks noChangeArrowheads="1"/>
          </p:cNvSpPr>
          <p:nvPr/>
        </p:nvSpPr>
        <p:spPr bwMode="auto">
          <a:xfrm>
            <a:off x="8273630" y="3192970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96"/>
          <p:cNvSpPr txBox="1">
            <a:spLocks noChangeArrowheads="1"/>
          </p:cNvSpPr>
          <p:nvPr/>
        </p:nvSpPr>
        <p:spPr bwMode="auto">
          <a:xfrm>
            <a:off x="7358082" y="3643314"/>
            <a:ext cx="785818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96"/>
          <p:cNvSpPr txBox="1">
            <a:spLocks noChangeArrowheads="1"/>
          </p:cNvSpPr>
          <p:nvPr/>
        </p:nvSpPr>
        <p:spPr bwMode="auto">
          <a:xfrm>
            <a:off x="6357950" y="3571876"/>
            <a:ext cx="714380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96"/>
          <p:cNvSpPr txBox="1">
            <a:spLocks noChangeArrowheads="1"/>
          </p:cNvSpPr>
          <p:nvPr/>
        </p:nvSpPr>
        <p:spPr bwMode="auto">
          <a:xfrm>
            <a:off x="8286776" y="3638172"/>
            <a:ext cx="642942" cy="523220"/>
          </a:xfrm>
          <a:prstGeom prst="rect">
            <a:avLst/>
          </a:prstGeom>
          <a:solidFill>
            <a:srgbClr val="FFFF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6412" y="4548854"/>
            <a:ext cx="35004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 равна нулю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3" grpId="2" animBg="1"/>
      <p:bldP spid="83" grpId="3" animBg="1"/>
      <p:bldP spid="82" grpId="0" animBg="1"/>
      <p:bldP spid="85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3661</TotalTime>
  <Words>3334</Words>
  <Application>Microsoft Office PowerPoint</Application>
  <PresentationFormat>Экран (4:3)</PresentationFormat>
  <Paragraphs>847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new_year4</vt:lpstr>
      <vt:lpstr>Слайд 1</vt:lpstr>
      <vt:lpstr>Слайд 2</vt:lpstr>
      <vt:lpstr>Задача №380 </vt:lpstr>
      <vt:lpstr>Слайд 4</vt:lpstr>
      <vt:lpstr>…вращающее действие от F  и ПЛЕЧА…                                   </vt:lpstr>
      <vt:lpstr>Домашнее задание.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Неподвижный блок</vt:lpstr>
      <vt:lpstr>подвижный  БЛОК</vt:lpstr>
      <vt:lpstr>…вращающее действие от F  и ПЛЕЧА…                                   </vt:lpstr>
      <vt:lpstr>Слайд 41</vt:lpstr>
      <vt:lpstr>Слайд 42</vt:lpstr>
      <vt:lpstr>Слайд 43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370</cp:revision>
  <dcterms:created xsi:type="dcterms:W3CDTF">2008-12-14T04:17:18Z</dcterms:created>
  <dcterms:modified xsi:type="dcterms:W3CDTF">2020-12-24T08:27:45Z</dcterms:modified>
</cp:coreProperties>
</file>