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6"/>
  </p:notesMasterIdLst>
  <p:sldIdLst>
    <p:sldId id="341" r:id="rId2"/>
    <p:sldId id="353" r:id="rId3"/>
    <p:sldId id="346" r:id="rId4"/>
    <p:sldId id="318" r:id="rId5"/>
    <p:sldId id="361" r:id="rId6"/>
    <p:sldId id="359" r:id="rId7"/>
    <p:sldId id="340" r:id="rId8"/>
    <p:sldId id="368" r:id="rId9"/>
    <p:sldId id="369" r:id="rId10"/>
    <p:sldId id="364" r:id="rId11"/>
    <p:sldId id="365" r:id="rId12"/>
    <p:sldId id="388" r:id="rId13"/>
    <p:sldId id="354" r:id="rId14"/>
    <p:sldId id="389" r:id="rId15"/>
    <p:sldId id="390" r:id="rId16"/>
    <p:sldId id="394" r:id="rId17"/>
    <p:sldId id="339" r:id="rId18"/>
    <p:sldId id="391" r:id="rId19"/>
    <p:sldId id="395" r:id="rId20"/>
    <p:sldId id="396" r:id="rId21"/>
    <p:sldId id="398" r:id="rId22"/>
    <p:sldId id="397" r:id="rId23"/>
    <p:sldId id="399" r:id="rId24"/>
    <p:sldId id="40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00"/>
    <a:srgbClr val="006600"/>
    <a:srgbClr val="FF3399"/>
    <a:srgbClr val="9900FF"/>
    <a:srgbClr val="0014AC"/>
    <a:srgbClr val="0066FF"/>
    <a:srgbClr val="365D21"/>
    <a:srgbClr val="33CC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3857" autoAdjust="0"/>
  </p:normalViewPr>
  <p:slideViewPr>
    <p:cSldViewPr>
      <p:cViewPr>
        <p:scale>
          <a:sx n="71" d="100"/>
          <a:sy n="71" d="100"/>
        </p:scale>
        <p:origin x="-105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596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1.jpeg"/><Relationship Id="rId5" Type="http://schemas.openxmlformats.org/officeDocument/2006/relationships/audio" Target="../media/audio5.wav"/><Relationship Id="rId10" Type="http://schemas.openxmlformats.org/officeDocument/2006/relationships/image" Target="../media/image10.jpeg"/><Relationship Id="rId4" Type="http://schemas.openxmlformats.org/officeDocument/2006/relationships/audio" Target="../media/audio8.wav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dos/DOSBox-0.74/&#1071;&#1088;&#1083;&#1099;&#1082;%20&#1076;&#1083;&#1103;%20DOSBox.lnk" TargetMode="Externa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1.jpeg"/><Relationship Id="rId5" Type="http://schemas.openxmlformats.org/officeDocument/2006/relationships/audio" Target="../media/audio5.wav"/><Relationship Id="rId10" Type="http://schemas.openxmlformats.org/officeDocument/2006/relationships/image" Target="../media/image10.jpeg"/><Relationship Id="rId4" Type="http://schemas.openxmlformats.org/officeDocument/2006/relationships/audio" Target="../media/audio8.wav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2852"/>
          <a:ext cx="9144000" cy="6309360"/>
        </p:xfrm>
        <a:graphic>
          <a:graphicData uri="http://schemas.openxmlformats.org/drawingml/2006/table">
            <a:tbl>
              <a:tblPr/>
              <a:tblGrid>
                <a:gridCol w="495473"/>
                <a:gridCol w="7891397"/>
                <a:gridCol w="757130"/>
              </a:tblGrid>
              <a:tr h="1766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                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световые  явления"             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 - 6 (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т22 очки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30-2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69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     </a:t>
                      </a:r>
                      <a:r>
                        <a:rPr lang="ru-RU" sz="1800" b="1" i="1" cap="all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Глаз. очки.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39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ЦЕЛИ:.1. Создать условия для усвоения понятий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"линза, оптическая сила линзы,  формула тонкой  линзы",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понимания  этих закономерностей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017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1.Способствовать усвоению понятий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линза, рассеивающая и собирающая линзы,  фокус линзы, оптическая сила  линзы, формула тонкой линзы, увеличение   и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понимания устройства и принципа действия 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фотоаппарата  и проекционного аппарата.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Способствовать развитию умений объяснять  физические процессы  и развивать умения строить построения  для фото и проекционного аппарата..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39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УРОКА:</a:t>
                      </a: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39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</a:t>
                      </a: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39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 Глаз как оптическая система.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2.</a:t>
                      </a:r>
                      <a:r>
                        <a:rPr lang="ru-RU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US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CD</a:t>
                      </a:r>
                      <a:r>
                        <a:rPr lang="ru-RU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ROM</a:t>
                      </a:r>
                      <a:r>
                        <a:rPr lang="ru-RU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"очки "Физика  в  картинках"</a:t>
                      </a:r>
                      <a:r>
                        <a:rPr lang="ru-RU" sz="1800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д.з. №5.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проблемной ситуации (Демонстрация №1)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материалу темы </a:t>
                      </a:r>
                      <a:r>
                        <a:rPr lang="ru-RU" sz="18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№22</a:t>
                      </a:r>
                      <a:r>
                        <a:rPr lang="ru-RU" sz="16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демонстрациями</a:t>
                      </a:r>
                      <a:endParaRPr lang="ru-RU" sz="1600" b="1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по ОК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упр.41 (1,2)  стр. 164              УПР. 42 (1,2,3) стр. 165.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 </a:t>
                      </a:r>
                      <a:r>
                        <a:rPr lang="ru-RU" sz="1800" b="1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73,74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(т №22)       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-1634"/>
            <a:ext cx="4968552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Урок - 6 ( </a:t>
            </a:r>
            <a:r>
              <a:rPr 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III o</a:t>
            </a:r>
            <a:r>
              <a:rPr lang="ru-RU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) \4у11н\  №44</a:t>
            </a:r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81" y="9807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u="sng" cap="all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\з.т№18\ Близорукость и дальнозоркость и их исправление.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Закрепить знания по теме 18.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Развивать аудиальные умения.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Развивать визуальные умения.</a:t>
            </a:r>
          </a:p>
          <a:p>
            <a:r>
              <a:rPr lang="ru-RU" sz="2800" b="1" u="sng" cap="all" dirty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u="sng" cap="all" dirty="0" err="1"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ru-RU" sz="2800" b="1" i="1" u="sng" cap="all" dirty="0">
                <a:latin typeface="Times New Roman" pitchFamily="18" charset="0"/>
                <a:cs typeface="Times New Roman" pitchFamily="18" charset="0"/>
              </a:rPr>
              <a:t> УРОКА: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u="sng" cap="all" dirty="0">
                <a:latin typeface="Times New Roman" pitchFamily="18" charset="0"/>
                <a:cs typeface="Times New Roman" pitchFamily="18" charset="0"/>
              </a:rPr>
              <a:t>ВИД УРОКА: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ДЕМОНСТРАЦИИ: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6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965738"/>
              </p:ext>
            </p:extLst>
          </p:nvPr>
        </p:nvGraphicFramePr>
        <p:xfrm>
          <a:off x="0" y="0"/>
          <a:ext cx="9144000" cy="6918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72400"/>
                <a:gridCol w="9716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Д.З. гр.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Консультация по теме 18.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Закрепление знаний учащихся по т.18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</a:t>
                      </a:r>
                      <a:r>
                        <a:rPr lang="ru-RU" sz="1800" b="1" i="1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аудиализация</a:t>
                      </a:r>
                      <a:r>
                        <a:rPr lang="ru-RU" sz="1800" b="1" i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устройство фотоаппарата и проекционного аппарата,</a:t>
                      </a:r>
                    </a:p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</a:t>
                      </a:r>
                      <a:r>
                        <a:rPr lang="ru-RU" sz="24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оптические элементы глаза</a:t>
                      </a:r>
                      <a:r>
                        <a:rPr lang="ru-RU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4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i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Качественные вопросы по теме: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Близорукий глаз может различать более мелкие предметы. Почему?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Когда оптическая сила глаза больше: при рассматривании близких или далеких предметов?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почему с увеличением изображения его освещенность уменьшается?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Упр. № 5 (1, 2, 3, 5,  6, ) (стр. 107)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20м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Д.З.   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гр.4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40м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046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2845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cap="al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ТЕМА:\ т.№18\ </a:t>
            </a:r>
            <a:r>
              <a:rPr lang="ru-RU" sz="2400" b="1" u="sng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повторение темы </a:t>
            </a:r>
          </a:p>
          <a:p>
            <a:pPr algn="ctr"/>
            <a:r>
              <a:rPr lang="ru-RU" sz="2400" b="1" u="sng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u="sng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ГлАЗ</a:t>
            </a:r>
            <a:r>
              <a:rPr lang="ru-RU" sz="2400" b="1" u="sng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оптическая система</a:t>
            </a:r>
            <a:r>
              <a:rPr lang="ru-RU" sz="2400" b="1" u="sng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ru-RU" sz="2400" b="1" u="sng" cap="al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ОЧКИ,  ОПТИЧЕСКИЕ ПРИБОРЫ».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 Повторить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оптические элементы глаза.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Повторить понятие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акомодации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РНЗ.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Повторить устройство оптических приборов (проекционный аппарат, фотоаппарат, лупа.)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Повторить способы исправления дефектов зрения.</a:t>
            </a:r>
          </a:p>
          <a:p>
            <a:r>
              <a:rPr lang="ru-RU" sz="2400" b="1" u="sng" cap="all" dirty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cap="all" dirty="0" err="1"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ru-RU" sz="2400" b="1" i="1" u="sng" cap="all" dirty="0">
                <a:latin typeface="Times New Roman" pitchFamily="18" charset="0"/>
                <a:cs typeface="Times New Roman" pitchFamily="18" charset="0"/>
              </a:rPr>
              <a:t> УРОКА: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u="sng" cap="all" dirty="0">
                <a:latin typeface="Times New Roman" pitchFamily="18" charset="0"/>
                <a:cs typeface="Times New Roman" pitchFamily="18" charset="0"/>
              </a:rPr>
              <a:t>ВИД УРОКА: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ДЕМОНСТРАЦИИ: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Модель глаза.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Фотоаппарат.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Проекционный аппарат.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4616" y="107340"/>
            <a:ext cx="319388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- 5  (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III o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) \3у11н\  №43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8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1534237"/>
              </p:ext>
            </p:extLst>
          </p:nvPr>
        </p:nvGraphicFramePr>
        <p:xfrm>
          <a:off x="0" y="0"/>
          <a:ext cx="9036495" cy="5913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6376"/>
                <a:gridCol w="108011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1.Консультация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гр.8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Изучение темы № 18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постановка проблемы: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два тела при удалении сливаются в одну точку?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ночью все кошки серы?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эвристическая беседа по теме с демонстрациями, выкладками и рисунками на доске и заполнением справочника.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б) Повтор темы по О.К. с акцентами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20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Первичная «обратная связь» по ???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 рельсы кажутся сходящимися. Почему?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Зачем при встрече машин водители выключают фары?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Почему в воде все предметы мы видим неясно?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при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прищюривании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предметы видно лучше. Почему?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серп луны виден больше, чем пепельный диск. Почему?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Почему хрусталик рыбьего глаза почти сферический?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Д.З.  т.№18.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Пинский $ 46, 47, 44. (стр. 188)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531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1534237"/>
              </p:ext>
            </p:extLst>
          </p:nvPr>
        </p:nvGraphicFramePr>
        <p:xfrm>
          <a:off x="0" y="0"/>
          <a:ext cx="9036495" cy="5913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6376"/>
                <a:gridCol w="108011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1.Консультация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гр.8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Изучение темы № 18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постановка проблемы: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два тела при удалении сливаются в одну точку?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ночью все кошки серы?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эвристическая беседа по теме с демонстрациями, выкладками и рисунками на доске и заполнением справочника.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б) Повтор темы по О.К. с акцентами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20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Первичная «обратная связь» по ???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 рельсы кажутся сходящимися. Почему?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Зачем при встрече машин водители выключают фары?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Почему в воде все предметы мы видим неясно?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при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прищюривании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предметы видно лучше. Почему?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серп луны виден больше, чем пепельный диск. Почему?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Почему хрусталик рыбьего глаза почти сферический?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Д.З.  т.№18.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Пинский $ 46, 47, 44. (стр. 188)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531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5"/>
          <p:cNvSpPr txBox="1">
            <a:spLocks noChangeArrowheads="1"/>
          </p:cNvSpPr>
          <p:nvPr/>
        </p:nvSpPr>
        <p:spPr bwMode="auto">
          <a:xfrm>
            <a:off x="410205" y="404664"/>
            <a:ext cx="8568952" cy="57150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Зачем мы ПРИЩУРИВАЕМСЯ,  если что-то плохо видно?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467544" y="1052736"/>
            <a:ext cx="8424936" cy="57150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Зачем  нам два глаза?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Наверно про запас…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0" y="5589240"/>
            <a:ext cx="8712968" cy="122413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изображение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дают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фотоаппараты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проекторы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398620" y="4437112"/>
            <a:ext cx="8712968" cy="6349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Дально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рукость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близо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зоркость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, что это?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428" y="1700808"/>
            <a:ext cx="9004084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Почему два тела при удалении сливаются в одну точку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2362" y="3356991"/>
            <a:ext cx="619577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ночью все кошки серы?</a:t>
            </a:r>
          </a:p>
        </p:txBody>
      </p:sp>
    </p:spTree>
    <p:extLst>
      <p:ext uri="{BB962C8B-B14F-4D97-AF65-F5344CB8AC3E}">
        <p14:creationId xmlns="" xmlns:p14="http://schemas.microsoft.com/office/powerpoint/2010/main" val="33109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рельсы кажутся сходящимися. Почему? </a:t>
            </a: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Зачем при встрече машин водители выключают фары? </a:t>
            </a: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в воде все предметы мы видим неясно?</a:t>
            </a: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при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прищуривании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предметы видно лучше. Почему?</a:t>
            </a: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серп луны виден больше, чем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её пепельный диск</a:t>
            </a: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Почему?</a:t>
            </a: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Почему хрусталик рыбьего глаза почти сферический?</a:t>
            </a:r>
            <a:endParaRPr lang="ru-RU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Предмет высотой 60 см помещен на расстоянии 60 см от собирающей линзы с фокусным расстоянием 12 см. Определить, на каком расстоянии от линзы получилось изображение и размер полученного изображения.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Расстояния от предмета до линзы и от линзы до изображения одина­ковы и равны 0,5 м. Во сколько раз увеличится изображение, если смес­тить предмет на расстояние 20 см по направлению к линзе?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1071546"/>
            <a:ext cx="4214813" cy="207168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Впереди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Зачёт№3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0231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6719" t="9166" r="59687" b="78334"/>
          <a:stretch>
            <a:fillRect/>
          </a:stretch>
        </p:blipFill>
        <p:spPr bwMode="auto">
          <a:xfrm>
            <a:off x="0" y="-71462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7500" t="14999" r="26406" b="75001"/>
          <a:stretch>
            <a:fillRect/>
          </a:stretch>
        </p:blipFill>
        <p:spPr bwMode="auto">
          <a:xfrm>
            <a:off x="2000232" y="0"/>
            <a:ext cx="550072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7500" t="25832" r="26406" b="65001"/>
          <a:stretch>
            <a:fillRect/>
          </a:stretch>
        </p:blipFill>
        <p:spPr bwMode="auto">
          <a:xfrm>
            <a:off x="785786" y="1000108"/>
            <a:ext cx="550072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7500" t="34999" r="26406" b="53334"/>
          <a:stretch>
            <a:fillRect/>
          </a:stretch>
        </p:blipFill>
        <p:spPr bwMode="auto">
          <a:xfrm>
            <a:off x="0" y="1714488"/>
            <a:ext cx="550072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7500" t="46666" r="26406" b="30833"/>
          <a:stretch>
            <a:fillRect/>
          </a:stretch>
        </p:blipFill>
        <p:spPr bwMode="auto">
          <a:xfrm>
            <a:off x="3357554" y="2428868"/>
            <a:ext cx="55007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7500" t="69166" r="26406" b="15000"/>
          <a:stretch>
            <a:fillRect/>
          </a:stretch>
        </p:blipFill>
        <p:spPr bwMode="auto">
          <a:xfrm>
            <a:off x="0" y="4000504"/>
            <a:ext cx="5500726" cy="135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2845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cap="al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ТЕМА:\ т.№18\ </a:t>
            </a:r>
            <a:r>
              <a:rPr lang="ru-RU" sz="2400" b="1" u="sng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повторение темы </a:t>
            </a:r>
          </a:p>
          <a:p>
            <a:pPr algn="ctr"/>
            <a:r>
              <a:rPr lang="ru-RU" sz="2400" b="1" u="sng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u="sng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ГлАЗ</a:t>
            </a:r>
            <a:r>
              <a:rPr lang="ru-RU" sz="2400" b="1" u="sng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оптическая система</a:t>
            </a:r>
            <a:r>
              <a:rPr lang="ru-RU" sz="2400" b="1" u="sng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ru-RU" sz="2400" b="1" u="sng" cap="al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ОЧКИ,  ОПТИЧЕСКИЕ ПРИБОРЫ».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 Повторить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оптические элементы глаза.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Повторить понятие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акомодации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РНЗ.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Повторить устройство оптических приборов (проекционный аппарат, фотоаппарат, лупа.)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Повторить способы исправления дефектов зрения.</a:t>
            </a:r>
          </a:p>
          <a:p>
            <a:r>
              <a:rPr lang="ru-RU" sz="2400" b="1" u="sng" cap="all" dirty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cap="all" dirty="0" err="1"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ru-RU" sz="2400" b="1" i="1" u="sng" cap="all" dirty="0">
                <a:latin typeface="Times New Roman" pitchFamily="18" charset="0"/>
                <a:cs typeface="Times New Roman" pitchFamily="18" charset="0"/>
              </a:rPr>
              <a:t> УРОКА: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u="sng" cap="all" dirty="0">
                <a:latin typeface="Times New Roman" pitchFamily="18" charset="0"/>
                <a:cs typeface="Times New Roman" pitchFamily="18" charset="0"/>
              </a:rPr>
              <a:t>ВИД УРОКА: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ДЕМОНСТРАЦИИ: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Модель глаза.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Фотоаппарат.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Проекционный аппарат.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4616" y="107340"/>
            <a:ext cx="319388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- 5  (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III o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) \3у11н\  №43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8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40312" t="10000" r="25000" b="40000"/>
          <a:stretch>
            <a:fillRect/>
          </a:stretch>
        </p:blipFill>
        <p:spPr bwMode="auto">
          <a:xfrm>
            <a:off x="0" y="0"/>
            <a:ext cx="528644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26719" t="60834" r="59219" b="34166"/>
          <a:stretch>
            <a:fillRect/>
          </a:stretch>
        </p:blipFill>
        <p:spPr bwMode="auto">
          <a:xfrm>
            <a:off x="0" y="0"/>
            <a:ext cx="2143108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33281" t="69167" r="25000" b="15833"/>
          <a:stretch>
            <a:fillRect/>
          </a:stretch>
        </p:blipFill>
        <p:spPr bwMode="auto">
          <a:xfrm>
            <a:off x="2285984" y="0"/>
            <a:ext cx="635798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 l="31875" t="10834" r="25000" b="69166"/>
          <a:stretch>
            <a:fillRect/>
          </a:stretch>
        </p:blipFill>
        <p:spPr bwMode="auto">
          <a:xfrm>
            <a:off x="0" y="1142984"/>
            <a:ext cx="65722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 l="31875" t="31668" r="25000" b="53332"/>
          <a:stretch>
            <a:fillRect/>
          </a:stretch>
        </p:blipFill>
        <p:spPr bwMode="auto">
          <a:xfrm>
            <a:off x="1357290" y="2928934"/>
            <a:ext cx="657229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 l="31875" t="65834" r="51719" b="27499"/>
          <a:stretch>
            <a:fillRect/>
          </a:stretch>
        </p:blipFill>
        <p:spPr bwMode="auto">
          <a:xfrm>
            <a:off x="3357554" y="3500438"/>
            <a:ext cx="250033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31406" t="12500" r="26406" b="63334"/>
          <a:stretch>
            <a:fillRect/>
          </a:stretch>
        </p:blipFill>
        <p:spPr bwMode="auto">
          <a:xfrm>
            <a:off x="0" y="0"/>
            <a:ext cx="642942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31406" t="38333" r="26406" b="39167"/>
          <a:stretch>
            <a:fillRect/>
          </a:stretch>
        </p:blipFill>
        <p:spPr bwMode="auto">
          <a:xfrm>
            <a:off x="0" y="2071678"/>
            <a:ext cx="64294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31406" t="61667" r="26406" b="20000"/>
          <a:stretch>
            <a:fillRect/>
          </a:stretch>
        </p:blipFill>
        <p:spPr bwMode="auto">
          <a:xfrm>
            <a:off x="0" y="4143380"/>
            <a:ext cx="642942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894" y="0"/>
            <a:ext cx="25837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8-5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№22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0" y="1785926"/>
            <a:ext cx="914400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cap="all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Глаз.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0" y="3643314"/>
            <a:ext cx="914400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cap="all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очки.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25781" t="24167" r="61563" b="49166"/>
          <a:stretch>
            <a:fillRect/>
          </a:stretch>
        </p:blipFill>
        <p:spPr bwMode="auto">
          <a:xfrm>
            <a:off x="0" y="-24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Загнутый угол 38"/>
          <p:cNvSpPr/>
          <p:nvPr/>
        </p:nvSpPr>
        <p:spPr>
          <a:xfrm>
            <a:off x="2357422" y="571480"/>
            <a:ext cx="2714644" cy="928694"/>
          </a:xfrm>
          <a:prstGeom prst="foldedCorner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нутый угол 29"/>
          <p:cNvSpPr/>
          <p:nvPr/>
        </p:nvSpPr>
        <p:spPr>
          <a:xfrm>
            <a:off x="1747976" y="4967140"/>
            <a:ext cx="4929222" cy="1428760"/>
          </a:xfrm>
          <a:prstGeom prst="foldedCorner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357686" y="0"/>
            <a:ext cx="45720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/8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глаз.  Очки.</a:t>
            </a:r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 §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2441142" y="2711809"/>
            <a:ext cx="297522" cy="876166"/>
            <a:chOff x="12957" y="3293"/>
            <a:chExt cx="422" cy="797"/>
          </a:xfrm>
        </p:grpSpPr>
        <p:sp>
          <p:nvSpPr>
            <p:cNvPr id="1028" name="Arc 4"/>
            <p:cNvSpPr>
              <a:spLocks/>
            </p:cNvSpPr>
            <p:nvPr/>
          </p:nvSpPr>
          <p:spPr bwMode="auto">
            <a:xfrm flipH="1">
              <a:off x="12957" y="3293"/>
              <a:ext cx="225" cy="7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04"/>
                <a:gd name="T2" fmla="*/ 2033 w 21600"/>
                <a:gd name="T3" fmla="*/ 43104 h 43104"/>
                <a:gd name="T4" fmla="*/ 0 w 21600"/>
                <a:gd name="T5" fmla="*/ 21600 h 4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0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41"/>
                    <a:pt x="13125" y="42055"/>
                    <a:pt x="2033" y="43104"/>
                  </a:cubicBezTo>
                </a:path>
                <a:path w="21600" h="4310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41"/>
                    <a:pt x="13125" y="42055"/>
                    <a:pt x="2033" y="43104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CCFF"/>
            </a:solidFill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Arc 5"/>
            <p:cNvSpPr>
              <a:spLocks/>
            </p:cNvSpPr>
            <p:nvPr/>
          </p:nvSpPr>
          <p:spPr bwMode="auto">
            <a:xfrm>
              <a:off x="13154" y="3302"/>
              <a:ext cx="225" cy="7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04"/>
                <a:gd name="T2" fmla="*/ 2033 w 21600"/>
                <a:gd name="T3" fmla="*/ 43104 h 43104"/>
                <a:gd name="T4" fmla="*/ 0 w 21600"/>
                <a:gd name="T5" fmla="*/ 21600 h 4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0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41"/>
                    <a:pt x="13125" y="42055"/>
                    <a:pt x="2033" y="43104"/>
                  </a:cubicBezTo>
                </a:path>
                <a:path w="21600" h="4310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41"/>
                    <a:pt x="13125" y="42055"/>
                    <a:pt x="2033" y="43104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CCFF"/>
            </a:solidFill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2" name="Arc 8"/>
          <p:cNvSpPr>
            <a:spLocks/>
          </p:cNvSpPr>
          <p:nvPr/>
        </p:nvSpPr>
        <p:spPr bwMode="auto">
          <a:xfrm flipH="1">
            <a:off x="2071670" y="2305299"/>
            <a:ext cx="437532" cy="155499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04"/>
              <a:gd name="T2" fmla="*/ 2033 w 21600"/>
              <a:gd name="T3" fmla="*/ 43104 h 43104"/>
              <a:gd name="T4" fmla="*/ 0 w 21600"/>
              <a:gd name="T5" fmla="*/ 21600 h 43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0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741"/>
                  <a:pt x="13125" y="42055"/>
                  <a:pt x="2033" y="43104"/>
                </a:cubicBezTo>
              </a:path>
              <a:path w="21600" h="4310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741"/>
                  <a:pt x="13125" y="42055"/>
                  <a:pt x="2033" y="43104"/>
                </a:cubicBezTo>
                <a:lnTo>
                  <a:pt x="0" y="21600"/>
                </a:lnTo>
                <a:close/>
              </a:path>
            </a:pathLst>
          </a:custGeom>
          <a:noFill/>
          <a:ln w="34925">
            <a:solidFill>
              <a:srgbClr val="3366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2594764" y="1900805"/>
            <a:ext cx="379195" cy="2358149"/>
            <a:chOff x="2594764" y="1932337"/>
            <a:chExt cx="379195" cy="2358149"/>
          </a:xfrm>
        </p:grpSpPr>
        <p:sp>
          <p:nvSpPr>
            <p:cNvPr id="1031" name="Arc 7"/>
            <p:cNvSpPr>
              <a:spLocks/>
            </p:cNvSpPr>
            <p:nvPr/>
          </p:nvSpPr>
          <p:spPr bwMode="auto">
            <a:xfrm flipH="1" flipV="1">
              <a:off x="2594764" y="3548508"/>
              <a:ext cx="363638" cy="741978"/>
            </a:xfrm>
            <a:custGeom>
              <a:avLst/>
              <a:gdLst>
                <a:gd name="G0" fmla="+- 0 0 0"/>
                <a:gd name="G1" fmla="+- 20567 0 0"/>
                <a:gd name="G2" fmla="+- 21600 0 0"/>
                <a:gd name="T0" fmla="*/ 6598 w 21600"/>
                <a:gd name="T1" fmla="*/ 0 h 20567"/>
                <a:gd name="T2" fmla="*/ 21600 w 21600"/>
                <a:gd name="T3" fmla="*/ 20567 h 20567"/>
                <a:gd name="T4" fmla="*/ 0 w 21600"/>
                <a:gd name="T5" fmla="*/ 20567 h 20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67" fill="none" extrusionOk="0">
                  <a:moveTo>
                    <a:pt x="6598" y="-1"/>
                  </a:moveTo>
                  <a:cubicBezTo>
                    <a:pt x="15536" y="2867"/>
                    <a:pt x="21600" y="11179"/>
                    <a:pt x="21600" y="20567"/>
                  </a:cubicBezTo>
                </a:path>
                <a:path w="21600" h="20567" stroke="0" extrusionOk="0">
                  <a:moveTo>
                    <a:pt x="6598" y="-1"/>
                  </a:moveTo>
                  <a:cubicBezTo>
                    <a:pt x="15536" y="2867"/>
                    <a:pt x="21600" y="11179"/>
                    <a:pt x="21600" y="20567"/>
                  </a:cubicBezTo>
                  <a:lnTo>
                    <a:pt x="0" y="20567"/>
                  </a:lnTo>
                  <a:close/>
                </a:path>
              </a:pathLst>
            </a:custGeom>
            <a:noFill/>
            <a:ln w="349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Arc 9"/>
            <p:cNvSpPr>
              <a:spLocks/>
            </p:cNvSpPr>
            <p:nvPr/>
          </p:nvSpPr>
          <p:spPr bwMode="auto">
            <a:xfrm flipH="1">
              <a:off x="2610321" y="1932337"/>
              <a:ext cx="363638" cy="741978"/>
            </a:xfrm>
            <a:custGeom>
              <a:avLst/>
              <a:gdLst>
                <a:gd name="G0" fmla="+- 0 0 0"/>
                <a:gd name="G1" fmla="+- 20567 0 0"/>
                <a:gd name="G2" fmla="+- 21600 0 0"/>
                <a:gd name="T0" fmla="*/ 6598 w 21600"/>
                <a:gd name="T1" fmla="*/ 0 h 20567"/>
                <a:gd name="T2" fmla="*/ 21600 w 21600"/>
                <a:gd name="T3" fmla="*/ 20567 h 20567"/>
                <a:gd name="T4" fmla="*/ 0 w 21600"/>
                <a:gd name="T5" fmla="*/ 20567 h 20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67" fill="none" extrusionOk="0">
                  <a:moveTo>
                    <a:pt x="6598" y="-1"/>
                  </a:moveTo>
                  <a:cubicBezTo>
                    <a:pt x="15536" y="2867"/>
                    <a:pt x="21600" y="11179"/>
                    <a:pt x="21600" y="20567"/>
                  </a:cubicBezTo>
                </a:path>
                <a:path w="21600" h="20567" stroke="0" extrusionOk="0">
                  <a:moveTo>
                    <a:pt x="6598" y="-1"/>
                  </a:moveTo>
                  <a:cubicBezTo>
                    <a:pt x="15536" y="2867"/>
                    <a:pt x="21600" y="11179"/>
                    <a:pt x="21600" y="20567"/>
                  </a:cubicBezTo>
                  <a:lnTo>
                    <a:pt x="0" y="20567"/>
                  </a:lnTo>
                  <a:close/>
                </a:path>
              </a:pathLst>
            </a:custGeom>
            <a:noFill/>
            <a:ln w="349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2332245" y="1450969"/>
            <a:ext cx="3206625" cy="3263915"/>
            <a:chOff x="10764" y="2885"/>
            <a:chExt cx="1649" cy="1654"/>
          </a:xfrm>
        </p:grpSpPr>
        <p:sp>
          <p:nvSpPr>
            <p:cNvPr id="1035" name="Arc 11"/>
            <p:cNvSpPr>
              <a:spLocks/>
            </p:cNvSpPr>
            <p:nvPr/>
          </p:nvSpPr>
          <p:spPr bwMode="auto">
            <a:xfrm>
              <a:off x="10764" y="2885"/>
              <a:ext cx="1649" cy="1654"/>
            </a:xfrm>
            <a:custGeom>
              <a:avLst/>
              <a:gdLst>
                <a:gd name="G0" fmla="+- 21508 0 0"/>
                <a:gd name="G1" fmla="+- 21600 0 0"/>
                <a:gd name="G2" fmla="+- 21600 0 0"/>
                <a:gd name="T0" fmla="*/ 0 w 43108"/>
                <a:gd name="T1" fmla="*/ 19605 h 43200"/>
                <a:gd name="T2" fmla="*/ 61 w 43108"/>
                <a:gd name="T3" fmla="*/ 24169 h 43200"/>
                <a:gd name="T4" fmla="*/ 21508 w 4310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08" h="43200" fill="none" extrusionOk="0">
                  <a:moveTo>
                    <a:pt x="0" y="19605"/>
                  </a:moveTo>
                  <a:cubicBezTo>
                    <a:pt x="1030" y="8496"/>
                    <a:pt x="10351" y="-1"/>
                    <a:pt x="21508" y="0"/>
                  </a:cubicBezTo>
                  <a:cubicBezTo>
                    <a:pt x="33437" y="0"/>
                    <a:pt x="43108" y="9670"/>
                    <a:pt x="43108" y="21600"/>
                  </a:cubicBezTo>
                  <a:cubicBezTo>
                    <a:pt x="43108" y="33529"/>
                    <a:pt x="33437" y="43200"/>
                    <a:pt x="21508" y="43200"/>
                  </a:cubicBezTo>
                  <a:cubicBezTo>
                    <a:pt x="10572" y="43200"/>
                    <a:pt x="1361" y="35027"/>
                    <a:pt x="61" y="24168"/>
                  </a:cubicBezTo>
                </a:path>
                <a:path w="43108" h="43200" stroke="0" extrusionOk="0">
                  <a:moveTo>
                    <a:pt x="0" y="19605"/>
                  </a:moveTo>
                  <a:cubicBezTo>
                    <a:pt x="1030" y="8496"/>
                    <a:pt x="10351" y="-1"/>
                    <a:pt x="21508" y="0"/>
                  </a:cubicBezTo>
                  <a:cubicBezTo>
                    <a:pt x="33437" y="0"/>
                    <a:pt x="43108" y="9670"/>
                    <a:pt x="43108" y="21600"/>
                  </a:cubicBezTo>
                  <a:cubicBezTo>
                    <a:pt x="43108" y="33529"/>
                    <a:pt x="33437" y="43200"/>
                    <a:pt x="21508" y="43200"/>
                  </a:cubicBezTo>
                  <a:cubicBezTo>
                    <a:pt x="10572" y="43200"/>
                    <a:pt x="1361" y="35027"/>
                    <a:pt x="61" y="24168"/>
                  </a:cubicBezTo>
                  <a:lnTo>
                    <a:pt x="21508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Arc 12"/>
            <p:cNvSpPr>
              <a:spLocks/>
            </p:cNvSpPr>
            <p:nvPr/>
          </p:nvSpPr>
          <p:spPr bwMode="auto">
            <a:xfrm>
              <a:off x="11506" y="2973"/>
              <a:ext cx="826" cy="1531"/>
            </a:xfrm>
            <a:custGeom>
              <a:avLst/>
              <a:gdLst>
                <a:gd name="G0" fmla="+- 0 0 0"/>
                <a:gd name="G1" fmla="+- 19457 0 0"/>
                <a:gd name="G2" fmla="+- 21600 0 0"/>
                <a:gd name="T0" fmla="*/ 9380 w 21600"/>
                <a:gd name="T1" fmla="*/ 0 h 39989"/>
                <a:gd name="T2" fmla="*/ 6707 w 21600"/>
                <a:gd name="T3" fmla="*/ 39989 h 39989"/>
                <a:gd name="T4" fmla="*/ 0 w 21600"/>
                <a:gd name="T5" fmla="*/ 19457 h 39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989" fill="none" extrusionOk="0">
                  <a:moveTo>
                    <a:pt x="9380" y="-1"/>
                  </a:moveTo>
                  <a:cubicBezTo>
                    <a:pt x="16851" y="3601"/>
                    <a:pt x="21600" y="11163"/>
                    <a:pt x="21600" y="19457"/>
                  </a:cubicBezTo>
                  <a:cubicBezTo>
                    <a:pt x="21600" y="28802"/>
                    <a:pt x="15590" y="37087"/>
                    <a:pt x="6707" y="39989"/>
                  </a:cubicBezTo>
                </a:path>
                <a:path w="21600" h="39989" stroke="0" extrusionOk="0">
                  <a:moveTo>
                    <a:pt x="9380" y="-1"/>
                  </a:moveTo>
                  <a:cubicBezTo>
                    <a:pt x="16851" y="3601"/>
                    <a:pt x="21600" y="11163"/>
                    <a:pt x="21600" y="19457"/>
                  </a:cubicBezTo>
                  <a:cubicBezTo>
                    <a:pt x="21600" y="28802"/>
                    <a:pt x="15590" y="37087"/>
                    <a:pt x="6707" y="39989"/>
                  </a:cubicBezTo>
                  <a:lnTo>
                    <a:pt x="0" y="19457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7" name="Group 13"/>
          <p:cNvGrpSpPr>
            <a:grpSpLocks/>
          </p:cNvGrpSpPr>
          <p:nvPr/>
        </p:nvGrpSpPr>
        <p:grpSpPr bwMode="auto">
          <a:xfrm>
            <a:off x="5307463" y="3418267"/>
            <a:ext cx="836173" cy="775525"/>
            <a:chOff x="12478" y="3903"/>
            <a:chExt cx="430" cy="393"/>
          </a:xfrm>
        </p:grpSpPr>
        <p:sp>
          <p:nvSpPr>
            <p:cNvPr id="1038" name="Arc 14"/>
            <p:cNvSpPr>
              <a:spLocks/>
            </p:cNvSpPr>
            <p:nvPr/>
          </p:nvSpPr>
          <p:spPr bwMode="auto">
            <a:xfrm rot="788859" flipH="1" flipV="1">
              <a:off x="12571" y="3903"/>
              <a:ext cx="337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Arc 15"/>
            <p:cNvSpPr>
              <a:spLocks/>
            </p:cNvSpPr>
            <p:nvPr/>
          </p:nvSpPr>
          <p:spPr bwMode="auto">
            <a:xfrm rot="1510068" flipH="1">
              <a:off x="12493" y="4155"/>
              <a:ext cx="337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Arc 16"/>
            <p:cNvSpPr>
              <a:spLocks/>
            </p:cNvSpPr>
            <p:nvPr/>
          </p:nvSpPr>
          <p:spPr bwMode="auto">
            <a:xfrm rot="1510068" flipH="1">
              <a:off x="12478" y="4101"/>
              <a:ext cx="337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Arc 17"/>
            <p:cNvSpPr>
              <a:spLocks/>
            </p:cNvSpPr>
            <p:nvPr/>
          </p:nvSpPr>
          <p:spPr bwMode="auto">
            <a:xfrm rot="788859" flipH="1" flipV="1">
              <a:off x="12555" y="3941"/>
              <a:ext cx="337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2" name="AutoShape 18"/>
          <p:cNvSpPr>
            <a:spLocks/>
          </p:cNvSpPr>
          <p:nvPr/>
        </p:nvSpPr>
        <p:spPr bwMode="auto">
          <a:xfrm>
            <a:off x="0" y="2143116"/>
            <a:ext cx="1928794" cy="571504"/>
          </a:xfrm>
          <a:prstGeom prst="accentBorderCallout2">
            <a:avLst>
              <a:gd name="adj1" fmla="val 56141"/>
              <a:gd name="adj2" fmla="val 99135"/>
              <a:gd name="adj3" fmla="val 64972"/>
              <a:gd name="adj4" fmla="val 118655"/>
              <a:gd name="adj5" fmla="val 58843"/>
              <a:gd name="adj6" fmla="val 119341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роговица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AutoShape 19"/>
          <p:cNvSpPr>
            <a:spLocks/>
          </p:cNvSpPr>
          <p:nvPr/>
        </p:nvSpPr>
        <p:spPr bwMode="auto">
          <a:xfrm>
            <a:off x="0" y="2782886"/>
            <a:ext cx="1677994" cy="1431932"/>
          </a:xfrm>
          <a:prstGeom prst="accentBorderCallout2">
            <a:avLst>
              <a:gd name="adj1" fmla="val 39050"/>
              <a:gd name="adj2" fmla="val 100416"/>
              <a:gd name="adj3" fmla="val 24442"/>
              <a:gd name="adj4" fmla="val 117508"/>
              <a:gd name="adj5" fmla="val 15628"/>
              <a:gd name="adj6" fmla="val 13833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зрачок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(2-8 мм)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чёрный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" name="AutoShape 20"/>
          <p:cNvSpPr>
            <a:spLocks/>
          </p:cNvSpPr>
          <p:nvPr/>
        </p:nvSpPr>
        <p:spPr bwMode="auto">
          <a:xfrm>
            <a:off x="0" y="4357694"/>
            <a:ext cx="2214578" cy="714380"/>
          </a:xfrm>
          <a:prstGeom prst="accentBorderCallout2">
            <a:avLst>
              <a:gd name="adj1" fmla="val 44370"/>
              <a:gd name="adj2" fmla="val 100928"/>
              <a:gd name="adj3" fmla="val -14162"/>
              <a:gd name="adj4" fmla="val 108822"/>
              <a:gd name="adj5" fmla="val -77716"/>
              <a:gd name="adj6" fmla="val 118493"/>
            </a:avLst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радужка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5" name="AutoShape 21"/>
          <p:cNvSpPr>
            <a:spLocks/>
          </p:cNvSpPr>
          <p:nvPr/>
        </p:nvSpPr>
        <p:spPr bwMode="auto">
          <a:xfrm>
            <a:off x="5072066" y="642918"/>
            <a:ext cx="3300409" cy="1254116"/>
          </a:xfrm>
          <a:prstGeom prst="borderCallout1">
            <a:avLst>
              <a:gd name="adj1" fmla="val 42662"/>
              <a:gd name="adj2" fmla="val 1639"/>
              <a:gd name="adj3" fmla="val 194512"/>
              <a:gd name="adj4" fmla="val -76396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Хрусталик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"объектив"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7" name="AutoShape 23"/>
          <p:cNvSpPr>
            <a:spLocks/>
          </p:cNvSpPr>
          <p:nvPr/>
        </p:nvSpPr>
        <p:spPr bwMode="auto">
          <a:xfrm>
            <a:off x="6786546" y="1928802"/>
            <a:ext cx="2143172" cy="1571636"/>
          </a:xfrm>
          <a:prstGeom prst="accentCallout1">
            <a:avLst>
              <a:gd name="adj1" fmla="val 17912"/>
              <a:gd name="adj2" fmla="val -985"/>
              <a:gd name="adj3" fmla="val 33599"/>
              <a:gd name="adj4" fmla="val -7119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сетчатка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Палочки Ч/Б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колбочки..ЦВ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9" name="AutoShape 25"/>
          <p:cNvSpPr>
            <a:spLocks/>
          </p:cNvSpPr>
          <p:nvPr/>
        </p:nvSpPr>
        <p:spPr bwMode="auto">
          <a:xfrm>
            <a:off x="6572264" y="4143380"/>
            <a:ext cx="2571736" cy="1454157"/>
          </a:xfrm>
          <a:prstGeom prst="accentBorderCallout2">
            <a:avLst>
              <a:gd name="adj1" fmla="val 774"/>
              <a:gd name="adj2" fmla="val -1076"/>
              <a:gd name="adj3" fmla="val -3362"/>
              <a:gd name="adj4" fmla="val -1381"/>
              <a:gd name="adj5" fmla="val -22064"/>
              <a:gd name="adj6" fmla="val -3054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Глазной нерв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Пятно…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2643174" y="2285992"/>
            <a:ext cx="2643206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стекловидное.. </a:t>
            </a:r>
          </a:p>
          <a:p>
            <a:pPr lvl="0" algn="ctr">
              <a:spcAft>
                <a:spcPts val="1000"/>
              </a:spcAft>
            </a:pP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2,5см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90340" y="4977478"/>
            <a:ext cx="4929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АККОМОДАЦИЯ  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( 12мм - ∞)</a:t>
            </a:r>
            <a:endParaRPr lang="ru-RU" sz="24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РНЗ = 25 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cap="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          двумя…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3268" y="52418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031896" y="668040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97460" y="52516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13226" y="90649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834462" y="581818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</a:t>
            </a: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4310388" y="905512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18762" y="52418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2571736" y="881372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6643702" y="3357562"/>
            <a:ext cx="2071702" cy="523220"/>
            <a:chOff x="6643702" y="3357562"/>
            <a:chExt cx="2071702" cy="523220"/>
          </a:xfrm>
        </p:grpSpPr>
        <p:sp>
          <p:nvSpPr>
            <p:cNvPr id="41" name="TextBox 40"/>
            <p:cNvSpPr txBox="1"/>
            <p:nvPr/>
          </p:nvSpPr>
          <p:spPr>
            <a:xfrm>
              <a:off x="6643702" y="3357562"/>
              <a:ext cx="2071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    ,   )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 rot="5400000">
              <a:off x="7301357" y="3629959"/>
              <a:ext cx="214314" cy="1588"/>
            </a:xfrm>
            <a:prstGeom prst="straightConnector1">
              <a:avLst/>
            </a:prstGeom>
            <a:ln w="25400">
              <a:tailEnd type="oval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rot="16200000" flipH="1">
              <a:off x="7811832" y="3595034"/>
              <a:ext cx="285752" cy="142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7436913" y="746871"/>
            <a:ext cx="357190" cy="357190"/>
          </a:xfrm>
          <a:prstGeom prst="triangle">
            <a:avLst>
              <a:gd name="adj" fmla="val 50000"/>
            </a:avLst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43834" y="6396359"/>
            <a:ext cx="15001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Стр.213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0" grpId="0" animBg="1"/>
      <p:bldP spid="1032" grpId="0" animBg="1"/>
      <p:bldP spid="1042" grpId="0" animBg="1"/>
      <p:bldP spid="1043" grpId="0" animBg="1"/>
      <p:bldP spid="1044" grpId="0" animBg="1"/>
      <p:bldP spid="1045" grpId="0" animBg="1"/>
      <p:bldP spid="1047" grpId="0" animBg="1"/>
      <p:bldP spid="1049" grpId="0" animBg="1"/>
      <p:bldP spid="1051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близорукость…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6" y="292893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дальнозоркость… 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57204" y="1584253"/>
            <a:ext cx="3768909" cy="451897"/>
            <a:chOff x="8609" y="7033"/>
            <a:chExt cx="2282" cy="335"/>
          </a:xfrm>
        </p:grpSpPr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>
              <a:off x="8659" y="7033"/>
              <a:ext cx="11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8671" y="7368"/>
              <a:ext cx="11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8609" y="7200"/>
              <a:ext cx="2282" cy="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2882043" y="1665190"/>
            <a:ext cx="1719296" cy="37096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2857269" y="1584253"/>
            <a:ext cx="1795269" cy="4141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402435" y="1126960"/>
            <a:ext cx="26425" cy="1382670"/>
            <a:chOff x="12485" y="6357"/>
            <a:chExt cx="16" cy="1025"/>
          </a:xfrm>
        </p:grpSpPr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 flipH="1">
              <a:off x="12485" y="6357"/>
              <a:ext cx="16" cy="245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 type="stealth" w="lg" len="lg"/>
            </a:ln>
            <a:scene3d>
              <a:camera prst="orthographicFront">
                <a:rot lat="0" lon="0" rev="3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 flipH="1" flipV="1">
              <a:off x="12485" y="7137"/>
              <a:ext cx="16" cy="245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 type="stealth" w="lg" len="lg"/>
            </a:ln>
            <a:scene3d>
              <a:camera prst="orthographicFront">
                <a:rot lat="0" lon="0" rev="212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12490" y="6357"/>
              <a:ext cx="0" cy="1012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54"/>
          <p:cNvGrpSpPr/>
          <p:nvPr/>
        </p:nvGrpSpPr>
        <p:grpSpPr>
          <a:xfrm>
            <a:off x="2777993" y="928665"/>
            <a:ext cx="2294047" cy="1714511"/>
            <a:chOff x="2777993" y="928665"/>
            <a:chExt cx="2294047" cy="1714511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777993" y="928665"/>
              <a:ext cx="2294047" cy="1714511"/>
              <a:chOff x="10630" y="2885"/>
              <a:chExt cx="2094" cy="1654"/>
            </a:xfrm>
          </p:grpSpPr>
          <p:sp>
            <p:nvSpPr>
              <p:cNvPr id="2053" name="Arc 5"/>
              <p:cNvSpPr>
                <a:spLocks/>
              </p:cNvSpPr>
              <p:nvPr/>
            </p:nvSpPr>
            <p:spPr bwMode="auto">
              <a:xfrm flipH="1" flipV="1">
                <a:off x="10899" y="3923"/>
                <a:ext cx="187" cy="376"/>
              </a:xfrm>
              <a:custGeom>
                <a:avLst/>
                <a:gdLst>
                  <a:gd name="G0" fmla="+- 0 0 0"/>
                  <a:gd name="G1" fmla="+- 20567 0 0"/>
                  <a:gd name="G2" fmla="+- 21600 0 0"/>
                  <a:gd name="T0" fmla="*/ 6598 w 21600"/>
                  <a:gd name="T1" fmla="*/ 0 h 20567"/>
                  <a:gd name="T2" fmla="*/ 21600 w 21600"/>
                  <a:gd name="T3" fmla="*/ 20567 h 20567"/>
                  <a:gd name="T4" fmla="*/ 0 w 21600"/>
                  <a:gd name="T5" fmla="*/ 20567 h 20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567" fill="none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</a:path>
                  <a:path w="21600" h="20567" stroke="0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  <a:lnTo>
                      <a:pt x="0" y="20567"/>
                    </a:lnTo>
                    <a:close/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4" name="Arc 6"/>
              <p:cNvSpPr>
                <a:spLocks/>
              </p:cNvSpPr>
              <p:nvPr/>
            </p:nvSpPr>
            <p:spPr bwMode="auto">
              <a:xfrm flipH="1">
                <a:off x="10630" y="3293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Arc 7"/>
              <p:cNvSpPr>
                <a:spLocks/>
              </p:cNvSpPr>
              <p:nvPr/>
            </p:nvSpPr>
            <p:spPr bwMode="auto">
              <a:xfrm flipH="1">
                <a:off x="10907" y="3104"/>
                <a:ext cx="187" cy="376"/>
              </a:xfrm>
              <a:custGeom>
                <a:avLst/>
                <a:gdLst>
                  <a:gd name="G0" fmla="+- 0 0 0"/>
                  <a:gd name="G1" fmla="+- 20567 0 0"/>
                  <a:gd name="G2" fmla="+- 21600 0 0"/>
                  <a:gd name="T0" fmla="*/ 6598 w 21600"/>
                  <a:gd name="T1" fmla="*/ 0 h 20567"/>
                  <a:gd name="T2" fmla="*/ 21600 w 21600"/>
                  <a:gd name="T3" fmla="*/ 20567 h 20567"/>
                  <a:gd name="T4" fmla="*/ 0 w 21600"/>
                  <a:gd name="T5" fmla="*/ 20567 h 20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567" fill="none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</a:path>
                  <a:path w="21600" h="20567" stroke="0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  <a:lnTo>
                      <a:pt x="0" y="20567"/>
                    </a:lnTo>
                    <a:close/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10764" y="2885"/>
                <a:ext cx="1649" cy="1654"/>
                <a:chOff x="10764" y="2885"/>
                <a:chExt cx="1649" cy="1654"/>
              </a:xfrm>
            </p:grpSpPr>
            <p:sp>
              <p:nvSpPr>
                <p:cNvPr id="2057" name="Arc 9"/>
                <p:cNvSpPr>
                  <a:spLocks/>
                </p:cNvSpPr>
                <p:nvPr/>
              </p:nvSpPr>
              <p:spPr bwMode="auto">
                <a:xfrm>
                  <a:off x="10764" y="2885"/>
                  <a:ext cx="1649" cy="1654"/>
                </a:xfrm>
                <a:custGeom>
                  <a:avLst/>
                  <a:gdLst>
                    <a:gd name="G0" fmla="+- 21508 0 0"/>
                    <a:gd name="G1" fmla="+- 21600 0 0"/>
                    <a:gd name="G2" fmla="+- 21600 0 0"/>
                    <a:gd name="T0" fmla="*/ 0 w 43108"/>
                    <a:gd name="T1" fmla="*/ 19605 h 43200"/>
                    <a:gd name="T2" fmla="*/ 61 w 43108"/>
                    <a:gd name="T3" fmla="*/ 24169 h 43200"/>
                    <a:gd name="T4" fmla="*/ 21508 w 4310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08" h="43200" fill="none" extrusionOk="0">
                      <a:moveTo>
                        <a:pt x="0" y="19605"/>
                      </a:moveTo>
                      <a:cubicBezTo>
                        <a:pt x="1030" y="8496"/>
                        <a:pt x="10351" y="-1"/>
                        <a:pt x="21508" y="0"/>
                      </a:cubicBezTo>
                      <a:cubicBezTo>
                        <a:pt x="33437" y="0"/>
                        <a:pt x="43108" y="9670"/>
                        <a:pt x="43108" y="21600"/>
                      </a:cubicBezTo>
                      <a:cubicBezTo>
                        <a:pt x="43108" y="33529"/>
                        <a:pt x="33437" y="43200"/>
                        <a:pt x="21508" y="43200"/>
                      </a:cubicBezTo>
                      <a:cubicBezTo>
                        <a:pt x="10572" y="43200"/>
                        <a:pt x="1361" y="35027"/>
                        <a:pt x="61" y="24168"/>
                      </a:cubicBezTo>
                    </a:path>
                    <a:path w="43108" h="43200" stroke="0" extrusionOk="0">
                      <a:moveTo>
                        <a:pt x="0" y="19605"/>
                      </a:moveTo>
                      <a:cubicBezTo>
                        <a:pt x="1030" y="8496"/>
                        <a:pt x="10351" y="-1"/>
                        <a:pt x="21508" y="0"/>
                      </a:cubicBezTo>
                      <a:cubicBezTo>
                        <a:pt x="33437" y="0"/>
                        <a:pt x="43108" y="9670"/>
                        <a:pt x="43108" y="21600"/>
                      </a:cubicBezTo>
                      <a:cubicBezTo>
                        <a:pt x="43108" y="33529"/>
                        <a:pt x="33437" y="43200"/>
                        <a:pt x="21508" y="43200"/>
                      </a:cubicBezTo>
                      <a:cubicBezTo>
                        <a:pt x="10572" y="43200"/>
                        <a:pt x="1361" y="35027"/>
                        <a:pt x="61" y="24168"/>
                      </a:cubicBezTo>
                      <a:lnTo>
                        <a:pt x="21508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8" name="Arc 10"/>
                <p:cNvSpPr>
                  <a:spLocks/>
                </p:cNvSpPr>
                <p:nvPr/>
              </p:nvSpPr>
              <p:spPr bwMode="auto">
                <a:xfrm>
                  <a:off x="11506" y="2973"/>
                  <a:ext cx="826" cy="1531"/>
                </a:xfrm>
                <a:custGeom>
                  <a:avLst/>
                  <a:gdLst>
                    <a:gd name="G0" fmla="+- 0 0 0"/>
                    <a:gd name="G1" fmla="+- 19457 0 0"/>
                    <a:gd name="G2" fmla="+- 21600 0 0"/>
                    <a:gd name="T0" fmla="*/ 9380 w 21600"/>
                    <a:gd name="T1" fmla="*/ 0 h 39989"/>
                    <a:gd name="T2" fmla="*/ 6707 w 21600"/>
                    <a:gd name="T3" fmla="*/ 39989 h 39989"/>
                    <a:gd name="T4" fmla="*/ 0 w 21600"/>
                    <a:gd name="T5" fmla="*/ 19457 h 399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9989" fill="none" extrusionOk="0">
                      <a:moveTo>
                        <a:pt x="9380" y="-1"/>
                      </a:moveTo>
                      <a:cubicBezTo>
                        <a:pt x="16851" y="3601"/>
                        <a:pt x="21600" y="11163"/>
                        <a:pt x="21600" y="19457"/>
                      </a:cubicBezTo>
                      <a:cubicBezTo>
                        <a:pt x="21600" y="28802"/>
                        <a:pt x="15590" y="37087"/>
                        <a:pt x="6707" y="39989"/>
                      </a:cubicBezTo>
                    </a:path>
                    <a:path w="21600" h="39989" stroke="0" extrusionOk="0">
                      <a:moveTo>
                        <a:pt x="9380" y="-1"/>
                      </a:moveTo>
                      <a:cubicBezTo>
                        <a:pt x="16851" y="3601"/>
                        <a:pt x="21600" y="11163"/>
                        <a:pt x="21600" y="19457"/>
                      </a:cubicBezTo>
                      <a:cubicBezTo>
                        <a:pt x="21600" y="28802"/>
                        <a:pt x="15590" y="37087"/>
                        <a:pt x="6707" y="39989"/>
                      </a:cubicBezTo>
                      <a:lnTo>
                        <a:pt x="0" y="1945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Group 11"/>
              <p:cNvGrpSpPr>
                <a:grpSpLocks/>
              </p:cNvGrpSpPr>
              <p:nvPr/>
            </p:nvGrpSpPr>
            <p:grpSpPr bwMode="auto">
              <a:xfrm>
                <a:off x="12294" y="3857"/>
                <a:ext cx="430" cy="393"/>
                <a:chOff x="12478" y="3903"/>
                <a:chExt cx="430" cy="393"/>
              </a:xfrm>
            </p:grpSpPr>
            <p:sp>
              <p:nvSpPr>
                <p:cNvPr id="2060" name="Arc 12"/>
                <p:cNvSpPr>
                  <a:spLocks/>
                </p:cNvSpPr>
                <p:nvPr/>
              </p:nvSpPr>
              <p:spPr bwMode="auto">
                <a:xfrm rot="788859" flipH="1" flipV="1">
                  <a:off x="12571" y="3903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1" name="Arc 13"/>
                <p:cNvSpPr>
                  <a:spLocks/>
                </p:cNvSpPr>
                <p:nvPr/>
              </p:nvSpPr>
              <p:spPr bwMode="auto">
                <a:xfrm rot="1510068" flipH="1">
                  <a:off x="12493" y="4155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2" name="Arc 14"/>
                <p:cNvSpPr>
                  <a:spLocks/>
                </p:cNvSpPr>
                <p:nvPr/>
              </p:nvSpPr>
              <p:spPr bwMode="auto">
                <a:xfrm rot="1510068" flipH="1">
                  <a:off x="12478" y="4101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3" name="Arc 15"/>
                <p:cNvSpPr>
                  <a:spLocks/>
                </p:cNvSpPr>
                <p:nvPr/>
              </p:nvSpPr>
              <p:spPr bwMode="auto">
                <a:xfrm rot="788859" flipH="1" flipV="1">
                  <a:off x="12555" y="3941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2987745" y="1546483"/>
              <a:ext cx="232873" cy="454595"/>
              <a:chOff x="12957" y="3293"/>
              <a:chExt cx="422" cy="797"/>
            </a:xfrm>
          </p:grpSpPr>
          <p:sp>
            <p:nvSpPr>
              <p:cNvPr id="2075" name="Arc 27"/>
              <p:cNvSpPr>
                <a:spLocks/>
              </p:cNvSpPr>
              <p:nvPr/>
            </p:nvSpPr>
            <p:spPr bwMode="auto">
              <a:xfrm flipH="1">
                <a:off x="12957" y="3293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CC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Arc 28"/>
              <p:cNvSpPr>
                <a:spLocks/>
              </p:cNvSpPr>
              <p:nvPr/>
            </p:nvSpPr>
            <p:spPr bwMode="auto">
              <a:xfrm>
                <a:off x="13154" y="3302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CC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4182263" y="4254327"/>
            <a:ext cx="3137605" cy="523644"/>
            <a:chOff x="8640" y="7033"/>
            <a:chExt cx="2499" cy="372"/>
          </a:xfrm>
        </p:grpSpPr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>
              <a:off x="8640" y="7033"/>
              <a:ext cx="11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>
              <a:off x="8640" y="7405"/>
              <a:ext cx="11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Line 46"/>
            <p:cNvSpPr>
              <a:spLocks noChangeShapeType="1"/>
            </p:cNvSpPr>
            <p:nvPr/>
          </p:nvSpPr>
          <p:spPr bwMode="auto">
            <a:xfrm>
              <a:off x="8857" y="7234"/>
              <a:ext cx="2282" cy="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5637385" y="4257527"/>
            <a:ext cx="1961163" cy="30264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5633575" y="4572008"/>
            <a:ext cx="2010259" cy="20661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5239464" y="3958626"/>
            <a:ext cx="0" cy="14020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stealth" w="lg" len="lg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61"/>
          <p:cNvGrpSpPr/>
          <p:nvPr/>
        </p:nvGrpSpPr>
        <p:grpSpPr>
          <a:xfrm>
            <a:off x="5548980" y="3643314"/>
            <a:ext cx="1743953" cy="1789114"/>
            <a:chOff x="5603572" y="3643314"/>
            <a:chExt cx="1743953" cy="1789114"/>
          </a:xfrm>
        </p:grpSpPr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5603572" y="3643314"/>
              <a:ext cx="1743953" cy="1789114"/>
              <a:chOff x="10630" y="2885"/>
              <a:chExt cx="2094" cy="1654"/>
            </a:xfrm>
          </p:grpSpPr>
          <p:sp>
            <p:nvSpPr>
              <p:cNvPr id="2080" name="Arc 32"/>
              <p:cNvSpPr>
                <a:spLocks/>
              </p:cNvSpPr>
              <p:nvPr/>
            </p:nvSpPr>
            <p:spPr bwMode="auto">
              <a:xfrm flipH="1" flipV="1">
                <a:off x="10899" y="3923"/>
                <a:ext cx="187" cy="376"/>
              </a:xfrm>
              <a:custGeom>
                <a:avLst/>
                <a:gdLst>
                  <a:gd name="G0" fmla="+- 0 0 0"/>
                  <a:gd name="G1" fmla="+- 20567 0 0"/>
                  <a:gd name="G2" fmla="+- 21600 0 0"/>
                  <a:gd name="T0" fmla="*/ 6598 w 21600"/>
                  <a:gd name="T1" fmla="*/ 0 h 20567"/>
                  <a:gd name="T2" fmla="*/ 21600 w 21600"/>
                  <a:gd name="T3" fmla="*/ 20567 h 20567"/>
                  <a:gd name="T4" fmla="*/ 0 w 21600"/>
                  <a:gd name="T5" fmla="*/ 20567 h 20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567" fill="none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</a:path>
                  <a:path w="21600" h="20567" stroke="0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  <a:lnTo>
                      <a:pt x="0" y="20567"/>
                    </a:lnTo>
                    <a:close/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Arc 33"/>
              <p:cNvSpPr>
                <a:spLocks/>
              </p:cNvSpPr>
              <p:nvPr/>
            </p:nvSpPr>
            <p:spPr bwMode="auto">
              <a:xfrm flipH="1">
                <a:off x="10630" y="3293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Arc 34"/>
              <p:cNvSpPr>
                <a:spLocks/>
              </p:cNvSpPr>
              <p:nvPr/>
            </p:nvSpPr>
            <p:spPr bwMode="auto">
              <a:xfrm flipH="1">
                <a:off x="10907" y="3104"/>
                <a:ext cx="187" cy="376"/>
              </a:xfrm>
              <a:custGeom>
                <a:avLst/>
                <a:gdLst>
                  <a:gd name="G0" fmla="+- 0 0 0"/>
                  <a:gd name="G1" fmla="+- 20567 0 0"/>
                  <a:gd name="G2" fmla="+- 21600 0 0"/>
                  <a:gd name="T0" fmla="*/ 6598 w 21600"/>
                  <a:gd name="T1" fmla="*/ 0 h 20567"/>
                  <a:gd name="T2" fmla="*/ 21600 w 21600"/>
                  <a:gd name="T3" fmla="*/ 20567 h 20567"/>
                  <a:gd name="T4" fmla="*/ 0 w 21600"/>
                  <a:gd name="T5" fmla="*/ 20567 h 20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567" fill="none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</a:path>
                  <a:path w="21600" h="20567" stroke="0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  <a:lnTo>
                      <a:pt x="0" y="20567"/>
                    </a:lnTo>
                    <a:close/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4" name="Group 35"/>
              <p:cNvGrpSpPr>
                <a:grpSpLocks/>
              </p:cNvGrpSpPr>
              <p:nvPr/>
            </p:nvGrpSpPr>
            <p:grpSpPr bwMode="auto">
              <a:xfrm>
                <a:off x="10764" y="2885"/>
                <a:ext cx="1649" cy="1654"/>
                <a:chOff x="10764" y="2885"/>
                <a:chExt cx="1649" cy="1654"/>
              </a:xfrm>
            </p:grpSpPr>
            <p:sp>
              <p:nvSpPr>
                <p:cNvPr id="2084" name="Arc 36"/>
                <p:cNvSpPr>
                  <a:spLocks/>
                </p:cNvSpPr>
                <p:nvPr/>
              </p:nvSpPr>
              <p:spPr bwMode="auto">
                <a:xfrm>
                  <a:off x="10764" y="2885"/>
                  <a:ext cx="1649" cy="1654"/>
                </a:xfrm>
                <a:custGeom>
                  <a:avLst/>
                  <a:gdLst>
                    <a:gd name="G0" fmla="+- 21508 0 0"/>
                    <a:gd name="G1" fmla="+- 21600 0 0"/>
                    <a:gd name="G2" fmla="+- 21600 0 0"/>
                    <a:gd name="T0" fmla="*/ 0 w 43108"/>
                    <a:gd name="T1" fmla="*/ 19605 h 43200"/>
                    <a:gd name="T2" fmla="*/ 61 w 43108"/>
                    <a:gd name="T3" fmla="*/ 24169 h 43200"/>
                    <a:gd name="T4" fmla="*/ 21508 w 4310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08" h="43200" fill="none" extrusionOk="0">
                      <a:moveTo>
                        <a:pt x="0" y="19605"/>
                      </a:moveTo>
                      <a:cubicBezTo>
                        <a:pt x="1030" y="8496"/>
                        <a:pt x="10351" y="-1"/>
                        <a:pt x="21508" y="0"/>
                      </a:cubicBezTo>
                      <a:cubicBezTo>
                        <a:pt x="33437" y="0"/>
                        <a:pt x="43108" y="9670"/>
                        <a:pt x="43108" y="21600"/>
                      </a:cubicBezTo>
                      <a:cubicBezTo>
                        <a:pt x="43108" y="33529"/>
                        <a:pt x="33437" y="43200"/>
                        <a:pt x="21508" y="43200"/>
                      </a:cubicBezTo>
                      <a:cubicBezTo>
                        <a:pt x="10572" y="43200"/>
                        <a:pt x="1361" y="35027"/>
                        <a:pt x="61" y="24168"/>
                      </a:cubicBezTo>
                    </a:path>
                    <a:path w="43108" h="43200" stroke="0" extrusionOk="0">
                      <a:moveTo>
                        <a:pt x="0" y="19605"/>
                      </a:moveTo>
                      <a:cubicBezTo>
                        <a:pt x="1030" y="8496"/>
                        <a:pt x="10351" y="-1"/>
                        <a:pt x="21508" y="0"/>
                      </a:cubicBezTo>
                      <a:cubicBezTo>
                        <a:pt x="33437" y="0"/>
                        <a:pt x="43108" y="9670"/>
                        <a:pt x="43108" y="21600"/>
                      </a:cubicBezTo>
                      <a:cubicBezTo>
                        <a:pt x="43108" y="33529"/>
                        <a:pt x="33437" y="43200"/>
                        <a:pt x="21508" y="43200"/>
                      </a:cubicBezTo>
                      <a:cubicBezTo>
                        <a:pt x="10572" y="43200"/>
                        <a:pt x="1361" y="35027"/>
                        <a:pt x="61" y="24168"/>
                      </a:cubicBezTo>
                      <a:lnTo>
                        <a:pt x="21508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5" name="Arc 37"/>
                <p:cNvSpPr>
                  <a:spLocks/>
                </p:cNvSpPr>
                <p:nvPr/>
              </p:nvSpPr>
              <p:spPr bwMode="auto">
                <a:xfrm>
                  <a:off x="11506" y="2973"/>
                  <a:ext cx="826" cy="1531"/>
                </a:xfrm>
                <a:custGeom>
                  <a:avLst/>
                  <a:gdLst>
                    <a:gd name="G0" fmla="+- 0 0 0"/>
                    <a:gd name="G1" fmla="+- 19457 0 0"/>
                    <a:gd name="G2" fmla="+- 21600 0 0"/>
                    <a:gd name="T0" fmla="*/ 9380 w 21600"/>
                    <a:gd name="T1" fmla="*/ 0 h 39989"/>
                    <a:gd name="T2" fmla="*/ 6707 w 21600"/>
                    <a:gd name="T3" fmla="*/ 39989 h 39989"/>
                    <a:gd name="T4" fmla="*/ 0 w 21600"/>
                    <a:gd name="T5" fmla="*/ 19457 h 399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9989" fill="none" extrusionOk="0">
                      <a:moveTo>
                        <a:pt x="9380" y="-1"/>
                      </a:moveTo>
                      <a:cubicBezTo>
                        <a:pt x="16851" y="3601"/>
                        <a:pt x="21600" y="11163"/>
                        <a:pt x="21600" y="19457"/>
                      </a:cubicBezTo>
                      <a:cubicBezTo>
                        <a:pt x="21600" y="28802"/>
                        <a:pt x="15590" y="37087"/>
                        <a:pt x="6707" y="39989"/>
                      </a:cubicBezTo>
                    </a:path>
                    <a:path w="21600" h="39989" stroke="0" extrusionOk="0">
                      <a:moveTo>
                        <a:pt x="9380" y="-1"/>
                      </a:moveTo>
                      <a:cubicBezTo>
                        <a:pt x="16851" y="3601"/>
                        <a:pt x="21600" y="11163"/>
                        <a:pt x="21600" y="19457"/>
                      </a:cubicBezTo>
                      <a:cubicBezTo>
                        <a:pt x="21600" y="28802"/>
                        <a:pt x="15590" y="37087"/>
                        <a:pt x="6707" y="39989"/>
                      </a:cubicBezTo>
                      <a:lnTo>
                        <a:pt x="0" y="1945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2294" y="3857"/>
                <a:ext cx="430" cy="393"/>
                <a:chOff x="12478" y="3903"/>
                <a:chExt cx="430" cy="393"/>
              </a:xfrm>
            </p:grpSpPr>
            <p:sp>
              <p:nvSpPr>
                <p:cNvPr id="2087" name="Arc 39"/>
                <p:cNvSpPr>
                  <a:spLocks/>
                </p:cNvSpPr>
                <p:nvPr/>
              </p:nvSpPr>
              <p:spPr bwMode="auto">
                <a:xfrm rot="788859" flipH="1" flipV="1">
                  <a:off x="12571" y="3903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8" name="Arc 40"/>
                <p:cNvSpPr>
                  <a:spLocks/>
                </p:cNvSpPr>
                <p:nvPr/>
              </p:nvSpPr>
              <p:spPr bwMode="auto">
                <a:xfrm rot="1510068" flipH="1">
                  <a:off x="12493" y="4155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9" name="Arc 41"/>
                <p:cNvSpPr>
                  <a:spLocks/>
                </p:cNvSpPr>
                <p:nvPr/>
              </p:nvSpPr>
              <p:spPr bwMode="auto">
                <a:xfrm rot="1510068" flipH="1">
                  <a:off x="12478" y="4101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0" name="Arc 42"/>
                <p:cNvSpPr>
                  <a:spLocks/>
                </p:cNvSpPr>
                <p:nvPr/>
              </p:nvSpPr>
              <p:spPr bwMode="auto">
                <a:xfrm rot="788859" flipH="1" flipV="1">
                  <a:off x="12555" y="3941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6" name="Group 50"/>
            <p:cNvGrpSpPr>
              <a:grpSpLocks/>
            </p:cNvGrpSpPr>
            <p:nvPr/>
          </p:nvGrpSpPr>
          <p:grpSpPr bwMode="auto">
            <a:xfrm>
              <a:off x="5749215" y="4299276"/>
              <a:ext cx="177032" cy="474376"/>
              <a:chOff x="12957" y="3293"/>
              <a:chExt cx="422" cy="797"/>
            </a:xfrm>
          </p:grpSpPr>
          <p:sp>
            <p:nvSpPr>
              <p:cNvPr id="2099" name="Arc 51"/>
              <p:cNvSpPr>
                <a:spLocks/>
              </p:cNvSpPr>
              <p:nvPr/>
            </p:nvSpPr>
            <p:spPr bwMode="auto">
              <a:xfrm flipH="1">
                <a:off x="12957" y="3293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CC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Arc 52"/>
              <p:cNvSpPr>
                <a:spLocks/>
              </p:cNvSpPr>
              <p:nvPr/>
            </p:nvSpPr>
            <p:spPr bwMode="auto">
              <a:xfrm>
                <a:off x="13154" y="3302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CC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1214414" y="257174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РАЗДВИНУТЬ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43372" y="542926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СОБРАТЬ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2853350" y="1579888"/>
            <a:ext cx="1861527" cy="24741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Line 20"/>
          <p:cNvSpPr>
            <a:spLocks noChangeShapeType="1"/>
          </p:cNvSpPr>
          <p:nvPr/>
        </p:nvSpPr>
        <p:spPr bwMode="auto">
          <a:xfrm flipV="1">
            <a:off x="2869902" y="1828398"/>
            <a:ext cx="1857388" cy="2143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Line 47"/>
          <p:cNvSpPr>
            <a:spLocks noChangeShapeType="1"/>
          </p:cNvSpPr>
          <p:nvPr/>
        </p:nvSpPr>
        <p:spPr bwMode="auto">
          <a:xfrm>
            <a:off x="5643571" y="4268920"/>
            <a:ext cx="1357322" cy="28575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Line 48"/>
          <p:cNvSpPr>
            <a:spLocks noChangeShapeType="1"/>
          </p:cNvSpPr>
          <p:nvPr/>
        </p:nvSpPr>
        <p:spPr bwMode="auto">
          <a:xfrm flipV="1">
            <a:off x="5572133" y="4572008"/>
            <a:ext cx="1428759" cy="2143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8215338" y="6528218"/>
            <a:ext cx="928694" cy="3571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ФвК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0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68" grpId="0" animBg="1"/>
      <p:bldP spid="2068" grpId="1" animBg="1"/>
      <p:bldP spid="2069" grpId="0" animBg="1"/>
      <p:bldP spid="2069" grpId="1" animBg="1"/>
      <p:bldP spid="2095" grpId="0" animBg="1"/>
      <p:bldP spid="2095" grpId="1" animBg="1"/>
      <p:bldP spid="2096" grpId="0" animBg="1"/>
      <p:bldP spid="2096" grpId="1" animBg="1"/>
      <p:bldP spid="2097" grpId="0" animBg="1"/>
      <p:bldP spid="2097" grpId="1" animBg="1"/>
      <p:bldP spid="56" grpId="0"/>
      <p:bldP spid="57" grpId="0"/>
      <p:bldP spid="59" grpId="0" animBg="1"/>
      <p:bldP spid="61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34" y="380975"/>
            <a:ext cx="4440249" cy="1619265"/>
            <a:chOff x="8349" y="3631"/>
            <a:chExt cx="3416" cy="1470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8349" y="4366"/>
              <a:ext cx="34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9973" y="3631"/>
              <a:ext cx="0" cy="147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980974" y="532138"/>
            <a:ext cx="1657295" cy="68332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620071" y="533518"/>
            <a:ext cx="1652095" cy="677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1000472" y="957316"/>
            <a:ext cx="1610500" cy="2567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620071" y="947653"/>
            <a:ext cx="1652095" cy="27470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1142976" y="0"/>
            <a:ext cx="1278492" cy="33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навели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428596" y="3429000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глубина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резкости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auto">
          <a:xfrm>
            <a:off x="4286247" y="928670"/>
            <a:ext cx="0" cy="48240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4" name="Text Box 60"/>
          <p:cNvSpPr txBox="1">
            <a:spLocks noChangeArrowheads="1"/>
          </p:cNvSpPr>
          <p:nvPr/>
        </p:nvSpPr>
        <p:spPr bwMode="auto">
          <a:xfrm>
            <a:off x="4929190" y="2000240"/>
            <a:ext cx="3571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плёнка</a:t>
            </a:r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>
            <a:off x="1000100" y="854454"/>
            <a:ext cx="0" cy="493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Line 38"/>
          <p:cNvSpPr>
            <a:spLocks noChangeShapeType="1"/>
          </p:cNvSpPr>
          <p:nvPr/>
        </p:nvSpPr>
        <p:spPr bwMode="auto">
          <a:xfrm>
            <a:off x="214282" y="857232"/>
            <a:ext cx="0" cy="493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Line 38"/>
          <p:cNvSpPr>
            <a:spLocks noChangeShapeType="1"/>
          </p:cNvSpPr>
          <p:nvPr/>
        </p:nvSpPr>
        <p:spPr bwMode="auto">
          <a:xfrm>
            <a:off x="1785918" y="857232"/>
            <a:ext cx="0" cy="493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Text Box 24"/>
          <p:cNvSpPr txBox="1">
            <a:spLocks noChangeArrowheads="1"/>
          </p:cNvSpPr>
          <p:nvPr/>
        </p:nvSpPr>
        <p:spPr bwMode="auto">
          <a:xfrm>
            <a:off x="3700241" y="538520"/>
            <a:ext cx="1124553" cy="42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резко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5"/>
          <p:cNvSpPr>
            <a:spLocks noChangeShapeType="1"/>
          </p:cNvSpPr>
          <p:nvPr/>
        </p:nvSpPr>
        <p:spPr bwMode="auto">
          <a:xfrm rot="120000" flipH="1">
            <a:off x="214282" y="3929066"/>
            <a:ext cx="1692000" cy="4762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Text Box 60"/>
          <p:cNvSpPr txBox="1">
            <a:spLocks noChangeArrowheads="1"/>
          </p:cNvSpPr>
          <p:nvPr/>
        </p:nvSpPr>
        <p:spPr bwMode="auto">
          <a:xfrm>
            <a:off x="4572000" y="1714488"/>
            <a:ext cx="3571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матрица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 flipH="1">
            <a:off x="785786" y="1357298"/>
            <a:ext cx="428628" cy="33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978834" y="1153617"/>
            <a:ext cx="71438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>
            <a:off x="1042632" y="1214339"/>
            <a:ext cx="1571636" cy="21439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1031999" y="1214422"/>
            <a:ext cx="1571637" cy="57150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 flipV="1">
            <a:off x="2643174" y="1214422"/>
            <a:ext cx="1643073" cy="21431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 flipV="1">
            <a:off x="2571736" y="1214422"/>
            <a:ext cx="1714512" cy="57150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00034" y="2214554"/>
            <a:ext cx="4440249" cy="1619265"/>
            <a:chOff x="8349" y="3631"/>
            <a:chExt cx="3416" cy="1470"/>
          </a:xfrm>
        </p:grpSpPr>
        <p:sp>
          <p:nvSpPr>
            <p:cNvPr id="51" name="Line 4"/>
            <p:cNvSpPr>
              <a:spLocks noChangeShapeType="1"/>
            </p:cNvSpPr>
            <p:nvPr/>
          </p:nvSpPr>
          <p:spPr bwMode="auto">
            <a:xfrm>
              <a:off x="8349" y="4366"/>
              <a:ext cx="34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5"/>
            <p:cNvSpPr>
              <a:spLocks noChangeShapeType="1"/>
            </p:cNvSpPr>
            <p:nvPr/>
          </p:nvSpPr>
          <p:spPr bwMode="auto">
            <a:xfrm>
              <a:off x="9973" y="3631"/>
              <a:ext cx="0" cy="147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Line 7"/>
          <p:cNvSpPr>
            <a:spLocks noChangeShapeType="1"/>
          </p:cNvSpPr>
          <p:nvPr/>
        </p:nvSpPr>
        <p:spPr bwMode="auto">
          <a:xfrm flipV="1">
            <a:off x="1785918" y="2389526"/>
            <a:ext cx="852351" cy="61084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>
            <a:off x="2620071" y="2390906"/>
            <a:ext cx="2023367" cy="60946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 flipV="1">
            <a:off x="1785918" y="2814704"/>
            <a:ext cx="825054" cy="18566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>
            <a:off x="2620071" y="2805041"/>
            <a:ext cx="2023367" cy="19533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Line 9"/>
          <p:cNvSpPr>
            <a:spLocks noChangeShapeType="1"/>
          </p:cNvSpPr>
          <p:nvPr/>
        </p:nvSpPr>
        <p:spPr bwMode="auto">
          <a:xfrm>
            <a:off x="1785918" y="3000373"/>
            <a:ext cx="828350" cy="28575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1785918" y="3000372"/>
            <a:ext cx="817718" cy="64294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 flipV="1">
            <a:off x="2643174" y="3000372"/>
            <a:ext cx="2000264" cy="28575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 flipV="1">
            <a:off x="2571736" y="3000372"/>
            <a:ext cx="2071702" cy="64294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14810" y="1142984"/>
            <a:ext cx="71438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747818" y="297497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1428728" y="2500306"/>
            <a:ext cx="405482" cy="33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70"/>
          <p:cNvGrpSpPr/>
          <p:nvPr/>
        </p:nvGrpSpPr>
        <p:grpSpPr>
          <a:xfrm>
            <a:off x="2690674" y="2287707"/>
            <a:ext cx="0" cy="1542422"/>
            <a:chOff x="5715008" y="2318201"/>
            <a:chExt cx="0" cy="1542422"/>
          </a:xfrm>
        </p:grpSpPr>
        <p:sp>
          <p:nvSpPr>
            <p:cNvPr id="49" name="Line 58"/>
            <p:cNvSpPr>
              <a:spLocks noChangeShapeType="1"/>
            </p:cNvSpPr>
            <p:nvPr/>
          </p:nvSpPr>
          <p:spPr bwMode="auto">
            <a:xfrm>
              <a:off x="5715008" y="2318201"/>
              <a:ext cx="0" cy="46800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Line 58"/>
            <p:cNvSpPr>
              <a:spLocks noChangeShapeType="1"/>
            </p:cNvSpPr>
            <p:nvPr/>
          </p:nvSpPr>
          <p:spPr bwMode="auto">
            <a:xfrm>
              <a:off x="5715008" y="3392623"/>
              <a:ext cx="0" cy="46800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3571869" y="2357430"/>
            <a:ext cx="1000132" cy="42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резче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00034" y="4214818"/>
            <a:ext cx="4440249" cy="1619265"/>
            <a:chOff x="8349" y="3631"/>
            <a:chExt cx="3416" cy="1470"/>
          </a:xfrm>
        </p:grpSpPr>
        <p:sp>
          <p:nvSpPr>
            <p:cNvPr id="74" name="Line 4"/>
            <p:cNvSpPr>
              <a:spLocks noChangeShapeType="1"/>
            </p:cNvSpPr>
            <p:nvPr/>
          </p:nvSpPr>
          <p:spPr bwMode="auto">
            <a:xfrm>
              <a:off x="8349" y="4366"/>
              <a:ext cx="34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9973" y="3631"/>
              <a:ext cx="0" cy="147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6" name="Овал 75"/>
          <p:cNvSpPr/>
          <p:nvPr/>
        </p:nvSpPr>
        <p:spPr>
          <a:xfrm>
            <a:off x="214282" y="5000636"/>
            <a:ext cx="71438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Line 7"/>
          <p:cNvSpPr>
            <a:spLocks noChangeShapeType="1"/>
          </p:cNvSpPr>
          <p:nvPr/>
        </p:nvSpPr>
        <p:spPr bwMode="auto">
          <a:xfrm flipV="1">
            <a:off x="285721" y="4389790"/>
            <a:ext cx="2364424" cy="61084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Line 8"/>
          <p:cNvSpPr>
            <a:spLocks noChangeShapeType="1"/>
          </p:cNvSpPr>
          <p:nvPr/>
        </p:nvSpPr>
        <p:spPr bwMode="auto">
          <a:xfrm>
            <a:off x="2631946" y="4391170"/>
            <a:ext cx="2011492" cy="103809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Line 9"/>
          <p:cNvSpPr>
            <a:spLocks noChangeShapeType="1"/>
          </p:cNvSpPr>
          <p:nvPr/>
        </p:nvSpPr>
        <p:spPr bwMode="auto">
          <a:xfrm rot="120000" flipV="1">
            <a:off x="286846" y="4755764"/>
            <a:ext cx="2351428" cy="32186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Line 10"/>
          <p:cNvSpPr>
            <a:spLocks noChangeShapeType="1"/>
          </p:cNvSpPr>
          <p:nvPr/>
        </p:nvSpPr>
        <p:spPr bwMode="auto">
          <a:xfrm>
            <a:off x="2631946" y="4791657"/>
            <a:ext cx="1797178" cy="35185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Line 9"/>
          <p:cNvSpPr>
            <a:spLocks noChangeShapeType="1"/>
          </p:cNvSpPr>
          <p:nvPr/>
        </p:nvSpPr>
        <p:spPr bwMode="auto">
          <a:xfrm rot="60000">
            <a:off x="285720" y="5072074"/>
            <a:ext cx="2340423" cy="21431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Line 7"/>
          <p:cNvSpPr>
            <a:spLocks noChangeShapeType="1"/>
          </p:cNvSpPr>
          <p:nvPr/>
        </p:nvSpPr>
        <p:spPr bwMode="auto">
          <a:xfrm>
            <a:off x="285720" y="5072074"/>
            <a:ext cx="2329791" cy="57150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Line 10"/>
          <p:cNvSpPr>
            <a:spLocks noChangeShapeType="1"/>
          </p:cNvSpPr>
          <p:nvPr/>
        </p:nvSpPr>
        <p:spPr bwMode="auto">
          <a:xfrm flipV="1">
            <a:off x="2655049" y="4857760"/>
            <a:ext cx="1774075" cy="42862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Line 8"/>
          <p:cNvSpPr>
            <a:spLocks noChangeShapeType="1"/>
          </p:cNvSpPr>
          <p:nvPr/>
        </p:nvSpPr>
        <p:spPr bwMode="auto">
          <a:xfrm flipV="1">
            <a:off x="2583610" y="4714884"/>
            <a:ext cx="1774075" cy="92869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Text Box 24"/>
          <p:cNvSpPr txBox="1">
            <a:spLocks noChangeArrowheads="1"/>
          </p:cNvSpPr>
          <p:nvPr/>
        </p:nvSpPr>
        <p:spPr bwMode="auto">
          <a:xfrm flipH="1">
            <a:off x="357158" y="4524645"/>
            <a:ext cx="428628" cy="33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85"/>
          <p:cNvGrpSpPr/>
          <p:nvPr/>
        </p:nvGrpSpPr>
        <p:grpSpPr>
          <a:xfrm>
            <a:off x="2688213" y="4263822"/>
            <a:ext cx="0" cy="1614422"/>
            <a:chOff x="5704375" y="2350100"/>
            <a:chExt cx="0" cy="1614422"/>
          </a:xfrm>
        </p:grpSpPr>
        <p:sp>
          <p:nvSpPr>
            <p:cNvPr id="87" name="Line 58"/>
            <p:cNvSpPr>
              <a:spLocks noChangeShapeType="1"/>
            </p:cNvSpPr>
            <p:nvPr/>
          </p:nvSpPr>
          <p:spPr bwMode="auto">
            <a:xfrm>
              <a:off x="5704375" y="2350100"/>
              <a:ext cx="0" cy="46800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Line 58"/>
            <p:cNvSpPr>
              <a:spLocks noChangeShapeType="1"/>
            </p:cNvSpPr>
            <p:nvPr/>
          </p:nvSpPr>
          <p:spPr bwMode="auto">
            <a:xfrm>
              <a:off x="5704375" y="3424522"/>
              <a:ext cx="0" cy="54000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9" name="Text Box 24"/>
          <p:cNvSpPr txBox="1">
            <a:spLocks noChangeArrowheads="1"/>
          </p:cNvSpPr>
          <p:nvPr/>
        </p:nvSpPr>
        <p:spPr bwMode="auto">
          <a:xfrm>
            <a:off x="3929058" y="5357826"/>
            <a:ext cx="1000132" cy="42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резче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 Box 35"/>
          <p:cNvSpPr txBox="1">
            <a:spLocks noChangeArrowheads="1"/>
          </p:cNvSpPr>
          <p:nvPr/>
        </p:nvSpPr>
        <p:spPr bwMode="auto">
          <a:xfrm>
            <a:off x="5286380" y="3571876"/>
            <a:ext cx="33575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ПРИЩУРИВАЕМСЯ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Line 25"/>
          <p:cNvSpPr>
            <a:spLocks noChangeShapeType="1"/>
          </p:cNvSpPr>
          <p:nvPr/>
        </p:nvSpPr>
        <p:spPr bwMode="auto">
          <a:xfrm>
            <a:off x="1000100" y="928670"/>
            <a:ext cx="1620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Line 26"/>
          <p:cNvSpPr>
            <a:spLocks noChangeShapeType="1"/>
          </p:cNvSpPr>
          <p:nvPr/>
        </p:nvSpPr>
        <p:spPr bwMode="auto">
          <a:xfrm flipV="1">
            <a:off x="2598630" y="1500174"/>
            <a:ext cx="1692000" cy="0"/>
          </a:xfrm>
          <a:prstGeom prst="line">
            <a:avLst/>
          </a:prstGeom>
          <a:noFill/>
          <a:ln w="9525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1500166" y="538443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14678" y="142873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 Box 3"/>
          <p:cNvSpPr txBox="1">
            <a:spLocks noChangeArrowheads="1"/>
          </p:cNvSpPr>
          <p:nvPr/>
        </p:nvSpPr>
        <p:spPr bwMode="auto">
          <a:xfrm>
            <a:off x="5293772" y="539948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86380" y="1428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 Box 4"/>
          <p:cNvSpPr txBox="1">
            <a:spLocks noChangeArrowheads="1"/>
          </p:cNvSpPr>
          <p:nvPr/>
        </p:nvSpPr>
        <p:spPr bwMode="auto">
          <a:xfrm>
            <a:off x="5730774" y="286710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143636" y="15960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159402" y="52516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6627936" y="200488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</a:t>
            </a:r>
          </a:p>
        </p:txBody>
      </p:sp>
      <p:sp>
        <p:nvSpPr>
          <p:cNvPr id="98" name="Text Box 3"/>
          <p:cNvSpPr txBox="1">
            <a:spLocks noChangeArrowheads="1"/>
          </p:cNvSpPr>
          <p:nvPr/>
        </p:nvSpPr>
        <p:spPr bwMode="auto">
          <a:xfrm>
            <a:off x="7072330" y="539948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064938" y="1428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"/>
                            </p:stCondLst>
                            <p:childTnLst>
                              <p:par>
                                <p:cTn id="2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000"/>
                            </p:stCondLst>
                            <p:childTnLst>
                              <p:par>
                                <p:cTn id="3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2" grpId="0" animBg="1"/>
      <p:bldP spid="1033" grpId="0" animBg="1"/>
      <p:bldP spid="1034" grpId="0" animBg="1"/>
      <p:bldP spid="1048" grpId="0"/>
      <p:bldP spid="1059" grpId="0"/>
      <p:bldP spid="1083" grpId="0" animBg="1"/>
      <p:bldP spid="1084" grpId="0"/>
      <p:bldP spid="61" grpId="0" animBg="1"/>
      <p:bldP spid="62" grpId="0" animBg="1"/>
      <p:bldP spid="63" grpId="0" animBg="1"/>
      <p:bldP spid="64" grpId="0"/>
      <p:bldP spid="65" grpId="0" animBg="1"/>
      <p:bldP spid="66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53" grpId="0" animBg="1"/>
      <p:bldP spid="54" grpId="0" animBg="1"/>
      <p:bldP spid="54" grpId="1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7" grpId="0" animBg="1"/>
      <p:bldP spid="68" grpId="0" animBg="1"/>
      <p:bldP spid="69" grpId="0"/>
      <p:bldP spid="72" grpId="0"/>
      <p:bldP spid="76" grpId="0" animBg="1"/>
      <p:bldP spid="77" grpId="0" animBg="1"/>
      <p:bldP spid="78" grpId="0" animBg="1"/>
      <p:bldP spid="78" grpId="1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4" grpId="1" animBg="1"/>
      <p:bldP spid="85" grpId="0"/>
      <p:bldP spid="89" grpId="0"/>
      <p:bldP spid="90" grpId="0"/>
      <p:bldP spid="71" grpId="0" animBg="1"/>
      <p:bldP spid="73" grpId="0" animBg="1"/>
      <p:bldP spid="86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lum bright="-20000" contrast="30000"/>
          </a:blip>
          <a:srcRect l="8076" t="53698" r="4771" b="14463"/>
          <a:stretch>
            <a:fillRect/>
          </a:stretch>
        </p:blipFill>
        <p:spPr bwMode="auto">
          <a:xfrm>
            <a:off x="0" y="0"/>
            <a:ext cx="9143999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689552" y="5445224"/>
            <a:ext cx="1454448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Стр.164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 contrast="40000"/>
          </a:blip>
          <a:srcRect l="7466" t="8672" r="5908" b="40460"/>
          <a:stretch>
            <a:fillRect/>
          </a:stretch>
        </p:blipFill>
        <p:spPr bwMode="auto">
          <a:xfrm>
            <a:off x="0" y="-27384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956376" y="6021288"/>
            <a:ext cx="1187624" cy="4567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Стр.167</a:t>
            </a: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1071546"/>
            <a:ext cx="4214813" cy="207168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№21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66,67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22225">
          <a:solidFill>
            <a:srgbClr val="000000"/>
          </a:solidFill>
          <a:prstDash val="dash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5170</TotalTime>
  <Words>946</Words>
  <Application>Microsoft Office PowerPoint</Application>
  <PresentationFormat>Экран (4:3)</PresentationFormat>
  <Paragraphs>261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Домашнее задание.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Домашнее задание.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569</cp:revision>
  <dcterms:created xsi:type="dcterms:W3CDTF">2009-11-04T14:29:22Z</dcterms:created>
  <dcterms:modified xsi:type="dcterms:W3CDTF">2019-04-21T13:11:16Z</dcterms:modified>
</cp:coreProperties>
</file>