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34"/>
  </p:notesMasterIdLst>
  <p:sldIdLst>
    <p:sldId id="344" r:id="rId2"/>
    <p:sldId id="343" r:id="rId3"/>
    <p:sldId id="289" r:id="rId4"/>
    <p:sldId id="378" r:id="rId5"/>
    <p:sldId id="379" r:id="rId6"/>
    <p:sldId id="364" r:id="rId7"/>
    <p:sldId id="370" r:id="rId8"/>
    <p:sldId id="359" r:id="rId9"/>
    <p:sldId id="372" r:id="rId10"/>
    <p:sldId id="335" r:id="rId11"/>
    <p:sldId id="342" r:id="rId12"/>
    <p:sldId id="336" r:id="rId13"/>
    <p:sldId id="337" r:id="rId14"/>
    <p:sldId id="346" r:id="rId15"/>
    <p:sldId id="373" r:id="rId16"/>
    <p:sldId id="362" r:id="rId17"/>
    <p:sldId id="349" r:id="rId18"/>
    <p:sldId id="375" r:id="rId19"/>
    <p:sldId id="376" r:id="rId20"/>
    <p:sldId id="377" r:id="rId21"/>
    <p:sldId id="382" r:id="rId22"/>
    <p:sldId id="381" r:id="rId23"/>
    <p:sldId id="356" r:id="rId24"/>
    <p:sldId id="347" r:id="rId25"/>
    <p:sldId id="355" r:id="rId26"/>
    <p:sldId id="380" r:id="rId27"/>
    <p:sldId id="360" r:id="rId28"/>
    <p:sldId id="361" r:id="rId29"/>
    <p:sldId id="365" r:id="rId30"/>
    <p:sldId id="366" r:id="rId31"/>
    <p:sldId id="357" r:id="rId32"/>
    <p:sldId id="363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06600"/>
    <a:srgbClr val="9900CC"/>
    <a:srgbClr val="0014AC"/>
    <a:srgbClr val="9900FF"/>
    <a:srgbClr val="0066FF"/>
    <a:srgbClr val="FF3399"/>
    <a:srgbClr val="000000"/>
    <a:srgbClr val="365D21"/>
    <a:srgbClr val="33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097" autoAdjust="0"/>
  </p:normalViewPr>
  <p:slideViewPr>
    <p:cSldViewPr>
      <p:cViewPr>
        <p:scale>
          <a:sx n="75" d="100"/>
          <a:sy n="75" d="100"/>
        </p:scale>
        <p:origin x="-936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13.12.2019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3275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8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8.wav"/><Relationship Id="rId4" Type="http://schemas.openxmlformats.org/officeDocument/2006/relationships/audio" Target="../media/audio7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7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audio" Target="../media/audio7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4.wav"/><Relationship Id="rId4" Type="http://schemas.openxmlformats.org/officeDocument/2006/relationships/audio" Target="../media/audio8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4.wav"/><Relationship Id="rId4" Type="http://schemas.openxmlformats.org/officeDocument/2006/relationships/audio" Target="../media/audio8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audio" Target="../media/audio2.wav"/><Relationship Id="rId4" Type="http://schemas.openxmlformats.org/officeDocument/2006/relationships/audio" Target="../media/audio6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8.wav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8.wav"/><Relationship Id="rId7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7.wav"/><Relationship Id="rId4" Type="http://schemas.openxmlformats.org/officeDocument/2006/relationships/audio" Target="../media/audio6.wav"/><Relationship Id="rId9" Type="http://schemas.openxmlformats.org/officeDocument/2006/relationships/audio" Target="../media/audio5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7.wav"/><Relationship Id="rId7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8.wav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7.wav"/><Relationship Id="rId4" Type="http://schemas.openxmlformats.org/officeDocument/2006/relationships/audio" Target="../media/audio8.wav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audio" Target="../media/audio5.wav"/><Relationship Id="rId4" Type="http://schemas.openxmlformats.org/officeDocument/2006/relationships/audio" Target="../media/audio7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7.wav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8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7.wav"/><Relationship Id="rId4" Type="http://schemas.openxmlformats.org/officeDocument/2006/relationships/audio" Target="../media/audio2.wav"/><Relationship Id="rId9" Type="http://schemas.openxmlformats.org/officeDocument/2006/relationships/audio" Target="../media/audio9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8.wav"/><Relationship Id="rId7" Type="http://schemas.openxmlformats.org/officeDocument/2006/relationships/audio" Target="../media/audio9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6.wav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28938" y="28575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85786" y="714356"/>
            <a:ext cx="6286529" cy="2643206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кр2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Гр3</a:t>
            </a:r>
            <a:r>
              <a:rPr lang="en-US" sz="4800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0738" y="4589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86212279"/>
              </p:ext>
            </p:extLst>
          </p:nvPr>
        </p:nvGraphicFramePr>
        <p:xfrm>
          <a:off x="1331640" y="0"/>
          <a:ext cx="7783785" cy="64208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83785"/>
              </a:tblGrid>
              <a:tr h="624233">
                <a:tc>
                  <a:txBody>
                    <a:bodyPr/>
                    <a:lstStyle/>
                    <a:p>
                      <a:pPr algn="l" fontAlgn="t"/>
                      <a:r>
                        <a:rPr lang="ru-RU" sz="2800" u="none" strike="noStrike" dirty="0" smtClean="0">
                          <a:effectLst/>
                        </a:rPr>
                        <a:t>гр1</a:t>
                      </a:r>
                      <a:r>
                        <a:rPr lang="ru-RU" sz="2800" u="none" strike="noStrike" dirty="0">
                          <a:effectLst/>
                        </a:rPr>
                        <a:t>./</a:t>
                      </a:r>
                      <a:r>
                        <a:rPr lang="ru-RU" sz="2800" u="none" strike="noStrike" dirty="0" err="1" smtClean="0">
                          <a:effectLst/>
                        </a:rPr>
                        <a:t>ЭлСт</a:t>
                      </a:r>
                      <a:r>
                        <a:rPr lang="ru-RU" sz="2800" u="none" strike="noStrike" dirty="0" smtClean="0">
                          <a:effectLst/>
                        </a:rPr>
                        <a:t>   </a:t>
                      </a:r>
                      <a:r>
                        <a:rPr lang="ru-RU" sz="2800" u="none" strike="noStrike" dirty="0">
                          <a:effectLst/>
                        </a:rPr>
                        <a:t>№№</a:t>
                      </a:r>
                      <a:r>
                        <a:rPr lang="ru-RU" sz="3600" b="1" u="none" strike="noStrike" dirty="0">
                          <a:effectLst/>
                        </a:rPr>
                        <a:t>451,459,</a:t>
                      </a:r>
                      <a:r>
                        <a:rPr lang="ru-RU" sz="3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468,</a:t>
                      </a:r>
                      <a:r>
                        <a:rPr lang="ru-RU" sz="3600" b="1" u="none" strike="noStrike" dirty="0">
                          <a:effectLst/>
                        </a:rPr>
                        <a:t>475,</a:t>
                      </a:r>
                      <a:endParaRPr lang="ru-RU" sz="280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716535">
                <a:tc>
                  <a:txBody>
                    <a:bodyPr/>
                    <a:lstStyle/>
                    <a:p>
                      <a:pPr algn="l" fontAlgn="t"/>
                      <a:r>
                        <a:rPr lang="ru-RU" sz="2800" u="none" strike="noStrike" dirty="0" smtClean="0">
                          <a:effectLst/>
                        </a:rPr>
                        <a:t>гр2/Ом </a:t>
                      </a:r>
                      <a:r>
                        <a:rPr lang="ru-RU" sz="2800" u="none" strike="noStrike" dirty="0">
                          <a:effectLst/>
                        </a:rPr>
                        <a:t>№№</a:t>
                      </a:r>
                      <a:r>
                        <a:rPr lang="ru-RU" sz="3600" b="1" u="none" strike="noStrike" dirty="0">
                          <a:effectLst/>
                        </a:rPr>
                        <a:t>504,512,528,540,543.</a:t>
                      </a:r>
                      <a:endParaRPr lang="ru-RU" sz="280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624233">
                <a:tc>
                  <a:txBody>
                    <a:bodyPr/>
                    <a:lstStyle/>
                    <a:p>
                      <a:pPr algn="l" fontAlgn="t"/>
                      <a:r>
                        <a:rPr lang="ru-RU" sz="3200" b="1" u="none" strike="noStrike" dirty="0" smtClean="0">
                          <a:effectLst/>
                        </a:rPr>
                        <a:t>гр3/т16  №№ </a:t>
                      </a:r>
                      <a:r>
                        <a:rPr lang="ru-RU" sz="4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706,710,712,713,714.</a:t>
                      </a:r>
                      <a:endParaRPr lang="ru-RU" sz="3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624233">
                <a:tc>
                  <a:txBody>
                    <a:bodyPr/>
                    <a:lstStyle/>
                    <a:p>
                      <a:pPr algn="l" fontAlgn="t"/>
                      <a:r>
                        <a:rPr lang="ru-RU" sz="2800" u="none" strike="noStrike" dirty="0" smtClean="0">
                          <a:effectLst/>
                        </a:rPr>
                        <a:t>гр4</a:t>
                      </a:r>
                      <a:r>
                        <a:rPr lang="ru-RU" sz="2800" u="none" strike="noStrike" dirty="0">
                          <a:effectLst/>
                        </a:rPr>
                        <a:t>//т17 №№</a:t>
                      </a:r>
                      <a:r>
                        <a:rPr lang="ru-RU" sz="2800" b="1" u="none" strike="noStrike" smtClean="0">
                          <a:effectLst/>
                        </a:rPr>
                        <a:t>735***,742,743,744,746</a:t>
                      </a:r>
                      <a:r>
                        <a:rPr lang="ru-RU" sz="2800" b="1" u="none" strike="noStrike" dirty="0">
                          <a:effectLst/>
                        </a:rPr>
                        <a:t>.</a:t>
                      </a:r>
                      <a:endParaRPr lang="ru-RU" sz="280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624233">
                <a:tc>
                  <a:txBody>
                    <a:bodyPr/>
                    <a:lstStyle/>
                    <a:p>
                      <a:pPr algn="l" fontAlgn="t"/>
                      <a:r>
                        <a:rPr lang="ru-RU" sz="2800" u="none" strike="noStrike" dirty="0" smtClean="0">
                          <a:effectLst/>
                        </a:rPr>
                        <a:t>гр5/т18 </a:t>
                      </a:r>
                      <a:r>
                        <a:rPr lang="ru-RU" sz="2800" u="none" strike="noStrike" dirty="0">
                          <a:effectLst/>
                        </a:rPr>
                        <a:t>№№747,748,749,750,751.</a:t>
                      </a:r>
                      <a:endParaRPr lang="ru-RU" sz="2800" b="0" i="0" u="none" strike="noStrike" dirty="0">
                        <a:solidFill>
                          <a:srgbClr val="0066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689769">
                <a:tc>
                  <a:txBody>
                    <a:bodyPr/>
                    <a:lstStyle/>
                    <a:p>
                      <a:pPr algn="l" fontAlgn="t"/>
                      <a:r>
                        <a:rPr lang="ru-RU" sz="2800" u="none" strike="noStrike" dirty="0" smtClean="0">
                          <a:effectLst/>
                        </a:rPr>
                        <a:t>гр6/т17 </a:t>
                      </a:r>
                      <a:r>
                        <a:rPr lang="ru-RU" sz="2800" u="none" strike="noStrike" dirty="0">
                          <a:effectLst/>
                        </a:rPr>
                        <a:t>№№752,753,754,755,741.</a:t>
                      </a:r>
                      <a:endParaRPr lang="ru-RU" sz="2800" b="0" i="0" u="none" strike="noStrike" dirty="0">
                        <a:solidFill>
                          <a:srgbClr val="0066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624233">
                <a:tc>
                  <a:txBody>
                    <a:bodyPr/>
                    <a:lstStyle/>
                    <a:p>
                      <a:pPr algn="l" fontAlgn="t"/>
                      <a:r>
                        <a:rPr lang="ru-RU" sz="2800" u="none" strike="noStrike" dirty="0" smtClean="0">
                          <a:effectLst/>
                        </a:rPr>
                        <a:t>гр7/Силы</a:t>
                      </a:r>
                      <a:r>
                        <a:rPr lang="ru-RU" sz="2800" u="none" strike="noStrike" dirty="0">
                          <a:effectLst/>
                        </a:rPr>
                        <a:t>№№147,151,159,169,174.</a:t>
                      </a:r>
                      <a:endParaRPr lang="ru-RU" sz="2800" b="0" i="0" u="none" strike="noStrike" dirty="0">
                        <a:solidFill>
                          <a:srgbClr val="0066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634587">
                <a:tc>
                  <a:txBody>
                    <a:bodyPr/>
                    <a:lstStyle/>
                    <a:p>
                      <a:pPr algn="l" fontAlgn="t"/>
                      <a:r>
                        <a:rPr lang="ru-RU" sz="2800" u="none" strike="noStrike" dirty="0" smtClean="0">
                          <a:effectLst/>
                        </a:rPr>
                        <a:t>гр8/т17  </a:t>
                      </a:r>
                      <a:r>
                        <a:rPr lang="ru-RU" sz="2800" u="none" strike="noStrike" dirty="0">
                          <a:effectLst/>
                        </a:rPr>
                        <a:t>№№733,734,739,740,741.</a:t>
                      </a:r>
                      <a:endParaRPr lang="ru-RU" sz="2800" b="0" i="0" u="none" strike="noStrike" dirty="0">
                        <a:solidFill>
                          <a:srgbClr val="0066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634587">
                <a:tc>
                  <a:txBody>
                    <a:bodyPr/>
                    <a:lstStyle/>
                    <a:p>
                      <a:pPr algn="l" fontAlgn="t"/>
                      <a:r>
                        <a:rPr lang="ru-RU" sz="2800" u="none" strike="noStrike" dirty="0" smtClean="0">
                          <a:effectLst/>
                        </a:rPr>
                        <a:t>гр9/т20 </a:t>
                      </a:r>
                      <a:r>
                        <a:rPr lang="ru-RU" sz="2800" u="none" strike="noStrike" dirty="0">
                          <a:effectLst/>
                        </a:rPr>
                        <a:t>№№761,762,763,764765.</a:t>
                      </a:r>
                      <a:endParaRPr lang="ru-RU" sz="2800" b="0" i="0" u="none" strike="noStrike" dirty="0">
                        <a:solidFill>
                          <a:srgbClr val="0066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624233">
                <a:tc>
                  <a:txBody>
                    <a:bodyPr/>
                    <a:lstStyle/>
                    <a:p>
                      <a:pPr algn="l" fontAlgn="t"/>
                      <a:r>
                        <a:rPr lang="ru-RU" sz="2800" u="none" strike="noStrike" dirty="0" smtClean="0">
                          <a:effectLst/>
                        </a:rPr>
                        <a:t>гр10/т21  </a:t>
                      </a:r>
                      <a:r>
                        <a:rPr lang="ru-RU" sz="2800" u="none" strike="noStrike" dirty="0">
                          <a:effectLst/>
                        </a:rPr>
                        <a:t>№№769*,771,772,732,773.</a:t>
                      </a:r>
                      <a:endParaRPr lang="ru-RU" sz="2800" b="0" i="0" u="none" strike="noStrike" dirty="0">
                        <a:solidFill>
                          <a:srgbClr val="0066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500"/>
                            </p:stCondLst>
                            <p:childTnLst>
                              <p:par>
                                <p:cTn id="85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36"/>
          <p:cNvGrpSpPr>
            <a:grpSpLocks/>
          </p:cNvGrpSpPr>
          <p:nvPr/>
        </p:nvGrpSpPr>
        <p:grpSpPr bwMode="auto">
          <a:xfrm>
            <a:off x="5000628" y="2000240"/>
            <a:ext cx="3929090" cy="4286280"/>
            <a:chOff x="8768" y="2386"/>
            <a:chExt cx="536" cy="1090"/>
          </a:xfrm>
        </p:grpSpPr>
        <p:sp>
          <p:nvSpPr>
            <p:cNvPr id="15" name="Rectangle 37"/>
            <p:cNvSpPr>
              <a:spLocks noChangeArrowheads="1"/>
            </p:cNvSpPr>
            <p:nvPr/>
          </p:nvSpPr>
          <p:spPr bwMode="auto">
            <a:xfrm>
              <a:off x="8768" y="2710"/>
              <a:ext cx="536" cy="766"/>
            </a:xfrm>
            <a:prstGeom prst="rect">
              <a:avLst/>
            </a:prstGeom>
            <a:solidFill>
              <a:srgbClr val="0066FF"/>
            </a:solidFill>
            <a:ln w="508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38"/>
            <p:cNvSpPr>
              <a:spLocks noChangeShapeType="1"/>
            </p:cNvSpPr>
            <p:nvPr/>
          </p:nvSpPr>
          <p:spPr bwMode="auto">
            <a:xfrm>
              <a:off x="8768" y="2401"/>
              <a:ext cx="0" cy="70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39"/>
            <p:cNvSpPr>
              <a:spLocks noChangeShapeType="1"/>
            </p:cNvSpPr>
            <p:nvPr/>
          </p:nvSpPr>
          <p:spPr bwMode="auto">
            <a:xfrm>
              <a:off x="9302" y="2386"/>
              <a:ext cx="2" cy="709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8" name="Line 40"/>
          <p:cNvSpPr>
            <a:spLocks noChangeShapeType="1"/>
          </p:cNvSpPr>
          <p:nvPr/>
        </p:nvSpPr>
        <p:spPr bwMode="auto">
          <a:xfrm>
            <a:off x="7358082" y="2214554"/>
            <a:ext cx="0" cy="2714644"/>
          </a:xfrm>
          <a:prstGeom prst="line">
            <a:avLst/>
          </a:prstGeom>
          <a:noFill/>
          <a:ln w="508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Line 41"/>
          <p:cNvSpPr>
            <a:spLocks noChangeShapeType="1"/>
          </p:cNvSpPr>
          <p:nvPr/>
        </p:nvSpPr>
        <p:spPr bwMode="auto">
          <a:xfrm flipV="1">
            <a:off x="6429388" y="1561160"/>
            <a:ext cx="1972572" cy="3143273"/>
          </a:xfrm>
          <a:prstGeom prst="line">
            <a:avLst/>
          </a:prstGeom>
          <a:noFill/>
          <a:ln w="508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Line 42"/>
          <p:cNvSpPr>
            <a:spLocks noChangeShapeType="1"/>
          </p:cNvSpPr>
          <p:nvPr/>
        </p:nvSpPr>
        <p:spPr bwMode="auto">
          <a:xfrm flipV="1">
            <a:off x="6572264" y="3214686"/>
            <a:ext cx="785818" cy="2919274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Line 43"/>
          <p:cNvSpPr>
            <a:spLocks noChangeShapeType="1"/>
          </p:cNvSpPr>
          <p:nvPr/>
        </p:nvSpPr>
        <p:spPr bwMode="auto">
          <a:xfrm flipV="1">
            <a:off x="6572264" y="1142983"/>
            <a:ext cx="0" cy="502458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778671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16-3.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сколько поднимется  мнимое изображение  т.А из-за преломления света?              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72198" y="5626732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72198" y="4425743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78"/>
          <p:cNvGrpSpPr>
            <a:grpSpLocks/>
          </p:cNvGrpSpPr>
          <p:nvPr/>
        </p:nvGrpSpPr>
        <p:grpSpPr bwMode="auto">
          <a:xfrm rot="16844767" flipH="1">
            <a:off x="7068643" y="-105495"/>
            <a:ext cx="1498750" cy="1542367"/>
            <a:chOff x="3340" y="2819"/>
            <a:chExt cx="552" cy="673"/>
          </a:xfrm>
        </p:grpSpPr>
        <p:sp>
          <p:nvSpPr>
            <p:cNvPr id="26" name="Arc 79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Line 80"/>
            <p:cNvSpPr>
              <a:spLocks noChangeShapeType="1"/>
            </p:cNvSpPr>
            <p:nvPr/>
          </p:nvSpPr>
          <p:spPr bwMode="auto">
            <a:xfrm>
              <a:off x="3356" y="3473"/>
              <a:ext cx="536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81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Oval 82"/>
            <p:cNvSpPr>
              <a:spLocks noChangeArrowheads="1"/>
            </p:cNvSpPr>
            <p:nvPr/>
          </p:nvSpPr>
          <p:spPr bwMode="auto">
            <a:xfrm>
              <a:off x="3609" y="3190"/>
              <a:ext cx="141" cy="184"/>
            </a:xfrm>
            <a:prstGeom prst="ellipse">
              <a:avLst/>
            </a:prstGeom>
            <a:solidFill>
              <a:srgbClr val="0014AC"/>
            </a:solidFill>
            <a:ln w="34925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0" name="Line 43"/>
          <p:cNvSpPr>
            <a:spLocks noChangeShapeType="1"/>
          </p:cNvSpPr>
          <p:nvPr/>
        </p:nvSpPr>
        <p:spPr bwMode="auto">
          <a:xfrm flipV="1">
            <a:off x="7358082" y="1643050"/>
            <a:ext cx="1000132" cy="1571636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6000760" y="3143248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00958" y="3214686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rc 20"/>
          <p:cNvSpPr>
            <a:spLocks/>
          </p:cNvSpPr>
          <p:nvPr/>
        </p:nvSpPr>
        <p:spPr bwMode="auto">
          <a:xfrm flipV="1">
            <a:off x="7014540" y="4099238"/>
            <a:ext cx="357190" cy="35719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7000892" y="4572008"/>
            <a:ext cx="758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28254" y="1653500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0" name="Arc 19"/>
          <p:cNvSpPr>
            <a:spLocks/>
          </p:cNvSpPr>
          <p:nvPr/>
        </p:nvSpPr>
        <p:spPr bwMode="auto">
          <a:xfrm rot="2384083" flipH="1">
            <a:off x="7424137" y="2122809"/>
            <a:ext cx="517849" cy="371839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2" name="Прямая со стрелкой 41"/>
          <p:cNvCxnSpPr/>
          <p:nvPr/>
        </p:nvCxnSpPr>
        <p:spPr>
          <a:xfrm rot="5400000">
            <a:off x="4358083" y="4714487"/>
            <a:ext cx="3000396" cy="794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 rot="20435641">
            <a:off x="4985049" y="5310736"/>
            <a:ext cx="10935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H=1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cxnSp>
        <p:nvCxnSpPr>
          <p:cNvPr id="44" name="Прямая со стрелкой 43"/>
          <p:cNvCxnSpPr/>
          <p:nvPr/>
        </p:nvCxnSpPr>
        <p:spPr>
          <a:xfrm rot="5400000">
            <a:off x="4858546" y="3856834"/>
            <a:ext cx="1285884" cy="1588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10800000">
            <a:off x="5014276" y="4494174"/>
            <a:ext cx="1571636" cy="1588"/>
          </a:xfrm>
          <a:prstGeom prst="straightConnector1">
            <a:avLst/>
          </a:prstGeom>
          <a:ln w="28575">
            <a:solidFill>
              <a:schemeClr val="bg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 rot="20435641">
            <a:off x="5125858" y="3596156"/>
            <a:ext cx="663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x-?</a:t>
            </a:r>
            <a:endPara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14282" y="928670"/>
            <a:ext cx="3352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1406" y="1428736"/>
            <a:ext cx="37112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1,33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0" y="2000240"/>
            <a:ext cx="2928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малых углов                       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85720" y="2428868"/>
            <a:ext cx="20954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0" y="2942582"/>
            <a:ext cx="31213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1,33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AutoShape 6"/>
          <p:cNvSpPr>
            <a:spLocks noChangeArrowheads="1"/>
          </p:cNvSpPr>
          <p:nvPr/>
        </p:nvSpPr>
        <p:spPr bwMode="auto">
          <a:xfrm>
            <a:off x="142844" y="3691598"/>
            <a:ext cx="357190" cy="428628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00034" y="3691598"/>
            <a:ext cx="942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428728" y="3643314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BC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AutoShape 6"/>
          <p:cNvSpPr>
            <a:spLocks noChangeArrowheads="1"/>
          </p:cNvSpPr>
          <p:nvPr/>
        </p:nvSpPr>
        <p:spPr bwMode="auto">
          <a:xfrm>
            <a:off x="0" y="4286256"/>
            <a:ext cx="357190" cy="428628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357190" y="4263102"/>
            <a:ext cx="945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АС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Arc 20"/>
          <p:cNvSpPr>
            <a:spLocks/>
          </p:cNvSpPr>
          <p:nvPr/>
        </p:nvSpPr>
        <p:spPr bwMode="auto">
          <a:xfrm rot="14537856" flipV="1">
            <a:off x="6447800" y="4848876"/>
            <a:ext cx="357190" cy="35719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1391838" y="4102436"/>
            <a:ext cx="228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</a:t>
            </a:r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/А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Arc 19"/>
          <p:cNvSpPr>
            <a:spLocks/>
          </p:cNvSpPr>
          <p:nvPr/>
        </p:nvSpPr>
        <p:spPr bwMode="auto">
          <a:xfrm rot="4267591" flipH="1">
            <a:off x="6584220" y="3606980"/>
            <a:ext cx="408404" cy="25177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0" y="4714884"/>
            <a:ext cx="45352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BC =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1,33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/А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0" y="5286388"/>
            <a:ext cx="26372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C=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1,33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BC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4007" y="5715016"/>
            <a:ext cx="18950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H=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1,33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886923" y="5715016"/>
            <a:ext cx="1685077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x=H/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1,33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 flipH="1" flipV="1">
            <a:off x="964381" y="3466413"/>
            <a:ext cx="821537" cy="47521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V="1">
            <a:off x="1962289" y="3445385"/>
            <a:ext cx="788058" cy="104878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7042591" y="6334780"/>
            <a:ext cx="2101409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16-3,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стр. 25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1" dur="3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2" dur="3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3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2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2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2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2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2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000"/>
                            </p:stCondLst>
                            <p:childTnLst>
                              <p:par>
                                <p:cTn id="23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1" dur="2000" fill="hold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4" dur="2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30" grpId="0" animBg="1"/>
      <p:bldP spid="30" grpId="1" animBg="1"/>
      <p:bldP spid="31" grpId="0"/>
      <p:bldP spid="32" grpId="0"/>
      <p:bldP spid="33" grpId="0" animBg="1"/>
      <p:bldP spid="34" grpId="0"/>
      <p:bldP spid="39" grpId="0"/>
      <p:bldP spid="40" grpId="0" animBg="1"/>
      <p:bldP spid="43" grpId="0"/>
      <p:bldP spid="51" grpId="0"/>
      <p:bldP spid="54" grpId="0"/>
      <p:bldP spid="57" grpId="0" animBg="1"/>
      <p:bldP spid="60" grpId="0" animBg="1"/>
      <p:bldP spid="62" grpId="0" animBg="1"/>
      <p:bldP spid="64" grpId="0" animBg="1"/>
      <p:bldP spid="68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24"/>
            <a:ext cx="5500694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16-4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Определить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смеще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ние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луча в пластинке.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928670"/>
            <a:ext cx="40543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рапеция 7"/>
          <p:cNvSpPr/>
          <p:nvPr/>
        </p:nvSpPr>
        <p:spPr>
          <a:xfrm>
            <a:off x="4286248" y="1428736"/>
            <a:ext cx="4857784" cy="3000396"/>
          </a:xfrm>
          <a:prstGeom prst="trapezoid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>
            <a:off x="5286380" y="455900"/>
            <a:ext cx="862043" cy="960243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 rot="865152">
            <a:off x="5809115" y="1606607"/>
            <a:ext cx="1763139" cy="264465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>
            <a:off x="6143636" y="71414"/>
            <a:ext cx="0" cy="4500594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rc 20"/>
          <p:cNvSpPr>
            <a:spLocks/>
          </p:cNvSpPr>
          <p:nvPr/>
        </p:nvSpPr>
        <p:spPr bwMode="auto">
          <a:xfrm flipV="1">
            <a:off x="6148422" y="1812645"/>
            <a:ext cx="172623" cy="24112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643570" y="334012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57884" y="2211165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ст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7245700" y="4429132"/>
            <a:ext cx="862043" cy="960243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5643570" y="850807"/>
            <a:ext cx="3500430" cy="3935515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rc 19"/>
          <p:cNvSpPr>
            <a:spLocks/>
          </p:cNvSpPr>
          <p:nvPr/>
        </p:nvSpPr>
        <p:spPr bwMode="auto">
          <a:xfrm rot="16651231">
            <a:off x="5886929" y="903501"/>
            <a:ext cx="287293" cy="19015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0" y="5643578"/>
            <a:ext cx="9144000" cy="76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500"/>
              </a:lnSpc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смещение луча составит 1,65 см,  </a:t>
            </a:r>
          </a:p>
          <a:p>
            <a:pPr>
              <a:lnSpc>
                <a:spcPts val="25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стараясь попасть в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т. 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промахнёмся на 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см</a:t>
            </a:r>
            <a:endParaRPr kumimoji="0" lang="ru-RU" sz="3600" b="0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429520" y="0"/>
            <a:ext cx="1714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1=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45°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1,5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D=5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x=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rot="5400000">
            <a:off x="3858017" y="2928537"/>
            <a:ext cx="3000396" cy="794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 rot="20435641">
            <a:off x="4471172" y="3350605"/>
            <a:ext cx="1233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D=5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</a:p>
        </p:txBody>
      </p:sp>
      <p:sp>
        <p:nvSpPr>
          <p:cNvPr id="33" name="Line 18"/>
          <p:cNvSpPr>
            <a:spLocks noChangeShapeType="1"/>
          </p:cNvSpPr>
          <p:nvPr/>
        </p:nvSpPr>
        <p:spPr bwMode="auto">
          <a:xfrm flipH="1">
            <a:off x="7286644" y="3649528"/>
            <a:ext cx="785818" cy="708166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6286512" y="78579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15140" y="4429132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5008" y="3905912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15338" y="321468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58082" y="3500438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715272" y="4334540"/>
            <a:ext cx="35719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42844" y="1500174"/>
            <a:ext cx="36599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14282" y="2354041"/>
            <a:ext cx="2398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0,47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613995" y="2354041"/>
            <a:ext cx="16722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°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Arc 20"/>
          <p:cNvSpPr>
            <a:spLocks/>
          </p:cNvSpPr>
          <p:nvPr/>
        </p:nvSpPr>
        <p:spPr bwMode="auto">
          <a:xfrm flipV="1">
            <a:off x="6572264" y="2115819"/>
            <a:ext cx="357190" cy="35719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6657350" y="2254642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2844" y="2925545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- 28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°=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°</a:t>
            </a:r>
            <a:endParaRPr lang="ru-RU" sz="3600" dirty="0"/>
          </a:p>
        </p:txBody>
      </p:sp>
      <p:sp>
        <p:nvSpPr>
          <p:cNvPr id="47" name="AutoShape 6"/>
          <p:cNvSpPr>
            <a:spLocks noChangeArrowheads="1"/>
          </p:cNvSpPr>
          <p:nvPr/>
        </p:nvSpPr>
        <p:spPr bwMode="auto">
          <a:xfrm>
            <a:off x="214282" y="3643314"/>
            <a:ext cx="357190" cy="428628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571472" y="3571876"/>
            <a:ext cx="9249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АСВ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643042" y="3571876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°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14282" y="4143380"/>
            <a:ext cx="3357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5c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м/0,88=5,7см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AutoShape 6"/>
          <p:cNvSpPr>
            <a:spLocks noChangeArrowheads="1"/>
          </p:cNvSpPr>
          <p:nvPr/>
        </p:nvSpPr>
        <p:spPr bwMode="auto">
          <a:xfrm>
            <a:off x="142844" y="4643446"/>
            <a:ext cx="357190" cy="428628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500034" y="4643446"/>
            <a:ext cx="942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428728" y="4643446"/>
            <a:ext cx="5500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=5.7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×0,29=1,65см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 rot="19069995">
            <a:off x="7231763" y="3882900"/>
            <a:ext cx="1069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1,65см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4282972">
            <a:off x="5972416" y="3102753"/>
            <a:ext cx="1037463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5,7см</a:t>
            </a:r>
            <a:endParaRPr lang="ru-RU" sz="2800" dirty="0"/>
          </a:p>
        </p:txBody>
      </p:sp>
      <p:sp>
        <p:nvSpPr>
          <p:cNvPr id="56" name="Arc 20"/>
          <p:cNvSpPr>
            <a:spLocks/>
          </p:cNvSpPr>
          <p:nvPr/>
        </p:nvSpPr>
        <p:spPr bwMode="auto">
          <a:xfrm rot="9202763" flipV="1">
            <a:off x="8294028" y="4211515"/>
            <a:ext cx="357190" cy="35719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8215338" y="3568487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85918" y="5140123"/>
            <a:ext cx="221457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90°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9" name="Group 78"/>
          <p:cNvGrpSpPr>
            <a:grpSpLocks/>
          </p:cNvGrpSpPr>
          <p:nvPr/>
        </p:nvGrpSpPr>
        <p:grpSpPr bwMode="auto">
          <a:xfrm rot="14777715" flipH="1" flipV="1">
            <a:off x="4954675" y="-249025"/>
            <a:ext cx="736454" cy="1004751"/>
            <a:chOff x="3340" y="2819"/>
            <a:chExt cx="552" cy="673"/>
          </a:xfrm>
        </p:grpSpPr>
        <p:sp>
          <p:nvSpPr>
            <p:cNvPr id="60" name="Arc 79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Line 80"/>
            <p:cNvSpPr>
              <a:spLocks noChangeShapeType="1"/>
            </p:cNvSpPr>
            <p:nvPr/>
          </p:nvSpPr>
          <p:spPr bwMode="auto">
            <a:xfrm>
              <a:off x="3356" y="3473"/>
              <a:ext cx="536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Line 81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Oval 82"/>
            <p:cNvSpPr>
              <a:spLocks noChangeArrowheads="1"/>
            </p:cNvSpPr>
            <p:nvPr/>
          </p:nvSpPr>
          <p:spPr bwMode="auto">
            <a:xfrm>
              <a:off x="3609" y="3190"/>
              <a:ext cx="141" cy="184"/>
            </a:xfrm>
            <a:prstGeom prst="ellipse">
              <a:avLst/>
            </a:prstGeom>
            <a:solidFill>
              <a:srgbClr val="0014AC"/>
            </a:solidFill>
            <a:ln w="34925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4" name="Прямоугольник 63"/>
          <p:cNvSpPr/>
          <p:nvPr/>
        </p:nvSpPr>
        <p:spPr>
          <a:xfrm>
            <a:off x="4286248" y="5068685"/>
            <a:ext cx="2499402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l-GR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β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36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14282" y="2000240"/>
            <a:ext cx="2050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0,71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542367" y="4373149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К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299681" y="6263366"/>
            <a:ext cx="1844351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16-4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стр.25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2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500"/>
                            </p:stCondLst>
                            <p:childTnLst>
                              <p:par>
                                <p:cTn id="1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500"/>
                            </p:stCondLst>
                            <p:childTnLst>
                              <p:par>
                                <p:cTn id="1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2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000"/>
                            </p:stCondLst>
                            <p:childTnLst>
                              <p:par>
                                <p:cTn id="1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4000"/>
                            </p:stCondLst>
                            <p:childTnLst>
                              <p:par>
                                <p:cTn id="1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2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8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9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5" dur="4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6" dur="4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4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7200"/>
                            </p:stCondLst>
                            <p:childTnLst>
                              <p:par>
                                <p:cTn id="229" presetID="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00"/>
                            </p:stCondLst>
                            <p:childTnLst>
                              <p:par>
                                <p:cTn id="239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000"/>
                            </p:stCondLst>
                            <p:childTnLst>
                              <p:par>
                                <p:cTn id="243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500"/>
                            </p:stCondLst>
                            <p:childTnLst>
                              <p:par>
                                <p:cTn id="2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000"/>
                            </p:stCondLst>
                            <p:childTnLst>
                              <p:par>
                                <p:cTn id="2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500"/>
                            </p:stCondLst>
                            <p:childTnLst>
                              <p:par>
                                <p:cTn id="2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500"/>
                            </p:stCondLst>
                            <p:childTnLst>
                              <p:par>
                                <p:cTn id="2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9" grpId="0" animBg="1"/>
      <p:bldP spid="9" grpId="1" animBg="1"/>
      <p:bldP spid="10" grpId="0" animBg="1"/>
      <p:bldP spid="10" grpId="1" animBg="1"/>
      <p:bldP spid="10" grpId="2" animBg="1"/>
      <p:bldP spid="11" grpId="0" animBg="1"/>
      <p:bldP spid="11" grpId="1" animBg="1"/>
      <p:bldP spid="12" grpId="0" animBg="1"/>
      <p:bldP spid="13" grpId="0"/>
      <p:bldP spid="14" grpId="0"/>
      <p:bldP spid="16" grpId="0" animBg="1"/>
      <p:bldP spid="16" grpId="1" animBg="1"/>
      <p:bldP spid="17" grpId="0" animBg="1"/>
      <p:bldP spid="17" grpId="1" animBg="1"/>
      <p:bldP spid="18" grpId="0" animBg="1"/>
      <p:bldP spid="27" grpId="0" build="p"/>
      <p:bldP spid="28" grpId="0"/>
      <p:bldP spid="32" grpId="0"/>
      <p:bldP spid="33" grpId="0" animBg="1"/>
      <p:bldP spid="33" grpId="1" animBg="1"/>
      <p:bldP spid="34" grpId="0"/>
      <p:bldP spid="35" grpId="0"/>
      <p:bldP spid="36" grpId="0"/>
      <p:bldP spid="37" grpId="0"/>
      <p:bldP spid="38" grpId="0"/>
      <p:bldP spid="39" grpId="0" animBg="1"/>
      <p:bldP spid="44" grpId="0" animBg="1"/>
      <p:bldP spid="45" grpId="0"/>
      <p:bldP spid="46" grpId="0"/>
      <p:bldP spid="47" grpId="0" animBg="1"/>
      <p:bldP spid="51" grpId="0" animBg="1"/>
      <p:bldP spid="54" grpId="0"/>
      <p:bldP spid="55" grpId="0" animBg="1"/>
      <p:bldP spid="56" grpId="0" animBg="1"/>
      <p:bldP spid="57" grpId="0"/>
      <p:bldP spid="58" grpId="0" animBg="1"/>
      <p:bldP spid="64" grpId="0" animBg="1"/>
      <p:bldP spid="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рапеция 1"/>
          <p:cNvSpPr/>
          <p:nvPr/>
        </p:nvSpPr>
        <p:spPr>
          <a:xfrm>
            <a:off x="4286248" y="1428736"/>
            <a:ext cx="4857784" cy="1000132"/>
          </a:xfrm>
          <a:prstGeom prst="trapezoid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Line 15"/>
          <p:cNvSpPr>
            <a:spLocks noChangeShapeType="1"/>
          </p:cNvSpPr>
          <p:nvPr/>
        </p:nvSpPr>
        <p:spPr bwMode="auto">
          <a:xfrm>
            <a:off x="5072066" y="642918"/>
            <a:ext cx="1076357" cy="773225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Line 18"/>
          <p:cNvSpPr>
            <a:spLocks noChangeShapeType="1"/>
          </p:cNvSpPr>
          <p:nvPr/>
        </p:nvSpPr>
        <p:spPr bwMode="auto">
          <a:xfrm>
            <a:off x="6143636" y="357166"/>
            <a:ext cx="0" cy="2071702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 rot="865152">
            <a:off x="6060306" y="1520611"/>
            <a:ext cx="832129" cy="744946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rc 20"/>
          <p:cNvSpPr>
            <a:spLocks/>
          </p:cNvSpPr>
          <p:nvPr/>
        </p:nvSpPr>
        <p:spPr bwMode="auto">
          <a:xfrm flipV="1">
            <a:off x="6143636" y="1571612"/>
            <a:ext cx="172623" cy="24112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572132" y="54832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9256" y="1571612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0" name="Arc 19"/>
          <p:cNvSpPr>
            <a:spLocks/>
          </p:cNvSpPr>
          <p:nvPr/>
        </p:nvSpPr>
        <p:spPr bwMode="auto">
          <a:xfrm rot="16651231">
            <a:off x="5886929" y="1035927"/>
            <a:ext cx="287293" cy="19015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Трапеция 10"/>
          <p:cNvSpPr/>
          <p:nvPr/>
        </p:nvSpPr>
        <p:spPr>
          <a:xfrm>
            <a:off x="4143372" y="2428868"/>
            <a:ext cx="4857784" cy="1000132"/>
          </a:xfrm>
          <a:prstGeom prst="trapezoid">
            <a:avLst/>
          </a:prstGeom>
          <a:solidFill>
            <a:srgbClr val="99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 rot="865152">
            <a:off x="6692649" y="2479986"/>
            <a:ext cx="524145" cy="897896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>
            <a:off x="6786578" y="1357298"/>
            <a:ext cx="0" cy="2071702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rc 20"/>
          <p:cNvSpPr>
            <a:spLocks/>
          </p:cNvSpPr>
          <p:nvPr/>
        </p:nvSpPr>
        <p:spPr bwMode="auto">
          <a:xfrm rot="7721264" flipH="1" flipV="1">
            <a:off x="6643524" y="1906258"/>
            <a:ext cx="183832" cy="23679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rc 20"/>
          <p:cNvSpPr>
            <a:spLocks/>
          </p:cNvSpPr>
          <p:nvPr/>
        </p:nvSpPr>
        <p:spPr bwMode="auto">
          <a:xfrm flipV="1">
            <a:off x="6786578" y="2878396"/>
            <a:ext cx="172623" cy="24112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000760" y="2571744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7130120" y="2643182"/>
            <a:ext cx="0" cy="142876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rc 20"/>
          <p:cNvSpPr>
            <a:spLocks/>
          </p:cNvSpPr>
          <p:nvPr/>
        </p:nvSpPr>
        <p:spPr bwMode="auto">
          <a:xfrm rot="7721264" flipH="1" flipV="1">
            <a:off x="7017904" y="2799765"/>
            <a:ext cx="183832" cy="23679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7143768" y="3429000"/>
            <a:ext cx="1076357" cy="773225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rc 19"/>
          <p:cNvSpPr>
            <a:spLocks/>
          </p:cNvSpPr>
          <p:nvPr/>
        </p:nvSpPr>
        <p:spPr bwMode="auto">
          <a:xfrm rot="6789763">
            <a:off x="7167473" y="3602868"/>
            <a:ext cx="290733" cy="31452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7143768" y="3714752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4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4898696" y="500042"/>
            <a:ext cx="4071934" cy="3000396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85720" y="642918"/>
            <a:ext cx="35573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5720" y="1428736"/>
            <a:ext cx="35702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20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endParaRPr lang="ru-RU" sz="3600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5720" y="2214554"/>
            <a:ext cx="36086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20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4</a:t>
            </a:r>
            <a:endParaRPr lang="ru-RU" sz="3600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7158" y="2928934"/>
            <a:ext cx="35573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14414" y="3500438"/>
            <a:ext cx="1415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rot="10800000" flipV="1">
            <a:off x="1142976" y="1285860"/>
            <a:ext cx="1643074" cy="3571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0800000" flipV="1">
            <a:off x="1285852" y="1928802"/>
            <a:ext cx="1357322" cy="50006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027396" y="1269014"/>
            <a:ext cx="2000264" cy="192882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2000232" y="4214818"/>
            <a:ext cx="6072198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16-5.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Выйдет параллельно себе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  любом  количестве пластин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29322" y="0"/>
            <a:ext cx="321467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Задача№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16-5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406246" y="5286388"/>
            <a:ext cx="3737754" cy="646331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16-5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стр.33, Ср-3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1919 L -3.33333E-6 0.18709 " pathEditMode="relative" rAng="0" ptsTypes="AA">
                                      <p:cBhvr>
                                        <p:cTn id="1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/>
      <p:bldP spid="5" grpId="0" animBg="1"/>
      <p:bldP spid="5" grpId="2" animBg="1"/>
      <p:bldP spid="26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2643142" y="3872839"/>
            <a:ext cx="6383512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2752663" y="6811673"/>
            <a:ext cx="6391337" cy="926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5928773" y="3902144"/>
            <a:ext cx="1713224" cy="295585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5936598" y="2428844"/>
            <a:ext cx="0" cy="298365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4911792" y="2928934"/>
            <a:ext cx="0" cy="298365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rc 7"/>
          <p:cNvSpPr>
            <a:spLocks/>
          </p:cNvSpPr>
          <p:nvPr/>
        </p:nvSpPr>
        <p:spPr bwMode="auto">
          <a:xfrm flipH="1" flipV="1">
            <a:off x="5286380" y="4827266"/>
            <a:ext cx="680597" cy="26871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 flipV="1">
            <a:off x="3996512" y="3874343"/>
            <a:ext cx="1916616" cy="285393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 flipV="1">
            <a:off x="3996512" y="3857603"/>
            <a:ext cx="932646" cy="289847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 flipV="1">
            <a:off x="4919617" y="2484440"/>
            <a:ext cx="1603698" cy="137137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3973040" y="2577100"/>
            <a:ext cx="15646" cy="415117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4000496" y="2643182"/>
            <a:ext cx="1979204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sysDot"/>
            <a:round/>
            <a:headEnd type="triangle" w="lg" len="lg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4" name="Group 78"/>
          <p:cNvGrpSpPr>
            <a:grpSpLocks/>
          </p:cNvGrpSpPr>
          <p:nvPr/>
        </p:nvGrpSpPr>
        <p:grpSpPr bwMode="auto">
          <a:xfrm rot="17990866" flipH="1">
            <a:off x="5578854" y="1477024"/>
            <a:ext cx="1498750" cy="1542367"/>
            <a:chOff x="3340" y="2819"/>
            <a:chExt cx="552" cy="673"/>
          </a:xfrm>
        </p:grpSpPr>
        <p:sp>
          <p:nvSpPr>
            <p:cNvPr id="15" name="Arc 79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80"/>
            <p:cNvSpPr>
              <a:spLocks noChangeShapeType="1"/>
            </p:cNvSpPr>
            <p:nvPr/>
          </p:nvSpPr>
          <p:spPr bwMode="auto">
            <a:xfrm>
              <a:off x="3356" y="3473"/>
              <a:ext cx="536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81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Oval 82"/>
            <p:cNvSpPr>
              <a:spLocks noChangeArrowheads="1"/>
            </p:cNvSpPr>
            <p:nvPr/>
          </p:nvSpPr>
          <p:spPr bwMode="auto">
            <a:xfrm>
              <a:off x="3609" y="3190"/>
              <a:ext cx="141" cy="184"/>
            </a:xfrm>
            <a:prstGeom prst="ellipse">
              <a:avLst/>
            </a:prstGeom>
            <a:solidFill>
              <a:srgbClr val="0014AC"/>
            </a:solidFill>
            <a:ln w="34925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16-5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каком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расстоянии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от места расположения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/л её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ещё увидят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вертолёта?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22416" y="2214554"/>
            <a:ext cx="663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x-?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4282" y="1071546"/>
            <a:ext cx="2829621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n·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43504" y="4987365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4282" y="1714488"/>
            <a:ext cx="26629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1,33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5720" y="2285992"/>
            <a:ext cx="27398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1/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1,33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7158" y="3000372"/>
            <a:ext cx="2265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0,75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42910" y="3571876"/>
            <a:ext cx="15392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rot="5400000">
            <a:off x="5929719" y="5357405"/>
            <a:ext cx="3000396" cy="794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 rot="4005733">
            <a:off x="7252735" y="4810259"/>
            <a:ext cx="1273105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H=1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0м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85720" y="4357694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49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Arc 7"/>
          <p:cNvSpPr>
            <a:spLocks/>
          </p:cNvSpPr>
          <p:nvPr/>
        </p:nvSpPr>
        <p:spPr bwMode="auto">
          <a:xfrm rot="11207708" flipH="1" flipV="1">
            <a:off x="3942565" y="5478416"/>
            <a:ext cx="680597" cy="26871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8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57158" y="5286388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1,15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57158" y="5854503"/>
            <a:ext cx="200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11,5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857752" y="6000768"/>
            <a:ext cx="200026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11,5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428992" y="10001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hangingPunct="0"/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Полное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отражение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500826" y="5143512"/>
            <a:ext cx="285752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429256" y="-461665"/>
            <a:ext cx="3714744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ПРЗ№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16-5,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стр.31,СР-3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72988E-6 L 0.39948 -0.42114 " pathEditMode="relative" rAng="0" ptsTypes="AA">
                                      <p:cBhvr>
                                        <p:cTn id="153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-21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27" grpId="0" animBg="1"/>
      <p:bldP spid="1028" grpId="0" animBg="1"/>
      <p:bldP spid="1029" grpId="0" animBg="1"/>
      <p:bldP spid="1030" grpId="0" animBg="1"/>
      <p:bldP spid="1031" grpId="0" animBg="1"/>
      <p:bldP spid="1032" grpId="0" animBg="1"/>
      <p:bldP spid="1033" grpId="0" animBg="1"/>
      <p:bldP spid="1034" grpId="0" animBg="1"/>
      <p:bldP spid="1035" grpId="0" animBg="1"/>
      <p:bldP spid="1036" grpId="0" animBg="1"/>
      <p:bldP spid="20" grpId="0"/>
      <p:bldP spid="22" grpId="0"/>
      <p:bldP spid="29" grpId="0" animBg="1"/>
      <p:bldP spid="31" grpId="0" animBg="1"/>
      <p:bldP spid="34" grpId="0" build="allAtOnce"/>
      <p:bldP spid="36" grpId="0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 rot="1341377">
            <a:off x="6368435" y="3634640"/>
            <a:ext cx="71438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78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°</a:t>
            </a:r>
            <a:endParaRPr lang="ru-RU" sz="2000" dirty="0">
              <a:solidFill>
                <a:srgbClr val="0066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143900" y="4000504"/>
            <a:ext cx="67999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18°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884723" y="3671832"/>
            <a:ext cx="543739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45°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92"/>
          <p:cNvSpPr>
            <a:spLocks noChangeArrowheads="1"/>
          </p:cNvSpPr>
          <p:nvPr/>
        </p:nvSpPr>
        <p:spPr bwMode="auto">
          <a:xfrm>
            <a:off x="4366450" y="1571612"/>
            <a:ext cx="4042982" cy="4500595"/>
          </a:xfrm>
          <a:prstGeom prst="triangle">
            <a:avLst>
              <a:gd name="adj" fmla="val 50000"/>
            </a:avLst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Line 93"/>
          <p:cNvSpPr>
            <a:spLocks noChangeShapeType="1"/>
          </p:cNvSpPr>
          <p:nvPr/>
        </p:nvSpPr>
        <p:spPr bwMode="auto">
          <a:xfrm>
            <a:off x="4350410" y="3274836"/>
            <a:ext cx="2579044" cy="1500198"/>
          </a:xfrm>
          <a:prstGeom prst="line">
            <a:avLst/>
          </a:prstGeom>
          <a:noFill/>
          <a:ln w="508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Line 94"/>
          <p:cNvSpPr>
            <a:spLocks noChangeShapeType="1"/>
          </p:cNvSpPr>
          <p:nvPr/>
        </p:nvSpPr>
        <p:spPr bwMode="auto">
          <a:xfrm flipV="1">
            <a:off x="6670382" y="3472326"/>
            <a:ext cx="1625580" cy="1299298"/>
          </a:xfrm>
          <a:prstGeom prst="line">
            <a:avLst/>
          </a:prstGeom>
          <a:noFill/>
          <a:ln w="508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Group 95"/>
          <p:cNvGrpSpPr>
            <a:grpSpLocks/>
          </p:cNvGrpSpPr>
          <p:nvPr/>
        </p:nvGrpSpPr>
        <p:grpSpPr bwMode="auto">
          <a:xfrm>
            <a:off x="3330415" y="3857707"/>
            <a:ext cx="5449021" cy="1020662"/>
            <a:chOff x="13475" y="4715"/>
            <a:chExt cx="2209" cy="337"/>
          </a:xfrm>
        </p:grpSpPr>
        <p:sp>
          <p:nvSpPr>
            <p:cNvPr id="6" name="Line 96"/>
            <p:cNvSpPr>
              <a:spLocks noChangeShapeType="1"/>
            </p:cNvSpPr>
            <p:nvPr/>
          </p:nvSpPr>
          <p:spPr bwMode="auto">
            <a:xfrm flipV="1">
              <a:off x="13475" y="4717"/>
              <a:ext cx="827" cy="18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Line 97"/>
            <p:cNvSpPr>
              <a:spLocks noChangeShapeType="1"/>
            </p:cNvSpPr>
            <p:nvPr/>
          </p:nvSpPr>
          <p:spPr bwMode="auto">
            <a:xfrm>
              <a:off x="14305" y="4715"/>
              <a:ext cx="873" cy="7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Line 98"/>
            <p:cNvSpPr>
              <a:spLocks noChangeShapeType="1"/>
            </p:cNvSpPr>
            <p:nvPr/>
          </p:nvSpPr>
          <p:spPr bwMode="auto">
            <a:xfrm>
              <a:off x="15179" y="4791"/>
              <a:ext cx="505" cy="26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Arc 20"/>
          <p:cNvSpPr>
            <a:spLocks/>
          </p:cNvSpPr>
          <p:nvPr/>
        </p:nvSpPr>
        <p:spPr bwMode="auto">
          <a:xfrm rot="5400000" flipV="1">
            <a:off x="6983071" y="3985732"/>
            <a:ext cx="375009" cy="48224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rc 19"/>
          <p:cNvSpPr>
            <a:spLocks/>
          </p:cNvSpPr>
          <p:nvPr/>
        </p:nvSpPr>
        <p:spPr bwMode="auto">
          <a:xfrm rot="2543331">
            <a:off x="7775544" y="3878571"/>
            <a:ext cx="574586" cy="413096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 flipH="1">
            <a:off x="4500562" y="340584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3" name="Arc 19"/>
          <p:cNvSpPr>
            <a:spLocks/>
          </p:cNvSpPr>
          <p:nvPr/>
        </p:nvSpPr>
        <p:spPr bwMode="auto">
          <a:xfrm rot="14612404">
            <a:off x="4229866" y="3537990"/>
            <a:ext cx="574586" cy="413096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rc 20"/>
          <p:cNvSpPr>
            <a:spLocks/>
          </p:cNvSpPr>
          <p:nvPr/>
        </p:nvSpPr>
        <p:spPr bwMode="auto">
          <a:xfrm rot="17908855" flipV="1">
            <a:off x="5900296" y="3848962"/>
            <a:ext cx="375009" cy="48224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 flipH="1">
            <a:off x="5715008" y="3714752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endParaRPr lang="ru-RU" sz="2800" dirty="0">
              <a:solidFill>
                <a:srgbClr val="0066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92628" y="4190258"/>
            <a:ext cx="736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15272" y="380354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rc 20"/>
          <p:cNvSpPr>
            <a:spLocks/>
          </p:cNvSpPr>
          <p:nvPr/>
        </p:nvSpPr>
        <p:spPr bwMode="auto">
          <a:xfrm rot="579586" flipV="1">
            <a:off x="6117719" y="1974219"/>
            <a:ext cx="571504" cy="35719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66214" y="1643050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72066" y="3143248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00826" y="4763168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15008" y="1285860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29520" y="347728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42844" y="-24"/>
            <a:ext cx="3855543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6552" y="3786190"/>
            <a:ext cx="367440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ru-RU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1406" y="571480"/>
            <a:ext cx="36599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45°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-32" y="1496785"/>
            <a:ext cx="24753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0,47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274695" y="1489200"/>
            <a:ext cx="1749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28°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1817912">
            <a:off x="5300022" y="4314651"/>
            <a:ext cx="10871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28°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rc 20"/>
          <p:cNvSpPr>
            <a:spLocks/>
          </p:cNvSpPr>
          <p:nvPr/>
        </p:nvSpPr>
        <p:spPr bwMode="auto">
          <a:xfrm rot="16521946" flipV="1">
            <a:off x="5277452" y="3422269"/>
            <a:ext cx="375009" cy="48224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5560843" y="3158241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406" y="2139727"/>
            <a:ext cx="321471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2=90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°-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°=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62°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20803377">
            <a:off x="5830867" y="3113989"/>
            <a:ext cx="64294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62°</a:t>
            </a:r>
            <a:endParaRPr lang="ru-RU" sz="2800" dirty="0">
              <a:solidFill>
                <a:srgbClr val="0066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67704" y="3369166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2721114"/>
            <a:ext cx="3929058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180°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62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40°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=78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°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072198" y="2357430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40°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42844" y="4357694"/>
            <a:ext cx="35509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1,5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°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1406" y="4929198"/>
            <a:ext cx="32271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1,5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0,21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=sin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85720" y="5500702"/>
            <a:ext cx="2303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0,31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=sin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57158" y="5929330"/>
            <a:ext cx="18373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18°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l-GR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Line 96"/>
          <p:cNvSpPr>
            <a:spLocks noChangeShapeType="1"/>
          </p:cNvSpPr>
          <p:nvPr/>
        </p:nvSpPr>
        <p:spPr bwMode="auto">
          <a:xfrm flipV="1">
            <a:off x="5340669" y="3308702"/>
            <a:ext cx="2039991" cy="55727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Line 98"/>
          <p:cNvSpPr>
            <a:spLocks noChangeShapeType="1"/>
          </p:cNvSpPr>
          <p:nvPr/>
        </p:nvSpPr>
        <p:spPr bwMode="auto">
          <a:xfrm>
            <a:off x="6500826" y="3429000"/>
            <a:ext cx="1245702" cy="790483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rc 20"/>
          <p:cNvSpPr>
            <a:spLocks/>
          </p:cNvSpPr>
          <p:nvPr/>
        </p:nvSpPr>
        <p:spPr bwMode="auto">
          <a:xfrm rot="7949184" flipV="1">
            <a:off x="7189281" y="3703322"/>
            <a:ext cx="375009" cy="48224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-71470" y="1071546"/>
            <a:ext cx="2050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45°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0,71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5320247" y="3308702"/>
            <a:ext cx="2405859" cy="910781"/>
            <a:chOff x="6023793" y="500042"/>
            <a:chExt cx="2405859" cy="910781"/>
          </a:xfrm>
        </p:grpSpPr>
        <p:sp>
          <p:nvSpPr>
            <p:cNvPr id="51" name="Line 96"/>
            <p:cNvSpPr>
              <a:spLocks noChangeShapeType="1"/>
            </p:cNvSpPr>
            <p:nvPr/>
          </p:nvSpPr>
          <p:spPr bwMode="auto">
            <a:xfrm flipV="1">
              <a:off x="6023793" y="500042"/>
              <a:ext cx="2039991" cy="5572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Line 98"/>
            <p:cNvSpPr>
              <a:spLocks noChangeShapeType="1"/>
            </p:cNvSpPr>
            <p:nvPr/>
          </p:nvSpPr>
          <p:spPr bwMode="auto">
            <a:xfrm>
              <a:off x="7183950" y="620340"/>
              <a:ext cx="1245702" cy="7904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Line 97"/>
            <p:cNvSpPr>
              <a:spLocks noChangeShapeType="1"/>
            </p:cNvSpPr>
            <p:nvPr/>
          </p:nvSpPr>
          <p:spPr bwMode="auto">
            <a:xfrm>
              <a:off x="6072198" y="1071546"/>
              <a:ext cx="2153461" cy="230179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5" name="Arc 20"/>
          <p:cNvSpPr>
            <a:spLocks/>
          </p:cNvSpPr>
          <p:nvPr/>
        </p:nvSpPr>
        <p:spPr bwMode="auto">
          <a:xfrm rot="17908855" flipV="1">
            <a:off x="6890052" y="931002"/>
            <a:ext cx="257633" cy="4239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22578" y="3274835"/>
            <a:ext cx="3334976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24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2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90°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78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°=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12°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 rot="435478">
            <a:off x="6455641" y="4066309"/>
            <a:ext cx="726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12°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 flipH="1">
            <a:off x="6820445" y="1060257"/>
            <a:ext cx="35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800" dirty="0">
              <a:solidFill>
                <a:srgbClr val="0014AC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 flipH="1">
            <a:off x="3929058" y="-71462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1=</a:t>
            </a:r>
            <a:r>
              <a:rPr lang="ru-RU" sz="4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45°-</a:t>
            </a:r>
            <a:r>
              <a:rPr lang="ru-RU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28°=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°</a:t>
            </a:r>
            <a:endParaRPr lang="ru-RU" sz="4000" u="sng" dirty="0"/>
          </a:p>
        </p:txBody>
      </p:sp>
      <p:sp>
        <p:nvSpPr>
          <p:cNvPr id="60" name="TextBox 59"/>
          <p:cNvSpPr txBox="1"/>
          <p:nvPr/>
        </p:nvSpPr>
        <p:spPr>
          <a:xfrm>
            <a:off x="7884784" y="1154273"/>
            <a:ext cx="401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endParaRPr lang="ru-RU" sz="2800" dirty="0">
              <a:solidFill>
                <a:srgbClr val="0014AC"/>
              </a:solidFill>
            </a:endParaRPr>
          </a:p>
        </p:txBody>
      </p:sp>
      <p:sp>
        <p:nvSpPr>
          <p:cNvPr id="61" name="Arc 20"/>
          <p:cNvSpPr>
            <a:spLocks/>
          </p:cNvSpPr>
          <p:nvPr/>
        </p:nvSpPr>
        <p:spPr bwMode="auto">
          <a:xfrm rot="8642377" flipV="1">
            <a:off x="8140014" y="1299168"/>
            <a:ext cx="192176" cy="21554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 flipH="1">
            <a:off x="3929058" y="577974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ru-RU" sz="24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2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18°-</a:t>
            </a:r>
            <a:r>
              <a:rPr lang="ru-RU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12°=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°</a:t>
            </a:r>
            <a:endParaRPr lang="ru-RU" sz="4000" u="sng" dirty="0"/>
          </a:p>
        </p:txBody>
      </p:sp>
      <p:sp>
        <p:nvSpPr>
          <p:cNvPr id="63" name="Arc 20"/>
          <p:cNvSpPr>
            <a:spLocks/>
          </p:cNvSpPr>
          <p:nvPr/>
        </p:nvSpPr>
        <p:spPr bwMode="auto">
          <a:xfrm rot="17908855" flipV="1">
            <a:off x="7900560" y="681591"/>
            <a:ext cx="375009" cy="48224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8286776" y="785794"/>
            <a:ext cx="401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 flipH="1">
            <a:off x="6643702" y="0"/>
            <a:ext cx="2786082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°+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°=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428860" y="6273249"/>
            <a:ext cx="671517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16-6.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Найти угол отклонения луча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495545" y="294543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197420" y="49340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Arc 20"/>
          <p:cNvSpPr>
            <a:spLocks/>
          </p:cNvSpPr>
          <p:nvPr/>
        </p:nvSpPr>
        <p:spPr bwMode="auto">
          <a:xfrm rot="17908855" flipV="1">
            <a:off x="6719391" y="3276396"/>
            <a:ext cx="375009" cy="48224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6000760" y="5572140"/>
            <a:ext cx="3126369" cy="58477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16-6,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стр.33,СР3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2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2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000"/>
                            </p:stCondLst>
                            <p:childTnLst>
                              <p:par>
                                <p:cTn id="2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500"/>
                            </p:stCondLst>
                            <p:childTnLst>
                              <p:par>
                                <p:cTn id="2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500"/>
                            </p:stCondLst>
                            <p:childTnLst>
                              <p:par>
                                <p:cTn id="2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00"/>
                            </p:stCondLst>
                            <p:childTnLst>
                              <p:par>
                                <p:cTn id="25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-0.00693 L 0.12639 -0.37789 " pathEditMode="relative" rAng="0" ptsTypes="AA">
                                      <p:cBhvr>
                                        <p:cTn id="2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18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500"/>
                            </p:stCondLst>
                            <p:childTnLst>
                              <p:par>
                                <p:cTn id="2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000"/>
                            </p:stCondLst>
                            <p:childTnLst>
                              <p:par>
                                <p:cTn id="2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000"/>
                            </p:stCondLst>
                            <p:childTnLst>
                              <p:par>
                                <p:cTn id="2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3000"/>
                            </p:stCondLst>
                            <p:childTnLst>
                              <p:par>
                                <p:cTn id="2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000"/>
                            </p:stCondLst>
                            <p:childTnLst>
                              <p:par>
                                <p:cTn id="2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2500"/>
                            </p:stCondLst>
                            <p:childTnLst>
                              <p:par>
                                <p:cTn id="2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3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" grpId="0" animBg="1"/>
      <p:bldP spid="3" grpId="0" animBg="1"/>
      <p:bldP spid="4" grpId="0" animBg="1"/>
      <p:bldP spid="9" grpId="0" animBg="1"/>
      <p:bldP spid="10" grpId="0" animBg="1"/>
      <p:bldP spid="12" grpId="0"/>
      <p:bldP spid="13" grpId="0" animBg="1"/>
      <p:bldP spid="14" grpId="0" animBg="1"/>
      <p:bldP spid="15" grpId="0"/>
      <p:bldP spid="17" grpId="0"/>
      <p:bldP spid="18" grpId="0"/>
      <p:bldP spid="19" grpId="0" animBg="1"/>
      <p:bldP spid="20" grpId="0"/>
      <p:bldP spid="21" grpId="0"/>
      <p:bldP spid="22" grpId="0"/>
      <p:bldP spid="23" grpId="0"/>
      <p:bldP spid="24" grpId="0"/>
      <p:bldP spid="33" grpId="0" animBg="1"/>
      <p:bldP spid="34" grpId="0"/>
      <p:bldP spid="35" grpId="0" animBg="1"/>
      <p:bldP spid="36" grpId="0" animBg="1"/>
      <p:bldP spid="37" grpId="0"/>
      <p:bldP spid="38" grpId="0" animBg="1"/>
      <p:bldP spid="46" grpId="0" animBg="1"/>
      <p:bldP spid="47" grpId="0" animBg="1"/>
      <p:bldP spid="48" grpId="0" animBg="1"/>
      <p:bldP spid="55" grpId="0" animBg="1"/>
      <p:bldP spid="56" grpId="0" animBg="1"/>
      <p:bldP spid="57" grpId="0"/>
      <p:bldP spid="58" grpId="0"/>
      <p:bldP spid="59" grpId="0"/>
      <p:bldP spid="60" grpId="0"/>
      <p:bldP spid="61" grpId="0" animBg="1"/>
      <p:bldP spid="62" grpId="0"/>
      <p:bldP spid="63" grpId="0" animBg="1"/>
      <p:bldP spid="64" grpId="0"/>
      <p:bldP spid="65" grpId="0" animBg="1"/>
      <p:bldP spid="67" grpId="0"/>
      <p:bldP spid="68" grpId="0"/>
      <p:bldP spid="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 rot="1341377">
            <a:off x="6368435" y="3634640"/>
            <a:ext cx="71438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°</a:t>
            </a:r>
            <a:endParaRPr lang="ru-RU" sz="2000" dirty="0">
              <a:solidFill>
                <a:srgbClr val="0066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143900" y="4000504"/>
            <a:ext cx="62869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°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884723" y="3500438"/>
            <a:ext cx="543739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45°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92"/>
          <p:cNvSpPr>
            <a:spLocks noChangeArrowheads="1"/>
          </p:cNvSpPr>
          <p:nvPr/>
        </p:nvSpPr>
        <p:spPr bwMode="auto">
          <a:xfrm>
            <a:off x="4366450" y="1571612"/>
            <a:ext cx="4042982" cy="4500595"/>
          </a:xfrm>
          <a:prstGeom prst="triangle">
            <a:avLst>
              <a:gd name="adj" fmla="val 50000"/>
            </a:avLst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Line 93"/>
          <p:cNvSpPr>
            <a:spLocks noChangeShapeType="1"/>
          </p:cNvSpPr>
          <p:nvPr/>
        </p:nvSpPr>
        <p:spPr bwMode="auto">
          <a:xfrm>
            <a:off x="4350410" y="3274836"/>
            <a:ext cx="2579044" cy="1500198"/>
          </a:xfrm>
          <a:prstGeom prst="line">
            <a:avLst/>
          </a:prstGeom>
          <a:noFill/>
          <a:ln w="508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Line 94"/>
          <p:cNvSpPr>
            <a:spLocks noChangeShapeType="1"/>
          </p:cNvSpPr>
          <p:nvPr/>
        </p:nvSpPr>
        <p:spPr bwMode="auto">
          <a:xfrm flipV="1">
            <a:off x="6670382" y="3472326"/>
            <a:ext cx="1625580" cy="1299298"/>
          </a:xfrm>
          <a:prstGeom prst="line">
            <a:avLst/>
          </a:prstGeom>
          <a:noFill/>
          <a:ln w="508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Group 95"/>
          <p:cNvGrpSpPr>
            <a:grpSpLocks/>
          </p:cNvGrpSpPr>
          <p:nvPr/>
        </p:nvGrpSpPr>
        <p:grpSpPr bwMode="auto">
          <a:xfrm>
            <a:off x="3330415" y="3857707"/>
            <a:ext cx="5449021" cy="1020662"/>
            <a:chOff x="13475" y="4715"/>
            <a:chExt cx="2209" cy="337"/>
          </a:xfrm>
        </p:grpSpPr>
        <p:sp>
          <p:nvSpPr>
            <p:cNvPr id="6" name="Line 96"/>
            <p:cNvSpPr>
              <a:spLocks noChangeShapeType="1"/>
            </p:cNvSpPr>
            <p:nvPr/>
          </p:nvSpPr>
          <p:spPr bwMode="auto">
            <a:xfrm flipV="1">
              <a:off x="13475" y="4717"/>
              <a:ext cx="827" cy="18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Line 97"/>
            <p:cNvSpPr>
              <a:spLocks noChangeShapeType="1"/>
            </p:cNvSpPr>
            <p:nvPr/>
          </p:nvSpPr>
          <p:spPr bwMode="auto">
            <a:xfrm>
              <a:off x="14305" y="4715"/>
              <a:ext cx="873" cy="7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Line 98"/>
            <p:cNvSpPr>
              <a:spLocks noChangeShapeType="1"/>
            </p:cNvSpPr>
            <p:nvPr/>
          </p:nvSpPr>
          <p:spPr bwMode="auto">
            <a:xfrm>
              <a:off x="15179" y="4791"/>
              <a:ext cx="505" cy="26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Arc 20"/>
          <p:cNvSpPr>
            <a:spLocks/>
          </p:cNvSpPr>
          <p:nvPr/>
        </p:nvSpPr>
        <p:spPr bwMode="auto">
          <a:xfrm rot="5400000" flipV="1">
            <a:off x="6983071" y="3985732"/>
            <a:ext cx="375009" cy="48224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rc 19"/>
          <p:cNvSpPr>
            <a:spLocks/>
          </p:cNvSpPr>
          <p:nvPr/>
        </p:nvSpPr>
        <p:spPr bwMode="auto">
          <a:xfrm rot="2543331">
            <a:off x="7775544" y="3878571"/>
            <a:ext cx="574586" cy="413096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 flipH="1">
            <a:off x="4500562" y="340584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3" name="Arc 19"/>
          <p:cNvSpPr>
            <a:spLocks/>
          </p:cNvSpPr>
          <p:nvPr/>
        </p:nvSpPr>
        <p:spPr bwMode="auto">
          <a:xfrm rot="14612404">
            <a:off x="4229866" y="3537990"/>
            <a:ext cx="574586" cy="413096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rc 20"/>
          <p:cNvSpPr>
            <a:spLocks/>
          </p:cNvSpPr>
          <p:nvPr/>
        </p:nvSpPr>
        <p:spPr bwMode="auto">
          <a:xfrm rot="17908855" flipV="1">
            <a:off x="5900296" y="3848962"/>
            <a:ext cx="375009" cy="48224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 flipH="1">
            <a:off x="5715008" y="3714752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endParaRPr lang="ru-RU" sz="2800" dirty="0">
              <a:solidFill>
                <a:srgbClr val="0066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92628" y="4190258"/>
            <a:ext cx="736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15272" y="380354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rc 20"/>
          <p:cNvSpPr>
            <a:spLocks/>
          </p:cNvSpPr>
          <p:nvPr/>
        </p:nvSpPr>
        <p:spPr bwMode="auto">
          <a:xfrm rot="579586" flipV="1">
            <a:off x="6117719" y="1974219"/>
            <a:ext cx="571504" cy="35719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66214" y="1643050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72066" y="3143248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00826" y="4763168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15008" y="1285860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29520" y="347728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-32" y="-24"/>
            <a:ext cx="3855543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6552" y="3786190"/>
            <a:ext cx="367440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ru-RU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1406" y="571480"/>
            <a:ext cx="36599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45°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-32" y="1496785"/>
            <a:ext cx="24753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0,…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274695" y="1489200"/>
            <a:ext cx="1749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°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 rot="1817912">
            <a:off x="5300022" y="4314651"/>
            <a:ext cx="10871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°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rc 20"/>
          <p:cNvSpPr>
            <a:spLocks/>
          </p:cNvSpPr>
          <p:nvPr/>
        </p:nvSpPr>
        <p:spPr bwMode="auto">
          <a:xfrm rot="16521946" flipV="1">
            <a:off x="5277452" y="3422269"/>
            <a:ext cx="375009" cy="48224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5560843" y="3158241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406" y="2139727"/>
            <a:ext cx="321471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=90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°-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°=…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°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20803377">
            <a:off x="5830867" y="3113989"/>
            <a:ext cx="64294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…°</a:t>
            </a:r>
            <a:endParaRPr lang="ru-RU" sz="2800" dirty="0">
              <a:solidFill>
                <a:srgbClr val="0066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67704" y="3369166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2721114"/>
            <a:ext cx="4643438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180°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=…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°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072198" y="2357430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40°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42844" y="4357694"/>
            <a:ext cx="33810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1,5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°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1406" y="4929198"/>
            <a:ext cx="31438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1,5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0,…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=sin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85720" y="5500702"/>
            <a:ext cx="23038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0,…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=sin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57158" y="5997379"/>
            <a:ext cx="18598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….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°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l-GR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Line 96"/>
          <p:cNvSpPr>
            <a:spLocks noChangeShapeType="1"/>
          </p:cNvSpPr>
          <p:nvPr/>
        </p:nvSpPr>
        <p:spPr bwMode="auto">
          <a:xfrm flipV="1">
            <a:off x="5340669" y="3308702"/>
            <a:ext cx="2039991" cy="55727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Line 98"/>
          <p:cNvSpPr>
            <a:spLocks noChangeShapeType="1"/>
          </p:cNvSpPr>
          <p:nvPr/>
        </p:nvSpPr>
        <p:spPr bwMode="auto">
          <a:xfrm>
            <a:off x="6500826" y="3429000"/>
            <a:ext cx="1245702" cy="790483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ash"/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rc 20"/>
          <p:cNvSpPr>
            <a:spLocks/>
          </p:cNvSpPr>
          <p:nvPr/>
        </p:nvSpPr>
        <p:spPr bwMode="auto">
          <a:xfrm rot="7949184" flipV="1">
            <a:off x="7189281" y="3703322"/>
            <a:ext cx="375009" cy="48224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-71470" y="1071546"/>
            <a:ext cx="1960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45°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…..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53"/>
          <p:cNvGrpSpPr/>
          <p:nvPr/>
        </p:nvGrpSpPr>
        <p:grpSpPr>
          <a:xfrm>
            <a:off x="5320247" y="3308702"/>
            <a:ext cx="2405859" cy="910781"/>
            <a:chOff x="6023793" y="500042"/>
            <a:chExt cx="2405859" cy="910781"/>
          </a:xfrm>
        </p:grpSpPr>
        <p:sp>
          <p:nvSpPr>
            <p:cNvPr id="51" name="Line 96"/>
            <p:cNvSpPr>
              <a:spLocks noChangeShapeType="1"/>
            </p:cNvSpPr>
            <p:nvPr/>
          </p:nvSpPr>
          <p:spPr bwMode="auto">
            <a:xfrm flipV="1">
              <a:off x="6023793" y="500042"/>
              <a:ext cx="2039991" cy="5572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Line 98"/>
            <p:cNvSpPr>
              <a:spLocks noChangeShapeType="1"/>
            </p:cNvSpPr>
            <p:nvPr/>
          </p:nvSpPr>
          <p:spPr bwMode="auto">
            <a:xfrm>
              <a:off x="7183950" y="620340"/>
              <a:ext cx="1245702" cy="7904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Line 97"/>
            <p:cNvSpPr>
              <a:spLocks noChangeShapeType="1"/>
            </p:cNvSpPr>
            <p:nvPr/>
          </p:nvSpPr>
          <p:spPr bwMode="auto">
            <a:xfrm>
              <a:off x="6072198" y="1071546"/>
              <a:ext cx="2153461" cy="230179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5" name="Arc 20"/>
          <p:cNvSpPr>
            <a:spLocks/>
          </p:cNvSpPr>
          <p:nvPr/>
        </p:nvSpPr>
        <p:spPr bwMode="auto">
          <a:xfrm rot="17908855" flipV="1">
            <a:off x="6890052" y="931002"/>
            <a:ext cx="257633" cy="4239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22578" y="3274835"/>
            <a:ext cx="3334976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24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2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90°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°=…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°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 rot="435478">
            <a:off x="6455641" y="4066309"/>
            <a:ext cx="726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…°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 flipH="1">
            <a:off x="6820445" y="1060257"/>
            <a:ext cx="35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800" dirty="0">
              <a:solidFill>
                <a:srgbClr val="0014AC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 flipH="1">
            <a:off x="3786182" y="-71462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1=</a:t>
            </a:r>
            <a:r>
              <a:rPr lang="ru-RU" sz="4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45°-</a:t>
            </a:r>
            <a:r>
              <a:rPr lang="ru-RU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…°=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°</a:t>
            </a:r>
            <a:endParaRPr lang="ru-RU" sz="4000" u="sng" dirty="0"/>
          </a:p>
        </p:txBody>
      </p:sp>
      <p:sp>
        <p:nvSpPr>
          <p:cNvPr id="60" name="TextBox 59"/>
          <p:cNvSpPr txBox="1"/>
          <p:nvPr/>
        </p:nvSpPr>
        <p:spPr>
          <a:xfrm>
            <a:off x="7884784" y="1154273"/>
            <a:ext cx="401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endParaRPr lang="ru-RU" sz="2800" dirty="0">
              <a:solidFill>
                <a:srgbClr val="0014AC"/>
              </a:solidFill>
            </a:endParaRPr>
          </a:p>
        </p:txBody>
      </p:sp>
      <p:sp>
        <p:nvSpPr>
          <p:cNvPr id="61" name="Arc 20"/>
          <p:cNvSpPr>
            <a:spLocks/>
          </p:cNvSpPr>
          <p:nvPr/>
        </p:nvSpPr>
        <p:spPr bwMode="auto">
          <a:xfrm rot="8642377" flipV="1">
            <a:off x="8140014" y="1299168"/>
            <a:ext cx="192176" cy="21554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 flipH="1">
            <a:off x="3929058" y="577974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ru-RU" sz="24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=….</a:t>
            </a:r>
            <a:r>
              <a:rPr lang="ru-RU" sz="32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°-</a:t>
            </a:r>
            <a:r>
              <a:rPr lang="ru-RU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…°=</a:t>
            </a: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°</a:t>
            </a:r>
            <a:endParaRPr lang="ru-RU" sz="4000" u="sng" dirty="0"/>
          </a:p>
        </p:txBody>
      </p:sp>
      <p:sp>
        <p:nvSpPr>
          <p:cNvPr id="63" name="Arc 20"/>
          <p:cNvSpPr>
            <a:spLocks/>
          </p:cNvSpPr>
          <p:nvPr/>
        </p:nvSpPr>
        <p:spPr bwMode="auto">
          <a:xfrm rot="17908855" flipV="1">
            <a:off x="7900560" y="681591"/>
            <a:ext cx="375009" cy="48224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" name="TextBox 63"/>
          <p:cNvSpPr txBox="1"/>
          <p:nvPr/>
        </p:nvSpPr>
        <p:spPr>
          <a:xfrm>
            <a:off x="8286776" y="785794"/>
            <a:ext cx="401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 flipH="1">
            <a:off x="6500826" y="0"/>
            <a:ext cx="2786082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°+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°=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495545" y="294543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197420" y="49340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Arc 20"/>
          <p:cNvSpPr>
            <a:spLocks/>
          </p:cNvSpPr>
          <p:nvPr/>
        </p:nvSpPr>
        <p:spPr bwMode="auto">
          <a:xfrm rot="17908855" flipV="1">
            <a:off x="6719391" y="3276396"/>
            <a:ext cx="375009" cy="48224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" name="TextBox 65"/>
          <p:cNvSpPr txBox="1"/>
          <p:nvPr/>
        </p:nvSpPr>
        <p:spPr>
          <a:xfrm>
            <a:off x="2428860" y="6273249"/>
            <a:ext cx="671517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16-6.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Найти угол отклонения луча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5000628" y="5773183"/>
            <a:ext cx="4086568" cy="58477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16-6,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стр.15,КР3-№64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2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2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000"/>
                            </p:stCondLst>
                            <p:childTnLst>
                              <p:par>
                                <p:cTn id="2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500"/>
                            </p:stCondLst>
                            <p:childTnLst>
                              <p:par>
                                <p:cTn id="2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500"/>
                            </p:stCondLst>
                            <p:childTnLst>
                              <p:par>
                                <p:cTn id="2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00"/>
                            </p:stCondLst>
                            <p:childTnLst>
                              <p:par>
                                <p:cTn id="25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-0.00693 L 0.12639 -0.37789 " pathEditMode="relative" rAng="0" ptsTypes="AA">
                                      <p:cBhvr>
                                        <p:cTn id="2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18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500"/>
                            </p:stCondLst>
                            <p:childTnLst>
                              <p:par>
                                <p:cTn id="2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000"/>
                            </p:stCondLst>
                            <p:childTnLst>
                              <p:par>
                                <p:cTn id="2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000"/>
                            </p:stCondLst>
                            <p:childTnLst>
                              <p:par>
                                <p:cTn id="2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3000"/>
                            </p:stCondLst>
                            <p:childTnLst>
                              <p:par>
                                <p:cTn id="2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000"/>
                            </p:stCondLst>
                            <p:childTnLst>
                              <p:par>
                                <p:cTn id="2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2500"/>
                            </p:stCondLst>
                            <p:childTnLst>
                              <p:par>
                                <p:cTn id="2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3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" grpId="0" animBg="1"/>
      <p:bldP spid="3" grpId="0" animBg="1"/>
      <p:bldP spid="4" grpId="0" animBg="1"/>
      <p:bldP spid="9" grpId="0" animBg="1"/>
      <p:bldP spid="10" grpId="0" animBg="1"/>
      <p:bldP spid="12" grpId="0"/>
      <p:bldP spid="13" grpId="0" animBg="1"/>
      <p:bldP spid="14" grpId="0" animBg="1"/>
      <p:bldP spid="15" grpId="0"/>
      <p:bldP spid="17" grpId="0"/>
      <p:bldP spid="18" grpId="0"/>
      <p:bldP spid="19" grpId="0" animBg="1"/>
      <p:bldP spid="20" grpId="0"/>
      <p:bldP spid="21" grpId="0"/>
      <p:bldP spid="22" grpId="0"/>
      <p:bldP spid="23" grpId="0"/>
      <p:bldP spid="24" grpId="0"/>
      <p:bldP spid="33" grpId="0" animBg="1"/>
      <p:bldP spid="34" grpId="0"/>
      <p:bldP spid="35" grpId="0" animBg="1"/>
      <p:bldP spid="36" grpId="0" animBg="1"/>
      <p:bldP spid="37" grpId="0"/>
      <p:bldP spid="38" grpId="0" animBg="1"/>
      <p:bldP spid="46" grpId="0" animBg="1"/>
      <p:bldP spid="47" grpId="0" animBg="1"/>
      <p:bldP spid="48" grpId="0" animBg="1"/>
      <p:bldP spid="55" grpId="0" animBg="1"/>
      <p:bldP spid="56" grpId="0" animBg="1"/>
      <p:bldP spid="57" grpId="0"/>
      <p:bldP spid="58" grpId="0"/>
      <p:bldP spid="59" grpId="0"/>
      <p:bldP spid="60" grpId="0"/>
      <p:bldP spid="61" grpId="0" animBg="1"/>
      <p:bldP spid="62" grpId="0"/>
      <p:bldP spid="63" grpId="0" animBg="1"/>
      <p:bldP spid="64" grpId="0"/>
      <p:bldP spid="65" grpId="0" animBg="1"/>
      <p:bldP spid="67" grpId="0"/>
      <p:bldP spid="68" grpId="0"/>
      <p:bldP spid="6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979712" y="6115943"/>
            <a:ext cx="65527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   </a:t>
            </a:r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стр.27-33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79557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11-3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3042" y="-71462"/>
            <a:ext cx="474969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Темы №17,18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0811879">
            <a:off x="-258903" y="557858"/>
            <a:ext cx="6988190" cy="16698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геометрическая </a:t>
            </a:r>
            <a:endParaRPr lang="ru-RU" sz="6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>
            <a:off x="214282" y="3071810"/>
            <a:ext cx="6988190" cy="16698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Решение задач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 rot="344086">
            <a:off x="1780421" y="2059453"/>
            <a:ext cx="6988190" cy="16698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оптика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WordArt 4"/>
          <p:cNvSpPr>
            <a:spLocks noChangeArrowheads="1" noChangeShapeType="1" noTextEdit="1"/>
          </p:cNvSpPr>
          <p:nvPr/>
        </p:nvSpPr>
        <p:spPr bwMode="gray">
          <a:xfrm rot="344086">
            <a:off x="235935" y="4404514"/>
            <a:ext cx="6282039" cy="11618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Линзы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Скругленный прямоугольник 71"/>
          <p:cNvSpPr/>
          <p:nvPr/>
        </p:nvSpPr>
        <p:spPr>
          <a:xfrm>
            <a:off x="6715140" y="1714488"/>
            <a:ext cx="1928826" cy="928694"/>
          </a:xfrm>
          <a:prstGeom prst="roundRect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Загнутый угол 72"/>
          <p:cNvSpPr/>
          <p:nvPr/>
        </p:nvSpPr>
        <p:spPr>
          <a:xfrm>
            <a:off x="3538176" y="571480"/>
            <a:ext cx="2462584" cy="928694"/>
          </a:xfrm>
          <a:prstGeom prst="foldedCorner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Line 8"/>
          <p:cNvSpPr>
            <a:spLocks noChangeShapeType="1"/>
          </p:cNvSpPr>
          <p:nvPr/>
        </p:nvSpPr>
        <p:spPr bwMode="auto">
          <a:xfrm>
            <a:off x="2241842" y="1632600"/>
            <a:ext cx="0" cy="2259018"/>
          </a:xfrm>
          <a:prstGeom prst="line">
            <a:avLst/>
          </a:prstGeom>
          <a:noFill/>
          <a:ln w="57150">
            <a:solidFill>
              <a:srgbClr val="0014AC"/>
            </a:solidFill>
            <a:round/>
            <a:headEnd type="stealth" w="lg" len="lg"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357554" y="0"/>
            <a:ext cx="578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Задачи на 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формулу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тонкой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линзы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742950" y="2597005"/>
            <a:ext cx="3789236" cy="1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 flipV="1">
            <a:off x="868236" y="1811974"/>
            <a:ext cx="0" cy="774810"/>
          </a:xfrm>
          <a:prstGeom prst="line">
            <a:avLst/>
          </a:prstGeom>
          <a:noFill/>
          <a:ln w="47625">
            <a:solidFill>
              <a:srgbClr val="000000"/>
            </a:solidFill>
            <a:round/>
            <a:headEnd/>
            <a:tailEnd type="oval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2214546" y="1785926"/>
            <a:ext cx="2571768" cy="271464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864600" y="1784790"/>
            <a:ext cx="3421648" cy="202083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 flipV="1">
            <a:off x="2214546" y="3641756"/>
            <a:ext cx="2607085" cy="14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857224" y="1785927"/>
            <a:ext cx="1357322" cy="18573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3" name="Line 25"/>
          <p:cNvSpPr>
            <a:spLocks noChangeShapeType="1"/>
          </p:cNvSpPr>
          <p:nvPr/>
        </p:nvSpPr>
        <p:spPr bwMode="auto">
          <a:xfrm>
            <a:off x="826904" y="1547070"/>
            <a:ext cx="135913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 flipV="1">
            <a:off x="2224575" y="3933510"/>
            <a:ext cx="1777764" cy="0"/>
          </a:xfrm>
          <a:prstGeom prst="line">
            <a:avLst/>
          </a:prstGeom>
          <a:noFill/>
          <a:ln w="9525">
            <a:solidFill>
              <a:srgbClr val="0014AC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861558" y="1792354"/>
            <a:ext cx="1357322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3430579" y="3120229"/>
            <a:ext cx="1072364" cy="794"/>
          </a:xfrm>
          <a:prstGeom prst="line">
            <a:avLst/>
          </a:prstGeom>
          <a:ln w="57150">
            <a:solidFill>
              <a:srgbClr val="006600"/>
            </a:solidFill>
            <a:headEnd type="none"/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299500" y="1154089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45772" y="3529220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5"/>
          <p:cNvSpPr>
            <a:spLocks noChangeArrowheads="1"/>
          </p:cNvSpPr>
          <p:nvPr/>
        </p:nvSpPr>
        <p:spPr bwMode="auto">
          <a:xfrm>
            <a:off x="1418095" y="2526219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38" name="Oval 5"/>
          <p:cNvSpPr>
            <a:spLocks noChangeArrowheads="1"/>
          </p:cNvSpPr>
          <p:nvPr/>
        </p:nvSpPr>
        <p:spPr bwMode="auto">
          <a:xfrm>
            <a:off x="2971458" y="2532205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39" name="Oval 5"/>
          <p:cNvSpPr>
            <a:spLocks noChangeArrowheads="1"/>
          </p:cNvSpPr>
          <p:nvPr/>
        </p:nvSpPr>
        <p:spPr bwMode="auto">
          <a:xfrm>
            <a:off x="2214565" y="2507946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3929058" y="2928934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6192" y="1936442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авая фигурная скобка 41"/>
          <p:cNvSpPr/>
          <p:nvPr/>
        </p:nvSpPr>
        <p:spPr>
          <a:xfrm rot="16200000">
            <a:off x="1760005" y="2092944"/>
            <a:ext cx="214314" cy="785818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1624769" y="210058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6929455" y="2071679"/>
            <a:ext cx="4286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0624" y="171991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u="sng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7215206" y="1857364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540864" y="173025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800" u="sng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540864" y="209483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7865540" y="1865738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183806" y="184258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 Box 3"/>
          <p:cNvSpPr txBox="1">
            <a:spLocks noChangeArrowheads="1"/>
          </p:cNvSpPr>
          <p:nvPr/>
        </p:nvSpPr>
        <p:spPr bwMode="auto">
          <a:xfrm>
            <a:off x="3650698" y="1063176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F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643306" y="66608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4087700" y="809938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500562" y="68283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516328" y="104839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4984862" y="723716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+</a:t>
            </a:r>
          </a:p>
        </p:txBody>
      </p:sp>
      <p:sp>
        <p:nvSpPr>
          <p:cNvPr id="70" name="Text Box 3"/>
          <p:cNvSpPr txBox="1">
            <a:spLocks noChangeArrowheads="1"/>
          </p:cNvSpPr>
          <p:nvPr/>
        </p:nvSpPr>
        <p:spPr bwMode="auto">
          <a:xfrm>
            <a:off x="5429256" y="1063176"/>
            <a:ext cx="57150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421864" y="666080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714612" y="785794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 Box 4"/>
          <p:cNvSpPr txBox="1">
            <a:spLocks noChangeArrowheads="1"/>
          </p:cNvSpPr>
          <p:nvPr/>
        </p:nvSpPr>
        <p:spPr bwMode="auto">
          <a:xfrm>
            <a:off x="3126094" y="805796"/>
            <a:ext cx="588637" cy="50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8" name="Группа 81"/>
          <p:cNvGrpSpPr/>
          <p:nvPr/>
        </p:nvGrpSpPr>
        <p:grpSpPr>
          <a:xfrm>
            <a:off x="0" y="785794"/>
            <a:ext cx="3000396" cy="400110"/>
            <a:chOff x="357158" y="5429264"/>
            <a:chExt cx="3000396" cy="400110"/>
          </a:xfrm>
        </p:grpSpPr>
        <p:sp>
          <p:nvSpPr>
            <p:cNvPr id="79" name="TextBox 78"/>
            <p:cNvSpPr txBox="1"/>
            <p:nvPr/>
          </p:nvSpPr>
          <p:spPr>
            <a:xfrm>
              <a:off x="357158" y="5429264"/>
              <a:ext cx="30003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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0  (    )    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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0 (</a:t>
              </a:r>
              <a:r>
                <a:rPr lang="ru-RU" sz="2000" b="1" dirty="0" err="1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расс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.)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1" name="Прямая со стрелкой 80"/>
            <p:cNvCxnSpPr/>
            <p:nvPr/>
          </p:nvCxnSpPr>
          <p:spPr>
            <a:xfrm rot="5400000">
              <a:off x="1034414" y="5618432"/>
              <a:ext cx="360000" cy="0"/>
            </a:xfrm>
            <a:prstGeom prst="straightConnector1">
              <a:avLst/>
            </a:prstGeom>
            <a:ln w="28575">
              <a:solidFill>
                <a:srgbClr val="0014AC"/>
              </a:solidFill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5" name="TextBox 84"/>
          <p:cNvSpPr txBox="1"/>
          <p:nvPr/>
        </p:nvSpPr>
        <p:spPr>
          <a:xfrm>
            <a:off x="0" y="500042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Оптическая «сила»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596648" y="1061283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увеличение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928926" y="1428736"/>
            <a:ext cx="29289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357686" y="2928934"/>
            <a:ext cx="3214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если наоборот!!!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84168" y="6211669"/>
            <a:ext cx="271464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 это всё ?!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500"/>
                            </p:stCondLst>
                            <p:childTnLst>
                              <p:par>
                                <p:cTn id="1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500"/>
                            </p:stCondLst>
                            <p:childTnLst>
                              <p:par>
                                <p:cTn id="1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500"/>
                            </p:stCondLst>
                            <p:childTnLst>
                              <p:par>
                                <p:cTn id="1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500"/>
                            </p:stCondLst>
                            <p:childTnLst>
                              <p:par>
                                <p:cTn id="1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8" dur="4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9" dur="4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4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000"/>
                            </p:stCondLst>
                            <p:childTnLst>
                              <p:par>
                                <p:cTn id="2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2" dur="3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3" dur="3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3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550"/>
                            </p:stCondLst>
                            <p:childTnLst>
                              <p:par>
                                <p:cTn id="2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550"/>
                            </p:stCondLst>
                            <p:childTnLst>
                              <p:par>
                                <p:cTn id="2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6" dur="1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6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3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000"/>
                            </p:stCondLst>
                            <p:childTnLst>
                              <p:par>
                                <p:cTn id="265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8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0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34" grpId="0" animBg="1"/>
      <p:bldP spid="2" grpId="0"/>
      <p:bldP spid="2051" grpId="0" animBg="1"/>
      <p:bldP spid="2057" grpId="0" animBg="1"/>
      <p:bldP spid="2064" grpId="0" animBg="1"/>
      <p:bldP spid="2064" grpId="1" animBg="1"/>
      <p:bldP spid="2065" grpId="0" animBg="1"/>
      <p:bldP spid="2065" grpId="1" animBg="1"/>
      <p:bldP spid="2067" grpId="0" animBg="1"/>
      <p:bldP spid="2067" grpId="1" animBg="1"/>
      <p:bldP spid="2068" grpId="0" animBg="1"/>
      <p:bldP spid="2068" grpId="1" animBg="1"/>
      <p:bldP spid="2073" grpId="0" animBg="1"/>
      <p:bldP spid="2074" grpId="0" animBg="1"/>
      <p:bldP spid="35" grpId="0"/>
      <p:bldP spid="36" grpId="0"/>
      <p:bldP spid="37" grpId="0" animBg="1"/>
      <p:bldP spid="38" grpId="0" animBg="1"/>
      <p:bldP spid="39" grpId="0" animBg="1"/>
      <p:bldP spid="40" grpId="0"/>
      <p:bldP spid="41" grpId="0"/>
      <p:bldP spid="42" grpId="0" animBg="1"/>
      <p:bldP spid="43" grpId="0"/>
      <p:bldP spid="48" grpId="0"/>
      <p:bldP spid="49" grpId="0"/>
      <p:bldP spid="56" grpId="0"/>
      <p:bldP spid="57" grpId="0"/>
      <p:bldP spid="58" grpId="0"/>
      <p:bldP spid="59" grpId="0"/>
      <p:bldP spid="60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5" grpId="0"/>
      <p:bldP spid="76" grpId="0"/>
      <p:bldP spid="85" grpId="0"/>
      <p:bldP spid="74" grpId="0"/>
      <p:bldP spid="13313" grpId="0"/>
      <p:bldP spid="7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2196365" y="2023986"/>
            <a:ext cx="177060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2051720" y="2774060"/>
            <a:ext cx="385762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938045" y="1449103"/>
            <a:ext cx="9040" cy="2268392"/>
            <a:chOff x="13444" y="7610"/>
            <a:chExt cx="7" cy="1748"/>
          </a:xfrm>
        </p:grpSpPr>
        <p:sp>
          <p:nvSpPr>
            <p:cNvPr id="27667" name="Line 19"/>
            <p:cNvSpPr>
              <a:spLocks noChangeShapeType="1"/>
            </p:cNvSpPr>
            <p:nvPr/>
          </p:nvSpPr>
          <p:spPr bwMode="auto">
            <a:xfrm>
              <a:off x="13450" y="7693"/>
              <a:ext cx="0" cy="1664"/>
            </a:xfrm>
            <a:prstGeom prst="line">
              <a:avLst/>
            </a:prstGeom>
            <a:noFill/>
            <a:ln w="31750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68" name="Line 20"/>
            <p:cNvSpPr>
              <a:spLocks noChangeShapeType="1"/>
            </p:cNvSpPr>
            <p:nvPr/>
          </p:nvSpPr>
          <p:spPr bwMode="auto">
            <a:xfrm flipH="1" flipV="1">
              <a:off x="13450" y="7610"/>
              <a:ext cx="1" cy="139"/>
            </a:xfrm>
            <a:prstGeom prst="line">
              <a:avLst/>
            </a:prstGeom>
            <a:noFill/>
            <a:ln w="31750">
              <a:solidFill>
                <a:srgbClr val="0014AC"/>
              </a:solidFill>
              <a:round/>
              <a:headEnd type="arrow" w="lg" len="lg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69" name="Line 21"/>
            <p:cNvSpPr>
              <a:spLocks noChangeShapeType="1"/>
            </p:cNvSpPr>
            <p:nvPr/>
          </p:nvSpPr>
          <p:spPr bwMode="auto">
            <a:xfrm flipV="1">
              <a:off x="13444" y="9219"/>
              <a:ext cx="0" cy="139"/>
            </a:xfrm>
            <a:prstGeom prst="line">
              <a:avLst/>
            </a:prstGeom>
            <a:noFill/>
            <a:ln w="31750">
              <a:solidFill>
                <a:srgbClr val="0014AC"/>
              </a:solidFill>
              <a:round/>
              <a:headEnd/>
              <a:tailEnd type="arrow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7670" name="Line 22"/>
          <p:cNvSpPr>
            <a:spLocks noChangeShapeType="1"/>
          </p:cNvSpPr>
          <p:nvPr/>
        </p:nvSpPr>
        <p:spPr bwMode="auto">
          <a:xfrm flipV="1">
            <a:off x="2157621" y="2011511"/>
            <a:ext cx="0" cy="765647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 type="none" w="med" len="med"/>
            <a:tailEnd type="oval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 flipV="1">
            <a:off x="2160655" y="1568846"/>
            <a:ext cx="2771385" cy="1205212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 flipV="1">
            <a:off x="3955277" y="1512689"/>
            <a:ext cx="1073049" cy="498821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>
            <a:off x="2160654" y="2055746"/>
            <a:ext cx="3015033" cy="12315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 flipV="1">
            <a:off x="2976762" y="2409827"/>
            <a:ext cx="0" cy="384703"/>
          </a:xfrm>
          <a:prstGeom prst="line">
            <a:avLst/>
          </a:prstGeom>
          <a:noFill/>
          <a:ln w="31750">
            <a:solidFill>
              <a:srgbClr val="006600"/>
            </a:solidFill>
            <a:prstDash val="sysDash"/>
            <a:round/>
            <a:headEnd type="none" w="med" len="med"/>
            <a:tailEnd type="oval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71024" y="1"/>
            <a:ext cx="9073008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/>
                <a:ea typeface="Times New Roman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17-1. </a:t>
            </a:r>
            <a:r>
              <a:rPr lang="ru-RU" sz="3600" dirty="0" smtClean="0">
                <a:latin typeface="Times New Roman"/>
                <a:ea typeface="Times New Roman"/>
              </a:rPr>
              <a:t>Построить изображение предмета </a:t>
            </a:r>
            <a:r>
              <a:rPr lang="ru-RU" sz="3600" dirty="0">
                <a:latin typeface="Times New Roman"/>
                <a:ea typeface="Times New Roman"/>
              </a:rPr>
              <a:t>в фокусе </a:t>
            </a:r>
            <a:r>
              <a:rPr lang="ru-RU" sz="3600" dirty="0" smtClean="0">
                <a:latin typeface="Times New Roman"/>
                <a:ea typeface="Times New Roman"/>
              </a:rPr>
              <a:t>рассеивающей  линзы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3921517" y="2746993"/>
            <a:ext cx="45719" cy="62635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2120846" y="2757256"/>
            <a:ext cx="74890" cy="72008"/>
          </a:xfrm>
          <a:prstGeom prst="ellipse">
            <a:avLst/>
          </a:prstGeom>
          <a:solidFill>
            <a:srgbClr val="FF0000"/>
          </a:solidFill>
          <a:ln w="66675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 rot="19916260" flipH="1">
            <a:off x="4817005" y="1471188"/>
            <a:ext cx="1232232" cy="1487079"/>
            <a:chOff x="3340" y="2819"/>
            <a:chExt cx="566" cy="674"/>
          </a:xfrm>
        </p:grpSpPr>
        <p:sp>
          <p:nvSpPr>
            <p:cNvPr id="61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2123126" y="3056063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 rot="5400000">
            <a:off x="2623986" y="3269583"/>
            <a:ext cx="428628" cy="1588"/>
          </a:xfrm>
          <a:prstGeom prst="straightConnector1">
            <a:avLst/>
          </a:prstGeom>
          <a:ln w="31750">
            <a:solidFill>
              <a:srgbClr val="FF0000"/>
            </a:solidFill>
            <a:headEnd type="oval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16200000" flipH="1">
            <a:off x="2944663" y="3163220"/>
            <a:ext cx="500066" cy="285752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2699792" y="4196797"/>
            <a:ext cx="4286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Всегда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уменьшенное..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467906" y="1565474"/>
            <a:ext cx="58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А</a:t>
            </a:r>
            <a:r>
              <a:rPr lang="ru-RU" sz="20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699792" y="2023986"/>
            <a:ext cx="58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А</a:t>
            </a:r>
            <a:r>
              <a:rPr lang="ru-RU" sz="2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Oval 5"/>
          <p:cNvSpPr>
            <a:spLocks noChangeArrowheads="1"/>
          </p:cNvSpPr>
          <p:nvPr/>
        </p:nvSpPr>
        <p:spPr bwMode="auto">
          <a:xfrm>
            <a:off x="5247670" y="2727734"/>
            <a:ext cx="45719" cy="69594"/>
          </a:xfrm>
          <a:prstGeom prst="ellipse">
            <a:avLst/>
          </a:prstGeom>
          <a:solidFill>
            <a:srgbClr val="FF0000"/>
          </a:solidFill>
          <a:ln w="66675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6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1000"/>
              </a:spcAft>
            </a:pPr>
            <a:endParaRPr lang="ru-RU" sz="4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endParaRPr lang="ru-RU" sz="4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endParaRPr lang="ru-RU" sz="4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рассеивающей всегда уменьшенное, мнимое и прямое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-71470" y="5340036"/>
            <a:ext cx="3500462" cy="1446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D=</a:t>
            </a: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-0,1дптр,</a:t>
            </a:r>
          </a:p>
          <a:p>
            <a:r>
              <a:rPr lang="en-US" sz="4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F=</a:t>
            </a:r>
            <a:r>
              <a:rPr lang="ru-RU" sz="4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0м</a:t>
            </a:r>
            <a:endParaRPr lang="ru-RU" sz="44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71752" y="3211297"/>
            <a:ext cx="307224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/>
                <a:ea typeface="Times New Roman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17-1. </a:t>
            </a:r>
            <a:r>
              <a:rPr lang="ru-RU" sz="3600" b="1" dirty="0" smtClean="0">
                <a:latin typeface="Times New Roman"/>
                <a:ea typeface="Times New Roman"/>
              </a:rPr>
              <a:t>стр.27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250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30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3" grpId="0" animBg="1"/>
      <p:bldP spid="27665" grpId="0" animBg="1"/>
      <p:bldP spid="27670" grpId="0" animBg="1"/>
      <p:bldP spid="27671" grpId="0" animBg="1"/>
      <p:bldP spid="27671" grpId="1" animBg="1"/>
      <p:bldP spid="27672" grpId="0" animBg="1"/>
      <p:bldP spid="27673" grpId="0" animBg="1"/>
      <p:bldP spid="27673" grpId="1" animBg="1"/>
      <p:bldP spid="27674" grpId="0" animBg="1"/>
      <p:bldP spid="42" grpId="0" animBg="1"/>
      <p:bldP spid="46" grpId="0" animBg="1"/>
      <p:bldP spid="47" grpId="0" animBg="1"/>
      <p:bldP spid="65" grpId="0"/>
      <p:bldP spid="69" grpId="0"/>
      <p:bldP spid="70" grpId="0"/>
      <p:bldP spid="71" grpId="0"/>
      <p:bldP spid="71" grpId="1"/>
      <p:bldP spid="72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2864478" y="785794"/>
            <a:ext cx="1538" cy="3438541"/>
          </a:xfrm>
          <a:prstGeom prst="line">
            <a:avLst/>
          </a:prstGeom>
          <a:noFill/>
          <a:ln w="76200">
            <a:solidFill>
              <a:srgbClr val="0014AC"/>
            </a:solidFill>
            <a:round/>
            <a:headEnd type="arrow" w="lg" len="lg"/>
            <a:tailEnd type="arrow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222450" y="2500306"/>
            <a:ext cx="1538" cy="15867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4210207" y="1187126"/>
            <a:ext cx="1538" cy="2938749"/>
          </a:xfrm>
          <a:prstGeom prst="line">
            <a:avLst/>
          </a:prstGeom>
          <a:noFill/>
          <a:ln w="38100">
            <a:solidFill>
              <a:srgbClr val="0066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 flipV="1">
            <a:off x="723854" y="1187126"/>
            <a:ext cx="2123725" cy="10021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2843473" y="1187126"/>
            <a:ext cx="3371601" cy="188183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 flipH="1">
            <a:off x="428596" y="2571744"/>
            <a:ext cx="5482272" cy="264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17-2.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Построить ход произвольного луча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1498628" y="2486658"/>
            <a:ext cx="1538" cy="15867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57158" y="1785926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6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214282" y="1000108"/>
            <a:ext cx="3490956" cy="1667032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 type="none" w="sm" len="sm"/>
            <a:tailEnd type="non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283968" y="1268760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376729" y="3866425"/>
            <a:ext cx="16789" cy="2562971"/>
            <a:chOff x="13444" y="7644"/>
            <a:chExt cx="13" cy="1975"/>
          </a:xfrm>
        </p:grpSpPr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13450" y="7644"/>
              <a:ext cx="0" cy="1975"/>
            </a:xfrm>
            <a:prstGeom prst="line">
              <a:avLst/>
            </a:prstGeom>
            <a:noFill/>
            <a:ln w="31750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 flipH="1" flipV="1">
              <a:off x="13450" y="7659"/>
              <a:ext cx="1" cy="230"/>
            </a:xfrm>
            <a:prstGeom prst="line">
              <a:avLst/>
            </a:prstGeom>
            <a:noFill/>
            <a:ln w="31750">
              <a:solidFill>
                <a:srgbClr val="0014AC"/>
              </a:solidFill>
              <a:round/>
              <a:headEnd type="arrow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 flipV="1">
              <a:off x="13444" y="9355"/>
              <a:ext cx="13" cy="230"/>
            </a:xfrm>
            <a:prstGeom prst="line">
              <a:avLst/>
            </a:prstGeom>
            <a:noFill/>
            <a:ln w="31750">
              <a:solidFill>
                <a:srgbClr val="0014AC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6" name="Oval 5"/>
          <p:cNvSpPr>
            <a:spLocks noChangeArrowheads="1"/>
          </p:cNvSpPr>
          <p:nvPr/>
        </p:nvSpPr>
        <p:spPr bwMode="auto">
          <a:xfrm>
            <a:off x="5286380" y="5072074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 rot="19916260" flipH="1">
            <a:off x="7908821" y="3844389"/>
            <a:ext cx="1232232" cy="1487079"/>
            <a:chOff x="3340" y="2819"/>
            <a:chExt cx="566" cy="674"/>
          </a:xfrm>
        </p:grpSpPr>
        <p:sp>
          <p:nvSpPr>
            <p:cNvPr id="28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7" name="Line 16"/>
          <p:cNvSpPr>
            <a:spLocks noChangeShapeType="1"/>
          </p:cNvSpPr>
          <p:nvPr/>
        </p:nvSpPr>
        <p:spPr bwMode="auto">
          <a:xfrm flipH="1">
            <a:off x="3661728" y="5143512"/>
            <a:ext cx="5482272" cy="264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Oval 5"/>
          <p:cNvSpPr>
            <a:spLocks noChangeArrowheads="1"/>
          </p:cNvSpPr>
          <p:nvPr/>
        </p:nvSpPr>
        <p:spPr bwMode="auto">
          <a:xfrm>
            <a:off x="7429520" y="5072074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" name="Line 14"/>
          <p:cNvSpPr>
            <a:spLocks noChangeShapeType="1"/>
          </p:cNvSpPr>
          <p:nvPr/>
        </p:nvSpPr>
        <p:spPr bwMode="auto">
          <a:xfrm flipV="1">
            <a:off x="4490078" y="4134754"/>
            <a:ext cx="1908000" cy="864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Line 12"/>
          <p:cNvSpPr>
            <a:spLocks noChangeShapeType="1"/>
          </p:cNvSpPr>
          <p:nvPr/>
        </p:nvSpPr>
        <p:spPr bwMode="auto">
          <a:xfrm flipV="1">
            <a:off x="4357686" y="3604889"/>
            <a:ext cx="3214710" cy="1418138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Line 11"/>
          <p:cNvSpPr>
            <a:spLocks noChangeShapeType="1"/>
          </p:cNvSpPr>
          <p:nvPr/>
        </p:nvSpPr>
        <p:spPr bwMode="auto">
          <a:xfrm>
            <a:off x="5335240" y="3571876"/>
            <a:ext cx="1538" cy="2938749"/>
          </a:xfrm>
          <a:prstGeom prst="line">
            <a:avLst/>
          </a:prstGeom>
          <a:noFill/>
          <a:ln w="38100">
            <a:solidFill>
              <a:srgbClr val="0066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Line 15"/>
          <p:cNvSpPr>
            <a:spLocks noChangeShapeType="1"/>
          </p:cNvSpPr>
          <p:nvPr/>
        </p:nvSpPr>
        <p:spPr bwMode="auto">
          <a:xfrm flipV="1">
            <a:off x="5143504" y="2928934"/>
            <a:ext cx="2143140" cy="28970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Line 15"/>
          <p:cNvSpPr>
            <a:spLocks noChangeShapeType="1"/>
          </p:cNvSpPr>
          <p:nvPr/>
        </p:nvSpPr>
        <p:spPr bwMode="auto">
          <a:xfrm flipV="1">
            <a:off x="6415762" y="2889395"/>
            <a:ext cx="928694" cy="121444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9" name="Line 7"/>
          <p:cNvSpPr>
            <a:spLocks noChangeShapeType="1"/>
          </p:cNvSpPr>
          <p:nvPr/>
        </p:nvSpPr>
        <p:spPr bwMode="auto">
          <a:xfrm>
            <a:off x="4211960" y="1929188"/>
            <a:ext cx="8896" cy="79338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4748003" y="1602791"/>
            <a:ext cx="440087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ФОКАЛЬНАЯ ПЛОСКОСТЬ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36512" y="4313958"/>
            <a:ext cx="4075468" cy="257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Прямоугольник 71"/>
          <p:cNvSpPr/>
          <p:nvPr/>
        </p:nvSpPr>
        <p:spPr>
          <a:xfrm>
            <a:off x="-139552" y="6423719"/>
            <a:ext cx="380128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4-5 фокальная плоскость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46"/>
          <p:cNvGrpSpPr/>
          <p:nvPr/>
        </p:nvGrpSpPr>
        <p:grpSpPr>
          <a:xfrm>
            <a:off x="0" y="0"/>
            <a:ext cx="9144000" cy="6858000"/>
            <a:chOff x="-6929518" y="-3429000"/>
            <a:chExt cx="9144000" cy="6858000"/>
          </a:xfrm>
          <a:solidFill>
            <a:schemeClr val="tx1">
              <a:lumMod val="75000"/>
              <a:lumOff val="25000"/>
              <a:alpha val="73000"/>
            </a:schemeClr>
          </a:solidFill>
        </p:grpSpPr>
        <p:grpSp>
          <p:nvGrpSpPr>
            <p:cNvPr id="5" name="Группа 87"/>
            <p:cNvGrpSpPr/>
            <p:nvPr/>
          </p:nvGrpSpPr>
          <p:grpSpPr>
            <a:xfrm>
              <a:off x="-6929518" y="-3429000"/>
              <a:ext cx="9144000" cy="6858000"/>
              <a:chOff x="4572000" y="-4286304"/>
              <a:chExt cx="9144000" cy="6858000"/>
            </a:xfrm>
            <a:grpFill/>
          </p:grpSpPr>
          <p:sp>
            <p:nvSpPr>
              <p:cNvPr id="57" name="Прямоугольник 56"/>
              <p:cNvSpPr/>
              <p:nvPr/>
            </p:nvSpPr>
            <p:spPr>
              <a:xfrm>
                <a:off x="4572000" y="-4286304"/>
                <a:ext cx="9144000" cy="6858000"/>
              </a:xfrm>
              <a:prstGeom prst="rect">
                <a:avLst/>
              </a:prstGeom>
              <a:grp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spcAft>
                    <a:spcPts val="1000"/>
                  </a:spcAft>
                </a:pPr>
                <a:endParaRPr lang="ru-RU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6" name="Группа 137"/>
              <p:cNvGrpSpPr/>
              <p:nvPr/>
            </p:nvGrpSpPr>
            <p:grpSpPr>
              <a:xfrm>
                <a:off x="8991776" y="320825"/>
                <a:ext cx="4503290" cy="2018853"/>
                <a:chOff x="5791330" y="6785452"/>
                <a:chExt cx="3025648" cy="897164"/>
              </a:xfrm>
              <a:grpFill/>
            </p:grpSpPr>
            <p:sp>
              <p:nvSpPr>
                <p:cNvPr id="59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6513102" y="7182549"/>
                  <a:ext cx="571504" cy="50006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F</a:t>
                  </a:r>
                  <a:endParaRPr kumimoji="0" lang="ru-RU" sz="6600" b="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6505710" y="6785452"/>
                  <a:ext cx="500066" cy="41032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b="1" u="sng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5400" b="1" u="sng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5400" b="1" u="sng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ru-RU" sz="5400" u="sng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6951789" y="6902925"/>
                  <a:ext cx="588637" cy="32565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</a:rPr>
                    <a:t>=</a:t>
                  </a:r>
                  <a:endParaRPr kumimoji="0" lang="ru-RU" sz="80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316780" y="6802204"/>
                  <a:ext cx="500066" cy="41032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5400" b="1" u="sng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5400" b="1" u="sng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ru-RU" sz="5400" u="sng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7332545" y="7167764"/>
                  <a:ext cx="500066" cy="41032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endParaRPr lang="ru-RU" sz="5400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7801080" y="6843089"/>
                  <a:ext cx="588637" cy="32565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65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8245474" y="7182550"/>
                  <a:ext cx="571504" cy="50006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33CC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f</a:t>
                  </a:r>
                  <a:endParaRPr kumimoji="0" lang="ru-RU" sz="7200" b="0" i="0" u="none" strike="noStrike" cap="none" normalizeH="0" baseline="0" dirty="0" smtClean="0">
                    <a:ln>
                      <a:noFill/>
                    </a:ln>
                    <a:solidFill>
                      <a:srgbClr val="33CCFF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8238082" y="6785452"/>
                  <a:ext cx="500066" cy="41032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5400" b="1" u="sng" dirty="0" smtClean="0">
                      <a:solidFill>
                        <a:srgbClr val="33CCFF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5400" b="1" u="sng" dirty="0" smtClean="0">
                      <a:solidFill>
                        <a:srgbClr val="33CC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ru-RU" sz="5400" u="sng" dirty="0">
                    <a:solidFill>
                      <a:srgbClr val="33CC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5791330" y="6905166"/>
                  <a:ext cx="500066" cy="610639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6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endParaRPr lang="ru-RU" sz="6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8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6213627" y="6917939"/>
                  <a:ext cx="445774" cy="50844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0" i="0" u="none" strike="noStrike" cap="none" normalizeH="0" baseline="0" dirty="0" smtClean="0">
                      <a:ln>
                        <a:noFill/>
                      </a:ln>
                      <a:solidFill>
                        <a:srgbClr val="92D050"/>
                      </a:solidFill>
                      <a:effectLst/>
                      <a:latin typeface="Calibri" pitchFamily="34" charset="0"/>
                    </a:rPr>
                    <a:t>=</a:t>
                  </a:r>
                  <a:endParaRPr kumimoji="0" lang="ru-RU" sz="8000" i="0" u="none" strike="noStrike" cap="none" normalizeH="0" baseline="0" dirty="0" smtClean="0">
                    <a:ln>
                      <a:noFill/>
                    </a:ln>
                    <a:solidFill>
                      <a:srgbClr val="92D050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7" name="Группа 107"/>
            <p:cNvGrpSpPr/>
            <p:nvPr/>
          </p:nvGrpSpPr>
          <p:grpSpPr>
            <a:xfrm>
              <a:off x="-285813" y="-571504"/>
              <a:ext cx="2428894" cy="1457239"/>
              <a:chOff x="5719320" y="557388"/>
              <a:chExt cx="1690370" cy="872422"/>
            </a:xfrm>
            <a:grpFill/>
          </p:grpSpPr>
          <p:sp>
            <p:nvSpPr>
              <p:cNvPr id="50" name="Text Box 2"/>
              <p:cNvSpPr txBox="1">
                <a:spLocks noChangeArrowheads="1"/>
              </p:cNvSpPr>
              <p:nvPr/>
            </p:nvSpPr>
            <p:spPr bwMode="auto">
              <a:xfrm>
                <a:off x="5798151" y="909151"/>
                <a:ext cx="428628" cy="50006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h</a:t>
                </a:r>
                <a:endParaRPr kumimoji="0" lang="ru-RU" sz="6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719320" y="557388"/>
                <a:ext cx="642942" cy="49750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u="sng" cap="all" dirty="0" smtClean="0">
                    <a:solidFill>
                      <a:srgbClr val="33CCFF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ru-RU" sz="4800" b="1" u="sng" cap="all" dirty="0" smtClean="0">
                    <a:solidFill>
                      <a:srgbClr val="33CCFF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ru-RU" sz="4800" b="1" u="sng" dirty="0">
                  <a:solidFill>
                    <a:srgbClr val="33CC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Text Box 4"/>
              <p:cNvSpPr txBox="1">
                <a:spLocks noChangeArrowheads="1"/>
              </p:cNvSpPr>
              <p:nvPr/>
            </p:nvSpPr>
            <p:spPr bwMode="auto">
              <a:xfrm>
                <a:off x="6125020" y="725556"/>
                <a:ext cx="588637" cy="32565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7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409559" y="567726"/>
                <a:ext cx="500065" cy="49750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u="sng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 f</a:t>
                </a:r>
                <a:r>
                  <a:rPr lang="en-US" sz="4800" b="1" u="sng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4800" u="sng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409559" y="932308"/>
                <a:ext cx="500065" cy="49750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4800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Text Box 4"/>
              <p:cNvSpPr txBox="1">
                <a:spLocks noChangeArrowheads="1"/>
              </p:cNvSpPr>
              <p:nvPr/>
            </p:nvSpPr>
            <p:spPr bwMode="auto">
              <a:xfrm>
                <a:off x="6734235" y="703210"/>
                <a:ext cx="588637" cy="32565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7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052500" y="680052"/>
                <a:ext cx="357190" cy="55278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5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Г</a:t>
                </a:r>
                <a:endParaRPr lang="ru-RU" sz="5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73" name="TextBox 72"/>
          <p:cNvSpPr txBox="1"/>
          <p:nvPr/>
        </p:nvSpPr>
        <p:spPr>
          <a:xfrm>
            <a:off x="6071752" y="928670"/>
            <a:ext cx="307224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/>
                <a:ea typeface="Times New Roman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17-2. </a:t>
            </a:r>
            <a:r>
              <a:rPr lang="ru-RU" sz="3600" b="1" dirty="0" smtClean="0">
                <a:latin typeface="Times New Roman"/>
                <a:ea typeface="Times New Roman"/>
              </a:rPr>
              <a:t>стр.27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631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09 -0.00185 L 0.09913 0.10926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5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994 L 0.08003 0.10106 " pathEditMode="relative" rAng="0" ptsTypes="AA">
                                      <p:cBhvr>
                                        <p:cTn id="1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5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2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1031" grpId="0" animBg="1"/>
      <p:bldP spid="1035" grpId="0" animBg="1"/>
      <p:bldP spid="1038" grpId="0" animBg="1"/>
      <p:bldP spid="1039" grpId="0" animBg="1"/>
      <p:bldP spid="1040" grpId="0" animBg="1"/>
      <p:bldP spid="18" grpId="0" animBg="1"/>
      <p:bldP spid="19" grpId="0"/>
      <p:bldP spid="1036" grpId="0" animBg="1"/>
      <p:bldP spid="1036" grpId="1" animBg="1"/>
      <p:bldP spid="22" grpId="0"/>
      <p:bldP spid="26" grpId="0" animBg="1"/>
      <p:bldP spid="37" grpId="0" animBg="1"/>
      <p:bldP spid="39" grpId="0" animBg="1"/>
      <p:bldP spid="41" grpId="0" animBg="1"/>
      <p:bldP spid="42" grpId="0" animBg="1"/>
      <p:bldP spid="42" grpId="1" animBg="1"/>
      <p:bldP spid="43" grpId="0" animBg="1"/>
      <p:bldP spid="44" grpId="0" animBg="1"/>
      <p:bldP spid="46" grpId="0" animBg="1"/>
      <p:bldP spid="69" grpId="0" animBg="1"/>
      <p:bldP spid="70" grpId="0" build="allAtOnce" animBg="1"/>
      <p:bldP spid="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6150114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 диагностики, 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стр.//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 </a:t>
            </a: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3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стр.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79557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11-3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087" y="571480"/>
            <a:ext cx="378789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Темы №16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0811879">
            <a:off x="-116028" y="772195"/>
            <a:ext cx="6988190" cy="16698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геометрическая </a:t>
            </a:r>
            <a:endParaRPr lang="ru-RU" sz="6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>
            <a:off x="1928794" y="3071810"/>
            <a:ext cx="6988190" cy="16698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Решение задач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 rot="344086">
            <a:off x="1923297" y="1773699"/>
            <a:ext cx="6988190" cy="16698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оптика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WordArt 4"/>
          <p:cNvSpPr>
            <a:spLocks noChangeArrowheads="1" noChangeShapeType="1" noTextEdit="1"/>
          </p:cNvSpPr>
          <p:nvPr/>
        </p:nvSpPr>
        <p:spPr bwMode="gray">
          <a:xfrm>
            <a:off x="1" y="4572008"/>
            <a:ext cx="9144000" cy="16698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законы отражения и преломления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17-2б.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Построить точку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лежащую на главной оптической оси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2864478" y="785794"/>
            <a:ext cx="1538" cy="3438541"/>
          </a:xfrm>
          <a:prstGeom prst="line">
            <a:avLst/>
          </a:prstGeom>
          <a:noFill/>
          <a:ln w="76200">
            <a:solidFill>
              <a:srgbClr val="0014AC"/>
            </a:solidFill>
            <a:round/>
            <a:headEnd type="arrow" w="lg" len="lg"/>
            <a:tailEnd type="arrow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222450" y="2500306"/>
            <a:ext cx="1538" cy="15867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714348" y="2484358"/>
            <a:ext cx="1538" cy="158824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4210207" y="1187126"/>
            <a:ext cx="1538" cy="2938749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 flipV="1">
            <a:off x="723854" y="1564158"/>
            <a:ext cx="2123725" cy="10021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2850004" y="1595474"/>
            <a:ext cx="3865136" cy="104770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 flipH="1">
            <a:off x="428596" y="2571744"/>
            <a:ext cx="5482272" cy="264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1498628" y="2486658"/>
            <a:ext cx="1538" cy="15867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57158" y="1785926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6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H="1">
            <a:off x="714348" y="2547485"/>
            <a:ext cx="7340412" cy="2268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lg" len="lg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214282" y="1000108"/>
            <a:ext cx="3490956" cy="1667032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6429388" y="2500306"/>
            <a:ext cx="1538" cy="158824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6143636" y="1853975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376729" y="3866425"/>
            <a:ext cx="16789" cy="2562971"/>
            <a:chOff x="13444" y="7644"/>
            <a:chExt cx="13" cy="1975"/>
          </a:xfrm>
        </p:grpSpPr>
        <p:sp>
          <p:nvSpPr>
            <p:cNvPr id="23" name="Line 19"/>
            <p:cNvSpPr>
              <a:spLocks noChangeShapeType="1"/>
            </p:cNvSpPr>
            <p:nvPr/>
          </p:nvSpPr>
          <p:spPr bwMode="auto">
            <a:xfrm>
              <a:off x="13450" y="7644"/>
              <a:ext cx="0" cy="1975"/>
            </a:xfrm>
            <a:prstGeom prst="line">
              <a:avLst/>
            </a:prstGeom>
            <a:noFill/>
            <a:ln w="31750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auto">
            <a:xfrm flipH="1" flipV="1">
              <a:off x="13450" y="7659"/>
              <a:ext cx="1" cy="230"/>
            </a:xfrm>
            <a:prstGeom prst="line">
              <a:avLst/>
            </a:prstGeom>
            <a:noFill/>
            <a:ln w="31750">
              <a:solidFill>
                <a:srgbClr val="0014AC"/>
              </a:solidFill>
              <a:round/>
              <a:headEnd type="arrow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 flipV="1">
              <a:off x="13444" y="9355"/>
              <a:ext cx="13" cy="230"/>
            </a:xfrm>
            <a:prstGeom prst="line">
              <a:avLst/>
            </a:prstGeom>
            <a:noFill/>
            <a:ln w="31750">
              <a:solidFill>
                <a:srgbClr val="0014AC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6" name="Oval 5"/>
          <p:cNvSpPr>
            <a:spLocks noChangeArrowheads="1"/>
          </p:cNvSpPr>
          <p:nvPr/>
        </p:nvSpPr>
        <p:spPr bwMode="auto">
          <a:xfrm>
            <a:off x="5286380" y="5072074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 rot="19916260" flipH="1">
            <a:off x="7908821" y="3844389"/>
            <a:ext cx="1232232" cy="1487079"/>
            <a:chOff x="3340" y="2819"/>
            <a:chExt cx="566" cy="674"/>
          </a:xfrm>
        </p:grpSpPr>
        <p:sp>
          <p:nvSpPr>
            <p:cNvPr id="28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3857620" y="4643446"/>
            <a:ext cx="58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А</a:t>
            </a:r>
            <a:r>
              <a:rPr lang="ru-RU" sz="20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286380" y="4600526"/>
            <a:ext cx="58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А</a:t>
            </a:r>
            <a:r>
              <a:rPr lang="ru-RU" sz="2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Line 16"/>
          <p:cNvSpPr>
            <a:spLocks noChangeShapeType="1"/>
          </p:cNvSpPr>
          <p:nvPr/>
        </p:nvSpPr>
        <p:spPr bwMode="auto">
          <a:xfrm flipH="1">
            <a:off x="3661728" y="5143512"/>
            <a:ext cx="5482272" cy="264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>
            <a:off x="4286248" y="5072074"/>
            <a:ext cx="1538" cy="158824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Oval 5"/>
          <p:cNvSpPr>
            <a:spLocks noChangeArrowheads="1"/>
          </p:cNvSpPr>
          <p:nvPr/>
        </p:nvSpPr>
        <p:spPr bwMode="auto">
          <a:xfrm>
            <a:off x="7429520" y="5072074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" name="Line 16"/>
          <p:cNvSpPr>
            <a:spLocks noChangeShapeType="1"/>
          </p:cNvSpPr>
          <p:nvPr/>
        </p:nvSpPr>
        <p:spPr bwMode="auto">
          <a:xfrm rot="-60000" flipH="1" flipV="1">
            <a:off x="4327523" y="5143512"/>
            <a:ext cx="4286280" cy="4571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lg" len="lg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Line 14"/>
          <p:cNvSpPr>
            <a:spLocks noChangeShapeType="1"/>
          </p:cNvSpPr>
          <p:nvPr/>
        </p:nvSpPr>
        <p:spPr bwMode="auto">
          <a:xfrm flipV="1">
            <a:off x="4286248" y="4143380"/>
            <a:ext cx="2123725" cy="10021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Line 12"/>
          <p:cNvSpPr>
            <a:spLocks noChangeShapeType="1"/>
          </p:cNvSpPr>
          <p:nvPr/>
        </p:nvSpPr>
        <p:spPr bwMode="auto">
          <a:xfrm flipV="1">
            <a:off x="4357686" y="3571876"/>
            <a:ext cx="3214710" cy="1524156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Line 11"/>
          <p:cNvSpPr>
            <a:spLocks noChangeShapeType="1"/>
          </p:cNvSpPr>
          <p:nvPr/>
        </p:nvSpPr>
        <p:spPr bwMode="auto">
          <a:xfrm>
            <a:off x="5335240" y="3571876"/>
            <a:ext cx="1538" cy="2938749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Line 15"/>
          <p:cNvSpPr>
            <a:spLocks noChangeShapeType="1"/>
          </p:cNvSpPr>
          <p:nvPr/>
        </p:nvSpPr>
        <p:spPr bwMode="auto">
          <a:xfrm flipV="1">
            <a:off x="5143504" y="2928934"/>
            <a:ext cx="2143140" cy="28970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Line 9"/>
          <p:cNvSpPr>
            <a:spLocks noChangeShapeType="1"/>
          </p:cNvSpPr>
          <p:nvPr/>
        </p:nvSpPr>
        <p:spPr bwMode="auto">
          <a:xfrm>
            <a:off x="5643570" y="5056126"/>
            <a:ext cx="1538" cy="158824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Line 15"/>
          <p:cNvSpPr>
            <a:spLocks noChangeShapeType="1"/>
          </p:cNvSpPr>
          <p:nvPr/>
        </p:nvSpPr>
        <p:spPr bwMode="auto">
          <a:xfrm flipV="1">
            <a:off x="6415762" y="2889395"/>
            <a:ext cx="928694" cy="121444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" name="Группа 46"/>
          <p:cNvGrpSpPr/>
          <p:nvPr/>
        </p:nvGrpSpPr>
        <p:grpSpPr>
          <a:xfrm>
            <a:off x="0" y="0"/>
            <a:ext cx="9144000" cy="6858000"/>
            <a:chOff x="-6929518" y="-3429000"/>
            <a:chExt cx="9144000" cy="6858000"/>
          </a:xfrm>
          <a:solidFill>
            <a:schemeClr val="tx1">
              <a:lumMod val="75000"/>
              <a:lumOff val="25000"/>
              <a:alpha val="73000"/>
            </a:schemeClr>
          </a:solidFill>
        </p:grpSpPr>
        <p:grpSp>
          <p:nvGrpSpPr>
            <p:cNvPr id="5" name="Группа 87"/>
            <p:cNvGrpSpPr/>
            <p:nvPr/>
          </p:nvGrpSpPr>
          <p:grpSpPr>
            <a:xfrm>
              <a:off x="-6929518" y="-3429000"/>
              <a:ext cx="9144000" cy="6858000"/>
              <a:chOff x="4572000" y="-4286304"/>
              <a:chExt cx="9144000" cy="6858000"/>
            </a:xfrm>
            <a:grpFill/>
          </p:grpSpPr>
          <p:sp>
            <p:nvSpPr>
              <p:cNvPr id="57" name="Прямоугольник 56"/>
              <p:cNvSpPr/>
              <p:nvPr/>
            </p:nvSpPr>
            <p:spPr>
              <a:xfrm>
                <a:off x="4572000" y="-4286304"/>
                <a:ext cx="9144000" cy="6858000"/>
              </a:xfrm>
              <a:prstGeom prst="rect">
                <a:avLst/>
              </a:prstGeom>
              <a:grp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>
                  <a:spcAft>
                    <a:spcPts val="1000"/>
                  </a:spcAft>
                </a:pPr>
                <a:endParaRPr lang="ru-RU" sz="4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6" name="Группа 137"/>
              <p:cNvGrpSpPr/>
              <p:nvPr/>
            </p:nvGrpSpPr>
            <p:grpSpPr>
              <a:xfrm>
                <a:off x="8991776" y="320825"/>
                <a:ext cx="4503290" cy="2018853"/>
                <a:chOff x="5791330" y="6785452"/>
                <a:chExt cx="3025648" cy="897164"/>
              </a:xfrm>
              <a:grpFill/>
            </p:grpSpPr>
            <p:sp>
              <p:nvSpPr>
                <p:cNvPr id="59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6513102" y="7182549"/>
                  <a:ext cx="571504" cy="50006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F</a:t>
                  </a:r>
                  <a:endParaRPr kumimoji="0" lang="ru-RU" sz="6600" b="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6505710" y="6785452"/>
                  <a:ext cx="500066" cy="41032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b="1" u="sng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5400" b="1" u="sng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5400" b="1" u="sng" dirty="0" smtClean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ru-RU" sz="5400" u="sng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6951789" y="6902925"/>
                  <a:ext cx="588637" cy="32565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</a:rPr>
                    <a:t>=</a:t>
                  </a:r>
                  <a:endParaRPr kumimoji="0" lang="ru-RU" sz="80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316780" y="6802204"/>
                  <a:ext cx="500066" cy="41032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5400" b="1" u="sng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5400" b="1" u="sng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ru-RU" sz="5400" u="sng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7332545" y="7167764"/>
                  <a:ext cx="500066" cy="41032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endParaRPr lang="ru-RU" sz="5400" dirty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7801080" y="6843089"/>
                  <a:ext cx="588637" cy="32565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800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34" charset="0"/>
                    </a:rPr>
                    <a:t>+</a:t>
                  </a:r>
                </a:p>
              </p:txBody>
            </p:sp>
            <p:sp>
              <p:nvSpPr>
                <p:cNvPr id="65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8245474" y="7182550"/>
                  <a:ext cx="571504" cy="50006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33CC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f</a:t>
                  </a:r>
                  <a:endParaRPr kumimoji="0" lang="ru-RU" sz="7200" b="0" i="0" u="none" strike="noStrike" cap="none" normalizeH="0" baseline="0" dirty="0" smtClean="0">
                    <a:ln>
                      <a:noFill/>
                    </a:ln>
                    <a:solidFill>
                      <a:srgbClr val="33CCFF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8238082" y="6785452"/>
                  <a:ext cx="500066" cy="410321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5400" b="1" u="sng" dirty="0" smtClean="0">
                      <a:solidFill>
                        <a:srgbClr val="33CCFF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5400" b="1" u="sng" dirty="0" smtClean="0">
                      <a:solidFill>
                        <a:srgbClr val="33CC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ru-RU" sz="5400" u="sng" dirty="0">
                    <a:solidFill>
                      <a:srgbClr val="33CC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5791330" y="6905166"/>
                  <a:ext cx="500066" cy="610639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6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D</a:t>
                  </a:r>
                  <a:endParaRPr lang="ru-RU" sz="66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8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6213627" y="6917939"/>
                  <a:ext cx="445774" cy="50844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0" i="0" u="none" strike="noStrike" cap="none" normalizeH="0" baseline="0" dirty="0" smtClean="0">
                      <a:ln>
                        <a:noFill/>
                      </a:ln>
                      <a:solidFill>
                        <a:srgbClr val="92D050"/>
                      </a:solidFill>
                      <a:effectLst/>
                      <a:latin typeface="Calibri" pitchFamily="34" charset="0"/>
                    </a:rPr>
                    <a:t>=</a:t>
                  </a:r>
                  <a:endParaRPr kumimoji="0" lang="ru-RU" sz="8000" i="0" u="none" strike="noStrike" cap="none" normalizeH="0" baseline="0" dirty="0" smtClean="0">
                    <a:ln>
                      <a:noFill/>
                    </a:ln>
                    <a:solidFill>
                      <a:srgbClr val="92D050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7" name="Группа 107"/>
            <p:cNvGrpSpPr/>
            <p:nvPr/>
          </p:nvGrpSpPr>
          <p:grpSpPr>
            <a:xfrm>
              <a:off x="-285813" y="-571504"/>
              <a:ext cx="2428894" cy="1457239"/>
              <a:chOff x="5719320" y="557388"/>
              <a:chExt cx="1690370" cy="872422"/>
            </a:xfrm>
            <a:grpFill/>
          </p:grpSpPr>
          <p:sp>
            <p:nvSpPr>
              <p:cNvPr id="50" name="Text Box 2"/>
              <p:cNvSpPr txBox="1">
                <a:spLocks noChangeArrowheads="1"/>
              </p:cNvSpPr>
              <p:nvPr/>
            </p:nvSpPr>
            <p:spPr bwMode="auto">
              <a:xfrm>
                <a:off x="5798151" y="909151"/>
                <a:ext cx="428628" cy="50006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h</a:t>
                </a:r>
                <a:endParaRPr kumimoji="0" lang="ru-RU" sz="6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719320" y="557388"/>
                <a:ext cx="642942" cy="49750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u="sng" cap="all" dirty="0" smtClean="0">
                    <a:solidFill>
                      <a:srgbClr val="33CCFF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ru-RU" sz="4800" b="1" u="sng" cap="all" dirty="0" smtClean="0">
                    <a:solidFill>
                      <a:srgbClr val="33CCFF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ru-RU" sz="4800" b="1" u="sng" dirty="0">
                  <a:solidFill>
                    <a:srgbClr val="33CC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Text Box 4"/>
              <p:cNvSpPr txBox="1">
                <a:spLocks noChangeArrowheads="1"/>
              </p:cNvSpPr>
              <p:nvPr/>
            </p:nvSpPr>
            <p:spPr bwMode="auto">
              <a:xfrm>
                <a:off x="6125020" y="725556"/>
                <a:ext cx="588637" cy="32565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7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409559" y="567726"/>
                <a:ext cx="500065" cy="49750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u="sng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 f</a:t>
                </a:r>
                <a:r>
                  <a:rPr lang="en-US" sz="4800" b="1" u="sng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4800" u="sng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409559" y="932308"/>
                <a:ext cx="500065" cy="49750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4800" dirty="0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Text Box 4"/>
              <p:cNvSpPr txBox="1">
                <a:spLocks noChangeArrowheads="1"/>
              </p:cNvSpPr>
              <p:nvPr/>
            </p:nvSpPr>
            <p:spPr bwMode="auto">
              <a:xfrm>
                <a:off x="6734235" y="703210"/>
                <a:ext cx="588637" cy="32565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540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72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052500" y="680052"/>
                <a:ext cx="357190" cy="55278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ru-RU" sz="5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Г</a:t>
                </a:r>
                <a:endParaRPr lang="ru-RU" sz="5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9" name="TextBox 68"/>
          <p:cNvSpPr txBox="1"/>
          <p:nvPr/>
        </p:nvSpPr>
        <p:spPr>
          <a:xfrm>
            <a:off x="6071752" y="3500438"/>
            <a:ext cx="307224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/>
                <a:ea typeface="Times New Roman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17-2б. </a:t>
            </a:r>
            <a:r>
              <a:rPr lang="ru-RU" sz="3600" b="1" dirty="0" smtClean="0">
                <a:latin typeface="Times New Roman"/>
                <a:ea typeface="Times New Roman"/>
              </a:rPr>
              <a:t>стр.27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511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09 -0.00185 L 0.09913 0.10926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5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994 L 0.08003 0.10106 " pathEditMode="relative" rAng="0" ptsTypes="AA">
                                      <p:cBhvr>
                                        <p:cTn id="1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5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1031" grpId="0" animBg="1"/>
      <p:bldP spid="1033" grpId="0" animBg="1"/>
      <p:bldP spid="1035" grpId="0" animBg="1"/>
      <p:bldP spid="1038" grpId="0" animBg="1"/>
      <p:bldP spid="1039" grpId="0" animBg="1"/>
      <p:bldP spid="1040" grpId="0" animBg="1"/>
      <p:bldP spid="18" grpId="0" animBg="1"/>
      <p:bldP spid="19" grpId="0"/>
      <p:bldP spid="20" grpId="0" animBg="1"/>
      <p:bldP spid="1036" grpId="0" animBg="1"/>
      <p:bldP spid="1036" grpId="1" animBg="1"/>
      <p:bldP spid="21" grpId="0" animBg="1"/>
      <p:bldP spid="22" grpId="0"/>
      <p:bldP spid="26" grpId="0" animBg="1"/>
      <p:bldP spid="35" grpId="0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2" grpId="1" animBg="1"/>
      <p:bldP spid="43" grpId="0" animBg="1"/>
      <p:bldP spid="44" grpId="0" animBg="1"/>
      <p:bldP spid="45" grpId="0" animBg="1"/>
      <p:bldP spid="46" grpId="0" animBg="1"/>
      <p:bldP spid="6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lum bright="-10000" contrast="30000"/>
          </a:blip>
          <a:srcRect l="10804" t="36875" r="22631" b="54583"/>
          <a:stretch>
            <a:fillRect/>
          </a:stretch>
        </p:blipFill>
        <p:spPr bwMode="auto">
          <a:xfrm>
            <a:off x="0" y="0"/>
            <a:ext cx="914400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089509" y="6088559"/>
            <a:ext cx="3054491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17-3,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стр.27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>
            <a:off x="1561520" y="3276595"/>
            <a:ext cx="5868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27" name="AutoShape 3"/>
          <p:cNvCxnSpPr>
            <a:cxnSpLocks noChangeShapeType="1"/>
          </p:cNvCxnSpPr>
          <p:nvPr/>
        </p:nvCxnSpPr>
        <p:spPr bwMode="auto">
          <a:xfrm flipH="1">
            <a:off x="4691080" y="2071678"/>
            <a:ext cx="11112" cy="2412000"/>
          </a:xfrm>
          <a:prstGeom prst="straightConnector1">
            <a:avLst/>
          </a:prstGeom>
          <a:noFill/>
          <a:ln w="28575">
            <a:solidFill>
              <a:srgbClr val="0000FF"/>
            </a:solidFill>
            <a:round/>
            <a:headEnd type="arrow" w="lg" len="lg"/>
            <a:tailEnd type="arrow" w="lg" len="lg"/>
          </a:ln>
        </p:spPr>
      </p:cxn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6119825" y="3357562"/>
            <a:ext cx="238125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3071802" y="3395664"/>
            <a:ext cx="23971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1695431" y="2134124"/>
            <a:ext cx="90487" cy="1152000"/>
          </a:xfrm>
          <a:prstGeom prst="upArrow">
            <a:avLst>
              <a:gd name="adj1" fmla="val 50000"/>
              <a:gd name="adj2" fmla="val 121492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031" name="AutoShape 7"/>
          <p:cNvCxnSpPr>
            <a:cxnSpLocks noChangeShapeType="1"/>
          </p:cNvCxnSpPr>
          <p:nvPr/>
        </p:nvCxnSpPr>
        <p:spPr bwMode="auto">
          <a:xfrm>
            <a:off x="3214678" y="3257545"/>
            <a:ext cx="0" cy="49213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32" name="AutoShape 8"/>
          <p:cNvCxnSpPr>
            <a:cxnSpLocks noChangeShapeType="1"/>
          </p:cNvCxnSpPr>
          <p:nvPr/>
        </p:nvCxnSpPr>
        <p:spPr bwMode="auto">
          <a:xfrm>
            <a:off x="6215074" y="3246433"/>
            <a:ext cx="0" cy="4921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6">
            <a:lum bright="-10000" contrast="30000"/>
          </a:blip>
          <a:srcRect l="10804" t="36875" r="22631" b="54583"/>
          <a:stretch>
            <a:fillRect/>
          </a:stretch>
        </p:blipFill>
        <p:spPr bwMode="auto">
          <a:xfrm>
            <a:off x="0" y="0"/>
            <a:ext cx="914400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089509" y="6088559"/>
            <a:ext cx="3054491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17-3,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стр.27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1201714" y="4416214"/>
            <a:ext cx="266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3772244" y="857232"/>
            <a:ext cx="4585969" cy="358365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214282" y="3274070"/>
            <a:ext cx="8208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>
            <a:off x="3828108" y="1939623"/>
            <a:ext cx="15961" cy="28467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1200126" y="3272928"/>
            <a:ext cx="0" cy="1154844"/>
          </a:xfrm>
          <a:prstGeom prst="line">
            <a:avLst/>
          </a:prstGeom>
          <a:noFill/>
          <a:ln w="57150">
            <a:solidFill>
              <a:srgbClr val="008080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 flipH="1" flipV="1">
            <a:off x="7048203" y="1856674"/>
            <a:ext cx="0" cy="1404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357422" y="3145641"/>
            <a:ext cx="71438" cy="2143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060636" y="3454253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14942" y="3205649"/>
            <a:ext cx="71438" cy="2143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143108" y="2645575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 flipV="1">
            <a:off x="1158661" y="1869578"/>
            <a:ext cx="5897523" cy="2573704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58728" y="2645575"/>
            <a:ext cx="33855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solidFill>
                <a:srgbClr val="006600"/>
              </a:solidFill>
            </a:endParaRPr>
          </a:p>
        </p:txBody>
      </p:sp>
      <p:grpSp>
        <p:nvGrpSpPr>
          <p:cNvPr id="23" name="Группа 37"/>
          <p:cNvGrpSpPr/>
          <p:nvPr/>
        </p:nvGrpSpPr>
        <p:grpSpPr>
          <a:xfrm rot="19059571">
            <a:off x="6581620" y="3636399"/>
            <a:ext cx="1035045" cy="428628"/>
            <a:chOff x="5357818" y="6000768"/>
            <a:chExt cx="1035045" cy="428628"/>
          </a:xfrm>
          <a:solidFill>
            <a:schemeClr val="bg1"/>
          </a:solidFill>
        </p:grpSpPr>
        <p:sp>
          <p:nvSpPr>
            <p:cNvPr id="24" name="Text Box 28"/>
            <p:cNvSpPr txBox="1">
              <a:spLocks noChangeArrowheads="1"/>
            </p:cNvSpPr>
            <p:nvPr/>
          </p:nvSpPr>
          <p:spPr bwMode="auto">
            <a:xfrm>
              <a:off x="5357818" y="6000768"/>
              <a:ext cx="1035045" cy="4286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Д =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5" name="Group 29"/>
            <p:cNvGrpSpPr>
              <a:grpSpLocks/>
            </p:cNvGrpSpPr>
            <p:nvPr/>
          </p:nvGrpSpPr>
          <p:grpSpPr bwMode="auto">
            <a:xfrm>
              <a:off x="6025968" y="6044615"/>
              <a:ext cx="164941" cy="347736"/>
              <a:chOff x="8203" y="2585"/>
              <a:chExt cx="141" cy="1302"/>
            </a:xfrm>
            <a:grpFill/>
          </p:grpSpPr>
          <p:sp>
            <p:nvSpPr>
              <p:cNvPr id="26" name="Oval 30"/>
              <p:cNvSpPr>
                <a:spLocks noChangeArrowheads="1"/>
              </p:cNvSpPr>
              <p:nvPr/>
            </p:nvSpPr>
            <p:spPr bwMode="auto">
              <a:xfrm>
                <a:off x="8203" y="3746"/>
                <a:ext cx="141" cy="141"/>
              </a:xfrm>
              <a:prstGeom prst="ellipse">
                <a:avLst/>
              </a:prstGeom>
              <a:grpFill/>
              <a:ln w="190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Line 31"/>
              <p:cNvSpPr>
                <a:spLocks noChangeShapeType="1"/>
              </p:cNvSpPr>
              <p:nvPr/>
            </p:nvSpPr>
            <p:spPr bwMode="auto">
              <a:xfrm flipV="1">
                <a:off x="8271" y="2585"/>
                <a:ext cx="0" cy="1078"/>
              </a:xfrm>
              <a:prstGeom prst="line">
                <a:avLst/>
              </a:prstGeom>
              <a:grpFill/>
              <a:ln w="190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3428992" y="1214422"/>
            <a:ext cx="3143272" cy="5715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2; 0,5; 1; 1,5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382954" y="1247760"/>
            <a:ext cx="571504" cy="57150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-1.11111E-6 L 0.15399 0.00347 " pathEditMode="relative" rAng="0" ptsTypes="AA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 animBg="1"/>
      <p:bldP spid="20" grpId="0"/>
      <p:bldP spid="21" grpId="0" animBg="1"/>
      <p:bldP spid="22" grpId="0" animBg="1"/>
      <p:bldP spid="29" grpId="0" animBg="1"/>
      <p:bldP spid="2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/>
          <p:nvPr/>
        </p:nvGrpSpPr>
        <p:grpSpPr>
          <a:xfrm rot="19383741">
            <a:off x="-129860" y="4632296"/>
            <a:ext cx="2650585" cy="928694"/>
            <a:chOff x="6143636" y="4000504"/>
            <a:chExt cx="2650585" cy="928694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6143636" y="4071942"/>
              <a:ext cx="2643206" cy="857256"/>
            </a:xfrm>
            <a:prstGeom prst="roundRect">
              <a:avLst/>
            </a:prstGeom>
            <a:solidFill>
              <a:schemeClr val="accent1">
                <a:alpha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2"/>
            <p:cNvGrpSpPr/>
            <p:nvPr/>
          </p:nvGrpSpPr>
          <p:grpSpPr>
            <a:xfrm>
              <a:off x="6143636" y="4000504"/>
              <a:ext cx="2650585" cy="908451"/>
              <a:chOff x="2071683" y="2380592"/>
              <a:chExt cx="2650585" cy="908451"/>
            </a:xfrm>
          </p:grpSpPr>
          <p:sp>
            <p:nvSpPr>
              <p:cNvPr id="6" name="Text Box 3"/>
              <p:cNvSpPr txBox="1">
                <a:spLocks noChangeArrowheads="1"/>
              </p:cNvSpPr>
              <p:nvPr/>
            </p:nvSpPr>
            <p:spPr bwMode="auto">
              <a:xfrm>
                <a:off x="2722004" y="2777688"/>
                <a:ext cx="571504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 F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TextBox 3"/>
              <p:cNvSpPr txBox="1"/>
              <p:nvPr/>
            </p:nvSpPr>
            <p:spPr>
              <a:xfrm>
                <a:off x="2714612" y="2380592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 Box 4"/>
              <p:cNvSpPr txBox="1">
                <a:spLocks noChangeArrowheads="1"/>
              </p:cNvSpPr>
              <p:nvPr/>
            </p:nvSpPr>
            <p:spPr bwMode="auto">
              <a:xfrm>
                <a:off x="3000364" y="2524450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357554" y="2397344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373320" y="2762904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 Box 4"/>
              <p:cNvSpPr txBox="1">
                <a:spLocks noChangeArrowheads="1"/>
              </p:cNvSpPr>
              <p:nvPr/>
            </p:nvSpPr>
            <p:spPr bwMode="auto">
              <a:xfrm>
                <a:off x="3714744" y="2438228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4150764" y="2788977"/>
                <a:ext cx="571504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143372" y="2391881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071683" y="2500306"/>
                <a:ext cx="5000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Text Box 4"/>
              <p:cNvSpPr txBox="1">
                <a:spLocks noChangeArrowheads="1"/>
              </p:cNvSpPr>
              <p:nvPr/>
            </p:nvSpPr>
            <p:spPr bwMode="auto">
              <a:xfrm>
                <a:off x="2483165" y="2520308"/>
                <a:ext cx="588637" cy="508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grpSp>
        <p:nvGrpSpPr>
          <p:cNvPr id="18" name="Группа 25"/>
          <p:cNvGrpSpPr/>
          <p:nvPr/>
        </p:nvGrpSpPr>
        <p:grpSpPr>
          <a:xfrm>
            <a:off x="2453574" y="1707733"/>
            <a:ext cx="4265439" cy="3078589"/>
            <a:chOff x="2306825" y="1850609"/>
            <a:chExt cx="4265439" cy="3078589"/>
          </a:xfrm>
        </p:grpSpPr>
        <p:sp>
          <p:nvSpPr>
            <p:cNvPr id="27" name="Line 8"/>
            <p:cNvSpPr>
              <a:spLocks noChangeShapeType="1"/>
            </p:cNvSpPr>
            <p:nvPr/>
          </p:nvSpPr>
          <p:spPr bwMode="auto">
            <a:xfrm>
              <a:off x="3992475" y="2061228"/>
              <a:ext cx="0" cy="2259018"/>
            </a:xfrm>
            <a:prstGeom prst="line">
              <a:avLst/>
            </a:prstGeom>
            <a:noFill/>
            <a:ln w="57150">
              <a:solidFill>
                <a:srgbClr val="0014AC"/>
              </a:solidFill>
              <a:round/>
              <a:headEnd type="stealth" w="lg" len="lg"/>
              <a:tailEnd type="stealth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3"/>
            <p:cNvSpPr>
              <a:spLocks noChangeShapeType="1"/>
            </p:cNvSpPr>
            <p:nvPr/>
          </p:nvSpPr>
          <p:spPr bwMode="auto">
            <a:xfrm>
              <a:off x="2493583" y="3025633"/>
              <a:ext cx="3789236" cy="14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9"/>
            <p:cNvSpPr>
              <a:spLocks noChangeShapeType="1"/>
            </p:cNvSpPr>
            <p:nvPr/>
          </p:nvSpPr>
          <p:spPr bwMode="auto">
            <a:xfrm flipV="1">
              <a:off x="2618869" y="2240602"/>
              <a:ext cx="0" cy="774810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round/>
              <a:headEnd/>
              <a:tailEnd type="oval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3965179" y="2214554"/>
              <a:ext cx="2571768" cy="27146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Line 17"/>
            <p:cNvSpPr>
              <a:spLocks noChangeShapeType="1"/>
            </p:cNvSpPr>
            <p:nvPr/>
          </p:nvSpPr>
          <p:spPr bwMode="auto">
            <a:xfrm>
              <a:off x="2615233" y="2213418"/>
              <a:ext cx="3421648" cy="202083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Line 19"/>
            <p:cNvSpPr>
              <a:spLocks noChangeShapeType="1"/>
            </p:cNvSpPr>
            <p:nvPr/>
          </p:nvSpPr>
          <p:spPr bwMode="auto">
            <a:xfrm flipV="1">
              <a:off x="3965179" y="4070384"/>
              <a:ext cx="2607085" cy="14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Line 20"/>
            <p:cNvSpPr>
              <a:spLocks noChangeShapeType="1"/>
            </p:cNvSpPr>
            <p:nvPr/>
          </p:nvSpPr>
          <p:spPr bwMode="auto">
            <a:xfrm>
              <a:off x="2607857" y="2214555"/>
              <a:ext cx="1357322" cy="18573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Line 25"/>
            <p:cNvSpPr>
              <a:spLocks noChangeShapeType="1"/>
            </p:cNvSpPr>
            <p:nvPr/>
          </p:nvSpPr>
          <p:spPr bwMode="auto">
            <a:xfrm>
              <a:off x="2577537" y="1975698"/>
              <a:ext cx="13591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Line 26"/>
            <p:cNvSpPr>
              <a:spLocks noChangeShapeType="1"/>
            </p:cNvSpPr>
            <p:nvPr/>
          </p:nvSpPr>
          <p:spPr bwMode="auto">
            <a:xfrm flipV="1">
              <a:off x="3975208" y="4362138"/>
              <a:ext cx="1777764" cy="0"/>
            </a:xfrm>
            <a:prstGeom prst="line">
              <a:avLst/>
            </a:prstGeom>
            <a:noFill/>
            <a:ln w="9525">
              <a:solidFill>
                <a:srgbClr val="0014AC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>
              <a:off x="2612191" y="2220982"/>
              <a:ext cx="1357322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5181212" y="3548857"/>
              <a:ext cx="1072364" cy="794"/>
            </a:xfrm>
            <a:prstGeom prst="line">
              <a:avLst/>
            </a:prstGeom>
            <a:ln w="57150">
              <a:solidFill>
                <a:srgbClr val="006600"/>
              </a:solidFill>
              <a:headEnd type="none"/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3083091" y="1850609"/>
              <a:ext cx="5563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568127" y="3886146"/>
              <a:ext cx="5000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f</a:t>
              </a:r>
              <a:r>
                <a:rPr lang="ru-RU" sz="1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0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Oval 5"/>
            <p:cNvSpPr>
              <a:spLocks noChangeArrowheads="1"/>
            </p:cNvSpPr>
            <p:nvPr/>
          </p:nvSpPr>
          <p:spPr bwMode="auto">
            <a:xfrm>
              <a:off x="3168728" y="2954847"/>
              <a:ext cx="71419" cy="14286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0014A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rgbClr val="0014AC"/>
                </a:solidFill>
              </a:endParaRPr>
            </a:p>
          </p:txBody>
        </p:sp>
        <p:sp>
          <p:nvSpPr>
            <p:cNvPr id="41" name="Oval 5"/>
            <p:cNvSpPr>
              <a:spLocks noChangeArrowheads="1"/>
            </p:cNvSpPr>
            <p:nvPr/>
          </p:nvSpPr>
          <p:spPr bwMode="auto">
            <a:xfrm>
              <a:off x="4722091" y="2960833"/>
              <a:ext cx="71419" cy="14286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0014A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rgbClr val="0014AC"/>
                </a:solidFill>
              </a:endParaRPr>
            </a:p>
          </p:txBody>
        </p:sp>
        <p:sp>
          <p:nvSpPr>
            <p:cNvPr id="42" name="Oval 5"/>
            <p:cNvSpPr>
              <a:spLocks noChangeArrowheads="1"/>
            </p:cNvSpPr>
            <p:nvPr/>
          </p:nvSpPr>
          <p:spPr bwMode="auto">
            <a:xfrm>
              <a:off x="3965198" y="2936574"/>
              <a:ext cx="71419" cy="14286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679691" y="3357562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306825" y="2365070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75402" y="2529212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F 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71438" y="3071810"/>
            <a:ext cx="1571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643738" y="1822997"/>
            <a:ext cx="1071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5400000" flipH="1" flipV="1">
            <a:off x="821505" y="3107529"/>
            <a:ext cx="17859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42844" y="2214554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=2</a:t>
            </a:r>
            <a:endParaRPr lang="ru-RU" sz="32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1438" y="3558605"/>
            <a:ext cx="1857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=5 см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Box 3"/>
          <p:cNvSpPr txBox="1">
            <a:spLocks noChangeArrowheads="1"/>
          </p:cNvSpPr>
          <p:nvPr/>
        </p:nvSpPr>
        <p:spPr bwMode="auto">
          <a:xfrm>
            <a:off x="7572332" y="1394369"/>
            <a:ext cx="150013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2d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438" y="2643182"/>
            <a:ext cx="1857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=?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429520" y="5715016"/>
            <a:ext cx="1357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0.5</a:t>
            </a:r>
            <a:endParaRPr lang="ru-RU" sz="32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-40968"/>
            <a:ext cx="9144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18-4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помощью собирающей линзы на экране получено уменьшенное изображение. Размер предмета равен 10 см, размер изображения 5 см. Оставляя экран и предмет неподвижными, линзу перемещают в сторону предмета. Определить величину второго четкого изображения.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103" name="Группа 25"/>
          <p:cNvGrpSpPr/>
          <p:nvPr/>
        </p:nvGrpSpPr>
        <p:grpSpPr>
          <a:xfrm>
            <a:off x="2143108" y="1610013"/>
            <a:ext cx="4572032" cy="3306828"/>
            <a:chOff x="2000232" y="1622370"/>
            <a:chExt cx="4572032" cy="3306828"/>
          </a:xfrm>
        </p:grpSpPr>
        <p:sp>
          <p:nvSpPr>
            <p:cNvPr id="104" name="Line 8"/>
            <p:cNvSpPr>
              <a:spLocks noChangeShapeType="1"/>
            </p:cNvSpPr>
            <p:nvPr/>
          </p:nvSpPr>
          <p:spPr bwMode="auto">
            <a:xfrm>
              <a:off x="3992475" y="2061228"/>
              <a:ext cx="0" cy="2259018"/>
            </a:xfrm>
            <a:prstGeom prst="line">
              <a:avLst/>
            </a:prstGeom>
            <a:noFill/>
            <a:ln w="57150">
              <a:solidFill>
                <a:srgbClr val="0014AC"/>
              </a:solidFill>
              <a:round/>
              <a:headEnd type="stealth" w="lg" len="lg"/>
              <a:tailEnd type="stealth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" name="Line 3"/>
            <p:cNvSpPr>
              <a:spLocks noChangeShapeType="1"/>
            </p:cNvSpPr>
            <p:nvPr/>
          </p:nvSpPr>
          <p:spPr bwMode="auto">
            <a:xfrm>
              <a:off x="2493583" y="3025633"/>
              <a:ext cx="3789236" cy="14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" name="Line 9"/>
            <p:cNvSpPr>
              <a:spLocks noChangeShapeType="1"/>
            </p:cNvSpPr>
            <p:nvPr/>
          </p:nvSpPr>
          <p:spPr bwMode="auto">
            <a:xfrm flipV="1">
              <a:off x="2618869" y="2240602"/>
              <a:ext cx="0" cy="774810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round/>
              <a:headEnd/>
              <a:tailEnd type="oval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" name="Line 16"/>
            <p:cNvSpPr>
              <a:spLocks noChangeShapeType="1"/>
            </p:cNvSpPr>
            <p:nvPr/>
          </p:nvSpPr>
          <p:spPr bwMode="auto">
            <a:xfrm>
              <a:off x="3965179" y="2214554"/>
              <a:ext cx="2571768" cy="27146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8" name="Line 17"/>
            <p:cNvSpPr>
              <a:spLocks noChangeShapeType="1"/>
            </p:cNvSpPr>
            <p:nvPr/>
          </p:nvSpPr>
          <p:spPr bwMode="auto">
            <a:xfrm>
              <a:off x="2615233" y="2213418"/>
              <a:ext cx="3421648" cy="202083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9" name="Line 19"/>
            <p:cNvSpPr>
              <a:spLocks noChangeShapeType="1"/>
            </p:cNvSpPr>
            <p:nvPr/>
          </p:nvSpPr>
          <p:spPr bwMode="auto">
            <a:xfrm flipV="1">
              <a:off x="3965179" y="4070384"/>
              <a:ext cx="2607085" cy="14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" name="Line 20"/>
            <p:cNvSpPr>
              <a:spLocks noChangeShapeType="1"/>
            </p:cNvSpPr>
            <p:nvPr/>
          </p:nvSpPr>
          <p:spPr bwMode="auto">
            <a:xfrm>
              <a:off x="2607857" y="2214555"/>
              <a:ext cx="1357322" cy="18573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1" name="Line 25"/>
            <p:cNvSpPr>
              <a:spLocks noChangeShapeType="1"/>
            </p:cNvSpPr>
            <p:nvPr/>
          </p:nvSpPr>
          <p:spPr bwMode="auto">
            <a:xfrm>
              <a:off x="2577537" y="1975698"/>
              <a:ext cx="13591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Line 26"/>
            <p:cNvSpPr>
              <a:spLocks noChangeShapeType="1"/>
            </p:cNvSpPr>
            <p:nvPr/>
          </p:nvSpPr>
          <p:spPr bwMode="auto">
            <a:xfrm flipV="1">
              <a:off x="3975208" y="4362138"/>
              <a:ext cx="1777764" cy="0"/>
            </a:xfrm>
            <a:prstGeom prst="line">
              <a:avLst/>
            </a:prstGeom>
            <a:noFill/>
            <a:ln w="9525">
              <a:solidFill>
                <a:srgbClr val="0014AC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113" name="Прямая соединительная линия 112"/>
            <p:cNvCxnSpPr/>
            <p:nvPr/>
          </p:nvCxnSpPr>
          <p:spPr>
            <a:xfrm>
              <a:off x="2612191" y="2220982"/>
              <a:ext cx="1357322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 rot="5400000">
              <a:off x="5181212" y="3548857"/>
              <a:ext cx="1072364" cy="794"/>
            </a:xfrm>
            <a:prstGeom prst="line">
              <a:avLst/>
            </a:prstGeom>
            <a:ln w="57150">
              <a:solidFill>
                <a:srgbClr val="006600"/>
              </a:solidFill>
              <a:headEnd type="none"/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 rot="10800000">
              <a:off x="3071802" y="1622370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0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 rot="10800000">
              <a:off x="4857752" y="4000504"/>
              <a:ext cx="6429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7" name="Oval 5"/>
            <p:cNvSpPr>
              <a:spLocks noChangeArrowheads="1"/>
            </p:cNvSpPr>
            <p:nvPr/>
          </p:nvSpPr>
          <p:spPr bwMode="auto">
            <a:xfrm>
              <a:off x="3168728" y="2954847"/>
              <a:ext cx="71419" cy="14286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0014A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rgbClr val="0014AC"/>
                </a:solidFill>
              </a:endParaRPr>
            </a:p>
          </p:txBody>
        </p:sp>
        <p:sp>
          <p:nvSpPr>
            <p:cNvPr id="118" name="Oval 5"/>
            <p:cNvSpPr>
              <a:spLocks noChangeArrowheads="1"/>
            </p:cNvSpPr>
            <p:nvPr/>
          </p:nvSpPr>
          <p:spPr bwMode="auto">
            <a:xfrm>
              <a:off x="4722091" y="2960833"/>
              <a:ext cx="71419" cy="14286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0014A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rgbClr val="0014AC"/>
                </a:solidFill>
              </a:endParaRPr>
            </a:p>
          </p:txBody>
        </p:sp>
        <p:sp>
          <p:nvSpPr>
            <p:cNvPr id="119" name="Oval 5"/>
            <p:cNvSpPr>
              <a:spLocks noChangeArrowheads="1"/>
            </p:cNvSpPr>
            <p:nvPr/>
          </p:nvSpPr>
          <p:spPr bwMode="auto">
            <a:xfrm>
              <a:off x="3965198" y="2936574"/>
              <a:ext cx="71419" cy="14286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TextBox 119"/>
            <p:cNvSpPr txBox="1"/>
            <p:nvPr/>
          </p:nvSpPr>
          <p:spPr>
            <a:xfrm rot="10800000">
              <a:off x="5679691" y="3357562"/>
              <a:ext cx="5353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ru-RU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 rot="10800000">
              <a:off x="2000232" y="2500306"/>
              <a:ext cx="6429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ru-RU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375402" y="2529212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F 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3" name="TextBox 122"/>
          <p:cNvSpPr txBox="1"/>
          <p:nvPr/>
        </p:nvSpPr>
        <p:spPr>
          <a:xfrm>
            <a:off x="7643738" y="2323063"/>
            <a:ext cx="1071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857952" y="2823129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+f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+f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857952" y="3323195"/>
            <a:ext cx="2214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+f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2d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143704" y="3786190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+f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8" name="Прямая со стрелкой 127"/>
          <p:cNvCxnSpPr/>
          <p:nvPr/>
        </p:nvCxnSpPr>
        <p:spPr>
          <a:xfrm rot="5400000">
            <a:off x="7572332" y="2680253"/>
            <a:ext cx="857256" cy="71438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7000828" y="4323327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7286548" y="4751955"/>
            <a:ext cx="1571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6786578" y="5168226"/>
            <a:ext cx="1071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15"/>
          <p:cNvGrpSpPr/>
          <p:nvPr/>
        </p:nvGrpSpPr>
        <p:grpSpPr>
          <a:xfrm>
            <a:off x="4857752" y="1643050"/>
            <a:ext cx="1857388" cy="928694"/>
            <a:chOff x="6715140" y="3357562"/>
            <a:chExt cx="1857388" cy="928694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6715140" y="3429000"/>
              <a:ext cx="1857388" cy="857256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  <a:alpha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" name="Группа 20"/>
            <p:cNvGrpSpPr/>
            <p:nvPr/>
          </p:nvGrpSpPr>
          <p:grpSpPr>
            <a:xfrm>
              <a:off x="6786578" y="3357562"/>
              <a:ext cx="1690372" cy="898140"/>
              <a:chOff x="6850624" y="1719916"/>
              <a:chExt cx="1690372" cy="898140"/>
            </a:xfrm>
          </p:grpSpPr>
          <p:sp>
            <p:nvSpPr>
              <p:cNvPr id="19" name="Text Box 2"/>
              <p:cNvSpPr txBox="1">
                <a:spLocks noChangeArrowheads="1"/>
              </p:cNvSpPr>
              <p:nvPr/>
            </p:nvSpPr>
            <p:spPr bwMode="auto">
              <a:xfrm>
                <a:off x="6929455" y="2071679"/>
                <a:ext cx="428628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h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850624" y="1719916"/>
                <a:ext cx="6429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ru-RU" sz="2800" b="1" u="sng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ru-RU" sz="2800" b="1" u="sng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Text Box 4"/>
              <p:cNvSpPr txBox="1">
                <a:spLocks noChangeArrowheads="1"/>
              </p:cNvSpPr>
              <p:nvPr/>
            </p:nvSpPr>
            <p:spPr bwMode="auto">
              <a:xfrm>
                <a:off x="7215206" y="1857364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" name="TextBox 16"/>
              <p:cNvSpPr txBox="1"/>
              <p:nvPr/>
            </p:nvSpPr>
            <p:spPr>
              <a:xfrm>
                <a:off x="7540864" y="1730254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f </a:t>
                </a:r>
                <a:endParaRPr lang="ru-RU" sz="2800" u="sng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540864" y="2094836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Text Box 4"/>
              <p:cNvSpPr txBox="1">
                <a:spLocks noChangeArrowheads="1"/>
              </p:cNvSpPr>
              <p:nvPr/>
            </p:nvSpPr>
            <p:spPr bwMode="auto">
              <a:xfrm>
                <a:off x="7865540" y="1865738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183806" y="1842580"/>
                <a:ext cx="3571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9900CC"/>
                    </a:solidFill>
                    <a:latin typeface="Times New Roman" pitchFamily="18" charset="0"/>
                    <a:cs typeface="Times New Roman" pitchFamily="18" charset="0"/>
                  </a:rPr>
                  <a:t>Г</a:t>
                </a:r>
                <a:endParaRPr lang="ru-RU" sz="3200" b="1" dirty="0">
                  <a:solidFill>
                    <a:srgbClr val="99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82" name="TextBox 81"/>
          <p:cNvSpPr txBox="1"/>
          <p:nvPr/>
        </p:nvSpPr>
        <p:spPr>
          <a:xfrm>
            <a:off x="1428728" y="6211693"/>
            <a:ext cx="35719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18-4,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3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,стр.30</a:t>
            </a:r>
            <a:endParaRPr lang="ru-RU" sz="36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-0.0316 0.28519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143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0" grpId="0"/>
      <p:bldP spid="51" grpId="0"/>
      <p:bldP spid="52" grpId="0"/>
      <p:bldP spid="54" grpId="0"/>
      <p:bldP spid="55" grpId="0"/>
      <p:bldP spid="8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18-5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Собирающая линза дает на экране четкое изображение предмета, которое в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раза больше этого предмета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Расстояние от предмета до линзы на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4см превышает ее фокусное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расстояние. Найти расстояние от линзы до экрана.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4572000" y="1714488"/>
            <a:ext cx="2650585" cy="928694"/>
            <a:chOff x="6143636" y="4000504"/>
            <a:chExt cx="2650585" cy="928694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6143636" y="4071942"/>
              <a:ext cx="2643206" cy="857256"/>
            </a:xfrm>
            <a:prstGeom prst="roundRect">
              <a:avLst/>
            </a:prstGeom>
            <a:solidFill>
              <a:schemeClr val="accent1">
                <a:alpha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6143636" y="4000504"/>
              <a:ext cx="2650585" cy="908451"/>
              <a:chOff x="2071683" y="2380592"/>
              <a:chExt cx="2650585" cy="908451"/>
            </a:xfrm>
          </p:grpSpPr>
          <p:sp>
            <p:nvSpPr>
              <p:cNvPr id="3" name="Text Box 3"/>
              <p:cNvSpPr txBox="1">
                <a:spLocks noChangeArrowheads="1"/>
              </p:cNvSpPr>
              <p:nvPr/>
            </p:nvSpPr>
            <p:spPr bwMode="auto">
              <a:xfrm>
                <a:off x="2722004" y="2777688"/>
                <a:ext cx="571504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 F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714612" y="2380592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" name="Text Box 4"/>
              <p:cNvSpPr txBox="1">
                <a:spLocks noChangeArrowheads="1"/>
              </p:cNvSpPr>
              <p:nvPr/>
            </p:nvSpPr>
            <p:spPr bwMode="auto">
              <a:xfrm>
                <a:off x="3000364" y="2524450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357554" y="2397344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373320" y="2762904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 Box 4"/>
              <p:cNvSpPr txBox="1">
                <a:spLocks noChangeArrowheads="1"/>
              </p:cNvSpPr>
              <p:nvPr/>
            </p:nvSpPr>
            <p:spPr bwMode="auto">
              <a:xfrm>
                <a:off x="3714744" y="2438228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9" name="Text Box 3"/>
              <p:cNvSpPr txBox="1">
                <a:spLocks noChangeArrowheads="1"/>
              </p:cNvSpPr>
              <p:nvPr/>
            </p:nvSpPr>
            <p:spPr bwMode="auto">
              <a:xfrm>
                <a:off x="4150764" y="2788977"/>
                <a:ext cx="571504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143372" y="2391881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071683" y="2500306"/>
                <a:ext cx="5000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Text Box 4"/>
              <p:cNvSpPr txBox="1">
                <a:spLocks noChangeArrowheads="1"/>
              </p:cNvSpPr>
              <p:nvPr/>
            </p:nvSpPr>
            <p:spPr bwMode="auto">
              <a:xfrm>
                <a:off x="2483165" y="2520308"/>
                <a:ext cx="588637" cy="508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grpSp>
        <p:nvGrpSpPr>
          <p:cNvPr id="51" name="Группа 50"/>
          <p:cNvGrpSpPr/>
          <p:nvPr/>
        </p:nvGrpSpPr>
        <p:grpSpPr>
          <a:xfrm>
            <a:off x="7286612" y="1857364"/>
            <a:ext cx="1857388" cy="928694"/>
            <a:chOff x="6715140" y="3357562"/>
            <a:chExt cx="1857388" cy="928694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6715140" y="3429000"/>
              <a:ext cx="1857388" cy="857256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  <a:alpha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6786578" y="3357562"/>
              <a:ext cx="1690372" cy="898140"/>
              <a:chOff x="6850624" y="1719916"/>
              <a:chExt cx="1690372" cy="898140"/>
            </a:xfrm>
          </p:grpSpPr>
          <p:sp>
            <p:nvSpPr>
              <p:cNvPr id="14" name="Text Box 2"/>
              <p:cNvSpPr txBox="1">
                <a:spLocks noChangeArrowheads="1"/>
              </p:cNvSpPr>
              <p:nvPr/>
            </p:nvSpPr>
            <p:spPr bwMode="auto">
              <a:xfrm>
                <a:off x="6929455" y="2071679"/>
                <a:ext cx="428628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h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850624" y="1719916"/>
                <a:ext cx="6429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ru-RU" sz="2800" b="1" u="sng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ru-RU" sz="2800" b="1" u="sng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Text Box 4"/>
              <p:cNvSpPr txBox="1">
                <a:spLocks noChangeArrowheads="1"/>
              </p:cNvSpPr>
              <p:nvPr/>
            </p:nvSpPr>
            <p:spPr bwMode="auto">
              <a:xfrm>
                <a:off x="7215206" y="1857364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540864" y="1730254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f </a:t>
                </a:r>
                <a:endParaRPr lang="ru-RU" sz="2800" u="sng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540864" y="2094836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 Box 4"/>
              <p:cNvSpPr txBox="1">
                <a:spLocks noChangeArrowheads="1"/>
              </p:cNvSpPr>
              <p:nvPr/>
            </p:nvSpPr>
            <p:spPr bwMode="auto">
              <a:xfrm>
                <a:off x="7865540" y="1865738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8183806" y="1842580"/>
                <a:ext cx="3571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9900CC"/>
                    </a:solidFill>
                    <a:latin typeface="Times New Roman" pitchFamily="18" charset="0"/>
                    <a:cs typeface="Times New Roman" pitchFamily="18" charset="0"/>
                  </a:rPr>
                  <a:t>Г</a:t>
                </a:r>
                <a:endParaRPr lang="ru-RU" sz="3200" b="1" dirty="0">
                  <a:solidFill>
                    <a:srgbClr val="99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41" name="Группа 40"/>
          <p:cNvGrpSpPr/>
          <p:nvPr/>
        </p:nvGrpSpPr>
        <p:grpSpPr>
          <a:xfrm>
            <a:off x="1714480" y="1500174"/>
            <a:ext cx="4265439" cy="3346481"/>
            <a:chOff x="2306825" y="1582717"/>
            <a:chExt cx="4265439" cy="3346481"/>
          </a:xfrm>
        </p:grpSpPr>
        <p:sp>
          <p:nvSpPr>
            <p:cNvPr id="22" name="Line 8"/>
            <p:cNvSpPr>
              <a:spLocks noChangeShapeType="1"/>
            </p:cNvSpPr>
            <p:nvPr/>
          </p:nvSpPr>
          <p:spPr bwMode="auto">
            <a:xfrm>
              <a:off x="3992475" y="2061228"/>
              <a:ext cx="0" cy="2259018"/>
            </a:xfrm>
            <a:prstGeom prst="line">
              <a:avLst/>
            </a:prstGeom>
            <a:noFill/>
            <a:ln w="57150">
              <a:solidFill>
                <a:srgbClr val="0014AC"/>
              </a:solidFill>
              <a:round/>
              <a:headEnd type="stealth" w="lg" len="lg"/>
              <a:tailEnd type="stealth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3"/>
            <p:cNvSpPr>
              <a:spLocks noChangeShapeType="1"/>
            </p:cNvSpPr>
            <p:nvPr/>
          </p:nvSpPr>
          <p:spPr bwMode="auto">
            <a:xfrm>
              <a:off x="2493583" y="3025633"/>
              <a:ext cx="3789236" cy="14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 flipV="1">
              <a:off x="2618869" y="2240602"/>
              <a:ext cx="0" cy="774810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round/>
              <a:headEnd/>
              <a:tailEnd type="oval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>
              <a:off x="3965179" y="2214554"/>
              <a:ext cx="2571768" cy="27146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>
              <a:off x="2615233" y="2213418"/>
              <a:ext cx="3421648" cy="202083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Line 19"/>
            <p:cNvSpPr>
              <a:spLocks noChangeShapeType="1"/>
            </p:cNvSpPr>
            <p:nvPr/>
          </p:nvSpPr>
          <p:spPr bwMode="auto">
            <a:xfrm flipV="1">
              <a:off x="3965179" y="4070384"/>
              <a:ext cx="2607085" cy="14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20"/>
            <p:cNvSpPr>
              <a:spLocks noChangeShapeType="1"/>
            </p:cNvSpPr>
            <p:nvPr/>
          </p:nvSpPr>
          <p:spPr bwMode="auto">
            <a:xfrm>
              <a:off x="2607857" y="2214555"/>
              <a:ext cx="1357322" cy="18573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2577537" y="1975698"/>
              <a:ext cx="13591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 flipV="1">
              <a:off x="3975208" y="4362138"/>
              <a:ext cx="1777764" cy="0"/>
            </a:xfrm>
            <a:prstGeom prst="line">
              <a:avLst/>
            </a:prstGeom>
            <a:noFill/>
            <a:ln w="9525">
              <a:solidFill>
                <a:srgbClr val="0014AC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2612191" y="2220982"/>
              <a:ext cx="1357322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rot="5400000">
              <a:off x="5181212" y="3548857"/>
              <a:ext cx="1072364" cy="794"/>
            </a:xfrm>
            <a:prstGeom prst="line">
              <a:avLst/>
            </a:prstGeom>
            <a:ln w="57150">
              <a:solidFill>
                <a:srgbClr val="006600"/>
              </a:solidFill>
              <a:headEnd type="none"/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050133" y="1582717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696405" y="3957848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f </a:t>
              </a:r>
              <a:endParaRPr lang="ru-RU" sz="24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Oval 5"/>
            <p:cNvSpPr>
              <a:spLocks noChangeArrowheads="1"/>
            </p:cNvSpPr>
            <p:nvPr/>
          </p:nvSpPr>
          <p:spPr bwMode="auto">
            <a:xfrm>
              <a:off x="3168728" y="2954847"/>
              <a:ext cx="71419" cy="14286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0014A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rgbClr val="0014AC"/>
                </a:solidFill>
              </a:endParaRPr>
            </a:p>
          </p:txBody>
        </p:sp>
        <p:sp>
          <p:nvSpPr>
            <p:cNvPr id="36" name="Oval 5"/>
            <p:cNvSpPr>
              <a:spLocks noChangeArrowheads="1"/>
            </p:cNvSpPr>
            <p:nvPr/>
          </p:nvSpPr>
          <p:spPr bwMode="auto">
            <a:xfrm>
              <a:off x="4722091" y="2960833"/>
              <a:ext cx="71419" cy="14286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0014A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rgbClr val="0014AC"/>
                </a:solidFill>
              </a:endParaRPr>
            </a:p>
          </p:txBody>
        </p:sp>
        <p:sp>
          <p:nvSpPr>
            <p:cNvPr id="37" name="Oval 5"/>
            <p:cNvSpPr>
              <a:spLocks noChangeArrowheads="1"/>
            </p:cNvSpPr>
            <p:nvPr/>
          </p:nvSpPr>
          <p:spPr bwMode="auto">
            <a:xfrm>
              <a:off x="3965198" y="2936574"/>
              <a:ext cx="71419" cy="14286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679691" y="3357562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306825" y="2365070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75402" y="2529212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F 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42844" y="2214554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Г=3</a:t>
            </a:r>
            <a:endParaRPr lang="ru-RU" sz="32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2786058"/>
            <a:ext cx="1857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F+4c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142844" y="3429000"/>
            <a:ext cx="85725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-?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rot="5400000" flipH="1" flipV="1">
            <a:off x="750067" y="3178967"/>
            <a:ext cx="17859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2" name="Группа 51"/>
          <p:cNvGrpSpPr/>
          <p:nvPr/>
        </p:nvGrpSpPr>
        <p:grpSpPr>
          <a:xfrm>
            <a:off x="7286644" y="2857496"/>
            <a:ext cx="1857388" cy="928694"/>
            <a:chOff x="6715140" y="3357562"/>
            <a:chExt cx="1857388" cy="928694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6715140" y="3429000"/>
              <a:ext cx="1857388" cy="857256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  <a:alpha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4" name="Группа 53"/>
            <p:cNvGrpSpPr/>
            <p:nvPr/>
          </p:nvGrpSpPr>
          <p:grpSpPr>
            <a:xfrm>
              <a:off x="6786578" y="3357562"/>
              <a:ext cx="1690372" cy="898140"/>
              <a:chOff x="6850624" y="1719916"/>
              <a:chExt cx="1690372" cy="898140"/>
            </a:xfrm>
          </p:grpSpPr>
          <p:sp>
            <p:nvSpPr>
              <p:cNvPr id="55" name="Text Box 2"/>
              <p:cNvSpPr txBox="1">
                <a:spLocks noChangeArrowheads="1"/>
              </p:cNvSpPr>
              <p:nvPr/>
            </p:nvSpPr>
            <p:spPr bwMode="auto">
              <a:xfrm>
                <a:off x="6929455" y="2071679"/>
                <a:ext cx="428628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h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6850624" y="1719916"/>
                <a:ext cx="6429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ru-RU" sz="2800" b="1" u="sng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ru-RU" sz="2800" b="1" u="sng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Text Box 4"/>
              <p:cNvSpPr txBox="1">
                <a:spLocks noChangeArrowheads="1"/>
              </p:cNvSpPr>
              <p:nvPr/>
            </p:nvSpPr>
            <p:spPr bwMode="auto">
              <a:xfrm>
                <a:off x="7215206" y="1857364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7540864" y="1730254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f </a:t>
                </a:r>
                <a:endParaRPr lang="ru-RU" sz="2800" u="sng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7540864" y="2094836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Text Box 4"/>
              <p:cNvSpPr txBox="1">
                <a:spLocks noChangeArrowheads="1"/>
              </p:cNvSpPr>
              <p:nvPr/>
            </p:nvSpPr>
            <p:spPr bwMode="auto">
              <a:xfrm>
                <a:off x="7865540" y="1865738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8183806" y="1842580"/>
                <a:ext cx="3571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9900CC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ru-RU" sz="3200" b="1" dirty="0">
                  <a:solidFill>
                    <a:srgbClr val="99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2" name="Text Box 3"/>
          <p:cNvSpPr txBox="1">
            <a:spLocks noChangeArrowheads="1"/>
          </p:cNvSpPr>
          <p:nvPr/>
        </p:nvSpPr>
        <p:spPr bwMode="auto">
          <a:xfrm>
            <a:off x="7786710" y="3789894"/>
            <a:ext cx="114300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=3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d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572364" y="4214818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-4c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142844" y="4643446"/>
            <a:ext cx="2643206" cy="967087"/>
            <a:chOff x="6429388" y="4000504"/>
            <a:chExt cx="2643206" cy="967087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6429388" y="4071942"/>
              <a:ext cx="2643206" cy="857256"/>
            </a:xfrm>
            <a:prstGeom prst="roundRect">
              <a:avLst/>
            </a:prstGeom>
            <a:solidFill>
              <a:schemeClr val="accent1">
                <a:alpha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6" name="Группа 65"/>
            <p:cNvGrpSpPr/>
            <p:nvPr/>
          </p:nvGrpSpPr>
          <p:grpSpPr>
            <a:xfrm>
              <a:off x="6493447" y="4000504"/>
              <a:ext cx="2575442" cy="967087"/>
              <a:chOff x="2421494" y="2380592"/>
              <a:chExt cx="2575442" cy="967087"/>
            </a:xfrm>
          </p:grpSpPr>
          <p:sp>
            <p:nvSpPr>
              <p:cNvPr id="67" name="Text Box 3"/>
              <p:cNvSpPr txBox="1">
                <a:spLocks noChangeArrowheads="1"/>
              </p:cNvSpPr>
              <p:nvPr/>
            </p:nvSpPr>
            <p:spPr bwMode="auto">
              <a:xfrm>
                <a:off x="2421494" y="2737782"/>
                <a:ext cx="1007511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20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-4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2624300" y="2380592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Text Box 4"/>
              <p:cNvSpPr txBox="1">
                <a:spLocks noChangeArrowheads="1"/>
              </p:cNvSpPr>
              <p:nvPr/>
            </p:nvSpPr>
            <p:spPr bwMode="auto">
              <a:xfrm>
                <a:off x="3000364" y="2524450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3357554" y="2397344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3373320" y="2762904"/>
                <a:ext cx="5000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Text Box 4"/>
              <p:cNvSpPr txBox="1">
                <a:spLocks noChangeArrowheads="1"/>
              </p:cNvSpPr>
              <p:nvPr/>
            </p:nvSpPr>
            <p:spPr bwMode="auto">
              <a:xfrm>
                <a:off x="3714744" y="2438228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73" name="Text Box 3"/>
              <p:cNvSpPr txBox="1">
                <a:spLocks noChangeArrowheads="1"/>
              </p:cNvSpPr>
              <p:nvPr/>
            </p:nvSpPr>
            <p:spPr bwMode="auto">
              <a:xfrm>
                <a:off x="4218497" y="2788977"/>
                <a:ext cx="778439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4301418" y="2391881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77" name="TextBox 76"/>
          <p:cNvSpPr txBox="1"/>
          <p:nvPr/>
        </p:nvSpPr>
        <p:spPr>
          <a:xfrm>
            <a:off x="5429257" y="6177326"/>
            <a:ext cx="335758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18-5,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СР-3 ///стр.29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2857488" y="4629798"/>
            <a:ext cx="1445905" cy="928694"/>
            <a:chOff x="6493447" y="4000504"/>
            <a:chExt cx="1571636" cy="928694"/>
          </a:xfrm>
        </p:grpSpPr>
        <p:sp>
          <p:nvSpPr>
            <p:cNvPr id="76" name="Скругленный прямоугольник 75"/>
            <p:cNvSpPr/>
            <p:nvPr/>
          </p:nvSpPr>
          <p:spPr>
            <a:xfrm>
              <a:off x="6507037" y="4071942"/>
              <a:ext cx="1553000" cy="857256"/>
            </a:xfrm>
            <a:prstGeom prst="roundRect">
              <a:avLst/>
            </a:prstGeom>
            <a:solidFill>
              <a:schemeClr val="accent1">
                <a:alpha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8" name="Группа 77"/>
            <p:cNvGrpSpPr/>
            <p:nvPr/>
          </p:nvGrpSpPr>
          <p:grpSpPr>
            <a:xfrm>
              <a:off x="6493447" y="4000504"/>
              <a:ext cx="1571636" cy="908451"/>
              <a:chOff x="2421494" y="2380592"/>
              <a:chExt cx="1571636" cy="908451"/>
            </a:xfrm>
          </p:grpSpPr>
          <p:sp>
            <p:nvSpPr>
              <p:cNvPr id="79" name="Text Box 3"/>
              <p:cNvSpPr txBox="1">
                <a:spLocks noChangeArrowheads="1"/>
              </p:cNvSpPr>
              <p:nvPr/>
            </p:nvSpPr>
            <p:spPr bwMode="auto">
              <a:xfrm>
                <a:off x="2421494" y="2737782"/>
                <a:ext cx="1007511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20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-4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2624300" y="2380592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1" name="Text Box 4"/>
              <p:cNvSpPr txBox="1">
                <a:spLocks noChangeArrowheads="1"/>
              </p:cNvSpPr>
              <p:nvPr/>
            </p:nvSpPr>
            <p:spPr bwMode="auto">
              <a:xfrm>
                <a:off x="3000364" y="2524450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85" name="Text Box 3"/>
              <p:cNvSpPr txBox="1">
                <a:spLocks noChangeArrowheads="1"/>
              </p:cNvSpPr>
              <p:nvPr/>
            </p:nvSpPr>
            <p:spPr bwMode="auto">
              <a:xfrm>
                <a:off x="3214691" y="2788977"/>
                <a:ext cx="778439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3297611" y="2391881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87" name="Группа 86"/>
          <p:cNvGrpSpPr/>
          <p:nvPr/>
        </p:nvGrpSpPr>
        <p:grpSpPr>
          <a:xfrm>
            <a:off x="4357686" y="4803168"/>
            <a:ext cx="2000264" cy="598800"/>
            <a:chOff x="6507039" y="4330398"/>
            <a:chExt cx="2174201" cy="598800"/>
          </a:xfrm>
        </p:grpSpPr>
        <p:sp>
          <p:nvSpPr>
            <p:cNvPr id="88" name="Скругленный прямоугольник 87"/>
            <p:cNvSpPr/>
            <p:nvPr/>
          </p:nvSpPr>
          <p:spPr>
            <a:xfrm>
              <a:off x="6507039" y="4429132"/>
              <a:ext cx="2096551" cy="500066"/>
            </a:xfrm>
            <a:prstGeom prst="roundRect">
              <a:avLst/>
            </a:prstGeom>
            <a:solidFill>
              <a:schemeClr val="accent1">
                <a:alpha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9" name="Группа 88"/>
            <p:cNvGrpSpPr/>
            <p:nvPr/>
          </p:nvGrpSpPr>
          <p:grpSpPr>
            <a:xfrm>
              <a:off x="6571098" y="4330398"/>
              <a:ext cx="2110142" cy="581954"/>
              <a:chOff x="2499145" y="2710486"/>
              <a:chExt cx="2110142" cy="581954"/>
            </a:xfrm>
          </p:grpSpPr>
          <p:sp>
            <p:nvSpPr>
              <p:cNvPr id="90" name="Text Box 3"/>
              <p:cNvSpPr txBox="1">
                <a:spLocks noChangeArrowheads="1"/>
              </p:cNvSpPr>
              <p:nvPr/>
            </p:nvSpPr>
            <p:spPr bwMode="auto">
              <a:xfrm>
                <a:off x="3175278" y="2710486"/>
                <a:ext cx="1434009" cy="5819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20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ru-RU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16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" name="Text Box 3"/>
              <p:cNvSpPr txBox="1">
                <a:spLocks noChangeArrowheads="1"/>
              </p:cNvSpPr>
              <p:nvPr/>
            </p:nvSpPr>
            <p:spPr bwMode="auto">
              <a:xfrm>
                <a:off x="2499145" y="2778726"/>
                <a:ext cx="1009450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=</a:t>
                </a: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95" name="Группа 94"/>
          <p:cNvGrpSpPr/>
          <p:nvPr/>
        </p:nvGrpSpPr>
        <p:grpSpPr>
          <a:xfrm>
            <a:off x="6429388" y="4844112"/>
            <a:ext cx="1113660" cy="530560"/>
            <a:chOff x="6533230" y="4398638"/>
            <a:chExt cx="1210500" cy="530560"/>
          </a:xfrm>
        </p:grpSpPr>
        <p:sp>
          <p:nvSpPr>
            <p:cNvPr id="96" name="Скругленный прямоугольник 95"/>
            <p:cNvSpPr/>
            <p:nvPr/>
          </p:nvSpPr>
          <p:spPr>
            <a:xfrm>
              <a:off x="6584688" y="4429132"/>
              <a:ext cx="1068789" cy="500066"/>
            </a:xfrm>
            <a:prstGeom prst="roundRect">
              <a:avLst/>
            </a:prstGeom>
            <a:solidFill>
              <a:schemeClr val="accent1">
                <a:alpha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Text Box 3"/>
            <p:cNvSpPr txBox="1">
              <a:spLocks noChangeArrowheads="1"/>
            </p:cNvSpPr>
            <p:nvPr/>
          </p:nvSpPr>
          <p:spPr bwMode="auto">
            <a:xfrm>
              <a:off x="6533230" y="4398638"/>
              <a:ext cx="1210500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=16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0" name="Text Box 3"/>
          <p:cNvSpPr txBox="1">
            <a:spLocks noChangeArrowheads="1"/>
          </p:cNvSpPr>
          <p:nvPr/>
        </p:nvSpPr>
        <p:spPr bwMode="auto">
          <a:xfrm>
            <a:off x="7572396" y="4854562"/>
            <a:ext cx="1517012" cy="500066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=48см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" name="Прямая со стрелкой 102"/>
          <p:cNvCxnSpPr/>
          <p:nvPr/>
        </p:nvCxnSpPr>
        <p:spPr>
          <a:xfrm flipV="1">
            <a:off x="6858016" y="4143382"/>
            <a:ext cx="1357321" cy="78581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 rot="10800000">
            <a:off x="5500694" y="2500306"/>
            <a:ext cx="2286016" cy="192882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/>
          <p:nvPr/>
        </p:nvCxnSpPr>
        <p:spPr>
          <a:xfrm rot="16200000" flipV="1">
            <a:off x="6893735" y="2607463"/>
            <a:ext cx="1500198" cy="128588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2" grpId="0"/>
      <p:bldP spid="44" grpId="0"/>
      <p:bldP spid="62" grpId="0"/>
      <p:bldP spid="10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81628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18-6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Высота предмета равна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см. Линза дает на экране изображение высотой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см. Предмет передвинули на 1,5 см от линзы и, передвинув экран на некоторое расстояние, снова получили изображение высотой 10 см. Найти фокусное расстояние линзы.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429124" y="1462428"/>
            <a:ext cx="2650585" cy="928694"/>
            <a:chOff x="6143636" y="4000504"/>
            <a:chExt cx="2650585" cy="928694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6143636" y="4071942"/>
              <a:ext cx="2643206" cy="857256"/>
            </a:xfrm>
            <a:prstGeom prst="roundRect">
              <a:avLst/>
            </a:prstGeom>
            <a:solidFill>
              <a:schemeClr val="accent1">
                <a:alpha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" name="Группа 12"/>
            <p:cNvGrpSpPr/>
            <p:nvPr/>
          </p:nvGrpSpPr>
          <p:grpSpPr>
            <a:xfrm>
              <a:off x="6143636" y="4000504"/>
              <a:ext cx="2650585" cy="908451"/>
              <a:chOff x="2071683" y="2380592"/>
              <a:chExt cx="2650585" cy="908451"/>
            </a:xfrm>
          </p:grpSpPr>
          <p:sp>
            <p:nvSpPr>
              <p:cNvPr id="6" name="Text Box 3"/>
              <p:cNvSpPr txBox="1">
                <a:spLocks noChangeArrowheads="1"/>
              </p:cNvSpPr>
              <p:nvPr/>
            </p:nvSpPr>
            <p:spPr bwMode="auto">
              <a:xfrm>
                <a:off x="2722004" y="2777688"/>
                <a:ext cx="571504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 F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TextBox 3"/>
              <p:cNvSpPr txBox="1"/>
              <p:nvPr/>
            </p:nvSpPr>
            <p:spPr>
              <a:xfrm>
                <a:off x="2714612" y="2380592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Text Box 4"/>
              <p:cNvSpPr txBox="1">
                <a:spLocks noChangeArrowheads="1"/>
              </p:cNvSpPr>
              <p:nvPr/>
            </p:nvSpPr>
            <p:spPr bwMode="auto">
              <a:xfrm>
                <a:off x="3000364" y="2524450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357554" y="2397344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373320" y="2762904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 Box 4"/>
              <p:cNvSpPr txBox="1">
                <a:spLocks noChangeArrowheads="1"/>
              </p:cNvSpPr>
              <p:nvPr/>
            </p:nvSpPr>
            <p:spPr bwMode="auto">
              <a:xfrm>
                <a:off x="3714744" y="2438228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4150764" y="2788977"/>
                <a:ext cx="571504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143372" y="2391881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071683" y="2500306"/>
                <a:ext cx="50006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Text Box 4"/>
              <p:cNvSpPr txBox="1">
                <a:spLocks noChangeArrowheads="1"/>
              </p:cNvSpPr>
              <p:nvPr/>
            </p:nvSpPr>
            <p:spPr bwMode="auto">
              <a:xfrm>
                <a:off x="2483165" y="2520308"/>
                <a:ext cx="588637" cy="508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grpSp>
        <p:nvGrpSpPr>
          <p:cNvPr id="16" name="Группа 15"/>
          <p:cNvGrpSpPr/>
          <p:nvPr/>
        </p:nvGrpSpPr>
        <p:grpSpPr>
          <a:xfrm>
            <a:off x="7286644" y="1928802"/>
            <a:ext cx="1857388" cy="928694"/>
            <a:chOff x="6715140" y="3357562"/>
            <a:chExt cx="1857388" cy="928694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6715140" y="3429000"/>
              <a:ext cx="1857388" cy="857256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  <a:alpha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8" name="Группа 20"/>
            <p:cNvGrpSpPr/>
            <p:nvPr/>
          </p:nvGrpSpPr>
          <p:grpSpPr>
            <a:xfrm>
              <a:off x="6786578" y="3357562"/>
              <a:ext cx="1690372" cy="898140"/>
              <a:chOff x="6850624" y="1719916"/>
              <a:chExt cx="1690372" cy="898140"/>
            </a:xfrm>
          </p:grpSpPr>
          <p:sp>
            <p:nvSpPr>
              <p:cNvPr id="19" name="Text Box 2"/>
              <p:cNvSpPr txBox="1">
                <a:spLocks noChangeArrowheads="1"/>
              </p:cNvSpPr>
              <p:nvPr/>
            </p:nvSpPr>
            <p:spPr bwMode="auto">
              <a:xfrm>
                <a:off x="6929455" y="2071679"/>
                <a:ext cx="428628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h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850624" y="1719916"/>
                <a:ext cx="6429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ru-RU" sz="2800" b="1" u="sng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endParaRPr lang="ru-RU" sz="2800" b="1" u="sng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Text Box 4"/>
              <p:cNvSpPr txBox="1">
                <a:spLocks noChangeArrowheads="1"/>
              </p:cNvSpPr>
              <p:nvPr/>
            </p:nvSpPr>
            <p:spPr bwMode="auto">
              <a:xfrm>
                <a:off x="7215206" y="1857364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" name="TextBox 16"/>
              <p:cNvSpPr txBox="1"/>
              <p:nvPr/>
            </p:nvSpPr>
            <p:spPr>
              <a:xfrm>
                <a:off x="7540864" y="1730254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f </a:t>
                </a:r>
                <a:endParaRPr lang="ru-RU" sz="2800" u="sng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540864" y="2094836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Text Box 4"/>
              <p:cNvSpPr txBox="1">
                <a:spLocks noChangeArrowheads="1"/>
              </p:cNvSpPr>
              <p:nvPr/>
            </p:nvSpPr>
            <p:spPr bwMode="auto">
              <a:xfrm>
                <a:off x="7865540" y="1865738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183806" y="1842580"/>
                <a:ext cx="3571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>
                    <a:solidFill>
                      <a:srgbClr val="9900CC"/>
                    </a:solidFill>
                    <a:latin typeface="Times New Roman" pitchFamily="18" charset="0"/>
                    <a:cs typeface="Times New Roman" pitchFamily="18" charset="0"/>
                  </a:rPr>
                  <a:t>Г</a:t>
                </a:r>
                <a:endParaRPr lang="ru-RU" sz="3200" b="1" dirty="0">
                  <a:solidFill>
                    <a:srgbClr val="99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6" name="Группа 25"/>
          <p:cNvGrpSpPr/>
          <p:nvPr/>
        </p:nvGrpSpPr>
        <p:grpSpPr>
          <a:xfrm>
            <a:off x="1928794" y="1421981"/>
            <a:ext cx="4265439" cy="3078589"/>
            <a:chOff x="2306825" y="1850609"/>
            <a:chExt cx="4265439" cy="3078589"/>
          </a:xfrm>
        </p:grpSpPr>
        <p:sp>
          <p:nvSpPr>
            <p:cNvPr id="27" name="Line 8"/>
            <p:cNvSpPr>
              <a:spLocks noChangeShapeType="1"/>
            </p:cNvSpPr>
            <p:nvPr/>
          </p:nvSpPr>
          <p:spPr bwMode="auto">
            <a:xfrm>
              <a:off x="3992475" y="2061228"/>
              <a:ext cx="0" cy="2259018"/>
            </a:xfrm>
            <a:prstGeom prst="line">
              <a:avLst/>
            </a:prstGeom>
            <a:noFill/>
            <a:ln w="57150">
              <a:solidFill>
                <a:srgbClr val="0014AC"/>
              </a:solidFill>
              <a:round/>
              <a:headEnd type="stealth" w="lg" len="lg"/>
              <a:tailEnd type="stealth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3"/>
            <p:cNvSpPr>
              <a:spLocks noChangeShapeType="1"/>
            </p:cNvSpPr>
            <p:nvPr/>
          </p:nvSpPr>
          <p:spPr bwMode="auto">
            <a:xfrm>
              <a:off x="2493583" y="3025633"/>
              <a:ext cx="3789236" cy="14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9"/>
            <p:cNvSpPr>
              <a:spLocks noChangeShapeType="1"/>
            </p:cNvSpPr>
            <p:nvPr/>
          </p:nvSpPr>
          <p:spPr bwMode="auto">
            <a:xfrm flipV="1">
              <a:off x="2618869" y="2240602"/>
              <a:ext cx="0" cy="774810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round/>
              <a:headEnd/>
              <a:tailEnd type="oval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3965179" y="2214554"/>
              <a:ext cx="2571768" cy="27146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Line 17"/>
            <p:cNvSpPr>
              <a:spLocks noChangeShapeType="1"/>
            </p:cNvSpPr>
            <p:nvPr/>
          </p:nvSpPr>
          <p:spPr bwMode="auto">
            <a:xfrm>
              <a:off x="2615233" y="2213418"/>
              <a:ext cx="3421648" cy="202083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Line 19"/>
            <p:cNvSpPr>
              <a:spLocks noChangeShapeType="1"/>
            </p:cNvSpPr>
            <p:nvPr/>
          </p:nvSpPr>
          <p:spPr bwMode="auto">
            <a:xfrm flipV="1">
              <a:off x="3965179" y="4070384"/>
              <a:ext cx="2607085" cy="14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Line 20"/>
            <p:cNvSpPr>
              <a:spLocks noChangeShapeType="1"/>
            </p:cNvSpPr>
            <p:nvPr/>
          </p:nvSpPr>
          <p:spPr bwMode="auto">
            <a:xfrm>
              <a:off x="2607857" y="2214555"/>
              <a:ext cx="1357322" cy="18573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Line 25"/>
            <p:cNvSpPr>
              <a:spLocks noChangeShapeType="1"/>
            </p:cNvSpPr>
            <p:nvPr/>
          </p:nvSpPr>
          <p:spPr bwMode="auto">
            <a:xfrm>
              <a:off x="2577537" y="1975698"/>
              <a:ext cx="13591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Line 26"/>
            <p:cNvSpPr>
              <a:spLocks noChangeShapeType="1"/>
            </p:cNvSpPr>
            <p:nvPr/>
          </p:nvSpPr>
          <p:spPr bwMode="auto">
            <a:xfrm flipV="1">
              <a:off x="3975208" y="4362138"/>
              <a:ext cx="1777764" cy="0"/>
            </a:xfrm>
            <a:prstGeom prst="line">
              <a:avLst/>
            </a:prstGeom>
            <a:noFill/>
            <a:ln w="9525">
              <a:solidFill>
                <a:srgbClr val="0014AC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>
              <a:off x="2612191" y="2220982"/>
              <a:ext cx="1357322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5181212" y="3548857"/>
              <a:ext cx="1072364" cy="794"/>
            </a:xfrm>
            <a:prstGeom prst="line">
              <a:avLst/>
            </a:prstGeom>
            <a:ln w="57150">
              <a:solidFill>
                <a:srgbClr val="006600"/>
              </a:solidFill>
              <a:headEnd type="none"/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3083091" y="1850609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696405" y="3957848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f </a:t>
              </a:r>
              <a:endParaRPr lang="ru-RU" sz="24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Oval 5"/>
            <p:cNvSpPr>
              <a:spLocks noChangeArrowheads="1"/>
            </p:cNvSpPr>
            <p:nvPr/>
          </p:nvSpPr>
          <p:spPr bwMode="auto">
            <a:xfrm>
              <a:off x="3168728" y="2954847"/>
              <a:ext cx="71419" cy="14286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0014A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rgbClr val="0014AC"/>
                </a:solidFill>
              </a:endParaRPr>
            </a:p>
          </p:txBody>
        </p:sp>
        <p:sp>
          <p:nvSpPr>
            <p:cNvPr id="41" name="Oval 5"/>
            <p:cNvSpPr>
              <a:spLocks noChangeArrowheads="1"/>
            </p:cNvSpPr>
            <p:nvPr/>
          </p:nvSpPr>
          <p:spPr bwMode="auto">
            <a:xfrm>
              <a:off x="4722091" y="2960833"/>
              <a:ext cx="71419" cy="14286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0014A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rgbClr val="0014AC"/>
                </a:solidFill>
              </a:endParaRPr>
            </a:p>
          </p:txBody>
        </p:sp>
        <p:sp>
          <p:nvSpPr>
            <p:cNvPr id="42" name="Oval 5"/>
            <p:cNvSpPr>
              <a:spLocks noChangeArrowheads="1"/>
            </p:cNvSpPr>
            <p:nvPr/>
          </p:nvSpPr>
          <p:spPr bwMode="auto">
            <a:xfrm>
              <a:off x="3965198" y="2936574"/>
              <a:ext cx="71419" cy="14286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679691" y="3357562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306825" y="2365070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75402" y="2529212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F 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0" y="2928934"/>
            <a:ext cx="1571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-71438" y="3905912"/>
            <a:ext cx="2143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1,5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 Box 3"/>
          <p:cNvSpPr txBox="1">
            <a:spLocks noChangeArrowheads="1"/>
          </p:cNvSpPr>
          <p:nvPr/>
        </p:nvSpPr>
        <p:spPr bwMode="auto">
          <a:xfrm>
            <a:off x="142844" y="4357694"/>
            <a:ext cx="85725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F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-?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5400000" flipH="1" flipV="1">
            <a:off x="1107257" y="2536025"/>
            <a:ext cx="17859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42844" y="1772655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=3</a:t>
            </a:r>
            <a:endParaRPr lang="ru-RU" sz="32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3415729"/>
            <a:ext cx="1857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=3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Box 3"/>
          <p:cNvSpPr txBox="1">
            <a:spLocks noChangeArrowheads="1"/>
          </p:cNvSpPr>
          <p:nvPr/>
        </p:nvSpPr>
        <p:spPr bwMode="auto">
          <a:xfrm>
            <a:off x="7643866" y="2928934"/>
            <a:ext cx="150013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=3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0" y="2500306"/>
            <a:ext cx="1857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2844" y="2129845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=1</a:t>
            </a:r>
            <a:endParaRPr lang="ru-RU" sz="32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 Box 3"/>
          <p:cNvSpPr txBox="1">
            <a:spLocks noChangeArrowheads="1"/>
          </p:cNvSpPr>
          <p:nvPr/>
        </p:nvSpPr>
        <p:spPr bwMode="auto">
          <a:xfrm>
            <a:off x="7786742" y="3357562"/>
            <a:ext cx="128585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2428860" y="4286256"/>
            <a:ext cx="2112990" cy="928694"/>
            <a:chOff x="6786565" y="4000504"/>
            <a:chExt cx="2112990" cy="928694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6786578" y="4071942"/>
              <a:ext cx="2000264" cy="857256"/>
            </a:xfrm>
            <a:prstGeom prst="roundRect">
              <a:avLst/>
            </a:prstGeom>
            <a:solidFill>
              <a:schemeClr val="accent1">
                <a:alpha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9" name="Группа 12"/>
            <p:cNvGrpSpPr/>
            <p:nvPr/>
          </p:nvGrpSpPr>
          <p:grpSpPr>
            <a:xfrm>
              <a:off x="6786565" y="4000504"/>
              <a:ext cx="2112990" cy="905532"/>
              <a:chOff x="2714612" y="2380592"/>
              <a:chExt cx="2112990" cy="905532"/>
            </a:xfrm>
          </p:grpSpPr>
          <p:sp>
            <p:nvSpPr>
              <p:cNvPr id="60" name="Text Box 3"/>
              <p:cNvSpPr txBox="1">
                <a:spLocks noChangeArrowheads="1"/>
              </p:cNvSpPr>
              <p:nvPr/>
            </p:nvSpPr>
            <p:spPr bwMode="auto">
              <a:xfrm>
                <a:off x="2722004" y="2777688"/>
                <a:ext cx="571504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 F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TextBox 3"/>
              <p:cNvSpPr txBox="1"/>
              <p:nvPr/>
            </p:nvSpPr>
            <p:spPr>
              <a:xfrm>
                <a:off x="2714612" y="2380592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Text Box 4"/>
              <p:cNvSpPr txBox="1">
                <a:spLocks noChangeArrowheads="1"/>
              </p:cNvSpPr>
              <p:nvPr/>
            </p:nvSpPr>
            <p:spPr bwMode="auto">
              <a:xfrm>
                <a:off x="3000364" y="2524450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357554" y="2397344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286129" y="2762904"/>
                <a:ext cx="5872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Text Box 4"/>
              <p:cNvSpPr txBox="1">
                <a:spLocks noChangeArrowheads="1"/>
              </p:cNvSpPr>
              <p:nvPr/>
            </p:nvSpPr>
            <p:spPr bwMode="auto">
              <a:xfrm>
                <a:off x="3714744" y="2438228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66" name="Text Box 3"/>
              <p:cNvSpPr txBox="1">
                <a:spLocks noChangeArrowheads="1"/>
              </p:cNvSpPr>
              <p:nvPr/>
            </p:nvSpPr>
            <p:spPr bwMode="auto">
              <a:xfrm>
                <a:off x="3970346" y="2766399"/>
                <a:ext cx="857256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sz="20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4143372" y="2391881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70" name="Группа 69"/>
          <p:cNvGrpSpPr/>
          <p:nvPr/>
        </p:nvGrpSpPr>
        <p:grpSpPr>
          <a:xfrm>
            <a:off x="2428860" y="5214950"/>
            <a:ext cx="2112990" cy="928694"/>
            <a:chOff x="6786565" y="4000504"/>
            <a:chExt cx="2112990" cy="928694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6786578" y="4071942"/>
              <a:ext cx="2000264" cy="857256"/>
            </a:xfrm>
            <a:prstGeom prst="roundRect">
              <a:avLst/>
            </a:prstGeom>
            <a:solidFill>
              <a:schemeClr val="accent1">
                <a:alpha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2" name="Группа 12"/>
            <p:cNvGrpSpPr/>
            <p:nvPr/>
          </p:nvGrpSpPr>
          <p:grpSpPr>
            <a:xfrm>
              <a:off x="6786565" y="4000504"/>
              <a:ext cx="2112990" cy="905532"/>
              <a:chOff x="2714612" y="2380592"/>
              <a:chExt cx="2112990" cy="905532"/>
            </a:xfrm>
          </p:grpSpPr>
          <p:sp>
            <p:nvSpPr>
              <p:cNvPr id="73" name="Text Box 3"/>
              <p:cNvSpPr txBox="1">
                <a:spLocks noChangeArrowheads="1"/>
              </p:cNvSpPr>
              <p:nvPr/>
            </p:nvSpPr>
            <p:spPr bwMode="auto">
              <a:xfrm>
                <a:off x="2722004" y="2777688"/>
                <a:ext cx="571504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 F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TextBox 3"/>
              <p:cNvSpPr txBox="1"/>
              <p:nvPr/>
            </p:nvSpPr>
            <p:spPr>
              <a:xfrm>
                <a:off x="2714612" y="2380592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Text Box 4"/>
              <p:cNvSpPr txBox="1">
                <a:spLocks noChangeArrowheads="1"/>
              </p:cNvSpPr>
              <p:nvPr/>
            </p:nvSpPr>
            <p:spPr bwMode="auto">
              <a:xfrm>
                <a:off x="3000364" y="2524450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=</a:t>
                </a:r>
                <a:endPara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357554" y="2397344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3286129" y="2762904"/>
                <a:ext cx="5872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8" name="Text Box 4"/>
              <p:cNvSpPr txBox="1">
                <a:spLocks noChangeArrowheads="1"/>
              </p:cNvSpPr>
              <p:nvPr/>
            </p:nvSpPr>
            <p:spPr bwMode="auto">
              <a:xfrm>
                <a:off x="3714744" y="2438228"/>
                <a:ext cx="588637" cy="32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4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+</a:t>
                </a:r>
              </a:p>
            </p:txBody>
          </p:sp>
          <p:sp>
            <p:nvSpPr>
              <p:cNvPr id="79" name="Text Box 3"/>
              <p:cNvSpPr txBox="1">
                <a:spLocks noChangeArrowheads="1"/>
              </p:cNvSpPr>
              <p:nvPr/>
            </p:nvSpPr>
            <p:spPr bwMode="auto">
              <a:xfrm>
                <a:off x="3970346" y="2766399"/>
                <a:ext cx="857256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sz="20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4143372" y="2391881"/>
                <a:ext cx="5000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u="sng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sz="2800" u="sng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81" name="TextBox 80"/>
          <p:cNvSpPr txBox="1"/>
          <p:nvPr/>
        </p:nvSpPr>
        <p:spPr>
          <a:xfrm>
            <a:off x="2428860" y="6169926"/>
            <a:ext cx="2143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1,5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Левая фигурная скобка 81"/>
          <p:cNvSpPr/>
          <p:nvPr/>
        </p:nvSpPr>
        <p:spPr>
          <a:xfrm>
            <a:off x="2000232" y="4357694"/>
            <a:ext cx="428628" cy="2286016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5000628" y="3571876"/>
            <a:ext cx="4447643" cy="3078589"/>
            <a:chOff x="2163949" y="1850609"/>
            <a:chExt cx="4447643" cy="3078589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auto">
            <a:xfrm>
              <a:off x="3992475" y="2061228"/>
              <a:ext cx="0" cy="2259018"/>
            </a:xfrm>
            <a:prstGeom prst="line">
              <a:avLst/>
            </a:prstGeom>
            <a:noFill/>
            <a:ln w="57150">
              <a:solidFill>
                <a:srgbClr val="0014AC"/>
              </a:solidFill>
              <a:round/>
              <a:headEnd type="stealth" w="lg" len="lg"/>
              <a:tailEnd type="stealth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Line 3"/>
            <p:cNvSpPr>
              <a:spLocks noChangeShapeType="1"/>
            </p:cNvSpPr>
            <p:nvPr/>
          </p:nvSpPr>
          <p:spPr bwMode="auto">
            <a:xfrm>
              <a:off x="2163949" y="3025633"/>
              <a:ext cx="3789236" cy="14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 flipV="1">
              <a:off x="2355199" y="2240602"/>
              <a:ext cx="0" cy="774810"/>
            </a:xfrm>
            <a:prstGeom prst="line">
              <a:avLst/>
            </a:prstGeom>
            <a:noFill/>
            <a:ln w="47625">
              <a:solidFill>
                <a:srgbClr val="000000"/>
              </a:solidFill>
              <a:round/>
              <a:headEnd/>
              <a:tailEnd type="oval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Line 16"/>
            <p:cNvSpPr>
              <a:spLocks noChangeShapeType="1"/>
            </p:cNvSpPr>
            <p:nvPr/>
          </p:nvSpPr>
          <p:spPr bwMode="auto">
            <a:xfrm>
              <a:off x="3965179" y="2214554"/>
              <a:ext cx="2571768" cy="27146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Line 17"/>
            <p:cNvSpPr>
              <a:spLocks noChangeShapeType="1"/>
            </p:cNvSpPr>
            <p:nvPr/>
          </p:nvSpPr>
          <p:spPr bwMode="auto">
            <a:xfrm>
              <a:off x="2378263" y="2239967"/>
              <a:ext cx="3643338" cy="17859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Line 19"/>
            <p:cNvSpPr>
              <a:spLocks noChangeShapeType="1"/>
            </p:cNvSpPr>
            <p:nvPr/>
          </p:nvSpPr>
          <p:spPr bwMode="auto">
            <a:xfrm flipV="1">
              <a:off x="4004507" y="3779435"/>
              <a:ext cx="2607085" cy="14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Line 20"/>
            <p:cNvSpPr>
              <a:spLocks noChangeShapeType="1"/>
            </p:cNvSpPr>
            <p:nvPr/>
          </p:nvSpPr>
          <p:spPr bwMode="auto">
            <a:xfrm>
              <a:off x="2350213" y="2268018"/>
              <a:ext cx="1643074" cy="150019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Line 25"/>
            <p:cNvSpPr>
              <a:spLocks noChangeShapeType="1"/>
            </p:cNvSpPr>
            <p:nvPr/>
          </p:nvSpPr>
          <p:spPr bwMode="auto">
            <a:xfrm>
              <a:off x="2378263" y="1986918"/>
              <a:ext cx="1584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Line 26"/>
            <p:cNvSpPr>
              <a:spLocks noChangeShapeType="1"/>
            </p:cNvSpPr>
            <p:nvPr/>
          </p:nvSpPr>
          <p:spPr bwMode="auto">
            <a:xfrm flipV="1">
              <a:off x="4021337" y="3993749"/>
              <a:ext cx="1500198" cy="0"/>
            </a:xfrm>
            <a:prstGeom prst="line">
              <a:avLst/>
            </a:prstGeom>
            <a:noFill/>
            <a:ln w="9525">
              <a:solidFill>
                <a:srgbClr val="0014AC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93" name="Прямая соединительная линия 92"/>
            <p:cNvCxnSpPr/>
            <p:nvPr/>
          </p:nvCxnSpPr>
          <p:spPr>
            <a:xfrm>
              <a:off x="2439677" y="2232202"/>
              <a:ext cx="1548000" cy="158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 rot="5400000">
              <a:off x="5090494" y="3375660"/>
              <a:ext cx="720000" cy="794"/>
            </a:xfrm>
            <a:prstGeom prst="line">
              <a:avLst/>
            </a:prstGeom>
            <a:ln w="57150">
              <a:solidFill>
                <a:srgbClr val="006600"/>
              </a:solidFill>
              <a:headEnd type="none"/>
              <a:tailEnd type="oval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3083091" y="1850609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735717" y="3922311"/>
              <a:ext cx="571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f</a:t>
              </a:r>
              <a:r>
                <a:rPr lang="ru-RU" sz="1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Oval 5"/>
            <p:cNvSpPr>
              <a:spLocks noChangeArrowheads="1"/>
            </p:cNvSpPr>
            <p:nvPr/>
          </p:nvSpPr>
          <p:spPr bwMode="auto">
            <a:xfrm>
              <a:off x="3168728" y="2954847"/>
              <a:ext cx="71419" cy="14286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0014A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rgbClr val="0014AC"/>
                </a:solidFill>
              </a:endParaRPr>
            </a:p>
          </p:txBody>
        </p:sp>
        <p:sp>
          <p:nvSpPr>
            <p:cNvPr id="98" name="Oval 5"/>
            <p:cNvSpPr>
              <a:spLocks noChangeArrowheads="1"/>
            </p:cNvSpPr>
            <p:nvPr/>
          </p:nvSpPr>
          <p:spPr bwMode="auto">
            <a:xfrm>
              <a:off x="4722091" y="2960833"/>
              <a:ext cx="71419" cy="14286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0014A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dirty="0">
                <a:solidFill>
                  <a:srgbClr val="0014AC"/>
                </a:solidFill>
              </a:endParaRPr>
            </a:p>
          </p:txBody>
        </p:sp>
        <p:sp>
          <p:nvSpPr>
            <p:cNvPr id="99" name="Oval 5"/>
            <p:cNvSpPr>
              <a:spLocks noChangeArrowheads="1"/>
            </p:cNvSpPr>
            <p:nvPr/>
          </p:nvSpPr>
          <p:spPr bwMode="auto">
            <a:xfrm>
              <a:off x="3965198" y="2936574"/>
              <a:ext cx="71419" cy="142860"/>
            </a:xfrm>
            <a:prstGeom prst="ellipse">
              <a:avLst/>
            </a:prstGeom>
            <a:solidFill>
              <a:srgbClr val="FF0000"/>
            </a:solidFill>
            <a:ln w="666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459750" y="3136493"/>
              <a:ext cx="4847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ru-RU" sz="11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306825" y="2365070"/>
              <a:ext cx="3571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375402" y="2529212"/>
              <a:ext cx="5000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 F 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6000760" y="6858000"/>
            <a:ext cx="314324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18-6..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СР-3/ стр.27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46" grpId="0"/>
      <p:bldP spid="48" grpId="0"/>
      <p:bldP spid="50" grpId="0"/>
      <p:bldP spid="51" grpId="0"/>
      <p:bldP spid="52" grpId="0"/>
      <p:bldP spid="54" grpId="0"/>
      <p:bldP spid="55" grpId="0"/>
      <p:bldP spid="56" grpId="0"/>
      <p:bldP spid="8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Скругленный прямоугольник 80"/>
          <p:cNvSpPr/>
          <p:nvPr/>
        </p:nvSpPr>
        <p:spPr>
          <a:xfrm>
            <a:off x="5000628" y="5072074"/>
            <a:ext cx="235745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 flipV="1">
            <a:off x="486310" y="1857363"/>
            <a:ext cx="6228829" cy="214052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 flipV="1">
            <a:off x="1723274" y="214289"/>
            <a:ext cx="7063568" cy="378360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V="1">
            <a:off x="2422513" y="1054208"/>
            <a:ext cx="3726851" cy="291674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V="1">
            <a:off x="2975697" y="1573913"/>
            <a:ext cx="1819533" cy="2435410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1571604" y="928670"/>
            <a:ext cx="3716520" cy="5000660"/>
          </a:xfrm>
          <a:prstGeom prst="line">
            <a:avLst/>
          </a:prstGeom>
          <a:noFill/>
          <a:ln w="38100">
            <a:solidFill>
              <a:srgbClr val="993366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460375" y="3997893"/>
            <a:ext cx="336174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 flipV="1">
            <a:off x="3772244" y="428603"/>
            <a:ext cx="4585969" cy="358365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 flipH="1">
            <a:off x="1500166" y="3753616"/>
            <a:ext cx="2627696" cy="2032837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214282" y="2843049"/>
            <a:ext cx="8208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3828108" y="1508602"/>
            <a:ext cx="15961" cy="28467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 flipH="1">
            <a:off x="1403648" y="2060848"/>
            <a:ext cx="1872208" cy="151216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 flipH="1" flipV="1">
            <a:off x="6387825" y="1948628"/>
            <a:ext cx="11971" cy="865684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7" name="Line 25"/>
          <p:cNvSpPr>
            <a:spLocks noChangeShapeType="1"/>
          </p:cNvSpPr>
          <p:nvPr/>
        </p:nvSpPr>
        <p:spPr bwMode="auto">
          <a:xfrm flipH="1" flipV="1">
            <a:off x="7048203" y="1425653"/>
            <a:ext cx="0" cy="1404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9" name="Line 27"/>
          <p:cNvSpPr>
            <a:spLocks noChangeShapeType="1"/>
          </p:cNvSpPr>
          <p:nvPr/>
        </p:nvSpPr>
        <p:spPr bwMode="auto">
          <a:xfrm flipH="1" flipV="1">
            <a:off x="8298206" y="460036"/>
            <a:ext cx="0" cy="2340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357422" y="2714620"/>
            <a:ext cx="71438" cy="2143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5060636" y="3023232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214942" y="2774628"/>
            <a:ext cx="71438" cy="2143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2143108" y="221455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 flipV="1">
            <a:off x="1158661" y="1438557"/>
            <a:ext cx="5897523" cy="2573704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36"/>
          <p:cNvGrpSpPr/>
          <p:nvPr/>
        </p:nvGrpSpPr>
        <p:grpSpPr>
          <a:xfrm rot="19059571">
            <a:off x="5724363" y="3350647"/>
            <a:ext cx="1035045" cy="428628"/>
            <a:chOff x="5357818" y="6000768"/>
            <a:chExt cx="1035045" cy="4286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3820" name="Text Box 28"/>
            <p:cNvSpPr txBox="1">
              <a:spLocks noChangeArrowheads="1"/>
            </p:cNvSpPr>
            <p:nvPr/>
          </p:nvSpPr>
          <p:spPr bwMode="auto">
            <a:xfrm>
              <a:off x="5357818" y="6000768"/>
              <a:ext cx="1035045" cy="428628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Д </a:t>
              </a:r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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6025968" y="6044619"/>
              <a:ext cx="164941" cy="347738"/>
              <a:chOff x="8203" y="2585"/>
              <a:chExt cx="141" cy="1302"/>
            </a:xfrm>
            <a:grpFill/>
          </p:grpSpPr>
          <p:sp>
            <p:nvSpPr>
              <p:cNvPr id="33822" name="Oval 30"/>
              <p:cNvSpPr>
                <a:spLocks noChangeArrowheads="1"/>
              </p:cNvSpPr>
              <p:nvPr/>
            </p:nvSpPr>
            <p:spPr bwMode="auto">
              <a:xfrm>
                <a:off x="8203" y="3746"/>
                <a:ext cx="141" cy="141"/>
              </a:xfrm>
              <a:prstGeom prst="ellipse">
                <a:avLst/>
              </a:prstGeom>
              <a:grp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823" name="Line 31"/>
              <p:cNvSpPr>
                <a:spLocks noChangeShapeType="1"/>
              </p:cNvSpPr>
              <p:nvPr/>
            </p:nvSpPr>
            <p:spPr bwMode="auto">
              <a:xfrm flipV="1">
                <a:off x="8271" y="2585"/>
                <a:ext cx="0" cy="1078"/>
              </a:xfrm>
              <a:prstGeom prst="line">
                <a:avLst/>
              </a:prstGeom>
              <a:grp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4" name="Группа 37"/>
          <p:cNvGrpSpPr/>
          <p:nvPr/>
        </p:nvGrpSpPr>
        <p:grpSpPr>
          <a:xfrm rot="19059571">
            <a:off x="6581620" y="3364477"/>
            <a:ext cx="1035045" cy="428628"/>
            <a:chOff x="5357818" y="6000768"/>
            <a:chExt cx="1035045" cy="428628"/>
          </a:xfrm>
          <a:solidFill>
            <a:schemeClr val="bg1"/>
          </a:solidFill>
        </p:grpSpPr>
        <p:sp>
          <p:nvSpPr>
            <p:cNvPr id="39" name="Text Box 28"/>
            <p:cNvSpPr txBox="1">
              <a:spLocks noChangeArrowheads="1"/>
            </p:cNvSpPr>
            <p:nvPr/>
          </p:nvSpPr>
          <p:spPr bwMode="auto">
            <a:xfrm>
              <a:off x="5357818" y="6000768"/>
              <a:ext cx="1035045" cy="4286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Д =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" name="Group 29"/>
            <p:cNvGrpSpPr>
              <a:grpSpLocks/>
            </p:cNvGrpSpPr>
            <p:nvPr/>
          </p:nvGrpSpPr>
          <p:grpSpPr bwMode="auto">
            <a:xfrm>
              <a:off x="6025968" y="6044615"/>
              <a:ext cx="164941" cy="347736"/>
              <a:chOff x="8203" y="2585"/>
              <a:chExt cx="141" cy="1302"/>
            </a:xfrm>
            <a:grpFill/>
          </p:grpSpPr>
          <p:sp>
            <p:nvSpPr>
              <p:cNvPr id="41" name="Oval 30"/>
              <p:cNvSpPr>
                <a:spLocks noChangeArrowheads="1"/>
              </p:cNvSpPr>
              <p:nvPr/>
            </p:nvSpPr>
            <p:spPr bwMode="auto">
              <a:xfrm>
                <a:off x="8203" y="3746"/>
                <a:ext cx="141" cy="141"/>
              </a:xfrm>
              <a:prstGeom prst="ellipse">
                <a:avLst/>
              </a:prstGeom>
              <a:grpFill/>
              <a:ln w="190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Line 31"/>
              <p:cNvSpPr>
                <a:spLocks noChangeShapeType="1"/>
              </p:cNvSpPr>
              <p:nvPr/>
            </p:nvSpPr>
            <p:spPr bwMode="auto">
              <a:xfrm flipV="1">
                <a:off x="8271" y="2585"/>
                <a:ext cx="0" cy="1078"/>
              </a:xfrm>
              <a:prstGeom prst="line">
                <a:avLst/>
              </a:prstGeom>
              <a:grpFill/>
              <a:ln w="190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6" name="Группа 45"/>
          <p:cNvGrpSpPr/>
          <p:nvPr/>
        </p:nvGrpSpPr>
        <p:grpSpPr>
          <a:xfrm rot="19059571">
            <a:off x="7901501" y="3078739"/>
            <a:ext cx="1035045" cy="538072"/>
            <a:chOff x="5357818" y="6000768"/>
            <a:chExt cx="1035045" cy="538072"/>
          </a:xfrm>
          <a:solidFill>
            <a:schemeClr val="bg2"/>
          </a:solidFill>
        </p:grpSpPr>
        <p:sp>
          <p:nvSpPr>
            <p:cNvPr id="47" name="Text Box 28"/>
            <p:cNvSpPr txBox="1">
              <a:spLocks noChangeArrowheads="1"/>
            </p:cNvSpPr>
            <p:nvPr/>
          </p:nvSpPr>
          <p:spPr bwMode="auto">
            <a:xfrm>
              <a:off x="5357818" y="6000768"/>
              <a:ext cx="1035045" cy="53807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Д</a:t>
              </a:r>
              <a:r>
                <a:rPr lang="ru-RU" sz="3600" b="1" dirty="0" smtClean="0">
                  <a:sym typeface="Symbol"/>
                </a:rPr>
                <a:t>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6025968" y="6044615"/>
              <a:ext cx="164941" cy="347736"/>
              <a:chOff x="8203" y="2585"/>
              <a:chExt cx="141" cy="1302"/>
            </a:xfrm>
            <a:grpFill/>
          </p:grpSpPr>
          <p:sp>
            <p:nvSpPr>
              <p:cNvPr id="49" name="Oval 30"/>
              <p:cNvSpPr>
                <a:spLocks noChangeArrowheads="1"/>
              </p:cNvSpPr>
              <p:nvPr/>
            </p:nvSpPr>
            <p:spPr bwMode="auto">
              <a:xfrm>
                <a:off x="8203" y="3746"/>
                <a:ext cx="141" cy="141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Line 31"/>
              <p:cNvSpPr>
                <a:spLocks noChangeShapeType="1"/>
              </p:cNvSpPr>
              <p:nvPr/>
            </p:nvSpPr>
            <p:spPr bwMode="auto">
              <a:xfrm flipV="1">
                <a:off x="8271" y="2585"/>
                <a:ext cx="0" cy="107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1" name="Прямоугольник 50"/>
          <p:cNvSpPr/>
          <p:nvPr/>
        </p:nvSpPr>
        <p:spPr>
          <a:xfrm>
            <a:off x="2285984" y="1857364"/>
            <a:ext cx="338554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643702" y="214290"/>
            <a:ext cx="1059906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4 - нет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8" name="Group 78"/>
          <p:cNvGrpSpPr>
            <a:grpSpLocks/>
          </p:cNvGrpSpPr>
          <p:nvPr/>
        </p:nvGrpSpPr>
        <p:grpSpPr bwMode="auto">
          <a:xfrm rot="16844767" flipH="1">
            <a:off x="5579332" y="418040"/>
            <a:ext cx="736454" cy="915339"/>
            <a:chOff x="3340" y="2819"/>
            <a:chExt cx="552" cy="673"/>
          </a:xfrm>
        </p:grpSpPr>
        <p:sp>
          <p:nvSpPr>
            <p:cNvPr id="54" name="Arc 79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Line 80"/>
            <p:cNvSpPr>
              <a:spLocks noChangeShapeType="1"/>
            </p:cNvSpPr>
            <p:nvPr/>
          </p:nvSpPr>
          <p:spPr bwMode="auto">
            <a:xfrm>
              <a:off x="3356" y="3473"/>
              <a:ext cx="536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Line 81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Oval 82"/>
            <p:cNvSpPr>
              <a:spLocks noChangeArrowheads="1"/>
            </p:cNvSpPr>
            <p:nvPr/>
          </p:nvSpPr>
          <p:spPr bwMode="auto">
            <a:xfrm>
              <a:off x="3609" y="3190"/>
              <a:ext cx="141" cy="184"/>
            </a:xfrm>
            <a:prstGeom prst="ellipse">
              <a:avLst/>
            </a:prstGeom>
            <a:solidFill>
              <a:srgbClr val="0014AC"/>
            </a:solidFill>
            <a:ln w="34925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" name="Группа 63"/>
          <p:cNvGrpSpPr/>
          <p:nvPr/>
        </p:nvGrpSpPr>
        <p:grpSpPr>
          <a:xfrm>
            <a:off x="428596" y="5429264"/>
            <a:ext cx="1035045" cy="539803"/>
            <a:chOff x="5357818" y="6000767"/>
            <a:chExt cx="1035045" cy="539803"/>
          </a:xfrm>
          <a:solidFill>
            <a:schemeClr val="bg1">
              <a:lumMod val="85000"/>
            </a:schemeClr>
          </a:solidFill>
        </p:grpSpPr>
        <p:sp>
          <p:nvSpPr>
            <p:cNvPr id="65" name="Text Box 28"/>
            <p:cNvSpPr txBox="1">
              <a:spLocks noChangeArrowheads="1"/>
            </p:cNvSpPr>
            <p:nvPr/>
          </p:nvSpPr>
          <p:spPr bwMode="auto">
            <a:xfrm>
              <a:off x="5357818" y="6000767"/>
              <a:ext cx="1035045" cy="539803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lang="ru-RU" sz="3600" b="1" dirty="0" smtClean="0">
                  <a:solidFill>
                    <a:srgbClr val="7030A0"/>
                  </a:solidFill>
                  <a:sym typeface="Symbol"/>
                </a:rPr>
                <a:t>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6152308" y="6065982"/>
              <a:ext cx="164941" cy="374444"/>
              <a:chOff x="8311" y="2665"/>
              <a:chExt cx="141" cy="1402"/>
            </a:xfrm>
            <a:grpFill/>
          </p:grpSpPr>
          <p:sp>
            <p:nvSpPr>
              <p:cNvPr id="67" name="Oval 30"/>
              <p:cNvSpPr>
                <a:spLocks noChangeArrowheads="1"/>
              </p:cNvSpPr>
              <p:nvPr/>
            </p:nvSpPr>
            <p:spPr bwMode="auto">
              <a:xfrm>
                <a:off x="8311" y="2665"/>
                <a:ext cx="141" cy="141"/>
              </a:xfrm>
              <a:prstGeom prst="ellipse">
                <a:avLst/>
              </a:prstGeom>
              <a:grpFill/>
              <a:ln w="38100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Line 31"/>
              <p:cNvSpPr>
                <a:spLocks noChangeShapeType="1"/>
              </p:cNvSpPr>
              <p:nvPr/>
            </p:nvSpPr>
            <p:spPr bwMode="auto">
              <a:xfrm flipV="1">
                <a:off x="8377" y="2989"/>
                <a:ext cx="0" cy="1078"/>
              </a:xfrm>
              <a:prstGeom prst="line">
                <a:avLst/>
              </a:prstGeom>
              <a:grpFill/>
              <a:ln w="38100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9" name="Прямоугольник 68"/>
          <p:cNvSpPr/>
          <p:nvPr/>
        </p:nvSpPr>
        <p:spPr>
          <a:xfrm>
            <a:off x="357158" y="6072206"/>
            <a:ext cx="125386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5 - лупа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 rot="19251659">
            <a:off x="7500958" y="4357694"/>
            <a:ext cx="1884618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3 - проектор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 rot="19250571">
            <a:off x="3878468" y="3701716"/>
            <a:ext cx="238635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1 - фотоаппарат</a:t>
            </a:r>
            <a:endParaRPr lang="ru-RU" sz="2400" dirty="0">
              <a:solidFill>
                <a:srgbClr val="7030A0"/>
              </a:solidFill>
            </a:endParaRPr>
          </a:p>
        </p:txBody>
      </p:sp>
      <p:grpSp>
        <p:nvGrpSpPr>
          <p:cNvPr id="11" name="Группа 77"/>
          <p:cNvGrpSpPr/>
          <p:nvPr/>
        </p:nvGrpSpPr>
        <p:grpSpPr>
          <a:xfrm>
            <a:off x="4143372" y="5023798"/>
            <a:ext cx="3286148" cy="905532"/>
            <a:chOff x="4143372" y="5023798"/>
            <a:chExt cx="3286148" cy="905532"/>
          </a:xfrm>
        </p:grpSpPr>
        <p:sp>
          <p:nvSpPr>
            <p:cNvPr id="60" name="Text Box 3"/>
            <p:cNvSpPr txBox="1">
              <a:spLocks noChangeArrowheads="1"/>
            </p:cNvSpPr>
            <p:nvPr/>
          </p:nvSpPr>
          <p:spPr bwMode="auto">
            <a:xfrm>
              <a:off x="5079458" y="5420894"/>
              <a:ext cx="571504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F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072066" y="5023798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Text Box 4"/>
            <p:cNvSpPr txBox="1">
              <a:spLocks noChangeArrowheads="1"/>
            </p:cNvSpPr>
            <p:nvPr/>
          </p:nvSpPr>
          <p:spPr bwMode="auto">
            <a:xfrm>
              <a:off x="5516460" y="5167656"/>
              <a:ext cx="588637" cy="325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=</a:t>
              </a:r>
              <a:endPara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929322" y="5040550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945088" y="5406110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Text Box 4"/>
            <p:cNvSpPr txBox="1">
              <a:spLocks noChangeArrowheads="1"/>
            </p:cNvSpPr>
            <p:nvPr/>
          </p:nvSpPr>
          <p:spPr bwMode="auto">
            <a:xfrm>
              <a:off x="6413622" y="5081434"/>
              <a:ext cx="588637" cy="325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4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+</a:t>
              </a:r>
            </a:p>
          </p:txBody>
        </p:sp>
        <p:sp>
          <p:nvSpPr>
            <p:cNvPr id="74" name="Text Box 3"/>
            <p:cNvSpPr txBox="1">
              <a:spLocks noChangeArrowheads="1"/>
            </p:cNvSpPr>
            <p:nvPr/>
          </p:nvSpPr>
          <p:spPr bwMode="auto">
            <a:xfrm>
              <a:off x="6858016" y="5420894"/>
              <a:ext cx="571504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850624" y="5023798"/>
              <a:ext cx="5000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u="sng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u="sng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u="sng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143372" y="5143512"/>
              <a:ext cx="50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7" name="Text Box 4"/>
            <p:cNvSpPr txBox="1">
              <a:spLocks noChangeArrowheads="1"/>
            </p:cNvSpPr>
            <p:nvPr/>
          </p:nvSpPr>
          <p:spPr bwMode="auto">
            <a:xfrm>
              <a:off x="4554854" y="5163514"/>
              <a:ext cx="588637" cy="508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=</a:t>
              </a:r>
              <a:endParaRPr kumimoji="0" lang="ru-RU" sz="4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79" name="Line 25"/>
          <p:cNvSpPr>
            <a:spLocks noChangeShapeType="1"/>
          </p:cNvSpPr>
          <p:nvPr/>
        </p:nvSpPr>
        <p:spPr bwMode="auto">
          <a:xfrm>
            <a:off x="500034" y="4269009"/>
            <a:ext cx="3286148" cy="4571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" name="TextBox 79"/>
          <p:cNvSpPr txBox="1"/>
          <p:nvPr/>
        </p:nvSpPr>
        <p:spPr>
          <a:xfrm>
            <a:off x="1299500" y="4253219"/>
            <a:ext cx="50006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Line 25"/>
          <p:cNvSpPr>
            <a:spLocks noChangeShapeType="1"/>
          </p:cNvSpPr>
          <p:nvPr/>
        </p:nvSpPr>
        <p:spPr bwMode="auto">
          <a:xfrm>
            <a:off x="3786182" y="2357430"/>
            <a:ext cx="257176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3" name="TextBox 82"/>
          <p:cNvSpPr txBox="1"/>
          <p:nvPr/>
        </p:nvSpPr>
        <p:spPr>
          <a:xfrm>
            <a:off x="5072066" y="1857364"/>
            <a:ext cx="28575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10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mph" presetSubtype="0" repeatCount="5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35" presetClass="emph" presetSubtype="0" repeatCount="5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5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1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2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00"/>
                            </p:stCondLst>
                            <p:childTnLst>
                              <p:par>
                                <p:cTn id="20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33798" grpId="0" animBg="1"/>
      <p:bldP spid="33799" grpId="0" animBg="1"/>
      <p:bldP spid="33799" grpId="1" animBg="1"/>
      <p:bldP spid="33801" grpId="0" animBg="1"/>
      <p:bldP spid="33801" grpId="1" animBg="1"/>
      <p:bldP spid="33802" grpId="0" animBg="1"/>
      <p:bldP spid="33804" grpId="0" animBg="1"/>
      <p:bldP spid="33804" grpId="1" animBg="1"/>
      <p:bldP spid="33806" grpId="0" animBg="1"/>
      <p:bldP spid="33806" grpId="1" animBg="1"/>
      <p:bldP spid="33806" grpId="2" animBg="1"/>
      <p:bldP spid="33806" grpId="3" animBg="1"/>
      <p:bldP spid="33807" grpId="0" animBg="1"/>
      <p:bldP spid="33808" grpId="0" animBg="1"/>
      <p:bldP spid="33810" grpId="0" animBg="1"/>
      <p:bldP spid="33811" grpId="0" animBg="1"/>
      <p:bldP spid="33812" grpId="0" animBg="1"/>
      <p:bldP spid="33817" grpId="0" animBg="1"/>
      <p:bldP spid="33819" grpId="0" animBg="1"/>
      <p:bldP spid="29" grpId="0" animBg="1"/>
      <p:bldP spid="30" grpId="0"/>
      <p:bldP spid="31" grpId="0" animBg="1"/>
      <p:bldP spid="32" grpId="0"/>
      <p:bldP spid="33797" grpId="0" animBg="1"/>
      <p:bldP spid="51" grpId="0" animBg="1"/>
      <p:bldP spid="52" grpId="0" animBg="1"/>
      <p:bldP spid="69" grpId="0" animBg="1"/>
      <p:bldP spid="70" grpId="0" animBg="1"/>
      <p:bldP spid="71" grpId="0" animBg="1"/>
      <p:bldP spid="79" grpId="0" animBg="1"/>
      <p:bldP spid="80" grpId="0" animBg="1"/>
      <p:bldP spid="82" grpId="0" animBg="1"/>
      <p:bldP spid="8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-1"/>
          <a:ext cx="9144000" cy="665531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500043">
                <a:tc>
                  <a:txBody>
                    <a:bodyPr/>
                    <a:lstStyle/>
                    <a:p>
                      <a:pPr algn="ctr"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ОПТИКА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ВАРИАНТ                                                     КР 11 - 3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272896">
                <a:tc>
                  <a:txBody>
                    <a:bodyPr/>
                    <a:lstStyle/>
                    <a:p>
                      <a:pPr indent="17780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Предмет высотой помещен на расстоянии от собирающей линзы с фокусным расстоянием . Определить, на каком расстоянии от линзы получилось изображение и размер полученного изображения.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Под каким углом следует направить луч на поверхность стекла,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преломления которого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1,54,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чтобы угол преломления получился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равным 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30°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?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909344">
                <a:tc>
                  <a:txBody>
                    <a:bodyPr/>
                    <a:lstStyle/>
                    <a:p>
                      <a:pPr indent="177800"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 дно водоема глубиной вбита свая, выступающая на из воды. Найти длину тени от сваи на дне водоема при угле падения лучей </a:t>
                      </a: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30°.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Показатель преломления воды </a:t>
                      </a:r>
                      <a:r>
                        <a:rPr lang="ru-RU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1,33.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Расстояния от предмета до линзы и от линзы до изображения 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одинаковы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равны . Во сколько раз увеличится изображение, если смес­тить предмет на расстояние по направлению к линзе?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3548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Преломляющий угол стеклянной призмы </a:t>
                      </a:r>
                      <a:r>
                        <a:rPr lang="ru-RU" sz="2000" b="1" dirty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60°.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Под каким углом лучи </a:t>
                      </a:r>
                      <a:endParaRPr lang="ru-RU" sz="2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должны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падать на призму, чтобы выходить из нее, скользя вдоль </a:t>
                      </a:r>
                      <a:endParaRPr lang="ru-RU" sz="2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поверхности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противоположной грани? Показатель преломления стекла </a:t>
                      </a:r>
                      <a:r>
                        <a:rPr lang="ru-RU" sz="2000" b="1" dirty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1,6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Высота предмета равна </a:t>
                      </a:r>
                      <a:r>
                        <a:rPr lang="ru-RU" sz="2000" b="1" dirty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Линза дает на экране изображение 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высотой </a:t>
                      </a:r>
                      <a:r>
                        <a:rPr lang="ru-RU" sz="2000" b="1" dirty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Предмет передвинули на от линзы и, передвинув экран на некоторое расстояние, снова получили изображение высотой . Найти фокусное расстояние линзы.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18170">
                <a:tc>
                  <a:txBody>
                    <a:bodyPr/>
                    <a:lstStyle/>
                    <a:p>
                      <a:pPr indent="177800"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А*.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Предмет, расположенный перед собирающей линзой, дает на экране изображение высотой 96мм. При перемещении линзы получают второе четкое изображение предмета на экране высотой . Найти высоту </a:t>
                      </a: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предмета</a:t>
                      </a:r>
                      <a:r>
                        <a:rPr lang="ru-RU" sz="1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8489950" y="65088"/>
            <a:ext cx="1173163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401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826101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214290">
                <a:tc>
                  <a:txBody>
                    <a:bodyPr/>
                    <a:lstStyle/>
                    <a:p>
                      <a:pPr algn="ctr"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ОПТИКА                </a:t>
                      </a:r>
                      <a:r>
                        <a:rPr lang="ru-RU" sz="1100" b="1" kern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</a:t>
                      </a:r>
                      <a:r>
                        <a:rPr lang="ru-RU" sz="1100" b="1" kern="0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ВАРИАНТ                                                                      КР 11 - 3</a:t>
                      </a:r>
                      <a:endParaRPr lang="ru-RU" sz="11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47955">
                <a:tc>
                  <a:txBody>
                    <a:bodyPr/>
                    <a:lstStyle/>
                    <a:p>
                      <a:pPr indent="177800"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Луч света переходит из стекла в воду. Угол падения 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45°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Чему равен угол преломления? Показатель преломления стекла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1,6; 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воды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— 1,3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Перед собирающей линзой с фокусным расстоянием помещен предмет. На каком расстоянии надо поставить предмет, чтобы его 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действительное 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изображение было в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раза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больше самого предмета?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30607">
                <a:tc>
                  <a:txBody>
                    <a:bodyPr/>
                    <a:lstStyle/>
                    <a:p>
                      <a:pPr indent="177800"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Каково смещение луча плоской стеклянной пластинкой толщиной </a:t>
                      </a:r>
                      <a:r>
                        <a:rPr lang="ru-RU" sz="24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если луч падает на нее под углом </a:t>
                      </a: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70°?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Показатель преломления стекла </a:t>
                      </a:r>
                      <a:r>
                        <a:rPr lang="ru-RU" sz="24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1,5.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Собирающая линза дает на экране четкое изображение предмета, ко­торое в </a:t>
                      </a:r>
                      <a:r>
                        <a:rPr lang="ru-RU" sz="24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раза 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больше этого предмета. Расстояние от предмета до линзы на 6см превышает ее фокусное расстояние. Найти расстояние от линзы до экрана.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168971">
                <a:tc>
                  <a:txBody>
                    <a:bodyPr/>
                    <a:lstStyle/>
                    <a:p>
                      <a:pPr indent="177800" algn="l">
                        <a:spcAft>
                          <a:spcPts val="0"/>
                        </a:spcAft>
                        <a:tabLst>
                          <a:tab pos="381000" algn="l"/>
                        </a:tabLs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 стеклянную призму </a:t>
                      </a: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АВС  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преломляющим </a:t>
                      </a: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углом</a:t>
                      </a:r>
                    </a:p>
                    <a:p>
                      <a:pPr indent="177800" algn="l">
                        <a:spcAft>
                          <a:spcPts val="0"/>
                        </a:spcAft>
                        <a:tabLst>
                          <a:tab pos="381000" algn="l"/>
                        </a:tabLs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30°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падает луч </a:t>
                      </a: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света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который внутри призмы идет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177800" algn="l">
                        <a:spcAft>
                          <a:spcPts val="0"/>
                        </a:spcAft>
                        <a:tabLst>
                          <a:tab pos="381000" algn="l"/>
                        </a:tabLs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параллельно ВС. Определить </a:t>
                      </a: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угол смещения 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луча, </a:t>
                      </a:r>
                      <a:endParaRPr lang="ru-RU" sz="2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177800" algn="l">
                        <a:spcAft>
                          <a:spcPts val="0"/>
                        </a:spcAft>
                        <a:tabLst>
                          <a:tab pos="381000" algn="l"/>
                        </a:tabLst>
                      </a:pP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если 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АВ=АС, а  </a:t>
                      </a: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 </a:t>
                      </a: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преломления</a:t>
                      </a: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стекла призмы </a:t>
                      </a:r>
                      <a:r>
                        <a:rPr lang="ru-RU" sz="24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1,6.</a:t>
                      </a: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</a:t>
                      </a:r>
                    </a:p>
                    <a:p>
                      <a:pPr indent="177800" algn="l">
                        <a:spcAft>
                          <a:spcPts val="0"/>
                        </a:spcAft>
                        <a:tabLst>
                          <a:tab pos="381000" algn="l"/>
                        </a:tabLs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                                                                                                           </a:t>
                      </a:r>
                      <a:r>
                        <a:rPr lang="en-US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</a:t>
                      </a: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</a:t>
                      </a:r>
                      <a:r>
                        <a:rPr lang="en-US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177800"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Линза дает действительное изображение предмета с увеличением </a:t>
                      </a:r>
                      <a:r>
                        <a:rPr lang="ru-RU" sz="2400" b="1" dirty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 = 3.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Каким будет увеличение, если на место первой линзы поставить вторую с оптической силой вдвое большей?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7038">
                <a:tc>
                  <a:txBody>
                    <a:bodyPr/>
                    <a:lstStyle/>
                    <a:p>
                      <a:pPr indent="177800"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Б*.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Светящаяся точка находится на главной оптической оси линзы (главное фокусное расстояние которой равно ) на расстоянии от ее оптического центра. На расстоянии от первой линзы находится вторая такой же оптической силы. Оптические оси обеих линз совпада­ют. Где получится изображение светящейся точки? Построить ход лучей.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097" marR="410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4667265"/>
            <a:ext cx="1357322" cy="14763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7401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728472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230473">
                <a:tc>
                  <a:txBody>
                    <a:bodyPr/>
                    <a:lstStyle/>
                    <a:p>
                      <a:pPr algn="ctr"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ОПТИКА          </a:t>
                      </a:r>
                      <a:r>
                        <a:rPr lang="ru-RU" sz="1600" b="1" kern="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</a:t>
                      </a:r>
                      <a:r>
                        <a:rPr lang="ru-RU" sz="1600" b="1" kern="0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ВАРИАНТ                                                   КР  11– 3</a:t>
                      </a:r>
                      <a:endParaRPr lang="ru-RU" sz="1600" b="1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8129">
                <a:tc>
                  <a:txBody>
                    <a:bodyPr/>
                    <a:lstStyle/>
                    <a:p>
                      <a:pPr indent="177800"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Рисунок на диапозитиве имеет высоту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 на экране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Опре­делить оптическую силу объектива, если расстояние от объектива до </a:t>
                      </a: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диапозитива 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Луч света переходит из глицерина в воздух. Каков угол преломления луча, если он падает под углом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22°?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Показатель преломления глицерина — 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1,47.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90010">
                <a:tc>
                  <a:txBody>
                    <a:bodyPr/>
                    <a:lstStyle/>
                    <a:p>
                      <a:pPr indent="177800"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Предмет расположен на расстоянии от линзы с оптической </a:t>
                      </a: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силой </a:t>
                      </a:r>
                      <a:r>
                        <a:rPr lang="ru-RU" sz="24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</a:t>
                      </a:r>
                      <a:r>
                        <a:rPr lang="ru-RU" sz="2400" b="1" dirty="0" err="1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дптр</a:t>
                      </a:r>
                      <a:r>
                        <a:rPr lang="ru-RU" sz="24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Как изменится расстояние до изображения предмета, если </a:t>
                      </a: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последний 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приблизить к линзе на </a:t>
                      </a:r>
                      <a:r>
                        <a:rPr lang="ru-RU" sz="24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?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Монета лежит в воде на глубине . Будем смотреть на нее сверху по вертикали. На какой глубине мы увидим монету? Показатель преломления воды —</a:t>
                      </a:r>
                      <a:r>
                        <a:rPr lang="ru-RU" sz="24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1,33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Для малых углов тангенс считать равным синусу.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09856">
                <a:tc>
                  <a:txBody>
                    <a:bodyPr/>
                    <a:lstStyle/>
                    <a:p>
                      <a:pPr indent="177800"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От предмета высотой получили с помощью линзы 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действительное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изображение 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высотой</a:t>
                      </a:r>
                      <a:r>
                        <a:rPr lang="ru-RU" sz="20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Когда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предмет передвинули 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</a:t>
                      </a:r>
                      <a:r>
                        <a:rPr lang="ru-RU" sz="20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 получили мнимое изображение 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высотой</a:t>
                      </a:r>
                      <a:r>
                        <a:rPr lang="ru-RU" sz="2000" b="1" dirty="0" smtClean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Определить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фокусное 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расстояние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оптическую силу линзы.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Водолаз высотой стоит на дне озера глубиной . Вычислить минимальное расстояние от точки, где стоит водолаз, до тех точек дна, которые он может увидеть в результате полного внутреннего отражения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1254">
                <a:tc>
                  <a:txBody>
                    <a:bodyPr/>
                    <a:lstStyle/>
                    <a:p>
                      <a:pPr indent="17780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В*</a:t>
                      </a: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Собирающая линза дает изображение предмета, увеличенное в 5 раз. Экран придвинули к предмету на , затем переместили линзу так, что предмет на экране получился в натуральную величину. Найти оптическую силу линзы и первоначальное расстояние между предметом и экраном.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7401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571480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  <a:t>Уроки физики    Вторушина С.В.  11  класс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751344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Урок - 1  (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III o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) \3у10н\  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39 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 «ОПТИКА»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cap="all" dirty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400" b="1" cap="all" dirty="0">
                <a:latin typeface="Times New Roman" pitchFamily="18" charset="0"/>
                <a:cs typeface="Times New Roman" pitchFamily="18" charset="0"/>
              </a:rPr>
              <a:t>\т.№16\ Законы отражения и преломления.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ЦЕЛИ: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1.Повторить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законы отражения и преломления и построение изображений в плоском зеркале.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Изучить понятия относительного и абсолютного показателя преломления.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Изучить явление полного отражения его законы и применение.</a:t>
            </a:r>
          </a:p>
          <a:p>
            <a:r>
              <a:rPr lang="ru-RU" sz="2400" b="1" u="sng" cap="all" dirty="0"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u="sng" cap="all" dirty="0" err="1">
                <a:latin typeface="Times New Roman" pitchFamily="18" charset="0"/>
                <a:cs typeface="Times New Roman" pitchFamily="18" charset="0"/>
              </a:rPr>
              <a:t>ТИп</a:t>
            </a:r>
            <a:r>
              <a:rPr lang="ru-RU" sz="2400" b="1" i="1" u="sng" cap="all" dirty="0">
                <a:latin typeface="Times New Roman" pitchFamily="18" charset="0"/>
                <a:cs typeface="Times New Roman" pitchFamily="18" charset="0"/>
              </a:rPr>
              <a:t> УРОКА: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u="sng" cap="all" dirty="0">
                <a:latin typeface="Times New Roman" pitchFamily="18" charset="0"/>
                <a:cs typeface="Times New Roman" pitchFamily="18" charset="0"/>
              </a:rPr>
              <a:t>ВИД УРОКА: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ДЕМОНСТРАЦИИ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Закона отражения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Закона преломления.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Явление полного отражения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Световоды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746760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230473">
                <a:tc>
                  <a:txBody>
                    <a:bodyPr/>
                    <a:lstStyle/>
                    <a:p>
                      <a:pPr algn="ctr">
                        <a:spcBef>
                          <a:spcPts val="210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ОПТИКА                     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</a:t>
                      </a: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ВАРИАНТ                                                                     КР 11 - 3</a:t>
                      </a: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42507">
                <a:tc>
                  <a:txBody>
                    <a:bodyPr/>
                    <a:lstStyle/>
                    <a:p>
                      <a:pPr indent="177800" algn="l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Оптическая сила линзы равна </a:t>
                      </a:r>
                      <a:r>
                        <a:rPr lang="ru-RU" sz="16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дптр</a:t>
                      </a: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Предмет высотой поме­щен на расстоянии от линзы. На каком</a:t>
                      </a: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расстоянии от линзы и какой высоты получится изображение этого предмета?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Луч света переходит из воды в стекло с показателем преломления </a:t>
                      </a:r>
                      <a:r>
                        <a:rPr lang="ru-RU" sz="16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1,7.</a:t>
                      </a: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Определить угол падения луча, если угол преломления равен </a:t>
                      </a:r>
                      <a:r>
                        <a:rPr lang="ru-RU" sz="16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</a:t>
                      </a:r>
                      <a:r>
                        <a:rPr lang="ru-RU" sz="1600" b="1" baseline="3000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ru-RU" sz="16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6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Показа­тель преломления воды равен </a:t>
                      </a:r>
                      <a:r>
                        <a:rPr lang="ru-RU" sz="1600" b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1,33.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90010">
                <a:tc>
                  <a:txBody>
                    <a:bodyPr/>
                    <a:lstStyle/>
                    <a:p>
                      <a:pPr indent="177800"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Предмет высотой находится на расстоянии — от </a:t>
                      </a: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рассеивающей 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линзы с оптической силой -</a:t>
                      </a:r>
                      <a:r>
                        <a:rPr lang="ru-RU" sz="24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2,5 </a:t>
                      </a:r>
                      <a:r>
                        <a:rPr lang="ru-RU" sz="2400" b="1" dirty="0" err="1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дптр</a:t>
                      </a:r>
                      <a:r>
                        <a:rPr lang="ru-RU" sz="24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Во сколько раз изменится </a:t>
                      </a: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высота 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изображения, если предмет подвинуть к линзе на </a:t>
                      </a:r>
                      <a:r>
                        <a:rPr lang="ru-RU" sz="24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40см?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Луч света падает на стеклянную плоскопараллельную пластинку с показателем преломления </a:t>
                      </a:r>
                      <a:r>
                        <a:rPr lang="ru-RU" sz="24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1,5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под углом </a:t>
                      </a:r>
                      <a:r>
                        <a:rPr lang="ru-RU" sz="24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60°.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Какова толщина пластинки, если при выходе из нее луч сместился </a:t>
                      </a: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1см </a:t>
                      </a:r>
                      <a:r>
                        <a:rPr lang="ru-RU" sz="24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?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37512">
                <a:tc>
                  <a:txBody>
                    <a:bodyPr/>
                    <a:lstStyle/>
                    <a:p>
                      <a:pPr indent="177800"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Расстояние от предмета до линзы и от линзы до действительного изо­бражения предмета одинаковы и равны </a:t>
                      </a:r>
                      <a:r>
                        <a:rPr lang="ru-RU" sz="2000" b="1" dirty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Во сколько раз увеличится изображение, если предмет поместить на ближе к линзе?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 дне сосуда, наполненного водой до высоты , находится </a:t>
                      </a: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точечный 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источник света. На поверхности воды плавает круглый диск, центр которого находится над источником. При каком минимальном радиусе диска лучи от источника не будут выходить из воды? Показатель преломления воды равен </a:t>
                      </a:r>
                      <a:r>
                        <a:rPr lang="ru-RU" sz="2000" b="1" dirty="0">
                          <a:solidFill>
                            <a:srgbClr val="0066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1,3.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9691">
                <a:tc>
                  <a:txBody>
                    <a:bodyPr/>
                    <a:lstStyle/>
                    <a:p>
                      <a:pPr indent="177800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Г*.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 помощью собирающей линзы на экране получено уменьшенное изображение. Размер предмета равен , размер изображения . Ос­тавляя экран и предмет неподвижными, линзу перемещают в сторону пред­мета. Определить величину второго четкого изображения.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485" marR="414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7401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0" y="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0298" y="571480"/>
            <a:ext cx="6286529" cy="2643206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ср3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sz="4800" b="1" dirty="0" smtClean="0">
                <a:solidFill>
                  <a:schemeClr val="tx1"/>
                </a:solidFill>
              </a:rPr>
              <a:t>1344</a:t>
            </a:r>
            <a:r>
              <a:rPr lang="pt-BR" sz="4800" dirty="0" smtClean="0">
                <a:solidFill>
                  <a:schemeClr val="tx1"/>
                </a:solidFill>
              </a:rPr>
              <a:t> </a:t>
            </a:r>
            <a:r>
              <a:rPr lang="pt-BR" sz="4800" b="1" dirty="0" smtClean="0">
                <a:solidFill>
                  <a:srgbClr val="FF0000"/>
                </a:solidFill>
              </a:rPr>
              <a:t>1347</a:t>
            </a:r>
            <a:r>
              <a:rPr lang="pt-BR" sz="4800" dirty="0" smtClean="0">
                <a:solidFill>
                  <a:schemeClr val="tx1"/>
                </a:solidFill>
              </a:rPr>
              <a:t> </a:t>
            </a:r>
            <a:r>
              <a:rPr lang="pt-BR" sz="4800" b="1" dirty="0" smtClean="0">
                <a:solidFill>
                  <a:schemeClr val="tx1"/>
                </a:solidFill>
              </a:rPr>
              <a:t>1348</a:t>
            </a:r>
            <a:r>
              <a:rPr lang="pt-BR" sz="4800" dirty="0" smtClean="0">
                <a:solidFill>
                  <a:schemeClr val="tx1"/>
                </a:solidFill>
              </a:rPr>
              <a:t> </a:t>
            </a:r>
            <a:r>
              <a:rPr lang="pt-BR" sz="4800" b="1" dirty="0" smtClean="0">
                <a:solidFill>
                  <a:srgbClr val="FF0000"/>
                </a:solidFill>
              </a:rPr>
              <a:t>1349</a:t>
            </a:r>
            <a:r>
              <a:rPr lang="pt-BR" sz="4800" dirty="0" smtClean="0">
                <a:solidFill>
                  <a:schemeClr val="tx1"/>
                </a:solidFill>
              </a:rPr>
              <a:t> </a:t>
            </a:r>
            <a:r>
              <a:rPr lang="pt-BR" sz="4800" b="1" dirty="0" smtClean="0">
                <a:solidFill>
                  <a:schemeClr val="tx1"/>
                </a:solidFill>
              </a:rPr>
              <a:t>1350</a:t>
            </a:r>
            <a:r>
              <a:rPr lang="pt-BR" sz="4800" dirty="0" smtClean="0">
                <a:solidFill>
                  <a:schemeClr val="tx1"/>
                </a:solidFill>
              </a:rPr>
              <a:t> </a:t>
            </a:r>
            <a:r>
              <a:rPr lang="ru-RU" sz="4800" dirty="0" smtClean="0">
                <a:solidFill>
                  <a:schemeClr val="tx1"/>
                </a:solidFill>
              </a:rPr>
              <a:t>/</a:t>
            </a:r>
            <a:r>
              <a:rPr lang="pt-BR" sz="4800" b="1" dirty="0" smtClean="0">
                <a:solidFill>
                  <a:schemeClr val="tx1"/>
                </a:solidFill>
              </a:rPr>
              <a:t> </a:t>
            </a:r>
            <a:r>
              <a:rPr lang="pt-BR" sz="4800" dirty="0" smtClean="0">
                <a:solidFill>
                  <a:schemeClr val="tx1"/>
                </a:solidFill>
              </a:rPr>
              <a:t> </a:t>
            </a:r>
            <a:r>
              <a:rPr lang="pt-BR" sz="4800" b="1" dirty="0" smtClean="0">
                <a:solidFill>
                  <a:srgbClr val="FF0000"/>
                </a:solidFill>
              </a:rPr>
              <a:t>n</a:t>
            </a:r>
            <a:r>
              <a:rPr lang="pt-BR" sz="4800" dirty="0" smtClean="0">
                <a:solidFill>
                  <a:srgbClr val="FF0000"/>
                </a:solidFill>
              </a:rPr>
              <a:t> </a:t>
            </a:r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14346" y="-14290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95142178"/>
              </p:ext>
            </p:extLst>
          </p:nvPr>
        </p:nvGraphicFramePr>
        <p:xfrm>
          <a:off x="964406" y="188642"/>
          <a:ext cx="7712050" cy="6597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12050"/>
              </a:tblGrid>
              <a:tr h="659792">
                <a:tc>
                  <a:txBody>
                    <a:bodyPr/>
                    <a:lstStyle/>
                    <a:p>
                      <a:pPr algn="l" fontAlgn="t"/>
                      <a:r>
                        <a:rPr lang="ru-RU" sz="3200" u="none" strike="noStrike" dirty="0" smtClean="0">
                          <a:effectLst/>
                        </a:rPr>
                        <a:t>гр1</a:t>
                      </a:r>
                      <a:r>
                        <a:rPr lang="ru-RU" sz="3200" u="none" strike="noStrike" dirty="0">
                          <a:effectLst/>
                        </a:rPr>
                        <a:t>./</a:t>
                      </a:r>
                      <a:r>
                        <a:rPr lang="ru-RU" sz="3200" u="none" strike="noStrike" dirty="0" err="1" smtClean="0">
                          <a:effectLst/>
                        </a:rPr>
                        <a:t>ЭлСт</a:t>
                      </a:r>
                      <a:r>
                        <a:rPr lang="ru-RU" sz="3200" u="none" strike="noStrike" dirty="0" smtClean="0">
                          <a:effectLst/>
                        </a:rPr>
                        <a:t>   </a:t>
                      </a:r>
                      <a:r>
                        <a:rPr lang="ru-RU" sz="3200" u="none" strike="noStrike" dirty="0">
                          <a:effectLst/>
                        </a:rPr>
                        <a:t>№№451,459,</a:t>
                      </a:r>
                      <a:r>
                        <a:rPr lang="ru-RU" sz="3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468,</a:t>
                      </a:r>
                      <a:r>
                        <a:rPr lang="ru-RU" sz="3200" u="none" strike="noStrike" dirty="0">
                          <a:effectLst/>
                        </a:rPr>
                        <a:t>475,</a:t>
                      </a:r>
                      <a:endParaRPr lang="ru-RU" sz="320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659792">
                <a:tc>
                  <a:txBody>
                    <a:bodyPr/>
                    <a:lstStyle/>
                    <a:p>
                      <a:pPr algn="l" fontAlgn="t"/>
                      <a:r>
                        <a:rPr lang="ru-RU" sz="3200" u="none" strike="noStrike" dirty="0" smtClean="0">
                          <a:effectLst/>
                        </a:rPr>
                        <a:t>,гр</a:t>
                      </a:r>
                      <a:r>
                        <a:rPr lang="ru-RU" sz="3200" u="none" strike="noStrike" dirty="0">
                          <a:effectLst/>
                        </a:rPr>
                        <a:t>№2/Ом №№504,512,528,540,543.</a:t>
                      </a:r>
                      <a:endParaRPr lang="ru-RU" sz="3200" b="0" i="0" u="none" strike="noStrike" dirty="0">
                        <a:solidFill>
                          <a:srgbClr val="0066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659792">
                <a:tc>
                  <a:txBody>
                    <a:bodyPr/>
                    <a:lstStyle/>
                    <a:p>
                      <a:pPr algn="l" fontAlgn="t"/>
                      <a:r>
                        <a:rPr lang="ru-RU" sz="3200" u="none" strike="noStrike" dirty="0" smtClean="0">
                          <a:effectLst/>
                        </a:rPr>
                        <a:t>гр</a:t>
                      </a:r>
                      <a:r>
                        <a:rPr lang="ru-RU" sz="3200" u="none" strike="noStrike" dirty="0">
                          <a:effectLst/>
                        </a:rPr>
                        <a:t>№3/т16 №№ 706,710,712,713,714.</a:t>
                      </a:r>
                      <a:endParaRPr lang="ru-RU" sz="3200" b="1" i="0" u="none" strike="noStrike" dirty="0">
                        <a:solidFill>
                          <a:srgbClr val="0066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659792">
                <a:tc>
                  <a:txBody>
                    <a:bodyPr/>
                    <a:lstStyle/>
                    <a:p>
                      <a:pPr algn="l" fontAlgn="t"/>
                      <a:r>
                        <a:rPr lang="ru-RU" sz="3200" u="none" strike="noStrike" dirty="0" smtClean="0">
                          <a:effectLst/>
                        </a:rPr>
                        <a:t>гр</a:t>
                      </a:r>
                      <a:r>
                        <a:rPr lang="ru-RU" sz="3200" u="none" strike="noStrike" dirty="0">
                          <a:effectLst/>
                        </a:rPr>
                        <a:t>№4//т17 №№735,***742,743,744,746.</a:t>
                      </a:r>
                      <a:endParaRPr lang="ru-RU" sz="3200" b="0" i="0" u="none" strike="noStrike" dirty="0">
                        <a:solidFill>
                          <a:srgbClr val="0066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659792">
                <a:tc>
                  <a:txBody>
                    <a:bodyPr/>
                    <a:lstStyle/>
                    <a:p>
                      <a:pPr algn="l" fontAlgn="t"/>
                      <a:r>
                        <a:rPr lang="ru-RU" sz="3200" u="none" strike="noStrike" dirty="0" smtClean="0">
                          <a:effectLst/>
                        </a:rPr>
                        <a:t>гр5/т18 </a:t>
                      </a:r>
                      <a:r>
                        <a:rPr lang="ru-RU" sz="3200" u="none" strike="noStrike" dirty="0">
                          <a:effectLst/>
                        </a:rPr>
                        <a:t>№№747,748,749,750,751.</a:t>
                      </a:r>
                      <a:endParaRPr lang="ru-RU" sz="3200" b="0" i="0" u="none" strike="noStrike" dirty="0">
                        <a:solidFill>
                          <a:srgbClr val="0066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659792">
                <a:tc>
                  <a:txBody>
                    <a:bodyPr/>
                    <a:lstStyle/>
                    <a:p>
                      <a:pPr algn="l" fontAlgn="t"/>
                      <a:r>
                        <a:rPr lang="ru-RU" sz="3200" u="none" strike="noStrike" dirty="0" smtClean="0">
                          <a:effectLst/>
                        </a:rPr>
                        <a:t>гр6/т17 </a:t>
                      </a:r>
                      <a:r>
                        <a:rPr lang="ru-RU" sz="3200" u="none" strike="noStrike" dirty="0">
                          <a:effectLst/>
                        </a:rPr>
                        <a:t>№№752,753,754,755,741.</a:t>
                      </a:r>
                      <a:endParaRPr lang="ru-RU" sz="3200" b="0" i="0" u="none" strike="noStrike" dirty="0">
                        <a:solidFill>
                          <a:srgbClr val="0066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659792">
                <a:tc>
                  <a:txBody>
                    <a:bodyPr/>
                    <a:lstStyle/>
                    <a:p>
                      <a:pPr algn="l" fontAlgn="t"/>
                      <a:r>
                        <a:rPr lang="ru-RU" sz="3200" u="none" strike="noStrike" dirty="0" smtClean="0">
                          <a:effectLst/>
                        </a:rPr>
                        <a:t>гр7/Силы</a:t>
                      </a:r>
                      <a:r>
                        <a:rPr lang="ru-RU" sz="3200" u="none" strike="noStrike" dirty="0">
                          <a:effectLst/>
                        </a:rPr>
                        <a:t>№№147,151,159,169,174.</a:t>
                      </a:r>
                      <a:endParaRPr lang="ru-RU" sz="3200" b="0" i="0" u="none" strike="noStrike" dirty="0">
                        <a:solidFill>
                          <a:srgbClr val="0066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659792">
                <a:tc>
                  <a:txBody>
                    <a:bodyPr/>
                    <a:lstStyle/>
                    <a:p>
                      <a:pPr algn="l" fontAlgn="t"/>
                      <a:r>
                        <a:rPr lang="ru-RU" sz="3200" u="none" strike="noStrike" dirty="0" smtClean="0">
                          <a:effectLst/>
                        </a:rPr>
                        <a:t>гр8/т17  </a:t>
                      </a:r>
                      <a:r>
                        <a:rPr lang="ru-RU" sz="3200" u="none" strike="noStrike" dirty="0">
                          <a:effectLst/>
                        </a:rPr>
                        <a:t>№№733,734,739,740,741.</a:t>
                      </a:r>
                      <a:endParaRPr lang="ru-RU" sz="3200" b="0" i="0" u="none" strike="noStrike" dirty="0">
                        <a:solidFill>
                          <a:srgbClr val="0066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659792">
                <a:tc>
                  <a:txBody>
                    <a:bodyPr/>
                    <a:lstStyle/>
                    <a:p>
                      <a:pPr algn="l" fontAlgn="t"/>
                      <a:r>
                        <a:rPr lang="ru-RU" sz="3200" u="none" strike="noStrike" dirty="0" smtClean="0">
                          <a:effectLst/>
                        </a:rPr>
                        <a:t>гр</a:t>
                      </a:r>
                      <a:r>
                        <a:rPr lang="ru-RU" sz="3200" u="none" strike="noStrike" dirty="0">
                          <a:effectLst/>
                        </a:rPr>
                        <a:t>№9/т20 №№761,762,763,764765.</a:t>
                      </a:r>
                      <a:endParaRPr lang="ru-RU" sz="3200" b="0" i="0" u="none" strike="noStrike" dirty="0">
                        <a:solidFill>
                          <a:srgbClr val="0066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659792">
                <a:tc>
                  <a:txBody>
                    <a:bodyPr/>
                    <a:lstStyle/>
                    <a:p>
                      <a:pPr algn="l" fontAlgn="t"/>
                      <a:r>
                        <a:rPr lang="ru-RU" sz="3200" u="none" strike="noStrike" dirty="0" smtClean="0">
                          <a:effectLst/>
                        </a:rPr>
                        <a:t>гр10/т21  </a:t>
                      </a:r>
                      <a:r>
                        <a:rPr lang="ru-RU" sz="3200" u="none" strike="noStrike" dirty="0">
                          <a:effectLst/>
                        </a:rPr>
                        <a:t>№№769*,771,772,732,773.</a:t>
                      </a:r>
                      <a:endParaRPr lang="ru-RU" sz="3200" b="0" i="0" u="none" strike="noStrike" dirty="0">
                        <a:solidFill>
                          <a:srgbClr val="0066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500"/>
                            </p:stCondLst>
                            <p:childTnLst>
                              <p:par>
                                <p:cTn id="85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2" y="-128783"/>
            <a:ext cx="9144000" cy="1200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Каким должен быть угол падения светового луча, чтобы отраженный луч составлял с падающим угол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60°?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 введите в градусах.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2928934"/>
            <a:ext cx="91440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ts val="63"/>
              </a:spcBef>
              <a:spcAft>
                <a:spcPts val="1000"/>
              </a:spcAft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2.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Как изменится угол между падающим и отраженным лучами света, если угол падения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уменьшится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15°?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</a:rPr>
              <a:t>  Ответ введите в градусах с минусом, если уменьшится….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7143768" y="357166"/>
            <a:ext cx="0" cy="250033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Line 15"/>
          <p:cNvSpPr>
            <a:spLocks noChangeShapeType="1"/>
          </p:cNvSpPr>
          <p:nvPr/>
        </p:nvSpPr>
        <p:spPr bwMode="auto">
          <a:xfrm flipV="1">
            <a:off x="6357950" y="1571612"/>
            <a:ext cx="810764" cy="816312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 rot="15272607" flipH="1">
            <a:off x="6325545" y="965314"/>
            <a:ext cx="949175" cy="43293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lg" len="lg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 flipH="1">
            <a:off x="6215074" y="1571612"/>
            <a:ext cx="2071702" cy="6425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rc 19"/>
          <p:cNvSpPr>
            <a:spLocks/>
          </p:cNvSpPr>
          <p:nvPr/>
        </p:nvSpPr>
        <p:spPr bwMode="auto">
          <a:xfrm rot="13553303">
            <a:off x="6280457" y="1738856"/>
            <a:ext cx="500685" cy="16198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rc 21"/>
          <p:cNvSpPr>
            <a:spLocks/>
          </p:cNvSpPr>
          <p:nvPr/>
        </p:nvSpPr>
        <p:spPr bwMode="auto">
          <a:xfrm rot="14786151">
            <a:off x="6631576" y="1240657"/>
            <a:ext cx="203011" cy="33993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429388" y="1464549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631827" y="1193260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27"/>
          <p:cNvSpPr>
            <a:spLocks noChangeArrowheads="1"/>
          </p:cNvSpPr>
          <p:nvPr/>
        </p:nvSpPr>
        <p:spPr bwMode="auto">
          <a:xfrm>
            <a:off x="571472" y="1285860"/>
            <a:ext cx="42862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54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 </a:t>
            </a:r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5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60°</a:t>
            </a:r>
            <a:endParaRPr kumimoji="0" lang="ru-RU" sz="5400" b="1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642910" y="2000240"/>
            <a:ext cx="12858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5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30°</a:t>
            </a:r>
            <a:endParaRPr kumimoji="0" lang="ru-RU" sz="5400" b="1" i="0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2500298" y="3857628"/>
            <a:ext cx="40719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54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 </a:t>
            </a: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142844" y="4857760"/>
            <a:ext cx="90011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54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54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5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15°</a:t>
            </a:r>
            <a:r>
              <a:rPr lang="ru-RU" sz="5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-15°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  <a:r>
              <a:rPr lang="ru-RU" sz="5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-30°</a:t>
            </a:r>
            <a:endParaRPr kumimoji="0" lang="ru-RU" sz="5400" b="1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0" name="Arc 21"/>
          <p:cNvSpPr>
            <a:spLocks/>
          </p:cNvSpPr>
          <p:nvPr/>
        </p:nvSpPr>
        <p:spPr bwMode="auto">
          <a:xfrm rot="13942372">
            <a:off x="6103087" y="1153889"/>
            <a:ext cx="884701" cy="100935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Rectangle 27"/>
          <p:cNvSpPr>
            <a:spLocks noChangeArrowheads="1"/>
          </p:cNvSpPr>
          <p:nvPr/>
        </p:nvSpPr>
        <p:spPr bwMode="auto">
          <a:xfrm>
            <a:off x="5715008" y="791158"/>
            <a:ext cx="7143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</a:p>
        </p:txBody>
      </p:sp>
      <p:sp>
        <p:nvSpPr>
          <p:cNvPr id="22" name="Rectangle 27"/>
          <p:cNvSpPr>
            <a:spLocks noChangeArrowheads="1"/>
          </p:cNvSpPr>
          <p:nvPr/>
        </p:nvSpPr>
        <p:spPr bwMode="auto">
          <a:xfrm>
            <a:off x="7500958" y="3857628"/>
            <a:ext cx="1285884" cy="923330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5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-30</a:t>
            </a:r>
            <a:endParaRPr kumimoji="0" lang="ru-RU" sz="5400" b="1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" name="Группа 25"/>
          <p:cNvGrpSpPr/>
          <p:nvPr/>
        </p:nvGrpSpPr>
        <p:grpSpPr>
          <a:xfrm>
            <a:off x="32" y="-214362"/>
            <a:ext cx="9144000" cy="7072362"/>
            <a:chOff x="0" y="-142900"/>
            <a:chExt cx="9144000" cy="7072362"/>
          </a:xfrm>
          <a:solidFill>
            <a:schemeClr val="bg1">
              <a:lumMod val="65000"/>
              <a:alpha val="83000"/>
            </a:schemeClr>
          </a:solidFill>
        </p:grpSpPr>
        <p:grpSp>
          <p:nvGrpSpPr>
            <p:cNvPr id="3" name="Группа 31"/>
            <p:cNvGrpSpPr/>
            <p:nvPr/>
          </p:nvGrpSpPr>
          <p:grpSpPr>
            <a:xfrm>
              <a:off x="0" y="-142900"/>
              <a:ext cx="9144000" cy="7072362"/>
              <a:chOff x="-928726" y="2143116"/>
              <a:chExt cx="9144000" cy="6858000"/>
            </a:xfrm>
            <a:grpFill/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-928726" y="2143116"/>
                <a:ext cx="9144000" cy="6858000"/>
              </a:xfrm>
              <a:prstGeom prst="rect">
                <a:avLst/>
              </a:prstGeom>
              <a:grp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r>
                  <a:rPr lang="ru-RU" sz="96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  </a:t>
                </a:r>
                <a:endParaRPr lang="ru-RU" sz="9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lvl="0" algn="ctr">
                  <a:spcAft>
                    <a:spcPts val="1000"/>
                  </a:spcAft>
                </a:pPr>
                <a:r>
                  <a:rPr lang="en-US" sz="9600" b="1" dirty="0" smtClean="0">
                    <a:solidFill>
                      <a:srgbClr val="66CCFF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4000" b="1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7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7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72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7200" b="1" u="sng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ru-RU" sz="7200" b="1" u="sng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7200" b="1" u="sng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sz="7200" b="1" u="sng" baseline="-25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ru-RU" sz="7200" b="1" u="sng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en-US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r>
                  <a:rPr lang="ru-RU" sz="7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</a:t>
                </a:r>
                <a:r>
                  <a:rPr lang="en-US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7200" b="1" baseline="30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Rectangle 25"/>
              <p:cNvSpPr>
                <a:spLocks noChangeArrowheads="1"/>
              </p:cNvSpPr>
              <p:nvPr/>
            </p:nvSpPr>
            <p:spPr bwMode="auto">
              <a:xfrm>
                <a:off x="-928726" y="2143116"/>
                <a:ext cx="4357686" cy="16312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3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40000"/>
                        <a:lumOff val="60000"/>
                      </a:schemeClr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1.  ЛУЧ падающий,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ts val="3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40000"/>
                        <a:lumOff val="60000"/>
                      </a:schemeClr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ЛУЧ </a:t>
                </a:r>
                <a:r>
                  <a:rPr lang="ru-RU" sz="3200" b="1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40000"/>
                        <a:lumOff val="60000"/>
                      </a:schemeClr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отражённый 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ts val="3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40000"/>
                        <a:lumOff val="60000"/>
                      </a:schemeClr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 и  </a:t>
                </a: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40000"/>
                        <a:lumOff val="60000"/>
                      </a:schemeClr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</a:t>
                </a: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40000"/>
                        <a:lumOff val="60000"/>
                      </a:schemeClr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…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40000"/>
                        <a:lumOff val="60000"/>
                      </a:schemeClr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40000"/>
                        <a:lumOff val="60000"/>
                      </a:schemeClr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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40000"/>
                        <a:lumOff val="60000"/>
                      </a:schemeClr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одной    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ts val="3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3600" b="1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           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chemeClr val="accent6">
                        <a:lumMod val="40000"/>
                        <a:lumOff val="60000"/>
                      </a:schemeClr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плоскости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40000"/>
                      <a:lumOff val="60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6000760" y="0"/>
              <a:ext cx="2714612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6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</a:t>
              </a:r>
              <a:r>
                <a:rPr lang="ru-RU" sz="6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sz="6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=  </a:t>
              </a:r>
              <a:endParaRPr lang="ru-RU" sz="66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 animBg="1"/>
      <p:bldP spid="12290" grpId="0"/>
      <p:bldP spid="4" grpId="0" animBg="1"/>
      <p:bldP spid="5" grpId="0" animBg="1"/>
      <p:bldP spid="7" grpId="0" animBg="1"/>
      <p:bldP spid="8" grpId="0" animBg="1"/>
      <p:bldP spid="9" grpId="0" animBg="1"/>
      <p:bldP spid="11" grpId="0" animBg="1"/>
      <p:bldP spid="12" grpId="0"/>
      <p:bldP spid="13" grpId="0"/>
      <p:bldP spid="15" grpId="0"/>
      <p:bldP spid="16" grpId="0"/>
      <p:bldP spid="18" grpId="0"/>
      <p:bldP spid="19" grpId="0"/>
      <p:bldP spid="20" grpId="0" animBg="1"/>
      <p:bldP spid="21" grpId="0"/>
      <p:bldP spid="22" grpId="0" animBg="1"/>
      <p:bldP spid="2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Луч света переходит из стекла в воду. Угол падения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45°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Чему равен угол преломления? Показатель преломления стекла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1,6;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1,3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925413"/>
            <a:ext cx="40543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7072330" y="1000108"/>
            <a:ext cx="0" cy="250033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Line 15"/>
          <p:cNvSpPr>
            <a:spLocks noChangeShapeType="1"/>
          </p:cNvSpPr>
          <p:nvPr/>
        </p:nvSpPr>
        <p:spPr bwMode="auto">
          <a:xfrm flipV="1">
            <a:off x="6286512" y="2184060"/>
            <a:ext cx="810764" cy="816312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 flipH="1">
            <a:off x="6143636" y="2184060"/>
            <a:ext cx="2071702" cy="6425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rc 19"/>
          <p:cNvSpPr>
            <a:spLocks/>
          </p:cNvSpPr>
          <p:nvPr/>
        </p:nvSpPr>
        <p:spPr bwMode="auto">
          <a:xfrm rot="13553303">
            <a:off x="6209019" y="2351304"/>
            <a:ext cx="500685" cy="16198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357950" y="2076997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</a:t>
            </a:r>
            <a:endParaRPr lang="ru-RU" sz="2800" dirty="0"/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 flipV="1">
            <a:off x="7072330" y="1826870"/>
            <a:ext cx="1357322" cy="387684"/>
          </a:xfrm>
          <a:prstGeom prst="line">
            <a:avLst/>
          </a:prstGeom>
          <a:noFill/>
          <a:ln w="66675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rc 21"/>
          <p:cNvSpPr>
            <a:spLocks/>
          </p:cNvSpPr>
          <p:nvPr/>
        </p:nvSpPr>
        <p:spPr bwMode="auto">
          <a:xfrm rot="2930846">
            <a:off x="8048245" y="1941748"/>
            <a:ext cx="205694" cy="19887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215338" y="1720540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endParaRPr lang="ru-RU" sz="2800" dirty="0">
              <a:solidFill>
                <a:srgbClr val="0066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2643182"/>
            <a:ext cx="41809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1,3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1,6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45°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401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8" grpId="1"/>
      <p:bldP spid="9" grpId="0" animBg="1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Под каким углом следует направить луч на поверхность стекла, показатель преломления которого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1,54,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чтобы угол преломления получился равным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30°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568223"/>
            <a:ext cx="40543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7072330" y="642918"/>
            <a:ext cx="0" cy="250033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V="1">
            <a:off x="6286512" y="1826870"/>
            <a:ext cx="810764" cy="816312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 flipH="1">
            <a:off x="6143636" y="1826870"/>
            <a:ext cx="2071702" cy="6425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rc 19"/>
          <p:cNvSpPr>
            <a:spLocks/>
          </p:cNvSpPr>
          <p:nvPr/>
        </p:nvSpPr>
        <p:spPr bwMode="auto">
          <a:xfrm rot="13553303">
            <a:off x="6209019" y="1994114"/>
            <a:ext cx="500685" cy="16198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357950" y="1719807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в</a:t>
            </a:r>
            <a:endParaRPr lang="ru-RU" sz="2800" dirty="0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7072330" y="1469680"/>
            <a:ext cx="1357322" cy="387684"/>
          </a:xfrm>
          <a:prstGeom prst="line">
            <a:avLst/>
          </a:prstGeom>
          <a:noFill/>
          <a:ln w="66675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rc 21"/>
          <p:cNvSpPr>
            <a:spLocks/>
          </p:cNvSpPr>
          <p:nvPr/>
        </p:nvSpPr>
        <p:spPr bwMode="auto">
          <a:xfrm rot="2930846">
            <a:off x="8048245" y="1584558"/>
            <a:ext cx="205694" cy="19887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8215338" y="1363350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endParaRPr lang="ru-RU" sz="2800" dirty="0">
              <a:solidFill>
                <a:srgbClr val="0066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14282" y="2425479"/>
            <a:ext cx="41168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1,54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30°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14282" y="3211297"/>
            <a:ext cx="1585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/>
      <p:bldP spid="16" grpId="1"/>
      <p:bldP spid="18" grpId="0" animBg="1"/>
      <p:bldP spid="1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-32" y="0"/>
            <a:ext cx="9144064" cy="128586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7620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4.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При переходе луча света из первой среды во вторую угол падения равен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</a:rPr>
              <a:t>35°,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а угол преломления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</a:rPr>
              <a:t>50°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Чему равен относительный показатель преломления второй среды относительно первой?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</a:rPr>
              <a:t>Ответ введите  с точностью до десятых.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Line 12"/>
          <p:cNvSpPr>
            <a:spLocks noChangeShapeType="1"/>
          </p:cNvSpPr>
          <p:nvPr/>
        </p:nvSpPr>
        <p:spPr bwMode="auto">
          <a:xfrm>
            <a:off x="7143768" y="571480"/>
            <a:ext cx="0" cy="250033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Line 15"/>
          <p:cNvSpPr>
            <a:spLocks noChangeShapeType="1"/>
          </p:cNvSpPr>
          <p:nvPr/>
        </p:nvSpPr>
        <p:spPr bwMode="auto">
          <a:xfrm flipV="1">
            <a:off x="6357950" y="1755432"/>
            <a:ext cx="810764" cy="816312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Line 17"/>
          <p:cNvSpPr>
            <a:spLocks noChangeShapeType="1"/>
          </p:cNvSpPr>
          <p:nvPr/>
        </p:nvSpPr>
        <p:spPr bwMode="auto">
          <a:xfrm rot="15272607" flipH="1">
            <a:off x="6325545" y="1179628"/>
            <a:ext cx="949175" cy="43293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lg" len="lg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 flipH="1">
            <a:off x="6215074" y="1755432"/>
            <a:ext cx="2071702" cy="6425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rc 19"/>
          <p:cNvSpPr>
            <a:spLocks/>
          </p:cNvSpPr>
          <p:nvPr/>
        </p:nvSpPr>
        <p:spPr bwMode="auto">
          <a:xfrm rot="13553303">
            <a:off x="6280457" y="1922676"/>
            <a:ext cx="500685" cy="16198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rc 21"/>
          <p:cNvSpPr>
            <a:spLocks/>
          </p:cNvSpPr>
          <p:nvPr/>
        </p:nvSpPr>
        <p:spPr bwMode="auto">
          <a:xfrm rot="14786151">
            <a:off x="6631576" y="1454971"/>
            <a:ext cx="203011" cy="33993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29388" y="1648369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631827" y="140757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rc 21"/>
          <p:cNvSpPr>
            <a:spLocks/>
          </p:cNvSpPr>
          <p:nvPr/>
        </p:nvSpPr>
        <p:spPr bwMode="auto">
          <a:xfrm rot="19334904">
            <a:off x="6931527" y="879538"/>
            <a:ext cx="884701" cy="100935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7143768" y="826738"/>
            <a:ext cx="7143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54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V="1">
            <a:off x="7143768" y="1398242"/>
            <a:ext cx="1357322" cy="387684"/>
          </a:xfrm>
          <a:prstGeom prst="line">
            <a:avLst/>
          </a:prstGeom>
          <a:noFill/>
          <a:ln w="66675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rc 21"/>
          <p:cNvSpPr>
            <a:spLocks/>
          </p:cNvSpPr>
          <p:nvPr/>
        </p:nvSpPr>
        <p:spPr bwMode="auto">
          <a:xfrm rot="2930846">
            <a:off x="8119683" y="1513120"/>
            <a:ext cx="205694" cy="19887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8286776" y="1398242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endParaRPr lang="ru-RU" sz="2800" dirty="0">
              <a:solidFill>
                <a:srgbClr val="0066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214422"/>
            <a:ext cx="363432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158665" y="1798098"/>
            <a:ext cx="1049975" cy="75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sz="40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909064" y="1428736"/>
            <a:ext cx="1193805" cy="1342702"/>
            <a:chOff x="2766" y="3211"/>
            <a:chExt cx="917" cy="812"/>
          </a:xfrm>
        </p:grpSpPr>
        <p:grpSp>
          <p:nvGrpSpPr>
            <p:cNvPr id="18" name="Group 11"/>
            <p:cNvGrpSpPr>
              <a:grpSpLocks/>
            </p:cNvGrpSpPr>
            <p:nvPr/>
          </p:nvGrpSpPr>
          <p:grpSpPr bwMode="auto">
            <a:xfrm>
              <a:off x="2766" y="3211"/>
              <a:ext cx="917" cy="812"/>
              <a:chOff x="11367" y="3511"/>
              <a:chExt cx="1110" cy="812"/>
            </a:xfrm>
          </p:grpSpPr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11567" y="3938"/>
                <a:ext cx="628" cy="0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9" name="Group 13"/>
              <p:cNvGrpSpPr>
                <a:grpSpLocks/>
              </p:cNvGrpSpPr>
              <p:nvPr/>
            </p:nvGrpSpPr>
            <p:grpSpPr bwMode="auto">
              <a:xfrm>
                <a:off x="11367" y="3511"/>
                <a:ext cx="1110" cy="812"/>
                <a:chOff x="10875" y="3779"/>
                <a:chExt cx="887" cy="812"/>
              </a:xfrm>
            </p:grpSpPr>
            <p:sp>
              <p:nvSpPr>
                <p:cNvPr id="23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0875" y="3779"/>
                  <a:ext cx="864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</a:t>
                  </a:r>
                  <a:r>
                    <a: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n</a:t>
                  </a:r>
                  <a:r>
                    <a:rPr kumimoji="0" lang="en-US" sz="4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0898" y="4141"/>
                  <a:ext cx="864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kumimoji="0" lang="en-US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n</a:t>
                  </a:r>
                  <a:r>
                    <a:rPr kumimoji="0" lang="en-US" sz="4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2936" y="3682"/>
              <a:ext cx="58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2857496"/>
            <a:ext cx="921547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22225" lvl="1" algn="just" defTabSz="914400" rtl="0" eaLnBrk="1" fontAlgn="base" latinLnBrk="0" hangingPunct="1">
              <a:lnSpc>
                <a:spcPct val="92000"/>
              </a:lnSpc>
              <a:spcBef>
                <a:spcPts val="88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4.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При некотором значении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α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угла падения, луча света на границу  раздела двух сред отношение синуса угла падения к синусу угла преломления равно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Чему равно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</a:rPr>
              <a:t>это отношение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при уменьшении угла падения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3 раза?   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. 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1.73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/ 3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 Г.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n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. 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. Среди ответов А - Г нет правильного.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7715272" y="3071810"/>
            <a:ext cx="1071570" cy="642942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Г,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87407" y="6061573"/>
            <a:ext cx="407034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</a:rPr>
              <a:t>)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072198" y="4857760"/>
            <a:ext cx="253466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3929058" y="1900184"/>
            <a:ext cx="500066" cy="75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10"/>
          <p:cNvGrpSpPr>
            <a:grpSpLocks/>
          </p:cNvGrpSpPr>
          <p:nvPr/>
        </p:nvGrpSpPr>
        <p:grpSpPr bwMode="auto">
          <a:xfrm>
            <a:off x="4058286" y="1615754"/>
            <a:ext cx="1913503" cy="1147581"/>
            <a:chOff x="2703" y="3323"/>
            <a:chExt cx="1193" cy="694"/>
          </a:xfrm>
        </p:grpSpPr>
        <p:grpSp>
          <p:nvGrpSpPr>
            <p:cNvPr id="25" name="Group 11"/>
            <p:cNvGrpSpPr>
              <a:grpSpLocks/>
            </p:cNvGrpSpPr>
            <p:nvPr/>
          </p:nvGrpSpPr>
          <p:grpSpPr bwMode="auto">
            <a:xfrm>
              <a:off x="2703" y="3323"/>
              <a:ext cx="1193" cy="694"/>
              <a:chOff x="11298" y="3623"/>
              <a:chExt cx="1445" cy="694"/>
            </a:xfrm>
          </p:grpSpPr>
          <p:sp>
            <p:nvSpPr>
              <p:cNvPr id="42" name="Line 12"/>
              <p:cNvSpPr>
                <a:spLocks noChangeShapeType="1"/>
              </p:cNvSpPr>
              <p:nvPr/>
            </p:nvSpPr>
            <p:spPr bwMode="auto">
              <a:xfrm>
                <a:off x="11567" y="3938"/>
                <a:ext cx="628" cy="0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1" name="Group 13"/>
              <p:cNvGrpSpPr>
                <a:grpSpLocks/>
              </p:cNvGrpSpPr>
              <p:nvPr/>
            </p:nvGrpSpPr>
            <p:grpSpPr bwMode="auto">
              <a:xfrm>
                <a:off x="11298" y="3623"/>
                <a:ext cx="1445" cy="694"/>
                <a:chOff x="10843" y="3891"/>
                <a:chExt cx="1157" cy="694"/>
              </a:xfrm>
            </p:grpSpPr>
            <p:sp>
              <p:nvSpPr>
                <p:cNvPr id="4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0843" y="3891"/>
                  <a:ext cx="1080" cy="3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40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</a:t>
                  </a:r>
                  <a:r>
                    <a:rPr lang="en-US" sz="4000" b="1" dirty="0" smtClean="0">
                      <a:latin typeface="Times New Roman" pitchFamily="18" charset="0"/>
                      <a:cs typeface="Times New Roman" pitchFamily="18" charset="0"/>
                    </a:rPr>
                    <a:t>sin</a:t>
                  </a:r>
                  <a:r>
                    <a:rPr lang="ru-RU" sz="2800" b="1" dirty="0" smtClean="0">
                      <a:solidFill>
                        <a:srgbClr val="0033CC"/>
                      </a:solidFill>
                      <a:latin typeface="Times New Roman" pitchFamily="18" charset="0"/>
                    </a:rPr>
                    <a:t>35°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0888" y="4135"/>
                  <a:ext cx="1112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>
                    <a:spcAft>
                      <a:spcPts val="1000"/>
                    </a:spcAft>
                  </a:pPr>
                  <a:r>
                    <a:rPr kumimoji="0" lang="en-US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400" b="1" dirty="0" smtClean="0">
                      <a:latin typeface="Times New Roman" pitchFamily="18" charset="0"/>
                      <a:cs typeface="Times New Roman" pitchFamily="18" charset="0"/>
                    </a:rPr>
                    <a:t>sin</a:t>
                  </a:r>
                  <a:r>
                    <a:rPr lang="ru-RU" sz="3200" b="1" dirty="0" smtClean="0">
                      <a:solidFill>
                        <a:srgbClr val="006600"/>
                      </a:solidFill>
                      <a:latin typeface="Times New Roman" pitchFamily="18" charset="0"/>
                    </a:rPr>
                    <a:t>50°</a:t>
                  </a:r>
                  <a:r>
                    <a:rPr lang="en-US" sz="4400" b="1" baseline="-25000" dirty="0" smtClean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41" name="Line 16"/>
            <p:cNvSpPr>
              <a:spLocks noChangeShapeType="1"/>
            </p:cNvSpPr>
            <p:nvPr/>
          </p:nvSpPr>
          <p:spPr bwMode="auto">
            <a:xfrm>
              <a:off x="2936" y="3682"/>
              <a:ext cx="58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Text Box 1"/>
          <p:cNvSpPr txBox="1">
            <a:spLocks noChangeArrowheads="1"/>
          </p:cNvSpPr>
          <p:nvPr/>
        </p:nvSpPr>
        <p:spPr bwMode="auto">
          <a:xfrm>
            <a:off x="0" y="2714620"/>
            <a:ext cx="9144064" cy="214314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76200" lvl="1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4.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При переходе луча света из первой среды во вторую угол между преломлённым и отраженным лучами равен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90°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Чему равен относительный показатель преломления второй среды относительно первой, если угол преломления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</a:rPr>
              <a:t>30°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?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</a:rPr>
              <a:t>Ответ введите  с точностью до десятых.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5004048" y="5526554"/>
            <a:ext cx="1049975" cy="75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sz="40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roup 10"/>
          <p:cNvGrpSpPr>
            <a:grpSpLocks/>
          </p:cNvGrpSpPr>
          <p:nvPr/>
        </p:nvGrpSpPr>
        <p:grpSpPr bwMode="auto">
          <a:xfrm>
            <a:off x="5754447" y="5157192"/>
            <a:ext cx="1193805" cy="1342702"/>
            <a:chOff x="2766" y="3211"/>
            <a:chExt cx="917" cy="812"/>
          </a:xfrm>
        </p:grpSpPr>
        <p:grpSp>
          <p:nvGrpSpPr>
            <p:cNvPr id="33" name="Group 11"/>
            <p:cNvGrpSpPr>
              <a:grpSpLocks/>
            </p:cNvGrpSpPr>
            <p:nvPr/>
          </p:nvGrpSpPr>
          <p:grpSpPr bwMode="auto">
            <a:xfrm>
              <a:off x="2766" y="3211"/>
              <a:ext cx="917" cy="812"/>
              <a:chOff x="11367" y="3511"/>
              <a:chExt cx="1110" cy="812"/>
            </a:xfrm>
          </p:grpSpPr>
          <p:sp>
            <p:nvSpPr>
              <p:cNvPr id="51" name="Line 12"/>
              <p:cNvSpPr>
                <a:spLocks noChangeShapeType="1"/>
              </p:cNvSpPr>
              <p:nvPr/>
            </p:nvSpPr>
            <p:spPr bwMode="auto">
              <a:xfrm>
                <a:off x="11567" y="3938"/>
                <a:ext cx="628" cy="0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4" name="Group 13"/>
              <p:cNvGrpSpPr>
                <a:grpSpLocks/>
              </p:cNvGrpSpPr>
              <p:nvPr/>
            </p:nvGrpSpPr>
            <p:grpSpPr bwMode="auto">
              <a:xfrm>
                <a:off x="11367" y="3511"/>
                <a:ext cx="1110" cy="812"/>
                <a:chOff x="10875" y="3779"/>
                <a:chExt cx="887" cy="812"/>
              </a:xfrm>
            </p:grpSpPr>
            <p:sp>
              <p:nvSpPr>
                <p:cNvPr id="53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0875" y="3779"/>
                  <a:ext cx="864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0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</a:t>
                  </a:r>
                  <a:r>
                    <a:rPr kumimoji="0" lang="en-US" sz="4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n</a:t>
                  </a:r>
                  <a:r>
                    <a:rPr kumimoji="0" lang="en-US" sz="4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4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0898" y="4141"/>
                  <a:ext cx="864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kumimoji="0" lang="en-US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n</a:t>
                  </a:r>
                  <a:r>
                    <a:rPr kumimoji="0" lang="en-US" sz="4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5400" b="0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50" name="Line 16"/>
            <p:cNvSpPr>
              <a:spLocks noChangeShapeType="1"/>
            </p:cNvSpPr>
            <p:nvPr/>
          </p:nvSpPr>
          <p:spPr bwMode="auto">
            <a:xfrm>
              <a:off x="2936" y="3682"/>
              <a:ext cx="58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5" name="Text Box 9"/>
          <p:cNvSpPr txBox="1">
            <a:spLocks noChangeArrowheads="1"/>
          </p:cNvSpPr>
          <p:nvPr/>
        </p:nvSpPr>
        <p:spPr bwMode="auto">
          <a:xfrm>
            <a:off x="6759536" y="5647600"/>
            <a:ext cx="500066" cy="75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121622" y="5543928"/>
            <a:ext cx="153599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</a:rPr>
              <a:t>30°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" name="Group 65"/>
          <p:cNvGrpSpPr>
            <a:grpSpLocks/>
          </p:cNvGrpSpPr>
          <p:nvPr/>
        </p:nvGrpSpPr>
        <p:grpSpPr bwMode="auto">
          <a:xfrm>
            <a:off x="1097625" y="1720687"/>
            <a:ext cx="681468" cy="851057"/>
            <a:chOff x="2788" y="3211"/>
            <a:chExt cx="755" cy="765"/>
          </a:xfrm>
        </p:grpSpPr>
        <p:grpSp>
          <p:nvGrpSpPr>
            <p:cNvPr id="36" name="Group 66"/>
            <p:cNvGrpSpPr>
              <a:grpSpLocks/>
            </p:cNvGrpSpPr>
            <p:nvPr/>
          </p:nvGrpSpPr>
          <p:grpSpPr bwMode="auto">
            <a:xfrm>
              <a:off x="2788" y="3211"/>
              <a:ext cx="755" cy="765"/>
              <a:chOff x="11369" y="3511"/>
              <a:chExt cx="912" cy="765"/>
            </a:xfrm>
          </p:grpSpPr>
          <p:sp>
            <p:nvSpPr>
              <p:cNvPr id="65" name="Line 67"/>
              <p:cNvSpPr>
                <a:spLocks noChangeShapeType="1"/>
              </p:cNvSpPr>
              <p:nvPr/>
            </p:nvSpPr>
            <p:spPr bwMode="auto">
              <a:xfrm>
                <a:off x="11567" y="3938"/>
                <a:ext cx="628" cy="0"/>
              </a:xfrm>
              <a:prstGeom prst="line">
                <a:avLst/>
              </a:prstGeom>
              <a:noFill/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7" name="Group 68"/>
              <p:cNvGrpSpPr>
                <a:grpSpLocks/>
              </p:cNvGrpSpPr>
              <p:nvPr/>
            </p:nvGrpSpPr>
            <p:grpSpPr bwMode="auto">
              <a:xfrm>
                <a:off x="11369" y="3511"/>
                <a:ext cx="912" cy="765"/>
                <a:chOff x="10880" y="3779"/>
                <a:chExt cx="729" cy="765"/>
              </a:xfrm>
            </p:grpSpPr>
            <p:sp>
              <p:nvSpPr>
                <p:cNvPr id="67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10880" y="3779"/>
                  <a:ext cx="581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en-US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8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10974" y="4094"/>
                  <a:ext cx="635" cy="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en-US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59" name="Line 71"/>
            <p:cNvSpPr>
              <a:spLocks noChangeShapeType="1"/>
            </p:cNvSpPr>
            <p:nvPr/>
          </p:nvSpPr>
          <p:spPr bwMode="auto">
            <a:xfrm>
              <a:off x="2936" y="3687"/>
              <a:ext cx="58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6" name="Text Box 9"/>
          <p:cNvSpPr txBox="1">
            <a:spLocks noChangeArrowheads="1"/>
          </p:cNvSpPr>
          <p:nvPr/>
        </p:nvSpPr>
        <p:spPr bwMode="auto">
          <a:xfrm>
            <a:off x="1810177" y="1899896"/>
            <a:ext cx="500066" cy="75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 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0" y="3643314"/>
            <a:ext cx="4214842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8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 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kumimoji="0" lang="ru-RU" sz="4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ru-RU" sz="48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  <a:r>
              <a:rPr kumimoji="0" lang="ru-RU" sz="48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</a:rPr>
              <a:t>90°</a:t>
            </a:r>
            <a:endParaRPr kumimoji="0" lang="ru-RU" sz="4800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7" name="Rectangle 27"/>
          <p:cNvSpPr>
            <a:spLocks noChangeArrowheads="1"/>
          </p:cNvSpPr>
          <p:nvPr/>
        </p:nvSpPr>
        <p:spPr bwMode="auto">
          <a:xfrm>
            <a:off x="0" y="4516196"/>
            <a:ext cx="3571868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48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 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kumimoji="0" lang="ru-RU" sz="4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</a:rPr>
              <a:t>90°</a:t>
            </a:r>
            <a:endParaRPr kumimoji="0" lang="ru-RU" sz="4800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79" name="Прямая со стрелкой 78"/>
          <p:cNvCxnSpPr/>
          <p:nvPr/>
        </p:nvCxnSpPr>
        <p:spPr>
          <a:xfrm rot="16200000" flipV="1">
            <a:off x="-71470" y="3071810"/>
            <a:ext cx="3000396" cy="42862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-32" y="5376099"/>
            <a:ext cx="485742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</a:rPr>
              <a:t>90°</a:t>
            </a:r>
            <a:r>
              <a:rPr lang="ru-RU" sz="3600" b="1" dirty="0" smtClean="0">
                <a:latin typeface="Times New Roman" pitchFamily="18" charset="0"/>
              </a:rPr>
              <a:t>-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</a:rPr>
              <a:t>)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Группа 59"/>
          <p:cNvGrpSpPr/>
          <p:nvPr/>
        </p:nvGrpSpPr>
        <p:grpSpPr>
          <a:xfrm>
            <a:off x="-71438" y="0"/>
            <a:ext cx="9215438" cy="7108788"/>
            <a:chOff x="-71438" y="-150474"/>
            <a:chExt cx="9215438" cy="7108788"/>
          </a:xfrm>
          <a:solidFill>
            <a:schemeClr val="tx1">
              <a:lumMod val="65000"/>
              <a:lumOff val="35000"/>
              <a:alpha val="74000"/>
            </a:schemeClr>
          </a:solidFill>
        </p:grpSpPr>
        <p:grpSp>
          <p:nvGrpSpPr>
            <p:cNvPr id="40" name="Группа 31"/>
            <p:cNvGrpSpPr/>
            <p:nvPr/>
          </p:nvGrpSpPr>
          <p:grpSpPr>
            <a:xfrm>
              <a:off x="0" y="-150474"/>
              <a:ext cx="9144000" cy="7079960"/>
              <a:chOff x="-928726" y="2135771"/>
              <a:chExt cx="9144000" cy="6865368"/>
            </a:xfrm>
            <a:grpFill/>
          </p:grpSpPr>
          <p:sp>
            <p:nvSpPr>
              <p:cNvPr id="63" name="Прямоугольник 62"/>
              <p:cNvSpPr/>
              <p:nvPr/>
            </p:nvSpPr>
            <p:spPr>
              <a:xfrm>
                <a:off x="-928726" y="2143139"/>
                <a:ext cx="9144000" cy="6858000"/>
              </a:xfrm>
              <a:prstGeom prst="rect">
                <a:avLst/>
              </a:prstGeom>
              <a:grp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r>
                  <a:rPr lang="ru-RU" sz="96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  </a:t>
                </a:r>
                <a:endParaRPr lang="ru-RU" sz="9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lvl="0" algn="ctr">
                  <a:spcAft>
                    <a:spcPts val="1000"/>
                  </a:spcAft>
                </a:pPr>
                <a:r>
                  <a:rPr lang="en-US" sz="9600" b="1" dirty="0" smtClean="0">
                    <a:solidFill>
                      <a:srgbClr val="66CCFF"/>
                    </a:solidFill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4000" b="1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72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7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72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7200" b="1" u="sng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ru-RU" sz="7200" b="1" u="sng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7200" b="1" u="sng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sz="7200" b="1" u="sng" baseline="-25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ru-RU" sz="7200" b="1" u="sng" baseline="-25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en-US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r>
                  <a:rPr lang="ru-RU" sz="7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</a:t>
                </a:r>
                <a:r>
                  <a:rPr lang="en-US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7200" b="1" baseline="30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Rectangle 25"/>
              <p:cNvSpPr>
                <a:spLocks noChangeArrowheads="1"/>
              </p:cNvSpPr>
              <p:nvPr/>
            </p:nvSpPr>
            <p:spPr bwMode="auto">
              <a:xfrm>
                <a:off x="-922362" y="2135771"/>
                <a:ext cx="6072230" cy="2861805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/>
                <a:r>
                  <a:rPr lang="ru-RU" sz="36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1.  ЛУЧ падающий,</a:t>
                </a:r>
                <a:endParaRPr lang="ru-RU" sz="2000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eaLnBrk="0" hangingPunct="0"/>
                <a:r>
                  <a:rPr lang="ru-RU" sz="36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ЛУЧ преломлённый </a:t>
                </a:r>
                <a:endParaRPr lang="ru-RU" sz="2000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eaLnBrk="0" hangingPunct="0"/>
                <a:r>
                  <a:rPr lang="ru-RU" sz="36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 и  </a:t>
                </a:r>
                <a:r>
                  <a:rPr lang="ru-RU" sz="44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</a:t>
                </a:r>
                <a:r>
                  <a:rPr lang="ru-RU" sz="44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…</a:t>
                </a:r>
                <a:r>
                  <a:rPr lang="ru-RU" sz="36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48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</a:t>
                </a:r>
                <a:r>
                  <a:rPr lang="ru-RU" sz="40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одной </a:t>
                </a:r>
              </a:p>
              <a:p>
                <a:pPr lvl="0" eaLnBrk="0" hangingPunct="0"/>
                <a:r>
                  <a:rPr lang="ru-RU" sz="40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                    плоскости</a:t>
                </a:r>
                <a:endParaRPr lang="ru-RU" sz="40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ts val="3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-71438" y="5850318"/>
              <a:ext cx="7072394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6600" b="1" baseline="-25000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6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sin</a:t>
              </a:r>
              <a:r>
                <a:rPr lang="en-US" sz="6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</a:t>
              </a:r>
              <a:r>
                <a:rPr lang="en-US" sz="6600" b="1" baseline="-25000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6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= n</a:t>
              </a:r>
              <a:r>
                <a:rPr lang="en-US" sz="6600" b="1" baseline="-25000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6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sin</a:t>
              </a:r>
              <a:r>
                <a:rPr lang="en-US" sz="6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</a:t>
              </a:r>
              <a:r>
                <a:rPr lang="en-US" sz="6600" b="1" baseline="-25000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66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66" name="Прямоугольник 65"/>
          <p:cNvSpPr/>
          <p:nvPr/>
        </p:nvSpPr>
        <p:spPr>
          <a:xfrm>
            <a:off x="6487527" y="6334804"/>
            <a:ext cx="2069413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// стр.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9" grpId="1"/>
      <p:bldP spid="10" grpId="0"/>
      <p:bldP spid="10" grpId="1"/>
      <p:bldP spid="11" grpId="0" animBg="1"/>
      <p:bldP spid="12" grpId="0"/>
      <p:bldP spid="13" grpId="0" animBg="1"/>
      <p:bldP spid="14" grpId="0" animBg="1"/>
      <p:bldP spid="15" grpId="0"/>
      <p:bldP spid="16" grpId="0" animBg="1"/>
      <p:bldP spid="17" grpId="0"/>
      <p:bldP spid="10242" grpId="0"/>
      <p:bldP spid="26" grpId="0" animBg="1"/>
      <p:bldP spid="29" grpId="0" animBg="1"/>
      <p:bldP spid="30" grpId="0" animBg="1"/>
      <p:bldP spid="38" grpId="0"/>
      <p:bldP spid="46" grpId="0" animBg="1"/>
      <p:bldP spid="47" grpId="0"/>
      <p:bldP spid="55" grpId="0"/>
      <p:bldP spid="56" grpId="0" animBg="1"/>
      <p:bldP spid="76" grpId="0"/>
      <p:bldP spid="27" grpId="0" animBg="1"/>
      <p:bldP spid="7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/>
          <p:cNvSpPr txBox="1"/>
          <p:nvPr/>
        </p:nvSpPr>
        <p:spPr>
          <a:xfrm>
            <a:off x="2786050" y="3799309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42910" y="857231"/>
            <a:ext cx="5453797" cy="1817653"/>
            <a:chOff x="8236" y="6051"/>
            <a:chExt cx="2758" cy="672"/>
          </a:xfrm>
        </p:grpSpPr>
        <p:sp>
          <p:nvSpPr>
            <p:cNvPr id="24578" name="Line 2"/>
            <p:cNvSpPr>
              <a:spLocks noChangeShapeType="1"/>
            </p:cNvSpPr>
            <p:nvPr/>
          </p:nvSpPr>
          <p:spPr bwMode="auto">
            <a:xfrm>
              <a:off x="8295" y="6051"/>
              <a:ext cx="0" cy="651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81" name="Line 5"/>
            <p:cNvSpPr>
              <a:spLocks noChangeShapeType="1"/>
            </p:cNvSpPr>
            <p:nvPr/>
          </p:nvSpPr>
          <p:spPr bwMode="auto">
            <a:xfrm>
              <a:off x="8236" y="6719"/>
              <a:ext cx="2758" cy="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9" name="Прямоугольник 88"/>
          <p:cNvSpPr/>
          <p:nvPr/>
        </p:nvSpPr>
        <p:spPr>
          <a:xfrm>
            <a:off x="357158" y="500042"/>
            <a:ext cx="3754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endParaRPr lang="ru-RU" sz="4000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214282" y="3929066"/>
            <a:ext cx="460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S</a:t>
            </a:r>
            <a:endParaRPr lang="ru-RU" sz="4000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142844" y="1500174"/>
            <a:ext cx="5357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 </a:t>
            </a:r>
            <a:endParaRPr lang="ru-RU" sz="4000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5357818" y="164305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lang="ru-RU" sz="2400" dirty="0"/>
          </a:p>
        </p:txBody>
      </p:sp>
      <p:grpSp>
        <p:nvGrpSpPr>
          <p:cNvPr id="5" name="Группа 96"/>
          <p:cNvGrpSpPr/>
          <p:nvPr/>
        </p:nvGrpSpPr>
        <p:grpSpPr>
          <a:xfrm>
            <a:off x="4917901" y="1154273"/>
            <a:ext cx="338558" cy="1467577"/>
            <a:chOff x="5090698" y="1191079"/>
            <a:chExt cx="338558" cy="1467577"/>
          </a:xfrm>
        </p:grpSpPr>
        <p:grpSp>
          <p:nvGrpSpPr>
            <p:cNvPr id="6" name="Group 25"/>
            <p:cNvGrpSpPr>
              <a:grpSpLocks/>
            </p:cNvGrpSpPr>
            <p:nvPr/>
          </p:nvGrpSpPr>
          <p:grpSpPr bwMode="auto">
            <a:xfrm rot="19264022" flipH="1">
              <a:off x="5090698" y="1191079"/>
              <a:ext cx="290710" cy="389416"/>
              <a:chOff x="3340" y="2819"/>
              <a:chExt cx="566" cy="674"/>
            </a:xfrm>
          </p:grpSpPr>
          <p:sp>
            <p:nvSpPr>
              <p:cNvPr id="79" name="Arc 26"/>
              <p:cNvSpPr>
                <a:spLocks/>
              </p:cNvSpPr>
              <p:nvPr/>
            </p:nvSpPr>
            <p:spPr bwMode="auto">
              <a:xfrm>
                <a:off x="3569" y="3064"/>
                <a:ext cx="215" cy="42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Line 27"/>
              <p:cNvSpPr>
                <a:spLocks noChangeShapeType="1"/>
              </p:cNvSpPr>
              <p:nvPr/>
            </p:nvSpPr>
            <p:spPr bwMode="auto">
              <a:xfrm>
                <a:off x="3370" y="3493"/>
                <a:ext cx="536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Line 28"/>
              <p:cNvSpPr>
                <a:spLocks noChangeShapeType="1"/>
              </p:cNvSpPr>
              <p:nvPr/>
            </p:nvSpPr>
            <p:spPr bwMode="auto">
              <a:xfrm flipV="1">
                <a:off x="3340" y="2819"/>
                <a:ext cx="383" cy="65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Oval 29"/>
              <p:cNvSpPr>
                <a:spLocks noChangeArrowheads="1"/>
              </p:cNvSpPr>
              <p:nvPr/>
            </p:nvSpPr>
            <p:spPr bwMode="auto">
              <a:xfrm>
                <a:off x="3616" y="3156"/>
                <a:ext cx="141" cy="184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96" name="Line 10"/>
            <p:cNvSpPr>
              <a:spLocks noChangeShapeType="1"/>
            </p:cNvSpPr>
            <p:nvPr/>
          </p:nvSpPr>
          <p:spPr bwMode="auto">
            <a:xfrm>
              <a:off x="5429256" y="1428736"/>
              <a:ext cx="0" cy="122992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8" name="Rectangle 16"/>
          <p:cNvSpPr>
            <a:spLocks noChangeArrowheads="1"/>
          </p:cNvSpPr>
          <p:nvPr/>
        </p:nvSpPr>
        <p:spPr bwMode="auto">
          <a:xfrm>
            <a:off x="3714712" y="3714752"/>
            <a:ext cx="54292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16-1.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Найти</a:t>
            </a:r>
            <a:r>
              <a:rPr lang="ru-RU" sz="28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высоту</a:t>
            </a:r>
            <a:r>
              <a:rPr lang="ru-RU" sz="28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столба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,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зная свой рост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en-US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    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142844" y="2357430"/>
            <a:ext cx="4507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О</a:t>
            </a:r>
            <a:endParaRPr lang="ru-RU" sz="4000" dirty="0"/>
          </a:p>
        </p:txBody>
      </p:sp>
      <p:sp>
        <p:nvSpPr>
          <p:cNvPr id="100" name="Line 25"/>
          <p:cNvSpPr>
            <a:spLocks noChangeShapeType="1"/>
          </p:cNvSpPr>
          <p:nvPr/>
        </p:nvSpPr>
        <p:spPr bwMode="auto">
          <a:xfrm>
            <a:off x="714348" y="2285992"/>
            <a:ext cx="257176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1" name="Line 26"/>
          <p:cNvSpPr>
            <a:spLocks noChangeShapeType="1"/>
          </p:cNvSpPr>
          <p:nvPr/>
        </p:nvSpPr>
        <p:spPr bwMode="auto">
          <a:xfrm flipV="1">
            <a:off x="3357554" y="2285992"/>
            <a:ext cx="1857388" cy="0"/>
          </a:xfrm>
          <a:prstGeom prst="line">
            <a:avLst/>
          </a:prstGeom>
          <a:noFill/>
          <a:ln w="9525">
            <a:solidFill>
              <a:srgbClr val="0014AC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" name="TextBox 101"/>
          <p:cNvSpPr txBox="1"/>
          <p:nvPr/>
        </p:nvSpPr>
        <p:spPr>
          <a:xfrm>
            <a:off x="4214810" y="2218258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571604" y="221455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 Box 2"/>
          <p:cNvSpPr txBox="1">
            <a:spLocks noChangeArrowheads="1"/>
          </p:cNvSpPr>
          <p:nvPr/>
        </p:nvSpPr>
        <p:spPr bwMode="auto">
          <a:xfrm>
            <a:off x="6929455" y="2025367"/>
            <a:ext cx="4286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850624" y="167360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u="sng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 Box 4"/>
          <p:cNvSpPr txBox="1">
            <a:spLocks noChangeArrowheads="1"/>
          </p:cNvSpPr>
          <p:nvPr/>
        </p:nvSpPr>
        <p:spPr bwMode="auto">
          <a:xfrm>
            <a:off x="7215206" y="1857364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540864" y="168394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800" u="sng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540864" y="204852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Text Box 4"/>
          <p:cNvSpPr txBox="1">
            <a:spLocks noChangeArrowheads="1"/>
          </p:cNvSpPr>
          <p:nvPr/>
        </p:nvSpPr>
        <p:spPr bwMode="auto">
          <a:xfrm>
            <a:off x="7865540" y="1819426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8183806" y="184258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487527" y="6334804"/>
            <a:ext cx="2518253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// стр.25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9" grpId="0"/>
      <p:bldP spid="90" grpId="0"/>
      <p:bldP spid="91" grpId="0"/>
      <p:bldP spid="92" grpId="0"/>
      <p:bldP spid="98" grpId="0"/>
      <p:bldP spid="99" grpId="0"/>
      <p:bldP spid="100" grpId="0" animBg="1"/>
      <p:bldP spid="101" grpId="0" animBg="1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/>
          <p:cNvSpPr txBox="1"/>
          <p:nvPr/>
        </p:nvSpPr>
        <p:spPr>
          <a:xfrm>
            <a:off x="2786050" y="3799309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642910" y="857232"/>
            <a:ext cx="5453797" cy="3602848"/>
            <a:chOff x="8236" y="6051"/>
            <a:chExt cx="2758" cy="1332"/>
          </a:xfrm>
        </p:grpSpPr>
        <p:sp>
          <p:nvSpPr>
            <p:cNvPr id="24578" name="Line 2"/>
            <p:cNvSpPr>
              <a:spLocks noChangeShapeType="1"/>
            </p:cNvSpPr>
            <p:nvPr/>
          </p:nvSpPr>
          <p:spPr bwMode="auto">
            <a:xfrm>
              <a:off x="8295" y="6051"/>
              <a:ext cx="0" cy="65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8236" y="6066"/>
              <a:ext cx="2758" cy="1317"/>
              <a:chOff x="8236" y="6066"/>
              <a:chExt cx="2758" cy="1317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8236" y="6719"/>
                <a:ext cx="2758" cy="24"/>
                <a:chOff x="8320" y="7125"/>
                <a:chExt cx="2758" cy="24"/>
              </a:xfrm>
            </p:grpSpPr>
            <p:sp>
              <p:nvSpPr>
                <p:cNvPr id="24581" name="Line 5"/>
                <p:cNvSpPr>
                  <a:spLocks noChangeShapeType="1"/>
                </p:cNvSpPr>
                <p:nvPr/>
              </p:nvSpPr>
              <p:spPr bwMode="auto">
                <a:xfrm>
                  <a:off x="8320" y="7125"/>
                  <a:ext cx="2758" cy="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4582" name="Line 6"/>
                <p:cNvSpPr>
                  <a:spLocks noChangeShapeType="1"/>
                </p:cNvSpPr>
                <p:nvPr/>
              </p:nvSpPr>
              <p:spPr bwMode="auto">
                <a:xfrm>
                  <a:off x="9368" y="7149"/>
                  <a:ext cx="686" cy="0"/>
                </a:xfrm>
                <a:prstGeom prst="line">
                  <a:avLst/>
                </a:prstGeom>
                <a:noFill/>
                <a:ln w="7620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24584" name="Line 8"/>
              <p:cNvSpPr>
                <a:spLocks noChangeShapeType="1"/>
              </p:cNvSpPr>
              <p:nvPr/>
            </p:nvSpPr>
            <p:spPr bwMode="auto">
              <a:xfrm rot="120000">
                <a:off x="8286" y="6076"/>
                <a:ext cx="1362" cy="61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86" name="Line 10"/>
              <p:cNvSpPr>
                <a:spLocks noChangeShapeType="1"/>
              </p:cNvSpPr>
              <p:nvPr/>
            </p:nvSpPr>
            <p:spPr bwMode="auto">
              <a:xfrm>
                <a:off x="9635" y="6066"/>
                <a:ext cx="0" cy="66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87" name="Line 11"/>
              <p:cNvSpPr>
                <a:spLocks noChangeShapeType="1"/>
              </p:cNvSpPr>
              <p:nvPr/>
            </p:nvSpPr>
            <p:spPr bwMode="auto">
              <a:xfrm>
                <a:off x="8295" y="6725"/>
                <a:ext cx="0" cy="65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89" name="Line 13"/>
              <p:cNvSpPr>
                <a:spLocks noChangeShapeType="1"/>
              </p:cNvSpPr>
              <p:nvPr/>
            </p:nvSpPr>
            <p:spPr bwMode="auto">
              <a:xfrm flipV="1">
                <a:off x="8303" y="6273"/>
                <a:ext cx="2213" cy="111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91" name="Line 15"/>
              <p:cNvSpPr>
                <a:spLocks noChangeShapeType="1"/>
              </p:cNvSpPr>
              <p:nvPr/>
            </p:nvSpPr>
            <p:spPr bwMode="auto">
              <a:xfrm flipV="1">
                <a:off x="9636" y="6266"/>
                <a:ext cx="888" cy="45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89" name="Прямоугольник 88"/>
          <p:cNvSpPr/>
          <p:nvPr/>
        </p:nvSpPr>
        <p:spPr>
          <a:xfrm>
            <a:off x="357158" y="500042"/>
            <a:ext cx="3754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</a:t>
            </a:r>
            <a:endParaRPr lang="ru-RU" sz="4000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214282" y="3929066"/>
            <a:ext cx="460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S</a:t>
            </a:r>
            <a:endParaRPr lang="ru-RU" sz="4000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142844" y="1500174"/>
            <a:ext cx="5357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 </a:t>
            </a:r>
            <a:endParaRPr lang="ru-RU" sz="4000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5357818" y="164305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endParaRPr lang="ru-RU" sz="2400" dirty="0"/>
          </a:p>
        </p:txBody>
      </p:sp>
      <p:grpSp>
        <p:nvGrpSpPr>
          <p:cNvPr id="5" name="Группа 96"/>
          <p:cNvGrpSpPr/>
          <p:nvPr/>
        </p:nvGrpSpPr>
        <p:grpSpPr>
          <a:xfrm>
            <a:off x="4917901" y="1154273"/>
            <a:ext cx="338558" cy="1467577"/>
            <a:chOff x="5090698" y="1191079"/>
            <a:chExt cx="338558" cy="1467577"/>
          </a:xfrm>
        </p:grpSpPr>
        <p:grpSp>
          <p:nvGrpSpPr>
            <p:cNvPr id="6" name="Group 25"/>
            <p:cNvGrpSpPr>
              <a:grpSpLocks/>
            </p:cNvGrpSpPr>
            <p:nvPr/>
          </p:nvGrpSpPr>
          <p:grpSpPr bwMode="auto">
            <a:xfrm rot="19264022" flipH="1">
              <a:off x="5090698" y="1191079"/>
              <a:ext cx="290710" cy="389416"/>
              <a:chOff x="3340" y="2819"/>
              <a:chExt cx="566" cy="674"/>
            </a:xfrm>
          </p:grpSpPr>
          <p:sp>
            <p:nvSpPr>
              <p:cNvPr id="79" name="Arc 26"/>
              <p:cNvSpPr>
                <a:spLocks/>
              </p:cNvSpPr>
              <p:nvPr/>
            </p:nvSpPr>
            <p:spPr bwMode="auto">
              <a:xfrm>
                <a:off x="3569" y="3064"/>
                <a:ext cx="215" cy="42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5" name="Line 27"/>
              <p:cNvSpPr>
                <a:spLocks noChangeShapeType="1"/>
              </p:cNvSpPr>
              <p:nvPr/>
            </p:nvSpPr>
            <p:spPr bwMode="auto">
              <a:xfrm>
                <a:off x="3370" y="3493"/>
                <a:ext cx="536" cy="0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8" name="Line 28"/>
              <p:cNvSpPr>
                <a:spLocks noChangeShapeType="1"/>
              </p:cNvSpPr>
              <p:nvPr/>
            </p:nvSpPr>
            <p:spPr bwMode="auto">
              <a:xfrm flipV="1">
                <a:off x="3340" y="2819"/>
                <a:ext cx="383" cy="658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Oval 29"/>
              <p:cNvSpPr>
                <a:spLocks noChangeArrowheads="1"/>
              </p:cNvSpPr>
              <p:nvPr/>
            </p:nvSpPr>
            <p:spPr bwMode="auto">
              <a:xfrm>
                <a:off x="3616" y="3156"/>
                <a:ext cx="141" cy="184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222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96" name="Line 10"/>
            <p:cNvSpPr>
              <a:spLocks noChangeShapeType="1"/>
            </p:cNvSpPr>
            <p:nvPr/>
          </p:nvSpPr>
          <p:spPr bwMode="auto">
            <a:xfrm>
              <a:off x="5429256" y="1428736"/>
              <a:ext cx="0" cy="122992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8" name="Rectangle 16"/>
          <p:cNvSpPr>
            <a:spLocks noChangeArrowheads="1"/>
          </p:cNvSpPr>
          <p:nvPr/>
        </p:nvSpPr>
        <p:spPr bwMode="auto">
          <a:xfrm>
            <a:off x="3286084" y="3143248"/>
            <a:ext cx="58579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16-1.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Найти</a:t>
            </a:r>
            <a:r>
              <a:rPr lang="ru-RU" sz="36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высоту</a:t>
            </a:r>
            <a:r>
              <a:rPr lang="ru-RU" sz="36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столба</a:t>
            </a:r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,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зная свой рост</a:t>
            </a:r>
            <a:r>
              <a:rPr kumimoji="0" lang="ru-RU" sz="3600" b="1" i="0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3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en-US" sz="3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    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142844" y="2357430"/>
            <a:ext cx="4507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О</a:t>
            </a:r>
            <a:endParaRPr lang="ru-RU" sz="4000" dirty="0"/>
          </a:p>
        </p:txBody>
      </p:sp>
      <p:sp>
        <p:nvSpPr>
          <p:cNvPr id="100" name="Line 25"/>
          <p:cNvSpPr>
            <a:spLocks noChangeShapeType="1"/>
          </p:cNvSpPr>
          <p:nvPr/>
        </p:nvSpPr>
        <p:spPr bwMode="auto">
          <a:xfrm>
            <a:off x="714348" y="2285992"/>
            <a:ext cx="257176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1" name="Line 26"/>
          <p:cNvSpPr>
            <a:spLocks noChangeShapeType="1"/>
          </p:cNvSpPr>
          <p:nvPr/>
        </p:nvSpPr>
        <p:spPr bwMode="auto">
          <a:xfrm flipV="1">
            <a:off x="3357554" y="2285992"/>
            <a:ext cx="1857388" cy="0"/>
          </a:xfrm>
          <a:prstGeom prst="line">
            <a:avLst/>
          </a:prstGeom>
          <a:noFill/>
          <a:ln w="9525">
            <a:solidFill>
              <a:srgbClr val="0014AC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" name="TextBox 101"/>
          <p:cNvSpPr txBox="1"/>
          <p:nvPr/>
        </p:nvSpPr>
        <p:spPr>
          <a:xfrm>
            <a:off x="4214810" y="2218258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571604" y="221455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 Box 2"/>
          <p:cNvSpPr txBox="1">
            <a:spLocks noChangeArrowheads="1"/>
          </p:cNvSpPr>
          <p:nvPr/>
        </p:nvSpPr>
        <p:spPr bwMode="auto">
          <a:xfrm>
            <a:off x="6929455" y="2025367"/>
            <a:ext cx="4286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6850624" y="167360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u="sng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 Box 4"/>
          <p:cNvSpPr txBox="1">
            <a:spLocks noChangeArrowheads="1"/>
          </p:cNvSpPr>
          <p:nvPr/>
        </p:nvSpPr>
        <p:spPr bwMode="auto">
          <a:xfrm>
            <a:off x="7215206" y="1857364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540864" y="168394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800" u="sng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540864" y="204852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Text Box 4"/>
          <p:cNvSpPr txBox="1">
            <a:spLocks noChangeArrowheads="1"/>
          </p:cNvSpPr>
          <p:nvPr/>
        </p:nvSpPr>
        <p:spPr bwMode="auto">
          <a:xfrm>
            <a:off x="7865540" y="1819426"/>
            <a:ext cx="588637" cy="32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=</a:t>
            </a:r>
            <a:endParaRPr kumimoji="0" lang="ru-RU" sz="4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8183806" y="1842580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500826" y="6334780"/>
            <a:ext cx="2101409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16-1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стр.25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9" grpId="0"/>
      <p:bldP spid="90" grpId="0"/>
      <p:bldP spid="91" grpId="0"/>
      <p:bldP spid="92" grpId="0"/>
      <p:bldP spid="98" grpId="0"/>
      <p:bldP spid="99" grpId="0"/>
      <p:bldP spid="100" grpId="0" animBg="1"/>
      <p:bldP spid="101" grpId="0" animBg="1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1571604" y="1388730"/>
            <a:ext cx="250033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2026087" y="285731"/>
            <a:ext cx="640592" cy="1101289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 rot="15272607">
            <a:off x="2579483" y="398701"/>
            <a:ext cx="812286" cy="86850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2666678" y="366105"/>
            <a:ext cx="0" cy="2149565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rc 19"/>
          <p:cNvSpPr>
            <a:spLocks/>
          </p:cNvSpPr>
          <p:nvPr/>
        </p:nvSpPr>
        <p:spPr bwMode="auto">
          <a:xfrm rot="16651231">
            <a:off x="2400308" y="752413"/>
            <a:ext cx="287293" cy="19015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rc 21"/>
          <p:cNvSpPr>
            <a:spLocks/>
          </p:cNvSpPr>
          <p:nvPr/>
        </p:nvSpPr>
        <p:spPr bwMode="auto">
          <a:xfrm>
            <a:off x="2678282" y="713477"/>
            <a:ext cx="226567" cy="24112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231392" y="25523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2686460" y="261630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1428736"/>
            <a:ext cx="4286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2а. Луч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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одной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928802"/>
            <a:ext cx="3143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2б.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32"/>
          <p:cNvSpPr>
            <a:spLocks noChangeArrowheads="1"/>
          </p:cNvSpPr>
          <p:nvPr/>
        </p:nvSpPr>
        <p:spPr bwMode="auto">
          <a:xfrm>
            <a:off x="0" y="1615754"/>
            <a:ext cx="4286248" cy="884552"/>
          </a:xfrm>
          <a:prstGeom prst="foldedCorner">
            <a:avLst>
              <a:gd name="adj" fmla="val 125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 flipH="1">
            <a:off x="383283" y="3024880"/>
            <a:ext cx="2355609" cy="0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357158" y="3049150"/>
            <a:ext cx="2407859" cy="1094349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>
            <a:off x="383283" y="3049150"/>
            <a:ext cx="2105244" cy="2034254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 flipH="1">
            <a:off x="1460941" y="3049150"/>
            <a:ext cx="1304076" cy="50966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 flipH="1">
            <a:off x="1474004" y="3088864"/>
            <a:ext cx="1291013" cy="977413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 flipH="1">
            <a:off x="1500166" y="3013072"/>
            <a:ext cx="1227877" cy="1323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>
            <a:off x="1495775" y="3572055"/>
            <a:ext cx="1254003" cy="595714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>
            <a:off x="1500166" y="4071942"/>
            <a:ext cx="1129909" cy="1105381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 rot="19525022" flipH="1">
            <a:off x="8126457" y="3788099"/>
            <a:ext cx="419492" cy="572566"/>
            <a:chOff x="3340" y="2819"/>
            <a:chExt cx="566" cy="674"/>
          </a:xfrm>
        </p:grpSpPr>
        <p:sp>
          <p:nvSpPr>
            <p:cNvPr id="26650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51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52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53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" name="Группа 78"/>
          <p:cNvGrpSpPr/>
          <p:nvPr/>
        </p:nvGrpSpPr>
        <p:grpSpPr>
          <a:xfrm>
            <a:off x="1432544" y="2643182"/>
            <a:ext cx="28397" cy="2643206"/>
            <a:chOff x="1432544" y="2643182"/>
            <a:chExt cx="28397" cy="2643206"/>
          </a:xfrm>
        </p:grpSpPr>
        <p:sp>
          <p:nvSpPr>
            <p:cNvPr id="26640" name="Line 16"/>
            <p:cNvSpPr>
              <a:spLocks noChangeShapeType="1"/>
            </p:cNvSpPr>
            <p:nvPr/>
          </p:nvSpPr>
          <p:spPr bwMode="auto">
            <a:xfrm>
              <a:off x="1460941" y="2643182"/>
              <a:ext cx="0" cy="264320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54" name="Line 30"/>
            <p:cNvSpPr>
              <a:spLocks noChangeShapeType="1"/>
            </p:cNvSpPr>
            <p:nvPr/>
          </p:nvSpPr>
          <p:spPr bwMode="auto">
            <a:xfrm>
              <a:off x="1432544" y="2821896"/>
              <a:ext cx="0" cy="231666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6670" name="Line 46"/>
          <p:cNvSpPr>
            <a:spLocks noChangeShapeType="1"/>
          </p:cNvSpPr>
          <p:nvPr/>
        </p:nvSpPr>
        <p:spPr bwMode="auto">
          <a:xfrm rot="-180000" flipV="1">
            <a:off x="8560805" y="4099416"/>
            <a:ext cx="72000" cy="138177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" name="Group 50"/>
          <p:cNvGrpSpPr>
            <a:grpSpLocks/>
          </p:cNvGrpSpPr>
          <p:nvPr/>
        </p:nvGrpSpPr>
        <p:grpSpPr bwMode="auto">
          <a:xfrm>
            <a:off x="3594189" y="5786454"/>
            <a:ext cx="2620885" cy="707679"/>
            <a:chOff x="6574" y="8636"/>
            <a:chExt cx="1057" cy="528"/>
          </a:xfrm>
        </p:grpSpPr>
        <p:sp>
          <p:nvSpPr>
            <p:cNvPr id="26675" name="Line 51"/>
            <p:cNvSpPr>
              <a:spLocks noChangeShapeType="1"/>
            </p:cNvSpPr>
            <p:nvPr/>
          </p:nvSpPr>
          <p:spPr bwMode="auto">
            <a:xfrm>
              <a:off x="7064" y="8743"/>
              <a:ext cx="0" cy="22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 type="oval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/>
            </a:p>
          </p:txBody>
        </p:sp>
        <p:grpSp>
          <p:nvGrpSpPr>
            <p:cNvPr id="5" name="Group 52"/>
            <p:cNvGrpSpPr>
              <a:grpSpLocks/>
            </p:cNvGrpSpPr>
            <p:nvPr/>
          </p:nvGrpSpPr>
          <p:grpSpPr bwMode="auto">
            <a:xfrm>
              <a:off x="6574" y="8636"/>
              <a:ext cx="1057" cy="528"/>
              <a:chOff x="6574" y="8452"/>
              <a:chExt cx="1057" cy="528"/>
            </a:xfrm>
          </p:grpSpPr>
          <p:sp>
            <p:nvSpPr>
              <p:cNvPr id="26678" name="Oval 54"/>
              <p:cNvSpPr>
                <a:spLocks noChangeArrowheads="1"/>
              </p:cNvSpPr>
              <p:nvPr/>
            </p:nvSpPr>
            <p:spPr bwMode="auto">
              <a:xfrm>
                <a:off x="6574" y="8452"/>
                <a:ext cx="1057" cy="5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/>
              </a:p>
            </p:txBody>
          </p:sp>
          <p:sp>
            <p:nvSpPr>
              <p:cNvPr id="26677" name="Text Box 53"/>
              <p:cNvSpPr txBox="1">
                <a:spLocks noChangeArrowheads="1"/>
              </p:cNvSpPr>
              <p:nvPr/>
            </p:nvSpPr>
            <p:spPr bwMode="auto">
              <a:xfrm>
                <a:off x="6767" y="8472"/>
                <a:ext cx="815" cy="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М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,   ,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=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sp>
        <p:nvSpPr>
          <p:cNvPr id="26679" name="Text Box 55"/>
          <p:cNvSpPr txBox="1">
            <a:spLocks noChangeArrowheads="1"/>
          </p:cNvSpPr>
          <p:nvPr/>
        </p:nvSpPr>
        <p:spPr bwMode="auto">
          <a:xfrm>
            <a:off x="455892" y="2415220"/>
            <a:ext cx="228601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симметрично 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 flipV="1">
            <a:off x="6858018" y="4118288"/>
            <a:ext cx="1750303" cy="95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215042" y="6273225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зеркальное…                                                      </a:t>
            </a:r>
            <a:endParaRPr lang="ru-RU" sz="3200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42844" y="264318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786050" y="25717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Oval 5"/>
          <p:cNvSpPr>
            <a:spLocks noChangeArrowheads="1"/>
          </p:cNvSpPr>
          <p:nvPr/>
        </p:nvSpPr>
        <p:spPr bwMode="auto">
          <a:xfrm>
            <a:off x="2786050" y="3000372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83" name="Line 22"/>
          <p:cNvSpPr>
            <a:spLocks noChangeShapeType="1"/>
          </p:cNvSpPr>
          <p:nvPr/>
        </p:nvSpPr>
        <p:spPr bwMode="auto">
          <a:xfrm flipH="1">
            <a:off x="1500166" y="3033710"/>
            <a:ext cx="1227877" cy="1323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4" name="Oval 5"/>
          <p:cNvSpPr>
            <a:spLocks noChangeArrowheads="1"/>
          </p:cNvSpPr>
          <p:nvPr/>
        </p:nvSpPr>
        <p:spPr bwMode="auto">
          <a:xfrm>
            <a:off x="333305" y="3000372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86" name="Text Box 55"/>
          <p:cNvSpPr txBox="1">
            <a:spLocks noChangeArrowheads="1"/>
          </p:cNvSpPr>
          <p:nvPr/>
        </p:nvSpPr>
        <p:spPr bwMode="auto">
          <a:xfrm>
            <a:off x="5643570" y="2357454"/>
            <a:ext cx="2286016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симметрично 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78"/>
          <p:cNvGrpSpPr/>
          <p:nvPr/>
        </p:nvGrpSpPr>
        <p:grpSpPr>
          <a:xfrm>
            <a:off x="6785580" y="2857496"/>
            <a:ext cx="998" cy="2643206"/>
            <a:chOff x="1431546" y="2643182"/>
            <a:chExt cx="998" cy="2643206"/>
          </a:xfrm>
        </p:grpSpPr>
        <p:sp>
          <p:nvSpPr>
            <p:cNvPr id="65" name="Line 16"/>
            <p:cNvSpPr>
              <a:spLocks noChangeShapeType="1"/>
            </p:cNvSpPr>
            <p:nvPr/>
          </p:nvSpPr>
          <p:spPr bwMode="auto">
            <a:xfrm>
              <a:off x="1431546" y="2643182"/>
              <a:ext cx="0" cy="264320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Line 30"/>
            <p:cNvSpPr>
              <a:spLocks noChangeShapeType="1"/>
            </p:cNvSpPr>
            <p:nvPr/>
          </p:nvSpPr>
          <p:spPr bwMode="auto">
            <a:xfrm>
              <a:off x="1432544" y="2821896"/>
              <a:ext cx="0" cy="231666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7" name="Line 12"/>
          <p:cNvSpPr>
            <a:spLocks noChangeShapeType="1"/>
          </p:cNvSpPr>
          <p:nvPr/>
        </p:nvSpPr>
        <p:spPr bwMode="auto">
          <a:xfrm>
            <a:off x="6786578" y="5500702"/>
            <a:ext cx="250033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" name="Line 46"/>
          <p:cNvSpPr>
            <a:spLocks noChangeShapeType="1"/>
          </p:cNvSpPr>
          <p:nvPr/>
        </p:nvSpPr>
        <p:spPr bwMode="auto">
          <a:xfrm rot="-180000" flipV="1">
            <a:off x="4956565" y="4112786"/>
            <a:ext cx="72000" cy="1381770"/>
          </a:xfrm>
          <a:prstGeom prst="line">
            <a:avLst/>
          </a:prstGeom>
          <a:noFill/>
          <a:ln w="57150">
            <a:solidFill>
              <a:srgbClr val="000000"/>
            </a:solidFill>
            <a:prstDash val="sysDash"/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 flipV="1">
            <a:off x="5072066" y="4111848"/>
            <a:ext cx="1750303" cy="95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>
            <a:endCxn id="26653" idx="6"/>
          </p:cNvCxnSpPr>
          <p:nvPr/>
        </p:nvCxnSpPr>
        <p:spPr>
          <a:xfrm flipV="1">
            <a:off x="5000628" y="4195099"/>
            <a:ext cx="3298170" cy="130655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Line 24"/>
          <p:cNvSpPr>
            <a:spLocks noChangeShapeType="1"/>
          </p:cNvSpPr>
          <p:nvPr/>
        </p:nvSpPr>
        <p:spPr bwMode="auto">
          <a:xfrm flipH="1" flipV="1">
            <a:off x="6786578" y="4786322"/>
            <a:ext cx="1785950" cy="714379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0" name="Line 24"/>
          <p:cNvSpPr>
            <a:spLocks noChangeShapeType="1"/>
          </p:cNvSpPr>
          <p:nvPr/>
        </p:nvSpPr>
        <p:spPr bwMode="auto">
          <a:xfrm flipV="1">
            <a:off x="6800487" y="4230584"/>
            <a:ext cx="1422243" cy="571504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" name="Группа 78"/>
          <p:cNvGrpSpPr/>
          <p:nvPr/>
        </p:nvGrpSpPr>
        <p:grpSpPr>
          <a:xfrm>
            <a:off x="6659468" y="4127448"/>
            <a:ext cx="142876" cy="648000"/>
            <a:chOff x="1432544" y="2643182"/>
            <a:chExt cx="28397" cy="2643206"/>
          </a:xfrm>
        </p:grpSpPr>
        <p:sp>
          <p:nvSpPr>
            <p:cNvPr id="92" name="Line 16"/>
            <p:cNvSpPr>
              <a:spLocks noChangeShapeType="1"/>
            </p:cNvSpPr>
            <p:nvPr/>
          </p:nvSpPr>
          <p:spPr bwMode="auto">
            <a:xfrm>
              <a:off x="1460941" y="2643182"/>
              <a:ext cx="0" cy="2643206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Line 30"/>
            <p:cNvSpPr>
              <a:spLocks noChangeShapeType="1"/>
            </p:cNvSpPr>
            <p:nvPr/>
          </p:nvSpPr>
          <p:spPr bwMode="auto">
            <a:xfrm>
              <a:off x="1432544" y="2821896"/>
              <a:ext cx="0" cy="2316666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4" name="Line 12"/>
          <p:cNvSpPr>
            <a:spLocks noChangeShapeType="1"/>
          </p:cNvSpPr>
          <p:nvPr/>
        </p:nvSpPr>
        <p:spPr bwMode="auto">
          <a:xfrm>
            <a:off x="4286248" y="5500702"/>
            <a:ext cx="2500330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" name="Text Box 55"/>
          <p:cNvSpPr txBox="1">
            <a:spLocks noChangeArrowheads="1"/>
          </p:cNvSpPr>
          <p:nvPr/>
        </p:nvSpPr>
        <p:spPr bwMode="auto">
          <a:xfrm>
            <a:off x="4500562" y="1071546"/>
            <a:ext cx="4429156" cy="114298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Подберём и повесим зеркало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0" y="6334780"/>
            <a:ext cx="2101409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16-2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стр.25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6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70" grpId="0" animBg="1"/>
      <p:bldP spid="78" grpId="0"/>
      <p:bldP spid="86" grpId="0"/>
      <p:bldP spid="67" grpId="0" animBg="1"/>
      <p:bldP spid="79" grpId="0" animBg="1"/>
      <p:bldP spid="89" grpId="0" animBg="1"/>
      <p:bldP spid="90" grpId="0" animBg="1"/>
      <p:bldP spid="94" grpId="0" animBg="1"/>
      <p:bldP spid="9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5774</TotalTime>
  <Words>3206</Words>
  <Application>Microsoft Office PowerPoint</Application>
  <PresentationFormat>Экран (4:3)</PresentationFormat>
  <Paragraphs>644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Трек</vt:lpstr>
      <vt:lpstr>Домашнее задание.</vt:lpstr>
      <vt:lpstr>Слайд 2</vt:lpstr>
      <vt:lpstr>Уроки физики    Вторушина С.В.  11  класс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Домашнее задание.</vt:lpstr>
      <vt:lpstr>Слайд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User</cp:lastModifiedBy>
  <cp:revision>682</cp:revision>
  <dcterms:created xsi:type="dcterms:W3CDTF">2009-11-04T14:29:22Z</dcterms:created>
  <dcterms:modified xsi:type="dcterms:W3CDTF">2019-12-13T09:10:22Z</dcterms:modified>
</cp:coreProperties>
</file>