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292" r:id="rId2"/>
    <p:sldId id="293" r:id="rId3"/>
    <p:sldId id="351" r:id="rId4"/>
    <p:sldId id="256" r:id="rId5"/>
    <p:sldId id="305" r:id="rId6"/>
    <p:sldId id="309" r:id="rId7"/>
    <p:sldId id="310" r:id="rId8"/>
    <p:sldId id="374" r:id="rId9"/>
    <p:sldId id="352" r:id="rId10"/>
    <p:sldId id="300" r:id="rId11"/>
    <p:sldId id="287" r:id="rId12"/>
    <p:sldId id="354" r:id="rId13"/>
    <p:sldId id="316" r:id="rId14"/>
    <p:sldId id="313" r:id="rId15"/>
    <p:sldId id="321" r:id="rId16"/>
    <p:sldId id="356" r:id="rId17"/>
    <p:sldId id="375" r:id="rId18"/>
    <p:sldId id="311" r:id="rId19"/>
    <p:sldId id="307" r:id="rId20"/>
    <p:sldId id="357" r:id="rId21"/>
    <p:sldId id="383" r:id="rId22"/>
    <p:sldId id="377" r:id="rId23"/>
    <p:sldId id="385" r:id="rId24"/>
    <p:sldId id="386" r:id="rId25"/>
    <p:sldId id="387" r:id="rId26"/>
    <p:sldId id="388" r:id="rId27"/>
    <p:sldId id="389" r:id="rId28"/>
    <p:sldId id="391" r:id="rId29"/>
    <p:sldId id="393" r:id="rId30"/>
    <p:sldId id="394" r:id="rId31"/>
    <p:sldId id="395" r:id="rId32"/>
    <p:sldId id="396" r:id="rId33"/>
    <p:sldId id="397" r:id="rId34"/>
    <p:sldId id="355" r:id="rId35"/>
    <p:sldId id="315" r:id="rId36"/>
    <p:sldId id="317" r:id="rId37"/>
    <p:sldId id="319" r:id="rId38"/>
    <p:sldId id="371" r:id="rId39"/>
    <p:sldId id="372" r:id="rId40"/>
    <p:sldId id="398" r:id="rId41"/>
    <p:sldId id="353" r:id="rId42"/>
    <p:sldId id="318" r:id="rId43"/>
    <p:sldId id="320" r:id="rId44"/>
    <p:sldId id="306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9E3A5"/>
    <a:srgbClr val="0000FF"/>
    <a:srgbClr val="F90101"/>
    <a:srgbClr val="008000"/>
    <a:srgbClr val="0033CC"/>
    <a:srgbClr val="339933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6" autoAdjust="0"/>
    <p:restoredTop sz="93857" autoAdjust="0"/>
  </p:normalViewPr>
  <p:slideViewPr>
    <p:cSldViewPr>
      <p:cViewPr>
        <p:scale>
          <a:sx n="90" d="100"/>
          <a:sy n="90" d="100"/>
        </p:scale>
        <p:origin x="-54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8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6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0.jpeg"/><Relationship Id="rId5" Type="http://schemas.openxmlformats.org/officeDocument/2006/relationships/audio" Target="../media/audio11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6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9.jpeg"/><Relationship Id="rId5" Type="http://schemas.openxmlformats.org/officeDocument/2006/relationships/audio" Target="../media/audio6.wav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11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audio" Target="../media/audio14.wav"/><Relationship Id="rId4" Type="http://schemas.openxmlformats.org/officeDocument/2006/relationships/audio" Target="../media/audio6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openxmlformats.org/officeDocument/2006/relationships/audio" Target="../media/audio1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1.jpeg"/><Relationship Id="rId5" Type="http://schemas.openxmlformats.org/officeDocument/2006/relationships/audio" Target="../media/audio3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12" Type="http://schemas.openxmlformats.org/officeDocument/2006/relationships/image" Target="../media/image2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3.jpeg"/><Relationship Id="rId5" Type="http://schemas.openxmlformats.org/officeDocument/2006/relationships/audio" Target="../media/audio6.wav"/><Relationship Id="rId10" Type="http://schemas.openxmlformats.org/officeDocument/2006/relationships/image" Target="../media/image22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27.jpeg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12" Type="http://schemas.openxmlformats.org/officeDocument/2006/relationships/image" Target="../media/image2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5.jpeg"/><Relationship Id="rId5" Type="http://schemas.openxmlformats.org/officeDocument/2006/relationships/audio" Target="../media/audio6.wav"/><Relationship Id="rId10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audio" Target="../media/audio13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9.wav"/><Relationship Id="rId7" Type="http://schemas.openxmlformats.org/officeDocument/2006/relationships/audio" Target="../media/audio1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6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8;&#1088;&#1080;&#1085;&#1072;\&#1043;&#1048;&#1040;\&#1060;&#1080;&#1079;&#1080;&#1082;&#1072;\&#1055;&#1086;&#1076;&#1075;&#1086;&#1090;&#1086;&#1074;&#1082;&#1072;%20&#1082;%20&#1043;&#1048;&#1040;\1.13.%20&#1057;&#1080;&#1083;&#1072;%20&#1090;&#1088;&#1077;&#1085;&#1080;&#1103;\&#1057;&#1080;&#1083;&#1072;%20&#1090;&#1088;&#1077;&#1085;&#1080;&#1103;%20&#1087;&#1086;&#1082;&#1086;&#1103;%20&#1080;%20&#1089;&#1080;&#1083;&#1072;%20&#1090;&#1088;&#1077;&#1085;&#1080;&#1103;%20&#1089;&#1082;&#1086;&#1083;&#1100;&#1078;&#1077;&#1085;&#1080;&#1103;.avi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42;&#1077;&#1088;&#1086;&#1085;&#1080;&#1082;&#1072;\1.13.%20&#1057;&#1080;&#1083;&#1072;%20&#1090;&#1088;&#1077;&#1085;&#1080;&#1103;\&#1057;&#1080;&#1083;&#1072;%20&#1090;&#1088;&#1077;&#1085;&#1080;&#1103;%20&#1082;&#1072;&#1095;&#1077;&#1085;&#1080;&#1103;%20&#1080;%20&#1077;&#1077;%20&#1087;&#1088;&#1080;&#1084;&#1077;&#1085;&#1077;&#1085;&#1080;&#1077;.avi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42;&#1077;&#1088;&#1086;&#1085;&#1080;&#1082;&#1072;\1.13.%20&#1057;&#1080;&#1083;&#1072;%20&#1090;&#1088;&#1077;&#1085;&#1080;&#1103;\&#1054;&#1087;&#1099;&#1090;%20&#1087;&#1086;%20&#1085;&#1072;&#1073;&#1083;&#1102;&#1076;&#1077;&#1085;&#1080;&#1102;%20&#1089;&#1080;&#1083;&#1099;%20&#1090;&#1088;&#1077;&#1085;&#1080;&#1103;%20&#1087;&#1086;&#1082;&#1086;&#1103;%20&#1080;%20&#1089;&#1082;&#1086;&#1083;&#1100;&#1078;&#1077;&#1085;&#1080;&#1103;.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fipi.ru/view/sections/214/docs/" TargetMode="External"/><Relationship Id="rId3" Type="http://schemas.openxmlformats.org/officeDocument/2006/relationships/hyperlink" Target="http://dic.academic.ru/dic.nsf/ruwiki/3321" TargetMode="External"/><Relationship Id="rId7" Type="http://schemas.openxmlformats.org/officeDocument/2006/relationships/hyperlink" Target="http://cit.vvsu.ru/MIRROR/www.fizika.ru/theory/tema-14/14c.htm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7059c5bd-bea7-4d42-a605-4fd51e00dc71/9_224.swf" TargetMode="External"/><Relationship Id="rId5" Type="http://schemas.openxmlformats.org/officeDocument/2006/relationships/hyperlink" Target="http://files.school-collection.edu.ru/dlrstore/da7a62ec-9a4f-d6a7-facf-da4b02cd7fa6/00144678343280436.htm" TargetMode="External"/><Relationship Id="rId4" Type="http://schemas.openxmlformats.org/officeDocument/2006/relationships/hyperlink" Target="http://class-fizika.narod.ru/tren2.htm" TargetMode="External"/><Relationship Id="rId9" Type="http://schemas.openxmlformats.org/officeDocument/2006/relationships/hyperlink" Target="http://fipi.ru/view/sections/92/doc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9.jpeg"/><Relationship Id="rId5" Type="http://schemas.openxmlformats.org/officeDocument/2006/relationships/audio" Target="../media/audio6.wav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11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"/>
          <a:ext cx="9144000" cy="6858001"/>
        </p:xfrm>
        <a:graphic>
          <a:graphicData uri="http://schemas.openxmlformats.org/drawingml/2006/table">
            <a:tbl>
              <a:tblPr/>
              <a:tblGrid>
                <a:gridCol w="8405431"/>
                <a:gridCol w="738569"/>
              </a:tblGrid>
              <a:tr h="64293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гр.3</a:t>
                      </a:r>
                      <a:endParaRPr lang="ru-RU" sz="24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«Почему не проваливаются тела, лежащие на столе?»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«Для уменьшения трения используют смазку. Зачем же поплевывают на ладони перед работой?»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Эвристическая беседа по теме № 7 с  решением поставленной проблемы, выкладкам на доске, 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демонстрациями и заполнением справочника №2.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5. Первичная обратная связь по вопросам из учебника стр.77(1,2,3,4,5,6,7),           стр.100(1,2,3,4,5),стр.102(1,2,3,4,5,6,)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2400" u="sng" dirty="0" err="1">
                          <a:latin typeface="Times New Roman"/>
                          <a:ea typeface="Times New Roman"/>
                        </a:rPr>
                        <a:t>дополн</a:t>
                      </a: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ПРЗ. 1.  стр.77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упр.18(1,2,3) стр.102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Д.З.  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т.№7                 $ 26, 35, 36,   ПРЗ стр.77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1643050"/>
          <a:ext cx="9144001" cy="5496219"/>
        </p:xfrm>
        <a:graphic>
          <a:graphicData uri="http://schemas.openxmlformats.org/drawingml/2006/table">
            <a:tbl>
              <a:tblPr/>
              <a:tblGrid>
                <a:gridCol w="8358215"/>
                <a:gridCol w="785786"/>
              </a:tblGrid>
              <a:tr h="44126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теме 7.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Планирование лабораторной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b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Выполнение лабораторной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b="1" u="none" strike="noStrike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Подсчет жесткости пружины и погрешности  измерения.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b="1" u="sng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Дополнительно: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2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очему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стальной шарик хорошо отскакивает от камня и плохо от асфальта?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Сталкиваются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порожний и груженый вагоны. У какого вагона сильнее деформируются пружины буферов?</a:t>
                      </a: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17м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Д.З.   гр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(</a:t>
                      </a: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6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/3у8н/     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зт7/ Л.Р.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 «Определение жесткости пружины».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7.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практические навыки.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определения погрешностей.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коммуникации.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7740352" cy="2071685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гр10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0"/>
            <a:ext cx="970492" cy="132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.Сила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в.ф.в.,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х-щая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действие другого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98488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свойство тела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мешать (препятствовать)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скорости.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 прямо пропорционально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сумме сил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действующих на него и обратно пропорционально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массе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ньютон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сообщающая телу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массой в 1 кг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5165229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закон Ньютона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 с силами: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1.Равными по величине  2.Противоположными по направлению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3.Вдоль одной прямой  4.Одинаковыми по природе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(действие = противодействию)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Рисунок 3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4775" cy="13335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113877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закон Ньютона.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сил, действующих на тело,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равняется нулю,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тело движется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 или покоится.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548514" y="5226825"/>
            <a:ext cx="285752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01915" y="0"/>
            <a:ext cx="609897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2079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«Определение жесткости пружины».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29334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542928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Динамометр, набор грузов, линейка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6183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груз находится в равновесии: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6165427" y="477899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3"/>
          <p:cNvGrpSpPr/>
          <p:nvPr/>
        </p:nvGrpSpPr>
        <p:grpSpPr>
          <a:xfrm>
            <a:off x="6738890" y="5848605"/>
            <a:ext cx="714380" cy="461665"/>
            <a:chOff x="2714612" y="4429132"/>
            <a:chExt cx="7143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6"/>
          <p:cNvGrpSpPr/>
          <p:nvPr/>
        </p:nvGrpSpPr>
        <p:grpSpPr>
          <a:xfrm>
            <a:off x="6810328" y="4348408"/>
            <a:ext cx="714380" cy="461665"/>
            <a:chOff x="3357554" y="2143116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6184483" y="5779127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785786" y="4143380"/>
            <a:ext cx="507206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73225"/>
            <a:ext cx="367446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ответов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3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rot="16200000" flipV="1">
            <a:off x="4784355" y="502002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5357818" y="1571612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5429256" y="71415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803411" y="1502134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9242" y="1260701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714744" y="1006274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2071678"/>
          <a:ext cx="5643570" cy="1463040"/>
        </p:xfrm>
        <a:graphic>
          <a:graphicData uri="http://schemas.openxmlformats.org/drawingml/2006/table">
            <a:tbl>
              <a:tblPr/>
              <a:tblGrid>
                <a:gridCol w="285720"/>
                <a:gridCol w="1000132"/>
                <a:gridCol w="2000264"/>
                <a:gridCol w="1143008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1,5см=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0,015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3,2см= 0,032 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3,7 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</a:rPr>
                        <a:t>см=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67Н/м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293096"/>
            <a:ext cx="9144000" cy="10861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 составляет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67Н/м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это значит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деформации в 1м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сила упругости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67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5400000">
            <a:off x="5072066" y="1071546"/>
            <a:ext cx="3357586" cy="1071570"/>
            <a:chOff x="1437" y="8484"/>
            <a:chExt cx="3168" cy="432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437" y="8484"/>
              <a:ext cx="2736" cy="432"/>
              <a:chOff x="1296" y="6912"/>
              <a:chExt cx="273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1296" y="6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V="1">
                <a:off x="1296" y="691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144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1728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016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 flipV="1">
                <a:off x="2304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592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2880" y="6912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>
                <a:off x="3168" y="6912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>
                <a:off x="3312" y="7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173" y="8628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>
              <a:off x="3741" y="8772"/>
              <a:ext cx="7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500958" y="785794"/>
            <a:ext cx="1214446" cy="371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500958" y="1428736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9758" y="1142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00958" y="2784470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15338" y="2571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500958" y="4167478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30252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7500958" y="207167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29586" y="18573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7500958" y="3500438"/>
            <a:ext cx="3960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29586" y="328612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500958" y="15371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500958" y="16774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500958" y="18045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495672" y="19446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506244" y="219597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506244" y="233628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506244" y="2463304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500958" y="260346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506244" y="291564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06244" y="305595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506244" y="3182970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500958" y="33231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506244" y="361159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506244" y="3751908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506244" y="3878926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500958" y="4019082"/>
            <a:ext cx="25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00958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16200000" flipV="1">
            <a:off x="6194264" y="3592687"/>
            <a:ext cx="756000" cy="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"/>
          <p:cNvGrpSpPr/>
          <p:nvPr/>
        </p:nvGrpSpPr>
        <p:grpSpPr>
          <a:xfrm>
            <a:off x="5786446" y="3643314"/>
            <a:ext cx="714380" cy="461665"/>
            <a:chOff x="2714612" y="4429132"/>
            <a:chExt cx="714380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Правая фигурная скобка 89"/>
          <p:cNvSpPr/>
          <p:nvPr/>
        </p:nvSpPr>
        <p:spPr>
          <a:xfrm>
            <a:off x="7786710" y="1428736"/>
            <a:ext cx="571504" cy="1357322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358214" y="1857364"/>
            <a:ext cx="9962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grpSp>
        <p:nvGrpSpPr>
          <p:cNvPr id="100" name="Группа 6"/>
          <p:cNvGrpSpPr/>
          <p:nvPr/>
        </p:nvGrpSpPr>
        <p:grpSpPr>
          <a:xfrm>
            <a:off x="5786446" y="2214554"/>
            <a:ext cx="714380" cy="461665"/>
            <a:chOff x="3357554" y="2143116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Правая фигурная скобка 102"/>
          <p:cNvSpPr/>
          <p:nvPr/>
        </p:nvSpPr>
        <p:spPr>
          <a:xfrm flipH="1">
            <a:off x="7161975" y="1410807"/>
            <a:ext cx="571504" cy="271464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429388" y="2600262"/>
            <a:ext cx="8572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14AC"/>
              </a:solidFill>
              <a:latin typeface="Times New Roman"/>
              <a:ea typeface="Times New Roman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0" y="5517232"/>
            <a:ext cx="9144000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Почему стальной шарик хорошо отскакивает от камня и плохо от асфальта?</a:t>
            </a:r>
          </a:p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2.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Сталкиваются порожний и груженый вагоны. У какого вагона сильнее деформируются пружины буферов?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5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8" grpId="0" animBg="1"/>
      <p:bldP spid="58" grpId="0" animBg="1"/>
      <p:bldP spid="60" grpId="0"/>
      <p:bldP spid="62" grpId="0"/>
      <p:bldP spid="64" grpId="0"/>
      <p:bldP spid="66" grpId="0"/>
      <p:bldP spid="68" grpId="0"/>
      <p:bldP spid="85" grpId="0"/>
      <p:bldP spid="90" grpId="0" animBg="1"/>
      <p:bldP spid="91" grpId="0" animBg="1"/>
      <p:bldP spid="103" grpId="0" animBg="1"/>
      <p:bldP spid="104" grpId="0" animBg="1"/>
      <p:bldP spid="9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latin typeface="Times New Roman"/>
                <a:ea typeface="Times New Roman"/>
              </a:rPr>
              <a:t>4.</a:t>
            </a:r>
            <a:r>
              <a:rPr lang="ru-RU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latin typeface="Times New Roman"/>
                <a:ea typeface="Times New Roman"/>
              </a:rPr>
              <a:t>    </a:t>
            </a:r>
            <a:r>
              <a:rPr lang="ru-RU" sz="3600" b="1" dirty="0" smtClean="0">
                <a:latin typeface="Times New Roman"/>
                <a:ea typeface="Times New Roman"/>
              </a:rPr>
              <a:t>Посчитаем погрешности измерения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endParaRPr lang="ru-RU" sz="36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k =  mg/x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-рабочая формула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Относительная погрешность жесткости</a:t>
            </a:r>
            <a:endParaRPr lang="ru-RU" sz="2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60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k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60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m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+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60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g 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+ </a:t>
            </a:r>
            <a:r>
              <a:rPr lang="en-US" sz="6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60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x</a:t>
            </a:r>
            <a:endParaRPr lang="ru-RU" sz="6000" b="1" baseline="-250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Относительная погрешность массы</a:t>
            </a:r>
            <a:endParaRPr lang="ru-RU" sz="2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4800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(2гр./100гр.=0,02)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Относительная погрешность напряженности гравитационного поля</a:t>
            </a:r>
            <a:endParaRPr lang="ru-RU" sz="2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4800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g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g/g </a:t>
            </a:r>
            <a:r>
              <a:rPr lang="en-US" sz="4800" dirty="0" smtClean="0">
                <a:latin typeface="Times New Roman"/>
                <a:ea typeface="Times New Roman"/>
              </a:rPr>
              <a:t> 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(0,02/10   = 0,002)</a:t>
            </a: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4800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4800" dirty="0" smtClean="0"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(1мм/25мм = 0,04)</a:t>
            </a:r>
            <a:endParaRPr lang="ru-RU" sz="3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.Сила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….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751628"/>
            <a:ext cx="9144000" cy="8925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свойство …..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-32" y="2857496"/>
            <a:ext cx="9144000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закон Ньютона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 прямо 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ньютон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485776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закон Ньютона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 с силами: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…..    2. …..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…..   4. …..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    ….. = …..    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Рисунок 3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4775" cy="133350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893506"/>
            <a:ext cx="9144000" cy="8925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закон Ньютона.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сил,  ….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(электромагнитные  силы)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Деформация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……………………………………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Гука </a:t>
            </a:r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упругости …………………………………………………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…·…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деформация,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жёсткость.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 трения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определяется …………………………………………..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 трения зависит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характера ………………………..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=…·….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 трения покоя возникает,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когда мы ……………. …………..…       ……………………………….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тр.пок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≤ ….·….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0" y="1988840"/>
            <a:ext cx="3167384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2555776" y="1340768"/>
            <a:ext cx="6588224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Возникает из-за взаимодействия между молекулами тела при деформации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0" y="2996952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взаимодействием между молекулами тела и поверхности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6"/>
          <p:cNvSpPr txBox="1">
            <a:spLocks noChangeArrowheads="1"/>
          </p:cNvSpPr>
          <p:nvPr/>
        </p:nvSpPr>
        <p:spPr bwMode="auto">
          <a:xfrm>
            <a:off x="5580112" y="3789040"/>
            <a:ext cx="2448272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поверхности</a:t>
            </a: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0" y="4293096"/>
            <a:ext cx="7164288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И силы нормального давления тела на ..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92786" y="4149080"/>
            <a:ext cx="12858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035794" y="4268018"/>
            <a:ext cx="64294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452547" y="4226456"/>
            <a:ext cx="51194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4" name="Text Box 136"/>
          <p:cNvSpPr txBox="1">
            <a:spLocks noChangeArrowheads="1"/>
          </p:cNvSpPr>
          <p:nvPr/>
        </p:nvSpPr>
        <p:spPr bwMode="auto">
          <a:xfrm>
            <a:off x="0" y="5157192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Пытаемся двигать тело по поверхности другого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5496" y="5674022"/>
            <a:ext cx="3542188" cy="923330"/>
            <a:chOff x="2857488" y="1142984"/>
            <a:chExt cx="3542188" cy="923330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rot="16200000" flipV="1">
            <a:off x="4784355" y="502002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357818" y="1571612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5429256" y="71415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4803411" y="1502134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равновесии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9242" y="1260701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714744" y="1006274"/>
            <a:ext cx="1071254" cy="1146377"/>
            <a:chOff x="9225" y="6153"/>
            <a:chExt cx="720" cy="848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2928934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погрешности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0034" y="2071678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3 Н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 0,07 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     43Н/м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51256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жесткость пружины лежит в интервале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lang="ru-RU" sz="1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>
              <a:lnSpc>
                <a:spcPts val="4000"/>
              </a:lnSpc>
            </a:pP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14282" y="3571876"/>
          <a:ext cx="5767179" cy="1371600"/>
        </p:xfrm>
        <a:graphic>
          <a:graphicData uri="http://schemas.openxmlformats.org/drawingml/2006/table">
            <a:tbl>
              <a:tblPr/>
              <a:tblGrid>
                <a:gridCol w="1000132"/>
                <a:gridCol w="714380"/>
                <a:gridCol w="714380"/>
                <a:gridCol w="714380"/>
                <a:gridCol w="857256"/>
                <a:gridCol w="785818"/>
                <a:gridCol w="980833"/>
              </a:tblGrid>
              <a:tr h="51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1600" dirty="0" smtClean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endParaRPr lang="ru-RU" sz="2400" b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0,04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1мм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0,01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0,05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43*0,05=2,5Н/м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45,5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1857926"/>
            <a:ext cx="3071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smtClean="0">
                <a:latin typeface="Times New Roman"/>
                <a:ea typeface="Times New Roman"/>
              </a:rPr>
              <a:t>+ </a:t>
            </a:r>
            <a:r>
              <a:rPr lang="en-US" sz="40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0,1H</a:t>
            </a:r>
            <a:endParaRPr lang="ru-RU" b="1" dirty="0" smtClean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214414" y="4714884"/>
            <a:ext cx="3796503" cy="779324"/>
            <a:chOff x="1214414" y="4714884"/>
            <a:chExt cx="3796503" cy="779324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57488" y="4786322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86322"/>
              <a:ext cx="8290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err="1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8675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Дуга 57"/>
          <p:cNvSpPr/>
          <p:nvPr/>
        </p:nvSpPr>
        <p:spPr>
          <a:xfrm flipH="1">
            <a:off x="5857884" y="2143116"/>
            <a:ext cx="500066" cy="1714512"/>
          </a:xfrm>
          <a:prstGeom prst="arc">
            <a:avLst>
              <a:gd name="adj1" fmla="val 16200000"/>
              <a:gd name="adj2" fmla="val 5605224"/>
            </a:avLst>
          </a:prstGeom>
          <a:ln w="28575">
            <a:solidFill>
              <a:srgbClr val="F9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4572000" y="2428868"/>
            <a:ext cx="3714776" cy="178595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6143636" y="2500306"/>
            <a:ext cx="1214446" cy="78581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500826" y="2214554"/>
            <a:ext cx="1714512" cy="50006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0" y="-24"/>
            <a:ext cx="9144000" cy="6858024"/>
            <a:chOff x="0" y="-285776"/>
            <a:chExt cx="9144000" cy="7072362"/>
          </a:xfrm>
        </p:grpSpPr>
        <p:grpSp>
          <p:nvGrpSpPr>
            <p:cNvPr id="39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0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5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4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4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36" grpId="0"/>
      <p:bldP spid="38" grpId="0"/>
      <p:bldP spid="41" grpId="0" uiExpand="1" build="p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70" y="2214554"/>
          <a:ext cx="9144000" cy="4134685"/>
        </p:xfrm>
        <a:graphic>
          <a:graphicData uri="http://schemas.openxmlformats.org/drawingml/2006/table">
            <a:tbl>
              <a:tblPr/>
              <a:tblGrid>
                <a:gridCol w="4857752"/>
                <a:gridCol w="740145"/>
                <a:gridCol w="3546103"/>
              </a:tblGrid>
              <a:tr h="294336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гр.4</a:t>
                      </a:r>
                      <a:endParaRPr lang="ru-RU" sz="24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Планирование лабораторной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Выполнение лабораторной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Подсчет </a:t>
                      </a:r>
                      <a:r>
                        <a:rPr lang="ru-RU" sz="2400" b="1" u="none" strike="noStrike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коэффициента трения скольжение и покоя.</a:t>
                      </a:r>
                      <a:endParaRPr lang="ru-RU" sz="2400" b="1" u="none" strike="noStrike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Дополнительно: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Упр. 18 (1,2,3)</a:t>
                      </a: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= F</a:t>
                      </a:r>
                      <a:r>
                        <a:rPr lang="ru-RU" sz="2400" baseline="-25000" dirty="0" err="1">
                          <a:latin typeface="Times New Roman"/>
                          <a:ea typeface="Times New Roman"/>
                        </a:rPr>
                        <a:t>тр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/P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US" sz="4000" dirty="0" smtClean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=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4000" baseline="-25000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 + </a:t>
                      </a: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4000" baseline="-25000" dirty="0"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4000" baseline="-250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F/F  </a:t>
                      </a:r>
                      <a:endParaRPr lang="ru-RU" sz="4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= 0,1H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4000" baseline="-25000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en-US" sz="40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4000" dirty="0">
                          <a:latin typeface="Times New Roman"/>
                          <a:ea typeface="Times New Roman"/>
                        </a:rPr>
                        <a:t>P/P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Д.З.гр.5 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/1у9н/       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л.р.3/ Определение коэффициента трения.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7.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практические навыки.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определения погрешностей.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коммуникации.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 (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/2у8н/         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:/т.7/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упругости. Сила трения.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атомарное состояние вещества.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силу упругости, понятия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«жесткость»,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«реакция опоры».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силу трения скольжения и  покоя.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строения вещества.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силы упругости от жесткости тела и деформации.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силы трения от нормального давления и коэффициента трения.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силы трения покоя от приложенной силы.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1329"/>
            <a:ext cx="8100392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ноября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Гр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№11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194,195,196,198,199.  245,</a:t>
            </a: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42899"/>
            <a:ext cx="971600" cy="13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1600" y="776898"/>
            <a:ext cx="6098977" cy="707886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7384"/>
            <a:ext cx="5580112" cy="2429445"/>
          </a:xfrm>
          <a:solidFill>
            <a:srgbClr val="92D05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Гр №9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183,184,185,186,181</a:t>
            </a:r>
          </a:p>
          <a:p>
            <a:pPr marL="0" indent="0" algn="ctr" eaLnBrk="1" hangingPunct="1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2з-н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// т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-243408"/>
            <a:ext cx="1403648" cy="19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полный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!!!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2728" y="5357826"/>
            <a:ext cx="690208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№9,10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3071810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35156" r="12109" b="34082"/>
          <a:stretch>
            <a:fillRect/>
          </a:stretch>
        </p:blipFill>
        <p:spPr bwMode="auto">
          <a:xfrm>
            <a:off x="0" y="571480"/>
            <a:ext cx="8643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20508" r="12109" b="7290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415160" y="2070884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3071802" y="1785926"/>
            <a:ext cx="607317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1406" y="3472032"/>
            <a:ext cx="392909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397440"/>
            <a:ext cx="292892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тележки</a:t>
            </a:r>
          </a:p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00504"/>
            <a:ext cx="235742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28976"/>
            <a:ext cx="192879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6,5м/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38" y="3643314"/>
            <a:ext cx="307186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4171786"/>
            <a:ext cx="285752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700258"/>
            <a:ext cx="257176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во втором случае разгоняется меньшая масса, поэтому ускорение больше.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2643174" y="2993482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3500430" y="3068788"/>
            <a:ext cx="928694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3141486" y="3315798"/>
            <a:ext cx="612000" cy="0"/>
          </a:xfrm>
          <a:prstGeom prst="straightConnector1">
            <a:avLst/>
          </a:prstGeom>
          <a:ln w="50800">
            <a:solidFill>
              <a:srgbClr val="F9010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8001818" y="185657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504409" y="1571612"/>
            <a:ext cx="607317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15470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/>
          <a:srcRect l="30243" t="13183" r="9179" b="77296"/>
          <a:stretch>
            <a:fillRect/>
          </a:stretch>
        </p:blipFill>
        <p:spPr bwMode="auto">
          <a:xfrm>
            <a:off x="32274" y="0"/>
            <a:ext cx="91117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363792"/>
            <a:ext cx="308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77992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6с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71678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0,1H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72111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34869" y="2544439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5500694" y="3277437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"/>
          <p:cNvGrpSpPr/>
          <p:nvPr/>
        </p:nvGrpSpPr>
        <p:grpSpPr>
          <a:xfrm>
            <a:off x="6143636" y="1167334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5605985" y="3065083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7"/>
          <p:cNvGrpSpPr/>
          <p:nvPr/>
        </p:nvGrpSpPr>
        <p:grpSpPr>
          <a:xfrm>
            <a:off x="6517582" y="1810276"/>
            <a:ext cx="614271" cy="646331"/>
            <a:chOff x="5929322" y="2428868"/>
            <a:chExt cx="614271" cy="6463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29322" y="242886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5583821" y="198240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72330" y="1953152"/>
            <a:ext cx="498478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55"/>
          <p:cNvGrpSpPr/>
          <p:nvPr/>
        </p:nvGrpSpPr>
        <p:grpSpPr>
          <a:xfrm>
            <a:off x="7429520" y="1381648"/>
            <a:ext cx="714380" cy="523220"/>
            <a:chOff x="3176291" y="2714620"/>
            <a:chExt cx="714380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281068">
            <a:off x="6429388" y="316759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29986">
            <a:off x="6500826" y="81014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735468">
            <a:off x="7143736" y="2238904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72" y="89639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 потому что…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1271234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2162148"/>
            <a:ext cx="207170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2685368"/>
            <a:ext cx="32262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3614062"/>
            <a:ext cx="31422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=0,03·6с = 0,18м/с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014753"/>
            <a:ext cx="9144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ускорение данного тела составит 0,03м/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за6с скорость вырастет до 0,18м/с и оно пройдёт путь ….м.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4117967"/>
            <a:ext cx="91440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За эти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6с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пройдёт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м;  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      (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8072463" y="6457914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6" grpId="0"/>
      <p:bldP spid="27" grpId="0"/>
      <p:bldP spid="28" grpId="0" animBg="1"/>
      <p:bldP spid="28" grpId="1" animBg="1"/>
      <p:bldP spid="29" grpId="0"/>
      <p:bldP spid="32" grpId="0" animBg="1"/>
      <p:bldP spid="33" grpId="0" animBg="1"/>
      <p:bldP spid="34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29684" t="22704" r="9179" b="67774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214422"/>
            <a:ext cx="144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4686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185736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0,05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57174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15489" y="2693270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6281314" y="3426268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"/>
          <p:cNvGrpSpPr/>
          <p:nvPr/>
        </p:nvGrpSpPr>
        <p:grpSpPr>
          <a:xfrm>
            <a:off x="6924256" y="1316165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6386605" y="3213914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6364441" y="213123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52950" y="2101983"/>
            <a:ext cx="498478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5"/>
          <p:cNvGrpSpPr/>
          <p:nvPr/>
        </p:nvGrpSpPr>
        <p:grpSpPr>
          <a:xfrm>
            <a:off x="8210140" y="1530479"/>
            <a:ext cx="714380" cy="523220"/>
            <a:chOff x="3176291" y="2714620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281068">
            <a:off x="7210008" y="331642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829986">
            <a:off x="7281446" y="958975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735468">
            <a:off x="7878046" y="2418266"/>
            <a:ext cx="1144862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1088259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ускоренное… почему?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1516887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2428868"/>
            <a:ext cx="142876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4080" y="2996504"/>
            <a:ext cx="314327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05/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45770" y="2985746"/>
            <a:ext cx="138355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7298" y="4333417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430208" y="419054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7892424" y="3857628"/>
            <a:ext cx="1108732" cy="1198353"/>
            <a:chOff x="6856" y="7797"/>
            <a:chExt cx="634" cy="748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0" y="483277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71472" y="4429132"/>
            <a:ext cx="2357454" cy="1196752"/>
            <a:chOff x="6856" y="7768"/>
            <a:chExt cx="634" cy="747"/>
          </a:xfrm>
        </p:grpSpPr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120000" flipV="1">
              <a:off x="6899" y="8175"/>
              <a:ext cx="572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6856" y="7768"/>
              <a:ext cx="634" cy="747"/>
              <a:chOff x="7336" y="7631"/>
              <a:chExt cx="634" cy="747"/>
            </a:xfrm>
          </p:grpSpPr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31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0,2м·900сс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26"/>
              <p:cNvSpPr txBox="1">
                <a:spLocks noChangeArrowheads="1"/>
              </p:cNvSpPr>
              <p:nvPr/>
            </p:nvSpPr>
            <p:spPr bwMode="auto">
              <a:xfrm>
                <a:off x="7438" y="7972"/>
                <a:ext cx="34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428992" y="47613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=90м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32" y="5657695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масса данного тела составит 250г, за 30с тело переместится  на 90м.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06" y="3857628"/>
            <a:ext cx="59293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Стр.29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48"/>
          <p:cNvGrpSpPr/>
          <p:nvPr/>
        </p:nvGrpSpPr>
        <p:grpSpPr>
          <a:xfrm>
            <a:off x="7215206" y="2000240"/>
            <a:ext cx="614271" cy="646331"/>
            <a:chOff x="5929322" y="2428868"/>
            <a:chExt cx="614271" cy="646331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29322" y="242886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3" grpId="0"/>
      <p:bldP spid="24" grpId="0" animBg="1"/>
      <p:bldP spid="25" grpId="0" animBg="1"/>
      <p:bldP spid="25" grpId="1" animBg="1"/>
      <p:bldP spid="26" grpId="0"/>
      <p:bldP spid="31" grpId="0"/>
      <p:bldP spid="32" grpId="0"/>
      <p:bldP spid="38" grpId="0"/>
      <p:bldP spid="44" grpId="0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4429132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7858148" y="-36929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8133988" y="2681583"/>
            <a:ext cx="1071570" cy="461665"/>
            <a:chOff x="2919014" y="4461406"/>
            <a:chExt cx="107157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919014" y="4461406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057176" y="4522086"/>
              <a:ext cx="720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535004" y="1176723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61721" y="881007"/>
            <a:ext cx="535879" cy="523220"/>
            <a:chOff x="3320061" y="2143116"/>
            <a:chExt cx="564005" cy="523220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20061" y="2143116"/>
              <a:ext cx="56400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184127" y="2190366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769484" y="2145716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"/>
          <p:cNvGrpSpPr/>
          <p:nvPr/>
        </p:nvGrpSpPr>
        <p:grpSpPr>
          <a:xfrm>
            <a:off x="7358082" y="1891897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0" y="1571612"/>
            <a:ext cx="592910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111859"/>
            <a:ext cx="728664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714620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3108" y="2714620"/>
            <a:ext cx="38576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0,2кг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162" y="3357562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06" y="4000504"/>
            <a:ext cx="135732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2" y="4693368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571876"/>
            <a:ext cx="1714512" cy="58477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5286388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для сообщения  этой системе ускорение 0,5м/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необходима сила в 0,2Н.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29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41830" t="31493" r="9179" b="52723"/>
          <a:stretch>
            <a:fillRect/>
          </a:stretch>
        </p:blipFill>
        <p:spPr bwMode="auto">
          <a:xfrm>
            <a:off x="9880" y="0"/>
            <a:ext cx="77053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build="p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4023" t="19043" r="27929" b="65577"/>
          <a:stretch>
            <a:fillRect/>
          </a:stretch>
        </p:blipFill>
        <p:spPr bwMode="auto">
          <a:xfrm>
            <a:off x="0" y="0"/>
            <a:ext cx="828677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8001024" y="1714488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7929618" y="4357694"/>
            <a:ext cx="1214414" cy="461665"/>
            <a:chOff x="2714612" y="4429132"/>
            <a:chExt cx="121441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121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642616" y="292814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7893805" y="2701349"/>
            <a:ext cx="678755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356287" y="39310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909370" y="3806438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"/>
          <p:cNvGrpSpPr/>
          <p:nvPr/>
        </p:nvGrpSpPr>
        <p:grpSpPr>
          <a:xfrm>
            <a:off x="7358114" y="3643314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0162" y="1496785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2139727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=0,048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32" y="2714620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14686"/>
            <a:ext cx="171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550" y="1571612"/>
            <a:ext cx="47860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92" y="2038641"/>
            <a:ext cx="57150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Потомучто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F+m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)·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00330" y="2500306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500306"/>
            <a:ext cx="164307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143248"/>
            <a:ext cx="32147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=0,048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942" y="3143248"/>
            <a:ext cx="19288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" y="4580879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42878" y="454773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105094" y="4214818"/>
            <a:ext cx="1108732" cy="1198353"/>
            <a:chOff x="6856" y="7797"/>
            <a:chExt cx="634" cy="748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3143240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3772276" y="4237488"/>
            <a:ext cx="1108732" cy="1198353"/>
            <a:chOff x="6856" y="7797"/>
            <a:chExt cx="634" cy="748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643438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5286377" y="4214818"/>
            <a:ext cx="2214127" cy="1198353"/>
            <a:chOff x="6856" y="7797"/>
            <a:chExt cx="655" cy="748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6856" y="7797"/>
              <a:ext cx="655" cy="748"/>
              <a:chOff x="7336" y="7660"/>
              <a:chExt cx="655" cy="748"/>
            </a:xfrm>
          </p:grpSpPr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5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296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-32" y="5437000"/>
            <a:ext cx="5388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7595" y="5437000"/>
            <a:ext cx="9589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6512" y="5440868"/>
            <a:ext cx="2313454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6058935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 гиря ….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5" grpId="0"/>
      <p:bldP spid="41" grpId="0"/>
      <p:bldP spid="47" grpId="0" animBg="1"/>
      <p:bldP spid="48" grpId="0" animBg="1"/>
      <p:bldP spid="49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№10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198,199,196,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err="1" smtClean="0"/>
              <a:t>Fупр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</a:rPr>
              <a:t>7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 cstate="print"/>
          <a:srcRect l="26953" t="24902" r="10937" b="65577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>
            <a:off x="5083217" y="1401449"/>
            <a:ext cx="2928958" cy="1048451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6715140" y="1173047"/>
            <a:ext cx="1357322" cy="584775"/>
            <a:chOff x="3357553" y="2143116"/>
            <a:chExt cx="1437164" cy="584775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>
            <a:off x="7034345" y="194983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 rot="10800000">
            <a:off x="2214546" y="1523293"/>
            <a:ext cx="2928958" cy="104845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044836" y="1918468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/>
        </p:nvGrpSpPr>
        <p:grpSpPr>
          <a:xfrm>
            <a:off x="2143108" y="1159484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Рамка 16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6584" y="304497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7"/>
          <p:cNvGrpSpPr/>
          <p:nvPr/>
        </p:nvGrpSpPr>
        <p:grpSpPr>
          <a:xfrm>
            <a:off x="312554" y="2285992"/>
            <a:ext cx="687546" cy="584775"/>
            <a:chOff x="3357552" y="2143116"/>
            <a:chExt cx="1064644" cy="584775"/>
          </a:xfrm>
          <a:solidFill>
            <a:srgbClr val="F9E3A5"/>
          </a:solidFill>
        </p:grpSpPr>
        <p:sp>
          <p:nvSpPr>
            <p:cNvPr id="29" name="TextBox 28"/>
            <p:cNvSpPr txBox="1"/>
            <p:nvPr/>
          </p:nvSpPr>
          <p:spPr>
            <a:xfrm>
              <a:off x="3357552" y="2143116"/>
              <a:ext cx="106464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>
            <a:off x="1060387" y="30449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1"/>
          <p:cNvGrpSpPr/>
          <p:nvPr/>
        </p:nvGrpSpPr>
        <p:grpSpPr>
          <a:xfrm>
            <a:off x="1285852" y="2317325"/>
            <a:ext cx="714380" cy="584775"/>
            <a:chOff x="3357552" y="2143116"/>
            <a:chExt cx="756402" cy="584775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357552" y="2143116"/>
              <a:ext cx="7564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показания обоих динамометров одинаковое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build="p"/>
      <p:bldP spid="25" grpId="0" build="p" animBg="1"/>
      <p:bldP spid="25" grpId="1" build="allAtOnce" animBg="1"/>
      <p:bldP spid="26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«Почему не проваливаются тела, лежащие на столе?»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8802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«Для уменьшения трения используют смазку. Зачем же поплевывают на ладони перед работой?»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/>
          <a:srcRect l="26953" t="34423" r="37245" b="43604"/>
          <a:stretch>
            <a:fillRect/>
          </a:stretch>
        </p:blipFill>
        <p:spPr bwMode="auto">
          <a:xfrm>
            <a:off x="0" y="-24"/>
            <a:ext cx="7929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64289" t="34423" r="12695" b="43604"/>
          <a:stretch>
            <a:fillRect/>
          </a:stretch>
        </p:blipFill>
        <p:spPr bwMode="auto">
          <a:xfrm>
            <a:off x="5786477" y="2134161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933168"/>
            <a:ext cx="550072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тогда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Н!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73786" y="3134291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015387" y="3350673"/>
            <a:ext cx="725138" cy="535361"/>
            <a:chOff x="3357554" y="2143116"/>
            <a:chExt cx="767793" cy="584775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6779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0" y="3933300"/>
            <a:ext cx="900115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тогда по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3-му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Ньютона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силой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Но тогда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4067" y="4861994"/>
            <a:ext cx="5148461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(1з-н Ньютона)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85171"/>
            <a:ext cx="9144000" cy="1015663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,т.е. их сумма равна нулю.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8072462" y="6500834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1" grpId="0" animBg="1" autoUpdateAnimBg="0"/>
      <p:bldP spid="12" grpId="0" animBg="1" autoUpdateAnimBg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20508" r="10937" b="38476"/>
          <a:stretch>
            <a:fillRect/>
          </a:stretch>
        </p:blipFill>
        <p:spPr bwMode="auto">
          <a:xfrm>
            <a:off x="-32" y="-24"/>
            <a:ext cx="9144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4616604" y="2890949"/>
            <a:ext cx="829599" cy="3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3132089" y="2129845"/>
            <a:ext cx="1357322" cy="584775"/>
            <a:chOff x="3357553" y="2143116"/>
            <a:chExt cx="1437164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магн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4714875" y="2143116"/>
            <a:ext cx="1284703" cy="584775"/>
            <a:chOff x="3357554" y="2143116"/>
            <a:chExt cx="1285884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тел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451294" y="2906630"/>
            <a:ext cx="829599" cy="3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071670" y="2928934"/>
            <a:ext cx="829599" cy="3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3"/>
          <p:cNvGrpSpPr/>
          <p:nvPr/>
        </p:nvGrpSpPr>
        <p:grpSpPr>
          <a:xfrm>
            <a:off x="1571603" y="2214554"/>
            <a:ext cx="1284703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19" y="1071546"/>
            <a:ext cx="4685389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00438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сила- это действие другого тела,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магнит составляет с тележкой одну систему.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Ускорения не будет!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build="p"/>
      <p:bldP spid="21" grpId="0" build="p" animBg="1"/>
      <p:bldP spid="21" grpId="1" build="allAtOnce" animBg="1"/>
      <p:bldP spid="22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1132889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4576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 rot="20273205">
            <a:off x="7988670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438772" y="161131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10210" y="999262"/>
            <a:ext cx="303095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8501058" y="5072062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63721" r="10937" b="28954"/>
          <a:stretch>
            <a:fillRect/>
          </a:stretch>
        </p:blipFill>
        <p:spPr bwMode="auto">
          <a:xfrm>
            <a:off x="-32" y="4405978"/>
            <a:ext cx="8643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0" y="5191796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дорога действует на автомобиль с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кН, т.к. автомобиль действует на неё с такой же силой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38772" y="2134534"/>
            <a:ext cx="235745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67334" y="2706038"/>
            <a:ext cx="371477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0,2·50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67334" y="3277542"/>
            <a:ext cx="278608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Стр.32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nimBg="1"/>
      <p:bldP spid="60" grpId="0" animBg="1"/>
      <p:bldP spid="133" grpId="0" animBg="1"/>
      <p:bldP spid="71" grpId="0" animBg="1"/>
      <p:bldP spid="84" grpId="0" animBg="1"/>
      <p:bldP spid="72" grpId="0" animBg="1" autoUpdateAnimBg="0"/>
      <p:bldP spid="97" grpId="0" animBg="1"/>
      <p:bldP spid="98" grpId="0" animBg="1"/>
      <p:bldP spid="99" grpId="0" animBg="1"/>
      <p:bldP spid="1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упр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 l="25781" t="71045" r="10937" b="17968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8" cstate="print"/>
          <a:srcRect l="30469" t="34331" r="60156" b="28772"/>
          <a:stretch>
            <a:fillRect/>
          </a:stretch>
        </p:blipFill>
        <p:spPr bwMode="auto">
          <a:xfrm>
            <a:off x="928662" y="1147516"/>
            <a:ext cx="11430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814674" y="398025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334856" y="3817132"/>
            <a:ext cx="593806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5984" y="2239684"/>
            <a:ext cx="585791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400" b="1" u="sng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левой гири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810143" y="3279538"/>
            <a:ext cx="612000" cy="0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428596" y="2647714"/>
            <a:ext cx="857256" cy="461665"/>
            <a:chOff x="2714611" y="4429132"/>
            <a:chExt cx="103132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85984" y="2739750"/>
            <a:ext cx="385765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1334144"/>
            <a:ext cx="450059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каждой гири 10кг,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3334408"/>
            <a:ext cx="428628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975223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натяжения нити в любом сечении равна 100Н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2428868"/>
            <a:ext cx="1143008" cy="2000264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в.ф.в.,  х-щая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действие другого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Рисунок 3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4775" cy="133350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470110"/>
            <a:ext cx="9144000" cy="181588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Деформация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изменение длины.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Гука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прямо пропорциональна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ΔL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деформация,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жёсткость.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367029"/>
            <a:ext cx="9144000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определяется взаимодействием молекул тела и поверхностей.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 зависит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от характера поверхности, от силы нормального давления, (силы реакции опоры) 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µ·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09120"/>
            <a:ext cx="9144000" cy="10772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 покоя возникает,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когда мы пытаемся двигать тело по поверхности другого.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≤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µ·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0" y="6026724"/>
            <a:ext cx="9144000" cy="8312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диагностики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/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548514" y="5226825"/>
            <a:ext cx="285752" cy="214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01915" y="0"/>
            <a:ext cx="6098977" cy="707886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472110" cy="584775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«Определение коэффициента трения».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4169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Динамометр, брусок,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грузов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5921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брусок двигаем равномерно: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6158433" y="485969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072198" y="6072182"/>
            <a:ext cx="714380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6803334" y="4429109"/>
            <a:ext cx="714380" cy="461665"/>
            <a:chOff x="3357554" y="2143116"/>
            <a:chExt cx="71438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6017516" y="4638904"/>
            <a:ext cx="571504" cy="400110"/>
            <a:chOff x="2000232" y="2528824"/>
            <a:chExt cx="571504" cy="400110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flipV="1">
            <a:off x="6160392" y="532942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6177489" y="585982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089086" y="4796182"/>
            <a:ext cx="1840632" cy="523220"/>
            <a:chOff x="5929322" y="2428868"/>
            <a:chExt cx="1840632" cy="52322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286148" y="4214818"/>
            <a:ext cx="207167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4786298"/>
            <a:ext cx="228601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715140" y="5345951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0" y="0"/>
            <a:ext cx="9144000" cy="6858024"/>
            <a:chOff x="0" y="-285776"/>
            <a:chExt cx="9144000" cy="7072362"/>
          </a:xfrm>
        </p:grpSpPr>
        <p:grpSp>
          <p:nvGrpSpPr>
            <p:cNvPr id="28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32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3" grpId="0" animBg="1"/>
      <p:bldP spid="4" grpId="0"/>
      <p:bldP spid="5" grpId="0"/>
      <p:bldP spid="6" grpId="0"/>
      <p:bldP spid="7" grpId="0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 использованием условия равномерного движения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лицей\класс\для анимашек\трение 2\IMG_0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00636"/>
            <a:ext cx="7358082" cy="1779895"/>
          </a:xfrm>
          <a:prstGeom prst="rect">
            <a:avLst/>
          </a:prstGeom>
          <a:noFill/>
        </p:spPr>
      </p:pic>
      <p:pic>
        <p:nvPicPr>
          <p:cNvPr id="3075" name="Picture 3" descr="E:\лицей\класс\для анимашек\трение 2\IMG_00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3571876"/>
            <a:ext cx="7429520" cy="1397117"/>
          </a:xfrm>
          <a:prstGeom prst="rect">
            <a:avLst/>
          </a:prstGeom>
          <a:noFill/>
        </p:spPr>
      </p:pic>
      <p:pic>
        <p:nvPicPr>
          <p:cNvPr id="3076" name="Picture 4" descr="E:\лицей\класс\для анимашек\трение 2\IMG_00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85926"/>
            <a:ext cx="7429520" cy="1589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500306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3271" y="2595744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357158" y="2000240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rot="-180000" flipV="1">
            <a:off x="766778" y="2585617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/>
        </p:nvGrpSpPr>
        <p:grpSpPr>
          <a:xfrm>
            <a:off x="2285984" y="2014642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357158" y="2084378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71736" y="548326"/>
            <a:ext cx="607219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357694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6000768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285860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715272" y="1074519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572264" y="250030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286646" y="221476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929586" y="2448935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=0,17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83350" y="3837561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7097732" y="3552017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858148" y="3786190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11912" y="5409197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7026294" y="5123653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786710" y="5357826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0" y="-24"/>
            <a:ext cx="9144000" cy="6858024"/>
            <a:chOff x="0" y="-285776"/>
            <a:chExt cx="9144000" cy="7072362"/>
          </a:xfrm>
        </p:grpSpPr>
        <p:grpSp>
          <p:nvGrpSpPr>
            <p:cNvPr id="50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4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 build="p" animBg="1"/>
      <p:bldP spid="18" grpId="0" animBg="1"/>
      <p:bldP spid="19" grpId="0" animBg="1"/>
      <p:bldP spid="20" grpId="0" animBg="1"/>
      <p:bldP spid="28" grpId="0" animBg="1"/>
      <p:bldP spid="34" grpId="0" animBg="1"/>
      <p:bldP spid="34" grpId="1" animBg="1"/>
      <p:bldP spid="35" grpId="0" animBg="1"/>
      <p:bldP spid="41" grpId="0" animBg="1"/>
      <p:bldP spid="41" grpId="1" animBg="1"/>
      <p:bldP spid="42" grpId="0" animBg="1"/>
      <p:bldP spid="48" grpId="0" animBg="1"/>
      <p:bldP spid="4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02" y="0"/>
            <a:ext cx="919850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использованием условия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авновесия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v=0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лицей\класс\для анимашек\трение 2\IMG_0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071547"/>
            <a:ext cx="9144000" cy="1967722"/>
          </a:xfrm>
          <a:prstGeom prst="rect">
            <a:avLst/>
          </a:prstGeom>
          <a:noFill/>
        </p:spPr>
      </p:pic>
      <p:pic>
        <p:nvPicPr>
          <p:cNvPr id="4099" name="Picture 3" descr="E:\лицей\класс\для анимашек\трение 2\IMG_00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071810"/>
            <a:ext cx="9144000" cy="1823680"/>
          </a:xfrm>
          <a:prstGeom prst="rect">
            <a:avLst/>
          </a:prstGeom>
          <a:noFill/>
        </p:spPr>
      </p:pic>
      <p:pic>
        <p:nvPicPr>
          <p:cNvPr id="4100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29198"/>
            <a:ext cx="9144000" cy="17900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9190" y="235743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414338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6211669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03271" y="2095678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/>
          <p:nvPr/>
        </p:nvGrpSpPr>
        <p:grpSpPr>
          <a:xfrm>
            <a:off x="357158" y="1500174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 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-180000" flipV="1">
            <a:off x="766778" y="2085551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2285984" y="1514576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357158" y="1584312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286960" y="28275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001340" y="71414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357950" y="1646232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072332" y="1360688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0,4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32748" y="1594861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83350" y="333749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097732" y="305195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0,6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858148" y="328612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2352" y="512344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46734" y="483790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0,8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8007150" y="507207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4143372" y="548326"/>
            <a:ext cx="321471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1з-н 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0" y="0"/>
            <a:ext cx="9144000" cy="6886007"/>
            <a:chOff x="0" y="-285776"/>
            <a:chExt cx="9144000" cy="7101220"/>
          </a:xfrm>
        </p:grpSpPr>
        <p:grpSp>
          <p:nvGrpSpPr>
            <p:cNvPr id="53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7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26" grpId="0" animBg="1"/>
      <p:bldP spid="32" grpId="0" animBg="1"/>
      <p:bldP spid="38" grpId="0" animBg="1"/>
      <p:bldP spid="38" grpId="1" animBg="1"/>
      <p:bldP spid="39" grpId="0" animBg="1"/>
      <p:bldP spid="45" grpId="0" animBg="1"/>
      <p:bldP spid="45" grpId="1" animBg="1"/>
      <p:bldP spid="46" grpId="0" animBg="1"/>
      <p:bldP spid="52" grpId="0" animBg="1"/>
      <p:bldP spid="52" grpId="1" animBg="1"/>
      <p:bldP spid="4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772138" y="500042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1406" y="757666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12041" y="74701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000548" y="500230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502977"/>
              </p:ext>
            </p:extLst>
          </p:nvPr>
        </p:nvGraphicFramePr>
        <p:xfrm>
          <a:off x="214282" y="1571800"/>
          <a:ext cx="6286512" cy="146304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- 0,3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- 0,5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0,7Н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1504" y="385762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8540955"/>
              </p:ext>
            </p:extLst>
          </p:nvPr>
        </p:nvGraphicFramePr>
        <p:xfrm>
          <a:off x="71438" y="4357694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Н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0,421=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44016" y="3041398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0,18,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5,7 раза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0004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464344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32" y="59137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0,35,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32352" y="2357842"/>
            <a:ext cx="655949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7246734" y="2143930"/>
            <a:ext cx="800465" cy="853022"/>
            <a:chOff x="8892" y="6049"/>
            <a:chExt cx="538" cy="631"/>
          </a:xfrm>
          <a:solidFill>
            <a:schemeClr val="bg2"/>
          </a:solidFill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8928" y="6049"/>
              <a:ext cx="415" cy="631"/>
              <a:chOff x="11854" y="5064"/>
              <a:chExt cx="415" cy="631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54" y="5064"/>
                <a:ext cx="415" cy="3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363" cy="2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8001024" y="2428868"/>
            <a:ext cx="5886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56376" y="2358819"/>
            <a:ext cx="89800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63679" y="2112978"/>
            <a:ext cx="5886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35692" y="2373628"/>
            <a:ext cx="5886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92080" y="2420888"/>
            <a:ext cx="5886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5005E-6 L -0.46163 0.03492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9" grpId="0"/>
      <p:bldP spid="50" grpId="0"/>
      <p:bldP spid="41" grpId="0"/>
      <p:bldP spid="42" grpId="0" animBg="1"/>
      <p:bldP spid="51" grpId="0" animBg="1"/>
      <p:bldP spid="51" grpId="1" animBg="1"/>
      <p:bldP spid="48" grpId="0" animBg="1"/>
      <p:bldP spid="52" grpId="0" animBg="1"/>
      <p:bldP spid="53" grpId="0" animBg="1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772138" y="500042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1406" y="757666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12041" y="74701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000548" y="500230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502977"/>
              </p:ext>
            </p:extLst>
          </p:nvPr>
        </p:nvGraphicFramePr>
        <p:xfrm>
          <a:off x="214282" y="1571800"/>
          <a:ext cx="6286512" cy="146304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…..Н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….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……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……Н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1504" y="385762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8540955"/>
              </p:ext>
            </p:extLst>
          </p:nvPr>
        </p:nvGraphicFramePr>
        <p:xfrm>
          <a:off x="71438" y="4357694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….Н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0,421=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02468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0,…,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…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0004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464344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32" y="59137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0,35,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32352" y="2360612"/>
            <a:ext cx="655949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7246734" y="2146700"/>
            <a:ext cx="800465" cy="853022"/>
            <a:chOff x="8892" y="6049"/>
            <a:chExt cx="538" cy="631"/>
          </a:xfrm>
          <a:solidFill>
            <a:schemeClr val="bg2"/>
          </a:solidFill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8928" y="6049"/>
              <a:ext cx="415" cy="631"/>
              <a:chOff x="11854" y="5064"/>
              <a:chExt cx="415" cy="631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54" y="5064"/>
                <a:ext cx="415" cy="3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…..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363" cy="2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….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8001024" y="2428868"/>
            <a:ext cx="5886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07150" y="2395831"/>
            <a:ext cx="974947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=0,….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884369" y="0"/>
            <a:ext cx="125963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5005E-6 L -0.46163 0.0349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9" grpId="0"/>
      <p:bldP spid="50" grpId="0"/>
      <p:bldP spid="41" grpId="0"/>
      <p:bldP spid="42" grpId="0" animBg="1"/>
      <p:bldP spid="51" grpId="0" animBg="1"/>
      <p:bldP spid="51" grpId="1" animBg="1"/>
      <p:bldP spid="48" grpId="0" animBg="1"/>
      <p:bldP spid="48" grpId="1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602610" y="14158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электромагнитные 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142844" y="2285992"/>
            <a:ext cx="6072230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упругости  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273225"/>
            <a:ext cx="561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стр.27,28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816923" y="420191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6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трения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0" y="-214362"/>
            <a:ext cx="9144000" cy="7072362"/>
            <a:chOff x="0" y="-285800"/>
            <a:chExt cx="9144000" cy="707236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-285800"/>
              <a:ext cx="9144000" cy="7072362"/>
              <a:chOff x="-4000560" y="-714428"/>
              <a:chExt cx="9144000" cy="7072362"/>
            </a:xfrm>
          </p:grpSpPr>
          <p:grpSp>
            <p:nvGrpSpPr>
              <p:cNvPr id="22" name="Группа 17"/>
              <p:cNvGrpSpPr/>
              <p:nvPr/>
            </p:nvGrpSpPr>
            <p:grpSpPr>
              <a:xfrm>
                <a:off x="-4000560" y="-714428"/>
                <a:ext cx="9144000" cy="7072362"/>
                <a:chOff x="-2643238" y="-1714632"/>
                <a:chExt cx="9144000" cy="7072362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-2643238" y="-171463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Text Box 136"/>
            <p:cNvSpPr txBox="1">
              <a:spLocks noChangeArrowheads="1"/>
            </p:cNvSpPr>
            <p:nvPr/>
          </p:nvSpPr>
          <p:spPr bwMode="auto">
            <a:xfrm>
              <a:off x="0" y="2071678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406" y="0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57818" y="5214950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в.ф.в.,  х-щая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действие другого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Рисунок 3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4775" cy="133350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470110"/>
            <a:ext cx="9144000" cy="181588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Деформация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изменение длины.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Гука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прямо пропорциональна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ΔL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деформация,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жёсткость.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367029"/>
            <a:ext cx="9144000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определяется взаимодействием молекул тела и поверхностей.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 зависит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от характера поверхности, от силы нормального давления, (силы реакции опоры) 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µ·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09120"/>
            <a:ext cx="9144000" cy="10772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Сила трения покоя возникает,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когда мы пытаемся двигать тело по поверхности другого.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≤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µ·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668344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 №11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194,195,196,198,199.  245,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043608" cy="1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7772" y="0"/>
            <a:ext cx="1116228" cy="10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706373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158433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072198" y="1857364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6803334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017516" y="424086"/>
            <a:ext cx="697624" cy="830997"/>
            <a:chOff x="2000232" y="2528824"/>
            <a:chExt cx="571504" cy="830997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4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160392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177489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089086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500042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686228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71138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500042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714488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5429264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5913703"/>
          <a:ext cx="5572133" cy="883337"/>
        </p:xfrm>
        <a:graphic>
          <a:graphicData uri="http://schemas.openxmlformats.org/drawingml/2006/table">
            <a:tbl>
              <a:tblPr/>
              <a:tblGrid>
                <a:gridCol w="500034"/>
                <a:gridCol w="1285884"/>
                <a:gridCol w="1928826"/>
                <a:gridCol w="1857389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1,6Н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0,421=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0,42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977482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скольжения  лежит в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1357298"/>
            <a:ext cx="2071702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+ 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F/F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P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P/P</a:t>
            </a:r>
            <a:endParaRPr lang="ru-RU" b="1" dirty="0">
              <a:latin typeface="Times New Roman"/>
              <a:ea typeface="Times New Roman"/>
            </a:endParaRPr>
          </a:p>
        </p:txBody>
      </p:sp>
      <p:grpSp>
        <p:nvGrpSpPr>
          <p:cNvPr id="32" name="Группа 39"/>
          <p:cNvGrpSpPr/>
          <p:nvPr/>
        </p:nvGrpSpPr>
        <p:grpSpPr>
          <a:xfrm>
            <a:off x="285720" y="4190272"/>
            <a:ext cx="3807725" cy="738926"/>
            <a:chOff x="1214414" y="4545917"/>
            <a:chExt cx="3807725" cy="81349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898432" y="4606017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14414" y="4545917"/>
              <a:ext cx="840295" cy="707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43372" y="4549609"/>
              <a:ext cx="8787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0" y="2786058"/>
          <a:ext cx="5767179" cy="1456378"/>
        </p:xfrm>
        <a:graphic>
          <a:graphicData uri="http://schemas.openxmlformats.org/drawingml/2006/table">
            <a:tbl>
              <a:tblPr/>
              <a:tblGrid>
                <a:gridCol w="642910"/>
                <a:gridCol w="1071602"/>
                <a:gridCol w="714380"/>
                <a:gridCol w="714380"/>
                <a:gridCol w="857256"/>
                <a:gridCol w="785818"/>
                <a:gridCol w="980833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P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3200" b="1" baseline="-25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0.1H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0,1/0,8=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0,1/3,8=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0,21*0,13=0,0273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0,18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0,24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929454" y="3571876"/>
            <a:ext cx="1646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57852" y="4000504"/>
            <a:ext cx="3286148" cy="103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71868" y="571480"/>
            <a:ext cx="228601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600076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6750859" y="2321711"/>
            <a:ext cx="1500198" cy="57150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286644" y="1857364"/>
            <a:ext cx="1285884" cy="2143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572264" y="2428868"/>
            <a:ext cx="1928826" cy="64294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929058" y="2214554"/>
            <a:ext cx="4429156" cy="150019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0" y="-24"/>
            <a:ext cx="9144000" cy="6858024"/>
            <a:chOff x="0" y="-285776"/>
            <a:chExt cx="9144000" cy="7072362"/>
          </a:xfrm>
        </p:grpSpPr>
        <p:grpSp>
          <p:nvGrpSpPr>
            <p:cNvPr id="57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62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64" name="Прямоугольник 63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26" grpId="0"/>
      <p:bldP spid="27" grpId="0"/>
      <p:bldP spid="36" grpId="0"/>
      <p:bldP spid="38" grpId="0"/>
      <p:bldP spid="39" grpId="0" build="p"/>
      <p:bldP spid="47" grpId="0"/>
      <p:bldP spid="48" grpId="0"/>
      <p:bldP spid="49" grpId="0" animBg="1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706373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158433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072198" y="1857364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6803334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017516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160392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177489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089086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500042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757666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71138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571480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714488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286388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покоя  лежит в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1357298"/>
            <a:ext cx="2071702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+ 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F/F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P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P/P</a:t>
            </a:r>
            <a:endParaRPr lang="ru-RU" b="1" dirty="0">
              <a:latin typeface="Times New Roman"/>
              <a:ea typeface="Times New Roman"/>
            </a:endParaRPr>
          </a:p>
        </p:txBody>
      </p:sp>
      <p:grpSp>
        <p:nvGrpSpPr>
          <p:cNvPr id="32" name="Группа 39"/>
          <p:cNvGrpSpPr/>
          <p:nvPr/>
        </p:nvGrpSpPr>
        <p:grpSpPr>
          <a:xfrm>
            <a:off x="285720" y="4190272"/>
            <a:ext cx="3807725" cy="738926"/>
            <a:chOff x="1214414" y="4545917"/>
            <a:chExt cx="3807725" cy="81349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898432" y="4606017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14414" y="4545917"/>
              <a:ext cx="840295" cy="707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43372" y="4549609"/>
              <a:ext cx="8787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0" y="2786058"/>
          <a:ext cx="5767179" cy="1456378"/>
        </p:xfrm>
        <a:graphic>
          <a:graphicData uri="http://schemas.openxmlformats.org/drawingml/2006/table">
            <a:tbl>
              <a:tblPr/>
              <a:tblGrid>
                <a:gridCol w="642910"/>
                <a:gridCol w="1071602"/>
                <a:gridCol w="714380"/>
                <a:gridCol w="714380"/>
                <a:gridCol w="857256"/>
                <a:gridCol w="785818"/>
                <a:gridCol w="980833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P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3200" b="1" baseline="-25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0.1H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0,1/0,8=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0,1/3,8=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0,21*0,13=0,0273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0,18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0,24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929454" y="3571876"/>
            <a:ext cx="1646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57852" y="4000504"/>
            <a:ext cx="3286148" cy="103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6750859" y="2321711"/>
            <a:ext cx="1500198" cy="57150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286644" y="1857364"/>
            <a:ext cx="1285884" cy="2143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572264" y="2428868"/>
            <a:ext cx="1928826" cy="64294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929058" y="2214554"/>
            <a:ext cx="4429156" cy="150019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0" y="-24"/>
            <a:ext cx="9144000" cy="6886007"/>
            <a:chOff x="0" y="-285776"/>
            <a:chExt cx="9144000" cy="7101220"/>
          </a:xfrm>
        </p:grpSpPr>
        <p:grpSp>
          <p:nvGrpSpPr>
            <p:cNvPr id="54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9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8" grpId="0"/>
      <p:bldP spid="39" grpId="0" build="p"/>
      <p:bldP spid="47" grpId="0"/>
      <p:bldP spid="48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706373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158433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072198" y="1857364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6803334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017516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160392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177489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089086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986452" y="500042"/>
            <a:ext cx="1071254" cy="1282915"/>
            <a:chOff x="9225" y="6153"/>
            <a:chExt cx="720" cy="949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757666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71138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2143108" y="571480"/>
            <a:ext cx="1071254" cy="1282915"/>
            <a:chOff x="9225" y="6153"/>
            <a:chExt cx="720" cy="949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714488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5429264"/>
            <a:ext cx="885828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5913703"/>
          <a:ext cx="5572133" cy="883337"/>
        </p:xfrm>
        <a:graphic>
          <a:graphicData uri="http://schemas.openxmlformats.org/drawingml/2006/table">
            <a:tbl>
              <a:tblPr/>
              <a:tblGrid>
                <a:gridCol w="500034"/>
                <a:gridCol w="1285884"/>
                <a:gridCol w="1928826"/>
                <a:gridCol w="1857389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1,6Н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0,421=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0,42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977482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скольжения  лежит в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1357298"/>
            <a:ext cx="2071702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+ 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F/F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P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0,1H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P/P</a:t>
            </a:r>
            <a:endParaRPr lang="ru-RU" b="1" dirty="0">
              <a:latin typeface="Times New Roman"/>
              <a:ea typeface="Times New Roman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85720" y="4190272"/>
            <a:ext cx="3807725" cy="738926"/>
            <a:chOff x="1214414" y="4545917"/>
            <a:chExt cx="3807725" cy="81349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898432" y="4606017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14414" y="4545917"/>
              <a:ext cx="840295" cy="707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43372" y="4549609"/>
              <a:ext cx="8787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0" y="2786058"/>
          <a:ext cx="5767179" cy="1456378"/>
        </p:xfrm>
        <a:graphic>
          <a:graphicData uri="http://schemas.openxmlformats.org/drawingml/2006/table">
            <a:tbl>
              <a:tblPr/>
              <a:tblGrid>
                <a:gridCol w="642910"/>
                <a:gridCol w="1071602"/>
                <a:gridCol w="714380"/>
                <a:gridCol w="714380"/>
                <a:gridCol w="857256"/>
                <a:gridCol w="785818"/>
                <a:gridCol w="980833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P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3200" b="1" baseline="-25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0.1H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0,1/0,8=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0,1/3,8=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0,21*0,13=0,0273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0,18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0,24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929454" y="3571876"/>
            <a:ext cx="1646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57852" y="4000504"/>
            <a:ext cx="3286148" cy="103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600076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6750859" y="2321711"/>
            <a:ext cx="1500198" cy="57150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286644" y="1857364"/>
            <a:ext cx="1285884" cy="2143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572264" y="2428868"/>
            <a:ext cx="1928826" cy="64294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929058" y="2214554"/>
            <a:ext cx="4429156" cy="150019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26" grpId="0"/>
      <p:bldP spid="27" grpId="0"/>
      <p:bldP spid="36" grpId="0" animBg="1"/>
      <p:bldP spid="38" grpId="0"/>
      <p:bldP spid="39" grpId="0" uiExpand="1" build="p"/>
      <p:bldP spid="47" grpId="0"/>
      <p:bldP spid="48" grpId="0"/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Учитель: Попова И.А.</a:t>
            </a:r>
          </a:p>
          <a:p>
            <a:pPr algn="r"/>
            <a:r>
              <a:rPr lang="ru-RU" dirty="0" smtClean="0"/>
              <a:t>МОУ СОШ № 30 г. Белово</a:t>
            </a:r>
          </a:p>
          <a:p>
            <a:pPr algn="r"/>
            <a:r>
              <a:rPr lang="ru-RU" dirty="0" smtClean="0"/>
              <a:t>Белово 2010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9001156" cy="2643206"/>
          </a:xfrm>
        </p:spPr>
        <p:txBody>
          <a:bodyPr>
            <a:normAutofit/>
          </a:bodyPr>
          <a:lstStyle/>
          <a:p>
            <a:r>
              <a:rPr lang="ru-RU" smtClean="0"/>
              <a:t>Сила трения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Подготовка к ГИА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Ирина\ГИА\Физика\Подготовка к ГИА\1.13. Сила трения\Сила трен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7143768" cy="4929222"/>
          </a:xfrm>
        </p:spPr>
        <p:txBody>
          <a:bodyPr>
            <a:normAutofit/>
          </a:bodyPr>
          <a:lstStyle/>
          <a:p>
            <a:pPr marL="895350" indent="-868363" algn="l">
              <a:buFont typeface="Arial" pitchFamily="34" charset="0"/>
              <a:buChar char="•"/>
            </a:pPr>
            <a:r>
              <a:rPr lang="ru-RU" dirty="0" smtClean="0"/>
              <a:t>повторение основных понятий, графиков и формул, связанных с силой трения, а также разбор задач различного уровня сложности в соответствии с кодификатором ГИА и планом демонстрационного варианта экзаменационной работы</a:t>
            </a:r>
          </a:p>
          <a:p>
            <a:pPr marL="895350" indent="-868363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2428892" cy="928694"/>
          </a:xfrm>
        </p:spPr>
        <p:txBody>
          <a:bodyPr>
            <a:normAutofit/>
          </a:bodyPr>
          <a:lstStyle/>
          <a:p>
            <a:pPr marL="809625" indent="-809625" algn="l">
              <a:tabLst>
                <a:tab pos="895350" algn="l"/>
              </a:tabLst>
            </a:pPr>
            <a:r>
              <a:rPr lang="ru-RU" sz="3200" dirty="0" smtClean="0"/>
              <a:t>Цель: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Силы трения - силы электромагнитного происхождения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257176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Силы трения </a:t>
            </a:r>
            <a:r>
              <a:rPr lang="ru-RU" dirty="0" smtClean="0"/>
              <a:t>действуют </a:t>
            </a:r>
            <a:r>
              <a:rPr lang="ru-RU" b="1" dirty="0" smtClean="0">
                <a:solidFill>
                  <a:srgbClr val="C00000"/>
                </a:solidFill>
              </a:rPr>
              <a:t>вдоль поверхности </a:t>
            </a:r>
            <a:r>
              <a:rPr lang="ru-RU" dirty="0" smtClean="0"/>
              <a:t>тел </a:t>
            </a:r>
            <a:r>
              <a:rPr lang="ru-RU" b="1" dirty="0" smtClean="0">
                <a:solidFill>
                  <a:srgbClr val="C00000"/>
                </a:solidFill>
              </a:rPr>
              <a:t>при их непосредственном соприкосновении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8865155" cy="206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сил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5857884" cy="5500726"/>
          </a:xfrm>
        </p:spPr>
        <p:txBody>
          <a:bodyPr>
            <a:noAutofit/>
          </a:bodyPr>
          <a:lstStyle/>
          <a:p>
            <a:pPr marL="285750" lvl="1"/>
            <a:r>
              <a:rPr lang="ru-RU" sz="2800" dirty="0" smtClean="0"/>
              <a:t>Силы трения </a:t>
            </a:r>
            <a:r>
              <a:rPr lang="ru-RU" sz="2800" dirty="0" smtClean="0">
                <a:solidFill>
                  <a:srgbClr val="C00000"/>
                </a:solidFill>
              </a:rPr>
              <a:t>действуют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вдоль поверхности тел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при их непосредственном соприкосновении</a:t>
            </a:r>
            <a:r>
              <a:rPr lang="ru-RU" sz="2800" dirty="0" smtClean="0"/>
              <a:t>;</a:t>
            </a:r>
          </a:p>
          <a:p>
            <a:pPr marL="285750" lvl="1"/>
            <a:r>
              <a:rPr lang="ru-RU" sz="2800" dirty="0" smtClean="0"/>
              <a:t> Главная особенность сил трения, </a:t>
            </a:r>
            <a:r>
              <a:rPr lang="ru-RU" sz="2800" b="1" dirty="0" smtClean="0"/>
              <a:t>отличающая их от гравитационных сил и сил упругости</a:t>
            </a:r>
            <a:r>
              <a:rPr lang="ru-RU" sz="2800" dirty="0" smtClean="0"/>
              <a:t>, состоит в том, что они </a:t>
            </a:r>
            <a:r>
              <a:rPr lang="ru-RU" sz="2800" b="1" dirty="0" smtClean="0">
                <a:solidFill>
                  <a:srgbClr val="FF0000"/>
                </a:solidFill>
              </a:rPr>
              <a:t>зависят от скорости движения тел </a:t>
            </a:r>
            <a:r>
              <a:rPr lang="ru-RU" sz="2800" dirty="0" smtClean="0"/>
              <a:t>относительно друг друга;</a:t>
            </a:r>
          </a:p>
          <a:p>
            <a:pPr marL="285750" lvl="1"/>
            <a:r>
              <a:rPr lang="ru-RU" sz="2800" dirty="0" smtClean="0"/>
              <a:t>Силы трения во всех случаях </a:t>
            </a:r>
            <a:r>
              <a:rPr lang="ru-RU" sz="2800" b="1" dirty="0" smtClean="0">
                <a:solidFill>
                  <a:srgbClr val="FF0000"/>
                </a:solidFill>
              </a:rPr>
              <a:t>препятствуют относительному движению </a:t>
            </a:r>
            <a:r>
              <a:rPr lang="ru-RU" sz="2800" dirty="0" smtClean="0"/>
              <a:t>соприкасающихся тел. </a:t>
            </a:r>
          </a:p>
        </p:txBody>
      </p:sp>
      <p:pic>
        <p:nvPicPr>
          <p:cNvPr id="6" name="Picture 2" descr="http://fizika7k.narod.ru/images/03-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3024208" cy="2268156"/>
          </a:xfrm>
          <a:prstGeom prst="rect">
            <a:avLst/>
          </a:prstGeom>
          <a:noFill/>
        </p:spPr>
      </p:pic>
      <p:pic>
        <p:nvPicPr>
          <p:cNvPr id="26626" name="Picture 2" descr="http://class-fizika.narod.ru/tren/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3023913" cy="2233256"/>
          </a:xfrm>
          <a:prstGeom prst="rect">
            <a:avLst/>
          </a:prstGeom>
          <a:noFill/>
        </p:spPr>
      </p:pic>
      <p:pic>
        <p:nvPicPr>
          <p:cNvPr id="7" name="Picture 4" descr="http://class-fizika.narod.ru/tren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86322"/>
            <a:ext cx="298994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 силы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643998" cy="278608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200" dirty="0" smtClean="0"/>
              <a:t>Сила,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возникающая при движении</a:t>
            </a:r>
            <a:r>
              <a:rPr lang="ru-RU" sz="3200" dirty="0" smtClean="0"/>
              <a:t> одного тела </a:t>
            </a:r>
            <a:r>
              <a:rPr lang="ru-RU" sz="3200" b="1" dirty="0" smtClean="0">
                <a:solidFill>
                  <a:srgbClr val="C00000"/>
                </a:solidFill>
              </a:rPr>
              <a:t>по поверхности </a:t>
            </a:r>
            <a:r>
              <a:rPr lang="ru-RU" sz="3200" dirty="0" smtClean="0"/>
              <a:t>другого,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приложенная к движущемуся телу</a:t>
            </a:r>
            <a:r>
              <a:rPr lang="ru-RU" sz="3200" dirty="0" smtClean="0"/>
              <a:t> и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направлена против движения</a:t>
            </a:r>
            <a:r>
              <a:rPr lang="ru-RU" sz="3200" dirty="0" smtClean="0"/>
              <a:t>, </a:t>
            </a:r>
          </a:p>
          <a:p>
            <a:pPr algn="ctr">
              <a:buNone/>
            </a:pPr>
            <a:r>
              <a:rPr lang="ru-RU" sz="3200" dirty="0" smtClean="0"/>
              <a:t>называется </a:t>
            </a:r>
            <a:r>
              <a:rPr lang="ru-RU" sz="3200" b="1" dirty="0" smtClean="0">
                <a:solidFill>
                  <a:srgbClr val="FF0000"/>
                </a:solidFill>
              </a:rPr>
              <a:t>силой трения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pic>
        <p:nvPicPr>
          <p:cNvPr id="5" name="Picture 2" descr="http://markx.narod.ru/pic/treni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94914"/>
            <a:ext cx="4026978" cy="302023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000496" y="5677803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5072066" y="5715016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428892" y="2786058"/>
            <a:ext cx="3143240" cy="785818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214282" y="785794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изгиб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14282" y="1142984"/>
            <a:ext cx="1485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кручение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0" y="1500174"/>
            <a:ext cx="235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растяжение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91" name="AutoShape 127"/>
          <p:cNvSpPr>
            <a:spLocks noChangeArrowheads="1"/>
          </p:cNvSpPr>
          <p:nvPr/>
        </p:nvSpPr>
        <p:spPr bwMode="auto">
          <a:xfrm>
            <a:off x="2357422" y="857232"/>
            <a:ext cx="428628" cy="1152529"/>
          </a:xfrm>
          <a:prstGeom prst="notchedRightArrow">
            <a:avLst>
              <a:gd name="adj1" fmla="val 72417"/>
              <a:gd name="adj2" fmla="val 58023"/>
            </a:avLst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992" name="Text Box 128"/>
          <p:cNvSpPr txBox="1">
            <a:spLocks noChangeArrowheads="1"/>
          </p:cNvSpPr>
          <p:nvPr/>
        </p:nvSpPr>
        <p:spPr bwMode="auto">
          <a:xfrm>
            <a:off x="2786050" y="1142984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1406" y="0"/>
            <a:ext cx="3654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Деформация 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94" name="Line 130"/>
          <p:cNvSpPr>
            <a:spLocks noChangeShapeType="1"/>
          </p:cNvSpPr>
          <p:nvPr/>
        </p:nvSpPr>
        <p:spPr bwMode="auto">
          <a:xfrm>
            <a:off x="4725801" y="182168"/>
            <a:ext cx="0" cy="144729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995" name="Rectangle 131"/>
          <p:cNvSpPr>
            <a:spLocks noChangeArrowheads="1"/>
          </p:cNvSpPr>
          <p:nvPr/>
        </p:nvSpPr>
        <p:spPr bwMode="auto">
          <a:xfrm>
            <a:off x="4730445" y="214288"/>
            <a:ext cx="2454604" cy="266408"/>
          </a:xfrm>
          <a:prstGeom prst="rect">
            <a:avLst/>
          </a:prstGeom>
          <a:solidFill>
            <a:srgbClr val="006600">
              <a:alpha val="88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996" name="Rectangle 132"/>
          <p:cNvSpPr>
            <a:spLocks noChangeArrowheads="1"/>
          </p:cNvSpPr>
          <p:nvPr/>
        </p:nvSpPr>
        <p:spPr bwMode="auto">
          <a:xfrm>
            <a:off x="4714876" y="769777"/>
            <a:ext cx="3484893" cy="266408"/>
          </a:xfrm>
          <a:prstGeom prst="rect">
            <a:avLst/>
          </a:prstGeom>
          <a:solidFill>
            <a:srgbClr val="FFC000">
              <a:alpha val="6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997" name="Rectangle 133"/>
          <p:cNvSpPr>
            <a:spLocks noChangeArrowheads="1"/>
          </p:cNvSpPr>
          <p:nvPr/>
        </p:nvSpPr>
        <p:spPr bwMode="auto">
          <a:xfrm>
            <a:off x="4714876" y="1298813"/>
            <a:ext cx="1955323" cy="266408"/>
          </a:xfrm>
          <a:prstGeom prst="rect">
            <a:avLst/>
          </a:prstGeom>
          <a:solidFill>
            <a:srgbClr val="006600">
              <a:alpha val="6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508334" y="285728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98" name="Line 134"/>
          <p:cNvSpPr>
            <a:spLocks noChangeShapeType="1"/>
          </p:cNvSpPr>
          <p:nvPr/>
        </p:nvSpPr>
        <p:spPr bwMode="auto">
          <a:xfrm>
            <a:off x="2714612" y="2928934"/>
            <a:ext cx="3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999" name="Line 135"/>
          <p:cNvSpPr>
            <a:spLocks noChangeShapeType="1"/>
          </p:cNvSpPr>
          <p:nvPr/>
        </p:nvSpPr>
        <p:spPr bwMode="auto">
          <a:xfrm>
            <a:off x="4929190" y="2928934"/>
            <a:ext cx="324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000" name="Text Box 136"/>
          <p:cNvSpPr txBox="1">
            <a:spLocks noChangeArrowheads="1"/>
          </p:cNvSpPr>
          <p:nvPr/>
        </p:nvSpPr>
        <p:spPr bwMode="auto">
          <a:xfrm>
            <a:off x="2571736" y="2857496"/>
            <a:ext cx="31673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01" name="AutoShape 137"/>
          <p:cNvSpPr>
            <a:spLocks noChangeArrowheads="1"/>
          </p:cNvSpPr>
          <p:nvPr/>
        </p:nvSpPr>
        <p:spPr bwMode="auto">
          <a:xfrm>
            <a:off x="2476186" y="3857628"/>
            <a:ext cx="1873256" cy="500066"/>
          </a:xfrm>
          <a:prstGeom prst="wedgeRectCallout">
            <a:avLst>
              <a:gd name="adj1" fmla="val 55996"/>
              <a:gd name="adj2" fmla="val -1283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02" name="AutoShape 138"/>
          <p:cNvSpPr>
            <a:spLocks noChangeArrowheads="1"/>
          </p:cNvSpPr>
          <p:nvPr/>
        </p:nvSpPr>
        <p:spPr bwMode="auto">
          <a:xfrm>
            <a:off x="5119392" y="3857628"/>
            <a:ext cx="2024376" cy="428628"/>
          </a:xfrm>
          <a:prstGeom prst="wedgeRectCallout">
            <a:avLst>
              <a:gd name="adj1" fmla="val -49182"/>
              <a:gd name="adj2" fmla="val -143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0" y="4643446"/>
            <a:ext cx="4643438" cy="14465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поверхности..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 тело и поверхность…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000892" y="4429132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lang="ru-RU" sz="2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РЕАКЦИИ  ОПОРЫ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7006" name="Rectangle 142"/>
          <p:cNvSpPr>
            <a:spLocks noChangeArrowheads="1"/>
          </p:cNvSpPr>
          <p:nvPr/>
        </p:nvSpPr>
        <p:spPr bwMode="auto">
          <a:xfrm>
            <a:off x="6643309" y="5928568"/>
            <a:ext cx="568756" cy="25062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007" name="Line 143"/>
          <p:cNvSpPr>
            <a:spLocks noChangeShapeType="1"/>
          </p:cNvSpPr>
          <p:nvPr/>
        </p:nvSpPr>
        <p:spPr bwMode="auto">
          <a:xfrm flipV="1">
            <a:off x="6928546" y="4643446"/>
            <a:ext cx="0" cy="13615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15696" y="285728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ine 130"/>
          <p:cNvSpPr>
            <a:spLocks noChangeShapeType="1"/>
          </p:cNvSpPr>
          <p:nvPr/>
        </p:nvSpPr>
        <p:spPr bwMode="auto">
          <a:xfrm>
            <a:off x="7193940" y="214290"/>
            <a:ext cx="0" cy="1447293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131"/>
          <p:cNvSpPr>
            <a:spLocks noChangeArrowheads="1"/>
          </p:cNvSpPr>
          <p:nvPr/>
        </p:nvSpPr>
        <p:spPr bwMode="auto">
          <a:xfrm>
            <a:off x="4714876" y="767521"/>
            <a:ext cx="2454604" cy="266408"/>
          </a:xfrm>
          <a:prstGeom prst="rect">
            <a:avLst/>
          </a:prstGeom>
          <a:solidFill>
            <a:srgbClr val="006600">
              <a:alpha val="9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215206" y="928670"/>
            <a:ext cx="71438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Левая фигурная скобка 27"/>
          <p:cNvSpPr/>
          <p:nvPr/>
        </p:nvSpPr>
        <p:spPr>
          <a:xfrm rot="5400000">
            <a:off x="7572396" y="92680"/>
            <a:ext cx="285752" cy="1000132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00958" y="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500694" y="838959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43636" y="846599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6611803" y="1428736"/>
            <a:ext cx="571504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31"/>
          <p:cNvSpPr>
            <a:spLocks noChangeArrowheads="1"/>
          </p:cNvSpPr>
          <p:nvPr/>
        </p:nvSpPr>
        <p:spPr bwMode="auto">
          <a:xfrm>
            <a:off x="4714876" y="1285860"/>
            <a:ext cx="2454604" cy="26640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6786578" y="1571612"/>
            <a:ext cx="285752" cy="571504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200024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500694" y="1357298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15008" y="1367931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643702" y="1427148"/>
            <a:ext cx="61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7500958" y="927081"/>
            <a:ext cx="720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28"/>
          <p:cNvSpPr txBox="1">
            <a:spLocks noChangeArrowheads="1"/>
          </p:cNvSpPr>
          <p:nvPr/>
        </p:nvSpPr>
        <p:spPr bwMode="auto">
          <a:xfrm>
            <a:off x="6519099" y="214290"/>
            <a:ext cx="1000132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28"/>
          <p:cNvSpPr txBox="1">
            <a:spLocks noChangeArrowheads="1"/>
          </p:cNvSpPr>
          <p:nvPr/>
        </p:nvSpPr>
        <p:spPr bwMode="auto">
          <a:xfrm>
            <a:off x="7286644" y="1071546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391779" y="3143619"/>
            <a:ext cx="645409" cy="614636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rc 25"/>
          <p:cNvSpPr>
            <a:spLocks/>
          </p:cNvSpPr>
          <p:nvPr/>
        </p:nvSpPr>
        <p:spPr bwMode="auto">
          <a:xfrm>
            <a:off x="5789813" y="3173399"/>
            <a:ext cx="596541" cy="602092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361236" y="2357413"/>
            <a:ext cx="1329878" cy="1486832"/>
            <a:chOff x="1767" y="7683"/>
            <a:chExt cx="1161" cy="1778"/>
          </a:xfrm>
        </p:grpSpPr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767" y="7683"/>
              <a:ext cx="317" cy="14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Arc 28"/>
            <p:cNvSpPr>
              <a:spLocks/>
            </p:cNvSpPr>
            <p:nvPr/>
          </p:nvSpPr>
          <p:spPr bwMode="auto">
            <a:xfrm rot="9817141">
              <a:off x="2111" y="9082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rc 29"/>
            <p:cNvSpPr>
              <a:spLocks/>
            </p:cNvSpPr>
            <p:nvPr/>
          </p:nvSpPr>
          <p:spPr bwMode="auto">
            <a:xfrm rot="11105323" flipV="1">
              <a:off x="2474" y="8703"/>
              <a:ext cx="454" cy="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861219" y="2011927"/>
            <a:ext cx="146524" cy="1988577"/>
            <a:chOff x="4181966" y="1121335"/>
            <a:chExt cx="1636314" cy="2950607"/>
          </a:xfrm>
        </p:grpSpPr>
        <p:grpSp>
          <p:nvGrpSpPr>
            <p:cNvPr id="52" name="Group 21"/>
            <p:cNvGrpSpPr>
              <a:grpSpLocks/>
            </p:cNvGrpSpPr>
            <p:nvPr/>
          </p:nvGrpSpPr>
          <p:grpSpPr bwMode="auto">
            <a:xfrm>
              <a:off x="4181966" y="1121335"/>
              <a:ext cx="1635585" cy="2319042"/>
              <a:chOff x="996" y="7099"/>
              <a:chExt cx="1635585" cy="1869"/>
            </a:xfrm>
          </p:grpSpPr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1636581" y="7099"/>
                <a:ext cx="0" cy="1869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996" y="8548"/>
                <a:ext cx="2374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5818280" y="2819265"/>
              <a:ext cx="0" cy="1252677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646736" y="1691334"/>
            <a:ext cx="2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 flipV="1">
            <a:off x="5643570" y="3500438"/>
            <a:ext cx="250352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745607" y="3398506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                               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rot="-120000">
            <a:off x="6508466" y="2751260"/>
            <a:ext cx="252000" cy="972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130"/>
          <p:cNvSpPr>
            <a:spLocks noChangeShapeType="1"/>
          </p:cNvSpPr>
          <p:nvPr/>
        </p:nvSpPr>
        <p:spPr bwMode="auto">
          <a:xfrm rot="120000" flipH="1">
            <a:off x="5644397" y="6169689"/>
            <a:ext cx="2712989" cy="9474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Дуга 61"/>
          <p:cNvSpPr/>
          <p:nvPr/>
        </p:nvSpPr>
        <p:spPr>
          <a:xfrm rot="5400000">
            <a:off x="6740640" y="4739556"/>
            <a:ext cx="428628" cy="2464612"/>
          </a:xfrm>
          <a:prstGeom prst="arc">
            <a:avLst>
              <a:gd name="adj1" fmla="val 16200000"/>
              <a:gd name="adj2" fmla="val 5436473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Line 135"/>
          <p:cNvSpPr>
            <a:spLocks noChangeShapeType="1"/>
          </p:cNvSpPr>
          <p:nvPr/>
        </p:nvSpPr>
        <p:spPr bwMode="auto">
          <a:xfrm>
            <a:off x="7000892" y="4500570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135"/>
          <p:cNvSpPr>
            <a:spLocks noChangeShapeType="1"/>
          </p:cNvSpPr>
          <p:nvPr/>
        </p:nvSpPr>
        <p:spPr bwMode="auto">
          <a:xfrm>
            <a:off x="428596" y="4643446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Line 135"/>
          <p:cNvSpPr>
            <a:spLocks noChangeShapeType="1"/>
          </p:cNvSpPr>
          <p:nvPr/>
        </p:nvSpPr>
        <p:spPr bwMode="auto">
          <a:xfrm>
            <a:off x="2000232" y="4682985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0" y="0"/>
            <a:ext cx="9144000" cy="7072362"/>
            <a:chOff x="0" y="-285776"/>
            <a:chExt cx="9144000" cy="7072362"/>
          </a:xfrm>
        </p:grpSpPr>
        <p:grpSp>
          <p:nvGrpSpPr>
            <p:cNvPr id="67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73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8" name="Text Box 136"/>
            <p:cNvSpPr txBox="1">
              <a:spLocks noChangeArrowheads="1"/>
            </p:cNvSpPr>
            <p:nvPr/>
          </p:nvSpPr>
          <p:spPr bwMode="auto">
            <a:xfrm>
              <a:off x="5643570" y="5357826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1928802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1714480" y="5643578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094 3.33333E-6 L 0.10799 -0.0030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33333E-6 L -0.05486 -0.00231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6087E-6 L 0.02969 0.00601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0.00602 L -0.01459 0.01203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6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37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1000"/>
                                        <p:tgtEl>
                                          <p:spTgt spid="37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37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0"/>
                            </p:stCondLst>
                            <p:childTnLst>
                              <p:par>
                                <p:cTn id="2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4" dur="300"/>
                                        <p:tgtEl>
                                          <p:spTgt spid="3700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5" dur="300"/>
                                        <p:tgtEl>
                                          <p:spTgt spid="3700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300"/>
                                        <p:tgtEl>
                                          <p:spTgt spid="3700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1" dur="300"/>
                                        <p:tgtEl>
                                          <p:spTgt spid="37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2" dur="300"/>
                                        <p:tgtEl>
                                          <p:spTgt spid="37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300"/>
                                        <p:tgtEl>
                                          <p:spTgt spid="37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8" dur="300"/>
                                        <p:tgtEl>
                                          <p:spTgt spid="37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9" dur="300"/>
                                        <p:tgtEl>
                                          <p:spTgt spid="37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300"/>
                                        <p:tgtEl>
                                          <p:spTgt spid="37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5" dur="300"/>
                                        <p:tgtEl>
                                          <p:spTgt spid="37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6" dur="300"/>
                                        <p:tgtEl>
                                          <p:spTgt spid="37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300"/>
                                        <p:tgtEl>
                                          <p:spTgt spid="37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15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700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114" grpId="0"/>
      <p:bldP spid="115" grpId="0"/>
      <p:bldP spid="116" grpId="0"/>
      <p:bldP spid="36991" grpId="0" animBg="1"/>
      <p:bldP spid="36992" grpId="0"/>
      <p:bldP spid="119" grpId="0"/>
      <p:bldP spid="36994" grpId="0" animBg="1"/>
      <p:bldP spid="36995" grpId="0" animBg="1"/>
      <p:bldP spid="36996" grpId="0" animBg="1"/>
      <p:bldP spid="36997" grpId="0" animBg="1"/>
      <p:bldP spid="125" grpId="0" animBg="1"/>
      <p:bldP spid="36998" grpId="0" animBg="1"/>
      <p:bldP spid="36999" grpId="0" animBg="1"/>
      <p:bldP spid="37000" grpId="0"/>
      <p:bldP spid="37000" grpId="1"/>
      <p:bldP spid="37001" grpId="0" animBg="1"/>
      <p:bldP spid="37002" grpId="0" animBg="1"/>
      <p:bldP spid="37003" grpId="0" build="p" animBg="1"/>
      <p:bldP spid="132" grpId="0"/>
      <p:bldP spid="37006" grpId="0" animBg="1"/>
      <p:bldP spid="37007" grpId="0" animBg="1"/>
      <p:bldP spid="23" grpId="0" animBg="1"/>
      <p:bldP spid="24" grpId="0" animBg="1"/>
      <p:bldP spid="25" grpId="0" animBg="1"/>
      <p:bldP spid="28" grpId="0" animBg="1"/>
      <p:bldP spid="30" grpId="0"/>
      <p:bldP spid="31" grpId="0" animBg="1"/>
      <p:bldP spid="32" grpId="0" animBg="1"/>
      <p:bldP spid="33" grpId="0" animBg="1"/>
      <p:bldP spid="33" grpId="1" animBg="1"/>
      <p:bldP spid="36" grpId="0" animBg="1"/>
      <p:bldP spid="37" grpId="0"/>
      <p:bldP spid="38" grpId="0" animBg="1"/>
      <p:bldP spid="39" grpId="0" animBg="1"/>
      <p:bldP spid="43" grpId="0" animBg="1"/>
      <p:bldP spid="44" grpId="0"/>
      <p:bldP spid="45" grpId="0" animBg="1"/>
      <p:bldP spid="45" grpId="1" animBg="1"/>
      <p:bldP spid="45" grpId="2" animBg="1"/>
      <p:bldP spid="46" grpId="0" animBg="1"/>
      <p:bldP spid="56" grpId="0"/>
      <p:bldP spid="57" grpId="0" animBg="1"/>
      <p:bldP spid="58" grpId="0"/>
      <p:bldP spid="59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Природа силы: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51149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Шероховатость поверхностей.</a:t>
            </a:r>
          </a:p>
          <a:p>
            <a:r>
              <a:rPr lang="ru-RU" sz="3600" dirty="0" smtClean="0"/>
              <a:t>2. Взаимное притяжение молекул соприкосновения тел.</a:t>
            </a:r>
            <a:endParaRPr lang="ru-RU" sz="3600" dirty="0"/>
          </a:p>
        </p:txBody>
      </p:sp>
      <p:pic>
        <p:nvPicPr>
          <p:cNvPr id="31746" name="Picture 2" descr="D:\Ирина\ГИА\Физика\Подготовка к ГИА\1.13. Сила трения\Шероховатость поверхностей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3071834" cy="3071834"/>
          </a:xfrm>
          <a:prstGeom prst="rect">
            <a:avLst/>
          </a:prstGeom>
          <a:noFill/>
        </p:spPr>
      </p:pic>
      <p:pic>
        <p:nvPicPr>
          <p:cNvPr id="31747" name="Picture 3" descr="D:\Ирина\ГИА\Физика\Подготовка к ГИА\1.13. Сила трения\Взаимодействие между молекулам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100396" cy="31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Виды трения</a:t>
            </a:r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409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трелка вверх 8"/>
          <p:cNvSpPr/>
          <p:nvPr/>
        </p:nvSpPr>
        <p:spPr>
          <a:xfrm rot="11623043">
            <a:off x="3672818" y="813104"/>
            <a:ext cx="714380" cy="2442678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9714778">
            <a:off x="5088533" y="762967"/>
            <a:ext cx="714380" cy="2520812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3057"/>
            <a:ext cx="2714644" cy="36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80659"/>
            <a:ext cx="3071834" cy="36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 вверх 7"/>
          <p:cNvSpPr/>
          <p:nvPr/>
        </p:nvSpPr>
        <p:spPr>
          <a:xfrm rot="14133200">
            <a:off x="2578434" y="560980"/>
            <a:ext cx="529741" cy="1622719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Стрелка вверх 10"/>
          <p:cNvSpPr/>
          <p:nvPr/>
        </p:nvSpPr>
        <p:spPr>
          <a:xfrm rot="7060342">
            <a:off x="6143062" y="563494"/>
            <a:ext cx="538382" cy="1453599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000660" cy="785794"/>
          </a:xfrm>
        </p:spPr>
        <p:txBody>
          <a:bodyPr/>
          <a:lstStyle/>
          <a:p>
            <a:r>
              <a:rPr lang="ru-RU" dirty="0" smtClean="0"/>
              <a:t>Виды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5786446" cy="61436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 скольжении </a:t>
            </a:r>
            <a:r>
              <a:rPr lang="ru-RU" dirty="0" smtClean="0"/>
              <a:t>одного тела по поверхности другого возникает </a:t>
            </a:r>
            <a:r>
              <a:rPr lang="ru-RU" b="1" dirty="0" smtClean="0">
                <a:solidFill>
                  <a:srgbClr val="FF0000"/>
                </a:solidFill>
              </a:rPr>
              <a:t>сила трения скольжения</a:t>
            </a:r>
          </a:p>
          <a:p>
            <a:r>
              <a:rPr lang="ru-RU" dirty="0" smtClean="0"/>
              <a:t>Если тело не скользит, а </a:t>
            </a:r>
            <a:r>
              <a:rPr lang="ru-RU" b="1" dirty="0" smtClean="0">
                <a:solidFill>
                  <a:srgbClr val="C00000"/>
                </a:solidFill>
              </a:rPr>
              <a:t>катится</a:t>
            </a:r>
            <a:r>
              <a:rPr lang="ru-RU" dirty="0" smtClean="0"/>
              <a:t> по поверхности другого тела, то трение, возникающее при этом называется </a:t>
            </a:r>
            <a:r>
              <a:rPr lang="ru-RU" b="1" dirty="0" smtClean="0">
                <a:solidFill>
                  <a:srgbClr val="FF0000"/>
                </a:solidFill>
              </a:rPr>
              <a:t>трением качения</a:t>
            </a:r>
          </a:p>
          <a:p>
            <a:r>
              <a:rPr lang="ru-RU" dirty="0" smtClean="0"/>
              <a:t>Когда тело находится </a:t>
            </a:r>
            <a:r>
              <a:rPr lang="ru-RU" b="1" dirty="0" smtClean="0">
                <a:solidFill>
                  <a:srgbClr val="C00000"/>
                </a:solidFill>
              </a:rPr>
              <a:t>в покое на наклонной плоскости</a:t>
            </a:r>
            <a:r>
              <a:rPr lang="ru-RU" dirty="0" smtClean="0"/>
              <a:t> оно удерживается на ней </a:t>
            </a:r>
            <a:r>
              <a:rPr lang="ru-RU" b="1" dirty="0" smtClean="0">
                <a:solidFill>
                  <a:srgbClr val="FF0000"/>
                </a:solidFill>
              </a:rPr>
              <a:t>силой трения покоя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599" y="1"/>
            <a:ext cx="25497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2571747" cy="231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357694"/>
            <a:ext cx="25727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 descr="http://exact.claw.ru/Image89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64671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силы трения покоя, силы трения скольжения и силы трения качения</a:t>
            </a:r>
            <a:endParaRPr lang="ru-RU" dirty="0"/>
          </a:p>
        </p:txBody>
      </p:sp>
      <p:pic>
        <p:nvPicPr>
          <p:cNvPr id="3" name="Сила трения покоя и сила трения скольжен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/>
              <a:t>Вязкое трение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5072066" cy="62865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 движении твердого тела в жидкости или газе </a:t>
            </a:r>
            <a:r>
              <a:rPr lang="ru-RU" dirty="0" smtClean="0"/>
              <a:t>возникает </a:t>
            </a:r>
            <a:r>
              <a:rPr lang="ru-RU" b="1" dirty="0" err="1" smtClean="0">
                <a:solidFill>
                  <a:srgbClr val="FF0000"/>
                </a:solidFill>
              </a:rPr>
              <a:t>силa</a:t>
            </a:r>
            <a:r>
              <a:rPr lang="ru-RU" b="1" dirty="0" smtClean="0">
                <a:solidFill>
                  <a:srgbClr val="FF0000"/>
                </a:solidFill>
              </a:rPr>
              <a:t> вязкого трения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Сила вязкого трения </a:t>
            </a:r>
            <a:r>
              <a:rPr lang="ru-RU" dirty="0" smtClean="0"/>
              <a:t>значительно </a:t>
            </a:r>
            <a:r>
              <a:rPr lang="ru-RU" b="1" dirty="0" smtClean="0">
                <a:solidFill>
                  <a:srgbClr val="C00000"/>
                </a:solidFill>
              </a:rPr>
              <a:t>меньше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силы сухого трения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Она также </a:t>
            </a:r>
            <a:r>
              <a:rPr lang="ru-RU" b="1" dirty="0" smtClean="0">
                <a:solidFill>
                  <a:srgbClr val="C00000"/>
                </a:solidFill>
              </a:rPr>
              <a:t>направлена в сторону, противоположную относительной скорости </a:t>
            </a:r>
            <a:r>
              <a:rPr lang="ru-RU" dirty="0" smtClean="0"/>
              <a:t>тела.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 вязком трении нет трения покоя.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Сила вязкого трения </a:t>
            </a:r>
            <a:r>
              <a:rPr lang="ru-RU" dirty="0" smtClean="0"/>
              <a:t>сильно </a:t>
            </a:r>
            <a:r>
              <a:rPr lang="ru-RU" b="1" dirty="0" smtClean="0">
                <a:solidFill>
                  <a:srgbClr val="C00000"/>
                </a:solidFill>
              </a:rPr>
              <a:t>зависит от скорости </a:t>
            </a:r>
            <a:r>
              <a:rPr lang="ru-RU" dirty="0" smtClean="0"/>
              <a:t>тела.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 малых скоростях </a:t>
            </a:r>
            <a:r>
              <a:rPr lang="ru-RU" b="1" i="1" dirty="0" err="1" smtClean="0">
                <a:solidFill>
                  <a:srgbClr val="FF0000"/>
                </a:solidFill>
              </a:rPr>
              <a:t>F</a:t>
            </a:r>
            <a:r>
              <a:rPr lang="ru-RU" b="1" i="1" baseline="-25000" dirty="0" err="1" smtClean="0">
                <a:solidFill>
                  <a:srgbClr val="FF0000"/>
                </a:solidFill>
              </a:rPr>
              <a:t>тр</a:t>
            </a:r>
            <a:r>
              <a:rPr lang="ru-RU" b="1" i="1" dirty="0" smtClean="0">
                <a:solidFill>
                  <a:srgbClr val="FF0000"/>
                </a:solidFill>
              </a:rPr>
              <a:t> ~ </a:t>
            </a:r>
            <a:r>
              <a:rPr lang="ru-RU" b="1" i="1" dirty="0" err="1" smtClean="0">
                <a:solidFill>
                  <a:srgbClr val="FF0000"/>
                </a:solidFill>
              </a:rPr>
              <a:t>υ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при больших скоростях </a:t>
            </a:r>
            <a:r>
              <a:rPr lang="ru-RU" b="1" i="1" dirty="0" err="1" smtClean="0">
                <a:solidFill>
                  <a:srgbClr val="FF0000"/>
                </a:solidFill>
              </a:rPr>
              <a:t>Fтр</a:t>
            </a:r>
            <a:r>
              <a:rPr lang="ru-RU" b="1" i="1" dirty="0" smtClean="0">
                <a:solidFill>
                  <a:srgbClr val="FF0000"/>
                </a:solidFill>
              </a:rPr>
              <a:t> ~ υ</a:t>
            </a:r>
            <a:r>
              <a:rPr lang="ru-RU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этом </a:t>
            </a:r>
            <a:r>
              <a:rPr lang="ru-RU" b="1" dirty="0" smtClean="0">
                <a:solidFill>
                  <a:srgbClr val="FF0000"/>
                </a:solidFill>
              </a:rPr>
              <a:t>коэффициенты пропорциональности </a:t>
            </a:r>
            <a:r>
              <a:rPr lang="ru-RU" dirty="0" smtClean="0"/>
              <a:t>в этих соотношениях </a:t>
            </a:r>
            <a:r>
              <a:rPr lang="ru-RU" b="1" dirty="0" smtClean="0">
                <a:solidFill>
                  <a:srgbClr val="C00000"/>
                </a:solidFill>
              </a:rPr>
              <a:t>зависят от формы тела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643074" cy="67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928670"/>
            <a:ext cx="41433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41433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Полезное и вредное трение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182019"/>
            <a:ext cx="3086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2252256"/>
            <a:ext cx="3248025" cy="32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Сила трения качения и ее применение</a:t>
            </a:r>
            <a:endParaRPr lang="ru-RU" dirty="0"/>
          </a:p>
        </p:txBody>
      </p:sp>
      <p:pic>
        <p:nvPicPr>
          <p:cNvPr id="3" name="Сила трения качения и ее примен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уменьшения </a:t>
            </a:r>
            <a:r>
              <a:rPr lang="en-US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357298"/>
            <a:ext cx="7143800" cy="25003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Шлифовка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Смазка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Замена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F</a:t>
            </a:r>
            <a:r>
              <a:rPr lang="ru-RU" sz="3600" b="1" i="1" baseline="-25000" dirty="0" err="1" smtClean="0">
                <a:solidFill>
                  <a:srgbClr val="FF0000"/>
                </a:solidFill>
              </a:rPr>
              <a:t>тр.ск</a:t>
            </a:r>
            <a:r>
              <a:rPr lang="ru-RU" sz="3600" baseline="-25000" dirty="0" smtClean="0"/>
              <a:t>. </a:t>
            </a:r>
            <a:r>
              <a:rPr lang="ru-RU" sz="3600" dirty="0" smtClean="0"/>
              <a:t>на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F</a:t>
            </a:r>
            <a:r>
              <a:rPr lang="ru-RU" sz="3600" b="1" i="1" baseline="-25000" dirty="0" err="1" smtClean="0">
                <a:solidFill>
                  <a:srgbClr val="FF0000"/>
                </a:solidFill>
              </a:rPr>
              <a:t>тр.кач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4038600" cy="27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чего зависит </a:t>
            </a:r>
            <a:r>
              <a:rPr lang="en-US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58138" cy="2114552"/>
          </a:xfrm>
        </p:spPr>
        <p:txBody>
          <a:bodyPr/>
          <a:lstStyle/>
          <a:p>
            <a:r>
              <a:rPr lang="ru-RU" dirty="0" smtClean="0"/>
              <a:t>1. Сила трения зависит от рода соприкасающихся поверхностей</a:t>
            </a:r>
            <a:br>
              <a:rPr lang="ru-RU" dirty="0" smtClean="0"/>
            </a:br>
            <a:r>
              <a:rPr lang="ru-RU" dirty="0" smtClean="0"/>
              <a:t>2. Сила трения зависит от величины нагрузки.</a:t>
            </a:r>
            <a:endParaRPr lang="ru-RU" dirty="0"/>
          </a:p>
        </p:txBody>
      </p:sp>
      <p:pic>
        <p:nvPicPr>
          <p:cNvPr id="1026" name="Picture 2" descr="http://festival.1september.ru/articles/502774/Image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00702"/>
            <a:ext cx="8334671" cy="857256"/>
          </a:xfrm>
          <a:prstGeom prst="rect">
            <a:avLst/>
          </a:prstGeom>
          <a:noFill/>
        </p:spPr>
      </p:pic>
      <p:pic>
        <p:nvPicPr>
          <p:cNvPr id="5" name="Рисунок 4" descr="Силы трения-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071810"/>
            <a:ext cx="428628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по наблюдению силы трения покоя и скольжения</a:t>
            </a:r>
            <a:endParaRPr lang="ru-RU" dirty="0"/>
          </a:p>
        </p:txBody>
      </p:sp>
      <p:pic>
        <p:nvPicPr>
          <p:cNvPr id="3" name="Опыт по наблюдению силы трения покоя и скольжен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234315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413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останавливаются…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429256" y="1214422"/>
            <a:ext cx="1071570" cy="7143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85918" y="1459168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28926" y="1578106"/>
            <a:ext cx="64294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45679" y="1536544"/>
            <a:ext cx="51194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571744"/>
            <a:ext cx="163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смазка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8"/>
          <p:cNvSpPr>
            <a:spLocks noChangeArrowheads="1"/>
          </p:cNvSpPr>
          <p:nvPr/>
        </p:nvSpPr>
        <p:spPr bwMode="auto">
          <a:xfrm>
            <a:off x="2071670" y="631419"/>
            <a:ext cx="2357454" cy="857256"/>
          </a:xfrm>
          <a:prstGeom prst="wedgeRectCallout">
            <a:avLst>
              <a:gd name="adj1" fmla="val -4040"/>
              <a:gd name="adj2" fmla="val 90187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3558216" y="2500217"/>
            <a:ext cx="799404" cy="1143668"/>
            <a:chOff x="9225" y="6185"/>
            <a:chExt cx="604" cy="846"/>
          </a:xfrm>
        </p:grpSpPr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9225" y="6185"/>
              <a:ext cx="604" cy="846"/>
              <a:chOff x="8892" y="5975"/>
              <a:chExt cx="604" cy="846"/>
            </a:xfrm>
          </p:grpSpPr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8928" y="5975"/>
                <a:ext cx="568" cy="846"/>
                <a:chOff x="11854" y="4990"/>
                <a:chExt cx="568" cy="846"/>
              </a:xfrm>
            </p:grpSpPr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75" y="5413"/>
                  <a:ext cx="336" cy="4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54" y="4990"/>
                  <a:ext cx="568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9234" y="6238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6050" y="2714620"/>
            <a:ext cx="772969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28794" y="385762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 КАЧЕНИЯ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1/25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СКОЛЬЖЕНИЯ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43438" y="4572008"/>
            <a:ext cx="3859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подшипники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785710" y="1619237"/>
            <a:ext cx="1064947" cy="523879"/>
            <a:chOff x="4412" y="3721"/>
            <a:chExt cx="1344" cy="396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720" y="3829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>
              <a:off x="4412" y="3721"/>
              <a:ext cx="5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180" y="3989"/>
              <a:ext cx="57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-71470" y="2214550"/>
            <a:ext cx="39240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631124" y="3678640"/>
            <a:ext cx="1369104" cy="821862"/>
            <a:chOff x="6299" y="3852"/>
            <a:chExt cx="581" cy="355"/>
          </a:xfrm>
        </p:grpSpPr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6448" y="3919"/>
              <a:ext cx="288" cy="2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6299" y="3852"/>
              <a:ext cx="19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6592" y="4063"/>
              <a:ext cx="288" cy="0"/>
            </a:xfrm>
            <a:prstGeom prst="line">
              <a:avLst/>
            </a:prstGeom>
            <a:noFill/>
            <a:ln w="5715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9" name="Line 31"/>
          <p:cNvSpPr>
            <a:spLocks noChangeShapeType="1"/>
          </p:cNvSpPr>
          <p:nvPr/>
        </p:nvSpPr>
        <p:spPr bwMode="auto">
          <a:xfrm rot="-120000">
            <a:off x="13736" y="4477615"/>
            <a:ext cx="4212000" cy="14400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V="1">
            <a:off x="676157" y="1429524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17"/>
          <p:cNvGrpSpPr>
            <a:grpSpLocks/>
          </p:cNvGrpSpPr>
          <p:nvPr/>
        </p:nvGrpSpPr>
        <p:grpSpPr bwMode="auto">
          <a:xfrm>
            <a:off x="1267501" y="2786044"/>
            <a:ext cx="714375" cy="461963"/>
            <a:chOff x="2714612" y="4429132"/>
            <a:chExt cx="714380" cy="461665"/>
          </a:xfrm>
        </p:grpSpPr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20"/>
          <p:cNvGrpSpPr>
            <a:grpSpLocks/>
          </p:cNvGrpSpPr>
          <p:nvPr/>
        </p:nvGrpSpPr>
        <p:grpSpPr bwMode="auto">
          <a:xfrm>
            <a:off x="1280201" y="785794"/>
            <a:ext cx="714375" cy="461963"/>
            <a:chOff x="3357554" y="2143116"/>
            <a:chExt cx="714380" cy="461665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/>
          <p:nvPr/>
        </p:nvCxnSpPr>
        <p:spPr>
          <a:xfrm rot="16200000" flipV="1">
            <a:off x="694414" y="2481242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>
            <a:off x="5214945" y="117515"/>
            <a:ext cx="4286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>
            <a:off x="3786182" y="95352"/>
            <a:ext cx="428625" cy="1587"/>
          </a:xfrm>
          <a:prstGeom prst="straightConnector1">
            <a:avLst/>
          </a:prstGeom>
          <a:ln w="254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643702" y="714356"/>
            <a:ext cx="1000132" cy="7143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V="1">
            <a:off x="5929322" y="996108"/>
            <a:ext cx="857256" cy="361190"/>
          </a:xfrm>
          <a:prstGeom prst="line">
            <a:avLst/>
          </a:prstGeom>
          <a:noFill/>
          <a:ln w="57150">
            <a:solidFill>
              <a:srgbClr val="F9010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4643438" y="2214554"/>
            <a:ext cx="3357618" cy="500066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ритяж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ения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ул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6643702" y="1714488"/>
            <a:ext cx="2357486" cy="500066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шероховатости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>
            <a:off x="6215074" y="1647050"/>
            <a:ext cx="500066" cy="353190"/>
          </a:xfrm>
          <a:prstGeom prst="line">
            <a:avLst/>
          </a:prstGeom>
          <a:noFill/>
          <a:ln w="38100">
            <a:solidFill>
              <a:srgbClr val="F9010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0" y="0"/>
            <a:ext cx="9144000" cy="6858024"/>
            <a:chOff x="0" y="-285776"/>
            <a:chExt cx="9144000" cy="7072362"/>
          </a:xfrm>
        </p:grpSpPr>
        <p:grpSp>
          <p:nvGrpSpPr>
            <p:cNvPr id="46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6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835696" y="1484784"/>
            <a:ext cx="2160240" cy="8640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animBg="1"/>
      <p:bldP spid="2055" grpId="0"/>
      <p:bldP spid="9" grpId="0" animBg="1"/>
      <p:bldP spid="10" grpId="0" animBg="1"/>
      <p:bldP spid="12" grpId="0"/>
      <p:bldP spid="13" grpId="0" uiExpand="1" build="p" animBg="1"/>
      <p:bldP spid="21" grpId="0" animBg="1"/>
      <p:bldP spid="2064" grpId="0"/>
      <p:bldP spid="23" grpId="0"/>
      <p:bldP spid="2074" grpId="0" animBg="1"/>
      <p:bldP spid="2079" grpId="0" animBg="1"/>
      <p:bldP spid="44" grpId="0" animBg="1"/>
      <p:bldP spid="48" grpId="0" animBg="1"/>
      <p:bldP spid="49" grpId="0" build="p" animBg="1"/>
      <p:bldP spid="50" grpId="0" animBg="1"/>
      <p:bldP spid="51" grpId="0" animBg="1"/>
      <p:bldP spid="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Составляющие силы трения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1"/>
            <a:ext cx="8715436" cy="30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6200000" flipV="1">
            <a:off x="357158" y="4071942"/>
            <a:ext cx="1428760" cy="85725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58018" y="5857098"/>
            <a:ext cx="1285884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28728" y="5214950"/>
            <a:ext cx="928694" cy="1588"/>
          </a:xfrm>
          <a:prstGeom prst="straightConnector1">
            <a:avLst/>
          </a:prstGeom>
          <a:ln w="76200">
            <a:solidFill>
              <a:srgbClr val="7C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35719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Когда мы пытаемся сдвинуть покоящийся брусок вдоль горизонтальной поверхности, </a:t>
            </a:r>
            <a:r>
              <a:rPr lang="ru-RU" b="1" dirty="0" smtClean="0">
                <a:solidFill>
                  <a:srgbClr val="FF0000"/>
                </a:solidFill>
              </a:rPr>
              <a:t>равнодействующая всех сил</a:t>
            </a:r>
            <a:r>
              <a:rPr lang="ru-RU" dirty="0" smtClean="0"/>
              <a:t>, действующих на него, </a:t>
            </a:r>
            <a:r>
              <a:rPr lang="ru-RU" b="1" dirty="0" smtClean="0">
                <a:solidFill>
                  <a:srgbClr val="FF0000"/>
                </a:solidFill>
              </a:rPr>
              <a:t>равна нулю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этом на него действует земля с силой тяжести </a:t>
            </a:r>
            <a:r>
              <a:rPr lang="en-US" sz="3100" b="1" i="1" dirty="0" smtClean="0">
                <a:solidFill>
                  <a:srgbClr val="FF0000"/>
                </a:solidFill>
              </a:rPr>
              <a:t>F</a:t>
            </a:r>
            <a:r>
              <a:rPr lang="ru-RU" sz="3100" b="1" i="1" baseline="-25000" dirty="0" smtClean="0">
                <a:solidFill>
                  <a:srgbClr val="FF0000"/>
                </a:solidFill>
              </a:rPr>
              <a:t>тяж</a:t>
            </a:r>
          </a:p>
          <a:p>
            <a:r>
              <a:rPr lang="ru-RU" dirty="0" smtClean="0"/>
              <a:t>Пружина с силой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endParaRPr lang="en-US" b="1" i="1" baseline="-25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Опора – с силой </a:t>
            </a:r>
            <a:r>
              <a:rPr lang="en-US" b="1" i="1" dirty="0" smtClean="0">
                <a:solidFill>
                  <a:srgbClr val="FF0000"/>
                </a:solidFill>
              </a:rPr>
              <a:t>R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Поскольку </a:t>
            </a:r>
            <a:r>
              <a:rPr lang="ru-RU" dirty="0" smtClean="0">
                <a:solidFill>
                  <a:srgbClr val="C00000"/>
                </a:solidFill>
              </a:rPr>
              <a:t>сила тяжести направлена вертикально вниз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сила упругости горизонтально</a:t>
            </a:r>
            <a:r>
              <a:rPr lang="ru-RU" dirty="0" smtClean="0"/>
              <a:t>, то для их компенсации </a:t>
            </a:r>
            <a:r>
              <a:rPr lang="ru-RU" b="1" dirty="0" smtClean="0">
                <a:solidFill>
                  <a:srgbClr val="FF0000"/>
                </a:solidFill>
              </a:rPr>
              <a:t>сила реакции опоры </a:t>
            </a:r>
            <a:r>
              <a:rPr lang="ru-RU" dirty="0" smtClean="0"/>
              <a:t>должна быть направлена </a:t>
            </a:r>
            <a:r>
              <a:rPr lang="ru-RU" b="1" dirty="0" smtClean="0">
                <a:solidFill>
                  <a:srgbClr val="FF0000"/>
                </a:solidFill>
              </a:rPr>
              <a:t>под углом к горизонту</a:t>
            </a:r>
          </a:p>
          <a:p>
            <a:r>
              <a:rPr lang="ru-RU" dirty="0" smtClean="0"/>
              <a:t>Для удобства силу реакции опоры разлагают на 2 составляющих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(сила упругости опоры)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(сила трения)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821505" y="4536289"/>
            <a:ext cx="135732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71472" y="5214950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358612" y="5857098"/>
            <a:ext cx="1285884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322893" y="4535495"/>
            <a:ext cx="135732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00760" y="5214950"/>
            <a:ext cx="928694" cy="1588"/>
          </a:xfrm>
          <a:prstGeom prst="straightConnector1">
            <a:avLst/>
          </a:prstGeom>
          <a:ln w="76200">
            <a:solidFill>
              <a:srgbClr val="7C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072066" y="5214950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ая выноска 24"/>
          <p:cNvSpPr/>
          <p:nvPr/>
        </p:nvSpPr>
        <p:spPr>
          <a:xfrm>
            <a:off x="6643702" y="6000768"/>
            <a:ext cx="2286016" cy="857232"/>
          </a:xfrm>
          <a:prstGeom prst="wedgeRectCallout">
            <a:avLst>
              <a:gd name="adj1" fmla="val -75421"/>
              <a:gd name="adj2" fmla="val -5420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F</a:t>
            </a:r>
            <a:r>
              <a:rPr lang="ru-RU" sz="3600" b="1" i="1" baseline="-25000" dirty="0" smtClean="0">
                <a:solidFill>
                  <a:schemeClr val="tx1"/>
                </a:solidFill>
              </a:rPr>
              <a:t>тяж</a:t>
            </a:r>
            <a:r>
              <a:rPr lang="en-US" sz="3600" b="1" i="1" dirty="0" smtClean="0">
                <a:solidFill>
                  <a:schemeClr val="tx1"/>
                </a:solidFill>
              </a:rPr>
              <a:t> = N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643702" y="3571876"/>
            <a:ext cx="2286016" cy="928670"/>
          </a:xfrm>
          <a:prstGeom prst="wedgeRectCallout">
            <a:avLst>
              <a:gd name="adj1" fmla="val -39657"/>
              <a:gd name="adj2" fmla="val 9136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T = F</a:t>
            </a:r>
            <a:r>
              <a:rPr lang="ru-RU" sz="3600" b="1" i="1" baseline="-25000" dirty="0" err="1" smtClean="0">
                <a:solidFill>
                  <a:schemeClr val="tx1"/>
                </a:solidFill>
              </a:rPr>
              <a:t>тр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23244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dirty="0" smtClean="0"/>
              <a:t>Определение тормозного пути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3071810"/>
            <a:ext cx="47863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Сила трения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F</a:t>
            </a:r>
            <a:r>
              <a:rPr kumimoji="0" lang="ru-RU" sz="2800" b="1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тр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=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kN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- коэффициент трения.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Сила нормального давления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N =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mg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Тормозной путь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S = V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o</a:t>
            </a:r>
            <a:r>
              <a:rPr kumimoji="0" lang="ru-RU" sz="28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/2kg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V</a:t>
            </a:r>
            <a:r>
              <a:rPr kumimoji="0" lang="ru-RU" sz="2800" b="1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o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начальная скорость.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9938" name="Picture 2" descr="D:\Ирина\ГИА\Физика\Подготовка к ГИА\1.13. Сила трения\Сила трен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4071966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30722" name="Picture 2" descr="http://markx.narod.ru/pic/ftre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01003" cy="600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57242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Подборка заданий по кинематике</a:t>
            </a:r>
          </a:p>
          <a:p>
            <a:r>
              <a:rPr lang="ru-RU" dirty="0" smtClean="0"/>
              <a:t>(из заданий ГИА 2008-2010 гг.)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задачи: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ГИА-2009-6. </a:t>
            </a:r>
            <a:r>
              <a:rPr lang="ru-RU" sz="3200" dirty="0" smtClean="0"/>
              <a:t>Брусок массой </a:t>
            </a:r>
            <a:r>
              <a:rPr lang="ru-RU" sz="3200" i="1" dirty="0" smtClean="0"/>
              <a:t>т </a:t>
            </a:r>
            <a:r>
              <a:rPr lang="ru-RU" sz="3200" dirty="0" smtClean="0"/>
              <a:t>может двигаться по горизонтальной поверхности стола под действием любой из трех</a:t>
            </a:r>
            <a:br>
              <a:rPr lang="ru-RU" sz="3200" dirty="0" smtClean="0"/>
            </a:br>
            <a:r>
              <a:rPr lang="ru-RU" sz="3200" dirty="0" smtClean="0"/>
              <a:t>одинаковых по модулю сил </a:t>
            </a:r>
            <a:r>
              <a:rPr lang="ru-RU" sz="3200" i="1" dirty="0" err="1" smtClean="0"/>
              <a:t>F</a:t>
            </a:r>
            <a:r>
              <a:rPr lang="ru-RU" sz="3200" i="1" baseline="-25000" dirty="0" err="1" smtClean="0"/>
              <a:t>l</a:t>
            </a:r>
            <a:r>
              <a:rPr lang="ru-RU" sz="3200" i="1" baseline="-25000" dirty="0" smtClean="0"/>
              <a:t>,</a:t>
            </a:r>
            <a:r>
              <a:rPr lang="ru-RU" sz="3200" i="1" dirty="0" smtClean="0"/>
              <a:t> F</a:t>
            </a:r>
            <a:r>
              <a:rPr lang="ru-RU" sz="3200" i="1" baseline="-25000" dirty="0" smtClean="0"/>
              <a:t>2</a:t>
            </a:r>
            <a:r>
              <a:rPr lang="ru-RU" sz="3200" i="1" dirty="0" smtClean="0"/>
              <a:t> </a:t>
            </a:r>
            <a:r>
              <a:rPr lang="ru-RU" sz="3200" dirty="0" smtClean="0"/>
              <a:t>или</a:t>
            </a:r>
            <a:r>
              <a:rPr lang="ru-RU" sz="3200" i="1" dirty="0" smtClean="0"/>
              <a:t> F</a:t>
            </a:r>
            <a:r>
              <a:rPr lang="ru-RU" sz="3200" i="1" baseline="-25000" dirty="0" smtClean="0"/>
              <a:t>3</a:t>
            </a:r>
            <a:r>
              <a:rPr lang="ru-RU" sz="3200" i="1" dirty="0" smtClean="0"/>
              <a:t>. </a:t>
            </a:r>
            <a:r>
              <a:rPr lang="ru-RU" sz="3200" smtClean="0"/>
              <a:t>Сила трения </a:t>
            </a:r>
            <a:r>
              <a:rPr lang="ru-RU" sz="3200" dirty="0" smtClean="0"/>
              <a:t>скольжения бруска о поверхность стола в случае действия . . 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357158" y="3571876"/>
            <a:ext cx="6143668" cy="30972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силы F</a:t>
            </a:r>
            <a:r>
              <a:rPr lang="ru-RU" baseline="-25000" dirty="0" smtClean="0"/>
              <a:t>1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2. силы F</a:t>
            </a:r>
            <a:r>
              <a:rPr lang="ru-RU" baseline="-25000" dirty="0" smtClean="0"/>
              <a:t>2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3. силы F</a:t>
            </a:r>
            <a:r>
              <a:rPr lang="ru-RU" baseline="-25000" dirty="0" smtClean="0"/>
              <a:t>3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4. любой из трех сил имеет одинаковое значение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3067060" cy="18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2357437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ЕГЭ-2007-А8. </a:t>
            </a:r>
            <a:r>
              <a:rPr lang="ru-RU" sz="2400" dirty="0" smtClean="0"/>
              <a:t>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3400" y="2895600"/>
            <a:ext cx="1676400" cy="2357438"/>
          </a:xfrm>
        </p:spPr>
        <p:txBody>
          <a:bodyPr/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9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7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5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3200" smtClean="0"/>
              <a:t>4 </a:t>
            </a:r>
            <a:r>
              <a:rPr lang="en-US" sz="3200" smtClean="0"/>
              <a:t>H</a:t>
            </a:r>
            <a:endParaRPr lang="ru-RU" sz="3200" smtClean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14600"/>
            <a:ext cx="2733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029200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638800"/>
            <a:ext cx="50085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25003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ГИА-2010-15.</a:t>
            </a:r>
            <a:r>
              <a:rPr lang="ru-RU" sz="2800" dirty="0" smtClean="0"/>
              <a:t> При исследовании зависимости силы трения от силы нормальною давления были получены результаты, представленные на графике. Наиболее точно отражает результаты</a:t>
            </a:r>
            <a:br>
              <a:rPr lang="ru-RU" sz="2800" dirty="0" smtClean="0"/>
            </a:br>
            <a:r>
              <a:rPr lang="ru-RU" sz="2800" dirty="0" smtClean="0"/>
              <a:t>эксперимента зависимость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</a:t>
            </a:r>
            <a:r>
              <a:rPr lang="en-US" sz="2800" i="1" dirty="0" smtClean="0"/>
              <a:t>3 F</a:t>
            </a:r>
            <a:r>
              <a:rPr lang="ru-RU" sz="2800" i="1" baseline="-25000" dirty="0" smtClean="0"/>
              <a:t>Д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,2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,1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,4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/>
            <a:endParaRPr lang="ru-RU" sz="2800" i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48273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ЕГЭ-2001-А7. </a:t>
            </a:r>
            <a:r>
              <a:rPr lang="ru-RU" sz="3200" dirty="0" smtClean="0"/>
              <a:t>Брусок равномерно перемещается по столу вправо под действием силы  </a:t>
            </a:r>
            <a:r>
              <a:rPr lang="en-US" sz="3200" dirty="0" smtClean="0"/>
              <a:t>F</a:t>
            </a:r>
            <a:r>
              <a:rPr lang="ru-RU" sz="3200" dirty="0" smtClean="0"/>
              <a:t> = 2 Н. Чему равен модуль силы трения  </a:t>
            </a:r>
            <a:r>
              <a:rPr lang="en-US" sz="3200" dirty="0" smtClean="0"/>
              <a:t>F</a:t>
            </a:r>
            <a:r>
              <a:rPr lang="ru-RU" sz="3200" baseline="-25000" dirty="0" err="1" smtClean="0"/>
              <a:t>тр</a:t>
            </a:r>
            <a:r>
              <a:rPr lang="ru-RU" sz="3200" dirty="0" smtClean="0"/>
              <a:t>  и как направлен вектор этой силы?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7752" y="3714752"/>
            <a:ext cx="4041775" cy="2876550"/>
          </a:xfrm>
        </p:spPr>
        <p:txBody>
          <a:bodyPr/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0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2 Н; вправо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2 Н; влево.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4 Н; вправо.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4572008"/>
            <a:ext cx="3519488" cy="197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C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4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ЕГЭ-200</a:t>
            </a:r>
            <a:r>
              <a:rPr lang="en-US" sz="3200" dirty="0" smtClean="0">
                <a:solidFill>
                  <a:srgbClr val="FF0000"/>
                </a:solidFill>
              </a:rPr>
              <a:t>7</a:t>
            </a:r>
            <a:r>
              <a:rPr lang="ru-RU" sz="3200" dirty="0" smtClean="0">
                <a:solidFill>
                  <a:srgbClr val="FF0000"/>
                </a:solidFill>
              </a:rPr>
              <a:t>-А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>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38600" y="4191000"/>
            <a:ext cx="1981200" cy="2286000"/>
          </a:xfrm>
        </p:spPr>
        <p:txBody>
          <a:bodyPr>
            <a:normAutofit/>
          </a:bodyPr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9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7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5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mtClean="0"/>
              <a:t>4 </a:t>
            </a:r>
            <a:r>
              <a:rPr lang="en-US" smtClean="0"/>
              <a:t>H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FF0000"/>
                </a:solidFill>
              </a:rPr>
              <a:t>ЕГЭ-2008-А4. </a:t>
            </a:r>
            <a:r>
              <a:rPr lang="ru-RU" sz="2800" dirty="0" smtClean="0"/>
              <a:t>Тело равномерно движется по плоскости. Сила давления тела на плоскость равна 20 Н, сила трения 5 Н. Коэффициент трения скольжения равен</a:t>
            </a:r>
            <a:r>
              <a:rPr lang="ru-RU" sz="2800" i="1" dirty="0" smtClean="0"/>
              <a:t>:</a:t>
            </a:r>
            <a:endParaRPr lang="ru-RU" sz="2800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19400" y="2590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0,8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0,25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0,75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2844" y="714356"/>
            <a:ext cx="3571900" cy="1214446"/>
          </a:xfrm>
          <a:prstGeom prst="round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 rot="1138302">
            <a:off x="530782" y="4913939"/>
            <a:ext cx="1357321" cy="523221"/>
            <a:chOff x="2021752" y="2652251"/>
            <a:chExt cx="571504" cy="348375"/>
          </a:xfrm>
          <a:solidFill>
            <a:srgbClr val="FFFF00"/>
          </a:solidFill>
        </p:grpSpPr>
        <p:sp>
          <p:nvSpPr>
            <p:cNvPr id="40" name="TextBox 39"/>
            <p:cNvSpPr txBox="1"/>
            <p:nvPr/>
          </p:nvSpPr>
          <p:spPr>
            <a:xfrm>
              <a:off x="2021752" y="2652251"/>
              <a:ext cx="571504" cy="3483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2032540" y="2718757"/>
              <a:ext cx="428629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500042"/>
            <a:ext cx="3929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ВНЕШН.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ТР.ПОКОЯ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92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пытаемся…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58082" y="500042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≤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705470"/>
            <a:ext cx="3542188" cy="923330"/>
            <a:chOff x="2857488" y="1142984"/>
            <a:chExt cx="3542188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3116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разгон…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03667" y="237721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355727" y="189772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000628" y="3181649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5000628" y="1467137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4214810" y="1676932"/>
            <a:ext cx="571504" cy="400110"/>
            <a:chOff x="2000232" y="2528824"/>
            <a:chExt cx="571504" cy="40011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4357686" y="2367451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000760" y="1609636"/>
            <a:ext cx="1357322" cy="523220"/>
            <a:chOff x="1970232" y="2681882"/>
            <a:chExt cx="571504" cy="479014"/>
          </a:xfrm>
          <a:solidFill>
            <a:srgbClr val="FFFF00"/>
          </a:solidFill>
        </p:grpSpPr>
        <p:sp>
          <p:nvSpPr>
            <p:cNvPr id="24" name="TextBox 23"/>
            <p:cNvSpPr txBox="1"/>
            <p:nvPr/>
          </p:nvSpPr>
          <p:spPr>
            <a:xfrm>
              <a:off x="1970232" y="2681882"/>
              <a:ext cx="571504" cy="4790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000311" y="274569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929322" y="2428868"/>
            <a:ext cx="1447704" cy="523220"/>
            <a:chOff x="5929322" y="2428868"/>
            <a:chExt cx="1447704" cy="523220"/>
          </a:xfrm>
          <a:solidFill>
            <a:srgbClr val="FFFF00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5929322" y="2428868"/>
              <a:ext cx="1447704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МОТОРА</a:t>
              </a:r>
              <a:endParaRPr lang="ru-RU" sz="28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357562"/>
            <a:ext cx="235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786182" y="3714752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кузове…)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33792" y="4214821"/>
            <a:ext cx="1995134" cy="1474868"/>
            <a:chOff x="871511" y="4357694"/>
            <a:chExt cx="617111" cy="407987"/>
          </a:xfrm>
        </p:grpSpPr>
        <p:sp>
          <p:nvSpPr>
            <p:cNvPr id="1029" name="Arc 5"/>
            <p:cNvSpPr>
              <a:spLocks/>
            </p:cNvSpPr>
            <p:nvPr/>
          </p:nvSpPr>
          <p:spPr bwMode="auto">
            <a:xfrm>
              <a:off x="871511" y="4357694"/>
              <a:ext cx="539750" cy="407987"/>
            </a:xfrm>
            <a:custGeom>
              <a:avLst/>
              <a:gdLst>
                <a:gd name="G0" fmla="+- 12711 0 0"/>
                <a:gd name="G1" fmla="+- 21600 0 0"/>
                <a:gd name="G2" fmla="+- 21600 0 0"/>
                <a:gd name="T0" fmla="*/ 12711 w 34311"/>
                <a:gd name="T1" fmla="*/ 0 h 43200"/>
                <a:gd name="T2" fmla="*/ 0 w 34311"/>
                <a:gd name="T3" fmla="*/ 39064 h 43200"/>
                <a:gd name="T4" fmla="*/ 12711 w 3431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11" h="43200" fill="none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</a:path>
                <a:path w="34311" h="43200" stroke="0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  <a:lnTo>
                    <a:pt x="12711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1338236" y="4560894"/>
              <a:ext cx="88900" cy="1079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1098372" y="4554846"/>
              <a:ext cx="244972" cy="597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277055" y="4515786"/>
              <a:ext cx="211567" cy="2390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rot="840000" flipH="1" flipV="1">
              <a:off x="1142161" y="4512891"/>
              <a:ext cx="1558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71736" y="4429132"/>
            <a:ext cx="0" cy="14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 rot="20671507">
            <a:off x="1626196" y="4191576"/>
            <a:ext cx="556020" cy="584775"/>
            <a:chOff x="4362433" y="2426063"/>
            <a:chExt cx="556020" cy="584775"/>
          </a:xfrm>
        </p:grpSpPr>
        <p:sp>
          <p:nvSpPr>
            <p:cNvPr id="42" name="TextBox 41"/>
            <p:cNvSpPr txBox="1"/>
            <p:nvPr/>
          </p:nvSpPr>
          <p:spPr>
            <a:xfrm rot="2012913" flipH="1">
              <a:off x="4362433" y="2426063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525876" y="2501438"/>
              <a:ext cx="389932" cy="265146"/>
            </a:xfrm>
            <a:prstGeom prst="straightConnector1">
              <a:avLst/>
            </a:prstGeom>
            <a:ln w="34925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357686" y="4643446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286248" y="5357826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 над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500562" y="142852"/>
            <a:ext cx="1500198" cy="357190"/>
            <a:chOff x="4500562" y="142852"/>
            <a:chExt cx="765175" cy="209550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4500562" y="142852"/>
              <a:ext cx="731838" cy="182562"/>
              <a:chOff x="9072" y="2016"/>
              <a:chExt cx="1152" cy="288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60" y="2016"/>
                <a:ext cx="432" cy="28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9072" y="216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648" y="2160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4554537" y="352402"/>
              <a:ext cx="71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0" y="357166"/>
            <a:ext cx="9144000" cy="6858024"/>
            <a:chOff x="0" y="-285776"/>
            <a:chExt cx="9144000" cy="7072362"/>
          </a:xfrm>
        </p:grpSpPr>
        <p:grpSp>
          <p:nvGrpSpPr>
            <p:cNvPr id="54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58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60" name="Прямоугольник 59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9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025" grpId="0"/>
      <p:bldP spid="3" grpId="0"/>
      <p:bldP spid="4" grpId="0"/>
      <p:bldP spid="1027" grpId="0"/>
      <p:bldP spid="1028" grpId="0"/>
      <p:bldP spid="29" grpId="0"/>
      <p:bldP spid="1034" grpId="0" animBg="1"/>
      <p:bldP spid="1035" grpId="0"/>
      <p:bldP spid="4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>
                <a:solidFill>
                  <a:srgbClr val="FF0000"/>
                </a:solidFill>
              </a:rPr>
              <a:t>ЕГЭ-20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rgbClr val="FF0000"/>
                </a:solidFill>
              </a:rPr>
              <a:t>-А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/>
              <a:t>При исследовании зависимости силы трения скольжения </a:t>
            </a:r>
            <a:r>
              <a:rPr lang="ru-RU" sz="2800" i="1" dirty="0" err="1" smtClean="0"/>
              <a:t>F</a:t>
            </a:r>
            <a:r>
              <a:rPr lang="ru-RU" sz="2800" i="1" baseline="-25000" dirty="0" err="1" smtClean="0"/>
              <a:t>тр</a:t>
            </a:r>
            <a:r>
              <a:rPr lang="ru-RU" sz="2800" i="1" baseline="30000" dirty="0" smtClean="0"/>
              <a:t> </a:t>
            </a:r>
            <a:r>
              <a:rPr lang="ru-RU" sz="2800" dirty="0" smtClean="0"/>
              <a:t>от силы нормального давления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F</a:t>
            </a:r>
            <a:r>
              <a:rPr lang="ru-RU" sz="2800" i="1" baseline="-25000" dirty="0" err="1" smtClean="0"/>
              <a:t>д</a:t>
            </a:r>
            <a:r>
              <a:rPr lang="ru-RU" sz="2800" i="1" baseline="30000" dirty="0" smtClean="0"/>
              <a:t> </a:t>
            </a:r>
            <a:r>
              <a:rPr lang="ru-RU" sz="2800" dirty="0" smtClean="0"/>
              <a:t>были получены следующие данные: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 результатов исследования можно заключить, что коэффициент трения скольжения равен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2800" y="4038600"/>
            <a:ext cx="2133600" cy="2362200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0,2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2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0,5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5 	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37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ЕГЭ-20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rgbClr val="FF0000"/>
                </a:solidFill>
              </a:rPr>
              <a:t>-А7. </a:t>
            </a:r>
            <a:r>
              <a:rPr lang="ru-RU" sz="2800" dirty="0" smtClean="0"/>
              <a:t>Одинаковые бруски, связанные нитью, движутся под действием внешней силы </a:t>
            </a:r>
            <a:r>
              <a:rPr lang="ru-RU" sz="2800" i="1" dirty="0" smtClean="0"/>
              <a:t>F </a:t>
            </a:r>
            <a:r>
              <a:rPr lang="ru-RU" sz="2800" dirty="0" smtClean="0"/>
              <a:t>по гладкой горизонтальной поверхности. Как изменится сила натяжения нити </a:t>
            </a:r>
            <a:r>
              <a:rPr lang="ru-RU" sz="2800" i="1" dirty="0" smtClean="0"/>
              <a:t>Т, </a:t>
            </a:r>
            <a:r>
              <a:rPr lang="ru-RU" sz="2800" dirty="0" smtClean="0"/>
              <a:t>если третий брусок переложить с первого на второй?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3200400"/>
            <a:ext cx="2743200" cy="3200400"/>
          </a:xfrm>
        </p:spPr>
        <p:txBody>
          <a:bodyPr>
            <a:normAutofit fontScale="92500"/>
          </a:bodyPr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уменьшится в 1,5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уменьшится в 2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увеличится в 2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увеличится в 3 раза 	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4824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001156" cy="6215082"/>
          </a:xfrm>
        </p:spPr>
        <p:txBody>
          <a:bodyPr>
            <a:normAutofit fontScale="700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sz="1800" dirty="0" err="1" smtClean="0"/>
              <a:t>Гутник</a:t>
            </a:r>
            <a:r>
              <a:rPr lang="ru-RU" sz="1800" dirty="0" smtClean="0"/>
              <a:t>, Е. М., Физика. 7 класс. Учебник для общеобразовательных школ / Е. М. </a:t>
            </a:r>
            <a:r>
              <a:rPr lang="ru-RU" sz="1800" dirty="0" err="1" smtClean="0"/>
              <a:t>Гутник</a:t>
            </a:r>
            <a:r>
              <a:rPr lang="ru-RU" sz="1800" dirty="0" smtClean="0"/>
              <a:t>,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302 с.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Законы Ньютона. </a:t>
            </a:r>
            <a:r>
              <a:rPr lang="ru-RU" sz="1800" dirty="0" smtClean="0">
                <a:hlinkClick r:id="rId2"/>
              </a:rPr>
              <a:t>Словари и энциклопедии на Академике</a:t>
            </a:r>
            <a:r>
              <a:rPr lang="ru-RU" sz="1800" dirty="0" smtClean="0"/>
              <a:t> //[Электронный ресурс] // </a:t>
            </a:r>
            <a:r>
              <a:rPr lang="ru-RU" sz="1800" u="sng" dirty="0" smtClean="0">
                <a:hlinkClick r:id="rId3"/>
              </a:rPr>
              <a:t>http://dic.academic.ru/dic.nsf/ruwiki/3321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Зорин, Н.И. ГИА 2010. Физика. Тренировочные задания: 9 класс / Н.И. Зорин. – М.: 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, 2010. – 112 с. – (Государственная (итоговая) аттестация (в новой форме).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Кабардин</a:t>
            </a:r>
            <a:r>
              <a:rPr lang="ru-RU" sz="1800" dirty="0" smtClean="0"/>
              <a:t>, О.Ф. Физика. 9 </a:t>
            </a:r>
            <a:r>
              <a:rPr lang="ru-RU" sz="1800" dirty="0" err="1" smtClean="0"/>
              <a:t>кл</a:t>
            </a:r>
            <a:r>
              <a:rPr lang="ru-RU" sz="1800" dirty="0" smtClean="0"/>
              <a:t>.: сборник тестовых заданий для подготовки к итоговой аттестации за курс основной школы / О.Ф. </a:t>
            </a:r>
            <a:r>
              <a:rPr lang="ru-RU" sz="1800" dirty="0" err="1" smtClean="0"/>
              <a:t>Кабардин</a:t>
            </a:r>
            <a:r>
              <a:rPr lang="ru-RU" sz="1800" dirty="0" smtClean="0"/>
              <a:t>. – М.: Дрофа, 2008. – 219 с;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КАК МЫ ХОДИМ? ТРЕНИЕ ПРИ ХОДЬБЕ. </a:t>
            </a:r>
            <a:r>
              <a:rPr lang="ru-RU" sz="1800" dirty="0" err="1" smtClean="0"/>
              <a:t>Класс!ная</a:t>
            </a:r>
            <a:r>
              <a:rPr lang="ru-RU" sz="1800" dirty="0" smtClean="0"/>
              <a:t> физика для любознательных //[Электронный ресурс]// </a:t>
            </a:r>
            <a:r>
              <a:rPr lang="ru-RU" sz="1800" u="sng" dirty="0" smtClean="0">
                <a:hlinkClick r:id="rId4"/>
              </a:rPr>
              <a:t>http://class-fizika.narod.ru/tren2.htm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7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198 с.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8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196 с.</a:t>
            </a:r>
          </a:p>
          <a:p>
            <a:pPr lvl="0">
              <a:buFont typeface="+mj-lt"/>
              <a:buAutoNum type="arabicPeriod"/>
            </a:pPr>
            <a:r>
              <a:rPr lang="ru-RU" sz="1800" b="1" u="sng" dirty="0" smtClean="0"/>
              <a:t>Сила вязкого трения</a:t>
            </a:r>
            <a:r>
              <a:rPr lang="ru-RU" sz="1800" dirty="0" smtClean="0"/>
              <a:t>. Единая коллекция цифровых образовательных ресурсов//[Электронный ресурс]//</a:t>
            </a:r>
            <a:r>
              <a:rPr lang="ru-RU" sz="1800" u="sng" dirty="0" smtClean="0"/>
              <a:t> </a:t>
            </a:r>
            <a:r>
              <a:rPr lang="ru-RU" sz="1800" u="sng" dirty="0" smtClean="0">
                <a:hlinkClick r:id="rId5"/>
              </a:rPr>
              <a:t>http://files.school-collection.edu.ru/dlrstore/da7a62ec-9a4f-d6a7-facf-da4b02cd7fa6/00144678343280436.htm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b="1" dirty="0" smtClean="0"/>
              <a:t>Сила трения качения и ее применение</a:t>
            </a:r>
            <a:r>
              <a:rPr lang="ru-RU" sz="1800" dirty="0" smtClean="0"/>
              <a:t>. Единая коллекция цифровых образовательных ресурсов//[Электронный ресурс]//</a:t>
            </a:r>
            <a:r>
              <a:rPr lang="ru-RU" sz="1800" u="sng" dirty="0" smtClean="0"/>
              <a:t> </a:t>
            </a:r>
            <a:r>
              <a:rPr lang="en-US" sz="1800" u="sng" dirty="0" smtClean="0"/>
              <a:t>http</a:t>
            </a:r>
            <a:r>
              <a:rPr lang="ru-RU" sz="1800" u="sng" dirty="0" smtClean="0"/>
              <a:t>://</a:t>
            </a:r>
            <a:r>
              <a:rPr lang="en-US" sz="1800" u="sng" dirty="0" smtClean="0"/>
              <a:t>files</a:t>
            </a:r>
            <a:r>
              <a:rPr lang="ru-RU" sz="1800" u="sng" dirty="0" smtClean="0"/>
              <a:t>.</a:t>
            </a:r>
            <a:r>
              <a:rPr lang="en-US" sz="1800" u="sng" dirty="0" smtClean="0"/>
              <a:t>school</a:t>
            </a:r>
            <a:r>
              <a:rPr lang="ru-RU" sz="1800" u="sng" dirty="0" smtClean="0"/>
              <a:t>-</a:t>
            </a:r>
            <a:r>
              <a:rPr lang="en-US" sz="1800" u="sng" dirty="0" smtClean="0"/>
              <a:t>collection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edu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ru</a:t>
            </a:r>
            <a:r>
              <a:rPr lang="ru-RU" sz="1800" u="sng" dirty="0" smtClean="0"/>
              <a:t>/</a:t>
            </a:r>
            <a:r>
              <a:rPr lang="en-US" sz="1800" u="sng" dirty="0" err="1" smtClean="0"/>
              <a:t>dlrstore</a:t>
            </a:r>
            <a:r>
              <a:rPr lang="ru-RU" sz="1800" u="sng" dirty="0" smtClean="0"/>
              <a:t>/796</a:t>
            </a:r>
            <a:r>
              <a:rPr lang="en-US" sz="1800" u="sng" dirty="0" err="1" smtClean="0"/>
              <a:t>cd</a:t>
            </a:r>
            <a:r>
              <a:rPr lang="ru-RU" sz="1800" u="sng" dirty="0" smtClean="0"/>
              <a:t>1</a:t>
            </a:r>
            <a:r>
              <a:rPr lang="en-US" sz="1800" u="sng" dirty="0" smtClean="0"/>
              <a:t>f</a:t>
            </a:r>
            <a:r>
              <a:rPr lang="ru-RU" sz="1800" u="sng" dirty="0" smtClean="0"/>
              <a:t>9-2680-</a:t>
            </a:r>
            <a:r>
              <a:rPr lang="en-US" sz="1800" u="sng" dirty="0" smtClean="0"/>
              <a:t>e</a:t>
            </a:r>
            <a:r>
              <a:rPr lang="ru-RU" sz="1800" u="sng" dirty="0" smtClean="0"/>
              <a:t>756-</a:t>
            </a:r>
            <a:r>
              <a:rPr lang="en-US" sz="1800" u="sng" dirty="0" err="1" smtClean="0"/>
              <a:t>fb</a:t>
            </a:r>
            <a:r>
              <a:rPr lang="ru-RU" sz="1800" u="sng" dirty="0" smtClean="0"/>
              <a:t>0</a:t>
            </a:r>
            <a:r>
              <a:rPr lang="en-US" sz="1800" u="sng" dirty="0" smtClean="0"/>
              <a:t>f</a:t>
            </a:r>
            <a:r>
              <a:rPr lang="ru-RU" sz="1800" u="sng" dirty="0" smtClean="0"/>
              <a:t>-</a:t>
            </a:r>
            <a:r>
              <a:rPr lang="en-US" sz="1800" u="sng" dirty="0" smtClean="0"/>
              <a:t>d</a:t>
            </a:r>
            <a:r>
              <a:rPr lang="ru-RU" sz="1800" u="sng" dirty="0" smtClean="0"/>
              <a:t>2</a:t>
            </a:r>
            <a:r>
              <a:rPr lang="en-US" sz="1800" u="sng" dirty="0" smtClean="0"/>
              <a:t>d</a:t>
            </a:r>
            <a:r>
              <a:rPr lang="ru-RU" sz="1800" u="sng" dirty="0" smtClean="0"/>
              <a:t>4</a:t>
            </a:r>
            <a:r>
              <a:rPr lang="en-US" sz="1800" u="sng" dirty="0" err="1" smtClean="0"/>
              <a:t>eae</a:t>
            </a:r>
            <a:r>
              <a:rPr lang="ru-RU" sz="1800" u="sng" dirty="0" smtClean="0"/>
              <a:t>4</a:t>
            </a:r>
            <a:r>
              <a:rPr lang="en-US" sz="1800" u="sng" dirty="0" err="1" smtClean="0"/>
              <a:t>bbf</a:t>
            </a:r>
            <a:r>
              <a:rPr lang="ru-RU" sz="1800" u="sng" dirty="0" smtClean="0"/>
              <a:t>4/00144675438266421.</a:t>
            </a:r>
            <a:r>
              <a:rPr lang="en-US" sz="1800" u="sng" dirty="0" err="1" smtClean="0"/>
              <a:t>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Сила трения покоя и сила трения скольжения. Единая коллекция цифровых образовательных ресурсов//[Электронный ресурс]//</a:t>
            </a:r>
            <a:r>
              <a:rPr lang="ru-RU" sz="1800" u="sng" dirty="0" smtClean="0"/>
              <a:t>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ru-RU" sz="1800" u="sng" dirty="0" smtClean="0">
                <a:hlinkClick r:id="rId6"/>
              </a:rPr>
              <a:t>://</a:t>
            </a:r>
            <a:r>
              <a:rPr lang="en-US" sz="1800" u="sng" dirty="0" smtClean="0">
                <a:hlinkClick r:id="rId6"/>
              </a:rPr>
              <a:t>files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smtClean="0">
                <a:hlinkClick r:id="rId6"/>
              </a:rPr>
              <a:t>school</a:t>
            </a:r>
            <a:r>
              <a:rPr lang="ru-RU" sz="1800" u="sng" dirty="0" smtClean="0">
                <a:hlinkClick r:id="rId6"/>
              </a:rPr>
              <a:t>-</a:t>
            </a:r>
            <a:r>
              <a:rPr lang="en-US" sz="1800" u="sng" dirty="0" smtClean="0">
                <a:hlinkClick r:id="rId6"/>
              </a:rPr>
              <a:t>collection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err="1" smtClean="0">
                <a:hlinkClick r:id="rId6"/>
              </a:rPr>
              <a:t>edu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err="1" smtClean="0">
                <a:hlinkClick r:id="rId6"/>
              </a:rPr>
              <a:t>ru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err="1" smtClean="0">
                <a:hlinkClick r:id="rId6"/>
              </a:rPr>
              <a:t>dlrstore</a:t>
            </a:r>
            <a:r>
              <a:rPr lang="ru-RU" sz="1800" u="sng" dirty="0" smtClean="0">
                <a:hlinkClick r:id="rId6"/>
              </a:rPr>
              <a:t>/7059</a:t>
            </a:r>
            <a:r>
              <a:rPr lang="en-US" sz="1800" u="sng" dirty="0" smtClean="0">
                <a:hlinkClick r:id="rId6"/>
              </a:rPr>
              <a:t>c</a:t>
            </a:r>
            <a:r>
              <a:rPr lang="ru-RU" sz="1800" u="sng" dirty="0" smtClean="0">
                <a:hlinkClick r:id="rId6"/>
              </a:rPr>
              <a:t>5</a:t>
            </a:r>
            <a:r>
              <a:rPr lang="en-US" sz="1800" u="sng" dirty="0" err="1" smtClean="0">
                <a:hlinkClick r:id="rId6"/>
              </a:rPr>
              <a:t>bd</a:t>
            </a:r>
            <a:r>
              <a:rPr lang="ru-RU" sz="1800" u="sng" dirty="0" smtClean="0">
                <a:hlinkClick r:id="rId6"/>
              </a:rPr>
              <a:t>-</a:t>
            </a:r>
            <a:r>
              <a:rPr lang="en-US" sz="1800" u="sng" dirty="0" err="1" smtClean="0">
                <a:hlinkClick r:id="rId6"/>
              </a:rPr>
              <a:t>bea</a:t>
            </a:r>
            <a:r>
              <a:rPr lang="ru-RU" sz="1800" u="sng" dirty="0" smtClean="0">
                <a:hlinkClick r:id="rId6"/>
              </a:rPr>
              <a:t>7-4</a:t>
            </a:r>
            <a:r>
              <a:rPr lang="en-US" sz="1800" u="sng" dirty="0" smtClean="0">
                <a:hlinkClick r:id="rId6"/>
              </a:rPr>
              <a:t>d</a:t>
            </a:r>
            <a:r>
              <a:rPr lang="ru-RU" sz="1800" u="sng" dirty="0" smtClean="0">
                <a:hlinkClick r:id="rId6"/>
              </a:rPr>
              <a:t>42-</a:t>
            </a:r>
            <a:r>
              <a:rPr lang="en-US" sz="1800" u="sng" dirty="0" smtClean="0">
                <a:hlinkClick r:id="rId6"/>
              </a:rPr>
              <a:t>a</a:t>
            </a:r>
            <a:r>
              <a:rPr lang="ru-RU" sz="1800" u="sng" dirty="0" smtClean="0">
                <a:hlinkClick r:id="rId6"/>
              </a:rPr>
              <a:t>605-4</a:t>
            </a:r>
            <a:r>
              <a:rPr lang="en-US" sz="1800" u="sng" dirty="0" err="1" smtClean="0">
                <a:hlinkClick r:id="rId6"/>
              </a:rPr>
              <a:t>fd</a:t>
            </a:r>
            <a:r>
              <a:rPr lang="ru-RU" sz="1800" u="sng" dirty="0" smtClean="0">
                <a:hlinkClick r:id="rId6"/>
              </a:rPr>
              <a:t>51</a:t>
            </a:r>
            <a:r>
              <a:rPr lang="en-US" sz="1800" u="sng" dirty="0" smtClean="0">
                <a:hlinkClick r:id="rId6"/>
              </a:rPr>
              <a:t>e</a:t>
            </a:r>
            <a:r>
              <a:rPr lang="ru-RU" sz="1800" u="sng" dirty="0" smtClean="0">
                <a:hlinkClick r:id="rId6"/>
              </a:rPr>
              <a:t>00</a:t>
            </a:r>
            <a:r>
              <a:rPr lang="en-US" sz="1800" u="sng" dirty="0" smtClean="0">
                <a:hlinkClick r:id="rId6"/>
              </a:rPr>
              <a:t>dc</a:t>
            </a:r>
            <a:r>
              <a:rPr lang="ru-RU" sz="1800" u="sng" dirty="0" smtClean="0">
                <a:hlinkClick r:id="rId6"/>
              </a:rPr>
              <a:t>71/9_224.</a:t>
            </a:r>
            <a:r>
              <a:rPr lang="en-US" sz="1800" u="sng" dirty="0" err="1" smtClean="0">
                <a:hlinkClick r:id="rId6"/>
              </a:rPr>
              <a:t>swf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Сила трения при ходьбе. Единая коллекция цифровых образовательных ресурсов//[Электронный ресурс]//</a:t>
            </a:r>
            <a:r>
              <a:rPr lang="ru-RU" sz="1800" u="sng" dirty="0" smtClean="0"/>
              <a:t> </a:t>
            </a:r>
            <a:r>
              <a:rPr lang="en-US" sz="1800" u="sng" dirty="0" smtClean="0"/>
              <a:t>http</a:t>
            </a:r>
            <a:r>
              <a:rPr lang="ru-RU" sz="1800" u="sng" dirty="0" smtClean="0"/>
              <a:t>://</a:t>
            </a:r>
            <a:r>
              <a:rPr lang="en-US" sz="1800" u="sng" dirty="0" smtClean="0"/>
              <a:t>files</a:t>
            </a:r>
            <a:r>
              <a:rPr lang="ru-RU" sz="1800" u="sng" dirty="0" smtClean="0"/>
              <a:t>.</a:t>
            </a:r>
            <a:r>
              <a:rPr lang="en-US" sz="1800" u="sng" dirty="0" smtClean="0"/>
              <a:t>school</a:t>
            </a:r>
            <a:r>
              <a:rPr lang="ru-RU" sz="1800" u="sng" dirty="0" smtClean="0"/>
              <a:t>-</a:t>
            </a:r>
            <a:r>
              <a:rPr lang="en-US" sz="1800" u="sng" dirty="0" smtClean="0"/>
              <a:t>collection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edu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ru</a:t>
            </a:r>
            <a:r>
              <a:rPr lang="ru-RU" sz="1800" u="sng" dirty="0" smtClean="0"/>
              <a:t>/</a:t>
            </a:r>
            <a:r>
              <a:rPr lang="en-US" sz="1800" u="sng" dirty="0" err="1" smtClean="0"/>
              <a:t>dlrstore</a:t>
            </a:r>
            <a:r>
              <a:rPr lang="ru-RU" sz="1800" u="sng" dirty="0" smtClean="0"/>
              <a:t>/669</a:t>
            </a:r>
            <a:r>
              <a:rPr lang="en-US" sz="1800" u="sng" dirty="0" err="1" smtClean="0"/>
              <a:t>bc</a:t>
            </a:r>
            <a:r>
              <a:rPr lang="ru-RU" sz="1800" u="sng" dirty="0" smtClean="0"/>
              <a:t>792-</a:t>
            </a:r>
            <a:r>
              <a:rPr lang="en-US" sz="1800" u="sng" dirty="0" smtClean="0"/>
              <a:t>e</a:t>
            </a:r>
            <a:r>
              <a:rPr lang="ru-RU" sz="1800" u="sng" dirty="0" smtClean="0"/>
              <a:t>921-11</a:t>
            </a:r>
            <a:r>
              <a:rPr lang="en-US" sz="1800" u="sng" dirty="0" smtClean="0"/>
              <a:t>dc</a:t>
            </a:r>
            <a:r>
              <a:rPr lang="ru-RU" sz="1800" u="sng" dirty="0" smtClean="0"/>
              <a:t>-95</a:t>
            </a:r>
            <a:r>
              <a:rPr lang="en-US" sz="1800" u="sng" dirty="0" smtClean="0"/>
              <a:t>ff</a:t>
            </a:r>
            <a:r>
              <a:rPr lang="ru-RU" sz="1800" u="sng" dirty="0" smtClean="0"/>
              <a:t>-0800200</a:t>
            </a:r>
            <a:r>
              <a:rPr lang="en-US" sz="1800" u="sng" dirty="0" smtClean="0"/>
              <a:t>c</a:t>
            </a:r>
            <a:r>
              <a:rPr lang="ru-RU" sz="1800" u="sng" dirty="0" smtClean="0"/>
              <a:t>9</a:t>
            </a:r>
            <a:r>
              <a:rPr lang="en-US" sz="1800" u="sng" dirty="0" smtClean="0"/>
              <a:t>a</a:t>
            </a:r>
            <a:r>
              <a:rPr lang="ru-RU" sz="1800" u="sng" dirty="0" smtClean="0"/>
              <a:t>66/1_10.</a:t>
            </a:r>
            <a:r>
              <a:rPr lang="en-US" sz="1800" u="sng" dirty="0" err="1" smtClean="0"/>
              <a:t>swf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Сила трения. Тема 14. Законы динамики. Учебник 9 класса. </a:t>
            </a:r>
            <a:r>
              <a:rPr lang="ru-RU" sz="1800" dirty="0" err="1" smtClean="0"/>
              <a:t>Физика.ру</a:t>
            </a:r>
            <a:r>
              <a:rPr lang="ru-RU" sz="1800" dirty="0" smtClean="0"/>
              <a:t>.  //[Электронный ресурс]// </a:t>
            </a:r>
            <a:r>
              <a:rPr lang="ru-RU" sz="1800" u="sng" dirty="0" smtClean="0">
                <a:hlinkClick r:id="rId7"/>
              </a:rPr>
              <a:t>http://cit.vvsu.ru/MIRROR/www.fizika.ru/theory/tema-14/14c.htm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b="1" dirty="0" smtClean="0"/>
              <a:t>Сравнение силы трения покоя, силы трения скольжения и силы трения качения</a:t>
            </a:r>
            <a:r>
              <a:rPr lang="ru-RU" sz="1800" dirty="0" smtClean="0"/>
              <a:t>. Единая коллекция цифровых образовательных ресурсов//[Электронный ресурс]// http://files.school-collection.edu.ru/dlrstore/8669e88f-c49c-41fc-9495-75ea9a9bb856/9_219.swf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</a:t>
            </a:r>
            <a:r>
              <a:rPr lang="ru-RU" sz="1800" u="sng" dirty="0" smtClean="0">
                <a:hlinkClick r:id="rId8"/>
              </a:rPr>
              <a:t>ГИА-9 2010 г.</a:t>
            </a:r>
            <a:r>
              <a:rPr lang="ru-RU" sz="1800" dirty="0" smtClean="0"/>
              <a:t> / /[Электронный ресурс]// </a:t>
            </a:r>
            <a:r>
              <a:rPr lang="ru-RU" sz="1800" u="sng" dirty="0" smtClean="0">
                <a:hlinkClick r:id="rId8"/>
              </a:rPr>
              <a:t>http://fipi.ru/view/sections/214/docs/</a:t>
            </a:r>
            <a:r>
              <a:rPr lang="ru-RU" sz="1800" dirty="0" smtClean="0"/>
              <a:t> 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ЕГЭ 2001-2010//[Электронный ресурс]// </a:t>
            </a:r>
            <a:r>
              <a:rPr lang="en-US" sz="1800" u="sng" dirty="0" smtClean="0">
                <a:hlinkClick r:id="rId9"/>
              </a:rPr>
              <a:t>http</a:t>
            </a:r>
            <a:r>
              <a:rPr lang="ru-RU" sz="1800" u="sng" dirty="0" smtClean="0">
                <a:hlinkClick r:id="rId9"/>
              </a:rPr>
              <a:t>://</a:t>
            </a:r>
            <a:r>
              <a:rPr lang="en-US" sz="1800" u="sng" dirty="0" err="1" smtClean="0">
                <a:hlinkClick r:id="rId9"/>
              </a:rPr>
              <a:t>fipi</a:t>
            </a:r>
            <a:r>
              <a:rPr lang="ru-RU" sz="1800" u="sng" dirty="0" smtClean="0">
                <a:hlinkClick r:id="rId9"/>
              </a:rPr>
              <a:t>.</a:t>
            </a:r>
            <a:r>
              <a:rPr lang="en-US" sz="1800" u="sng" dirty="0" err="1" smtClean="0">
                <a:hlinkClick r:id="rId9"/>
              </a:rPr>
              <a:t>ru</a:t>
            </a:r>
            <a:r>
              <a:rPr lang="en-US" sz="1800" u="sng" dirty="0" smtClean="0">
                <a:hlinkClick r:id="rId9"/>
              </a:rPr>
              <a:t>/view/sections/92/docs</a:t>
            </a:r>
            <a:r>
              <a:rPr lang="ru-RU" sz="1800" u="sng" dirty="0" smtClean="0">
                <a:hlinkClick r:id="rId9"/>
              </a:rPr>
              <a:t>/</a:t>
            </a: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«Почему не проваливаются тела, лежащие на столе?»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«Для уменьшения трения используют смазку. Зачем же поплевывают на ладони перед работой?»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 descr="http://class-fizika.narod.ru/tren/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4120277" cy="29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lass-fizika.narod.ru/tren/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924944"/>
            <a:ext cx="4750252" cy="32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7786678" y="5570076"/>
            <a:ext cx="1357322" cy="523220"/>
            <a:chOff x="1970232" y="2681882"/>
            <a:chExt cx="571504" cy="479014"/>
          </a:xfrm>
          <a:solidFill>
            <a:srgbClr val="FFFF00"/>
          </a:solidFill>
        </p:grpSpPr>
        <p:sp>
          <p:nvSpPr>
            <p:cNvPr id="9" name="TextBox 8"/>
            <p:cNvSpPr txBox="1"/>
            <p:nvPr/>
          </p:nvSpPr>
          <p:spPr>
            <a:xfrm>
              <a:off x="1970232" y="2681882"/>
              <a:ext cx="571504" cy="4790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000311" y="274569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785794"/>
            <a:ext cx="657229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</a:p>
          <a:p>
            <a:pPr algn="ctr"/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26,35,36.</a:t>
            </a:r>
            <a:endParaRPr lang="ru-RU" sz="4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Гр1-11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17898" cy="15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0"/>
            <a:ext cx="1555447" cy="15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562999"/>
          <a:ext cx="7200801" cy="3370057"/>
        </p:xfrm>
        <a:graphic>
          <a:graphicData uri="http://schemas.openxmlformats.org/drawingml/2006/table">
            <a:tbl>
              <a:tblPr/>
              <a:tblGrid>
                <a:gridCol w="541995"/>
                <a:gridCol w="743308"/>
                <a:gridCol w="598776"/>
                <a:gridCol w="665881"/>
                <a:gridCol w="640071"/>
                <a:gridCol w="557482"/>
                <a:gridCol w="557482"/>
                <a:gridCol w="516187"/>
                <a:gridCol w="541995"/>
                <a:gridCol w="578129"/>
                <a:gridCol w="640071"/>
                <a:gridCol w="619424"/>
              </a:tblGrid>
              <a:tr h="4439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к-1,2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1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198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199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558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559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567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повт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2з-н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упр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Стр.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4950</TotalTime>
  <Words>4296</Words>
  <Application>Microsoft Office PowerPoint</Application>
  <PresentationFormat>Экран (4:3)</PresentationFormat>
  <Paragraphs>1191</Paragraphs>
  <Slides>72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Домашнее задание.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задание.</vt:lpstr>
      <vt:lpstr>Домашнее задание.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Домашнее задание.</vt:lpstr>
      <vt:lpstr>Слайд 42</vt:lpstr>
      <vt:lpstr>Слайд 43</vt:lpstr>
      <vt:lpstr>Слайд 44</vt:lpstr>
      <vt:lpstr>Сила трения Подготовка к ГИА</vt:lpstr>
      <vt:lpstr>Цель:</vt:lpstr>
      <vt:lpstr>Силы трения - силы электромагнитного происхождения</vt:lpstr>
      <vt:lpstr>Особенности сил трения</vt:lpstr>
      <vt:lpstr>Определение силы трения</vt:lpstr>
      <vt:lpstr>Природа силы:</vt:lpstr>
      <vt:lpstr>Виды трения</vt:lpstr>
      <vt:lpstr>Виды трения</vt:lpstr>
      <vt:lpstr>Сравнение силы трения покоя, силы трения скольжения и силы трения качения</vt:lpstr>
      <vt:lpstr>Вязкое трение</vt:lpstr>
      <vt:lpstr>Полезное и вредное трение</vt:lpstr>
      <vt:lpstr>Сила трения качения и ее применение</vt:lpstr>
      <vt:lpstr>Способы уменьшения Fтр:</vt:lpstr>
      <vt:lpstr>От чего зависит Fтр :</vt:lpstr>
      <vt:lpstr>Опыт по наблюдению силы трения покоя и скольжения</vt:lpstr>
      <vt:lpstr>Составляющие силы трения</vt:lpstr>
      <vt:lpstr>Определение тормозного пути</vt:lpstr>
      <vt:lpstr>Итоги</vt:lpstr>
      <vt:lpstr>Рассмотрим задачи: </vt:lpstr>
      <vt:lpstr>ГИА-2009-6. Брусок массой т может двигаться по горизонтальной поверхности стола под действием любой из трех одинаковых по модулю сил Fl, F2 или F3. Сила трения скольжения бруска о поверхность стола в случае действия . . .</vt:lpstr>
      <vt:lpstr>ЕГЭ-2007-А8. 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vt:lpstr>
      <vt:lpstr>ГИА-2010-15. При исследовании зависимости силы трения от силы нормальною давления были получены результаты, представленные на графике. Наиболее точно отражает результаты эксперимента зависимость</vt:lpstr>
      <vt:lpstr>ЕГЭ-2001-А7. Брусок равномерно перемещается по столу вправо под действием силы  F = 2 Н. Чему равен модуль силы трения  Fтр  и как направлен вектор этой силы?</vt:lpstr>
      <vt:lpstr>ЕГЭ-2007-А8. 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vt:lpstr>
      <vt:lpstr>ЕГЭ-2008-А4. Тело равномерно движется по плоскости. Сила давления тела на плоскость равна 20 Н, сила трения 5 Н. Коэффициент трения скольжения равен:</vt:lpstr>
      <vt:lpstr>ЕГЭ-2010-А3. При исследовании зависимости силы трения скольжения Fтр от силы нормального давления Fд были получены следующие данные:      Из результатов исследования можно заключить, что коэффициент трения скольжения равен </vt:lpstr>
      <vt:lpstr>ЕГЭ-2010-А7. Одинаковые бруски, связанные нитью, движутся под действием внешней силы F по гладкой горизонтальной поверхности. Как изменится сила натяжения нити Т, если третий брусок переложить с первого на второй? </vt:lpstr>
      <vt:lpstr>Литература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475</cp:revision>
  <dcterms:created xsi:type="dcterms:W3CDTF">2008-12-14T04:17:18Z</dcterms:created>
  <dcterms:modified xsi:type="dcterms:W3CDTF">2018-10-24T11:52:48Z</dcterms:modified>
</cp:coreProperties>
</file>