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74"/>
  </p:notesMasterIdLst>
  <p:sldIdLst>
    <p:sldId id="292" r:id="rId2"/>
    <p:sldId id="293" r:id="rId3"/>
    <p:sldId id="351" r:id="rId4"/>
    <p:sldId id="256" r:id="rId5"/>
    <p:sldId id="305" r:id="rId6"/>
    <p:sldId id="309" r:id="rId7"/>
    <p:sldId id="310" r:id="rId8"/>
    <p:sldId id="374" r:id="rId9"/>
    <p:sldId id="352" r:id="rId10"/>
    <p:sldId id="300" r:id="rId11"/>
    <p:sldId id="287" r:id="rId12"/>
    <p:sldId id="354" r:id="rId13"/>
    <p:sldId id="316" r:id="rId14"/>
    <p:sldId id="313" r:id="rId15"/>
    <p:sldId id="321" r:id="rId16"/>
    <p:sldId id="356" r:id="rId17"/>
    <p:sldId id="375" r:id="rId18"/>
    <p:sldId id="311" r:id="rId19"/>
    <p:sldId id="307" r:id="rId20"/>
    <p:sldId id="357" r:id="rId21"/>
    <p:sldId id="383" r:id="rId22"/>
    <p:sldId id="377" r:id="rId23"/>
    <p:sldId id="385" r:id="rId24"/>
    <p:sldId id="386" r:id="rId25"/>
    <p:sldId id="387" r:id="rId26"/>
    <p:sldId id="388" r:id="rId27"/>
    <p:sldId id="389" r:id="rId28"/>
    <p:sldId id="391" r:id="rId29"/>
    <p:sldId id="393" r:id="rId30"/>
    <p:sldId id="394" r:id="rId31"/>
    <p:sldId id="395" r:id="rId32"/>
    <p:sldId id="396" r:id="rId33"/>
    <p:sldId id="397" r:id="rId34"/>
    <p:sldId id="355" r:id="rId35"/>
    <p:sldId id="315" r:id="rId36"/>
    <p:sldId id="317" r:id="rId37"/>
    <p:sldId id="319" r:id="rId38"/>
    <p:sldId id="371" r:id="rId39"/>
    <p:sldId id="372" r:id="rId40"/>
    <p:sldId id="398" r:id="rId41"/>
    <p:sldId id="353" r:id="rId42"/>
    <p:sldId id="318" r:id="rId43"/>
    <p:sldId id="320" r:id="rId44"/>
    <p:sldId id="306" r:id="rId45"/>
    <p:sldId id="323" r:id="rId46"/>
    <p:sldId id="324" r:id="rId47"/>
    <p:sldId id="325" r:id="rId48"/>
    <p:sldId id="326" r:id="rId49"/>
    <p:sldId id="327" r:id="rId50"/>
    <p:sldId id="328" r:id="rId51"/>
    <p:sldId id="329" r:id="rId52"/>
    <p:sldId id="330" r:id="rId53"/>
    <p:sldId id="331" r:id="rId54"/>
    <p:sldId id="332" r:id="rId55"/>
    <p:sldId id="333" r:id="rId56"/>
    <p:sldId id="334" r:id="rId57"/>
    <p:sldId id="335" r:id="rId58"/>
    <p:sldId id="336" r:id="rId59"/>
    <p:sldId id="337" r:id="rId60"/>
    <p:sldId id="338" r:id="rId61"/>
    <p:sldId id="339" r:id="rId62"/>
    <p:sldId id="340" r:id="rId63"/>
    <p:sldId id="341" r:id="rId64"/>
    <p:sldId id="342" r:id="rId65"/>
    <p:sldId id="343" r:id="rId66"/>
    <p:sldId id="344" r:id="rId67"/>
    <p:sldId id="345" r:id="rId68"/>
    <p:sldId id="346" r:id="rId69"/>
    <p:sldId id="347" r:id="rId70"/>
    <p:sldId id="348" r:id="rId71"/>
    <p:sldId id="349" r:id="rId72"/>
    <p:sldId id="350" r:id="rId7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06600"/>
    <a:srgbClr val="F9E3A5"/>
    <a:srgbClr val="0000FF"/>
    <a:srgbClr val="F90101"/>
    <a:srgbClr val="008000"/>
    <a:srgbClr val="0033CC"/>
    <a:srgbClr val="339933"/>
    <a:srgbClr val="8E6C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896" autoAdjust="0"/>
    <p:restoredTop sz="93857" autoAdjust="0"/>
  </p:normalViewPr>
  <p:slideViewPr>
    <p:cSldViewPr>
      <p:cViewPr>
        <p:scale>
          <a:sx n="90" d="100"/>
          <a:sy n="90" d="100"/>
        </p:scale>
        <p:origin x="-540" y="-3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9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185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F1FC5775-4AFC-42EA-AFFA-028CE1B84E6B}" type="datetimeFigureOut">
              <a:rPr lang="ru-RU"/>
              <a:pPr>
                <a:defRPr/>
              </a:pPr>
              <a:t>24.10.2018</a:t>
            </a:fld>
            <a:endParaRPr lang="ru-RU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481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1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09848400-9A63-4C0C-96BB-1E84473DD1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9848400-9A63-4C0C-96BB-1E84473DD1A0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9848400-9A63-4C0C-96BB-1E84473DD1A0}" type="slidenum">
              <a:rPr lang="ru-RU" smtClean="0"/>
              <a:pPr>
                <a:defRPr/>
              </a:pPr>
              <a:t>38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7"/>
          <p:cNvSpPr>
            <a:spLocks noChangeArrowheads="1"/>
          </p:cNvSpPr>
          <p:nvPr/>
        </p:nvSpPr>
        <p:spPr bwMode="ltGray">
          <a:xfrm>
            <a:off x="-1588" y="5157788"/>
            <a:ext cx="9145588" cy="1708150"/>
          </a:xfrm>
          <a:prstGeom prst="rect">
            <a:avLst/>
          </a:prstGeom>
          <a:solidFill>
            <a:srgbClr val="FFFFE5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zh-CN" altLang="en-US">
              <a:ea typeface="宋体" pitchFamily="2" charset="-122"/>
            </a:endParaRPr>
          </a:p>
        </p:txBody>
      </p:sp>
      <p:sp>
        <p:nvSpPr>
          <p:cNvPr id="5" name="Rectangle 19"/>
          <p:cNvSpPr>
            <a:spLocks noChangeArrowheads="1"/>
          </p:cNvSpPr>
          <p:nvPr/>
        </p:nvSpPr>
        <p:spPr bwMode="ltGray">
          <a:xfrm>
            <a:off x="1270000" y="4933950"/>
            <a:ext cx="7874000" cy="223838"/>
          </a:xfrm>
          <a:prstGeom prst="rect">
            <a:avLst/>
          </a:prstGeom>
          <a:solidFill>
            <a:srgbClr val="339966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6" name="Rectangle 20"/>
          <p:cNvSpPr>
            <a:spLocks noChangeArrowheads="1"/>
          </p:cNvSpPr>
          <p:nvPr/>
        </p:nvSpPr>
        <p:spPr bwMode="gray">
          <a:xfrm>
            <a:off x="3175" y="4935538"/>
            <a:ext cx="1282700" cy="222250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7" name="Rectangle 24"/>
          <p:cNvSpPr>
            <a:spLocks noChangeArrowheads="1"/>
          </p:cNvSpPr>
          <p:nvPr userDrawn="1"/>
        </p:nvSpPr>
        <p:spPr bwMode="invGray">
          <a:xfrm flipH="1">
            <a:off x="8221663" y="0"/>
            <a:ext cx="136525" cy="928688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8" name="Rectangle 25"/>
          <p:cNvSpPr>
            <a:spLocks noChangeArrowheads="1"/>
          </p:cNvSpPr>
          <p:nvPr/>
        </p:nvSpPr>
        <p:spPr bwMode="invGray">
          <a:xfrm>
            <a:off x="250825" y="260350"/>
            <a:ext cx="8569325" cy="4392613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9" name="Rectangle 26"/>
          <p:cNvSpPr>
            <a:spLocks noChangeArrowheads="1"/>
          </p:cNvSpPr>
          <p:nvPr/>
        </p:nvSpPr>
        <p:spPr bwMode="invGray">
          <a:xfrm>
            <a:off x="7775575" y="908050"/>
            <a:ext cx="1368425" cy="1439863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pic>
        <p:nvPicPr>
          <p:cNvPr id="10" name="Рисунок 15" descr="occupations_bike_repair_s.gif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35888" y="928688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6" descr="science_machines.gif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4000500"/>
            <a:ext cx="3914775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1752600" y="3733800"/>
            <a:ext cx="6019800" cy="3810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000"/>
            </a:lvl1pPr>
          </a:lstStyle>
          <a:p>
            <a:r>
              <a:rPr lang="ru-RU" altLang="zh-CN" smtClean="0"/>
              <a:t>Образец подзаголовка</a:t>
            </a:r>
            <a:endParaRPr lang="zh-CN" alt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1981200"/>
            <a:ext cx="7239000" cy="1524000"/>
          </a:xfrm>
        </p:spPr>
        <p:txBody>
          <a:bodyPr/>
          <a:lstStyle>
            <a:lvl1pPr>
              <a:defRPr sz="4000" b="0"/>
            </a:lvl1pPr>
          </a:lstStyle>
          <a:p>
            <a:r>
              <a:rPr lang="ru-RU" altLang="zh-CN" dirty="0" smtClean="0"/>
              <a:t>Образец заголовка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8475" y="233363"/>
            <a:ext cx="2130425" cy="62769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33363"/>
            <a:ext cx="6238875" cy="62769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62063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62063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15"/>
          <p:cNvSpPr>
            <a:spLocks noChangeArrowheads="1"/>
          </p:cNvSpPr>
          <p:nvPr/>
        </p:nvSpPr>
        <p:spPr bwMode="ltGray">
          <a:xfrm>
            <a:off x="0" y="981075"/>
            <a:ext cx="250825" cy="5891213"/>
          </a:xfrm>
          <a:prstGeom prst="rect">
            <a:avLst/>
          </a:prstGeom>
          <a:solidFill>
            <a:srgbClr val="339966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ltGray">
          <a:xfrm>
            <a:off x="0" y="0"/>
            <a:ext cx="1403350" cy="1247775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2" name="Rectangle 18"/>
          <p:cNvSpPr>
            <a:spLocks noChangeArrowheads="1"/>
          </p:cNvSpPr>
          <p:nvPr/>
        </p:nvSpPr>
        <p:spPr bwMode="invGray">
          <a:xfrm>
            <a:off x="8820150" y="0"/>
            <a:ext cx="73025" cy="765175"/>
          </a:xfrm>
          <a:prstGeom prst="rect">
            <a:avLst/>
          </a:prstGeom>
          <a:solidFill>
            <a:srgbClr val="FFCC00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3" name="Rectangle 19"/>
          <p:cNvSpPr>
            <a:spLocks noChangeArrowheads="1"/>
          </p:cNvSpPr>
          <p:nvPr/>
        </p:nvSpPr>
        <p:spPr bwMode="white">
          <a:xfrm>
            <a:off x="179388" y="134938"/>
            <a:ext cx="8785225" cy="773112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4" name="Line 20"/>
          <p:cNvSpPr>
            <a:spLocks noChangeShapeType="1"/>
          </p:cNvSpPr>
          <p:nvPr/>
        </p:nvSpPr>
        <p:spPr bwMode="auto">
          <a:xfrm>
            <a:off x="468313" y="6481763"/>
            <a:ext cx="8424862" cy="0"/>
          </a:xfrm>
          <a:prstGeom prst="line">
            <a:avLst/>
          </a:prstGeom>
          <a:noFill/>
          <a:ln w="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62063"/>
            <a:ext cx="8229600" cy="524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46" name="Rectangle 22"/>
          <p:cNvSpPr>
            <a:spLocks noChangeArrowheads="1"/>
          </p:cNvSpPr>
          <p:nvPr/>
        </p:nvSpPr>
        <p:spPr bwMode="invGray">
          <a:xfrm>
            <a:off x="1187450" y="908050"/>
            <a:ext cx="7956550" cy="144463"/>
          </a:xfrm>
          <a:prstGeom prst="rect">
            <a:avLst/>
          </a:prstGeom>
          <a:solidFill>
            <a:srgbClr val="FFCC00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33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1547813" y="233363"/>
            <a:ext cx="7431087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7" r:id="rId1"/>
    <p:sldLayoutId id="2147483958" r:id="rId2"/>
    <p:sldLayoutId id="2147483959" r:id="rId3"/>
    <p:sldLayoutId id="2147483960" r:id="rId4"/>
    <p:sldLayoutId id="2147483961" r:id="rId5"/>
    <p:sldLayoutId id="2147483962" r:id="rId6"/>
    <p:sldLayoutId id="2147483963" r:id="rId7"/>
    <p:sldLayoutId id="2147483964" r:id="rId8"/>
    <p:sldLayoutId id="2147483965" r:id="rId9"/>
    <p:sldLayoutId id="2147483966" r:id="rId10"/>
    <p:sldLayoutId id="2147483967" r:id="rId1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2800">
          <a:solidFill>
            <a:srgbClr val="339933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3C43F"/>
        </a:buClr>
        <a:buFont typeface="Wingdings" pitchFamily="2" charset="2"/>
        <a:buChar char="§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jpeg"/><Relationship Id="rId3" Type="http://schemas.openxmlformats.org/officeDocument/2006/relationships/audio" Target="../media/audio3.wav"/><Relationship Id="rId7" Type="http://schemas.openxmlformats.org/officeDocument/2006/relationships/image" Target="../media/image7.png"/><Relationship Id="rId12" Type="http://schemas.openxmlformats.org/officeDocument/2006/relationships/image" Target="../media/image12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11" Type="http://schemas.openxmlformats.org/officeDocument/2006/relationships/image" Target="../media/image11.jpeg"/><Relationship Id="rId5" Type="http://schemas.openxmlformats.org/officeDocument/2006/relationships/audio" Target="../media/audio6.wav"/><Relationship Id="rId10" Type="http://schemas.openxmlformats.org/officeDocument/2006/relationships/image" Target="../media/image10.jpeg"/><Relationship Id="rId4" Type="http://schemas.openxmlformats.org/officeDocument/2006/relationships/audio" Target="../media/audio11.wav"/><Relationship Id="rId9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audio" Target="../media/audio7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9.wav"/><Relationship Id="rId4" Type="http://schemas.openxmlformats.org/officeDocument/2006/relationships/audio" Target="../media/audio2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5" Type="http://schemas.openxmlformats.org/officeDocument/2006/relationships/audio" Target="../media/audio2.wav"/><Relationship Id="rId4" Type="http://schemas.openxmlformats.org/officeDocument/2006/relationships/audio" Target="../media/audio6.wav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8.wav"/><Relationship Id="rId4" Type="http://schemas.openxmlformats.org/officeDocument/2006/relationships/audio" Target="../media/audio6.wav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7.wav"/><Relationship Id="rId7" Type="http://schemas.openxmlformats.org/officeDocument/2006/relationships/audio" Target="../media/audio3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2.wav"/><Relationship Id="rId4" Type="http://schemas.openxmlformats.org/officeDocument/2006/relationships/audio" Target="../media/audio6.wav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jpeg"/><Relationship Id="rId3" Type="http://schemas.openxmlformats.org/officeDocument/2006/relationships/audio" Target="../media/audio2.wav"/><Relationship Id="rId7" Type="http://schemas.openxmlformats.org/officeDocument/2006/relationships/audio" Target="../media/audio4.wav"/><Relationship Id="rId12" Type="http://schemas.openxmlformats.org/officeDocument/2006/relationships/image" Target="../media/image11.jpe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11" Type="http://schemas.openxmlformats.org/officeDocument/2006/relationships/image" Target="../media/image10.jpeg"/><Relationship Id="rId5" Type="http://schemas.openxmlformats.org/officeDocument/2006/relationships/audio" Target="../media/audio11.wav"/><Relationship Id="rId10" Type="http://schemas.openxmlformats.org/officeDocument/2006/relationships/image" Target="../media/image9.jpeg"/><Relationship Id="rId4" Type="http://schemas.openxmlformats.org/officeDocument/2006/relationships/audio" Target="../media/audio3.wav"/><Relationship Id="rId9" Type="http://schemas.openxmlformats.org/officeDocument/2006/relationships/image" Target="../media/image8.png"/><Relationship Id="rId14" Type="http://schemas.openxmlformats.org/officeDocument/2006/relationships/image" Target="../media/image13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jpeg"/><Relationship Id="rId3" Type="http://schemas.openxmlformats.org/officeDocument/2006/relationships/audio" Target="../media/audio3.wav"/><Relationship Id="rId7" Type="http://schemas.openxmlformats.org/officeDocument/2006/relationships/image" Target="../media/image7.png"/><Relationship Id="rId12" Type="http://schemas.openxmlformats.org/officeDocument/2006/relationships/image" Target="../media/image12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11" Type="http://schemas.openxmlformats.org/officeDocument/2006/relationships/image" Target="../media/image11.jpeg"/><Relationship Id="rId5" Type="http://schemas.openxmlformats.org/officeDocument/2006/relationships/audio" Target="../media/audio6.wav"/><Relationship Id="rId10" Type="http://schemas.openxmlformats.org/officeDocument/2006/relationships/image" Target="../media/image10.jpeg"/><Relationship Id="rId4" Type="http://schemas.openxmlformats.org/officeDocument/2006/relationships/audio" Target="../media/audio11.wav"/><Relationship Id="rId9" Type="http://schemas.openxmlformats.org/officeDocument/2006/relationships/image" Target="../media/image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image" Target="../media/image15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2.wav"/><Relationship Id="rId4" Type="http://schemas.openxmlformats.org/officeDocument/2006/relationships/audio" Target="../media/audio9.wav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audio" Target="../media/audio7.wav"/><Relationship Id="rId7" Type="http://schemas.openxmlformats.org/officeDocument/2006/relationships/audio" Target="../media/audio4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9.wav"/><Relationship Id="rId4" Type="http://schemas.openxmlformats.org/officeDocument/2006/relationships/audio" Target="../media/audio2.wav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audio" Target="../media/audio7.wav"/><Relationship Id="rId7" Type="http://schemas.openxmlformats.org/officeDocument/2006/relationships/audio" Target="../media/audio4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9.wav"/><Relationship Id="rId4" Type="http://schemas.openxmlformats.org/officeDocument/2006/relationships/audio" Target="../media/audio2.wav"/><Relationship Id="rId9" Type="http://schemas.openxmlformats.org/officeDocument/2006/relationships/image" Target="../media/image16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audio" Target="../media/audio3.wav"/><Relationship Id="rId7" Type="http://schemas.openxmlformats.org/officeDocument/2006/relationships/audio" Target="../media/audio9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2.wav"/><Relationship Id="rId4" Type="http://schemas.openxmlformats.org/officeDocument/2006/relationships/audio" Target="../media/audio6.wav"/><Relationship Id="rId9" Type="http://schemas.openxmlformats.org/officeDocument/2006/relationships/image" Target="../media/image16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audio" Target="../media/audio3.wav"/><Relationship Id="rId7" Type="http://schemas.openxmlformats.org/officeDocument/2006/relationships/audio" Target="../media/audio9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2.wav"/><Relationship Id="rId4" Type="http://schemas.openxmlformats.org/officeDocument/2006/relationships/audio" Target="../media/audio6.wav"/><Relationship Id="rId9" Type="http://schemas.openxmlformats.org/officeDocument/2006/relationships/image" Target="../media/image16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audio" Target="../media/audio12.wav"/><Relationship Id="rId13" Type="http://schemas.openxmlformats.org/officeDocument/2006/relationships/image" Target="../media/image11.jpeg"/><Relationship Id="rId3" Type="http://schemas.openxmlformats.org/officeDocument/2006/relationships/audio" Target="../media/audio3.wav"/><Relationship Id="rId7" Type="http://schemas.openxmlformats.org/officeDocument/2006/relationships/audio" Target="../media/audio4.wav"/><Relationship Id="rId12" Type="http://schemas.openxmlformats.org/officeDocument/2006/relationships/image" Target="../media/image10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7.wav"/><Relationship Id="rId11" Type="http://schemas.openxmlformats.org/officeDocument/2006/relationships/image" Target="../media/image9.jpeg"/><Relationship Id="rId5" Type="http://schemas.openxmlformats.org/officeDocument/2006/relationships/audio" Target="../media/audio6.wav"/><Relationship Id="rId15" Type="http://schemas.openxmlformats.org/officeDocument/2006/relationships/image" Target="../media/image13.jpeg"/><Relationship Id="rId10" Type="http://schemas.openxmlformats.org/officeDocument/2006/relationships/image" Target="../media/image8.png"/><Relationship Id="rId4" Type="http://schemas.openxmlformats.org/officeDocument/2006/relationships/audio" Target="../media/audio11.wav"/><Relationship Id="rId9" Type="http://schemas.openxmlformats.org/officeDocument/2006/relationships/image" Target="../media/image7.png"/><Relationship Id="rId14" Type="http://schemas.openxmlformats.org/officeDocument/2006/relationships/image" Target="../media/image12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2.wav"/><Relationship Id="rId7" Type="http://schemas.openxmlformats.org/officeDocument/2006/relationships/audio" Target="../media/audio7.wav"/><Relationship Id="rId12" Type="http://schemas.openxmlformats.org/officeDocument/2006/relationships/image" Target="../media/image19.jpeg"/><Relationship Id="rId2" Type="http://schemas.openxmlformats.org/officeDocument/2006/relationships/audio" Target="../media/audio1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0.wav"/><Relationship Id="rId11" Type="http://schemas.openxmlformats.org/officeDocument/2006/relationships/image" Target="../media/image18.png"/><Relationship Id="rId5" Type="http://schemas.openxmlformats.org/officeDocument/2006/relationships/audio" Target="../media/audio4.wav"/><Relationship Id="rId10" Type="http://schemas.openxmlformats.org/officeDocument/2006/relationships/audio" Target="../media/audio14.wav"/><Relationship Id="rId4" Type="http://schemas.openxmlformats.org/officeDocument/2006/relationships/audio" Target="../media/audio6.wav"/><Relationship Id="rId9" Type="http://schemas.openxmlformats.org/officeDocument/2006/relationships/audio" Target="../media/audio3.wav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audio" Target="../media/audio4.wav"/><Relationship Id="rId4" Type="http://schemas.openxmlformats.org/officeDocument/2006/relationships/audio" Target="../media/audio6.wav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audio" Target="../media/audio2.wav"/><Relationship Id="rId7" Type="http://schemas.openxmlformats.org/officeDocument/2006/relationships/audio" Target="../media/audio9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4.wav"/><Relationship Id="rId10" Type="http://schemas.openxmlformats.org/officeDocument/2006/relationships/image" Target="../media/image20.png"/><Relationship Id="rId4" Type="http://schemas.openxmlformats.org/officeDocument/2006/relationships/audio" Target="../media/audio6.wav"/><Relationship Id="rId9" Type="http://schemas.openxmlformats.org/officeDocument/2006/relationships/audio" Target="../media/audio14.wav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audio" Target="../media/audio9.wav"/><Relationship Id="rId7" Type="http://schemas.openxmlformats.org/officeDocument/2006/relationships/audio" Target="../media/audio7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11" Type="http://schemas.openxmlformats.org/officeDocument/2006/relationships/image" Target="../media/image21.jpeg"/><Relationship Id="rId5" Type="http://schemas.openxmlformats.org/officeDocument/2006/relationships/audio" Target="../media/audio3.wav"/><Relationship Id="rId10" Type="http://schemas.openxmlformats.org/officeDocument/2006/relationships/image" Target="../media/image20.png"/><Relationship Id="rId4" Type="http://schemas.openxmlformats.org/officeDocument/2006/relationships/audio" Target="../media/audio4.wav"/><Relationship Id="rId9" Type="http://schemas.openxmlformats.org/officeDocument/2006/relationships/audio" Target="../media/audio8.wav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audio" Target="../media/audio6.wav"/><Relationship Id="rId7" Type="http://schemas.openxmlformats.org/officeDocument/2006/relationships/image" Target="../media/image20.pn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audio" Target="../media/audio7.wav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audio" Target="../media/audio6.wav"/><Relationship Id="rId7" Type="http://schemas.openxmlformats.org/officeDocument/2006/relationships/audio" Target="../media/audio7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9.wav"/><Relationship Id="rId4" Type="http://schemas.openxmlformats.org/officeDocument/2006/relationships/audio" Target="../media/audio2.wav"/><Relationship Id="rId9" Type="http://schemas.openxmlformats.org/officeDocument/2006/relationships/audio" Target="../media/audio3.wav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audio" Target="../media/audio9.wav"/><Relationship Id="rId7" Type="http://schemas.openxmlformats.org/officeDocument/2006/relationships/audio" Target="../media/audio1.wav"/><Relationship Id="rId12" Type="http://schemas.openxmlformats.org/officeDocument/2006/relationships/image" Target="../media/image24.jpe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11" Type="http://schemas.openxmlformats.org/officeDocument/2006/relationships/image" Target="../media/image23.jpeg"/><Relationship Id="rId5" Type="http://schemas.openxmlformats.org/officeDocument/2006/relationships/audio" Target="../media/audio6.wav"/><Relationship Id="rId10" Type="http://schemas.openxmlformats.org/officeDocument/2006/relationships/image" Target="../media/image22.jpeg"/><Relationship Id="rId4" Type="http://schemas.openxmlformats.org/officeDocument/2006/relationships/audio" Target="../media/audio7.wav"/><Relationship Id="rId9" Type="http://schemas.openxmlformats.org/officeDocument/2006/relationships/audio" Target="../media/audio5.wav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audio" Target="../media/audio13.wav"/><Relationship Id="rId13" Type="http://schemas.openxmlformats.org/officeDocument/2006/relationships/image" Target="../media/image27.jpeg"/><Relationship Id="rId3" Type="http://schemas.openxmlformats.org/officeDocument/2006/relationships/audio" Target="../media/audio9.wav"/><Relationship Id="rId7" Type="http://schemas.openxmlformats.org/officeDocument/2006/relationships/audio" Target="../media/audio1.wav"/><Relationship Id="rId12" Type="http://schemas.openxmlformats.org/officeDocument/2006/relationships/image" Target="../media/image26.jpe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11" Type="http://schemas.openxmlformats.org/officeDocument/2006/relationships/image" Target="../media/image25.jpeg"/><Relationship Id="rId5" Type="http://schemas.openxmlformats.org/officeDocument/2006/relationships/audio" Target="../media/audio6.wav"/><Relationship Id="rId10" Type="http://schemas.openxmlformats.org/officeDocument/2006/relationships/audio" Target="../media/audio5.wav"/><Relationship Id="rId4" Type="http://schemas.openxmlformats.org/officeDocument/2006/relationships/audio" Target="../media/audio7.wav"/><Relationship Id="rId9" Type="http://schemas.openxmlformats.org/officeDocument/2006/relationships/audio" Target="../media/audio4.wav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audio" Target="../media/audio15.wav"/><Relationship Id="rId3" Type="http://schemas.openxmlformats.org/officeDocument/2006/relationships/audio" Target="../media/audio9.wav"/><Relationship Id="rId7" Type="http://schemas.openxmlformats.org/officeDocument/2006/relationships/audio" Target="../media/audio3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6.wav"/><Relationship Id="rId4" Type="http://schemas.openxmlformats.org/officeDocument/2006/relationships/audio" Target="../media/audio7.wav"/><Relationship Id="rId9" Type="http://schemas.openxmlformats.org/officeDocument/2006/relationships/audio" Target="../media/audio13.wav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audio" Target="../media/audio13.wav"/><Relationship Id="rId3" Type="http://schemas.openxmlformats.org/officeDocument/2006/relationships/audio" Target="../media/audio9.wav"/><Relationship Id="rId7" Type="http://schemas.openxmlformats.org/officeDocument/2006/relationships/audio" Target="../media/audio15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audio" Target="../media/audio4.wav"/><Relationship Id="rId4" Type="http://schemas.openxmlformats.org/officeDocument/2006/relationships/audio" Target="../media/audio7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4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jpeg"/><Relationship Id="rId3" Type="http://schemas.openxmlformats.org/officeDocument/2006/relationships/audio" Target="../media/audio3.wav"/><Relationship Id="rId7" Type="http://schemas.openxmlformats.org/officeDocument/2006/relationships/image" Target="../media/image7.png"/><Relationship Id="rId12" Type="http://schemas.openxmlformats.org/officeDocument/2006/relationships/image" Target="../media/image12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11" Type="http://schemas.openxmlformats.org/officeDocument/2006/relationships/image" Target="../media/image11.jpeg"/><Relationship Id="rId5" Type="http://schemas.openxmlformats.org/officeDocument/2006/relationships/audio" Target="../media/audio6.wav"/><Relationship Id="rId10" Type="http://schemas.openxmlformats.org/officeDocument/2006/relationships/image" Target="../media/image10.jpeg"/><Relationship Id="rId4" Type="http://schemas.openxmlformats.org/officeDocument/2006/relationships/audio" Target="../media/audio11.wav"/><Relationship Id="rId9" Type="http://schemas.openxmlformats.org/officeDocument/2006/relationships/image" Target="../media/image9.jpe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audio" Target="../media/audio7.wav"/><Relationship Id="rId7" Type="http://schemas.openxmlformats.org/officeDocument/2006/relationships/audio" Target="../media/audio8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audio" Target="../media/audio4.wav"/><Relationship Id="rId4" Type="http://schemas.openxmlformats.org/officeDocument/2006/relationships/audio" Target="../media/audio6.wav"/><Relationship Id="rId9" Type="http://schemas.openxmlformats.org/officeDocument/2006/relationships/audio" Target="../media/audio5.wav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audio" Target="../media/audio7.wav"/><Relationship Id="rId7" Type="http://schemas.openxmlformats.org/officeDocument/2006/relationships/audio" Target="../media/audio8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audio" Target="../media/audio4.wav"/><Relationship Id="rId4" Type="http://schemas.openxmlformats.org/officeDocument/2006/relationships/audio" Target="../media/audio6.wav"/><Relationship Id="rId9" Type="http://schemas.openxmlformats.org/officeDocument/2006/relationships/audio" Target="../media/audio5.wav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audio" Target="../media/audio7.wav"/><Relationship Id="rId7" Type="http://schemas.openxmlformats.org/officeDocument/2006/relationships/audio" Target="../media/audio8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audio" Target="../media/audio4.wav"/><Relationship Id="rId4" Type="http://schemas.openxmlformats.org/officeDocument/2006/relationships/audio" Target="../media/audio6.wav"/><Relationship Id="rId9" Type="http://schemas.openxmlformats.org/officeDocument/2006/relationships/audio" Target="../media/audio1.wav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6.wav"/><Relationship Id="rId7" Type="http://schemas.openxmlformats.org/officeDocument/2006/relationships/audio" Target="../media/audio8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7.wav"/><Relationship Id="rId4" Type="http://schemas.openxmlformats.org/officeDocument/2006/relationships/audio" Target="../media/audio3.wav"/><Relationship Id="rId9" Type="http://schemas.openxmlformats.org/officeDocument/2006/relationships/audio" Target="../media/audio5.wav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1.gif"/><Relationship Id="rId4" Type="http://schemas.openxmlformats.org/officeDocument/2006/relationships/image" Target="../media/image40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slideLayout" Target="../slideLayouts/slideLayout6.xml"/><Relationship Id="rId1" Type="http://schemas.openxmlformats.org/officeDocument/2006/relationships/video" Target="file:///D:\&#1048;&#1088;&#1080;&#1085;&#1072;\&#1043;&#1048;&#1040;\&#1060;&#1080;&#1079;&#1080;&#1082;&#1072;\&#1055;&#1086;&#1076;&#1075;&#1086;&#1090;&#1086;&#1074;&#1082;&#1072;%20&#1082;%20&#1043;&#1048;&#1040;\1.13.%20&#1057;&#1080;&#1083;&#1072;%20&#1090;&#1088;&#1077;&#1085;&#1080;&#1103;\&#1057;&#1080;&#1083;&#1072;%20&#1090;&#1088;&#1077;&#1085;&#1080;&#1103;%20&#1087;&#1086;&#1082;&#1086;&#1103;%20&#1080;%20&#1089;&#1080;&#1083;&#1072;%20&#1090;&#1088;&#1077;&#1085;&#1080;&#1103;%20&#1089;&#1082;&#1086;&#1083;&#1100;&#1078;&#1077;&#1085;&#1080;&#1103;.avi" TargetMode="Externa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5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slideLayout" Target="../slideLayouts/slideLayout6.xml"/><Relationship Id="rId1" Type="http://schemas.openxmlformats.org/officeDocument/2006/relationships/video" Target="file:///H:\&#1042;&#1077;&#1088;&#1086;&#1085;&#1080;&#1082;&#1072;\1.13.%20&#1057;&#1080;&#1083;&#1072;%20&#1090;&#1088;&#1077;&#1085;&#1080;&#1103;\&#1057;&#1080;&#1083;&#1072;%20&#1090;&#1088;&#1077;&#1085;&#1080;&#1103;%20&#1082;&#1072;&#1095;&#1077;&#1085;&#1080;&#1103;%20&#1080;%20&#1077;&#1077;%20&#1087;&#1088;&#1080;&#1084;&#1077;&#1085;&#1077;&#1085;&#1080;&#1077;.avi" TargetMode="Externa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gif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slideLayout" Target="../slideLayouts/slideLayout6.xml"/><Relationship Id="rId1" Type="http://schemas.openxmlformats.org/officeDocument/2006/relationships/video" Target="file:///H:\&#1042;&#1077;&#1088;&#1086;&#1085;&#1080;&#1082;&#1072;\1.13.%20&#1057;&#1080;&#1083;&#1072;%20&#1090;&#1088;&#1077;&#1085;&#1080;&#1103;\&#1054;&#1087;&#1099;&#1090;%20&#1087;&#1086;%20&#1085;&#1072;&#1073;&#1083;&#1102;&#1076;&#1077;&#1085;&#1080;&#1102;%20&#1089;&#1080;&#1083;&#1099;%20&#1090;&#1088;&#1077;&#1085;&#1080;&#1103;%20&#1087;&#1086;&#1082;&#1086;&#1103;%20&#1080;%20&#1089;&#1082;&#1086;&#1083;&#1100;&#1078;&#1077;&#1085;&#1080;&#1103;.avi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audio" Target="../media/audio7.wav"/><Relationship Id="rId7" Type="http://schemas.openxmlformats.org/officeDocument/2006/relationships/audio" Target="../media/audio5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5" Type="http://schemas.openxmlformats.org/officeDocument/2006/relationships/audio" Target="../media/audio2.wav"/><Relationship Id="rId4" Type="http://schemas.openxmlformats.org/officeDocument/2006/relationships/audio" Target="../media/audio6.wav"/><Relationship Id="rId9" Type="http://schemas.openxmlformats.org/officeDocument/2006/relationships/audio" Target="../media/audio3.wav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gif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4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4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3.wav"/><Relationship Id="rId7" Type="http://schemas.openxmlformats.org/officeDocument/2006/relationships/audio" Target="../media/audio8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5" Type="http://schemas.openxmlformats.org/officeDocument/2006/relationships/audio" Target="../media/audio7.wav"/><Relationship Id="rId4" Type="http://schemas.openxmlformats.org/officeDocument/2006/relationships/audio" Target="../media/audio4.wav"/><Relationship Id="rId9" Type="http://schemas.openxmlformats.org/officeDocument/2006/relationships/audio" Target="../media/audio5.wav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hyperlink" Target="http://fipi.ru/view/sections/214/docs/" TargetMode="External"/><Relationship Id="rId3" Type="http://schemas.openxmlformats.org/officeDocument/2006/relationships/hyperlink" Target="http://dic.academic.ru/dic.nsf/ruwiki/3321" TargetMode="External"/><Relationship Id="rId7" Type="http://schemas.openxmlformats.org/officeDocument/2006/relationships/hyperlink" Target="http://cit.vvsu.ru/MIRROR/www.fizika.ru/theory/tema-14/14c.htm" TargetMode="External"/><Relationship Id="rId2" Type="http://schemas.openxmlformats.org/officeDocument/2006/relationships/hyperlink" Target="http://dic.academic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files.school-collection.edu.ru/dlrstore/7059c5bd-bea7-4d42-a605-4fd51e00dc71/9_224.swf" TargetMode="External"/><Relationship Id="rId5" Type="http://schemas.openxmlformats.org/officeDocument/2006/relationships/hyperlink" Target="http://files.school-collection.edu.ru/dlrstore/da7a62ec-9a4f-d6a7-facf-da4b02cd7fa6/00144678343280436.htm" TargetMode="External"/><Relationship Id="rId4" Type="http://schemas.openxmlformats.org/officeDocument/2006/relationships/hyperlink" Target="http://class-fizika.narod.ru/tren2.htm" TargetMode="External"/><Relationship Id="rId9" Type="http://schemas.openxmlformats.org/officeDocument/2006/relationships/hyperlink" Target="http://fipi.ru/view/sections/92/docs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audio" Target="../media/audio3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12.wav"/><Relationship Id="rId13" Type="http://schemas.openxmlformats.org/officeDocument/2006/relationships/image" Target="../media/image11.jpeg"/><Relationship Id="rId3" Type="http://schemas.openxmlformats.org/officeDocument/2006/relationships/audio" Target="../media/audio3.wav"/><Relationship Id="rId7" Type="http://schemas.openxmlformats.org/officeDocument/2006/relationships/audio" Target="../media/audio4.wav"/><Relationship Id="rId12" Type="http://schemas.openxmlformats.org/officeDocument/2006/relationships/image" Target="../media/image10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7.wav"/><Relationship Id="rId11" Type="http://schemas.openxmlformats.org/officeDocument/2006/relationships/image" Target="../media/image9.jpeg"/><Relationship Id="rId5" Type="http://schemas.openxmlformats.org/officeDocument/2006/relationships/audio" Target="../media/audio6.wav"/><Relationship Id="rId15" Type="http://schemas.openxmlformats.org/officeDocument/2006/relationships/image" Target="../media/image13.jpeg"/><Relationship Id="rId10" Type="http://schemas.openxmlformats.org/officeDocument/2006/relationships/image" Target="../media/image8.png"/><Relationship Id="rId4" Type="http://schemas.openxmlformats.org/officeDocument/2006/relationships/audio" Target="../media/audio11.wav"/><Relationship Id="rId9" Type="http://schemas.openxmlformats.org/officeDocument/2006/relationships/image" Target="../media/image7.png"/><Relationship Id="rId1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-1"/>
          <a:ext cx="9144000" cy="6858001"/>
        </p:xfrm>
        <a:graphic>
          <a:graphicData uri="http://schemas.openxmlformats.org/drawingml/2006/table">
            <a:tbl>
              <a:tblPr/>
              <a:tblGrid>
                <a:gridCol w="8405431"/>
                <a:gridCol w="738569"/>
              </a:tblGrid>
              <a:tr h="6429375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400" u="none" strike="noStrike" dirty="0">
                          <a:latin typeface="Times New Roman"/>
                          <a:ea typeface="Times New Roman"/>
                        </a:rPr>
                        <a:t>Консультация по задачам </a:t>
                      </a:r>
                      <a:r>
                        <a:rPr lang="ru-RU" sz="2400" u="none" strike="noStrike" dirty="0" smtClean="0">
                          <a:latin typeface="Times New Roman"/>
                          <a:ea typeface="Times New Roman"/>
                        </a:rPr>
                        <a:t>гр.3</a:t>
                      </a:r>
                      <a:endParaRPr lang="ru-RU" sz="2400" u="none" strike="noStrike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400" u="none" strike="noStrike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Создание проблемной ситуации: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«Почему не проваливаются тела, лежащие на столе?»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«Для уменьшения трения используют смазку. Зачем же поплевывают на ладони перед работой?»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400" u="none" strike="noStrike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Эвристическая беседа по теме № 7 с  решением поставленной проблемы, выкладкам на доске, </a:t>
                      </a:r>
                      <a:r>
                        <a:rPr lang="ru-RU" sz="2400" u="none" strike="noStrike" dirty="0">
                          <a:latin typeface="Times New Roman"/>
                          <a:ea typeface="Times New Roman"/>
                        </a:rPr>
                        <a:t>демонстрациями и заполнением справочника №2.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400" u="none" strike="noStrike" dirty="0">
                          <a:latin typeface="Times New Roman"/>
                          <a:ea typeface="Times New Roman"/>
                        </a:rPr>
                        <a:t>Повторение материала темы по опорному конспекту и акцентуацией сложных моментов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5. Первичная обратная связь по вопросам из учебника стр.77(1,2,3,4,5,6,7),           стр.100(1,2,3,4,5),стр.102(1,2,3,4,5,6,)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u="sng" dirty="0">
                          <a:latin typeface="Times New Roman"/>
                          <a:ea typeface="Times New Roman"/>
                        </a:rPr>
                        <a:t>6. </a:t>
                      </a:r>
                      <a:r>
                        <a:rPr lang="ru-RU" sz="2400" u="sng" dirty="0" err="1">
                          <a:latin typeface="Times New Roman"/>
                          <a:ea typeface="Times New Roman"/>
                        </a:rPr>
                        <a:t>дополн</a:t>
                      </a:r>
                      <a:r>
                        <a:rPr lang="ru-RU" sz="2400" u="sng" dirty="0">
                          <a:latin typeface="Times New Roman"/>
                          <a:ea typeface="Times New Roman"/>
                        </a:rPr>
                        <a:t>.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ПРЗ. 1.  стр.77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упр.18(1,2,3) стр.102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4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4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4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15м</a:t>
                      </a:r>
                      <a:endParaRPr lang="ru-RU" sz="2400" b="1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4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4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24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4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4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4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862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</a:rPr>
                        <a:t>Д.З.   </a:t>
                      </a:r>
                      <a:r>
                        <a:rPr lang="ru-RU" sz="2400">
                          <a:latin typeface="Times New Roman"/>
                          <a:ea typeface="Times New Roman"/>
                        </a:rPr>
                        <a:t>т.№7                 $ 26, 35, 36,   ПРЗ стр.77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50м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-1" y="1643050"/>
          <a:ext cx="9144001" cy="5496219"/>
        </p:xfrm>
        <a:graphic>
          <a:graphicData uri="http://schemas.openxmlformats.org/drawingml/2006/table">
            <a:tbl>
              <a:tblPr/>
              <a:tblGrid>
                <a:gridCol w="8358215"/>
                <a:gridCol w="785786"/>
              </a:tblGrid>
              <a:tr h="4412651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800" u="none" strike="noStrike" dirty="0">
                          <a:latin typeface="Times New Roman"/>
                          <a:ea typeface="Times New Roman"/>
                        </a:rPr>
                        <a:t>Консультация по теме 7.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800" b="1" u="none" strike="noStrike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Планирование лабораторной работы.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800" b="1" u="none" strike="noStrike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Выполнение лабораторной работы.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800" b="1" u="none" strike="noStrike" dirty="0">
                          <a:solidFill>
                            <a:srgbClr val="006600"/>
                          </a:solidFill>
                          <a:latin typeface="Times New Roman"/>
                          <a:ea typeface="Times New Roman"/>
                        </a:rPr>
                        <a:t>Подсчет жесткости пружины и погрешности  измерения.</a:t>
                      </a:r>
                    </a:p>
                    <a:p>
                      <a:pPr marL="342900" lvl="0" indent="-342900" algn="ctr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800" b="1" u="sng" strike="noStrike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Дополнительно: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1.</a:t>
                      </a:r>
                      <a:r>
                        <a:rPr lang="ru-RU" sz="2800" baseline="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800" b="1" baseline="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П</a:t>
                      </a:r>
                      <a:r>
                        <a:rPr lang="ru-RU" sz="28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очему </a:t>
                      </a:r>
                      <a:r>
                        <a:rPr lang="ru-RU" sz="2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стальной шарик хорошо отскакивает от камня и плохо от асфальта?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800" dirty="0" smtClean="0">
                          <a:latin typeface="Times New Roman"/>
                          <a:ea typeface="Times New Roman"/>
                        </a:rPr>
                        <a:t>2. </a:t>
                      </a: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Сталкиваются 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порожний и груженый вагоны. У какого вагона сильнее деформируются пружины буферов?</a:t>
                      </a:r>
                    </a:p>
                  </a:txBody>
                  <a:tcPr marL="65516" marR="655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3м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b="1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17м</a:t>
                      </a:r>
                      <a:endParaRPr lang="ru-RU" sz="2000" b="1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10м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Times New Roman"/>
                          <a:ea typeface="Times New Roman"/>
                        </a:rPr>
                        <a:t>10</a:t>
                      </a: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м</a:t>
                      </a:r>
                    </a:p>
                  </a:txBody>
                  <a:tcPr marL="65516" marR="655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0229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</a:rPr>
                        <a:t>Д.З.   гр</a:t>
                      </a: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. № </a:t>
                      </a:r>
                      <a:r>
                        <a:rPr lang="ru-RU" sz="2000" dirty="0" smtClean="0">
                          <a:latin typeface="Times New Roman"/>
                          <a:ea typeface="Times New Roman"/>
                        </a:rPr>
                        <a:t>4 </a:t>
                      </a: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(</a:t>
                      </a:r>
                    </a:p>
                  </a:txBody>
                  <a:tcPr marL="65516" marR="655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50м</a:t>
                      </a:r>
                    </a:p>
                  </a:txBody>
                  <a:tcPr marL="65516" marR="655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0" y="0"/>
            <a:ext cx="9144000" cy="1815882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 6 (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) /3у8н/      раздел (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зт7/ Л.Р.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№ 2 «Определение жесткости пружины».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Закрепить знания по теме 7.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Развивать практические навыки.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Развивать навыки определения погрешностей.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Развивать навыки коммуникации.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500313" y="214313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908720"/>
            <a:ext cx="7740352" cy="2071685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None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гр10</a:t>
            </a:r>
            <a:endParaRPr lang="ru-RU" sz="4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4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-142908" y="0"/>
            <a:ext cx="970492" cy="1325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000"/>
                            </p:stCondLst>
                            <p:childTnLst>
                              <p:par>
                                <p:cTn id="4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500"/>
                            </p:stCondLst>
                            <p:childTnLst>
                              <p:par>
                                <p:cTn id="4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500"/>
                            </p:stCondLst>
                            <p:childTnLst>
                              <p:par>
                                <p:cTn id="5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" y="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500"/>
                            </p:stCondLst>
                            <p:childTnLst>
                              <p:par>
                                <p:cTn id="59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0"/>
                            </p:stCondLst>
                            <p:childTnLst>
                              <p:par>
                                <p:cTn id="64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500"/>
                            </p:stCondLst>
                            <p:childTnLst>
                              <p:par>
                                <p:cTn id="69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1000"/>
                            </p:stCondLst>
                            <p:childTnLst>
                              <p:par>
                                <p:cTn id="73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1500"/>
                            </p:stCondLst>
                            <p:childTnLst>
                              <p:par>
                                <p:cTn id="80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1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B0F0">
            <a:alpha val="42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71462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.Сила –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это в.ф.в.,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х-щая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действие другого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тела.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657" name="Rectangle 1"/>
          <p:cNvSpPr>
            <a:spLocks noChangeArrowheads="1"/>
          </p:cNvSpPr>
          <p:nvPr/>
        </p:nvSpPr>
        <p:spPr bwMode="auto">
          <a:xfrm>
            <a:off x="0" y="357166"/>
            <a:ext cx="9144000" cy="984885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5.Масса тела –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мера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инертности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Инертность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свойство тела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мешать (препятствовать)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изменению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его скорости.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658" name="Rectangle 2"/>
          <p:cNvSpPr>
            <a:spLocks noChangeArrowheads="1"/>
          </p:cNvSpPr>
          <p:nvPr/>
        </p:nvSpPr>
        <p:spPr bwMode="auto">
          <a:xfrm>
            <a:off x="0" y="3500438"/>
            <a:ext cx="9144000" cy="1631216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Ускорение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 прямо пропорционально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сумме сил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действующих на него и обратно пропорционально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его массе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ньютон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сила,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сообщающая телу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массой в 1 кг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ускорение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1м/с</a:t>
            </a:r>
            <a:r>
              <a:rPr kumimoji="0" lang="ru-RU" sz="24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659" name="Rectangle 3"/>
          <p:cNvSpPr>
            <a:spLocks noChangeArrowheads="1"/>
          </p:cNvSpPr>
          <p:nvPr/>
        </p:nvSpPr>
        <p:spPr bwMode="auto">
          <a:xfrm>
            <a:off x="0" y="5165229"/>
            <a:ext cx="9144000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 закон Ньютона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Два тела действуют друг на друга с силами: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1.Равными по величине  2.Противоположными по направлению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3.Вдоль одной прямой  4.Одинаковыми по природе    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(действие = противодействию)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0660" name="Рисунок 380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57200"/>
            <a:ext cx="104775" cy="133350"/>
          </a:xfrm>
          <a:prstGeom prst="rect">
            <a:avLst/>
          </a:prstGeom>
          <a:noFill/>
        </p:spPr>
      </p:pic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0" y="1857364"/>
            <a:ext cx="9144000" cy="1138773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закон Ньютона.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Если сумма сил, действующих на тело,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равняется нулю,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 тело движется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равномерно или покоится.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25"/>
          <p:cNvSpPr/>
          <p:nvPr/>
        </p:nvSpPr>
        <p:spPr>
          <a:xfrm>
            <a:off x="6548514" y="5226825"/>
            <a:ext cx="285752" cy="21431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901915" y="0"/>
            <a:ext cx="6098977" cy="70788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Лабораторная работа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№2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57224" y="571480"/>
            <a:ext cx="7207935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«Определение жесткости пружины». 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500174"/>
            <a:ext cx="2933495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Оборудование: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57488" y="1502150"/>
            <a:ext cx="5429288" cy="107721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Динамометр, набор грузов, линейка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86050" y="2857496"/>
            <a:ext cx="2369816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200" b="1" u="sng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ход работы:</a:t>
            </a:r>
            <a:endParaRPr lang="ru-RU" sz="3200" b="1" u="sng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2844" y="3429000"/>
            <a:ext cx="61837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14350" indent="-514350">
              <a:buAutoNum type="arabicPeriod"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груз находится в равновесии: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7" name="Прямая со стрелкой 26"/>
          <p:cNvCxnSpPr/>
          <p:nvPr/>
        </p:nvCxnSpPr>
        <p:spPr>
          <a:xfrm rot="16200000" flipV="1">
            <a:off x="6165427" y="4778995"/>
            <a:ext cx="1021304" cy="17253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Группа 3"/>
          <p:cNvGrpSpPr/>
          <p:nvPr/>
        </p:nvGrpSpPr>
        <p:grpSpPr>
          <a:xfrm>
            <a:off x="6738890" y="5848605"/>
            <a:ext cx="714380" cy="461665"/>
            <a:chOff x="2714612" y="4429132"/>
            <a:chExt cx="714380" cy="461665"/>
          </a:xfrm>
        </p:grpSpPr>
        <p:sp>
          <p:nvSpPr>
            <p:cNvPr id="29" name="TextBox 28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0" name="Прямая со стрелкой 29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Группа 6"/>
          <p:cNvGrpSpPr/>
          <p:nvPr/>
        </p:nvGrpSpPr>
        <p:grpSpPr>
          <a:xfrm>
            <a:off x="6810328" y="4348408"/>
            <a:ext cx="714380" cy="461665"/>
            <a:chOff x="3357554" y="2143116"/>
            <a:chExt cx="714380" cy="461665"/>
          </a:xfrm>
        </p:grpSpPr>
        <p:sp>
          <p:nvSpPr>
            <p:cNvPr id="32" name="TextBox 31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baseline="-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дин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3" name="Прямая со стрелкой 32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4" name="Прямая со стрелкой 33"/>
          <p:cNvCxnSpPr/>
          <p:nvPr/>
        </p:nvCxnSpPr>
        <p:spPr>
          <a:xfrm rot="16200000" flipV="1">
            <a:off x="6184483" y="5779127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1"/>
          <p:cNvSpPr>
            <a:spLocks noChangeArrowheads="1"/>
          </p:cNvSpPr>
          <p:nvPr/>
        </p:nvSpPr>
        <p:spPr bwMode="auto">
          <a:xfrm>
            <a:off x="785786" y="4143380"/>
            <a:ext cx="5072066" cy="954107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измеряют при равновесии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тяж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дин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0" y="6273225"/>
            <a:ext cx="3674467" cy="58477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Для ответов </a:t>
            </a:r>
            <a:r>
              <a:rPr lang="ru-RU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стр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13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3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3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3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3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" grpId="0" animBg="1"/>
      <p:bldP spid="3" grpId="0" animBg="1"/>
      <p:bldP spid="4" grpId="0" animBg="1"/>
      <p:bldP spid="5" grpId="0" animBg="1"/>
      <p:bldP spid="6" grpId="0" animBg="1"/>
      <p:bldP spid="7" grpId="0"/>
      <p:bldP spid="35" grpId="0" animBg="1"/>
      <p:bldP spid="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Прямая со стрелкой 2"/>
          <p:cNvCxnSpPr/>
          <p:nvPr/>
        </p:nvCxnSpPr>
        <p:spPr>
          <a:xfrm rot="16200000" flipV="1">
            <a:off x="4784355" y="502002"/>
            <a:ext cx="1021304" cy="17253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3"/>
          <p:cNvGrpSpPr/>
          <p:nvPr/>
        </p:nvGrpSpPr>
        <p:grpSpPr>
          <a:xfrm>
            <a:off x="5357818" y="1571612"/>
            <a:ext cx="714380" cy="461665"/>
            <a:chOff x="2714612" y="4429132"/>
            <a:chExt cx="714380" cy="461665"/>
          </a:xfrm>
        </p:grpSpPr>
        <p:sp>
          <p:nvSpPr>
            <p:cNvPr id="5" name="TextBox 4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" name="Прямая со стрелкой 5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па 6"/>
          <p:cNvGrpSpPr/>
          <p:nvPr/>
        </p:nvGrpSpPr>
        <p:grpSpPr>
          <a:xfrm>
            <a:off x="5429256" y="71415"/>
            <a:ext cx="714380" cy="461665"/>
            <a:chOff x="3357554" y="2143116"/>
            <a:chExt cx="714380" cy="461665"/>
          </a:xfrm>
        </p:grpSpPr>
        <p:sp>
          <p:nvSpPr>
            <p:cNvPr id="8" name="TextBox 7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baseline="-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дин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" name="Прямая со стрелкой 8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4" name="Прямая со стрелкой 13"/>
          <p:cNvCxnSpPr/>
          <p:nvPr/>
        </p:nvCxnSpPr>
        <p:spPr>
          <a:xfrm rot="16200000" flipV="1">
            <a:off x="4803411" y="1502134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500034" y="0"/>
            <a:ext cx="507206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измеряют при равновесии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тяж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дин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929242" y="1260701"/>
            <a:ext cx="88998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 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Group 9"/>
          <p:cNvGrpSpPr>
            <a:grpSpLocks/>
          </p:cNvGrpSpPr>
          <p:nvPr/>
        </p:nvGrpSpPr>
        <p:grpSpPr bwMode="auto">
          <a:xfrm>
            <a:off x="3714744" y="1006274"/>
            <a:ext cx="1071254" cy="1146377"/>
            <a:chOff x="9225" y="6153"/>
            <a:chExt cx="720" cy="848"/>
          </a:xfrm>
        </p:grpSpPr>
        <p:grpSp>
          <p:nvGrpSpPr>
            <p:cNvPr id="10" name="Group 10"/>
            <p:cNvGrpSpPr>
              <a:grpSpLocks/>
            </p:cNvGrpSpPr>
            <p:nvPr/>
          </p:nvGrpSpPr>
          <p:grpSpPr bwMode="auto">
            <a:xfrm>
              <a:off x="9225" y="6153"/>
              <a:ext cx="720" cy="841"/>
              <a:chOff x="8892" y="5943"/>
              <a:chExt cx="720" cy="841"/>
            </a:xfrm>
          </p:grpSpPr>
          <p:sp>
            <p:nvSpPr>
              <p:cNvPr id="31" name="Line 11"/>
              <p:cNvSpPr>
                <a:spLocks noChangeShapeType="1"/>
              </p:cNvSpPr>
              <p:nvPr/>
            </p:nvSpPr>
            <p:spPr bwMode="auto">
              <a:xfrm>
                <a:off x="8892" y="6389"/>
                <a:ext cx="538" cy="1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 b="1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1" name="Group 12"/>
              <p:cNvGrpSpPr>
                <a:grpSpLocks/>
              </p:cNvGrpSpPr>
              <p:nvPr/>
            </p:nvGrpSpPr>
            <p:grpSpPr bwMode="auto">
              <a:xfrm>
                <a:off x="8936" y="5943"/>
                <a:ext cx="676" cy="841"/>
                <a:chOff x="11862" y="4958"/>
                <a:chExt cx="676" cy="841"/>
              </a:xfrm>
            </p:grpSpPr>
            <p:sp>
              <p:nvSpPr>
                <p:cNvPr id="33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11862" y="4958"/>
                  <a:ext cx="676" cy="45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r>
                    <a:rPr kumimoji="0" lang="ru-RU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дин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4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1907" y="5360"/>
                  <a:ext cx="599" cy="43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28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</a:t>
                  </a:r>
                  <a:r>
                    <a:rPr lang="en-US" sz="28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L 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30" name="Rectangle 15"/>
            <p:cNvSpPr>
              <a:spLocks noChangeArrowheads="1"/>
            </p:cNvSpPr>
            <p:nvPr/>
          </p:nvSpPr>
          <p:spPr bwMode="auto">
            <a:xfrm>
              <a:off x="9269" y="6235"/>
              <a:ext cx="592" cy="766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prstDash val="sysDot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aphicFrame>
        <p:nvGraphicFramePr>
          <p:cNvPr id="37" name="Таблица 36"/>
          <p:cNvGraphicFramePr>
            <a:graphicFrameLocks noGrp="1"/>
          </p:cNvGraphicFramePr>
          <p:nvPr/>
        </p:nvGraphicFramePr>
        <p:xfrm>
          <a:off x="0" y="2071678"/>
          <a:ext cx="5643570" cy="1463040"/>
        </p:xfrm>
        <a:graphic>
          <a:graphicData uri="http://schemas.openxmlformats.org/drawingml/2006/table">
            <a:tbl>
              <a:tblPr/>
              <a:tblGrid>
                <a:gridCol w="285720"/>
                <a:gridCol w="1000132"/>
                <a:gridCol w="2000264"/>
                <a:gridCol w="1143008"/>
                <a:gridCol w="1214446"/>
              </a:tblGrid>
              <a:tr h="5175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kumimoji="0" lang="ru-RU" sz="2400" b="1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дин,</a:t>
                      </a:r>
                      <a:r>
                        <a:rPr kumimoji="0" lang="ru-RU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Н</a:t>
                      </a:r>
                      <a:endParaRPr lang="ru-RU" sz="20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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,м</a:t>
                      </a:r>
                      <a:endParaRPr lang="ru-RU" sz="28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Н/м</a:t>
                      </a:r>
                      <a:endParaRPr lang="ru-RU" sz="36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</a:t>
                      </a:r>
                      <a:endParaRPr lang="ru-RU" sz="36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4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</a:rPr>
                        <a:t>1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</a:rPr>
                        <a:t>2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</a:rPr>
                        <a:t>3</a:t>
                      </a:r>
                      <a:endParaRPr lang="ru-RU" sz="18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1Н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2Н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3Н</a:t>
                      </a:r>
                      <a:endParaRPr lang="ru-RU" sz="2000" b="1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Times New Roman"/>
                        </a:rPr>
                        <a:t>1,5см=</a:t>
                      </a:r>
                      <a:r>
                        <a:rPr lang="ru-RU" sz="2400" b="1" dirty="0" smtClean="0">
                          <a:solidFill>
                            <a:srgbClr val="006600"/>
                          </a:solidFill>
                          <a:latin typeface="Times New Roman"/>
                          <a:ea typeface="Times New Roman"/>
                        </a:rPr>
                        <a:t>0,015</a:t>
                      </a:r>
                      <a:r>
                        <a:rPr lang="ru-RU" sz="2400" b="1" dirty="0" smtClean="0">
                          <a:latin typeface="Times New Roman"/>
                          <a:ea typeface="Times New Roman"/>
                        </a:rPr>
                        <a:t>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800" b="1" dirty="0" smtClean="0">
                          <a:latin typeface="Times New Roman"/>
                          <a:ea typeface="Times New Roman"/>
                        </a:rPr>
                        <a:t>3,2см= 0,032 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800" b="1" dirty="0" smtClean="0">
                          <a:latin typeface="Times New Roman"/>
                          <a:ea typeface="Times New Roman"/>
                        </a:rPr>
                        <a:t>3,7 </a:t>
                      </a:r>
                      <a:r>
                        <a:rPr lang="ru-RU" sz="1800" b="1" dirty="0" err="1" smtClean="0">
                          <a:latin typeface="Times New Roman"/>
                          <a:ea typeface="Times New Roman"/>
                        </a:rPr>
                        <a:t>см=</a:t>
                      </a:r>
                      <a:endParaRPr lang="ru-RU" sz="18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67Н/м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-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800" b="1" dirty="0">
                        <a:solidFill>
                          <a:srgbClr val="0000FF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 smtClean="0">
                        <a:solidFill>
                          <a:srgbClr val="0000FF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8" name="Rectangle 1"/>
          <p:cNvSpPr>
            <a:spLocks noChangeArrowheads="1"/>
          </p:cNvSpPr>
          <p:nvPr/>
        </p:nvSpPr>
        <p:spPr bwMode="auto">
          <a:xfrm>
            <a:off x="0" y="4293096"/>
            <a:ext cx="9144000" cy="1086195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4000"/>
              </a:lnSpc>
            </a:pPr>
            <a:r>
              <a:rPr lang="ru-RU" sz="2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Вывод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жесткость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пружины  составляет</a:t>
            </a:r>
            <a:r>
              <a:rPr lang="ru-RU" sz="28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8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67Н/м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, </a:t>
            </a:r>
            <a:r>
              <a:rPr lang="ru-RU" sz="28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это значит 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при </a:t>
            </a:r>
            <a:r>
              <a:rPr lang="ru-RU" sz="28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деформации в 1м 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сила упругости </a:t>
            </a:r>
            <a:r>
              <a:rPr lang="ru-RU" sz="28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будет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67 </a:t>
            </a:r>
            <a:r>
              <a:rPr lang="ru-RU" sz="28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Н.</a:t>
            </a:r>
            <a:endParaRPr kumimoji="0" lang="ru-RU" sz="2800" b="0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Group 16"/>
          <p:cNvGrpSpPr>
            <a:grpSpLocks/>
          </p:cNvGrpSpPr>
          <p:nvPr/>
        </p:nvGrpSpPr>
        <p:grpSpPr bwMode="auto">
          <a:xfrm rot="5400000">
            <a:off x="5072066" y="1071546"/>
            <a:ext cx="3357586" cy="1071570"/>
            <a:chOff x="1437" y="8484"/>
            <a:chExt cx="3168" cy="432"/>
          </a:xfrm>
        </p:grpSpPr>
        <p:grpSp>
          <p:nvGrpSpPr>
            <p:cNvPr id="13" name="Group 17"/>
            <p:cNvGrpSpPr>
              <a:grpSpLocks/>
            </p:cNvGrpSpPr>
            <p:nvPr/>
          </p:nvGrpSpPr>
          <p:grpSpPr bwMode="auto">
            <a:xfrm>
              <a:off x="1437" y="8484"/>
              <a:ext cx="2736" cy="432"/>
              <a:chOff x="1296" y="6912"/>
              <a:chExt cx="2736" cy="432"/>
            </a:xfrm>
          </p:grpSpPr>
          <p:sp>
            <p:nvSpPr>
              <p:cNvPr id="47" name="Line 18"/>
              <p:cNvSpPr>
                <a:spLocks noChangeShapeType="1"/>
              </p:cNvSpPr>
              <p:nvPr/>
            </p:nvSpPr>
            <p:spPr bwMode="auto">
              <a:xfrm>
                <a:off x="1296" y="6912"/>
                <a:ext cx="0" cy="432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9" name="Line 19"/>
              <p:cNvSpPr>
                <a:spLocks noChangeShapeType="1"/>
              </p:cNvSpPr>
              <p:nvPr/>
            </p:nvSpPr>
            <p:spPr bwMode="auto">
              <a:xfrm flipV="1">
                <a:off x="1296" y="6912"/>
                <a:ext cx="144" cy="144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0" name="Line 20"/>
              <p:cNvSpPr>
                <a:spLocks noChangeShapeType="1"/>
              </p:cNvSpPr>
              <p:nvPr/>
            </p:nvSpPr>
            <p:spPr bwMode="auto">
              <a:xfrm>
                <a:off x="1440" y="6912"/>
                <a:ext cx="288" cy="432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1" name="Line 21"/>
              <p:cNvSpPr>
                <a:spLocks noChangeShapeType="1"/>
              </p:cNvSpPr>
              <p:nvPr/>
            </p:nvSpPr>
            <p:spPr bwMode="auto">
              <a:xfrm flipV="1">
                <a:off x="1728" y="6912"/>
                <a:ext cx="288" cy="432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2" name="Line 22"/>
              <p:cNvSpPr>
                <a:spLocks noChangeShapeType="1"/>
              </p:cNvSpPr>
              <p:nvPr/>
            </p:nvSpPr>
            <p:spPr bwMode="auto">
              <a:xfrm>
                <a:off x="2016" y="6912"/>
                <a:ext cx="288" cy="432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3" name="Line 23"/>
              <p:cNvSpPr>
                <a:spLocks noChangeShapeType="1"/>
              </p:cNvSpPr>
              <p:nvPr/>
            </p:nvSpPr>
            <p:spPr bwMode="auto">
              <a:xfrm flipV="1">
                <a:off x="2304" y="6912"/>
                <a:ext cx="288" cy="432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4" name="Line 24"/>
              <p:cNvSpPr>
                <a:spLocks noChangeShapeType="1"/>
              </p:cNvSpPr>
              <p:nvPr/>
            </p:nvSpPr>
            <p:spPr bwMode="auto">
              <a:xfrm>
                <a:off x="2592" y="6912"/>
                <a:ext cx="288" cy="432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5" name="Line 25"/>
              <p:cNvSpPr>
                <a:spLocks noChangeShapeType="1"/>
              </p:cNvSpPr>
              <p:nvPr/>
            </p:nvSpPr>
            <p:spPr bwMode="auto">
              <a:xfrm flipV="1">
                <a:off x="2880" y="6912"/>
                <a:ext cx="288" cy="432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6" name="Line 26"/>
              <p:cNvSpPr>
                <a:spLocks noChangeShapeType="1"/>
              </p:cNvSpPr>
              <p:nvPr/>
            </p:nvSpPr>
            <p:spPr bwMode="auto">
              <a:xfrm>
                <a:off x="3168" y="6912"/>
                <a:ext cx="144" cy="28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7" name="Line 27"/>
              <p:cNvSpPr>
                <a:spLocks noChangeShapeType="1"/>
              </p:cNvSpPr>
              <p:nvPr/>
            </p:nvSpPr>
            <p:spPr bwMode="auto">
              <a:xfrm>
                <a:off x="3312" y="7200"/>
                <a:ext cx="72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39" name="Rectangle 28"/>
            <p:cNvSpPr>
              <a:spLocks noChangeArrowheads="1"/>
            </p:cNvSpPr>
            <p:nvPr/>
          </p:nvSpPr>
          <p:spPr bwMode="auto">
            <a:xfrm>
              <a:off x="4173" y="8628"/>
              <a:ext cx="432" cy="288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2" name="Line 29"/>
            <p:cNvSpPr>
              <a:spLocks noChangeShapeType="1"/>
            </p:cNvSpPr>
            <p:nvPr/>
          </p:nvSpPr>
          <p:spPr bwMode="auto">
            <a:xfrm flipH="1">
              <a:off x="3741" y="8772"/>
              <a:ext cx="720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8" name="Прямоугольник 57"/>
          <p:cNvSpPr/>
          <p:nvPr/>
        </p:nvSpPr>
        <p:spPr>
          <a:xfrm>
            <a:off x="7500958" y="785794"/>
            <a:ext cx="1214446" cy="371477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9" name="Прямая со стрелкой 58"/>
          <p:cNvCxnSpPr/>
          <p:nvPr/>
        </p:nvCxnSpPr>
        <p:spPr>
          <a:xfrm>
            <a:off x="7500958" y="1428736"/>
            <a:ext cx="571504" cy="1588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8159758" y="1142984"/>
            <a:ext cx="428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1" name="Прямая со стрелкой 60"/>
          <p:cNvCxnSpPr/>
          <p:nvPr/>
        </p:nvCxnSpPr>
        <p:spPr>
          <a:xfrm>
            <a:off x="7500958" y="2784470"/>
            <a:ext cx="571504" cy="1588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8215338" y="2571744"/>
            <a:ext cx="428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3" name="Прямая со стрелкой 62"/>
          <p:cNvCxnSpPr/>
          <p:nvPr/>
        </p:nvCxnSpPr>
        <p:spPr>
          <a:xfrm>
            <a:off x="7500958" y="4167478"/>
            <a:ext cx="571504" cy="1588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8130252" y="3929066"/>
            <a:ext cx="428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5" name="Прямая со стрелкой 64"/>
          <p:cNvCxnSpPr/>
          <p:nvPr/>
        </p:nvCxnSpPr>
        <p:spPr>
          <a:xfrm>
            <a:off x="7500958" y="2071678"/>
            <a:ext cx="396000" cy="1588"/>
          </a:xfrm>
          <a:prstGeom prst="straightConnector1">
            <a:avLst/>
          </a:prstGeom>
          <a:ln w="28575">
            <a:solidFill>
              <a:srgbClr val="00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7929586" y="1857364"/>
            <a:ext cx="6429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0,5</a:t>
            </a:r>
            <a:endParaRPr lang="ru-RU" sz="2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7" name="Прямая со стрелкой 66"/>
          <p:cNvCxnSpPr/>
          <p:nvPr/>
        </p:nvCxnSpPr>
        <p:spPr>
          <a:xfrm>
            <a:off x="7500958" y="3500438"/>
            <a:ext cx="396000" cy="1588"/>
          </a:xfrm>
          <a:prstGeom prst="straightConnector1">
            <a:avLst/>
          </a:prstGeom>
          <a:ln w="28575">
            <a:solidFill>
              <a:srgbClr val="00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7929586" y="3286124"/>
            <a:ext cx="6429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1,5</a:t>
            </a:r>
            <a:endParaRPr lang="ru-RU" sz="2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9" name="Прямая со стрелкой 68"/>
          <p:cNvCxnSpPr/>
          <p:nvPr/>
        </p:nvCxnSpPr>
        <p:spPr>
          <a:xfrm>
            <a:off x="7500958" y="1537176"/>
            <a:ext cx="252000" cy="1588"/>
          </a:xfrm>
          <a:prstGeom prst="straightConnector1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 стрелкой 69"/>
          <p:cNvCxnSpPr/>
          <p:nvPr/>
        </p:nvCxnSpPr>
        <p:spPr>
          <a:xfrm>
            <a:off x="7500958" y="1677486"/>
            <a:ext cx="252000" cy="1588"/>
          </a:xfrm>
          <a:prstGeom prst="straightConnector1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 стрелкой 70"/>
          <p:cNvCxnSpPr/>
          <p:nvPr/>
        </p:nvCxnSpPr>
        <p:spPr>
          <a:xfrm>
            <a:off x="7500958" y="1804504"/>
            <a:ext cx="252000" cy="1588"/>
          </a:xfrm>
          <a:prstGeom prst="straightConnector1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 стрелкой 71"/>
          <p:cNvCxnSpPr/>
          <p:nvPr/>
        </p:nvCxnSpPr>
        <p:spPr>
          <a:xfrm>
            <a:off x="7495672" y="1944660"/>
            <a:ext cx="252000" cy="1588"/>
          </a:xfrm>
          <a:prstGeom prst="straightConnector1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 стрелкой 72"/>
          <p:cNvCxnSpPr/>
          <p:nvPr/>
        </p:nvCxnSpPr>
        <p:spPr>
          <a:xfrm>
            <a:off x="7506244" y="2195976"/>
            <a:ext cx="252000" cy="1588"/>
          </a:xfrm>
          <a:prstGeom prst="straightConnector1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 стрелкой 73"/>
          <p:cNvCxnSpPr/>
          <p:nvPr/>
        </p:nvCxnSpPr>
        <p:spPr>
          <a:xfrm>
            <a:off x="7506244" y="2336286"/>
            <a:ext cx="252000" cy="1588"/>
          </a:xfrm>
          <a:prstGeom prst="straightConnector1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 стрелкой 74"/>
          <p:cNvCxnSpPr/>
          <p:nvPr/>
        </p:nvCxnSpPr>
        <p:spPr>
          <a:xfrm>
            <a:off x="7506244" y="2463304"/>
            <a:ext cx="252000" cy="1588"/>
          </a:xfrm>
          <a:prstGeom prst="straightConnector1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 стрелкой 75"/>
          <p:cNvCxnSpPr/>
          <p:nvPr/>
        </p:nvCxnSpPr>
        <p:spPr>
          <a:xfrm>
            <a:off x="7500958" y="2603460"/>
            <a:ext cx="252000" cy="1588"/>
          </a:xfrm>
          <a:prstGeom prst="straightConnector1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 стрелкой 76"/>
          <p:cNvCxnSpPr/>
          <p:nvPr/>
        </p:nvCxnSpPr>
        <p:spPr>
          <a:xfrm>
            <a:off x="7506244" y="2915642"/>
            <a:ext cx="252000" cy="1588"/>
          </a:xfrm>
          <a:prstGeom prst="straightConnector1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 стрелкой 77"/>
          <p:cNvCxnSpPr/>
          <p:nvPr/>
        </p:nvCxnSpPr>
        <p:spPr>
          <a:xfrm>
            <a:off x="7506244" y="3055952"/>
            <a:ext cx="252000" cy="1588"/>
          </a:xfrm>
          <a:prstGeom prst="straightConnector1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 стрелкой 78"/>
          <p:cNvCxnSpPr/>
          <p:nvPr/>
        </p:nvCxnSpPr>
        <p:spPr>
          <a:xfrm>
            <a:off x="7506244" y="3182970"/>
            <a:ext cx="252000" cy="1588"/>
          </a:xfrm>
          <a:prstGeom prst="straightConnector1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 стрелкой 79"/>
          <p:cNvCxnSpPr/>
          <p:nvPr/>
        </p:nvCxnSpPr>
        <p:spPr>
          <a:xfrm>
            <a:off x="7500958" y="3323126"/>
            <a:ext cx="252000" cy="1588"/>
          </a:xfrm>
          <a:prstGeom prst="straightConnector1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 стрелкой 80"/>
          <p:cNvCxnSpPr/>
          <p:nvPr/>
        </p:nvCxnSpPr>
        <p:spPr>
          <a:xfrm>
            <a:off x="7506244" y="3611598"/>
            <a:ext cx="252000" cy="1588"/>
          </a:xfrm>
          <a:prstGeom prst="straightConnector1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 стрелкой 81"/>
          <p:cNvCxnSpPr/>
          <p:nvPr/>
        </p:nvCxnSpPr>
        <p:spPr>
          <a:xfrm>
            <a:off x="7506244" y="3751908"/>
            <a:ext cx="252000" cy="1588"/>
          </a:xfrm>
          <a:prstGeom prst="straightConnector1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 стрелкой 82"/>
          <p:cNvCxnSpPr/>
          <p:nvPr/>
        </p:nvCxnSpPr>
        <p:spPr>
          <a:xfrm>
            <a:off x="7506244" y="3878926"/>
            <a:ext cx="252000" cy="1588"/>
          </a:xfrm>
          <a:prstGeom prst="straightConnector1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 стрелкой 83"/>
          <p:cNvCxnSpPr/>
          <p:nvPr/>
        </p:nvCxnSpPr>
        <p:spPr>
          <a:xfrm>
            <a:off x="7500958" y="4019082"/>
            <a:ext cx="252000" cy="1588"/>
          </a:xfrm>
          <a:prstGeom prst="straightConnector1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extBox 84"/>
          <p:cNvSpPr txBox="1"/>
          <p:nvPr/>
        </p:nvSpPr>
        <p:spPr>
          <a:xfrm>
            <a:off x="7500958" y="214290"/>
            <a:ext cx="11430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0,1Н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6" name="Прямая со стрелкой 85"/>
          <p:cNvCxnSpPr/>
          <p:nvPr/>
        </p:nvCxnSpPr>
        <p:spPr>
          <a:xfrm rot="16200000" flipV="1">
            <a:off x="6194264" y="3592687"/>
            <a:ext cx="756000" cy="0"/>
          </a:xfrm>
          <a:prstGeom prst="straightConnector1">
            <a:avLst/>
          </a:prstGeom>
          <a:ln w="50800">
            <a:solidFill>
              <a:srgbClr val="00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Группа 3"/>
          <p:cNvGrpSpPr/>
          <p:nvPr/>
        </p:nvGrpSpPr>
        <p:grpSpPr>
          <a:xfrm>
            <a:off x="5786446" y="3643314"/>
            <a:ext cx="714380" cy="461665"/>
            <a:chOff x="2714612" y="4429132"/>
            <a:chExt cx="714380" cy="461665"/>
          </a:xfrm>
        </p:grpSpPr>
        <p:sp>
          <p:nvSpPr>
            <p:cNvPr id="88" name="TextBox 87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9" name="Прямая со стрелкой 88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0" name="Правая фигурная скобка 89"/>
          <p:cNvSpPr/>
          <p:nvPr/>
        </p:nvSpPr>
        <p:spPr>
          <a:xfrm>
            <a:off x="7786710" y="1428736"/>
            <a:ext cx="571504" cy="1357322"/>
          </a:xfrm>
          <a:prstGeom prst="rightBrace">
            <a:avLst>
              <a:gd name="adj1" fmla="val 8333"/>
              <a:gd name="adj2" fmla="val 50000"/>
            </a:avLst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" name="Прямоугольник 90"/>
          <p:cNvSpPr/>
          <p:nvPr/>
        </p:nvSpPr>
        <p:spPr>
          <a:xfrm>
            <a:off x="8358214" y="1857364"/>
            <a:ext cx="996236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dirty="0">
              <a:solidFill>
                <a:srgbClr val="0014AC"/>
              </a:solidFill>
              <a:latin typeface="Times New Roman"/>
              <a:ea typeface="Times New Roman"/>
            </a:endParaRPr>
          </a:p>
        </p:txBody>
      </p:sp>
      <p:grpSp>
        <p:nvGrpSpPr>
          <p:cNvPr id="100" name="Группа 6"/>
          <p:cNvGrpSpPr/>
          <p:nvPr/>
        </p:nvGrpSpPr>
        <p:grpSpPr>
          <a:xfrm>
            <a:off x="5786446" y="2214554"/>
            <a:ext cx="714380" cy="461665"/>
            <a:chOff x="3357554" y="2143116"/>
            <a:chExt cx="714380" cy="461665"/>
          </a:xfrm>
        </p:grpSpPr>
        <p:sp>
          <p:nvSpPr>
            <p:cNvPr id="101" name="TextBox 100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baseline="-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дин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2" name="Прямая со стрелкой 101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3" name="Правая фигурная скобка 102"/>
          <p:cNvSpPr/>
          <p:nvPr/>
        </p:nvSpPr>
        <p:spPr>
          <a:xfrm flipH="1">
            <a:off x="7161975" y="1410807"/>
            <a:ext cx="571504" cy="2714644"/>
          </a:xfrm>
          <a:prstGeom prst="rightBrace">
            <a:avLst>
              <a:gd name="adj1" fmla="val 8333"/>
              <a:gd name="adj2" fmla="val 50000"/>
            </a:avLst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" name="Прямоугольник 103"/>
          <p:cNvSpPr/>
          <p:nvPr/>
        </p:nvSpPr>
        <p:spPr>
          <a:xfrm>
            <a:off x="6429388" y="2600262"/>
            <a:ext cx="857256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1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000" dirty="0">
              <a:solidFill>
                <a:srgbClr val="0014AC"/>
              </a:solidFill>
              <a:latin typeface="Times New Roman"/>
              <a:ea typeface="Times New Roman"/>
            </a:endParaRPr>
          </a:p>
        </p:txBody>
      </p:sp>
      <p:sp>
        <p:nvSpPr>
          <p:cNvPr id="92" name="Rectangle 1"/>
          <p:cNvSpPr>
            <a:spLocks noChangeArrowheads="1"/>
          </p:cNvSpPr>
          <p:nvPr/>
        </p:nvSpPr>
        <p:spPr bwMode="auto">
          <a:xfrm>
            <a:off x="0" y="5517232"/>
            <a:ext cx="9144000" cy="1323439"/>
          </a:xfrm>
          <a:prstGeom prst="rect">
            <a:avLst/>
          </a:prstGeom>
          <a:solidFill>
            <a:schemeClr val="accent3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lvl="0" indent="-342900">
              <a:spcAft>
                <a:spcPts val="0"/>
              </a:spcAft>
              <a:buFont typeface="+mj-lt"/>
              <a:buNone/>
            </a:pP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1. </a:t>
            </a:r>
            <a:r>
              <a:rPr lang="ru-RU" sz="20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Почему стальной шарик хорошо отскакивает от камня и плохо от асфальта?</a:t>
            </a:r>
          </a:p>
          <a:p>
            <a:pPr marL="342900" lvl="0" indent="-342900">
              <a:spcAft>
                <a:spcPts val="0"/>
              </a:spcAft>
              <a:buFont typeface="+mj-lt"/>
              <a:buNone/>
            </a:pPr>
            <a:r>
              <a:rPr lang="ru-RU" sz="2000" dirty="0" smtClean="0">
                <a:latin typeface="Times New Roman"/>
                <a:ea typeface="Times New Roman"/>
              </a:rPr>
              <a:t>2. </a:t>
            </a:r>
            <a:r>
              <a:rPr lang="ru-RU" sz="2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Сталкиваются порожний и груженый вагоны. У какого вагона сильнее деформируются пружины буферов?</a:t>
            </a:r>
            <a:endParaRPr kumimoji="0" lang="ru-RU" sz="2000" b="0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95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450"/>
                            </p:stCondLst>
                            <p:childTnLst>
                              <p:par>
                                <p:cTn id="1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95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950"/>
                            </p:stCondLst>
                            <p:childTnLst>
                              <p:par>
                                <p:cTn id="2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"/>
                            </p:stCondLst>
                            <p:childTnLst>
                              <p:par>
                                <p:cTn id="6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000"/>
                            </p:stCondLst>
                            <p:childTnLst>
                              <p:par>
                                <p:cTn id="7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"/>
                            </p:stCondLst>
                            <p:childTnLst>
                              <p:par>
                                <p:cTn id="12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500"/>
                            </p:stCondLst>
                            <p:childTnLst>
                              <p:par>
                                <p:cTn id="1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500"/>
                            </p:stCondLst>
                            <p:childTnLst>
                              <p:par>
                                <p:cTn id="1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1000"/>
                            </p:stCondLst>
                            <p:childTnLst>
                              <p:par>
                                <p:cTn id="1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500"/>
                            </p:stCondLst>
                            <p:childTnLst>
                              <p:par>
                                <p:cTn id="1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500"/>
                            </p:stCondLst>
                            <p:childTnLst>
                              <p:par>
                                <p:cTn id="1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4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500"/>
                            </p:stCondLst>
                            <p:childTnLst>
                              <p:par>
                                <p:cTn id="17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1000"/>
                            </p:stCondLst>
                            <p:childTnLst>
                              <p:par>
                                <p:cTn id="18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1500"/>
                            </p:stCondLst>
                            <p:childTnLst>
                              <p:par>
                                <p:cTn id="19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5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8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5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0" dur="4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1" dur="4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2" dur="4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9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4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5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500"/>
                            </p:stCondLst>
                            <p:childTnLst>
                              <p:par>
                                <p:cTn id="22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9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1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6" dur="500" fill="hold"/>
                                        <p:tgtEl>
                                          <p:spTgt spid="9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7" dur="500" fill="hold"/>
                                        <p:tgtEl>
                                          <p:spTgt spid="9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2" dur="500" fill="hold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3" dur="500" fill="hold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8" dur="500" fill="hold"/>
                                        <p:tgtEl>
                                          <p:spTgt spid="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9" dur="500" fill="hold"/>
                                        <p:tgtEl>
                                          <p:spTgt spid="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9" grpId="0"/>
      <p:bldP spid="26" grpId="0"/>
      <p:bldP spid="38" grpId="0" animBg="1"/>
      <p:bldP spid="58" grpId="0" animBg="1"/>
      <p:bldP spid="60" grpId="0"/>
      <p:bldP spid="62" grpId="0"/>
      <p:bldP spid="64" grpId="0"/>
      <p:bldP spid="66" grpId="0"/>
      <p:bldP spid="68" grpId="0"/>
      <p:bldP spid="85" grpId="0"/>
      <p:bldP spid="90" grpId="0" animBg="1"/>
      <p:bldP spid="91" grpId="0" animBg="1"/>
      <p:bldP spid="103" grpId="0" animBg="1"/>
      <p:bldP spid="104" grpId="0" animBg="1"/>
      <p:bldP spid="92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66787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3600" b="1" dirty="0" smtClean="0">
                <a:latin typeface="Times New Roman"/>
                <a:ea typeface="Times New Roman"/>
              </a:rPr>
              <a:t>4.</a:t>
            </a:r>
            <a:r>
              <a:rPr lang="ru-RU" sz="3600" b="1" dirty="0" smtClean="0">
                <a:latin typeface="Times New Roman"/>
                <a:ea typeface="Times New Roman"/>
              </a:rPr>
              <a:t> </a:t>
            </a:r>
            <a:r>
              <a:rPr lang="en-US" sz="3600" b="1" dirty="0" smtClean="0">
                <a:latin typeface="Times New Roman"/>
                <a:ea typeface="Times New Roman"/>
              </a:rPr>
              <a:t>    </a:t>
            </a:r>
            <a:r>
              <a:rPr lang="ru-RU" sz="3600" b="1" dirty="0" smtClean="0">
                <a:latin typeface="Times New Roman"/>
                <a:ea typeface="Times New Roman"/>
              </a:rPr>
              <a:t>Посчитаем погрешности измерения</a:t>
            </a:r>
            <a:r>
              <a:rPr lang="en-US" sz="3600" b="1" dirty="0" smtClean="0">
                <a:latin typeface="Times New Roman"/>
                <a:ea typeface="Times New Roman"/>
              </a:rPr>
              <a:t> </a:t>
            </a:r>
            <a:endParaRPr lang="ru-RU" sz="3600" b="1" dirty="0" smtClean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sz="4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k =  mg/x</a:t>
            </a:r>
            <a:r>
              <a:rPr lang="ru-RU" sz="4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 -рабочая формула</a:t>
            </a:r>
          </a:p>
          <a:p>
            <a:pPr>
              <a:spcAft>
                <a:spcPts val="0"/>
              </a:spcAft>
            </a:pPr>
            <a:r>
              <a:rPr lang="ru-RU" sz="36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Относительная погрешность жесткости</a:t>
            </a:r>
            <a:endParaRPr lang="ru-RU" sz="2800" dirty="0" smtClean="0">
              <a:solidFill>
                <a:srgbClr val="0000FF"/>
              </a:solidFill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sz="60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  </a:t>
            </a:r>
            <a:r>
              <a:rPr lang="en-US" sz="6000" b="1" dirty="0" smtClean="0">
                <a:solidFill>
                  <a:srgbClr val="0000FF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en-US" sz="6000" b="1" baseline="-25000" dirty="0" smtClean="0">
                <a:solidFill>
                  <a:srgbClr val="0000FF"/>
                </a:solidFill>
                <a:latin typeface="Times New Roman"/>
                <a:ea typeface="Times New Roman"/>
              </a:rPr>
              <a:t>k</a:t>
            </a:r>
            <a:r>
              <a:rPr lang="en-US" sz="36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=</a:t>
            </a:r>
            <a:r>
              <a:rPr lang="en-US" sz="6000" b="1" dirty="0" smtClean="0">
                <a:solidFill>
                  <a:srgbClr val="0000FF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en-US" sz="6000" b="1" baseline="-25000" dirty="0" smtClean="0">
                <a:solidFill>
                  <a:srgbClr val="0000FF"/>
                </a:solidFill>
                <a:latin typeface="Times New Roman"/>
                <a:ea typeface="Times New Roman"/>
              </a:rPr>
              <a:t>m</a:t>
            </a:r>
            <a:r>
              <a:rPr lang="en-US" sz="60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+</a:t>
            </a:r>
            <a:r>
              <a:rPr lang="en-US" sz="6000" b="1" dirty="0" smtClean="0">
                <a:solidFill>
                  <a:srgbClr val="0000FF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en-US" sz="6000" b="1" baseline="-25000" dirty="0" smtClean="0">
                <a:solidFill>
                  <a:srgbClr val="0000FF"/>
                </a:solidFill>
                <a:latin typeface="Times New Roman"/>
                <a:ea typeface="Times New Roman"/>
              </a:rPr>
              <a:t>g </a:t>
            </a:r>
            <a:r>
              <a:rPr lang="en-US" sz="60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+ </a:t>
            </a:r>
            <a:r>
              <a:rPr lang="en-US" sz="6000" b="1" dirty="0" smtClean="0">
                <a:solidFill>
                  <a:srgbClr val="0000FF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en-US" sz="6000" b="1" baseline="-25000" dirty="0" smtClean="0">
                <a:solidFill>
                  <a:srgbClr val="0000FF"/>
                </a:solidFill>
                <a:latin typeface="Times New Roman"/>
                <a:ea typeface="Times New Roman"/>
              </a:rPr>
              <a:t>x</a:t>
            </a:r>
            <a:endParaRPr lang="ru-RU" sz="6000" b="1" baseline="-25000" dirty="0" smtClean="0">
              <a:solidFill>
                <a:srgbClr val="0000FF"/>
              </a:solidFill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36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Относительная погрешность массы</a:t>
            </a:r>
            <a:endParaRPr lang="ru-RU" sz="2800" dirty="0" smtClean="0">
              <a:solidFill>
                <a:srgbClr val="0000FF"/>
              </a:solidFill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sz="4800" dirty="0" smtClean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en-US" sz="4800" baseline="-250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m</a:t>
            </a:r>
            <a:r>
              <a:rPr lang="ru-RU" sz="48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=</a:t>
            </a:r>
            <a:r>
              <a:rPr lang="en-US" sz="4800" dirty="0" smtClean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</a:t>
            </a:r>
            <a:r>
              <a:rPr lang="en-US" sz="48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m</a:t>
            </a:r>
            <a:r>
              <a:rPr lang="ru-RU" sz="48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/</a:t>
            </a:r>
            <a:r>
              <a:rPr lang="en-US" sz="48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m</a:t>
            </a:r>
            <a:r>
              <a:rPr lang="ru-RU" sz="48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   </a:t>
            </a:r>
            <a:r>
              <a:rPr lang="ru-RU" sz="36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(2гр./100гр.=0,02)</a:t>
            </a:r>
          </a:p>
          <a:p>
            <a:pPr>
              <a:spcAft>
                <a:spcPts val="0"/>
              </a:spcAft>
            </a:pPr>
            <a:r>
              <a:rPr lang="ru-RU" sz="36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Относительная погрешность напряженности гравитационного поля</a:t>
            </a:r>
            <a:endParaRPr lang="ru-RU" sz="2800" dirty="0" smtClean="0">
              <a:solidFill>
                <a:srgbClr val="0000FF"/>
              </a:solidFill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sz="4800" dirty="0" smtClean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en-US" sz="4800" baseline="-250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g</a:t>
            </a:r>
            <a:r>
              <a:rPr lang="en-US" sz="48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= </a:t>
            </a:r>
            <a:r>
              <a:rPr lang="en-US" sz="4800" dirty="0" smtClean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</a:t>
            </a:r>
            <a:r>
              <a:rPr lang="en-US" sz="48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g/g </a:t>
            </a:r>
            <a:r>
              <a:rPr lang="en-US" sz="4800" dirty="0" smtClean="0">
                <a:latin typeface="Times New Roman"/>
                <a:ea typeface="Times New Roman"/>
              </a:rPr>
              <a:t>  </a:t>
            </a:r>
            <a:r>
              <a:rPr lang="en-US" sz="36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(0,02/10   = 0,002)</a:t>
            </a:r>
            <a:endParaRPr lang="ru-RU" sz="36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sz="4800" dirty="0" smtClean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en-US" sz="4800" baseline="-250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x</a:t>
            </a:r>
            <a:r>
              <a:rPr lang="ru-RU" sz="48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= </a:t>
            </a:r>
            <a:r>
              <a:rPr lang="en-US" sz="4800" dirty="0" smtClean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</a:t>
            </a:r>
            <a:r>
              <a:rPr lang="en-US" sz="48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x</a:t>
            </a:r>
            <a:r>
              <a:rPr lang="ru-RU" sz="48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/</a:t>
            </a:r>
            <a:r>
              <a:rPr lang="en-US" sz="48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x</a:t>
            </a:r>
            <a:r>
              <a:rPr lang="ru-RU" sz="48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   </a:t>
            </a:r>
            <a:r>
              <a:rPr lang="ru-RU" sz="4800" dirty="0" smtClean="0">
                <a:latin typeface="Times New Roman"/>
                <a:ea typeface="Times New Roman"/>
              </a:rPr>
              <a:t> </a:t>
            </a:r>
            <a:r>
              <a:rPr lang="ru-RU" sz="36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(1мм/25мм = 0,04)</a:t>
            </a:r>
            <a:endParaRPr lang="ru-RU" sz="3600" b="1" dirty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B0F0">
            <a:alpha val="42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71462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.Сила –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это ….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657" name="Rectangle 1"/>
          <p:cNvSpPr>
            <a:spLocks noChangeArrowheads="1"/>
          </p:cNvSpPr>
          <p:nvPr/>
        </p:nvSpPr>
        <p:spPr bwMode="auto">
          <a:xfrm>
            <a:off x="0" y="751628"/>
            <a:ext cx="9144000" cy="892552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5.Масса тела –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…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Инертность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свойство …..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658" name="Rectangle 2"/>
          <p:cNvSpPr>
            <a:spLocks noChangeArrowheads="1"/>
          </p:cNvSpPr>
          <p:nvPr/>
        </p:nvSpPr>
        <p:spPr bwMode="auto">
          <a:xfrm>
            <a:off x="-32" y="2857496"/>
            <a:ext cx="9144000" cy="1815882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закон Ньютона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Ускорение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 прямо ….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ньютон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сила,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…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659" name="Rectangle 3"/>
          <p:cNvSpPr>
            <a:spLocks noChangeArrowheads="1"/>
          </p:cNvSpPr>
          <p:nvPr/>
        </p:nvSpPr>
        <p:spPr bwMode="auto">
          <a:xfrm>
            <a:off x="0" y="4857760"/>
            <a:ext cx="9144000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 закон Ньютона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Два тела действуют друг на друга с силами: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…..    2. …..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  …..   4. …..    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     ….. = …..    )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0660" name="Рисунок 380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57200"/>
            <a:ext cx="104775" cy="133350"/>
          </a:xfrm>
          <a:prstGeom prst="rect">
            <a:avLst/>
          </a:prstGeom>
          <a:noFill/>
        </p:spPr>
      </p:pic>
      <p:sp>
        <p:nvSpPr>
          <p:cNvPr id="71681" name="Rectangle 1"/>
          <p:cNvSpPr>
            <a:spLocks noChangeArrowheads="1"/>
          </p:cNvSpPr>
          <p:nvPr/>
        </p:nvSpPr>
        <p:spPr bwMode="auto">
          <a:xfrm>
            <a:off x="0" y="1893506"/>
            <a:ext cx="9144000" cy="892552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закон Ньютона.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Если сумма сил,  ….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6555641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(электромагнитные  силы)</a:t>
            </a:r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Деформация –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это ……………………………………</a:t>
            </a:r>
          </a:p>
          <a:p>
            <a:pPr algn="ctr"/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Закон Гука </a:t>
            </a:r>
            <a:endParaRPr lang="ru-RU" sz="2800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Сила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упругости …………………………………………………</a:t>
            </a: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cap="all" baseline="-25000" dirty="0" err="1" smtClean="0">
                <a:latin typeface="Times New Roman" pitchFamily="18" charset="0"/>
                <a:cs typeface="Times New Roman" pitchFamily="18" charset="0"/>
              </a:rPr>
              <a:t>упр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…·…                      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ΔL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- деформация,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– жёсткость.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Сила трения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определяется …………………………………………..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…………………………………………………………………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Сила трения зависит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от характера ………………………..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…………………………………………………  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=…·….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Сила трения покоя возникает,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когда мы ……………. …………..…       ……………………………….       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тр.пок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≤ ….·….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endParaRPr lang="ru-RU" sz="2800" b="1" dirty="0">
              <a:solidFill>
                <a:srgbClr val="0000FF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6" name="Text Box 136"/>
          <p:cNvSpPr txBox="1">
            <a:spLocks noChangeArrowheads="1"/>
          </p:cNvSpPr>
          <p:nvPr/>
        </p:nvSpPr>
        <p:spPr bwMode="auto">
          <a:xfrm>
            <a:off x="0" y="1988840"/>
            <a:ext cx="3167384" cy="72008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4000" b="1" i="0" u="none" strike="noStrike" cap="none" normalizeH="0" baseline="-25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упр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= -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k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L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136"/>
          <p:cNvSpPr txBox="1">
            <a:spLocks noChangeArrowheads="1"/>
          </p:cNvSpPr>
          <p:nvPr/>
        </p:nvSpPr>
        <p:spPr bwMode="auto">
          <a:xfrm>
            <a:off x="2555776" y="1340768"/>
            <a:ext cx="6588224" cy="86409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Возникает из-за взаимодействия между молекулами тела при деформации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Box 136"/>
          <p:cNvSpPr txBox="1">
            <a:spLocks noChangeArrowheads="1"/>
          </p:cNvSpPr>
          <p:nvPr/>
        </p:nvSpPr>
        <p:spPr bwMode="auto">
          <a:xfrm>
            <a:off x="0" y="2996952"/>
            <a:ext cx="9144000" cy="50405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взаимодействием между молекулами тела и поверхности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136"/>
          <p:cNvSpPr txBox="1">
            <a:spLocks noChangeArrowheads="1"/>
          </p:cNvSpPr>
          <p:nvPr/>
        </p:nvSpPr>
        <p:spPr bwMode="auto">
          <a:xfrm>
            <a:off x="5580112" y="3789040"/>
            <a:ext cx="2448272" cy="50405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поверхности</a:t>
            </a:r>
          </a:p>
        </p:txBody>
      </p:sp>
      <p:sp>
        <p:nvSpPr>
          <p:cNvPr id="10" name="Text Box 136"/>
          <p:cNvSpPr txBox="1">
            <a:spLocks noChangeArrowheads="1"/>
          </p:cNvSpPr>
          <p:nvPr/>
        </p:nvSpPr>
        <p:spPr bwMode="auto">
          <a:xfrm>
            <a:off x="0" y="4293096"/>
            <a:ext cx="7164288" cy="50405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И силы нормального давления тела на ..</a:t>
            </a:r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6892786" y="4149080"/>
            <a:ext cx="1285884" cy="70788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4000" b="1" i="0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</a:t>
            </a:r>
            <a:r>
              <a:rPr kumimoji="0" lang="ru-RU" sz="4000" b="1" i="0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en-US" sz="4000" b="1" i="0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8035794" y="4268018"/>
            <a:ext cx="642942" cy="70788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</a:t>
            </a:r>
            <a:r>
              <a:rPr kumimoji="0" lang="ru-RU" sz="4000" b="1" i="0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4000" b="1" i="0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8452547" y="4226456"/>
            <a:ext cx="511941" cy="707886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N</a:t>
            </a:r>
          </a:p>
        </p:txBody>
      </p:sp>
      <p:sp>
        <p:nvSpPr>
          <p:cNvPr id="14" name="Text Box 136"/>
          <p:cNvSpPr txBox="1">
            <a:spLocks noChangeArrowheads="1"/>
          </p:cNvSpPr>
          <p:nvPr/>
        </p:nvSpPr>
        <p:spPr bwMode="auto">
          <a:xfrm>
            <a:off x="0" y="5157192"/>
            <a:ext cx="9144000" cy="50405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Пытаемся двигать тело по поверхности другого</a:t>
            </a:r>
          </a:p>
        </p:txBody>
      </p:sp>
      <p:grpSp>
        <p:nvGrpSpPr>
          <p:cNvPr id="15" name="Группа 14"/>
          <p:cNvGrpSpPr/>
          <p:nvPr/>
        </p:nvGrpSpPr>
        <p:grpSpPr>
          <a:xfrm>
            <a:off x="35496" y="5674022"/>
            <a:ext cx="3542188" cy="923330"/>
            <a:chOff x="2857488" y="1142984"/>
            <a:chExt cx="3542188" cy="923330"/>
          </a:xfrm>
          <a:solidFill>
            <a:schemeClr val="bg1"/>
          </a:solidFill>
        </p:grpSpPr>
        <p:sp>
          <p:nvSpPr>
            <p:cNvPr id="16" name="Прямоугольник 15"/>
            <p:cNvSpPr/>
            <p:nvPr/>
          </p:nvSpPr>
          <p:spPr>
            <a:xfrm>
              <a:off x="2857488" y="1142984"/>
              <a:ext cx="3542188" cy="923330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en-US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54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тр.п</a:t>
              </a:r>
              <a:r>
                <a:rPr lang="ru-RU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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</a:t>
              </a:r>
              <a:r>
                <a:rPr lang="ru-RU" sz="5400" b="1" baseline="-25000" dirty="0" err="1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ru-RU" sz="5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5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Line 2"/>
            <p:cNvSpPr>
              <a:spLocks noChangeShapeType="1"/>
            </p:cNvSpPr>
            <p:nvPr/>
          </p:nvSpPr>
          <p:spPr bwMode="auto">
            <a:xfrm>
              <a:off x="4384982" y="1769080"/>
              <a:ext cx="360000" cy="180000"/>
            </a:xfrm>
            <a:prstGeom prst="line">
              <a:avLst/>
            </a:prstGeom>
            <a:grp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Прямая со стрелкой 2"/>
          <p:cNvCxnSpPr/>
          <p:nvPr/>
        </p:nvCxnSpPr>
        <p:spPr>
          <a:xfrm rot="16200000" flipV="1">
            <a:off x="4784355" y="502002"/>
            <a:ext cx="1021304" cy="17253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3"/>
          <p:cNvGrpSpPr/>
          <p:nvPr/>
        </p:nvGrpSpPr>
        <p:grpSpPr>
          <a:xfrm>
            <a:off x="5357818" y="1571612"/>
            <a:ext cx="714380" cy="461665"/>
            <a:chOff x="2714612" y="4429132"/>
            <a:chExt cx="714380" cy="461665"/>
          </a:xfrm>
        </p:grpSpPr>
        <p:sp>
          <p:nvSpPr>
            <p:cNvPr id="5" name="TextBox 4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" name="Прямая со стрелкой 5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Группа 6"/>
          <p:cNvGrpSpPr/>
          <p:nvPr/>
        </p:nvGrpSpPr>
        <p:grpSpPr>
          <a:xfrm>
            <a:off x="5429256" y="71415"/>
            <a:ext cx="714380" cy="461665"/>
            <a:chOff x="3357554" y="2143116"/>
            <a:chExt cx="714380" cy="461665"/>
          </a:xfrm>
        </p:grpSpPr>
        <p:sp>
          <p:nvSpPr>
            <p:cNvPr id="8" name="TextBox 7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baseline="-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дин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" name="Прямая со стрелкой 8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4" name="Прямая со стрелкой 13"/>
          <p:cNvCxnSpPr/>
          <p:nvPr/>
        </p:nvCxnSpPr>
        <p:spPr>
          <a:xfrm rot="16200000" flipV="1">
            <a:off x="4803411" y="1502134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500034" y="0"/>
            <a:ext cx="507206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измеряют при равновесии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тяж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дин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929242" y="1260701"/>
            <a:ext cx="88998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 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3" name="Group 9"/>
          <p:cNvGrpSpPr>
            <a:grpSpLocks/>
          </p:cNvGrpSpPr>
          <p:nvPr/>
        </p:nvGrpSpPr>
        <p:grpSpPr bwMode="auto">
          <a:xfrm>
            <a:off x="3714744" y="1006274"/>
            <a:ext cx="1071254" cy="1146377"/>
            <a:chOff x="9225" y="6153"/>
            <a:chExt cx="720" cy="848"/>
          </a:xfrm>
        </p:grpSpPr>
        <p:grpSp>
          <p:nvGrpSpPr>
            <p:cNvPr id="28" name="Group 10"/>
            <p:cNvGrpSpPr>
              <a:grpSpLocks/>
            </p:cNvGrpSpPr>
            <p:nvPr/>
          </p:nvGrpSpPr>
          <p:grpSpPr bwMode="auto">
            <a:xfrm>
              <a:off x="9225" y="6153"/>
              <a:ext cx="720" cy="841"/>
              <a:chOff x="8892" y="5943"/>
              <a:chExt cx="720" cy="841"/>
            </a:xfrm>
          </p:grpSpPr>
          <p:sp>
            <p:nvSpPr>
              <p:cNvPr id="31" name="Line 11"/>
              <p:cNvSpPr>
                <a:spLocks noChangeShapeType="1"/>
              </p:cNvSpPr>
              <p:nvPr/>
            </p:nvSpPr>
            <p:spPr bwMode="auto">
              <a:xfrm>
                <a:off x="8892" y="6389"/>
                <a:ext cx="538" cy="1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 b="1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29" name="Group 12"/>
              <p:cNvGrpSpPr>
                <a:grpSpLocks/>
              </p:cNvGrpSpPr>
              <p:nvPr/>
            </p:nvGrpSpPr>
            <p:grpSpPr bwMode="auto">
              <a:xfrm>
                <a:off x="8936" y="5943"/>
                <a:ext cx="676" cy="841"/>
                <a:chOff x="11862" y="4958"/>
                <a:chExt cx="676" cy="841"/>
              </a:xfrm>
            </p:grpSpPr>
            <p:sp>
              <p:nvSpPr>
                <p:cNvPr id="33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11862" y="4958"/>
                  <a:ext cx="676" cy="45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r>
                    <a:rPr kumimoji="0" lang="ru-RU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дин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4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1907" y="5360"/>
                  <a:ext cx="599" cy="43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28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</a:t>
                  </a:r>
                  <a:r>
                    <a:rPr lang="en-US" sz="28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L 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30" name="Rectangle 15"/>
            <p:cNvSpPr>
              <a:spLocks noChangeArrowheads="1"/>
            </p:cNvSpPr>
            <p:nvPr/>
          </p:nvSpPr>
          <p:spPr bwMode="auto">
            <a:xfrm>
              <a:off x="9269" y="6235"/>
              <a:ext cx="592" cy="766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prstDash val="sysDot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6" name="Rectangle 1"/>
          <p:cNvSpPr>
            <a:spLocks noChangeArrowheads="1"/>
          </p:cNvSpPr>
          <p:nvPr/>
        </p:nvSpPr>
        <p:spPr bwMode="auto">
          <a:xfrm>
            <a:off x="0" y="2928934"/>
            <a:ext cx="550072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расчет погрешности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7" name="Таблица 36"/>
          <p:cNvGraphicFramePr>
            <a:graphicFrameLocks noGrp="1"/>
          </p:cNvGraphicFramePr>
          <p:nvPr/>
        </p:nvGraphicFramePr>
        <p:xfrm>
          <a:off x="500034" y="2071678"/>
          <a:ext cx="4429156" cy="872125"/>
        </p:xfrm>
        <a:graphic>
          <a:graphicData uri="http://schemas.openxmlformats.org/drawingml/2006/table">
            <a:tbl>
              <a:tblPr/>
              <a:tblGrid>
                <a:gridCol w="428628"/>
                <a:gridCol w="1500198"/>
                <a:gridCol w="1214446"/>
                <a:gridCol w="1285884"/>
              </a:tblGrid>
              <a:tr h="5175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kumimoji="0" lang="ru-RU" sz="2400" b="1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дин,</a:t>
                      </a:r>
                      <a:r>
                        <a:rPr kumimoji="0" lang="ru-RU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Н</a:t>
                      </a:r>
                      <a:endParaRPr lang="ru-RU" sz="20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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,м</a:t>
                      </a:r>
                      <a:endParaRPr lang="ru-RU" sz="24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endParaRPr lang="ru-RU" sz="36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4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8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</a:rPr>
                        <a:t>          3 Н</a:t>
                      </a:r>
                      <a:endParaRPr lang="ru-RU" sz="16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</a:rPr>
                        <a:t>  0,07 м</a:t>
                      </a:r>
                      <a:endParaRPr lang="ru-RU" sz="18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</a:rPr>
                        <a:t>      43Н/м</a:t>
                      </a:r>
                      <a:endParaRPr lang="ru-RU" sz="14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8" name="Rectangle 1"/>
          <p:cNvSpPr>
            <a:spLocks noChangeArrowheads="1"/>
          </p:cNvSpPr>
          <p:nvPr/>
        </p:nvSpPr>
        <p:spPr bwMode="auto">
          <a:xfrm>
            <a:off x="0" y="5512560"/>
            <a:ext cx="91440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4000"/>
              </a:lnSpc>
            </a:pPr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Вывод: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жесткость пружины лежит в интервале от</a:t>
            </a:r>
            <a:r>
              <a:rPr lang="en-US" sz="5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16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mi</a:t>
            </a:r>
            <a:r>
              <a:rPr lang="en-US" sz="1600" dirty="0" err="1" smtClean="0">
                <a:latin typeface="Times New Roman"/>
                <a:ea typeface="Times New Roman"/>
              </a:rPr>
              <a:t>n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до</a:t>
            </a:r>
            <a:r>
              <a:rPr lang="en-US" sz="44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20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max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 относительная погрешность составляет</a:t>
            </a:r>
            <a:r>
              <a:rPr lang="ru-RU" sz="3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ε</a:t>
            </a:r>
            <a:r>
              <a:rPr lang="en-US" sz="1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3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%.</a:t>
            </a:r>
            <a:endParaRPr lang="ru-RU" sz="1400" dirty="0" smtClean="0">
              <a:solidFill>
                <a:srgbClr val="FF0000"/>
              </a:solidFill>
              <a:latin typeface="Times New Roman"/>
              <a:ea typeface="Times New Roman"/>
            </a:endParaRPr>
          </a:p>
          <a:p>
            <a:pPr lvl="0">
              <a:lnSpc>
                <a:spcPts val="4000"/>
              </a:lnSpc>
            </a:pPr>
            <a:endParaRPr kumimoji="0" lang="ru-RU" sz="3600" b="0" i="0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0" name="Таблица 39"/>
          <p:cNvGraphicFramePr>
            <a:graphicFrameLocks noGrp="1"/>
          </p:cNvGraphicFramePr>
          <p:nvPr/>
        </p:nvGraphicFramePr>
        <p:xfrm>
          <a:off x="214282" y="3571876"/>
          <a:ext cx="5767179" cy="1371600"/>
        </p:xfrm>
        <a:graphic>
          <a:graphicData uri="http://schemas.openxmlformats.org/drawingml/2006/table">
            <a:tbl>
              <a:tblPr/>
              <a:tblGrid>
                <a:gridCol w="1000132"/>
                <a:gridCol w="714380"/>
                <a:gridCol w="714380"/>
                <a:gridCol w="714380"/>
                <a:gridCol w="857256"/>
                <a:gridCol w="785818"/>
                <a:gridCol w="980833"/>
              </a:tblGrid>
              <a:tr h="51757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4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ε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kumimoji="0" lang="ru-RU" sz="1800" b="1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дин,</a:t>
                      </a:r>
                      <a:r>
                        <a:rPr kumimoji="0" lang="ru-RU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Н</a:t>
                      </a:r>
                      <a:endParaRPr lang="ru-RU" sz="1600" dirty="0" smtClean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solidFill>
                            <a:srgbClr val="008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</a:t>
                      </a:r>
                      <a:endParaRPr lang="ru-RU" sz="2400" b="1" dirty="0" smtClean="0">
                        <a:solidFill>
                          <a:srgbClr val="008000"/>
                        </a:solidFill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</a:t>
                      </a:r>
                      <a:r>
                        <a:rPr lang="en-US" sz="2400" b="1" dirty="0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</a:t>
                      </a:r>
                      <a:r>
                        <a:rPr lang="en-US" sz="2400" b="1" baseline="-25000" dirty="0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600" b="1" dirty="0" err="1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ε</a:t>
                      </a:r>
                      <a:r>
                        <a:rPr lang="en-US" sz="1600" b="1" dirty="0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</a:t>
                      </a:r>
                      <a:r>
                        <a:rPr lang="en-US" sz="1600" b="1" dirty="0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</a:t>
                      </a:r>
                      <a:r>
                        <a:rPr lang="en-US" sz="1600" b="1" baseline="-25000" dirty="0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4400" b="1" dirty="0" err="1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ε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endParaRPr lang="ru-RU" sz="1800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</a:t>
                      </a: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endParaRPr lang="ru-RU" sz="4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4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r>
                        <a:rPr lang="en-US" sz="1800" dirty="0" err="1" smtClean="0">
                          <a:latin typeface="Times New Roman"/>
                          <a:ea typeface="Times New Roman"/>
                        </a:rPr>
                        <a:t>min</a:t>
                      </a:r>
                      <a:r>
                        <a:rPr lang="en-US" sz="4000" b="1" dirty="0" smtClean="0">
                          <a:latin typeface="Times New Roman"/>
                          <a:ea typeface="Times New Roman"/>
                        </a:rPr>
                        <a:t> 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en-US" sz="4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r>
                        <a:rPr lang="en-US" sz="1800" dirty="0" err="1" smtClean="0">
                          <a:latin typeface="Times New Roman"/>
                          <a:ea typeface="Times New Roman"/>
                        </a:rPr>
                        <a:t>max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4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</a:rPr>
                        <a:t>0,04</a:t>
                      </a:r>
                      <a:endParaRPr lang="ru-RU" sz="18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</a:rPr>
                        <a:t>1мм</a:t>
                      </a:r>
                      <a:endParaRPr lang="ru-RU" sz="18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 0,01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  0,05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43*0,05=2,5Н/м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40,5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45,5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1" name="Прямоугольник 40"/>
          <p:cNvSpPr/>
          <p:nvPr/>
        </p:nvSpPr>
        <p:spPr>
          <a:xfrm>
            <a:off x="6072198" y="1857926"/>
            <a:ext cx="307180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600"/>
              </a:lnSpc>
              <a:spcAft>
                <a:spcPts val="0"/>
              </a:spcAft>
            </a:pPr>
            <a:r>
              <a:rPr lang="en-US" sz="4000" b="1" dirty="0" smtClean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2400" b="1" dirty="0" smtClean="0">
                <a:latin typeface="Times New Roman"/>
                <a:ea typeface="Times New Roman"/>
              </a:rPr>
              <a:t>=</a:t>
            </a:r>
            <a:r>
              <a:rPr lang="en-US" sz="40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 </a:t>
            </a:r>
            <a:r>
              <a:rPr lang="en-US" sz="4000" b="1" dirty="0" smtClean="0">
                <a:solidFill>
                  <a:srgbClr val="0000FF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40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 </a:t>
            </a:r>
            <a:r>
              <a:rPr lang="en-US" sz="4000" b="1" dirty="0" smtClean="0">
                <a:latin typeface="Times New Roman"/>
                <a:ea typeface="Times New Roman"/>
              </a:rPr>
              <a:t>+ </a:t>
            </a:r>
            <a:r>
              <a:rPr lang="en-US" sz="4000" b="1" dirty="0" smtClean="0">
                <a:solidFill>
                  <a:srgbClr val="006600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en-US" sz="4000" b="1" baseline="-25000" dirty="0" smtClean="0">
                <a:solidFill>
                  <a:srgbClr val="006600"/>
                </a:solidFill>
                <a:latin typeface="Times New Roman"/>
                <a:ea typeface="Times New Roman"/>
              </a:rPr>
              <a:t>F</a:t>
            </a:r>
            <a:endParaRPr lang="ru-RU" sz="2400" b="1" dirty="0" smtClean="0">
              <a:solidFill>
                <a:srgbClr val="006600"/>
              </a:solidFill>
              <a:latin typeface="Times New Roman"/>
              <a:ea typeface="Times New Roman"/>
            </a:endParaRPr>
          </a:p>
          <a:p>
            <a:pPr>
              <a:lnSpc>
                <a:spcPts val="3600"/>
              </a:lnSpc>
              <a:spcAft>
                <a:spcPts val="0"/>
              </a:spcAft>
            </a:pPr>
            <a:r>
              <a:rPr lang="en-US" sz="3200" b="1" dirty="0" smtClean="0">
                <a:solidFill>
                  <a:srgbClr val="006600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/>
                <a:ea typeface="Times New Roman"/>
              </a:rPr>
              <a:t>F</a:t>
            </a:r>
            <a:r>
              <a:rPr lang="en-US" sz="32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 </a:t>
            </a:r>
            <a:r>
              <a:rPr lang="en-US" sz="3200" b="1" dirty="0" smtClean="0">
                <a:latin typeface="Times New Roman"/>
                <a:ea typeface="Times New Roman"/>
              </a:rPr>
              <a:t>= </a:t>
            </a:r>
            <a:r>
              <a:rPr lang="en-US" sz="2800" b="1" dirty="0" smtClean="0">
                <a:solidFill>
                  <a:srgbClr val="008000"/>
                </a:solidFill>
                <a:latin typeface="Times New Roman"/>
                <a:ea typeface="Times New Roman"/>
                <a:sym typeface="Symbol"/>
              </a:rPr>
              <a:t></a:t>
            </a:r>
            <a:r>
              <a:rPr lang="en-US" sz="2800" b="1" dirty="0" smtClean="0">
                <a:solidFill>
                  <a:srgbClr val="008000"/>
                </a:solidFill>
                <a:latin typeface="Times New Roman"/>
                <a:ea typeface="Times New Roman"/>
              </a:rPr>
              <a:t>F</a:t>
            </a:r>
            <a:r>
              <a:rPr lang="en-US" sz="3200" b="1" dirty="0" smtClean="0">
                <a:latin typeface="Times New Roman"/>
                <a:ea typeface="Times New Roman"/>
              </a:rPr>
              <a:t>/</a:t>
            </a:r>
            <a:r>
              <a:rPr lang="en-US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F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r>
              <a:rPr lang="en-US" sz="3200" b="1" dirty="0" smtClean="0">
                <a:latin typeface="Times New Roman"/>
                <a:ea typeface="Times New Roman"/>
              </a:rPr>
              <a:t>  </a:t>
            </a:r>
            <a:endParaRPr lang="ru-RU" sz="3200" b="1" dirty="0" smtClean="0">
              <a:latin typeface="Times New Roman"/>
              <a:ea typeface="Times New Roman"/>
            </a:endParaRPr>
          </a:p>
          <a:p>
            <a:pPr>
              <a:lnSpc>
                <a:spcPts val="3600"/>
              </a:lnSpc>
              <a:spcAft>
                <a:spcPts val="0"/>
              </a:spcAft>
            </a:pPr>
            <a:r>
              <a:rPr lang="en-US" sz="3200" b="1" dirty="0" smtClean="0">
                <a:latin typeface="Times New Roman"/>
                <a:ea typeface="Times New Roman"/>
              </a:rPr>
              <a:t>  </a:t>
            </a:r>
            <a:r>
              <a:rPr lang="en-US" sz="2400" b="1" dirty="0" smtClean="0">
                <a:solidFill>
                  <a:srgbClr val="008000"/>
                </a:solidFill>
                <a:latin typeface="Times New Roman"/>
                <a:ea typeface="Times New Roman"/>
                <a:sym typeface="Symbol"/>
              </a:rPr>
              <a:t></a:t>
            </a:r>
            <a:r>
              <a:rPr lang="en-US" sz="2400" b="1" dirty="0" smtClean="0">
                <a:solidFill>
                  <a:srgbClr val="008000"/>
                </a:solidFill>
                <a:latin typeface="Times New Roman"/>
                <a:ea typeface="Times New Roman"/>
              </a:rPr>
              <a:t>F</a:t>
            </a:r>
            <a:r>
              <a:rPr lang="en-US" sz="4000" b="1" dirty="0" smtClean="0">
                <a:solidFill>
                  <a:srgbClr val="008000"/>
                </a:solidFill>
                <a:latin typeface="Times New Roman"/>
                <a:ea typeface="Times New Roman"/>
              </a:rPr>
              <a:t> </a:t>
            </a:r>
            <a:r>
              <a:rPr lang="en-US" sz="2400" b="1" dirty="0" smtClean="0">
                <a:solidFill>
                  <a:srgbClr val="008000"/>
                </a:solidFill>
                <a:latin typeface="Times New Roman"/>
                <a:ea typeface="Times New Roman"/>
              </a:rPr>
              <a:t>= 0,1H</a:t>
            </a:r>
            <a:endParaRPr lang="ru-RU" b="1" dirty="0" smtClean="0">
              <a:solidFill>
                <a:srgbClr val="008000"/>
              </a:solidFill>
              <a:latin typeface="Times New Roman"/>
              <a:ea typeface="Times New Roman"/>
            </a:endParaRPr>
          </a:p>
          <a:p>
            <a:pPr>
              <a:lnSpc>
                <a:spcPts val="3600"/>
              </a:lnSpc>
              <a:spcAft>
                <a:spcPts val="0"/>
              </a:spcAft>
            </a:pPr>
            <a:r>
              <a:rPr lang="en-US" sz="3200" b="1" dirty="0" smtClean="0">
                <a:solidFill>
                  <a:srgbClr val="0000FF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48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 </a:t>
            </a:r>
            <a:r>
              <a:rPr lang="en-US" sz="3200" b="1" dirty="0" smtClean="0">
                <a:latin typeface="Times New Roman"/>
                <a:ea typeface="Times New Roman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(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200" b="1" dirty="0" smtClean="0">
                <a:latin typeface="Times New Roman"/>
                <a:ea typeface="Times New Roman"/>
              </a:rPr>
              <a:t>/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endParaRPr lang="ru-RU" sz="36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600"/>
              </a:lnSpc>
              <a:spcAft>
                <a:spcPts val="0"/>
              </a:spcAft>
            </a:pPr>
            <a:r>
              <a:rPr lang="en-US" sz="4400" b="1" dirty="0" smtClean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2800" b="1" dirty="0" smtClean="0">
                <a:latin typeface="Times New Roman"/>
                <a:ea typeface="Times New Roman"/>
              </a:rPr>
              <a:t>=</a:t>
            </a:r>
            <a:r>
              <a:rPr lang="en-US" sz="2800" b="1" dirty="0" smtClean="0">
                <a:solidFill>
                  <a:srgbClr val="008000"/>
                </a:solidFill>
                <a:latin typeface="Times New Roman"/>
                <a:ea typeface="Times New Roman"/>
                <a:sym typeface="Symbol"/>
              </a:rPr>
              <a:t> 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k</a:t>
            </a:r>
            <a:r>
              <a:rPr lang="en-US" sz="3200" b="1" dirty="0" smtClean="0">
                <a:latin typeface="Times New Roman"/>
                <a:ea typeface="Times New Roman"/>
              </a:rPr>
              <a:t>/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endParaRPr lang="ru-RU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3600"/>
              </a:lnSpc>
              <a:spcAft>
                <a:spcPts val="0"/>
              </a:spcAft>
            </a:pPr>
            <a:r>
              <a:rPr lang="en-US" sz="4400" b="1" dirty="0" smtClean="0">
                <a:solidFill>
                  <a:srgbClr val="008000"/>
                </a:solidFill>
                <a:latin typeface="Times New Roman"/>
                <a:ea typeface="Times New Roman"/>
                <a:sym typeface="Symbol"/>
              </a:rPr>
              <a:t></a:t>
            </a:r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2800" b="1" dirty="0" smtClean="0">
                <a:latin typeface="Times New Roman"/>
                <a:ea typeface="Times New Roman"/>
              </a:rPr>
              <a:t>=</a:t>
            </a:r>
            <a:r>
              <a:rPr lang="en-US" sz="5400" b="1" dirty="0" smtClean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2800" b="1" dirty="0" smtClean="0">
                <a:solidFill>
                  <a:srgbClr val="008000"/>
                </a:solidFill>
                <a:latin typeface="Times New Roman"/>
                <a:ea typeface="Times New Roman"/>
                <a:sym typeface="Symbol"/>
              </a:rPr>
              <a:t> </a:t>
            </a:r>
            <a:r>
              <a:rPr lang="en-US" sz="4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endParaRPr lang="ru-RU" sz="44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600"/>
              </a:lnSpc>
              <a:spcAft>
                <a:spcPts val="0"/>
              </a:spcAft>
            </a:pPr>
            <a:r>
              <a:rPr lang="en-US" sz="4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mi</a:t>
            </a:r>
            <a:r>
              <a:rPr lang="en-US" dirty="0" err="1" smtClean="0">
                <a:latin typeface="Times New Roman"/>
                <a:ea typeface="Times New Roman"/>
              </a:rPr>
              <a:t>n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solidFill>
                  <a:srgbClr val="008000"/>
                </a:solidFill>
                <a:latin typeface="Times New Roman"/>
                <a:ea typeface="Times New Roman"/>
                <a:sym typeface="Symbol"/>
              </a:rPr>
              <a:t> </a:t>
            </a:r>
            <a:r>
              <a:rPr lang="en-US" sz="3600" b="1" dirty="0" smtClean="0">
                <a:solidFill>
                  <a:srgbClr val="008000"/>
                </a:solidFill>
                <a:latin typeface="Times New Roman"/>
                <a:ea typeface="Times New Roman"/>
                <a:sym typeface="Symbol"/>
              </a:rPr>
              <a:t>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endParaRPr lang="ru-RU" sz="36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600"/>
              </a:lnSpc>
              <a:spcAft>
                <a:spcPts val="0"/>
              </a:spcAft>
            </a:pPr>
            <a:r>
              <a:rPr lang="en-US" sz="4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max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600" b="1" dirty="0" smtClean="0">
                <a:solidFill>
                  <a:srgbClr val="008000"/>
                </a:solidFill>
                <a:latin typeface="Times New Roman"/>
                <a:ea typeface="Times New Roman"/>
                <a:sym typeface="Symbol"/>
              </a:rPr>
              <a:t>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1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endParaRPr lang="ru-RU" sz="2800" b="1" dirty="0">
              <a:solidFill>
                <a:srgbClr val="0000FF"/>
              </a:solidFill>
              <a:latin typeface="Times New Roman"/>
              <a:ea typeface="Times New Roman"/>
            </a:endParaRPr>
          </a:p>
        </p:txBody>
      </p:sp>
      <p:grpSp>
        <p:nvGrpSpPr>
          <p:cNvPr id="51" name="Группа 50"/>
          <p:cNvGrpSpPr/>
          <p:nvPr/>
        </p:nvGrpSpPr>
        <p:grpSpPr>
          <a:xfrm>
            <a:off x="1214414" y="4714884"/>
            <a:ext cx="3796503" cy="779324"/>
            <a:chOff x="1214414" y="4714884"/>
            <a:chExt cx="3796503" cy="779324"/>
          </a:xfrm>
        </p:grpSpPr>
        <p:cxnSp>
          <p:nvCxnSpPr>
            <p:cNvPr id="43" name="Прямая соединительная линия 42"/>
            <p:cNvCxnSpPr/>
            <p:nvPr/>
          </p:nvCxnSpPr>
          <p:spPr>
            <a:xfrm>
              <a:off x="1214414" y="5357826"/>
              <a:ext cx="3786214" cy="1588"/>
            </a:xfrm>
            <a:prstGeom prst="line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Прямоугольник 43"/>
            <p:cNvSpPr/>
            <p:nvPr/>
          </p:nvSpPr>
          <p:spPr>
            <a:xfrm>
              <a:off x="2857488" y="4786322"/>
              <a:ext cx="412293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k</a:t>
              </a:r>
              <a:endParaRPr lang="ru-RU" sz="3200" dirty="0">
                <a:solidFill>
                  <a:srgbClr val="FF0000"/>
                </a:solidFill>
                <a:latin typeface="Times New Roman"/>
                <a:ea typeface="Times New Roman"/>
              </a:endParaRPr>
            </a:p>
          </p:txBody>
        </p:sp>
        <p:sp>
          <p:nvSpPr>
            <p:cNvPr id="45" name="Прямоугольник 44"/>
            <p:cNvSpPr/>
            <p:nvPr/>
          </p:nvSpPr>
          <p:spPr>
            <a:xfrm>
              <a:off x="1214414" y="4786322"/>
              <a:ext cx="829073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000" b="1" dirty="0" err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lang="en-US" dirty="0" err="1" smtClean="0">
                  <a:solidFill>
                    <a:srgbClr val="000000"/>
                  </a:solidFill>
                  <a:latin typeface="Times New Roman"/>
                  <a:ea typeface="Times New Roman"/>
                </a:rPr>
                <a:t>mi</a:t>
              </a:r>
              <a:r>
                <a:rPr lang="en-US" dirty="0" err="1" smtClean="0">
                  <a:latin typeface="Times New Roman"/>
                  <a:ea typeface="Times New Roman"/>
                </a:rPr>
                <a:t>n</a:t>
              </a:r>
              <a:endParaRPr lang="ru-RU" dirty="0"/>
            </a:p>
          </p:txBody>
        </p:sp>
        <p:sp>
          <p:nvSpPr>
            <p:cNvPr id="46" name="Прямоугольник 45"/>
            <p:cNvSpPr/>
            <p:nvPr/>
          </p:nvSpPr>
          <p:spPr>
            <a:xfrm>
              <a:off x="4143372" y="4714884"/>
              <a:ext cx="867545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en-US" sz="4000" b="1" dirty="0" err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lang="en-US" dirty="0" err="1" smtClean="0">
                  <a:solidFill>
                    <a:srgbClr val="000000"/>
                  </a:solidFill>
                  <a:latin typeface="Times New Roman"/>
                  <a:ea typeface="Times New Roman"/>
                </a:rPr>
                <a:t>max</a:t>
              </a:r>
              <a:endParaRPr lang="ru-RU" sz="2000" dirty="0">
                <a:solidFill>
                  <a:srgbClr val="000000"/>
                </a:solidFill>
                <a:latin typeface="Times New Roman"/>
                <a:ea typeface="Times New Roman"/>
              </a:endParaRPr>
            </a:p>
          </p:txBody>
        </p:sp>
        <p:cxnSp>
          <p:nvCxnSpPr>
            <p:cNvPr id="48" name="Прямая соединительная линия 47"/>
            <p:cNvCxnSpPr/>
            <p:nvPr/>
          </p:nvCxnSpPr>
          <p:spPr>
            <a:xfrm>
              <a:off x="2114925" y="5286388"/>
              <a:ext cx="2028447" cy="3247"/>
            </a:xfrm>
            <a:prstGeom prst="line">
              <a:avLst/>
            </a:prstGeom>
            <a:ln w="76200">
              <a:solidFill>
                <a:srgbClr val="FF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8" name="Дуга 57"/>
          <p:cNvSpPr/>
          <p:nvPr/>
        </p:nvSpPr>
        <p:spPr>
          <a:xfrm flipH="1">
            <a:off x="5857884" y="2143116"/>
            <a:ext cx="500066" cy="1714512"/>
          </a:xfrm>
          <a:prstGeom prst="arc">
            <a:avLst>
              <a:gd name="adj1" fmla="val 16200000"/>
              <a:gd name="adj2" fmla="val 5605224"/>
            </a:avLst>
          </a:prstGeom>
          <a:ln w="28575">
            <a:solidFill>
              <a:srgbClr val="F901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0" name="Прямая со стрелкой 59"/>
          <p:cNvCxnSpPr/>
          <p:nvPr/>
        </p:nvCxnSpPr>
        <p:spPr>
          <a:xfrm>
            <a:off x="4572000" y="2428868"/>
            <a:ext cx="3714776" cy="1785950"/>
          </a:xfrm>
          <a:prstGeom prst="straightConnector1">
            <a:avLst/>
          </a:prstGeom>
          <a:ln w="28575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 стрелкой 62"/>
          <p:cNvCxnSpPr/>
          <p:nvPr/>
        </p:nvCxnSpPr>
        <p:spPr>
          <a:xfrm rot="5400000" flipH="1" flipV="1">
            <a:off x="6143636" y="2500306"/>
            <a:ext cx="1214446" cy="785818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/>
          <p:nvPr/>
        </p:nvCxnSpPr>
        <p:spPr>
          <a:xfrm flipV="1">
            <a:off x="6500826" y="2214554"/>
            <a:ext cx="1714512" cy="500066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" name="Группа 34"/>
          <p:cNvGrpSpPr/>
          <p:nvPr/>
        </p:nvGrpSpPr>
        <p:grpSpPr>
          <a:xfrm>
            <a:off x="0" y="-24"/>
            <a:ext cx="9144000" cy="6858024"/>
            <a:chOff x="0" y="-285776"/>
            <a:chExt cx="9144000" cy="7072362"/>
          </a:xfrm>
        </p:grpSpPr>
        <p:grpSp>
          <p:nvGrpSpPr>
            <p:cNvPr id="39" name="Группа 10"/>
            <p:cNvGrpSpPr/>
            <p:nvPr/>
          </p:nvGrpSpPr>
          <p:grpSpPr>
            <a:xfrm>
              <a:off x="0" y="-285776"/>
              <a:ext cx="9144000" cy="7072362"/>
              <a:chOff x="-4000560" y="-714404"/>
              <a:chExt cx="9144000" cy="7072362"/>
            </a:xfrm>
          </p:grpSpPr>
          <p:grpSp>
            <p:nvGrpSpPr>
              <p:cNvPr id="50" name="Группа 17"/>
              <p:cNvGrpSpPr/>
              <p:nvPr/>
            </p:nvGrpSpPr>
            <p:grpSpPr>
              <a:xfrm>
                <a:off x="-4000560" y="-714404"/>
                <a:ext cx="9144000" cy="7072362"/>
                <a:chOff x="-2643238" y="-1714608"/>
                <a:chExt cx="9144000" cy="7072362"/>
              </a:xfrm>
            </p:grpSpPr>
            <p:sp>
              <p:nvSpPr>
                <p:cNvPr id="53" name="Прямоугольник 52"/>
                <p:cNvSpPr/>
                <p:nvPr/>
              </p:nvSpPr>
              <p:spPr>
                <a:xfrm>
                  <a:off x="-2643238" y="-1714608"/>
                  <a:ext cx="9144000" cy="7072362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9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4" name="Line 16"/>
                <p:cNvSpPr>
                  <a:spLocks noChangeShapeType="1"/>
                </p:cNvSpPr>
                <p:nvPr/>
              </p:nvSpPr>
              <p:spPr bwMode="auto">
                <a:xfrm>
                  <a:off x="4714461" y="-381450"/>
                  <a:ext cx="864777" cy="0"/>
                </a:xfrm>
                <a:prstGeom prst="line">
                  <a:avLst/>
                </a:prstGeom>
                <a:solidFill>
                  <a:schemeClr val="bg2">
                    <a:lumMod val="90000"/>
                  </a:schemeClr>
                </a:solidFill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6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52" name="Line 6"/>
              <p:cNvSpPr>
                <a:spLocks noChangeShapeType="1"/>
              </p:cNvSpPr>
              <p:nvPr/>
            </p:nvSpPr>
            <p:spPr bwMode="auto">
              <a:xfrm>
                <a:off x="889683" y="3855963"/>
                <a:ext cx="948469" cy="0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2" name="Text Box 136"/>
            <p:cNvSpPr txBox="1">
              <a:spLocks noChangeArrowheads="1"/>
            </p:cNvSpPr>
            <p:nvPr/>
          </p:nvSpPr>
          <p:spPr bwMode="auto">
            <a:xfrm>
              <a:off x="5715008" y="5755221"/>
              <a:ext cx="3167384" cy="857256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ru-RU" sz="40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упр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-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k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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L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7" name="Прямоугольник 46"/>
            <p:cNvSpPr/>
            <p:nvPr/>
          </p:nvSpPr>
          <p:spPr>
            <a:xfrm>
              <a:off x="857224" y="4944843"/>
              <a:ext cx="6120458" cy="584775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Сила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-…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действие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другого тела! </a:t>
              </a:r>
              <a:endParaRPr lang="ru-RU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Прямоугольник 48"/>
            <p:cNvSpPr/>
            <p:nvPr/>
          </p:nvSpPr>
          <p:spPr>
            <a:xfrm>
              <a:off x="428596" y="5863256"/>
              <a:ext cx="3542188" cy="923330"/>
            </a:xfrm>
            <a:prstGeom prst="rect">
              <a:avLst/>
            </a:prstGeom>
            <a:solidFill>
              <a:srgbClr val="F9E3A5"/>
            </a:solidFill>
          </p:spPr>
          <p:txBody>
            <a:bodyPr wrap="none">
              <a:spAutoFit/>
            </a:bodyPr>
            <a:lstStyle/>
            <a:p>
              <a:r>
                <a:rPr lang="en-US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54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тр.п</a:t>
              </a:r>
              <a:r>
                <a:rPr lang="ru-RU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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</a:t>
              </a:r>
              <a:r>
                <a:rPr lang="ru-RU" sz="5400" b="1" baseline="-25000" dirty="0" err="1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ru-RU" sz="5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5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95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450"/>
                            </p:stCondLst>
                            <p:childTnLst>
                              <p:par>
                                <p:cTn id="1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95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950"/>
                            </p:stCondLst>
                            <p:childTnLst>
                              <p:par>
                                <p:cTn id="2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4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4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4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9" dur="4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0" dur="4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4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1" dur="4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2" dur="4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4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8" dur="400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9" dur="400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400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5" dur="400"/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6" dur="400"/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400"/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2" dur="400"/>
                                        <p:tgtEl>
                                          <p:spTgt spid="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3" dur="400"/>
                                        <p:tgtEl>
                                          <p:spTgt spid="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400"/>
                                        <p:tgtEl>
                                          <p:spTgt spid="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9" dur="400"/>
                                        <p:tgtEl>
                                          <p:spTgt spid="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0" dur="400"/>
                                        <p:tgtEl>
                                          <p:spTgt spid="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400"/>
                                        <p:tgtEl>
                                          <p:spTgt spid="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6" dur="400"/>
                                        <p:tgtEl>
                                          <p:spTgt spid="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7" dur="400"/>
                                        <p:tgtEl>
                                          <p:spTgt spid="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400"/>
                                        <p:tgtEl>
                                          <p:spTgt spid="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400"/>
                            </p:stCondLst>
                            <p:childTnLst>
                              <p:par>
                                <p:cTn id="1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900"/>
                            </p:stCondLst>
                            <p:childTnLst>
                              <p:par>
                                <p:cTn id="1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1" dur="400"/>
                                        <p:tgtEl>
                                          <p:spTgt spid="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2" dur="400"/>
                                        <p:tgtEl>
                                          <p:spTgt spid="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" dur="400"/>
                                        <p:tgtEl>
                                          <p:spTgt spid="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8" dur="400"/>
                                        <p:tgtEl>
                                          <p:spTgt spid="4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9" dur="400"/>
                                        <p:tgtEl>
                                          <p:spTgt spid="4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0" dur="400"/>
                                        <p:tgtEl>
                                          <p:spTgt spid="4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9" grpId="0"/>
      <p:bldP spid="26" grpId="0"/>
      <p:bldP spid="36" grpId="0"/>
      <p:bldP spid="38" grpId="0"/>
      <p:bldP spid="41" grpId="0" uiExpand="1" build="p"/>
      <p:bldP spid="5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71470" y="2214554"/>
          <a:ext cx="9144000" cy="4134685"/>
        </p:xfrm>
        <a:graphic>
          <a:graphicData uri="http://schemas.openxmlformats.org/drawingml/2006/table">
            <a:tbl>
              <a:tblPr/>
              <a:tblGrid>
                <a:gridCol w="4857752"/>
                <a:gridCol w="740145"/>
                <a:gridCol w="3546103"/>
              </a:tblGrid>
              <a:tr h="2943369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400" u="none" strike="noStrike" dirty="0">
                          <a:latin typeface="Times New Roman"/>
                          <a:ea typeface="Times New Roman"/>
                        </a:rPr>
                        <a:t>Консультация по задачам </a:t>
                      </a:r>
                      <a:r>
                        <a:rPr lang="ru-RU" sz="2400" u="none" strike="noStrike" dirty="0" smtClean="0">
                          <a:latin typeface="Times New Roman"/>
                          <a:ea typeface="Times New Roman"/>
                        </a:rPr>
                        <a:t>гр.4</a:t>
                      </a:r>
                      <a:endParaRPr lang="ru-RU" sz="2400" u="none" strike="noStrike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400" u="none" strike="noStrike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Планирование лабораторной работы.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400" u="none" strike="noStrike" dirty="0">
                          <a:latin typeface="Times New Roman"/>
                          <a:ea typeface="Times New Roman"/>
                        </a:rPr>
                        <a:t>Выполнение лабораторной работы.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400" b="1" u="none" strike="noStrike" dirty="0">
                          <a:solidFill>
                            <a:srgbClr val="006600"/>
                          </a:solidFill>
                          <a:latin typeface="Times New Roman"/>
                          <a:ea typeface="Times New Roman"/>
                        </a:rPr>
                        <a:t>Подсчет </a:t>
                      </a:r>
                      <a:r>
                        <a:rPr lang="ru-RU" sz="2400" b="1" u="none" strike="noStrike" dirty="0" smtClean="0">
                          <a:solidFill>
                            <a:srgbClr val="006600"/>
                          </a:solidFill>
                          <a:latin typeface="Times New Roman"/>
                          <a:ea typeface="Times New Roman"/>
                        </a:rPr>
                        <a:t>коэффициента трения скольжение и покоя.</a:t>
                      </a:r>
                      <a:endParaRPr lang="ru-RU" sz="2400" b="1" u="none" strike="noStrike" dirty="0">
                        <a:solidFill>
                          <a:srgbClr val="0066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ctr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400" u="none" strike="noStrike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Дополнительно: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         Упр. 18 (1,2,3)</a:t>
                      </a:r>
                    </a:p>
                  </a:txBody>
                  <a:tcPr marL="66455" marR="664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4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4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6600"/>
                          </a:solidFill>
                          <a:latin typeface="Times New Roman"/>
                          <a:ea typeface="Times New Roman"/>
                        </a:rPr>
                        <a:t>15м</a:t>
                      </a:r>
                      <a:endParaRPr lang="ru-RU" sz="2400" b="1" dirty="0">
                        <a:solidFill>
                          <a:srgbClr val="0066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4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24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6455" marR="664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</a:rPr>
                        <a:t>4.</a:t>
                      </a: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             </a:t>
                      </a:r>
                      <a:r>
                        <a:rPr lang="ru-RU" sz="2400" dirty="0">
                          <a:latin typeface="Times New Roman"/>
                          <a:ea typeface="Times New Roman"/>
                          <a:sym typeface="Symbol"/>
                        </a:rPr>
                        <a:t></a:t>
                      </a:r>
                      <a:r>
                        <a:rPr lang="en-US" sz="2400" dirty="0">
                          <a:latin typeface="Times New Roman"/>
                          <a:ea typeface="Times New Roman"/>
                        </a:rPr>
                        <a:t> = F</a:t>
                      </a:r>
                      <a:r>
                        <a:rPr lang="ru-RU" sz="2400" baseline="-25000" dirty="0" err="1">
                          <a:latin typeface="Times New Roman"/>
                          <a:ea typeface="Times New Roman"/>
                        </a:rPr>
                        <a:t>тр</a:t>
                      </a:r>
                      <a:r>
                        <a:rPr lang="en-US" sz="2400" dirty="0">
                          <a:latin typeface="Times New Roman"/>
                          <a:ea typeface="Times New Roman"/>
                        </a:rPr>
                        <a:t> /P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4000" dirty="0">
                          <a:latin typeface="Times New Roman"/>
                          <a:ea typeface="Times New Roman"/>
                        </a:rPr>
                        <a:t>   </a:t>
                      </a:r>
                      <a:r>
                        <a:rPr lang="en-US" sz="4000" dirty="0" smtClean="0">
                          <a:latin typeface="Times New Roman"/>
                          <a:ea typeface="Times New Roman"/>
                          <a:sym typeface="Symbol"/>
                        </a:rPr>
                        <a:t></a:t>
                      </a:r>
                      <a:r>
                        <a:rPr lang="ru-RU" sz="2400" dirty="0">
                          <a:latin typeface="Times New Roman"/>
                          <a:ea typeface="Times New Roman"/>
                          <a:sym typeface="Symbol"/>
                        </a:rPr>
                        <a:t></a:t>
                      </a:r>
                      <a:r>
                        <a:rPr lang="en-US" sz="2400" dirty="0">
                          <a:latin typeface="Times New Roman"/>
                          <a:ea typeface="Times New Roman"/>
                        </a:rPr>
                        <a:t> =</a:t>
                      </a:r>
                      <a:r>
                        <a:rPr lang="en-US" sz="400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4000" dirty="0">
                          <a:latin typeface="Times New Roman"/>
                          <a:ea typeface="Times New Roman"/>
                          <a:sym typeface="Symbol"/>
                        </a:rPr>
                        <a:t></a:t>
                      </a:r>
                      <a:r>
                        <a:rPr lang="en-US" sz="4000" baseline="-25000" dirty="0">
                          <a:latin typeface="Times New Roman"/>
                          <a:ea typeface="Times New Roman"/>
                        </a:rPr>
                        <a:t>P</a:t>
                      </a:r>
                      <a:r>
                        <a:rPr lang="en-US" sz="4000" dirty="0">
                          <a:latin typeface="Times New Roman"/>
                          <a:ea typeface="Times New Roman"/>
                        </a:rPr>
                        <a:t> + </a:t>
                      </a:r>
                      <a:r>
                        <a:rPr lang="en-US" sz="4000" dirty="0">
                          <a:latin typeface="Times New Roman"/>
                          <a:ea typeface="Times New Roman"/>
                          <a:sym typeface="Symbol"/>
                        </a:rPr>
                        <a:t></a:t>
                      </a:r>
                      <a:r>
                        <a:rPr lang="en-US" sz="4000" baseline="-25000" dirty="0">
                          <a:latin typeface="Times New Roman"/>
                          <a:ea typeface="Times New Roman"/>
                        </a:rPr>
                        <a:t>F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4000" dirty="0">
                          <a:latin typeface="Times New Roman"/>
                          <a:ea typeface="Times New Roman"/>
                          <a:sym typeface="Symbol"/>
                        </a:rPr>
                        <a:t></a:t>
                      </a:r>
                      <a:r>
                        <a:rPr lang="en-US" sz="4000" baseline="-25000" dirty="0">
                          <a:latin typeface="Times New Roman"/>
                          <a:ea typeface="Times New Roman"/>
                        </a:rPr>
                        <a:t>F</a:t>
                      </a:r>
                      <a:r>
                        <a:rPr lang="en-US" sz="4000" dirty="0">
                          <a:latin typeface="Times New Roman"/>
                          <a:ea typeface="Times New Roman"/>
                        </a:rPr>
                        <a:t> = </a:t>
                      </a:r>
                      <a:r>
                        <a:rPr lang="en-US" sz="4000" dirty="0">
                          <a:latin typeface="Times New Roman"/>
                          <a:ea typeface="Times New Roman"/>
                          <a:sym typeface="Symbol"/>
                        </a:rPr>
                        <a:t></a:t>
                      </a:r>
                      <a:r>
                        <a:rPr lang="en-US" sz="4000" dirty="0">
                          <a:latin typeface="Times New Roman"/>
                          <a:ea typeface="Times New Roman"/>
                        </a:rPr>
                        <a:t>F/F  </a:t>
                      </a:r>
                      <a:endParaRPr lang="ru-RU" sz="40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4000" dirty="0" smtClean="0">
                          <a:latin typeface="Times New Roman"/>
                          <a:ea typeface="Times New Roman"/>
                        </a:rPr>
                        <a:t>  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sym typeface="Symbol"/>
                        </a:rPr>
                        <a:t></a:t>
                      </a:r>
                      <a:r>
                        <a:rPr lang="en-US" sz="2400" dirty="0">
                          <a:latin typeface="Times New Roman"/>
                          <a:ea typeface="Times New Roman"/>
                        </a:rPr>
                        <a:t>F</a:t>
                      </a:r>
                      <a:r>
                        <a:rPr lang="en-US" sz="400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2400" dirty="0">
                          <a:latin typeface="Times New Roman"/>
                          <a:ea typeface="Times New Roman"/>
                        </a:rPr>
                        <a:t>= 0,1H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4000" dirty="0">
                          <a:latin typeface="Times New Roman"/>
                          <a:ea typeface="Times New Roman"/>
                          <a:sym typeface="Symbol"/>
                        </a:rPr>
                        <a:t></a:t>
                      </a:r>
                      <a:r>
                        <a:rPr lang="en-US" sz="4000" baseline="-25000" dirty="0">
                          <a:latin typeface="Times New Roman"/>
                          <a:ea typeface="Times New Roman"/>
                        </a:rPr>
                        <a:t>P</a:t>
                      </a:r>
                      <a:r>
                        <a:rPr lang="en-US" sz="4000" dirty="0">
                          <a:latin typeface="Times New Roman"/>
                          <a:ea typeface="Times New Roman"/>
                        </a:rPr>
                        <a:t>= </a:t>
                      </a:r>
                      <a:r>
                        <a:rPr lang="en-US" sz="4000" dirty="0">
                          <a:latin typeface="Times New Roman"/>
                          <a:ea typeface="Times New Roman"/>
                          <a:sym typeface="Symbol"/>
                        </a:rPr>
                        <a:t></a:t>
                      </a:r>
                      <a:r>
                        <a:rPr lang="en-US" sz="4000" dirty="0">
                          <a:latin typeface="Times New Roman"/>
                          <a:ea typeface="Times New Roman"/>
                        </a:rPr>
                        <a:t>P/P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6455" marR="664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428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Times New Roman"/>
                        </a:rPr>
                        <a:t>Д.З.гр.5  </a:t>
                      </a:r>
                      <a:r>
                        <a:rPr lang="ru-RU" sz="2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176</a:t>
                      </a: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175</a:t>
                      </a: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174</a:t>
                      </a: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173</a:t>
                      </a: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172</a:t>
                      </a: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тр.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6455" marR="664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50м</a:t>
                      </a:r>
                    </a:p>
                  </a:txBody>
                  <a:tcPr marL="66455" marR="664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6455" marR="664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0" y="0"/>
            <a:ext cx="9144000" cy="212365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- 7  (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) /1у9н/        раздел (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ТЕМА:/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л.р.3/ Определение коэффициента трения. 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Закрепить знания по теме 7.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Развивать практические навыки.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Развивать навыки определения погрешностей.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Развивать навыки коммуникации.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0" y="0"/>
            <a:ext cx="9144000" cy="68018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- 5  (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) /2у8н/          раздел (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:/т.7/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Сила упругости. Сила трения.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Повторить атомарное состояние вещества.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Изучить силу упругости, понятия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«жесткость»,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«реакция опоры».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Изучить силу трения скольжения и  покоя.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Модель строения вещества.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Зависимость силы упругости от жесткости тела и деформации.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Зависимость силы трения от нормального давления и коэффициента трения.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Зависимость силы трения покоя от приложенной силы.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475656" y="0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501329"/>
            <a:ext cx="8100392" cy="2071687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None/>
            </a:pPr>
            <a:r>
              <a:rPr lang="ru-RU" sz="4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9 ноября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Гр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№11</a:t>
            </a:r>
          </a:p>
          <a:p>
            <a:pPr marL="0" indent="0" algn="ctr" eaLnBrk="1" hangingPunct="1">
              <a:buNone/>
            </a:pP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194,195,196,198,199.  245,</a:t>
            </a:r>
            <a:r>
              <a:rPr lang="ru-RU" sz="4400" b="1" dirty="0" smtClean="0"/>
              <a:t> </a:t>
            </a:r>
            <a:endParaRPr lang="ru-RU" sz="4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4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-142899"/>
            <a:ext cx="971600" cy="13269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199313" y="0"/>
            <a:ext cx="1944687" cy="1912937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971600" y="776898"/>
            <a:ext cx="6098977" cy="707886"/>
          </a:xfrm>
          <a:prstGeom prst="rect">
            <a:avLst/>
          </a:prstGeom>
          <a:solidFill>
            <a:srgbClr val="F9E3A5"/>
          </a:solidFill>
        </p:spPr>
        <p:txBody>
          <a:bodyPr wrap="none" rtlCol="0">
            <a:spAutoFit/>
          </a:bodyPr>
          <a:lstStyle/>
          <a:p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Лабораторная работа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№3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500"/>
                            </p:stCondLst>
                            <p:childTnLst>
                              <p:par>
                                <p:cTn id="4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500"/>
                            </p:stCondLst>
                            <p:childTnLst>
                              <p:par>
                                <p:cTn id="48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000"/>
                            </p:stCondLst>
                            <p:childTnLst>
                              <p:par>
                                <p:cTn id="5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9000"/>
                            </p:stCondLst>
                            <p:childTnLst>
                              <p:par>
                                <p:cTn id="63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" y="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1000"/>
                            </p:stCondLst>
                            <p:childTnLst>
                              <p:par>
                                <p:cTn id="70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1500"/>
                            </p:stCondLst>
                            <p:childTnLst>
                              <p:par>
                                <p:cTn id="75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2000"/>
                            </p:stCondLst>
                            <p:childTnLst>
                              <p:par>
                                <p:cTn id="80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2500"/>
                            </p:stCondLst>
                            <p:childTnLst>
                              <p:par>
                                <p:cTn id="84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3000"/>
                            </p:stCondLst>
                            <p:childTnLst>
                              <p:par>
                                <p:cTn id="9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2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-27384"/>
            <a:ext cx="5580112" cy="2429445"/>
          </a:xfrm>
          <a:solidFill>
            <a:srgbClr val="92D050"/>
          </a:solidFill>
        </p:spPr>
        <p:txBody>
          <a:bodyPr/>
          <a:lstStyle/>
          <a:p>
            <a:pPr marL="0" indent="0" algn="ctr" eaLnBrk="1" hangingPunct="1"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Проверим Гр №9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algn="ctr" eaLnBrk="1" hangingPunct="1">
              <a:buNone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183,184,185,186,181</a:t>
            </a:r>
          </a:p>
          <a:p>
            <a:pPr marL="0" indent="0" algn="ctr" eaLnBrk="1" hangingPunct="1">
              <a:buNone/>
            </a:pPr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2з-н</a:t>
            </a:r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// т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buNone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4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56176" y="-243408"/>
            <a:ext cx="1403648" cy="1916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5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000"/>
                            </p:stCondLst>
                            <p:childTnLst>
                              <p:par>
                                <p:cTn id="5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8000"/>
                            </p:stCondLst>
                            <p:childTnLst>
                              <p:par>
                                <p:cTn id="5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9000"/>
                            </p:stCondLst>
                            <p:childTnLst>
                              <p:par>
                                <p:cTn id="6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500"/>
                            </p:stCondLst>
                            <p:childTnLst>
                              <p:par>
                                <p:cTn id="6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500"/>
                            </p:stCondLst>
                            <p:childTnLst>
                              <p:par>
                                <p:cTn id="70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" y="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2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2500"/>
                            </p:stCondLst>
                            <p:childTnLst>
                              <p:par>
                                <p:cTn id="77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3000"/>
                            </p:stCondLst>
                            <p:childTnLst>
                              <p:par>
                                <p:cTn id="82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3500"/>
                            </p:stCondLst>
                            <p:childTnLst>
                              <p:par>
                                <p:cTn id="87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4000"/>
                            </p:stCondLst>
                            <p:childTnLst>
                              <p:par>
                                <p:cTn id="91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4500"/>
                            </p:stCondLst>
                            <p:childTnLst>
                              <p:par>
                                <p:cTn id="9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9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2625392"/>
            <a:ext cx="9144000" cy="144655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«5»-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 вычисления и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полный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развёрнутый ответ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!!!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8799" y="105297"/>
            <a:ext cx="9105201" cy="132343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«3» – </a:t>
            </a:r>
            <a:r>
              <a:rPr kumimoji="0" lang="ru-RU" sz="40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краткое условие,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эскиз,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описано </a:t>
            </a:r>
            <a:r>
              <a:rPr kumimoji="0" lang="ru-RU" sz="40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движение  и законы Ньютона!</a:t>
            </a:r>
            <a:endParaRPr kumimoji="0" lang="ru-RU" sz="400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0" y="1711099"/>
            <a:ext cx="8976752" cy="646331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«4»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выписаны все закономерности задачи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1112728" y="5357826"/>
            <a:ext cx="6902082" cy="646331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Проверим задачи группы №9,10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E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E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E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9177374" y="3071810"/>
          <a:ext cx="609600" cy="2286012"/>
        </p:xfrm>
        <a:graphic>
          <a:graphicData uri="http://schemas.openxmlformats.org/drawingml/2006/table">
            <a:tbl>
              <a:tblPr/>
              <a:tblGrid>
                <a:gridCol w="609600"/>
              </a:tblGrid>
              <a:tr h="29210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 smtClean="0">
                          <a:latin typeface="Times New Roman"/>
                        </a:rPr>
                        <a:t>9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40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183 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10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184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40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185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40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186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10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181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40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>
                          <a:latin typeface="Times New Roman"/>
                        </a:rPr>
                        <a:t>2з-н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10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>
                          <a:latin typeface="Times New Roman"/>
                        </a:rPr>
                        <a:t>6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78850" name="Picture 2"/>
          <p:cNvPicPr>
            <a:picLocks noChangeAspect="1" noChangeArrowheads="1"/>
          </p:cNvPicPr>
          <p:nvPr/>
        </p:nvPicPr>
        <p:blipFill>
          <a:blip r:embed="rId7" cstate="print"/>
          <a:srcRect l="26367" t="35156" r="12109" b="34082"/>
          <a:stretch>
            <a:fillRect/>
          </a:stretch>
        </p:blipFill>
        <p:spPr bwMode="auto">
          <a:xfrm>
            <a:off x="0" y="571480"/>
            <a:ext cx="8643966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7" cstate="print"/>
          <a:srcRect l="26367" t="20508" r="12109" b="72900"/>
          <a:stretch>
            <a:fillRect/>
          </a:stretch>
        </p:blipFill>
        <p:spPr bwMode="auto">
          <a:xfrm>
            <a:off x="0" y="0"/>
            <a:ext cx="9144000" cy="714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Прямая со стрелкой 5"/>
          <p:cNvCxnSpPr/>
          <p:nvPr/>
        </p:nvCxnSpPr>
        <p:spPr>
          <a:xfrm rot="5400000">
            <a:off x="3415160" y="2070884"/>
            <a:ext cx="714380" cy="1588"/>
          </a:xfrm>
          <a:prstGeom prst="straightConnector1">
            <a:avLst/>
          </a:prstGeom>
          <a:ln w="50800">
            <a:solidFill>
              <a:srgbClr val="C00000"/>
            </a:solidFill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7"/>
          <p:cNvGrpSpPr/>
          <p:nvPr/>
        </p:nvGrpSpPr>
        <p:grpSpPr>
          <a:xfrm>
            <a:off x="3071802" y="1785926"/>
            <a:ext cx="607317" cy="584775"/>
            <a:chOff x="3357554" y="2143116"/>
            <a:chExt cx="714380" cy="584775"/>
          </a:xfrm>
          <a:solidFill>
            <a:srgbClr val="F9E3A5"/>
          </a:solidFill>
        </p:grpSpPr>
        <p:sp>
          <p:nvSpPr>
            <p:cNvPr id="8" name="TextBox 7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" name="Прямая со стрелкой 8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Прямоугольник 13"/>
          <p:cNvSpPr/>
          <p:nvPr/>
        </p:nvSpPr>
        <p:spPr>
          <a:xfrm>
            <a:off x="71406" y="3472032"/>
            <a:ext cx="3929090" cy="52322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(2з-н Н)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0" y="2397440"/>
            <a:ext cx="2928926" cy="1077218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Пусть масса тележки</a:t>
            </a:r>
          </a:p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0" y="4000504"/>
            <a:ext cx="2357422" cy="52322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19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3кг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0" y="4528976"/>
            <a:ext cx="1928794" cy="523220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6,5м/</a:t>
            </a:r>
            <a:r>
              <a:rPr lang="ru-RU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643538" y="3643314"/>
            <a:ext cx="3071866" cy="52322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(2з-н Н)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643570" y="4171786"/>
            <a:ext cx="2857520" cy="52322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19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Н=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857884" y="4700258"/>
            <a:ext cx="2571768" cy="523220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19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м/</a:t>
            </a:r>
            <a:r>
              <a:rPr lang="ru-RU" sz="2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0" y="5229200"/>
            <a:ext cx="9144000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во втором случае разгоняется меньшая масса, поэтому ускорение больше.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39"/>
          <p:cNvSpPr txBox="1">
            <a:spLocks noChangeArrowheads="1"/>
          </p:cNvSpPr>
          <p:nvPr/>
        </p:nvSpPr>
        <p:spPr bwMode="auto">
          <a:xfrm>
            <a:off x="8072463" y="6466869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Стр.28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4"/>
          <p:cNvGrpSpPr/>
          <p:nvPr/>
        </p:nvGrpSpPr>
        <p:grpSpPr>
          <a:xfrm>
            <a:off x="2643174" y="2993482"/>
            <a:ext cx="714380" cy="461665"/>
            <a:chOff x="2714612" y="4429132"/>
            <a:chExt cx="714380" cy="461665"/>
          </a:xfrm>
          <a:solidFill>
            <a:srgbClr val="F9E3A5"/>
          </a:solidFill>
        </p:grpSpPr>
        <p:sp>
          <p:nvSpPr>
            <p:cNvPr id="12" name="TextBox 11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" name="Прямая со стрелкой 12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Прямоугольник 22"/>
          <p:cNvSpPr/>
          <p:nvPr/>
        </p:nvSpPr>
        <p:spPr>
          <a:xfrm>
            <a:off x="3500430" y="3068788"/>
            <a:ext cx="928694" cy="40011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514350" indent="-514350"/>
            <a:r>
              <a:rPr lang="en-US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19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rot="16200000" flipV="1">
            <a:off x="3141486" y="3315798"/>
            <a:ext cx="612000" cy="0"/>
          </a:xfrm>
          <a:prstGeom prst="straightConnector1">
            <a:avLst/>
          </a:prstGeom>
          <a:ln w="50800">
            <a:solidFill>
              <a:srgbClr val="F9010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rot="5400000">
            <a:off x="8001818" y="1856570"/>
            <a:ext cx="714380" cy="1588"/>
          </a:xfrm>
          <a:prstGeom prst="straightConnector1">
            <a:avLst/>
          </a:prstGeom>
          <a:ln w="50800">
            <a:solidFill>
              <a:srgbClr val="C00000"/>
            </a:solidFill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7"/>
          <p:cNvGrpSpPr/>
          <p:nvPr/>
        </p:nvGrpSpPr>
        <p:grpSpPr>
          <a:xfrm>
            <a:off x="8504409" y="1571612"/>
            <a:ext cx="607317" cy="584775"/>
            <a:chOff x="3357554" y="2143116"/>
            <a:chExt cx="714380" cy="584775"/>
          </a:xfrm>
          <a:solidFill>
            <a:srgbClr val="F9E3A5"/>
          </a:solidFill>
        </p:grpSpPr>
        <p:sp>
          <p:nvSpPr>
            <p:cNvPr id="26" name="TextBox 25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1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7" name="Прямая со стрелкой 26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ext Box 2"/>
          <p:cNvSpPr txBox="1">
            <a:spLocks noChangeArrowheads="1"/>
          </p:cNvSpPr>
          <p:nvPr/>
        </p:nvSpPr>
        <p:spPr bwMode="auto">
          <a:xfrm>
            <a:off x="0" y="0"/>
            <a:ext cx="576064" cy="360040"/>
          </a:xfrm>
          <a:prstGeom prst="rect">
            <a:avLst/>
          </a:prstGeom>
          <a:solidFill>
            <a:srgbClr val="FFFF00"/>
          </a:solidFill>
          <a:ln w="19050" cmpd="dbl">
            <a:solidFill>
              <a:srgbClr val="97470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91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0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1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8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4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5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1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2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8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9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9215470" y="71414"/>
          <a:ext cx="609600" cy="2286012"/>
        </p:xfrm>
        <a:graphic>
          <a:graphicData uri="http://schemas.openxmlformats.org/drawingml/2006/table">
            <a:tbl>
              <a:tblPr/>
              <a:tblGrid>
                <a:gridCol w="609600"/>
              </a:tblGrid>
              <a:tr h="29210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latin typeface="Times New Roman"/>
                        </a:rPr>
                        <a:t>3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40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183 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10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184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40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185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40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186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10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181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40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latin typeface="Times New Roman"/>
                        </a:rPr>
                        <a:t>2з-н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10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>
                          <a:latin typeface="Times New Roman"/>
                        </a:rPr>
                        <a:t>6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8" cstate="print"/>
          <a:srcRect l="30243" t="13183" r="9179" b="77296"/>
          <a:stretch>
            <a:fillRect/>
          </a:stretch>
        </p:blipFill>
        <p:spPr bwMode="auto">
          <a:xfrm>
            <a:off x="32274" y="0"/>
            <a:ext cx="9111726" cy="928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-11276" y="1363792"/>
            <a:ext cx="308307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=3кг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3277992"/>
            <a:ext cx="20002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6с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-?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2071678"/>
            <a:ext cx="2357454" cy="707886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F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0,1H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 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-71470" y="2721114"/>
            <a:ext cx="278608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6134869" y="2544439"/>
            <a:ext cx="792000" cy="2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0"/>
          <p:cNvGrpSpPr/>
          <p:nvPr/>
        </p:nvGrpSpPr>
        <p:grpSpPr>
          <a:xfrm>
            <a:off x="5500694" y="3277437"/>
            <a:ext cx="714380" cy="461665"/>
            <a:chOff x="2714612" y="4429132"/>
            <a:chExt cx="714380" cy="461665"/>
          </a:xfrm>
        </p:grpSpPr>
        <p:sp>
          <p:nvSpPr>
            <p:cNvPr id="12" name="TextBox 11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" name="Прямая со стрелкой 12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Группа 13"/>
          <p:cNvGrpSpPr/>
          <p:nvPr/>
        </p:nvGrpSpPr>
        <p:grpSpPr>
          <a:xfrm>
            <a:off x="6143636" y="1167334"/>
            <a:ext cx="714380" cy="461665"/>
            <a:chOff x="3357554" y="2143116"/>
            <a:chExt cx="714380" cy="461665"/>
          </a:xfrm>
        </p:grpSpPr>
        <p:sp>
          <p:nvSpPr>
            <p:cNvPr id="15" name="TextBox 14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6" name="Прямая со стрелкой 15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7" name="Прямая со стрелкой 16"/>
          <p:cNvCxnSpPr/>
          <p:nvPr/>
        </p:nvCxnSpPr>
        <p:spPr>
          <a:xfrm rot="16200000" flipV="1">
            <a:off x="5605985" y="3065083"/>
            <a:ext cx="1021304" cy="17253"/>
          </a:xfrm>
          <a:prstGeom prst="straightConnector1">
            <a:avLst/>
          </a:prstGeom>
          <a:ln w="50800">
            <a:solidFill>
              <a:srgbClr val="00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17"/>
          <p:cNvGrpSpPr/>
          <p:nvPr/>
        </p:nvGrpSpPr>
        <p:grpSpPr>
          <a:xfrm>
            <a:off x="6517582" y="1810276"/>
            <a:ext cx="614271" cy="646331"/>
            <a:chOff x="5929322" y="2428868"/>
            <a:chExt cx="614271" cy="646331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5929322" y="2428868"/>
              <a:ext cx="614271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F</a:t>
              </a:r>
              <a:r>
                <a:rPr lang="ru-RU" sz="3600" b="1" baseline="-30000" dirty="0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м</a:t>
              </a:r>
              <a:endParaRPr lang="ru-RU" sz="2800" dirty="0">
                <a:solidFill>
                  <a:srgbClr val="000000"/>
                </a:solidFill>
              </a:endParaRPr>
            </a:p>
          </p:txBody>
        </p:sp>
        <p:cxnSp>
          <p:nvCxnSpPr>
            <p:cNvPr id="20" name="Прямая со стрелкой 19"/>
            <p:cNvCxnSpPr/>
            <p:nvPr/>
          </p:nvCxnSpPr>
          <p:spPr>
            <a:xfrm>
              <a:off x="5929322" y="2500306"/>
              <a:ext cx="428628" cy="1588"/>
            </a:xfrm>
            <a:prstGeom prst="straightConnector1">
              <a:avLst/>
            </a:prstGeom>
            <a:ln w="25400">
              <a:solidFill>
                <a:srgbClr val="F9010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1" name="Прямая со стрелкой 20"/>
          <p:cNvCxnSpPr/>
          <p:nvPr/>
        </p:nvCxnSpPr>
        <p:spPr>
          <a:xfrm rot="16200000" flipV="1">
            <a:off x="5583821" y="1982408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7072330" y="1953152"/>
            <a:ext cx="498478" cy="1588"/>
          </a:xfrm>
          <a:prstGeom prst="straightConnector1">
            <a:avLst/>
          </a:prstGeom>
          <a:ln w="38100">
            <a:solidFill>
              <a:srgbClr val="0000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Группа 55"/>
          <p:cNvGrpSpPr/>
          <p:nvPr/>
        </p:nvGrpSpPr>
        <p:grpSpPr>
          <a:xfrm>
            <a:off x="7429520" y="1381648"/>
            <a:ext cx="714380" cy="523220"/>
            <a:chOff x="3176291" y="2714620"/>
            <a:chExt cx="714380" cy="523220"/>
          </a:xfrm>
        </p:grpSpPr>
        <p:sp>
          <p:nvSpPr>
            <p:cNvPr id="24" name="TextBox 23"/>
            <p:cNvSpPr txBox="1"/>
            <p:nvPr/>
          </p:nvSpPr>
          <p:spPr>
            <a:xfrm>
              <a:off x="3176291" y="2714620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2800" b="1" baseline="-25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endParaRPr lang="ru-RU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Line 29"/>
            <p:cNvSpPr>
              <a:spLocks noChangeShapeType="1"/>
            </p:cNvSpPr>
            <p:nvPr/>
          </p:nvSpPr>
          <p:spPr bwMode="auto">
            <a:xfrm>
              <a:off x="3202474" y="2824113"/>
              <a:ext cx="438707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 rot="1281068">
            <a:off x="6429388" y="3167598"/>
            <a:ext cx="857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30Н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 rot="829986">
            <a:off x="6500826" y="810144"/>
            <a:ext cx="857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30Н</a:t>
            </a:r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 rot="735468">
            <a:off x="7143736" y="2238904"/>
            <a:ext cx="857256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0,1Н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71472" y="896396"/>
            <a:ext cx="57864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Движение ускоренное потому что…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2000232" y="1271234"/>
            <a:ext cx="40005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ox)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m·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(2з-н Н)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2643174" y="2162148"/>
            <a:ext cx="2071702" cy="523220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0,03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м/</a:t>
            </a:r>
            <a:r>
              <a:rPr lang="ru-RU" sz="2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r>
              <a:rPr lang="ru-RU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2143108" y="2685368"/>
            <a:ext cx="3226268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а время разгона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at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=0)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143108" y="3614062"/>
            <a:ext cx="3142207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=0,03·6с = 0,18м/с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0" y="5014753"/>
            <a:ext cx="9144000" cy="175432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Ответ: ускорение данного тела составит 0,03м/</a:t>
            </a:r>
            <a:r>
              <a:rPr lang="ru-RU" sz="36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за6с скорость вырастет до 0,18м/с и оно пройдёт путь ….м.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0" y="4117967"/>
            <a:ext cx="9144000" cy="954107"/>
          </a:xfrm>
          <a:prstGeom prst="rect">
            <a:avLst/>
          </a:prstGeom>
          <a:solidFill>
            <a:schemeClr val="bg1"/>
          </a:solidFill>
          <a:ln>
            <a:solidFill>
              <a:srgbClr val="000099"/>
            </a:solidFill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3. За эти 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6с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тело пройдёт  </a:t>
            </a:r>
            <a:r>
              <a:rPr lang="en-US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м;    </a:t>
            </a:r>
            <a:r>
              <a:rPr lang="en-US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 s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a·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…..      (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=0) </a:t>
            </a:r>
            <a:endParaRPr lang="ru-RU" sz="2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5" name="TextBox 39"/>
          <p:cNvSpPr txBox="1">
            <a:spLocks noChangeArrowheads="1"/>
          </p:cNvSpPr>
          <p:nvPr/>
        </p:nvSpPr>
        <p:spPr bwMode="auto">
          <a:xfrm>
            <a:off x="8072463" y="6457914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Стр.28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 Box 2"/>
          <p:cNvSpPr txBox="1">
            <a:spLocks noChangeArrowheads="1"/>
          </p:cNvSpPr>
          <p:nvPr/>
        </p:nvSpPr>
        <p:spPr bwMode="auto">
          <a:xfrm>
            <a:off x="0" y="0"/>
            <a:ext cx="576064" cy="360040"/>
          </a:xfrm>
          <a:prstGeom prst="rect">
            <a:avLst/>
          </a:prstGeom>
          <a:solidFill>
            <a:srgbClr val="FFFF00"/>
          </a:solidFill>
          <a:ln w="19050" cmpd="dbl">
            <a:solidFill>
              <a:srgbClr val="97470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92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3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3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3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600"/>
                            </p:stCondLst>
                            <p:childTnLst>
                              <p:par>
                                <p:cTn id="2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000"/>
                            </p:stCondLst>
                            <p:childTnLst>
                              <p:par>
                                <p:cTn id="5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5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8500"/>
                            </p:stCondLst>
                            <p:childTnLst>
                              <p:par>
                                <p:cTn id="6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9" dur="2000" fill="hold"/>
                                        <p:tgtEl>
                                          <p:spTgt spid="2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1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2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8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9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 animBg="1"/>
      <p:bldP spid="9" grpId="0" build="p"/>
      <p:bldP spid="26" grpId="0"/>
      <p:bldP spid="27" grpId="0"/>
      <p:bldP spid="28" grpId="0" animBg="1"/>
      <p:bldP spid="28" grpId="1" animBg="1"/>
      <p:bldP spid="29" grpId="0"/>
      <p:bldP spid="32" grpId="0" animBg="1"/>
      <p:bldP spid="33" grpId="0" animBg="1"/>
      <p:bldP spid="34" grpId="0" animBg="1"/>
      <p:bldP spid="3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9177374" y="71414"/>
          <a:ext cx="609600" cy="2286012"/>
        </p:xfrm>
        <a:graphic>
          <a:graphicData uri="http://schemas.openxmlformats.org/drawingml/2006/table">
            <a:tbl>
              <a:tblPr/>
              <a:tblGrid>
                <a:gridCol w="609600"/>
              </a:tblGrid>
              <a:tr h="29210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latin typeface="Times New Roman"/>
                        </a:rPr>
                        <a:t>3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40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183 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10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184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40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185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40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186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10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181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40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latin typeface="Times New Roman"/>
                        </a:rPr>
                        <a:t>2з-н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10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>
                          <a:latin typeface="Times New Roman"/>
                        </a:rPr>
                        <a:t>6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9" cstate="print"/>
          <a:srcRect l="29684" t="22704" r="9179" b="67774"/>
          <a:stretch>
            <a:fillRect/>
          </a:stretch>
        </p:blipFill>
        <p:spPr bwMode="auto">
          <a:xfrm>
            <a:off x="0" y="0"/>
            <a:ext cx="9144000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-11276" y="1214422"/>
            <a:ext cx="144000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=?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3214686"/>
            <a:ext cx="20002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с)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-32" y="1857364"/>
            <a:ext cx="2357454" cy="707886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F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0,05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H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 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-71470" y="2571744"/>
            <a:ext cx="278608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0,2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м/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сс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6915489" y="2693270"/>
            <a:ext cx="792000" cy="2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0"/>
          <p:cNvGrpSpPr/>
          <p:nvPr/>
        </p:nvGrpSpPr>
        <p:grpSpPr>
          <a:xfrm>
            <a:off x="6281314" y="3426268"/>
            <a:ext cx="714380" cy="461665"/>
            <a:chOff x="2714612" y="4429132"/>
            <a:chExt cx="714380" cy="461665"/>
          </a:xfrm>
        </p:grpSpPr>
        <p:sp>
          <p:nvSpPr>
            <p:cNvPr id="12" name="TextBox 11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" name="Прямая со стрелкой 12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Группа 13"/>
          <p:cNvGrpSpPr/>
          <p:nvPr/>
        </p:nvGrpSpPr>
        <p:grpSpPr>
          <a:xfrm>
            <a:off x="6924256" y="1316165"/>
            <a:ext cx="714380" cy="461665"/>
            <a:chOff x="3357554" y="2143116"/>
            <a:chExt cx="714380" cy="461665"/>
          </a:xfrm>
        </p:grpSpPr>
        <p:sp>
          <p:nvSpPr>
            <p:cNvPr id="15" name="TextBox 14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6" name="Прямая со стрелкой 15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7" name="Прямая со стрелкой 16"/>
          <p:cNvCxnSpPr/>
          <p:nvPr/>
        </p:nvCxnSpPr>
        <p:spPr>
          <a:xfrm rot="16200000" flipV="1">
            <a:off x="6386605" y="3213914"/>
            <a:ext cx="1021304" cy="17253"/>
          </a:xfrm>
          <a:prstGeom prst="straightConnector1">
            <a:avLst/>
          </a:prstGeom>
          <a:ln w="50800">
            <a:solidFill>
              <a:srgbClr val="00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16200000" flipV="1">
            <a:off x="6364441" y="2131239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7852950" y="2101983"/>
            <a:ext cx="498478" cy="1588"/>
          </a:xfrm>
          <a:prstGeom prst="straightConnector1">
            <a:avLst/>
          </a:prstGeom>
          <a:ln w="38100">
            <a:solidFill>
              <a:srgbClr val="0000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55"/>
          <p:cNvGrpSpPr/>
          <p:nvPr/>
        </p:nvGrpSpPr>
        <p:grpSpPr>
          <a:xfrm>
            <a:off x="8210140" y="1530479"/>
            <a:ext cx="714380" cy="523220"/>
            <a:chOff x="3176291" y="2714620"/>
            <a:chExt cx="714380" cy="523220"/>
          </a:xfrm>
        </p:grpSpPr>
        <p:sp>
          <p:nvSpPr>
            <p:cNvPr id="21" name="TextBox 20"/>
            <p:cNvSpPr txBox="1"/>
            <p:nvPr/>
          </p:nvSpPr>
          <p:spPr>
            <a:xfrm>
              <a:off x="3176291" y="2714620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2800" b="1" baseline="-25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endParaRPr lang="ru-RU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Line 29"/>
            <p:cNvSpPr>
              <a:spLocks noChangeShapeType="1"/>
            </p:cNvSpPr>
            <p:nvPr/>
          </p:nvSpPr>
          <p:spPr bwMode="auto">
            <a:xfrm>
              <a:off x="3202474" y="2824113"/>
              <a:ext cx="438707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 rot="1281068">
            <a:off x="7210008" y="3316429"/>
            <a:ext cx="857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2,5Н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 rot="829986">
            <a:off x="7281446" y="958975"/>
            <a:ext cx="857256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2,5Н</a:t>
            </a:r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 rot="735468">
            <a:off x="7878046" y="2418266"/>
            <a:ext cx="1144862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0,05Н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57224" y="1088259"/>
            <a:ext cx="57864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Движение ускоренное… почему?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2285984" y="1516887"/>
            <a:ext cx="40005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ox)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m·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(2з-н Н)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2357422" y="2428868"/>
            <a:ext cx="1428760" cy="523220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F/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924080" y="2996504"/>
            <a:ext cx="3143272" cy="523220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05/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м/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cc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4545770" y="2985746"/>
            <a:ext cx="1383552" cy="523220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,2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787298" y="4333417"/>
            <a:ext cx="928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 Box 21"/>
          <p:cNvSpPr txBox="1">
            <a:spLocks noChangeArrowheads="1"/>
          </p:cNvSpPr>
          <p:nvPr/>
        </p:nvSpPr>
        <p:spPr bwMode="auto">
          <a:xfrm>
            <a:off x="6430208" y="4190541"/>
            <a:ext cx="1785950" cy="623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+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Group 22"/>
          <p:cNvGrpSpPr>
            <a:grpSpLocks/>
          </p:cNvGrpSpPr>
          <p:nvPr/>
        </p:nvGrpSpPr>
        <p:grpSpPr bwMode="auto">
          <a:xfrm>
            <a:off x="7892424" y="3857628"/>
            <a:ext cx="1108732" cy="1198353"/>
            <a:chOff x="6856" y="7797"/>
            <a:chExt cx="634" cy="748"/>
          </a:xfrm>
        </p:grpSpPr>
        <p:sp>
          <p:nvSpPr>
            <p:cNvPr id="34" name="Line 23"/>
            <p:cNvSpPr>
              <a:spLocks noChangeShapeType="1"/>
            </p:cNvSpPr>
            <p:nvPr/>
          </p:nvSpPr>
          <p:spPr bwMode="auto">
            <a:xfrm rot="120000" flipV="1">
              <a:off x="6899" y="8195"/>
              <a:ext cx="440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4" name="Group 24"/>
            <p:cNvGrpSpPr>
              <a:grpSpLocks/>
            </p:cNvGrpSpPr>
            <p:nvPr/>
          </p:nvGrpSpPr>
          <p:grpSpPr bwMode="auto">
            <a:xfrm>
              <a:off x="6856" y="7797"/>
              <a:ext cx="634" cy="748"/>
              <a:chOff x="7336" y="7660"/>
              <a:chExt cx="634" cy="748"/>
            </a:xfrm>
          </p:grpSpPr>
          <p:sp>
            <p:nvSpPr>
              <p:cNvPr id="36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660"/>
                <a:ext cx="634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ru-RU" sz="3600" b="0" i="0" u="none" strike="noStrike" cap="none" normalizeH="0" baseline="0" dirty="0" err="1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ru-RU" sz="36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</a:t>
                </a:r>
                <a:r>
                  <a:rPr kumimoji="0" lang="ru-RU" sz="3600" b="0" i="0" u="none" strike="noStrike" cap="none" normalizeH="0" baseline="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en-US" sz="36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7" name="Text Box 26"/>
              <p:cNvSpPr txBox="1">
                <a:spLocks noChangeArrowheads="1"/>
              </p:cNvSpPr>
              <p:nvPr/>
            </p:nvSpPr>
            <p:spPr bwMode="auto">
              <a:xfrm>
                <a:off x="7399" y="8002"/>
                <a:ext cx="477" cy="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38" name="TextBox 37"/>
          <p:cNvSpPr txBox="1"/>
          <p:nvPr/>
        </p:nvSpPr>
        <p:spPr>
          <a:xfrm>
            <a:off x="0" y="4832771"/>
            <a:ext cx="928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" name="Group 22"/>
          <p:cNvGrpSpPr>
            <a:grpSpLocks/>
          </p:cNvGrpSpPr>
          <p:nvPr/>
        </p:nvGrpSpPr>
        <p:grpSpPr bwMode="auto">
          <a:xfrm>
            <a:off x="571472" y="4429132"/>
            <a:ext cx="2357454" cy="1196752"/>
            <a:chOff x="6856" y="7768"/>
            <a:chExt cx="634" cy="747"/>
          </a:xfrm>
        </p:grpSpPr>
        <p:sp>
          <p:nvSpPr>
            <p:cNvPr id="40" name="Line 23"/>
            <p:cNvSpPr>
              <a:spLocks noChangeShapeType="1"/>
            </p:cNvSpPr>
            <p:nvPr/>
          </p:nvSpPr>
          <p:spPr bwMode="auto">
            <a:xfrm rot="120000" flipV="1">
              <a:off x="6899" y="8175"/>
              <a:ext cx="572" cy="4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3" name="Group 24"/>
            <p:cNvGrpSpPr>
              <a:grpSpLocks/>
            </p:cNvGrpSpPr>
            <p:nvPr/>
          </p:nvGrpSpPr>
          <p:grpSpPr bwMode="auto">
            <a:xfrm>
              <a:off x="6856" y="7768"/>
              <a:ext cx="634" cy="747"/>
              <a:chOff x="7336" y="7631"/>
              <a:chExt cx="634" cy="747"/>
            </a:xfrm>
          </p:grpSpPr>
          <p:sp>
            <p:nvSpPr>
              <p:cNvPr id="42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631"/>
                <a:ext cx="634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0,2м·900сс</a:t>
                </a:r>
                <a:endParaRPr kumimoji="0" lang="ru-RU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3" name="Text Box 26"/>
              <p:cNvSpPr txBox="1">
                <a:spLocks noChangeArrowheads="1"/>
              </p:cNvSpPr>
              <p:nvPr/>
            </p:nvSpPr>
            <p:spPr bwMode="auto">
              <a:xfrm>
                <a:off x="7438" y="7972"/>
                <a:ext cx="340" cy="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3200" b="1" i="0" u="none" strike="noStrike" cap="none" normalizeH="0" baseline="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сс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44" name="TextBox 43"/>
          <p:cNvSpPr txBox="1"/>
          <p:nvPr/>
        </p:nvSpPr>
        <p:spPr>
          <a:xfrm>
            <a:off x="3428992" y="4761333"/>
            <a:ext cx="16430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=90м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-32" y="5657695"/>
            <a:ext cx="9144000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Ответ: масса данного тела составит 250г, за 30с тело переместится  на 90м.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71406" y="3857628"/>
            <a:ext cx="5929354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За время разгона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at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=0)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39"/>
          <p:cNvSpPr txBox="1">
            <a:spLocks noChangeArrowheads="1"/>
          </p:cNvSpPr>
          <p:nvPr/>
        </p:nvSpPr>
        <p:spPr bwMode="auto">
          <a:xfrm>
            <a:off x="8072463" y="6466869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Стр.29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5" name="Группа 48"/>
          <p:cNvGrpSpPr/>
          <p:nvPr/>
        </p:nvGrpSpPr>
        <p:grpSpPr>
          <a:xfrm>
            <a:off x="7215206" y="2000240"/>
            <a:ext cx="614271" cy="646331"/>
            <a:chOff x="5929322" y="2428868"/>
            <a:chExt cx="614271" cy="646331"/>
          </a:xfrm>
        </p:grpSpPr>
        <p:sp>
          <p:nvSpPr>
            <p:cNvPr id="50" name="Прямоугольник 49"/>
            <p:cNvSpPr/>
            <p:nvPr/>
          </p:nvSpPr>
          <p:spPr>
            <a:xfrm>
              <a:off x="5929322" y="2428868"/>
              <a:ext cx="614271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F</a:t>
              </a:r>
              <a:r>
                <a:rPr lang="ru-RU" sz="3600" b="1" baseline="-30000" dirty="0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м</a:t>
              </a:r>
              <a:endParaRPr lang="ru-RU" sz="2800" dirty="0">
                <a:solidFill>
                  <a:srgbClr val="000000"/>
                </a:solidFill>
              </a:endParaRPr>
            </a:p>
          </p:txBody>
        </p:sp>
        <p:cxnSp>
          <p:nvCxnSpPr>
            <p:cNvPr id="51" name="Прямая со стрелкой 50"/>
            <p:cNvCxnSpPr/>
            <p:nvPr/>
          </p:nvCxnSpPr>
          <p:spPr>
            <a:xfrm>
              <a:off x="5929322" y="2500306"/>
              <a:ext cx="428628" cy="1588"/>
            </a:xfrm>
            <a:prstGeom prst="straightConnector1">
              <a:avLst/>
            </a:prstGeom>
            <a:ln w="25400">
              <a:solidFill>
                <a:srgbClr val="F9010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2" name="Text Box 2"/>
          <p:cNvSpPr txBox="1">
            <a:spLocks noChangeArrowheads="1"/>
          </p:cNvSpPr>
          <p:nvPr/>
        </p:nvSpPr>
        <p:spPr bwMode="auto">
          <a:xfrm>
            <a:off x="0" y="0"/>
            <a:ext cx="576064" cy="360040"/>
          </a:xfrm>
          <a:prstGeom prst="rect">
            <a:avLst/>
          </a:prstGeom>
          <a:solidFill>
            <a:srgbClr val="FFFF00"/>
          </a:solidFill>
          <a:ln w="19050" cmpd="dbl">
            <a:solidFill>
              <a:srgbClr val="97470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93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3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3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3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00"/>
                            </p:stCondLst>
                            <p:childTnLst>
                              <p:par>
                                <p:cTn id="4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000"/>
                            </p:stCondLst>
                            <p:childTnLst>
                              <p:par>
                                <p:cTn id="5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0"/>
                            </p:stCondLst>
                            <p:childTnLst>
                              <p:par>
                                <p:cTn id="5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50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500"/>
                            </p:stCondLst>
                            <p:childTnLst>
                              <p:par>
                                <p:cTn id="6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500"/>
                            </p:stCondLst>
                            <p:childTnLst>
                              <p:par>
                                <p:cTn id="78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9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1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2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8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9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5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6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2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3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"/>
                            </p:stCondLst>
                            <p:childTnLst>
                              <p:par>
                                <p:cTn id="12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8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 animBg="1"/>
      <p:bldP spid="9" grpId="0" build="p"/>
      <p:bldP spid="23" grpId="0"/>
      <p:bldP spid="24" grpId="0" animBg="1"/>
      <p:bldP spid="25" grpId="0" animBg="1"/>
      <p:bldP spid="25" grpId="1" animBg="1"/>
      <p:bldP spid="26" grpId="0"/>
      <p:bldP spid="31" grpId="0"/>
      <p:bldP spid="32" grpId="0"/>
      <p:bldP spid="38" grpId="0"/>
      <p:bldP spid="44" grpId="0"/>
      <p:bldP spid="45" grpId="0" animBg="1"/>
      <p:bldP spid="4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8429652" y="4429132"/>
          <a:ext cx="609600" cy="2286012"/>
        </p:xfrm>
        <a:graphic>
          <a:graphicData uri="http://schemas.openxmlformats.org/drawingml/2006/table">
            <a:tbl>
              <a:tblPr/>
              <a:tblGrid>
                <a:gridCol w="609600"/>
              </a:tblGrid>
              <a:tr h="29210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latin typeface="Times New Roman"/>
                        </a:rPr>
                        <a:t>3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40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183 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10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184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40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185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40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186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10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181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40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latin typeface="Times New Roman"/>
                        </a:rPr>
                        <a:t>2з-н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10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>
                          <a:latin typeface="Times New Roman"/>
                        </a:rPr>
                        <a:t>6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9" cstate="print"/>
          <a:srcRect l="30469" t="31493" r="60156" b="23096"/>
          <a:stretch>
            <a:fillRect/>
          </a:stretch>
        </p:blipFill>
        <p:spPr bwMode="auto">
          <a:xfrm>
            <a:off x="7858148" y="-36929"/>
            <a:ext cx="1143008" cy="2357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Группа 4"/>
          <p:cNvGrpSpPr/>
          <p:nvPr/>
        </p:nvGrpSpPr>
        <p:grpSpPr>
          <a:xfrm>
            <a:off x="8133988" y="2681583"/>
            <a:ext cx="1071570" cy="461665"/>
            <a:chOff x="2919014" y="4461406"/>
            <a:chExt cx="1071570" cy="461665"/>
          </a:xfrm>
        </p:grpSpPr>
        <p:sp>
          <p:nvSpPr>
            <p:cNvPr id="7" name="TextBox 6"/>
            <p:cNvSpPr txBox="1"/>
            <p:nvPr/>
          </p:nvSpPr>
          <p:spPr>
            <a:xfrm>
              <a:off x="2919014" y="4461406"/>
              <a:ext cx="107157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" name="Прямая со стрелкой 7"/>
            <p:cNvCxnSpPr/>
            <p:nvPr/>
          </p:nvCxnSpPr>
          <p:spPr>
            <a:xfrm>
              <a:off x="3057176" y="4522086"/>
              <a:ext cx="720000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9" name="Прямая со стрелкой 8"/>
          <p:cNvCxnSpPr/>
          <p:nvPr/>
        </p:nvCxnSpPr>
        <p:spPr>
          <a:xfrm rot="5400000">
            <a:off x="8535004" y="1176723"/>
            <a:ext cx="714380" cy="1588"/>
          </a:xfrm>
          <a:prstGeom prst="straightConnector1">
            <a:avLst/>
          </a:prstGeom>
          <a:ln w="50800">
            <a:solidFill>
              <a:srgbClr val="C00000"/>
            </a:solidFill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7"/>
          <p:cNvGrpSpPr/>
          <p:nvPr/>
        </p:nvGrpSpPr>
        <p:grpSpPr>
          <a:xfrm>
            <a:off x="8261721" y="881007"/>
            <a:ext cx="535879" cy="523220"/>
            <a:chOff x="3320061" y="2143116"/>
            <a:chExt cx="564005" cy="523220"/>
          </a:xfrm>
          <a:solidFill>
            <a:srgbClr val="F9E3A5"/>
          </a:solidFill>
        </p:grpSpPr>
        <p:sp>
          <p:nvSpPr>
            <p:cNvPr id="11" name="TextBox 10"/>
            <p:cNvSpPr txBox="1"/>
            <p:nvPr/>
          </p:nvSpPr>
          <p:spPr>
            <a:xfrm>
              <a:off x="3320061" y="2143116"/>
              <a:ext cx="564005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en-US" sz="2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" name="Прямая со стрелкой 11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" name="Прямая со стрелкой 12"/>
          <p:cNvCxnSpPr/>
          <p:nvPr/>
        </p:nvCxnSpPr>
        <p:spPr>
          <a:xfrm rot="16200000" flipV="1">
            <a:off x="8184127" y="2190366"/>
            <a:ext cx="1021304" cy="17253"/>
          </a:xfrm>
          <a:prstGeom prst="straightConnector1">
            <a:avLst/>
          </a:prstGeom>
          <a:ln w="5080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16200000" flipV="1">
            <a:off x="7769484" y="2145716"/>
            <a:ext cx="612000" cy="0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4"/>
          <p:cNvGrpSpPr/>
          <p:nvPr/>
        </p:nvGrpSpPr>
        <p:grpSpPr>
          <a:xfrm>
            <a:off x="7358082" y="1891897"/>
            <a:ext cx="714380" cy="461665"/>
            <a:chOff x="2714612" y="4429132"/>
            <a:chExt cx="714380" cy="461665"/>
          </a:xfrm>
        </p:grpSpPr>
        <p:sp>
          <p:nvSpPr>
            <p:cNvPr id="16" name="TextBox 15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7" name="Прямая со стрелкой 16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TextBox 17"/>
          <p:cNvSpPr txBox="1"/>
          <p:nvPr/>
        </p:nvSpPr>
        <p:spPr>
          <a:xfrm>
            <a:off x="220" y="1571612"/>
            <a:ext cx="5929102" cy="584775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Система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двух тел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разгоняется</a:t>
            </a:r>
            <a:endParaRPr lang="ru-RU" sz="3200" dirty="0"/>
          </a:p>
        </p:txBody>
      </p:sp>
      <p:sp>
        <p:nvSpPr>
          <p:cNvPr id="19" name="TextBox 18"/>
          <p:cNvSpPr txBox="1"/>
          <p:nvPr/>
        </p:nvSpPr>
        <p:spPr>
          <a:xfrm>
            <a:off x="0" y="2111859"/>
            <a:ext cx="7286644" cy="58477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Потому что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F+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-mg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•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2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Н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) 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20" name="TextBox 19"/>
          <p:cNvSpPr txBox="1"/>
          <p:nvPr/>
        </p:nvSpPr>
        <p:spPr>
          <a:xfrm>
            <a:off x="0" y="2714620"/>
            <a:ext cx="2000232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21" name="TextBox 20"/>
          <p:cNvSpPr txBox="1"/>
          <p:nvPr/>
        </p:nvSpPr>
        <p:spPr>
          <a:xfrm>
            <a:off x="2143108" y="2714620"/>
            <a:ext cx="3857652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2·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0,2кг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•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0,5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м/</a:t>
            </a:r>
            <a:r>
              <a:rPr lang="ru-RU" sz="3200" b="1" dirty="0" err="1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сс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60162" y="3357562"/>
            <a:ext cx="236869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1406" y="4000504"/>
            <a:ext cx="1357322" cy="707886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F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-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?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H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 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Rectangle 1"/>
          <p:cNvSpPr>
            <a:spLocks noChangeArrowheads="1"/>
          </p:cNvSpPr>
          <p:nvPr/>
        </p:nvSpPr>
        <p:spPr bwMode="auto">
          <a:xfrm>
            <a:off x="-32" y="4693368"/>
            <a:ext cx="214314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0,5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м/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сс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143372" y="3571876"/>
            <a:ext cx="1714512" cy="584775"/>
          </a:xfrm>
          <a:prstGeom prst="rect">
            <a:avLst/>
          </a:prstGeom>
          <a:solidFill>
            <a:srgbClr val="F9E3A5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=0,2Н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-32" y="5286388"/>
            <a:ext cx="9144000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 для сообщения  этой системе ускорение 0,5м/</a:t>
            </a:r>
            <a:r>
              <a:rPr lang="ru-RU" sz="36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необходима сила в 0,2Н.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39"/>
          <p:cNvSpPr txBox="1">
            <a:spLocks noChangeArrowheads="1"/>
          </p:cNvSpPr>
          <p:nvPr/>
        </p:nvSpPr>
        <p:spPr bwMode="auto">
          <a:xfrm>
            <a:off x="8072463" y="6466869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Стр. 29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9" cstate="print"/>
          <a:srcRect l="41830" t="31493" r="9179" b="52723"/>
          <a:stretch>
            <a:fillRect/>
          </a:stretch>
        </p:blipFill>
        <p:spPr bwMode="auto">
          <a:xfrm>
            <a:off x="9880" y="0"/>
            <a:ext cx="7705392" cy="16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9" name="Text Box 2"/>
          <p:cNvSpPr txBox="1">
            <a:spLocks noChangeArrowheads="1"/>
          </p:cNvSpPr>
          <p:nvPr/>
        </p:nvSpPr>
        <p:spPr bwMode="auto">
          <a:xfrm>
            <a:off x="0" y="0"/>
            <a:ext cx="576064" cy="360040"/>
          </a:xfrm>
          <a:prstGeom prst="rect">
            <a:avLst/>
          </a:prstGeom>
          <a:solidFill>
            <a:srgbClr val="FFFF00"/>
          </a:solidFill>
          <a:ln w="19050" cmpd="dbl">
            <a:solidFill>
              <a:srgbClr val="97470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94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000"/>
                            </p:stCondLst>
                            <p:childTnLst>
                              <p:par>
                                <p:cTn id="8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2" dur="3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3" dur="3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3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2" grpId="0"/>
      <p:bldP spid="24" grpId="0" animBg="1"/>
      <p:bldP spid="25" grpId="0" build="p"/>
      <p:bldP spid="26" grpId="0" animBg="1"/>
      <p:bldP spid="2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8429652" y="71414"/>
          <a:ext cx="609600" cy="2286012"/>
        </p:xfrm>
        <a:graphic>
          <a:graphicData uri="http://schemas.openxmlformats.org/drawingml/2006/table">
            <a:tbl>
              <a:tblPr/>
              <a:tblGrid>
                <a:gridCol w="609600"/>
              </a:tblGrid>
              <a:tr h="29210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latin typeface="Times New Roman"/>
                        </a:rPr>
                        <a:t>3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40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183 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10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184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40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185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40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186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10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181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40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latin typeface="Times New Roman"/>
                        </a:rPr>
                        <a:t>2з-н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10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>
                          <a:latin typeface="Times New Roman"/>
                        </a:rPr>
                        <a:t>6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 cstate="print"/>
          <a:srcRect l="24023" t="19043" r="27929" b="65577"/>
          <a:stretch>
            <a:fillRect/>
          </a:stretch>
        </p:blipFill>
        <p:spPr bwMode="auto">
          <a:xfrm>
            <a:off x="0" y="0"/>
            <a:ext cx="8286776" cy="1500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9" cstate="print"/>
          <a:srcRect l="30469" t="31493" r="60156" b="23096"/>
          <a:stretch>
            <a:fillRect/>
          </a:stretch>
        </p:blipFill>
        <p:spPr bwMode="auto">
          <a:xfrm>
            <a:off x="8001024" y="1714488"/>
            <a:ext cx="1143008" cy="2357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Группа 4"/>
          <p:cNvGrpSpPr/>
          <p:nvPr/>
        </p:nvGrpSpPr>
        <p:grpSpPr>
          <a:xfrm>
            <a:off x="7929618" y="4357694"/>
            <a:ext cx="1214414" cy="461665"/>
            <a:chOff x="2714612" y="4429132"/>
            <a:chExt cx="1214414" cy="461665"/>
          </a:xfrm>
        </p:grpSpPr>
        <p:sp>
          <p:nvSpPr>
            <p:cNvPr id="7" name="TextBox 6"/>
            <p:cNvSpPr txBox="1"/>
            <p:nvPr/>
          </p:nvSpPr>
          <p:spPr>
            <a:xfrm>
              <a:off x="2714612" y="4429132"/>
              <a:ext cx="12144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" name="Прямая со стрелкой 7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9" name="Прямая со стрелкой 8"/>
          <p:cNvCxnSpPr/>
          <p:nvPr/>
        </p:nvCxnSpPr>
        <p:spPr>
          <a:xfrm rot="5400000">
            <a:off x="8642616" y="2928140"/>
            <a:ext cx="714380" cy="1588"/>
          </a:xfrm>
          <a:prstGeom prst="straightConnector1">
            <a:avLst/>
          </a:prstGeom>
          <a:ln w="50800">
            <a:solidFill>
              <a:srgbClr val="C00000"/>
            </a:solidFill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7"/>
          <p:cNvGrpSpPr/>
          <p:nvPr/>
        </p:nvGrpSpPr>
        <p:grpSpPr>
          <a:xfrm>
            <a:off x="7893805" y="2701349"/>
            <a:ext cx="678755" cy="584775"/>
            <a:chOff x="3357554" y="2143116"/>
            <a:chExt cx="714380" cy="584775"/>
          </a:xfrm>
          <a:solidFill>
            <a:srgbClr val="F9E3A5"/>
          </a:solidFill>
        </p:grpSpPr>
        <p:sp>
          <p:nvSpPr>
            <p:cNvPr id="11" name="TextBox 10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" name="Прямая со стрелкой 11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" name="Прямая со стрелкой 12"/>
          <p:cNvCxnSpPr/>
          <p:nvPr/>
        </p:nvCxnSpPr>
        <p:spPr>
          <a:xfrm rot="16200000" flipV="1">
            <a:off x="8356287" y="3931025"/>
            <a:ext cx="1021304" cy="17253"/>
          </a:xfrm>
          <a:prstGeom prst="straightConnector1">
            <a:avLst/>
          </a:prstGeom>
          <a:ln w="5080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16200000" flipV="1">
            <a:off x="7909370" y="3806438"/>
            <a:ext cx="612000" cy="0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4"/>
          <p:cNvGrpSpPr/>
          <p:nvPr/>
        </p:nvGrpSpPr>
        <p:grpSpPr>
          <a:xfrm>
            <a:off x="7358114" y="3643314"/>
            <a:ext cx="714380" cy="461665"/>
            <a:chOff x="2714612" y="4429132"/>
            <a:chExt cx="714380" cy="461665"/>
          </a:xfrm>
        </p:grpSpPr>
        <p:sp>
          <p:nvSpPr>
            <p:cNvPr id="16" name="TextBox 15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7" name="Прямая со стрелкой 16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Прямоугольник 17"/>
          <p:cNvSpPr/>
          <p:nvPr/>
        </p:nvSpPr>
        <p:spPr>
          <a:xfrm>
            <a:off x="60162" y="1496785"/>
            <a:ext cx="236869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,1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1406" y="2139727"/>
            <a:ext cx="2357454" cy="707886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F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=0,048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H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 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1"/>
          <p:cNvSpPr>
            <a:spLocks noChangeArrowheads="1"/>
          </p:cNvSpPr>
          <p:nvPr/>
        </p:nvSpPr>
        <p:spPr bwMode="auto">
          <a:xfrm>
            <a:off x="-32" y="2714620"/>
            <a:ext cx="100013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0" y="3214686"/>
            <a:ext cx="17144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(2с)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500550" y="1571612"/>
            <a:ext cx="4786094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Система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двух тел 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разгоняется</a:t>
            </a:r>
            <a:endParaRPr lang="ru-RU" sz="2400" dirty="0"/>
          </a:p>
        </p:txBody>
      </p:sp>
      <p:sp>
        <p:nvSpPr>
          <p:cNvPr id="23" name="TextBox 22"/>
          <p:cNvSpPr txBox="1"/>
          <p:nvPr/>
        </p:nvSpPr>
        <p:spPr>
          <a:xfrm>
            <a:off x="2428892" y="2038641"/>
            <a:ext cx="5715008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4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Потомучто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F+m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-mg</a:t>
            </a:r>
            <a:r>
              <a:rPr lang="en-US" sz="2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)·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Н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)             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400" dirty="0"/>
          </a:p>
        </p:txBody>
      </p:sp>
      <p:sp>
        <p:nvSpPr>
          <p:cNvPr id="24" name="TextBox 23"/>
          <p:cNvSpPr txBox="1"/>
          <p:nvPr/>
        </p:nvSpPr>
        <p:spPr>
          <a:xfrm>
            <a:off x="2500330" y="2500306"/>
            <a:ext cx="2000232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m·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25" name="TextBox 24"/>
          <p:cNvSpPr txBox="1"/>
          <p:nvPr/>
        </p:nvSpPr>
        <p:spPr>
          <a:xfrm>
            <a:off x="4572000" y="2500306"/>
            <a:ext cx="1643074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sz="3200" dirty="0">
              <a:solidFill>
                <a:srgbClr val="0066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071670" y="3143248"/>
            <a:ext cx="3214710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=0,048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0,24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3200" dirty="0">
              <a:solidFill>
                <a:srgbClr val="00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214942" y="3143248"/>
            <a:ext cx="1928826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0,2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м/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endParaRPr lang="ru-RU" sz="3200" dirty="0">
              <a:solidFill>
                <a:srgbClr val="00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-32" y="4580879"/>
            <a:ext cx="928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 Box 21"/>
          <p:cNvSpPr txBox="1">
            <a:spLocks noChangeArrowheads="1"/>
          </p:cNvSpPr>
          <p:nvPr/>
        </p:nvSpPr>
        <p:spPr bwMode="auto">
          <a:xfrm>
            <a:off x="642878" y="4547731"/>
            <a:ext cx="1785950" cy="623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+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Group 22"/>
          <p:cNvGrpSpPr>
            <a:grpSpLocks/>
          </p:cNvGrpSpPr>
          <p:nvPr/>
        </p:nvGrpSpPr>
        <p:grpSpPr bwMode="auto">
          <a:xfrm>
            <a:off x="2105094" y="4214818"/>
            <a:ext cx="1108732" cy="1198353"/>
            <a:chOff x="6856" y="7797"/>
            <a:chExt cx="634" cy="748"/>
          </a:xfrm>
        </p:grpSpPr>
        <p:sp>
          <p:nvSpPr>
            <p:cNvPr id="31" name="Line 23"/>
            <p:cNvSpPr>
              <a:spLocks noChangeShapeType="1"/>
            </p:cNvSpPr>
            <p:nvPr/>
          </p:nvSpPr>
          <p:spPr bwMode="auto">
            <a:xfrm rot="120000" flipV="1">
              <a:off x="6899" y="8195"/>
              <a:ext cx="440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5" name="Group 24"/>
            <p:cNvGrpSpPr>
              <a:grpSpLocks/>
            </p:cNvGrpSpPr>
            <p:nvPr/>
          </p:nvGrpSpPr>
          <p:grpSpPr bwMode="auto">
            <a:xfrm>
              <a:off x="6856" y="7797"/>
              <a:ext cx="634" cy="748"/>
              <a:chOff x="7336" y="7660"/>
              <a:chExt cx="634" cy="748"/>
            </a:xfrm>
          </p:grpSpPr>
          <p:sp>
            <p:nvSpPr>
              <p:cNvPr id="33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660"/>
                <a:ext cx="634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ru-RU" sz="3600" b="0" i="0" u="none" strike="noStrike" cap="none" normalizeH="0" baseline="0" dirty="0" err="1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ru-RU" sz="36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</a:t>
                </a:r>
                <a:r>
                  <a:rPr kumimoji="0" lang="ru-RU" sz="3600" b="0" i="0" u="none" strike="noStrike" cap="none" normalizeH="0" baseline="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en-US" sz="36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4" name="Text Box 26"/>
              <p:cNvSpPr txBox="1">
                <a:spLocks noChangeArrowheads="1"/>
              </p:cNvSpPr>
              <p:nvPr/>
            </p:nvSpPr>
            <p:spPr bwMode="auto">
              <a:xfrm>
                <a:off x="7399" y="8002"/>
                <a:ext cx="477" cy="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35" name="TextBox 34"/>
          <p:cNvSpPr txBox="1"/>
          <p:nvPr/>
        </p:nvSpPr>
        <p:spPr>
          <a:xfrm>
            <a:off x="3143240" y="4572008"/>
            <a:ext cx="928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0" name="Group 22"/>
          <p:cNvGrpSpPr>
            <a:grpSpLocks/>
          </p:cNvGrpSpPr>
          <p:nvPr/>
        </p:nvGrpSpPr>
        <p:grpSpPr bwMode="auto">
          <a:xfrm>
            <a:off x="3772276" y="4237488"/>
            <a:ext cx="1108732" cy="1198353"/>
            <a:chOff x="6856" y="7797"/>
            <a:chExt cx="634" cy="748"/>
          </a:xfrm>
        </p:grpSpPr>
        <p:sp>
          <p:nvSpPr>
            <p:cNvPr id="37" name="Line 23"/>
            <p:cNvSpPr>
              <a:spLocks noChangeShapeType="1"/>
            </p:cNvSpPr>
            <p:nvPr/>
          </p:nvSpPr>
          <p:spPr bwMode="auto">
            <a:xfrm rot="120000" flipV="1">
              <a:off x="6899" y="8195"/>
              <a:ext cx="440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2" name="Group 24"/>
            <p:cNvGrpSpPr>
              <a:grpSpLocks/>
            </p:cNvGrpSpPr>
            <p:nvPr/>
          </p:nvGrpSpPr>
          <p:grpSpPr bwMode="auto">
            <a:xfrm>
              <a:off x="6856" y="7797"/>
              <a:ext cx="634" cy="748"/>
              <a:chOff x="7336" y="7660"/>
              <a:chExt cx="634" cy="748"/>
            </a:xfrm>
          </p:grpSpPr>
          <p:sp>
            <p:nvSpPr>
              <p:cNvPr id="39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660"/>
                <a:ext cx="634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ru-RU" sz="3600" b="0" i="0" u="none" strike="noStrike" cap="none" normalizeH="0" baseline="0" dirty="0" err="1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ru-RU" sz="36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</a:t>
                </a:r>
                <a:r>
                  <a:rPr kumimoji="0" lang="ru-RU" sz="3600" b="0" i="0" u="none" strike="noStrike" cap="none" normalizeH="0" baseline="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en-US" sz="36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0" name="Text Box 26"/>
              <p:cNvSpPr txBox="1">
                <a:spLocks noChangeArrowheads="1"/>
              </p:cNvSpPr>
              <p:nvPr/>
            </p:nvSpPr>
            <p:spPr bwMode="auto">
              <a:xfrm>
                <a:off x="7399" y="8002"/>
                <a:ext cx="477" cy="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41" name="TextBox 40"/>
          <p:cNvSpPr txBox="1"/>
          <p:nvPr/>
        </p:nvSpPr>
        <p:spPr>
          <a:xfrm>
            <a:off x="4643438" y="4572008"/>
            <a:ext cx="928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6" name="Group 22"/>
          <p:cNvGrpSpPr>
            <a:grpSpLocks/>
          </p:cNvGrpSpPr>
          <p:nvPr/>
        </p:nvGrpSpPr>
        <p:grpSpPr bwMode="auto">
          <a:xfrm>
            <a:off x="5286377" y="4214818"/>
            <a:ext cx="2214127" cy="1198353"/>
            <a:chOff x="6856" y="7797"/>
            <a:chExt cx="655" cy="748"/>
          </a:xfrm>
        </p:grpSpPr>
        <p:sp>
          <p:nvSpPr>
            <p:cNvPr id="43" name="Line 23"/>
            <p:cNvSpPr>
              <a:spLocks noChangeShapeType="1"/>
            </p:cNvSpPr>
            <p:nvPr/>
          </p:nvSpPr>
          <p:spPr bwMode="auto">
            <a:xfrm rot="120000" flipV="1">
              <a:off x="6899" y="8195"/>
              <a:ext cx="440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8" name="Group 24"/>
            <p:cNvGrpSpPr>
              <a:grpSpLocks/>
            </p:cNvGrpSpPr>
            <p:nvPr/>
          </p:nvGrpSpPr>
          <p:grpSpPr bwMode="auto">
            <a:xfrm>
              <a:off x="6856" y="7797"/>
              <a:ext cx="655" cy="748"/>
              <a:chOff x="7336" y="7660"/>
              <a:chExt cx="655" cy="748"/>
            </a:xfrm>
          </p:grpSpPr>
          <p:sp>
            <p:nvSpPr>
              <p:cNvPr id="45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660"/>
                <a:ext cx="655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0,2м·</a:t>
                </a:r>
                <a:r>
                  <a: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4сс</a:t>
                </a:r>
                <a:endPara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6" name="Text Box 26"/>
              <p:cNvSpPr txBox="1">
                <a:spLocks noChangeArrowheads="1"/>
              </p:cNvSpPr>
              <p:nvPr/>
            </p:nvSpPr>
            <p:spPr bwMode="auto">
              <a:xfrm>
                <a:off x="7399" y="8002"/>
                <a:ext cx="296" cy="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200" b="1" i="0" u="none" strike="noStrike" cap="none" normalizeH="0" baseline="0" dirty="0" err="1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сс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47" name="Прямоугольник 46"/>
          <p:cNvSpPr/>
          <p:nvPr/>
        </p:nvSpPr>
        <p:spPr>
          <a:xfrm>
            <a:off x="-32" y="5437000"/>
            <a:ext cx="5388719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За время разгона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at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=0)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5327595" y="5437000"/>
            <a:ext cx="958917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at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6286512" y="5440868"/>
            <a:ext cx="2313454" cy="523220"/>
          </a:xfrm>
          <a:prstGeom prst="rect">
            <a:avLst/>
          </a:prstGeom>
          <a:solidFill>
            <a:srgbClr val="F9E3A5"/>
          </a:solidFill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=0,2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м/</a:t>
            </a:r>
            <a:r>
              <a:rPr lang="ru-RU" sz="2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·2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-32" y="6058935"/>
            <a:ext cx="9144000" cy="58477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ru-RU" sz="3200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каждая гиря ….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39"/>
          <p:cNvSpPr txBox="1">
            <a:spLocks noChangeArrowheads="1"/>
          </p:cNvSpPr>
          <p:nvPr/>
        </p:nvSpPr>
        <p:spPr bwMode="auto">
          <a:xfrm>
            <a:off x="8072463" y="6466869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Стр.30</a:t>
            </a:r>
            <a:endParaRPr lang="ru-RU" sz="2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 Box 2"/>
          <p:cNvSpPr txBox="1">
            <a:spLocks noChangeArrowheads="1"/>
          </p:cNvSpPr>
          <p:nvPr/>
        </p:nvSpPr>
        <p:spPr bwMode="auto">
          <a:xfrm>
            <a:off x="0" y="0"/>
            <a:ext cx="576064" cy="360040"/>
          </a:xfrm>
          <a:prstGeom prst="rect">
            <a:avLst/>
          </a:prstGeom>
          <a:solidFill>
            <a:srgbClr val="FFFF00"/>
          </a:solidFill>
          <a:ln w="19050" cmpd="dbl">
            <a:solidFill>
              <a:srgbClr val="97470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95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3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3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3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600"/>
                            </p:stCondLst>
                            <p:childTnLst>
                              <p:par>
                                <p:cTn id="6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 animBg="1"/>
      <p:bldP spid="20" grpId="0" build="p"/>
      <p:bldP spid="21" grpId="0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/>
      <p:bldP spid="29" grpId="0"/>
      <p:bldP spid="35" grpId="0"/>
      <p:bldP spid="41" grpId="0"/>
      <p:bldP spid="47" grpId="0" animBg="1"/>
      <p:bldP spid="48" grpId="0" animBg="1"/>
      <p:bldP spid="49" grpId="0" animBg="1"/>
      <p:bldP spid="5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14546" y="0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85720" y="500043"/>
            <a:ext cx="8358246" cy="2571767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None/>
            </a:pP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 №10</a:t>
            </a:r>
          </a:p>
          <a:p>
            <a:pPr marL="0" indent="0" algn="ctr" eaLnBrk="1" hangingPunct="1">
              <a:buNone/>
            </a:pPr>
            <a:r>
              <a:rPr lang="ru-RU" sz="4800" dirty="0" smtClean="0"/>
              <a:t> </a:t>
            </a:r>
            <a:r>
              <a:rPr lang="ru-RU" sz="4800" b="1" dirty="0" smtClean="0"/>
              <a:t> 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198,199,196,</a:t>
            </a:r>
            <a:r>
              <a:rPr lang="ru-RU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194,195</a:t>
            </a:r>
          </a:p>
          <a:p>
            <a:pPr marL="0" indent="0" algn="ctr" eaLnBrk="1" hangingPunct="1">
              <a:buNone/>
            </a:pPr>
            <a:r>
              <a:rPr lang="ru-RU" sz="4800" dirty="0" smtClean="0"/>
              <a:t> </a:t>
            </a:r>
            <a:r>
              <a:rPr lang="ru-RU" sz="4800" b="1" dirty="0" err="1" smtClean="0"/>
              <a:t>Fупр</a:t>
            </a:r>
            <a:r>
              <a:rPr lang="ru-RU" sz="4800" dirty="0" smtClean="0"/>
              <a:t> </a:t>
            </a:r>
            <a:r>
              <a:rPr lang="ru-RU" sz="4800" dirty="0" smtClean="0">
                <a:solidFill>
                  <a:srgbClr val="000000"/>
                </a:solidFill>
              </a:rPr>
              <a:t>т</a:t>
            </a:r>
            <a:r>
              <a:rPr lang="ru-RU" sz="4800" b="1" dirty="0" smtClean="0">
                <a:solidFill>
                  <a:srgbClr val="000000"/>
                </a:solidFill>
              </a:rPr>
              <a:t>7</a:t>
            </a:r>
            <a:endParaRPr lang="ru-RU" sz="48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4" name="Picture 7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071538" cy="1463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836798" y="1"/>
            <a:ext cx="1307202" cy="1285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000875" y="2786058"/>
            <a:ext cx="2143125" cy="4071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000"/>
                            </p:stCondLst>
                            <p:childTnLst>
                              <p:par>
                                <p:cTn id="52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0"/>
                            </p:stCondLst>
                            <p:childTnLst>
                              <p:par>
                                <p:cTn id="5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500"/>
                            </p:stCondLst>
                            <p:childTnLst>
                              <p:par>
                                <p:cTn id="6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500"/>
                            </p:stCondLst>
                            <p:childTnLst>
                              <p:par>
                                <p:cTn id="6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8500"/>
                            </p:stCondLst>
                            <p:childTnLst>
                              <p:par>
                                <p:cTn id="74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9000"/>
                            </p:stCondLst>
                            <p:childTnLst>
                              <p:par>
                                <p:cTn id="79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9500"/>
                            </p:stCondLst>
                            <p:childTnLst>
                              <p:par>
                                <p:cTn id="84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0"/>
                            </p:stCondLst>
                            <p:childTnLst>
                              <p:par>
                                <p:cTn id="88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500"/>
                            </p:stCondLst>
                            <p:childTnLst>
                              <p:par>
                                <p:cTn id="9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9177374" y="71426"/>
          <a:ext cx="609600" cy="1714500"/>
        </p:xfrm>
        <a:graphic>
          <a:graphicData uri="http://schemas.openxmlformats.org/drawingml/2006/table">
            <a:tbl>
              <a:tblPr/>
              <a:tblGrid>
                <a:gridCol w="609600"/>
              </a:tblGrid>
              <a:tr h="21907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latin typeface="Times New Roman"/>
                        </a:rPr>
                        <a:t>4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198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199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196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194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195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1" i="0" u="none" strike="noStrike">
                          <a:latin typeface="Times New Roman"/>
                        </a:rPr>
                        <a:t>F</a:t>
                      </a:r>
                      <a:r>
                        <a:rPr lang="ru-RU" sz="1000" b="1" i="0" u="none" strike="noStrike">
                          <a:latin typeface="Times New Roman"/>
                        </a:rPr>
                        <a:t>упр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latin typeface="Times New Roman"/>
                        </a:rPr>
                        <a:t>7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11" cstate="print"/>
          <a:srcRect l="26953" t="24902" r="10937" b="65577"/>
          <a:stretch>
            <a:fillRect/>
          </a:stretch>
        </p:blipFill>
        <p:spPr bwMode="auto">
          <a:xfrm>
            <a:off x="0" y="0"/>
            <a:ext cx="9144000" cy="928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4" descr="E:\лицей\класс\для анимашек\трение 2\IMG_0021.JPG"/>
          <p:cNvPicPr>
            <a:picLocks noChangeAspect="1" noChangeArrowheads="1"/>
          </p:cNvPicPr>
          <p:nvPr/>
        </p:nvPicPr>
        <p:blipFill>
          <a:blip r:embed="rId12" cstate="print"/>
          <a:srcRect l="45312"/>
          <a:stretch>
            <a:fillRect/>
          </a:stretch>
        </p:blipFill>
        <p:spPr bwMode="auto">
          <a:xfrm>
            <a:off x="5083217" y="1401449"/>
            <a:ext cx="2928958" cy="1048451"/>
          </a:xfrm>
          <a:prstGeom prst="rect">
            <a:avLst/>
          </a:prstGeom>
          <a:noFill/>
        </p:spPr>
      </p:pic>
      <p:grpSp>
        <p:nvGrpSpPr>
          <p:cNvPr id="2" name="Группа 8"/>
          <p:cNvGrpSpPr/>
          <p:nvPr/>
        </p:nvGrpSpPr>
        <p:grpSpPr>
          <a:xfrm>
            <a:off x="6715140" y="1173047"/>
            <a:ext cx="1357322" cy="584775"/>
            <a:chOff x="3357553" y="2143116"/>
            <a:chExt cx="1437164" cy="584775"/>
          </a:xfrm>
          <a:solidFill>
            <a:srgbClr val="F9E3A5"/>
          </a:solidFill>
        </p:grpSpPr>
        <p:sp>
          <p:nvSpPr>
            <p:cNvPr id="10" name="TextBox 9"/>
            <p:cNvSpPr txBox="1"/>
            <p:nvPr/>
          </p:nvSpPr>
          <p:spPr>
            <a:xfrm>
              <a:off x="3357553" y="2143116"/>
              <a:ext cx="1437164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" name="Прямая со стрелкой 10"/>
            <p:cNvCxnSpPr/>
            <p:nvPr/>
          </p:nvCxnSpPr>
          <p:spPr>
            <a:xfrm>
              <a:off x="3494009" y="2209570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" name="Прямая со стрелкой 14"/>
          <p:cNvCxnSpPr/>
          <p:nvPr/>
        </p:nvCxnSpPr>
        <p:spPr>
          <a:xfrm>
            <a:off x="7034345" y="1949832"/>
            <a:ext cx="784230" cy="2"/>
          </a:xfrm>
          <a:prstGeom prst="straightConnector1">
            <a:avLst/>
          </a:prstGeom>
          <a:ln w="50800">
            <a:solidFill>
              <a:srgbClr val="C00000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4" descr="E:\лицей\класс\для анимашек\трение 2\IMG_0021.JPG"/>
          <p:cNvPicPr>
            <a:picLocks noChangeAspect="1" noChangeArrowheads="1"/>
          </p:cNvPicPr>
          <p:nvPr/>
        </p:nvPicPr>
        <p:blipFill>
          <a:blip r:embed="rId12" cstate="print"/>
          <a:srcRect l="45312"/>
          <a:stretch>
            <a:fillRect/>
          </a:stretch>
        </p:blipFill>
        <p:spPr bwMode="auto">
          <a:xfrm rot="10800000">
            <a:off x="2214546" y="1523293"/>
            <a:ext cx="2928958" cy="1048451"/>
          </a:xfrm>
          <a:prstGeom prst="rect">
            <a:avLst/>
          </a:prstGeom>
          <a:noFill/>
        </p:spPr>
      </p:pic>
      <p:cxnSp>
        <p:nvCxnSpPr>
          <p:cNvPr id="8" name="Прямая со стрелкой 7"/>
          <p:cNvCxnSpPr/>
          <p:nvPr/>
        </p:nvCxnSpPr>
        <p:spPr>
          <a:xfrm>
            <a:off x="2044836" y="1918468"/>
            <a:ext cx="784230" cy="2"/>
          </a:xfrm>
          <a:prstGeom prst="straightConnector1">
            <a:avLst/>
          </a:prstGeom>
          <a:ln w="50800">
            <a:solidFill>
              <a:srgbClr val="008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11"/>
          <p:cNvGrpSpPr/>
          <p:nvPr/>
        </p:nvGrpSpPr>
        <p:grpSpPr>
          <a:xfrm>
            <a:off x="2143108" y="1159484"/>
            <a:ext cx="1214446" cy="584775"/>
            <a:chOff x="3357554" y="2143116"/>
            <a:chExt cx="1285884" cy="584775"/>
          </a:xfrm>
          <a:solidFill>
            <a:srgbClr val="F9E3A5"/>
          </a:solidFill>
        </p:grpSpPr>
        <p:sp>
          <p:nvSpPr>
            <p:cNvPr id="13" name="TextBox 12"/>
            <p:cNvSpPr txBox="1"/>
            <p:nvPr/>
          </p:nvSpPr>
          <p:spPr>
            <a:xfrm>
              <a:off x="3357554" y="2143116"/>
              <a:ext cx="1285884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" name="Прямая со стрелкой 13"/>
            <p:cNvCxnSpPr/>
            <p:nvPr/>
          </p:nvCxnSpPr>
          <p:spPr>
            <a:xfrm>
              <a:off x="3494009" y="2209570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8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Рамка 16"/>
          <p:cNvSpPr/>
          <p:nvPr/>
        </p:nvSpPr>
        <p:spPr>
          <a:xfrm>
            <a:off x="3143240" y="4903814"/>
            <a:ext cx="2214578" cy="1071570"/>
          </a:xfrm>
          <a:prstGeom prst="frame">
            <a:avLst/>
          </a:prstGeom>
          <a:solidFill>
            <a:srgbClr val="00B050">
              <a:alpha val="51000"/>
            </a:srgbClr>
          </a:solidFill>
          <a:ln>
            <a:solidFill>
              <a:srgbClr val="006600">
                <a:alpha val="74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Text Box 31"/>
          <p:cNvSpPr txBox="1">
            <a:spLocks noChangeArrowheads="1"/>
          </p:cNvSpPr>
          <p:nvPr/>
        </p:nvSpPr>
        <p:spPr bwMode="auto">
          <a:xfrm>
            <a:off x="3340708" y="5038124"/>
            <a:ext cx="1071570" cy="76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40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 Box 31"/>
          <p:cNvSpPr txBox="1">
            <a:spLocks noChangeArrowheads="1"/>
          </p:cNvSpPr>
          <p:nvPr/>
        </p:nvSpPr>
        <p:spPr bwMode="auto">
          <a:xfrm>
            <a:off x="4511195" y="5074077"/>
            <a:ext cx="785818" cy="76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40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Line 23"/>
          <p:cNvSpPr>
            <a:spLocks noChangeShapeType="1"/>
          </p:cNvSpPr>
          <p:nvPr/>
        </p:nvSpPr>
        <p:spPr bwMode="auto">
          <a:xfrm>
            <a:off x="3450258" y="5214950"/>
            <a:ext cx="360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" name="Line 23"/>
          <p:cNvSpPr>
            <a:spLocks noChangeShapeType="1"/>
          </p:cNvSpPr>
          <p:nvPr/>
        </p:nvSpPr>
        <p:spPr bwMode="auto">
          <a:xfrm>
            <a:off x="4572000" y="5214950"/>
            <a:ext cx="360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Text Box 26"/>
          <p:cNvSpPr txBox="1">
            <a:spLocks noChangeArrowheads="1"/>
          </p:cNvSpPr>
          <p:nvPr/>
        </p:nvSpPr>
        <p:spPr bwMode="auto">
          <a:xfrm>
            <a:off x="4336420" y="5049207"/>
            <a:ext cx="500066" cy="737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Rectangle 1"/>
          <p:cNvSpPr>
            <a:spLocks noChangeArrowheads="1"/>
          </p:cNvSpPr>
          <p:nvPr/>
        </p:nvSpPr>
        <p:spPr bwMode="auto">
          <a:xfrm>
            <a:off x="0" y="6116284"/>
            <a:ext cx="557213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действие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противо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действию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Rectangle 2"/>
          <p:cNvSpPr>
            <a:spLocks noChangeArrowheads="1"/>
          </p:cNvSpPr>
          <p:nvPr/>
        </p:nvSpPr>
        <p:spPr bwMode="auto">
          <a:xfrm>
            <a:off x="5429256" y="4687524"/>
            <a:ext cx="371474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равные  по модулю..  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вдоль одной  прямой..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противоположные…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одной  природы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786446" y="6273249"/>
            <a:ext cx="2143140" cy="584775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 6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AutoShape 107"/>
          <p:cNvSpPr>
            <a:spLocks noChangeArrowheads="1"/>
          </p:cNvSpPr>
          <p:nvPr/>
        </p:nvSpPr>
        <p:spPr bwMode="auto">
          <a:xfrm rot="10800000" flipV="1">
            <a:off x="0" y="5187590"/>
            <a:ext cx="2000232" cy="801691"/>
          </a:xfrm>
          <a:prstGeom prst="wedgeRectCallout">
            <a:avLst>
              <a:gd name="adj1" fmla="val -106049"/>
              <a:gd name="adj2" fmla="val -7956"/>
            </a:avLst>
          </a:prstGeom>
          <a:solidFill>
            <a:srgbClr val="F9E3A5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з-н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Н.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7" name="Прямая со стрелкой 26"/>
          <p:cNvCxnSpPr/>
          <p:nvPr/>
        </p:nvCxnSpPr>
        <p:spPr>
          <a:xfrm>
            <a:off x="236584" y="3044976"/>
            <a:ext cx="784230" cy="2"/>
          </a:xfrm>
          <a:prstGeom prst="straightConnector1">
            <a:avLst/>
          </a:prstGeom>
          <a:ln w="50800">
            <a:solidFill>
              <a:srgbClr val="008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27"/>
          <p:cNvGrpSpPr/>
          <p:nvPr/>
        </p:nvGrpSpPr>
        <p:grpSpPr>
          <a:xfrm>
            <a:off x="312554" y="2285992"/>
            <a:ext cx="687546" cy="584775"/>
            <a:chOff x="3357552" y="2143116"/>
            <a:chExt cx="1064644" cy="584775"/>
          </a:xfrm>
          <a:solidFill>
            <a:srgbClr val="F9E3A5"/>
          </a:solidFill>
        </p:grpSpPr>
        <p:sp>
          <p:nvSpPr>
            <p:cNvPr id="29" name="TextBox 28"/>
            <p:cNvSpPr txBox="1"/>
            <p:nvPr/>
          </p:nvSpPr>
          <p:spPr>
            <a:xfrm>
              <a:off x="3357552" y="2143116"/>
              <a:ext cx="1064644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0" name="Прямая со стрелкой 29"/>
            <p:cNvCxnSpPr/>
            <p:nvPr/>
          </p:nvCxnSpPr>
          <p:spPr>
            <a:xfrm>
              <a:off x="3494009" y="2209570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8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1" name="Прямая со стрелкой 30"/>
          <p:cNvCxnSpPr/>
          <p:nvPr/>
        </p:nvCxnSpPr>
        <p:spPr>
          <a:xfrm>
            <a:off x="1060387" y="3044976"/>
            <a:ext cx="784230" cy="2"/>
          </a:xfrm>
          <a:prstGeom prst="straightConnector1">
            <a:avLst/>
          </a:prstGeom>
          <a:ln w="50800">
            <a:solidFill>
              <a:srgbClr val="C00000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31"/>
          <p:cNvGrpSpPr/>
          <p:nvPr/>
        </p:nvGrpSpPr>
        <p:grpSpPr>
          <a:xfrm>
            <a:off x="1285852" y="2317325"/>
            <a:ext cx="714380" cy="584775"/>
            <a:chOff x="3357552" y="2143116"/>
            <a:chExt cx="756402" cy="584775"/>
          </a:xfrm>
          <a:solidFill>
            <a:srgbClr val="F9E3A5"/>
          </a:solidFill>
        </p:grpSpPr>
        <p:sp>
          <p:nvSpPr>
            <p:cNvPr id="33" name="TextBox 32"/>
            <p:cNvSpPr txBox="1"/>
            <p:nvPr/>
          </p:nvSpPr>
          <p:spPr>
            <a:xfrm>
              <a:off x="3357552" y="2143116"/>
              <a:ext cx="756402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4" name="Прямая со стрелкой 33"/>
            <p:cNvCxnSpPr/>
            <p:nvPr/>
          </p:nvCxnSpPr>
          <p:spPr>
            <a:xfrm>
              <a:off x="3494009" y="2209570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TextBox 34"/>
          <p:cNvSpPr txBox="1"/>
          <p:nvPr/>
        </p:nvSpPr>
        <p:spPr>
          <a:xfrm>
            <a:off x="0" y="3357562"/>
            <a:ext cx="9144000" cy="523220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показания обоих динамометров одинаковое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Н. 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9"/>
          <p:cNvSpPr txBox="1">
            <a:spLocks noChangeArrowheads="1"/>
          </p:cNvSpPr>
          <p:nvPr/>
        </p:nvSpPr>
        <p:spPr bwMode="auto">
          <a:xfrm>
            <a:off x="8072463" y="6466869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Стр.30</a:t>
            </a:r>
            <a:endParaRPr lang="ru-RU" sz="2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 Box 2"/>
          <p:cNvSpPr txBox="1">
            <a:spLocks noChangeArrowheads="1"/>
          </p:cNvSpPr>
          <p:nvPr/>
        </p:nvSpPr>
        <p:spPr bwMode="auto">
          <a:xfrm>
            <a:off x="0" y="0"/>
            <a:ext cx="576064" cy="360040"/>
          </a:xfrm>
          <a:prstGeom prst="rect">
            <a:avLst/>
          </a:prstGeom>
          <a:solidFill>
            <a:srgbClr val="FFFF00"/>
          </a:solidFill>
          <a:ln w="19050" cmpd="dbl">
            <a:solidFill>
              <a:srgbClr val="97470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101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2" presetClass="entr" presetSubtype="1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000"/>
                            </p:stCondLst>
                            <p:childTnLst>
                              <p:par>
                                <p:cTn id="6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500"/>
                            </p:stCondLst>
                            <p:childTnLst>
                              <p:par>
                                <p:cTn id="7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4" dur="2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52525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5" dur="2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2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900"/>
                            </p:stCondLst>
                            <p:childTnLst>
                              <p:par>
                                <p:cTn id="8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0" dur="2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52525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1" dur="2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2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4000"/>
                            </p:stCondLst>
                            <p:childTnLst>
                              <p:par>
                                <p:cTn id="9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6" dur="2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52525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7" dur="2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2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6000"/>
                            </p:stCondLst>
                            <p:childTnLst>
                              <p:par>
                                <p:cTn id="10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2" dur="200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52525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3" dur="200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200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750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1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1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1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7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1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1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000"/>
                            </p:stCondLst>
                            <p:childTnLst>
                              <p:par>
                                <p:cTn id="12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000"/>
                            </p:stCondLst>
                            <p:childTnLst>
                              <p:par>
                                <p:cTn id="14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/>
      <p:bldP spid="19" grpId="0"/>
      <p:bldP spid="20" grpId="0" animBg="1"/>
      <p:bldP spid="21" grpId="0" animBg="1"/>
      <p:bldP spid="22" grpId="0"/>
      <p:bldP spid="23" grpId="0"/>
      <p:bldP spid="24" grpId="0" build="p"/>
      <p:bldP spid="25" grpId="0" build="p" animBg="1"/>
      <p:bldP spid="25" grpId="1" build="allAtOnce" animBg="1"/>
      <p:bldP spid="26" grpId="0" animBg="1"/>
      <p:bldP spid="3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785794"/>
            <a:ext cx="9144000" cy="523220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«Почему не проваливаются тела, лежащие на столе?»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1928802"/>
            <a:ext cx="9144000" cy="95410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«Для уменьшения трения используют смазку. Зачем же поплевывают на ладони перед работой?»</a:t>
            </a:r>
            <a:endParaRPr lang="ru-RU" sz="2800" b="1" dirty="0">
              <a:solidFill>
                <a:srgbClr val="0000FF"/>
              </a:solidFill>
              <a:latin typeface="Times New Roman"/>
              <a:ea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8429652" y="71426"/>
          <a:ext cx="609600" cy="1714500"/>
        </p:xfrm>
        <a:graphic>
          <a:graphicData uri="http://schemas.openxmlformats.org/drawingml/2006/table">
            <a:tbl>
              <a:tblPr/>
              <a:tblGrid>
                <a:gridCol w="609600"/>
              </a:tblGrid>
              <a:tr h="21907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latin typeface="Times New Roman"/>
                        </a:rPr>
                        <a:t>4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198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199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196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194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195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1" i="0" u="none" strike="noStrike">
                          <a:latin typeface="Times New Roman"/>
                        </a:rPr>
                        <a:t>F</a:t>
                      </a:r>
                      <a:r>
                        <a:rPr lang="ru-RU" sz="1000" b="1" i="0" u="none" strike="noStrike">
                          <a:latin typeface="Times New Roman"/>
                        </a:rPr>
                        <a:t>упр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latin typeface="Times New Roman"/>
                        </a:rPr>
                        <a:t>7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6" cstate="print"/>
          <a:srcRect l="26953" t="34423" r="37245" b="43604"/>
          <a:stretch>
            <a:fillRect/>
          </a:stretch>
        </p:blipFill>
        <p:spPr bwMode="auto">
          <a:xfrm>
            <a:off x="0" y="-24"/>
            <a:ext cx="7929586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6" cstate="print"/>
          <a:srcRect l="64289" t="34423" r="12695" b="43604"/>
          <a:stretch>
            <a:fillRect/>
          </a:stretch>
        </p:blipFill>
        <p:spPr bwMode="auto">
          <a:xfrm>
            <a:off x="5786477" y="2134161"/>
            <a:ext cx="3214710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142844" y="2933168"/>
            <a:ext cx="5500726" cy="954107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Пусть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Н, тогда тело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действует на тело 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силой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Н!  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6073786" y="3134291"/>
            <a:ext cx="784230" cy="2"/>
          </a:xfrm>
          <a:prstGeom prst="straightConnector1">
            <a:avLst/>
          </a:prstGeom>
          <a:ln w="50800">
            <a:solidFill>
              <a:srgbClr val="008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7"/>
          <p:cNvGrpSpPr/>
          <p:nvPr/>
        </p:nvGrpSpPr>
        <p:grpSpPr>
          <a:xfrm>
            <a:off x="6015387" y="3350673"/>
            <a:ext cx="725138" cy="535361"/>
            <a:chOff x="3357554" y="2143116"/>
            <a:chExt cx="767793" cy="584775"/>
          </a:xfrm>
          <a:solidFill>
            <a:schemeClr val="bg1"/>
          </a:solidFill>
        </p:grpSpPr>
        <p:sp>
          <p:nvSpPr>
            <p:cNvPr id="9" name="TextBox 8"/>
            <p:cNvSpPr txBox="1"/>
            <p:nvPr/>
          </p:nvSpPr>
          <p:spPr>
            <a:xfrm>
              <a:off x="3357554" y="2143116"/>
              <a:ext cx="767793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endPara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" name="Прямая со стрелкой 9"/>
            <p:cNvCxnSpPr/>
            <p:nvPr/>
          </p:nvCxnSpPr>
          <p:spPr>
            <a:xfrm>
              <a:off x="3494009" y="2209570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8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Прямоугольник 10"/>
          <p:cNvSpPr/>
          <p:nvPr/>
        </p:nvSpPr>
        <p:spPr>
          <a:xfrm>
            <a:off x="0" y="3933300"/>
            <a:ext cx="9001156" cy="954107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 тогда по 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3-му </a:t>
            </a:r>
            <a:r>
              <a:rPr lang="ru-RU" sz="28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з-ну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Ньютона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 тело 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действует на тело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 силой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Н. Но тогда  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424067" y="4861994"/>
            <a:ext cx="5148461" cy="646331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(1з-н Ньютона)</a:t>
            </a:r>
            <a:endParaRPr lang="ru-RU" sz="3200" i="1" dirty="0">
              <a:solidFill>
                <a:srgbClr val="C0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5485171"/>
            <a:ext cx="9144000" cy="1015663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равнодействующая сил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 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,т.е. их сумма равна нулю. 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39"/>
          <p:cNvSpPr txBox="1">
            <a:spLocks noChangeArrowheads="1"/>
          </p:cNvSpPr>
          <p:nvPr/>
        </p:nvSpPr>
        <p:spPr bwMode="auto">
          <a:xfrm>
            <a:off x="8072462" y="6500834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Стр.31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0" y="0"/>
            <a:ext cx="576064" cy="360040"/>
          </a:xfrm>
          <a:prstGeom prst="rect">
            <a:avLst/>
          </a:prstGeom>
          <a:solidFill>
            <a:srgbClr val="FFFF00"/>
          </a:solidFill>
          <a:ln w="19050" cmpd="dbl">
            <a:solidFill>
              <a:srgbClr val="97470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102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utoUpdateAnimBg="0"/>
      <p:bldP spid="11" grpId="0" animBg="1" autoUpdateAnimBg="0"/>
      <p:bldP spid="12" grpId="0" animBg="1" autoUpdateAnimBg="0"/>
      <p:bldP spid="1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8429652" y="71426"/>
          <a:ext cx="609600" cy="1714500"/>
        </p:xfrm>
        <a:graphic>
          <a:graphicData uri="http://schemas.openxmlformats.org/drawingml/2006/table">
            <a:tbl>
              <a:tblPr/>
              <a:tblGrid>
                <a:gridCol w="609600"/>
              </a:tblGrid>
              <a:tr h="21907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latin typeface="Times New Roman"/>
                        </a:rPr>
                        <a:t>4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198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199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196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194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195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1" i="0" u="none" strike="noStrike">
                          <a:latin typeface="Times New Roman"/>
                        </a:rPr>
                        <a:t>F</a:t>
                      </a:r>
                      <a:r>
                        <a:rPr lang="ru-RU" sz="1000" b="1" i="0" u="none" strike="noStrike">
                          <a:latin typeface="Times New Roman"/>
                        </a:rPr>
                        <a:t>упр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latin typeface="Times New Roman"/>
                        </a:rPr>
                        <a:t>7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10" cstate="print"/>
          <a:srcRect l="25781" t="20508" r="10937" b="38476"/>
          <a:stretch>
            <a:fillRect/>
          </a:stretch>
        </p:blipFill>
        <p:spPr bwMode="auto">
          <a:xfrm>
            <a:off x="-32" y="-24"/>
            <a:ext cx="9144032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5" name="Прямая со стрелкой 4"/>
          <p:cNvCxnSpPr/>
          <p:nvPr/>
        </p:nvCxnSpPr>
        <p:spPr>
          <a:xfrm>
            <a:off x="4616604" y="2890949"/>
            <a:ext cx="829599" cy="3"/>
          </a:xfrm>
          <a:prstGeom prst="straightConnector1">
            <a:avLst/>
          </a:prstGeom>
          <a:ln w="50800">
            <a:solidFill>
              <a:srgbClr val="008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5"/>
          <p:cNvGrpSpPr/>
          <p:nvPr/>
        </p:nvGrpSpPr>
        <p:grpSpPr>
          <a:xfrm>
            <a:off x="3132089" y="2129845"/>
            <a:ext cx="1357322" cy="584775"/>
            <a:chOff x="3357553" y="2143116"/>
            <a:chExt cx="1437164" cy="584775"/>
          </a:xfrm>
        </p:grpSpPr>
        <p:sp>
          <p:nvSpPr>
            <p:cNvPr id="7" name="TextBox 6"/>
            <p:cNvSpPr txBox="1"/>
            <p:nvPr/>
          </p:nvSpPr>
          <p:spPr>
            <a:xfrm>
              <a:off x="3357553" y="2143116"/>
              <a:ext cx="143716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dirty="0" err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магн</a:t>
              </a:r>
              <a:endPara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" name="Прямая со стрелкой 7"/>
            <p:cNvCxnSpPr/>
            <p:nvPr/>
          </p:nvCxnSpPr>
          <p:spPr>
            <a:xfrm>
              <a:off x="3494009" y="2209570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Группа 8"/>
          <p:cNvGrpSpPr/>
          <p:nvPr/>
        </p:nvGrpSpPr>
        <p:grpSpPr>
          <a:xfrm>
            <a:off x="4714875" y="2143116"/>
            <a:ext cx="1284703" cy="584775"/>
            <a:chOff x="3357554" y="2143116"/>
            <a:chExt cx="1285884" cy="584775"/>
          </a:xfrm>
        </p:grpSpPr>
        <p:sp>
          <p:nvSpPr>
            <p:cNvPr id="10" name="TextBox 9"/>
            <p:cNvSpPr txBox="1"/>
            <p:nvPr/>
          </p:nvSpPr>
          <p:spPr>
            <a:xfrm>
              <a:off x="3357554" y="2143116"/>
              <a:ext cx="128588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тел</a:t>
              </a:r>
              <a:endPara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" name="Прямая со стрелкой 10"/>
            <p:cNvCxnSpPr/>
            <p:nvPr/>
          </p:nvCxnSpPr>
          <p:spPr>
            <a:xfrm>
              <a:off x="3494009" y="2209570"/>
              <a:ext cx="428628" cy="1588"/>
            </a:xfrm>
            <a:prstGeom prst="straightConnector1">
              <a:avLst/>
            </a:prstGeom>
            <a:ln w="25400">
              <a:solidFill>
                <a:srgbClr val="008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" name="Прямая со стрелкой 11"/>
          <p:cNvCxnSpPr/>
          <p:nvPr/>
        </p:nvCxnSpPr>
        <p:spPr>
          <a:xfrm>
            <a:off x="3451294" y="2906630"/>
            <a:ext cx="829599" cy="3"/>
          </a:xfrm>
          <a:prstGeom prst="straightConnector1">
            <a:avLst/>
          </a:prstGeom>
          <a:ln w="50800">
            <a:solidFill>
              <a:srgbClr val="C00000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Рамка 12"/>
          <p:cNvSpPr/>
          <p:nvPr/>
        </p:nvSpPr>
        <p:spPr>
          <a:xfrm>
            <a:off x="3143240" y="4903814"/>
            <a:ext cx="2214578" cy="1071570"/>
          </a:xfrm>
          <a:prstGeom prst="frame">
            <a:avLst/>
          </a:prstGeom>
          <a:solidFill>
            <a:srgbClr val="00B050">
              <a:alpha val="51000"/>
            </a:srgbClr>
          </a:solidFill>
          <a:ln>
            <a:solidFill>
              <a:srgbClr val="006600">
                <a:alpha val="74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Text Box 31"/>
          <p:cNvSpPr txBox="1">
            <a:spLocks noChangeArrowheads="1"/>
          </p:cNvSpPr>
          <p:nvPr/>
        </p:nvSpPr>
        <p:spPr bwMode="auto">
          <a:xfrm>
            <a:off x="3340708" y="5038124"/>
            <a:ext cx="1071570" cy="76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40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Box 31"/>
          <p:cNvSpPr txBox="1">
            <a:spLocks noChangeArrowheads="1"/>
          </p:cNvSpPr>
          <p:nvPr/>
        </p:nvSpPr>
        <p:spPr bwMode="auto">
          <a:xfrm>
            <a:off x="4511195" y="5074077"/>
            <a:ext cx="785818" cy="76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40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Line 23"/>
          <p:cNvSpPr>
            <a:spLocks noChangeShapeType="1"/>
          </p:cNvSpPr>
          <p:nvPr/>
        </p:nvSpPr>
        <p:spPr bwMode="auto">
          <a:xfrm>
            <a:off x="3450258" y="5214950"/>
            <a:ext cx="360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Line 23"/>
          <p:cNvSpPr>
            <a:spLocks noChangeShapeType="1"/>
          </p:cNvSpPr>
          <p:nvPr/>
        </p:nvSpPr>
        <p:spPr bwMode="auto">
          <a:xfrm>
            <a:off x="4572000" y="5214950"/>
            <a:ext cx="360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Text Box 26"/>
          <p:cNvSpPr txBox="1">
            <a:spLocks noChangeArrowheads="1"/>
          </p:cNvSpPr>
          <p:nvPr/>
        </p:nvSpPr>
        <p:spPr bwMode="auto">
          <a:xfrm>
            <a:off x="4336420" y="5049207"/>
            <a:ext cx="500066" cy="737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1"/>
          <p:cNvSpPr>
            <a:spLocks noChangeArrowheads="1"/>
          </p:cNvSpPr>
          <p:nvPr/>
        </p:nvSpPr>
        <p:spPr bwMode="auto">
          <a:xfrm>
            <a:off x="0" y="6116284"/>
            <a:ext cx="557213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действие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противо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действию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2"/>
          <p:cNvSpPr>
            <a:spLocks noChangeArrowheads="1"/>
          </p:cNvSpPr>
          <p:nvPr/>
        </p:nvSpPr>
        <p:spPr bwMode="auto">
          <a:xfrm>
            <a:off x="5429256" y="4687524"/>
            <a:ext cx="371474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равные  по модулю..  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вдоль одной  прямой..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противоположные…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одной  природы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715008" y="6273249"/>
            <a:ext cx="2143140" cy="584775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 6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AutoShape 107"/>
          <p:cNvSpPr>
            <a:spLocks noChangeArrowheads="1"/>
          </p:cNvSpPr>
          <p:nvPr/>
        </p:nvSpPr>
        <p:spPr bwMode="auto">
          <a:xfrm rot="10800000" flipV="1">
            <a:off x="0" y="5187590"/>
            <a:ext cx="2000232" cy="801691"/>
          </a:xfrm>
          <a:prstGeom prst="wedgeRectCallout">
            <a:avLst>
              <a:gd name="adj1" fmla="val -106049"/>
              <a:gd name="adj2" fmla="val -7956"/>
            </a:avLst>
          </a:prstGeom>
          <a:solidFill>
            <a:srgbClr val="F9E3A5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з-н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Н.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2071670" y="2928934"/>
            <a:ext cx="829599" cy="3"/>
          </a:xfrm>
          <a:prstGeom prst="straightConnector1">
            <a:avLst/>
          </a:prstGeom>
          <a:ln w="50800">
            <a:solidFill>
              <a:srgbClr val="008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23"/>
          <p:cNvGrpSpPr/>
          <p:nvPr/>
        </p:nvGrpSpPr>
        <p:grpSpPr>
          <a:xfrm>
            <a:off x="1571603" y="2214554"/>
            <a:ext cx="1284703" cy="584775"/>
            <a:chOff x="3357554" y="2143116"/>
            <a:chExt cx="1285884" cy="584775"/>
          </a:xfrm>
          <a:solidFill>
            <a:srgbClr val="F9E3A5"/>
          </a:solidFill>
        </p:grpSpPr>
        <p:sp>
          <p:nvSpPr>
            <p:cNvPr id="25" name="TextBox 24"/>
            <p:cNvSpPr txBox="1"/>
            <p:nvPr/>
          </p:nvSpPr>
          <p:spPr>
            <a:xfrm>
              <a:off x="3357554" y="2143116"/>
              <a:ext cx="1285884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dirty="0" err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упр</a:t>
              </a:r>
              <a:endPara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6" name="Прямая со стрелкой 25"/>
            <p:cNvCxnSpPr/>
            <p:nvPr/>
          </p:nvCxnSpPr>
          <p:spPr>
            <a:xfrm>
              <a:off x="3494009" y="2209570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8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TextBox 26"/>
          <p:cNvSpPr txBox="1"/>
          <p:nvPr/>
        </p:nvSpPr>
        <p:spPr>
          <a:xfrm>
            <a:off x="285719" y="1071546"/>
            <a:ext cx="4685389" cy="523220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(1з-н Н)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0 = </a:t>
            </a:r>
            <a:r>
              <a:rPr lang="en-US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упр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магн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0" y="3500438"/>
            <a:ext cx="9144000" cy="830997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сила- это действие другого тела,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 магнит составляет с тележкой одну систему. </a:t>
            </a:r>
            <a:r>
              <a:rPr lang="ru-RU" sz="24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Ускорения не будет!</a:t>
            </a:r>
            <a:endParaRPr lang="ru-RU" sz="2400" b="1" dirty="0">
              <a:solidFill>
                <a:srgbClr val="F9010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39"/>
          <p:cNvSpPr txBox="1">
            <a:spLocks noChangeArrowheads="1"/>
          </p:cNvSpPr>
          <p:nvPr/>
        </p:nvSpPr>
        <p:spPr bwMode="auto">
          <a:xfrm>
            <a:off x="8072463" y="6466869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Стр.31</a:t>
            </a:r>
            <a:endParaRPr lang="ru-RU" sz="2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 Box 2"/>
          <p:cNvSpPr txBox="1">
            <a:spLocks noChangeArrowheads="1"/>
          </p:cNvSpPr>
          <p:nvPr/>
        </p:nvSpPr>
        <p:spPr bwMode="auto">
          <a:xfrm>
            <a:off x="0" y="0"/>
            <a:ext cx="576064" cy="360040"/>
          </a:xfrm>
          <a:prstGeom prst="rect">
            <a:avLst/>
          </a:prstGeom>
          <a:solidFill>
            <a:srgbClr val="FFFF00"/>
          </a:solidFill>
          <a:ln w="19050" cmpd="dbl">
            <a:solidFill>
              <a:srgbClr val="97470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103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" presetClass="entr" presetSubtype="1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5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500"/>
                            </p:stCondLst>
                            <p:childTnLst>
                              <p:par>
                                <p:cTn id="7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0" dur="2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52525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1" dur="2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2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900"/>
                            </p:stCondLst>
                            <p:childTnLst>
                              <p:par>
                                <p:cTn id="8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6" dur="2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52525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7" dur="2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2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4000"/>
                            </p:stCondLst>
                            <p:childTnLst>
                              <p:par>
                                <p:cTn id="9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2" dur="2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52525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3" dur="2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2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6000"/>
                            </p:stCondLst>
                            <p:childTnLst>
                              <p:par>
                                <p:cTn id="9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8" dur="2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52525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9" dur="2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2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7500"/>
                            </p:stCondLst>
                            <p:childTnLst>
                              <p:par>
                                <p:cTn id="10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0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0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1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3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1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1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1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000"/>
                            </p:stCondLst>
                            <p:childTnLst>
                              <p:par>
                                <p:cTn id="12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5" grpId="0"/>
      <p:bldP spid="16" grpId="0" animBg="1"/>
      <p:bldP spid="17" grpId="0" animBg="1"/>
      <p:bldP spid="18" grpId="0"/>
      <p:bldP spid="19" grpId="0"/>
      <p:bldP spid="20" grpId="0" build="p"/>
      <p:bldP spid="21" grpId="0" build="p" animBg="1"/>
      <p:bldP spid="21" grpId="1" build="allAtOnce" animBg="1"/>
      <p:bldP spid="22" grpId="0" animBg="1"/>
      <p:bldP spid="27" grpId="0" animBg="1"/>
      <p:bldP spid="2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Прямоугольник 54"/>
          <p:cNvSpPr/>
          <p:nvPr/>
        </p:nvSpPr>
        <p:spPr>
          <a:xfrm>
            <a:off x="0" y="1132889"/>
            <a:ext cx="2571736" cy="143885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=50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00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Mg=5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кН</a:t>
            </a:r>
          </a:p>
          <a:p>
            <a:pPr>
              <a:lnSpc>
                <a:spcPts val="3500"/>
              </a:lnSpc>
            </a:pPr>
            <a:r>
              <a:rPr lang="en-US" sz="4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800" b="1" baseline="-25000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пок</a:t>
            </a:r>
            <a:r>
              <a:rPr lang="ru-RU" sz="20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0,2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1245764" y="0"/>
            <a:ext cx="7286676" cy="99001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>
              <a:lnSpc>
                <a:spcPts val="3500"/>
              </a:lnSpc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Автомобиль поворачивает</a:t>
            </a:r>
          </a:p>
          <a:p>
            <a:pPr marL="514350" indent="-514350">
              <a:lnSpc>
                <a:spcPts val="3500"/>
              </a:lnSpc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Потому что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oz)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тр.п</a:t>
            </a:r>
            <a:r>
              <a:rPr lang="en-US" sz="3200" b="1" baseline="-25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Н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) 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grpSp>
        <p:nvGrpSpPr>
          <p:cNvPr id="2" name="Группа 4"/>
          <p:cNvGrpSpPr/>
          <p:nvPr/>
        </p:nvGrpSpPr>
        <p:grpSpPr>
          <a:xfrm>
            <a:off x="6858016" y="3000372"/>
            <a:ext cx="714380" cy="461665"/>
            <a:chOff x="2714612" y="4429132"/>
            <a:chExt cx="714380" cy="461665"/>
          </a:xfrm>
        </p:grpSpPr>
        <p:sp>
          <p:nvSpPr>
            <p:cNvPr id="63" name="TextBox 62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4" name="Прямая со стрелкой 63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Группа 7"/>
          <p:cNvGrpSpPr/>
          <p:nvPr/>
        </p:nvGrpSpPr>
        <p:grpSpPr>
          <a:xfrm>
            <a:off x="7286644" y="1000108"/>
            <a:ext cx="714380" cy="461665"/>
            <a:chOff x="3357554" y="2143116"/>
            <a:chExt cx="714380" cy="461665"/>
          </a:xfrm>
        </p:grpSpPr>
        <p:sp>
          <p:nvSpPr>
            <p:cNvPr id="66" name="TextBox 65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9" name="Прямая со стрелкой 68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па 10"/>
          <p:cNvGrpSpPr/>
          <p:nvPr/>
        </p:nvGrpSpPr>
        <p:grpSpPr>
          <a:xfrm>
            <a:off x="6643702" y="1957320"/>
            <a:ext cx="714380" cy="400110"/>
            <a:chOff x="1857356" y="2528824"/>
            <a:chExt cx="714380" cy="400110"/>
          </a:xfrm>
        </p:grpSpPr>
        <p:cxnSp>
          <p:nvCxnSpPr>
            <p:cNvPr id="75" name="Прямая со стрелкой 74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TextBox 82"/>
            <p:cNvSpPr txBox="1"/>
            <p:nvPr/>
          </p:nvSpPr>
          <p:spPr>
            <a:xfrm>
              <a:off x="1857356" y="2528824"/>
              <a:ext cx="7143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/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85" name="Прямая соединительная линия 84"/>
          <p:cNvCxnSpPr/>
          <p:nvPr/>
        </p:nvCxnSpPr>
        <p:spPr>
          <a:xfrm rot="-120000" flipV="1">
            <a:off x="6858016" y="2414825"/>
            <a:ext cx="720000" cy="28380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 стрелкой 85"/>
          <p:cNvCxnSpPr/>
          <p:nvPr/>
        </p:nvCxnSpPr>
        <p:spPr>
          <a:xfrm rot="16200000" flipV="1">
            <a:off x="7106183" y="2956823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 стрелкой 99"/>
          <p:cNvCxnSpPr/>
          <p:nvPr/>
        </p:nvCxnSpPr>
        <p:spPr>
          <a:xfrm rot="16200000" flipV="1">
            <a:off x="7082403" y="1897557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Прямая со стрелкой 115"/>
          <p:cNvCxnSpPr/>
          <p:nvPr/>
        </p:nvCxnSpPr>
        <p:spPr>
          <a:xfrm rot="10800000" flipV="1">
            <a:off x="7713684" y="2643182"/>
            <a:ext cx="715968" cy="357190"/>
          </a:xfrm>
          <a:prstGeom prst="straightConnector1">
            <a:avLst/>
          </a:prstGeom>
          <a:ln w="508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7"/>
          <p:cNvGrpSpPr/>
          <p:nvPr/>
        </p:nvGrpSpPr>
        <p:grpSpPr>
          <a:xfrm rot="20273205">
            <a:off x="7988670" y="2714620"/>
            <a:ext cx="714380" cy="584775"/>
            <a:chOff x="3357554" y="2143116"/>
            <a:chExt cx="714380" cy="584775"/>
          </a:xfrm>
          <a:noFill/>
        </p:grpSpPr>
        <p:sp>
          <p:nvSpPr>
            <p:cNvPr id="119" name="TextBox 118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v 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0" name="Прямая со стрелкой 119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1" name="Прямая со стрелкой 120"/>
          <p:cNvCxnSpPr/>
          <p:nvPr/>
        </p:nvCxnSpPr>
        <p:spPr>
          <a:xfrm>
            <a:off x="6643702" y="1785926"/>
            <a:ext cx="784230" cy="2"/>
          </a:xfrm>
          <a:prstGeom prst="straightConnector1">
            <a:avLst/>
          </a:prstGeom>
          <a:ln w="50800">
            <a:solidFill>
              <a:srgbClr val="C0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7"/>
          <p:cNvGrpSpPr/>
          <p:nvPr/>
        </p:nvGrpSpPr>
        <p:grpSpPr>
          <a:xfrm>
            <a:off x="6715140" y="1142984"/>
            <a:ext cx="714380" cy="584775"/>
            <a:chOff x="3357554" y="2143116"/>
            <a:chExt cx="714380" cy="584775"/>
          </a:xfrm>
        </p:grpSpPr>
        <p:sp>
          <p:nvSpPr>
            <p:cNvPr id="123" name="TextBox 122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24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4" name="Прямая со стрелкой 123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Группа 131"/>
          <p:cNvGrpSpPr/>
          <p:nvPr/>
        </p:nvGrpSpPr>
        <p:grpSpPr>
          <a:xfrm>
            <a:off x="8428738" y="1571612"/>
            <a:ext cx="715262" cy="1428760"/>
            <a:chOff x="4713994" y="1142984"/>
            <a:chExt cx="715262" cy="1428760"/>
          </a:xfrm>
        </p:grpSpPr>
        <p:grpSp>
          <p:nvGrpSpPr>
            <p:cNvPr id="8" name="Группа 68"/>
            <p:cNvGrpSpPr/>
            <p:nvPr/>
          </p:nvGrpSpPr>
          <p:grpSpPr>
            <a:xfrm rot="10800000">
              <a:off x="4740210" y="1285860"/>
              <a:ext cx="546170" cy="1285884"/>
              <a:chOff x="671325" y="1571634"/>
              <a:chExt cx="983713" cy="3060000"/>
            </a:xfrm>
          </p:grpSpPr>
          <p:cxnSp>
            <p:nvCxnSpPr>
              <p:cNvPr id="126" name="Прямая соединительная линия 125"/>
              <p:cNvCxnSpPr/>
              <p:nvPr/>
            </p:nvCxnSpPr>
            <p:spPr>
              <a:xfrm rot="5400000" flipH="1" flipV="1">
                <a:off x="-857880" y="3100839"/>
                <a:ext cx="3060000" cy="1589"/>
              </a:xfrm>
              <a:prstGeom prst="line">
                <a:avLst/>
              </a:prstGeom>
              <a:ln w="38100">
                <a:solidFill>
                  <a:srgbClr val="0014AC"/>
                </a:solidFill>
                <a:head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Прямая соединительная линия 126"/>
              <p:cNvCxnSpPr/>
              <p:nvPr/>
            </p:nvCxnSpPr>
            <p:spPr>
              <a:xfrm>
                <a:off x="682438" y="2591636"/>
                <a:ext cx="972600" cy="1587"/>
              </a:xfrm>
              <a:prstGeom prst="line">
                <a:avLst/>
              </a:prstGeom>
              <a:ln w="38100">
                <a:solidFill>
                  <a:srgbClr val="C00000"/>
                </a:solidFill>
                <a:headEnd type="none" w="lg" len="lg"/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9" name="TextBox 128"/>
            <p:cNvSpPr txBox="1"/>
            <p:nvPr/>
          </p:nvSpPr>
          <p:spPr>
            <a:xfrm>
              <a:off x="4713994" y="1714488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z </a:t>
              </a:r>
              <a:endPara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1" name="TextBox 130"/>
            <p:cNvSpPr txBox="1"/>
            <p:nvPr/>
          </p:nvSpPr>
          <p:spPr>
            <a:xfrm>
              <a:off x="5000628" y="1142984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y </a:t>
              </a:r>
              <a:endParaRPr lang="ru-RU" sz="1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3" name="Прямоугольник 132"/>
          <p:cNvSpPr/>
          <p:nvPr/>
        </p:nvSpPr>
        <p:spPr>
          <a:xfrm>
            <a:off x="2438772" y="1611314"/>
            <a:ext cx="3714776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Arc 6"/>
          <p:cNvSpPr>
            <a:spLocks/>
          </p:cNvSpPr>
          <p:nvPr/>
        </p:nvSpPr>
        <p:spPr bwMode="auto">
          <a:xfrm>
            <a:off x="6078236" y="2011518"/>
            <a:ext cx="1529502" cy="738444"/>
          </a:xfrm>
          <a:custGeom>
            <a:avLst/>
            <a:gdLst>
              <a:gd name="G0" fmla="+- 13878 0 0"/>
              <a:gd name="G1" fmla="+- 21600 0 0"/>
              <a:gd name="G2" fmla="+- 21600 0 0"/>
              <a:gd name="T0" fmla="*/ 13878 w 35478"/>
              <a:gd name="T1" fmla="*/ 0 h 43200"/>
              <a:gd name="T2" fmla="*/ 0 w 35478"/>
              <a:gd name="T3" fmla="*/ 38152 h 43200"/>
              <a:gd name="T4" fmla="*/ 13878 w 35478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5478" h="43200" fill="none" extrusionOk="0">
                <a:moveTo>
                  <a:pt x="13877" y="0"/>
                </a:moveTo>
                <a:cubicBezTo>
                  <a:pt x="25807" y="0"/>
                  <a:pt x="35478" y="9670"/>
                  <a:pt x="35478" y="21600"/>
                </a:cubicBezTo>
                <a:cubicBezTo>
                  <a:pt x="35478" y="33529"/>
                  <a:pt x="25807" y="43200"/>
                  <a:pt x="13878" y="43200"/>
                </a:cubicBezTo>
                <a:cubicBezTo>
                  <a:pt x="8802" y="43200"/>
                  <a:pt x="3889" y="41412"/>
                  <a:pt x="0" y="38151"/>
                </a:cubicBezTo>
              </a:path>
              <a:path w="35478" h="43200" stroke="0" extrusionOk="0">
                <a:moveTo>
                  <a:pt x="13877" y="0"/>
                </a:moveTo>
                <a:cubicBezTo>
                  <a:pt x="25807" y="0"/>
                  <a:pt x="35478" y="9670"/>
                  <a:pt x="35478" y="21600"/>
                </a:cubicBezTo>
                <a:cubicBezTo>
                  <a:pt x="35478" y="33529"/>
                  <a:pt x="25807" y="43200"/>
                  <a:pt x="13878" y="43200"/>
                </a:cubicBezTo>
                <a:cubicBezTo>
                  <a:pt x="8802" y="43200"/>
                  <a:pt x="3889" y="41412"/>
                  <a:pt x="0" y="38151"/>
                </a:cubicBezTo>
                <a:lnTo>
                  <a:pt x="13878" y="21600"/>
                </a:lnTo>
                <a:close/>
              </a:path>
            </a:pathLst>
          </a:custGeom>
          <a:noFill/>
          <a:ln w="57150">
            <a:solidFill>
              <a:srgbClr val="000000"/>
            </a:solidFill>
            <a:prstDash val="sysDot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4" name="Прямоугольник 83"/>
          <p:cNvSpPr/>
          <p:nvPr/>
        </p:nvSpPr>
        <p:spPr>
          <a:xfrm>
            <a:off x="7320240" y="2206963"/>
            <a:ext cx="642942" cy="35719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solidFill>
              <a:schemeClr val="accent1">
                <a:shade val="50000"/>
                <a:alpha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Прямоугольник 71"/>
          <p:cNvSpPr/>
          <p:nvPr/>
        </p:nvSpPr>
        <p:spPr>
          <a:xfrm>
            <a:off x="2510210" y="999262"/>
            <a:ext cx="3030958" cy="646331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ox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тр.к</a:t>
            </a:r>
            <a:r>
              <a:rPr lang="en-US" sz="3200" b="1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endParaRPr lang="ru-RU" sz="3200" dirty="0"/>
          </a:p>
        </p:txBody>
      </p:sp>
      <p:cxnSp>
        <p:nvCxnSpPr>
          <p:cNvPr id="81" name="Прямая со стрелкой 80"/>
          <p:cNvCxnSpPr/>
          <p:nvPr/>
        </p:nvCxnSpPr>
        <p:spPr>
          <a:xfrm flipV="1">
            <a:off x="7209024" y="2246620"/>
            <a:ext cx="792000" cy="468000"/>
          </a:xfrm>
          <a:prstGeom prst="straightConnector1">
            <a:avLst/>
          </a:prstGeom>
          <a:ln w="50800">
            <a:solidFill>
              <a:srgbClr val="000000"/>
            </a:solidFill>
            <a:headEnd type="stealth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Группа 7"/>
          <p:cNvGrpSpPr/>
          <p:nvPr/>
        </p:nvGrpSpPr>
        <p:grpSpPr>
          <a:xfrm>
            <a:off x="6858016" y="2538707"/>
            <a:ext cx="714380" cy="461665"/>
            <a:chOff x="3357554" y="2143116"/>
            <a:chExt cx="714380" cy="696148"/>
          </a:xfrm>
        </p:grpSpPr>
        <p:sp>
          <p:nvSpPr>
            <p:cNvPr id="90" name="TextBox 89"/>
            <p:cNvSpPr txBox="1"/>
            <p:nvPr/>
          </p:nvSpPr>
          <p:spPr>
            <a:xfrm>
              <a:off x="3357554" y="2143116"/>
              <a:ext cx="714380" cy="6961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baseline="-25000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мот</a:t>
              </a:r>
              <a:endPara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1" name="Прямая со стрелкой 90"/>
            <p:cNvCxnSpPr/>
            <p:nvPr/>
          </p:nvCxnSpPr>
          <p:spPr>
            <a:xfrm>
              <a:off x="3499408" y="2196411"/>
              <a:ext cx="227368" cy="1588"/>
            </a:xfrm>
            <a:prstGeom prst="straightConnector1">
              <a:avLst/>
            </a:prstGeom>
            <a:ln w="381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Группа 7"/>
          <p:cNvGrpSpPr/>
          <p:nvPr/>
        </p:nvGrpSpPr>
        <p:grpSpPr>
          <a:xfrm>
            <a:off x="7786710" y="1785926"/>
            <a:ext cx="1071570" cy="461665"/>
            <a:chOff x="3357554" y="2143116"/>
            <a:chExt cx="1071570" cy="696148"/>
          </a:xfrm>
        </p:grpSpPr>
        <p:sp>
          <p:nvSpPr>
            <p:cNvPr id="93" name="TextBox 92"/>
            <p:cNvSpPr txBox="1"/>
            <p:nvPr/>
          </p:nvSpPr>
          <p:spPr>
            <a:xfrm>
              <a:off x="3357554" y="2143116"/>
              <a:ext cx="1071570" cy="6961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baseline="-25000" dirty="0" err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ru-RU" sz="2400" b="1" baseline="-25000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/</a:t>
              </a:r>
              <a:r>
                <a:rPr lang="ru-RU" sz="2400" b="1" baseline="-25000" dirty="0" err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кач</a:t>
              </a:r>
              <a:endPara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4" name="Прямая со стрелкой 93"/>
            <p:cNvCxnSpPr/>
            <p:nvPr/>
          </p:nvCxnSpPr>
          <p:spPr>
            <a:xfrm>
              <a:off x="3499408" y="2196411"/>
              <a:ext cx="227368" cy="1588"/>
            </a:xfrm>
            <a:prstGeom prst="straightConnector1">
              <a:avLst/>
            </a:prstGeom>
            <a:ln w="381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89" name="Таблица 88"/>
          <p:cNvGraphicFramePr>
            <a:graphicFrameLocks noGrp="1"/>
          </p:cNvGraphicFramePr>
          <p:nvPr/>
        </p:nvGraphicFramePr>
        <p:xfrm>
          <a:off x="8501058" y="5072062"/>
          <a:ext cx="609600" cy="1714500"/>
        </p:xfrm>
        <a:graphic>
          <a:graphicData uri="http://schemas.openxmlformats.org/drawingml/2006/table">
            <a:tbl>
              <a:tblPr/>
              <a:tblGrid>
                <a:gridCol w="609600"/>
              </a:tblGrid>
              <a:tr h="21907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latin typeface="Times New Roman"/>
                        </a:rPr>
                        <a:t>4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198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199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196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194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195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1" i="0" u="none" strike="noStrike">
                          <a:latin typeface="Times New Roman"/>
                        </a:rPr>
                        <a:t>F</a:t>
                      </a:r>
                      <a:r>
                        <a:rPr lang="ru-RU" sz="1000" b="1" i="0" u="none" strike="noStrike">
                          <a:latin typeface="Times New Roman"/>
                        </a:rPr>
                        <a:t>упр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latin typeface="Times New Roman"/>
                        </a:rPr>
                        <a:t>7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92" name="Picture 2"/>
          <p:cNvPicPr>
            <a:picLocks noChangeAspect="1" noChangeArrowheads="1"/>
          </p:cNvPicPr>
          <p:nvPr/>
        </p:nvPicPr>
        <p:blipFill>
          <a:blip r:embed="rId10" cstate="print"/>
          <a:srcRect l="25781" t="63721" r="10937" b="28954"/>
          <a:stretch>
            <a:fillRect/>
          </a:stretch>
        </p:blipFill>
        <p:spPr bwMode="auto">
          <a:xfrm>
            <a:off x="-32" y="4405978"/>
            <a:ext cx="864396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7" name="TextBox 96"/>
          <p:cNvSpPr txBox="1"/>
          <p:nvPr/>
        </p:nvSpPr>
        <p:spPr>
          <a:xfrm>
            <a:off x="0" y="5191796"/>
            <a:ext cx="9144000" cy="954107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дорога действует на автомобиль с </a:t>
            </a:r>
            <a:r>
              <a:rPr lang="en-US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2800" b="1" baseline="-25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b="1" baseline="-25000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кН, т.к. автомобиль действует на неё с такой же силой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2438772" y="2134534"/>
            <a:ext cx="2357454" cy="584775"/>
          </a:xfrm>
          <a:prstGeom prst="rect">
            <a:avLst/>
          </a:prstGeom>
          <a:blipFill>
            <a:blip r:embed="rId11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baseline="-25000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baseline="-25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ym typeface="Symbol"/>
              </a:rPr>
              <a:t>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2367334" y="2706038"/>
            <a:ext cx="3714776" cy="584775"/>
          </a:xfrm>
          <a:prstGeom prst="rect">
            <a:avLst/>
          </a:prstGeom>
          <a:blipFill>
            <a:blip r:embed="rId11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sym typeface="Symbol"/>
              </a:rPr>
              <a:t></a:t>
            </a:r>
            <a:r>
              <a:rPr lang="ru-RU" sz="3200" b="1" dirty="0" smtClean="0">
                <a:sym typeface="Symbol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0,2·50</a:t>
            </a:r>
            <a:r>
              <a:rPr lang="ru-RU" sz="32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000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2367334" y="3277542"/>
            <a:ext cx="2786082" cy="584775"/>
          </a:xfrm>
          <a:prstGeom prst="rect">
            <a:avLst/>
          </a:prstGeom>
          <a:blipFill>
            <a:blip r:embed="rId11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baseline="-25000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baseline="-25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sym typeface="Symbol"/>
              </a:rPr>
              <a:t></a:t>
            </a:r>
            <a:r>
              <a:rPr lang="ru-RU" sz="3200" b="1" dirty="0" smtClean="0">
                <a:sym typeface="Symbol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000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39"/>
          <p:cNvSpPr txBox="1">
            <a:spLocks noChangeArrowheads="1"/>
          </p:cNvSpPr>
          <p:nvPr/>
        </p:nvSpPr>
        <p:spPr bwMode="auto">
          <a:xfrm>
            <a:off x="8072463" y="6466869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Стр.32</a:t>
            </a:r>
            <a:endParaRPr lang="ru-RU" sz="2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 Box 2"/>
          <p:cNvSpPr txBox="1">
            <a:spLocks noChangeArrowheads="1"/>
          </p:cNvSpPr>
          <p:nvPr/>
        </p:nvSpPr>
        <p:spPr bwMode="auto">
          <a:xfrm>
            <a:off x="0" y="0"/>
            <a:ext cx="576064" cy="360040"/>
          </a:xfrm>
          <a:prstGeom prst="rect">
            <a:avLst/>
          </a:prstGeom>
          <a:solidFill>
            <a:srgbClr val="FFFF00"/>
          </a:solidFill>
          <a:ln w="19050" cmpd="dbl">
            <a:solidFill>
              <a:srgbClr val="97470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104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300"/>
                                        <p:tgtEl>
                                          <p:spTgt spid="55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300"/>
                                        <p:tgtEl>
                                          <p:spTgt spid="55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300"/>
                                        <p:tgtEl>
                                          <p:spTgt spid="55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7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2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2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2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2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2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500"/>
                            </p:stCondLst>
                            <p:childTnLst>
                              <p:par>
                                <p:cTn id="14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000"/>
                            </p:stCondLst>
                            <p:childTnLst>
                              <p:par>
                                <p:cTn id="15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build="p" animBg="1"/>
      <p:bldP spid="60" grpId="0" animBg="1"/>
      <p:bldP spid="133" grpId="0" animBg="1"/>
      <p:bldP spid="71" grpId="0" animBg="1"/>
      <p:bldP spid="84" grpId="0" animBg="1"/>
      <p:bldP spid="72" grpId="0" animBg="1" autoUpdateAnimBg="0"/>
      <p:bldP spid="97" grpId="0" animBg="1"/>
      <p:bldP spid="98" grpId="0" animBg="1"/>
      <p:bldP spid="99" grpId="0" animBg="1"/>
      <p:bldP spid="101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9177374" y="71426"/>
          <a:ext cx="609600" cy="1714500"/>
        </p:xfrm>
        <a:graphic>
          <a:graphicData uri="http://schemas.openxmlformats.org/drawingml/2006/table">
            <a:tbl>
              <a:tblPr/>
              <a:tblGrid>
                <a:gridCol w="609600"/>
              </a:tblGrid>
              <a:tr h="21907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latin typeface="Times New Roman"/>
                        </a:rPr>
                        <a:t>4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198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199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196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194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195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1" i="0" u="none" strike="noStrike" dirty="0">
                          <a:latin typeface="Times New Roman"/>
                        </a:rPr>
                        <a:t>F</a:t>
                      </a:r>
                      <a:r>
                        <a:rPr lang="ru-RU" sz="1000" b="1" i="0" u="none" strike="noStrike" dirty="0" err="1">
                          <a:latin typeface="Times New Roman"/>
                        </a:rPr>
                        <a:t>упр</a:t>
                      </a:r>
                      <a:endParaRPr lang="ru-RU" sz="1000" b="1" i="0" u="none" strike="noStrike" dirty="0">
                        <a:latin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latin typeface="Times New Roman"/>
                        </a:rPr>
                        <a:t>7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7" cstate="print"/>
          <a:srcRect l="25781" t="71045" r="10937" b="17968"/>
          <a:stretch>
            <a:fillRect/>
          </a:stretch>
        </p:blipFill>
        <p:spPr bwMode="auto">
          <a:xfrm>
            <a:off x="0" y="-24"/>
            <a:ext cx="9144000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8" cstate="print"/>
          <a:srcRect l="30469" t="34331" r="60156" b="28772"/>
          <a:stretch>
            <a:fillRect/>
          </a:stretch>
        </p:blipFill>
        <p:spPr bwMode="auto">
          <a:xfrm>
            <a:off x="928662" y="1147516"/>
            <a:ext cx="1143008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Прямая со стрелкой 5"/>
          <p:cNvCxnSpPr/>
          <p:nvPr/>
        </p:nvCxnSpPr>
        <p:spPr>
          <a:xfrm rot="16200000" flipV="1">
            <a:off x="814674" y="3980256"/>
            <a:ext cx="612000" cy="0"/>
          </a:xfrm>
          <a:prstGeom prst="straightConnector1">
            <a:avLst/>
          </a:prstGeom>
          <a:ln w="50800">
            <a:solidFill>
              <a:srgbClr val="C0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4"/>
          <p:cNvGrpSpPr/>
          <p:nvPr/>
        </p:nvGrpSpPr>
        <p:grpSpPr>
          <a:xfrm>
            <a:off x="334856" y="3817132"/>
            <a:ext cx="593806" cy="461665"/>
            <a:chOff x="2714612" y="4429132"/>
            <a:chExt cx="714380" cy="461665"/>
          </a:xfrm>
        </p:grpSpPr>
        <p:sp>
          <p:nvSpPr>
            <p:cNvPr id="8" name="TextBox 7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2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g</a:t>
              </a:r>
              <a:endPara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" name="Прямая со стрелкой 8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extBox 9"/>
          <p:cNvSpPr txBox="1"/>
          <p:nvPr/>
        </p:nvSpPr>
        <p:spPr>
          <a:xfrm>
            <a:off x="2285984" y="2239684"/>
            <a:ext cx="5857916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Рассмотрим </a:t>
            </a:r>
            <a:r>
              <a:rPr lang="ru-RU" sz="2400" b="1" u="sng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равновесие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левой гири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rot="16200000" flipV="1">
            <a:off x="810143" y="3279538"/>
            <a:ext cx="612000" cy="0"/>
          </a:xfrm>
          <a:prstGeom prst="straightConnector1">
            <a:avLst/>
          </a:prstGeom>
          <a:ln w="50800">
            <a:solidFill>
              <a:srgbClr val="008000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4"/>
          <p:cNvGrpSpPr/>
          <p:nvPr/>
        </p:nvGrpSpPr>
        <p:grpSpPr>
          <a:xfrm>
            <a:off x="428596" y="2647714"/>
            <a:ext cx="857256" cy="461665"/>
            <a:chOff x="2714611" y="4429132"/>
            <a:chExt cx="1031324" cy="461665"/>
          </a:xfrm>
        </p:grpSpPr>
        <p:sp>
          <p:nvSpPr>
            <p:cNvPr id="13" name="TextBox 12"/>
            <p:cNvSpPr txBox="1"/>
            <p:nvPr/>
          </p:nvSpPr>
          <p:spPr>
            <a:xfrm>
              <a:off x="2714611" y="4429132"/>
              <a:ext cx="10313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упр</a:t>
              </a:r>
              <a:endPara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" name="Прямая со стрелкой 13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8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TextBox 14"/>
          <p:cNvSpPr txBox="1"/>
          <p:nvPr/>
        </p:nvSpPr>
        <p:spPr>
          <a:xfrm>
            <a:off x="2285984" y="2739750"/>
            <a:ext cx="3857652" cy="523220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(1з-н Н)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0 =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упр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285984" y="1334144"/>
            <a:ext cx="4500594" cy="830997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Пусть масса каждой гири 10кг,</a:t>
            </a:r>
          </a:p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тогда 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=100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 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357422" y="3334408"/>
            <a:ext cx="4286280" cy="523220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тогда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упр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=100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0" y="4975223"/>
            <a:ext cx="9144000" cy="954107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сила натяжения нити в любом сечении равна 100Н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85720" y="2428868"/>
            <a:ext cx="1143008" cy="2000264"/>
          </a:xfrm>
          <a:prstGeom prst="roundRect">
            <a:avLst/>
          </a:prstGeom>
          <a:noFill/>
          <a:ln w="5715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39"/>
          <p:cNvSpPr txBox="1">
            <a:spLocks noChangeArrowheads="1"/>
          </p:cNvSpPr>
          <p:nvPr/>
        </p:nvSpPr>
        <p:spPr bwMode="auto">
          <a:xfrm>
            <a:off x="8072463" y="6466869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Стр.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32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 Box 2"/>
          <p:cNvSpPr txBox="1">
            <a:spLocks noChangeArrowheads="1"/>
          </p:cNvSpPr>
          <p:nvPr/>
        </p:nvSpPr>
        <p:spPr bwMode="auto">
          <a:xfrm>
            <a:off x="0" y="0"/>
            <a:ext cx="576064" cy="360040"/>
          </a:xfrm>
          <a:prstGeom prst="rect">
            <a:avLst/>
          </a:prstGeom>
          <a:solidFill>
            <a:srgbClr val="FFFF00"/>
          </a:solidFill>
          <a:ln w="19050" cmpd="dbl">
            <a:solidFill>
              <a:srgbClr val="97470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105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3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71462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Сила –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это в.ф.в.,  х-щая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действие другого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тела.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0660" name="Рисунок 380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57200"/>
            <a:ext cx="104775" cy="133350"/>
          </a:xfrm>
          <a:prstGeom prst="rect">
            <a:avLst/>
          </a:prstGeom>
          <a:noFill/>
        </p:spPr>
      </p:pic>
      <p:sp>
        <p:nvSpPr>
          <p:cNvPr id="70662" name="Rectangle 6"/>
          <p:cNvSpPr>
            <a:spLocks noChangeArrowheads="1"/>
          </p:cNvSpPr>
          <p:nvPr/>
        </p:nvSpPr>
        <p:spPr bwMode="auto">
          <a:xfrm>
            <a:off x="0" y="470110"/>
            <a:ext cx="9144000" cy="1815882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Деформация –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это изменение длины.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r" eaLnBrk="0" hangingPunct="0"/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Закон Гука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Сила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упругости прямо пропорциональна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деформации.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УПР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,   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ΔL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- деформация,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k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– жёсткость.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0" y="2367029"/>
            <a:ext cx="9144000" cy="206210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Сила трения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определяется взаимодействием молекул тела и поверхностей.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Сила трения зависит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от характера поверхности, от силы нормального давления, (силы реакции опоры) .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F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µ·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N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0" y="4509120"/>
            <a:ext cx="9144000" cy="1077218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Сила трения покоя возникает,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когда мы пытаемся двигать тело по поверхности другого.        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F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тр.пок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≤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µ·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N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" name="Text Box 136"/>
          <p:cNvSpPr txBox="1">
            <a:spLocks noChangeArrowheads="1"/>
          </p:cNvSpPr>
          <p:nvPr/>
        </p:nvSpPr>
        <p:spPr bwMode="auto">
          <a:xfrm>
            <a:off x="0" y="6026724"/>
            <a:ext cx="9144000" cy="831276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Для диагностики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Стр.12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/    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РТ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стр.19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25"/>
          <p:cNvSpPr/>
          <p:nvPr/>
        </p:nvSpPr>
        <p:spPr>
          <a:xfrm>
            <a:off x="6548514" y="5226825"/>
            <a:ext cx="285752" cy="21431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901915" y="0"/>
            <a:ext cx="6098977" cy="707886"/>
          </a:xfrm>
          <a:prstGeom prst="rect">
            <a:avLst/>
          </a:prstGeom>
          <a:solidFill>
            <a:srgbClr val="F9E3A5"/>
          </a:solidFill>
        </p:spPr>
        <p:txBody>
          <a:bodyPr wrap="none" rtlCol="0">
            <a:spAutoFit/>
          </a:bodyPr>
          <a:lstStyle/>
          <a:p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Лабораторная работа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№3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57224" y="571480"/>
            <a:ext cx="7472110" cy="584775"/>
          </a:xfrm>
          <a:prstGeom prst="rect">
            <a:avLst/>
          </a:prstGeom>
          <a:solidFill>
            <a:srgbClr val="F9E3A5"/>
          </a:solidFill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«Определение коэффициента трения». 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500174"/>
            <a:ext cx="29334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Оборудование: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57488" y="1502150"/>
            <a:ext cx="416915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Динамометр, брусок, </a:t>
            </a:r>
          </a:p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набор грузов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86050" y="2857496"/>
            <a:ext cx="23698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u="sng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ход работы:</a:t>
            </a:r>
            <a:endParaRPr lang="ru-RU" sz="3200" b="1" u="sng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2844" y="3429000"/>
            <a:ext cx="592162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брусок двигаем равномерно: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rot="16200000" flipV="1">
            <a:off x="6158433" y="4859696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Группа 8"/>
          <p:cNvGrpSpPr/>
          <p:nvPr/>
        </p:nvGrpSpPr>
        <p:grpSpPr>
          <a:xfrm>
            <a:off x="6072198" y="6072182"/>
            <a:ext cx="714380" cy="461665"/>
            <a:chOff x="2714612" y="4429132"/>
            <a:chExt cx="714380" cy="461665"/>
          </a:xfrm>
        </p:grpSpPr>
        <p:sp>
          <p:nvSpPr>
            <p:cNvPr id="10" name="TextBox 9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" name="Прямая со стрелкой 10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Группа 11"/>
          <p:cNvGrpSpPr/>
          <p:nvPr/>
        </p:nvGrpSpPr>
        <p:grpSpPr>
          <a:xfrm>
            <a:off x="6803334" y="4429109"/>
            <a:ext cx="714380" cy="461665"/>
            <a:chOff x="3357554" y="2143116"/>
            <a:chExt cx="714380" cy="461665"/>
          </a:xfrm>
        </p:grpSpPr>
        <p:sp>
          <p:nvSpPr>
            <p:cNvPr id="13" name="TextBox 12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" name="Прямая со стрелкой 13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Группа 14"/>
          <p:cNvGrpSpPr/>
          <p:nvPr/>
        </p:nvGrpSpPr>
        <p:grpSpPr>
          <a:xfrm>
            <a:off x="6017516" y="4638904"/>
            <a:ext cx="571504" cy="400110"/>
            <a:chOff x="2000232" y="2528824"/>
            <a:chExt cx="571504" cy="400110"/>
          </a:xfrm>
        </p:grpSpPr>
        <p:cxnSp>
          <p:nvCxnSpPr>
            <p:cNvPr id="16" name="Прямая со стрелкой 15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>
              <a:off x="2000232" y="2528824"/>
              <a:ext cx="5715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8" name="Прямая соединительная линия 17"/>
          <p:cNvCxnSpPr/>
          <p:nvPr/>
        </p:nvCxnSpPr>
        <p:spPr>
          <a:xfrm flipV="1">
            <a:off x="6160392" y="5329423"/>
            <a:ext cx="500066" cy="28380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rot="16200000" flipV="1">
            <a:off x="6177489" y="5859828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Группа 19"/>
          <p:cNvGrpSpPr/>
          <p:nvPr/>
        </p:nvGrpSpPr>
        <p:grpSpPr>
          <a:xfrm>
            <a:off x="7089086" y="4796182"/>
            <a:ext cx="1840632" cy="523220"/>
            <a:chOff x="5929322" y="2428868"/>
            <a:chExt cx="1840632" cy="523220"/>
          </a:xfrm>
        </p:grpSpPr>
        <p:sp>
          <p:nvSpPr>
            <p:cNvPr id="21" name="Прямоугольник 20"/>
            <p:cNvSpPr/>
            <p:nvPr/>
          </p:nvSpPr>
          <p:spPr>
            <a:xfrm>
              <a:off x="5929322" y="2428868"/>
              <a:ext cx="184063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динамометра</a:t>
              </a:r>
              <a:endParaRPr lang="ru-RU" sz="2800" dirty="0"/>
            </a:p>
          </p:txBody>
        </p:sp>
        <p:cxnSp>
          <p:nvCxnSpPr>
            <p:cNvPr id="22" name="Прямая со стрелкой 21"/>
            <p:cNvCxnSpPr/>
            <p:nvPr/>
          </p:nvCxnSpPr>
          <p:spPr>
            <a:xfrm>
              <a:off x="5929322" y="2500306"/>
              <a:ext cx="428628" cy="1588"/>
            </a:xfrm>
            <a:prstGeom prst="straightConnector1">
              <a:avLst/>
            </a:prstGeom>
            <a:ln w="25400">
              <a:solidFill>
                <a:srgbClr val="F9010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Rectangle 1"/>
          <p:cNvSpPr>
            <a:spLocks noChangeArrowheads="1"/>
          </p:cNvSpPr>
          <p:nvPr/>
        </p:nvSpPr>
        <p:spPr bwMode="auto">
          <a:xfrm>
            <a:off x="3286148" y="4214818"/>
            <a:ext cx="2071670" cy="52322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дин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0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214678" y="4786298"/>
            <a:ext cx="2286016" cy="523220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=0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5" name="Прямая со стрелкой 24"/>
          <p:cNvCxnSpPr/>
          <p:nvPr/>
        </p:nvCxnSpPr>
        <p:spPr>
          <a:xfrm>
            <a:off x="6715140" y="5345951"/>
            <a:ext cx="504000" cy="2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Группа 26"/>
          <p:cNvGrpSpPr/>
          <p:nvPr/>
        </p:nvGrpSpPr>
        <p:grpSpPr>
          <a:xfrm>
            <a:off x="0" y="0"/>
            <a:ext cx="9144000" cy="6858024"/>
            <a:chOff x="0" y="-285776"/>
            <a:chExt cx="9144000" cy="7072362"/>
          </a:xfrm>
        </p:grpSpPr>
        <p:grpSp>
          <p:nvGrpSpPr>
            <p:cNvPr id="28" name="Группа 10"/>
            <p:cNvGrpSpPr/>
            <p:nvPr/>
          </p:nvGrpSpPr>
          <p:grpSpPr>
            <a:xfrm>
              <a:off x="0" y="-285776"/>
              <a:ext cx="9144000" cy="7072362"/>
              <a:chOff x="-4000560" y="-714404"/>
              <a:chExt cx="9144000" cy="7072362"/>
            </a:xfrm>
          </p:grpSpPr>
          <p:grpSp>
            <p:nvGrpSpPr>
              <p:cNvPr id="32" name="Группа 17"/>
              <p:cNvGrpSpPr/>
              <p:nvPr/>
            </p:nvGrpSpPr>
            <p:grpSpPr>
              <a:xfrm>
                <a:off x="-4000560" y="-714404"/>
                <a:ext cx="9144000" cy="7072362"/>
                <a:chOff x="-2643238" y="-1714608"/>
                <a:chExt cx="9144000" cy="7072362"/>
              </a:xfrm>
            </p:grpSpPr>
            <p:sp>
              <p:nvSpPr>
                <p:cNvPr id="34" name="Прямоугольник 33"/>
                <p:cNvSpPr/>
                <p:nvPr/>
              </p:nvSpPr>
              <p:spPr>
                <a:xfrm>
                  <a:off x="-2643238" y="-1714608"/>
                  <a:ext cx="9144000" cy="7072362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9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5" name="Line 16"/>
                <p:cNvSpPr>
                  <a:spLocks noChangeShapeType="1"/>
                </p:cNvSpPr>
                <p:nvPr/>
              </p:nvSpPr>
              <p:spPr bwMode="auto">
                <a:xfrm>
                  <a:off x="4714461" y="-381450"/>
                  <a:ext cx="864777" cy="0"/>
                </a:xfrm>
                <a:prstGeom prst="line">
                  <a:avLst/>
                </a:prstGeom>
                <a:solidFill>
                  <a:schemeClr val="bg2">
                    <a:lumMod val="90000"/>
                  </a:schemeClr>
                </a:solidFill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6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33" name="Line 6"/>
              <p:cNvSpPr>
                <a:spLocks noChangeShapeType="1"/>
              </p:cNvSpPr>
              <p:nvPr/>
            </p:nvSpPr>
            <p:spPr bwMode="auto">
              <a:xfrm>
                <a:off x="889683" y="3855963"/>
                <a:ext cx="948469" cy="0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29" name="Text Box 136"/>
            <p:cNvSpPr txBox="1">
              <a:spLocks noChangeArrowheads="1"/>
            </p:cNvSpPr>
            <p:nvPr/>
          </p:nvSpPr>
          <p:spPr bwMode="auto">
            <a:xfrm>
              <a:off x="5715008" y="5755221"/>
              <a:ext cx="3167384" cy="857256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ru-RU" sz="40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упр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-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k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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L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857224" y="4944843"/>
              <a:ext cx="6120458" cy="584775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Сила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-…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действие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другого тела! </a:t>
              </a:r>
              <a:endParaRPr lang="ru-RU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428596" y="5863256"/>
              <a:ext cx="3542188" cy="923330"/>
            </a:xfrm>
            <a:prstGeom prst="rect">
              <a:avLst/>
            </a:prstGeom>
            <a:solidFill>
              <a:srgbClr val="F9E3A5"/>
            </a:solidFill>
          </p:spPr>
          <p:txBody>
            <a:bodyPr wrap="none">
              <a:spAutoFit/>
            </a:bodyPr>
            <a:lstStyle/>
            <a:p>
              <a:r>
                <a:rPr lang="en-US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54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тр.п</a:t>
              </a:r>
              <a:r>
                <a:rPr lang="ru-RU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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</a:t>
              </a:r>
              <a:r>
                <a:rPr lang="ru-RU" sz="5400" b="1" baseline="-25000" dirty="0" err="1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ru-RU" sz="5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5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500"/>
                            </p:stCondLst>
                            <p:childTnLst>
                              <p:par>
                                <p:cTn id="4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8" dur="3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9" dur="3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3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" grpId="0" animBg="1"/>
      <p:bldP spid="3" grpId="0" animBg="1"/>
      <p:bldP spid="4" grpId="0"/>
      <p:bldP spid="5" grpId="0"/>
      <p:bldP spid="6" grpId="0"/>
      <p:bldP spid="7" grpId="0"/>
      <p:bldP spid="23" grpId="0" animBg="1"/>
      <p:bldP spid="24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0"/>
            <a:ext cx="9144000" cy="1077218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1.С использованием условия равномерного движения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E:\лицей\класс\для анимашек\трение 2\IMG_0016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5000636"/>
            <a:ext cx="7358082" cy="1779895"/>
          </a:xfrm>
          <a:prstGeom prst="rect">
            <a:avLst/>
          </a:prstGeom>
          <a:noFill/>
        </p:spPr>
      </p:pic>
      <p:pic>
        <p:nvPicPr>
          <p:cNvPr id="3075" name="Picture 3" descr="E:\лицей\класс\для анимашек\трение 2\IMG_0017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" y="3571876"/>
            <a:ext cx="7429520" cy="1397117"/>
          </a:xfrm>
          <a:prstGeom prst="rect">
            <a:avLst/>
          </a:prstGeom>
          <a:noFill/>
        </p:spPr>
      </p:pic>
      <p:pic>
        <p:nvPicPr>
          <p:cNvPr id="3076" name="Picture 4" descr="E:\лицей\класс\для анимашек\трение 2\IMG_0018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1785926"/>
            <a:ext cx="7429520" cy="1589369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929190" y="2500306"/>
            <a:ext cx="1285884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0,3Н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1903271" y="2595744"/>
            <a:ext cx="1116000" cy="2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8"/>
          <p:cNvGrpSpPr/>
          <p:nvPr/>
        </p:nvGrpSpPr>
        <p:grpSpPr>
          <a:xfrm>
            <a:off x="357158" y="2000240"/>
            <a:ext cx="1357322" cy="523220"/>
            <a:chOff x="2000232" y="2528824"/>
            <a:chExt cx="571504" cy="523220"/>
          </a:xfrm>
          <a:solidFill>
            <a:schemeClr val="bg2"/>
          </a:solidFill>
        </p:grpSpPr>
        <p:cxnSp>
          <p:nvCxnSpPr>
            <p:cNvPr id="10" name="Прямая со стрелкой 9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2000232" y="2528824"/>
              <a:ext cx="571504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трения</a:t>
              </a:r>
              <a:r>
                <a:rPr lang="en-US" sz="28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2" name="Прямая соединительная линия 11"/>
          <p:cNvCxnSpPr/>
          <p:nvPr/>
        </p:nvCxnSpPr>
        <p:spPr>
          <a:xfrm rot="-180000" flipV="1">
            <a:off x="766778" y="2585617"/>
            <a:ext cx="1116000" cy="28380"/>
          </a:xfrm>
          <a:prstGeom prst="line">
            <a:avLst/>
          </a:prstGeom>
          <a:ln w="76200">
            <a:solidFill>
              <a:srgbClr val="FFFF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12"/>
          <p:cNvGrpSpPr/>
          <p:nvPr/>
        </p:nvGrpSpPr>
        <p:grpSpPr>
          <a:xfrm>
            <a:off x="2285984" y="2014642"/>
            <a:ext cx="1840632" cy="523220"/>
            <a:chOff x="5929322" y="2428868"/>
            <a:chExt cx="1840632" cy="523220"/>
          </a:xfrm>
          <a:solidFill>
            <a:schemeClr val="bg2"/>
          </a:solidFill>
        </p:grpSpPr>
        <p:sp>
          <p:nvSpPr>
            <p:cNvPr id="14" name="Прямоугольник 13"/>
            <p:cNvSpPr/>
            <p:nvPr/>
          </p:nvSpPr>
          <p:spPr>
            <a:xfrm>
              <a:off x="5929322" y="2428868"/>
              <a:ext cx="1840632" cy="523220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динамометра</a:t>
              </a:r>
              <a:endParaRPr lang="ru-RU" sz="2800" dirty="0"/>
            </a:p>
          </p:txBody>
        </p:sp>
        <p:cxnSp>
          <p:nvCxnSpPr>
            <p:cNvPr id="15" name="Прямая со стрелкой 14"/>
            <p:cNvCxnSpPr/>
            <p:nvPr/>
          </p:nvCxnSpPr>
          <p:spPr>
            <a:xfrm>
              <a:off x="5929322" y="2500306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F9010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" name="Прямая со стрелкой 15"/>
          <p:cNvCxnSpPr/>
          <p:nvPr/>
        </p:nvCxnSpPr>
        <p:spPr>
          <a:xfrm>
            <a:off x="357158" y="2084378"/>
            <a:ext cx="428628" cy="1588"/>
          </a:xfrm>
          <a:prstGeom prst="straightConnector1">
            <a:avLst/>
          </a:prstGeom>
          <a:solidFill>
            <a:schemeClr val="bg2"/>
          </a:solidFill>
          <a:ln w="25400">
            <a:solidFill>
              <a:srgbClr val="365D2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2571736" y="548326"/>
            <a:ext cx="6072198" cy="52322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измеряют при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const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дин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643438" y="4357694"/>
            <a:ext cx="1285884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0,5Н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572000" y="6000768"/>
            <a:ext cx="1285884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0,7Н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000892" y="1285860"/>
            <a:ext cx="772969" cy="707886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Group 10"/>
          <p:cNvGrpSpPr>
            <a:grpSpLocks/>
          </p:cNvGrpSpPr>
          <p:nvPr/>
        </p:nvGrpSpPr>
        <p:grpSpPr bwMode="auto">
          <a:xfrm>
            <a:off x="7715272" y="1074519"/>
            <a:ext cx="1071254" cy="1211267"/>
            <a:chOff x="8892" y="5943"/>
            <a:chExt cx="720" cy="896"/>
          </a:xfrm>
          <a:solidFill>
            <a:schemeClr val="bg2"/>
          </a:solidFill>
        </p:grpSpPr>
        <p:grpSp>
          <p:nvGrpSpPr>
            <p:cNvPr id="7" name="Group 12"/>
            <p:cNvGrpSpPr>
              <a:grpSpLocks/>
            </p:cNvGrpSpPr>
            <p:nvPr/>
          </p:nvGrpSpPr>
          <p:grpSpPr bwMode="auto">
            <a:xfrm>
              <a:off x="8936" y="5943"/>
              <a:ext cx="676" cy="896"/>
              <a:chOff x="11862" y="4958"/>
              <a:chExt cx="676" cy="896"/>
            </a:xfrm>
            <a:grpFill/>
          </p:grpSpPr>
          <p:sp>
            <p:nvSpPr>
              <p:cNvPr id="26" name="Text Box 13"/>
              <p:cNvSpPr txBox="1">
                <a:spLocks noChangeArrowheads="1"/>
              </p:cNvSpPr>
              <p:nvPr/>
            </p:nvSpPr>
            <p:spPr bwMode="auto">
              <a:xfrm>
                <a:off x="11862" y="4958"/>
                <a:ext cx="676" cy="45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kumimoji="0" lang="ru-RU" sz="28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дин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7" name="Text Box 14"/>
              <p:cNvSpPr txBox="1">
                <a:spLocks noChangeArrowheads="1"/>
              </p:cNvSpPr>
              <p:nvPr/>
            </p:nvSpPr>
            <p:spPr bwMode="auto">
              <a:xfrm>
                <a:off x="11866" y="5413"/>
                <a:ext cx="599" cy="44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Mg</a:t>
                </a: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24" name="Line 11"/>
            <p:cNvSpPr>
              <a:spLocks noChangeShapeType="1"/>
            </p:cNvSpPr>
            <p:nvPr/>
          </p:nvSpPr>
          <p:spPr bwMode="auto">
            <a:xfrm>
              <a:off x="8892" y="6389"/>
              <a:ext cx="538" cy="12"/>
            </a:xfrm>
            <a:prstGeom prst="line">
              <a:avLst/>
            </a:prstGeom>
            <a:grp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8" name="Прямоугольник 27"/>
          <p:cNvSpPr/>
          <p:nvPr/>
        </p:nvSpPr>
        <p:spPr>
          <a:xfrm>
            <a:off x="6572264" y="2500306"/>
            <a:ext cx="772969" cy="707886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Group 10"/>
          <p:cNvGrpSpPr>
            <a:grpSpLocks/>
          </p:cNvGrpSpPr>
          <p:nvPr/>
        </p:nvGrpSpPr>
        <p:grpSpPr bwMode="auto">
          <a:xfrm>
            <a:off x="7286646" y="2214762"/>
            <a:ext cx="800465" cy="1139618"/>
            <a:chOff x="8892" y="5996"/>
            <a:chExt cx="538" cy="843"/>
          </a:xfrm>
          <a:solidFill>
            <a:schemeClr val="bg2"/>
          </a:solidFill>
        </p:grpSpPr>
        <p:grpSp>
          <p:nvGrpSpPr>
            <p:cNvPr id="13" name="Group 12"/>
            <p:cNvGrpSpPr>
              <a:grpSpLocks/>
            </p:cNvGrpSpPr>
            <p:nvPr/>
          </p:nvGrpSpPr>
          <p:grpSpPr bwMode="auto">
            <a:xfrm>
              <a:off x="8936" y="5996"/>
              <a:ext cx="436" cy="843"/>
              <a:chOff x="11862" y="5011"/>
              <a:chExt cx="436" cy="843"/>
            </a:xfrm>
            <a:grpFill/>
          </p:grpSpPr>
          <p:sp>
            <p:nvSpPr>
              <p:cNvPr id="32" name="Text Box 13"/>
              <p:cNvSpPr txBox="1">
                <a:spLocks noChangeArrowheads="1"/>
              </p:cNvSpPr>
              <p:nvPr/>
            </p:nvSpPr>
            <p:spPr bwMode="auto">
              <a:xfrm>
                <a:off x="11862" y="5011"/>
                <a:ext cx="436" cy="37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0,3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3" name="Text Box 14"/>
              <p:cNvSpPr txBox="1">
                <a:spLocks noChangeArrowheads="1"/>
              </p:cNvSpPr>
              <p:nvPr/>
            </p:nvSpPr>
            <p:spPr bwMode="auto">
              <a:xfrm>
                <a:off x="11866" y="5413"/>
                <a:ext cx="432" cy="44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1,8</a:t>
                </a: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1" name="Line 11"/>
            <p:cNvSpPr>
              <a:spLocks noChangeShapeType="1"/>
            </p:cNvSpPr>
            <p:nvPr/>
          </p:nvSpPr>
          <p:spPr bwMode="auto">
            <a:xfrm rot="21540000">
              <a:off x="8892" y="6389"/>
              <a:ext cx="538" cy="12"/>
            </a:xfrm>
            <a:prstGeom prst="line">
              <a:avLst/>
            </a:prstGeom>
            <a:grp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4" name="Прямоугольник 33"/>
          <p:cNvSpPr/>
          <p:nvPr/>
        </p:nvSpPr>
        <p:spPr>
          <a:xfrm>
            <a:off x="7929586" y="2448935"/>
            <a:ext cx="1136850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=0,17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6383350" y="3837561"/>
            <a:ext cx="772969" cy="707886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1" name="Group 10"/>
          <p:cNvGrpSpPr>
            <a:grpSpLocks/>
          </p:cNvGrpSpPr>
          <p:nvPr/>
        </p:nvGrpSpPr>
        <p:grpSpPr bwMode="auto">
          <a:xfrm>
            <a:off x="7097732" y="3552017"/>
            <a:ext cx="800465" cy="1139618"/>
            <a:chOff x="8892" y="5996"/>
            <a:chExt cx="538" cy="843"/>
          </a:xfrm>
          <a:solidFill>
            <a:schemeClr val="bg2"/>
          </a:solidFill>
        </p:grpSpPr>
        <p:grpSp>
          <p:nvGrpSpPr>
            <p:cNvPr id="22" name="Group 12"/>
            <p:cNvGrpSpPr>
              <a:grpSpLocks/>
            </p:cNvGrpSpPr>
            <p:nvPr/>
          </p:nvGrpSpPr>
          <p:grpSpPr bwMode="auto">
            <a:xfrm>
              <a:off x="8936" y="5996"/>
              <a:ext cx="436" cy="843"/>
              <a:chOff x="11862" y="5011"/>
              <a:chExt cx="436" cy="843"/>
            </a:xfrm>
            <a:grpFill/>
          </p:grpSpPr>
          <p:sp>
            <p:nvSpPr>
              <p:cNvPr id="39" name="Text Box 13"/>
              <p:cNvSpPr txBox="1">
                <a:spLocks noChangeArrowheads="1"/>
              </p:cNvSpPr>
              <p:nvPr/>
            </p:nvSpPr>
            <p:spPr bwMode="auto">
              <a:xfrm>
                <a:off x="11862" y="5011"/>
                <a:ext cx="436" cy="37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0,5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0" name="Text Box 14"/>
              <p:cNvSpPr txBox="1">
                <a:spLocks noChangeArrowheads="1"/>
              </p:cNvSpPr>
              <p:nvPr/>
            </p:nvSpPr>
            <p:spPr bwMode="auto">
              <a:xfrm>
                <a:off x="11866" y="5413"/>
                <a:ext cx="432" cy="44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2,8</a:t>
                </a: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8" name="Line 11"/>
            <p:cNvSpPr>
              <a:spLocks noChangeShapeType="1"/>
            </p:cNvSpPr>
            <p:nvPr/>
          </p:nvSpPr>
          <p:spPr bwMode="auto">
            <a:xfrm rot="21540000">
              <a:off x="8892" y="6389"/>
              <a:ext cx="538" cy="12"/>
            </a:xfrm>
            <a:prstGeom prst="line">
              <a:avLst/>
            </a:prstGeom>
            <a:grp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1" name="Прямоугольник 40"/>
          <p:cNvSpPr/>
          <p:nvPr/>
        </p:nvSpPr>
        <p:spPr>
          <a:xfrm>
            <a:off x="7858148" y="3786190"/>
            <a:ext cx="1136850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=0,18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6311912" y="5409197"/>
            <a:ext cx="772969" cy="707886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3" name="Group 10"/>
          <p:cNvGrpSpPr>
            <a:grpSpLocks/>
          </p:cNvGrpSpPr>
          <p:nvPr/>
        </p:nvGrpSpPr>
        <p:grpSpPr bwMode="auto">
          <a:xfrm>
            <a:off x="7026294" y="5123653"/>
            <a:ext cx="800465" cy="1139618"/>
            <a:chOff x="8892" y="5996"/>
            <a:chExt cx="538" cy="843"/>
          </a:xfrm>
          <a:solidFill>
            <a:schemeClr val="bg2"/>
          </a:solidFill>
        </p:grpSpPr>
        <p:grpSp>
          <p:nvGrpSpPr>
            <p:cNvPr id="25" name="Group 12"/>
            <p:cNvGrpSpPr>
              <a:grpSpLocks/>
            </p:cNvGrpSpPr>
            <p:nvPr/>
          </p:nvGrpSpPr>
          <p:grpSpPr bwMode="auto">
            <a:xfrm>
              <a:off x="8936" y="5996"/>
              <a:ext cx="436" cy="843"/>
              <a:chOff x="11862" y="5011"/>
              <a:chExt cx="436" cy="843"/>
            </a:xfrm>
            <a:grpFill/>
          </p:grpSpPr>
          <p:sp>
            <p:nvSpPr>
              <p:cNvPr id="46" name="Text Box 13"/>
              <p:cNvSpPr txBox="1">
                <a:spLocks noChangeArrowheads="1"/>
              </p:cNvSpPr>
              <p:nvPr/>
            </p:nvSpPr>
            <p:spPr bwMode="auto">
              <a:xfrm>
                <a:off x="11862" y="5011"/>
                <a:ext cx="436" cy="37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0,7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7" name="Text Box 14"/>
              <p:cNvSpPr txBox="1">
                <a:spLocks noChangeArrowheads="1"/>
              </p:cNvSpPr>
              <p:nvPr/>
            </p:nvSpPr>
            <p:spPr bwMode="auto">
              <a:xfrm>
                <a:off x="11866" y="5413"/>
                <a:ext cx="432" cy="44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3,8</a:t>
                </a: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5" name="Line 11"/>
            <p:cNvSpPr>
              <a:spLocks noChangeShapeType="1"/>
            </p:cNvSpPr>
            <p:nvPr/>
          </p:nvSpPr>
          <p:spPr bwMode="auto">
            <a:xfrm rot="21540000">
              <a:off x="8892" y="6389"/>
              <a:ext cx="538" cy="12"/>
            </a:xfrm>
            <a:prstGeom prst="line">
              <a:avLst/>
            </a:prstGeom>
            <a:grp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8" name="Прямоугольник 47"/>
          <p:cNvSpPr/>
          <p:nvPr/>
        </p:nvSpPr>
        <p:spPr>
          <a:xfrm>
            <a:off x="7786710" y="5357826"/>
            <a:ext cx="1136850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=0,18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9" name="Группа 48"/>
          <p:cNvGrpSpPr/>
          <p:nvPr/>
        </p:nvGrpSpPr>
        <p:grpSpPr>
          <a:xfrm>
            <a:off x="0" y="-24"/>
            <a:ext cx="9144000" cy="6858024"/>
            <a:chOff x="0" y="-285776"/>
            <a:chExt cx="9144000" cy="7072362"/>
          </a:xfrm>
        </p:grpSpPr>
        <p:grpSp>
          <p:nvGrpSpPr>
            <p:cNvPr id="50" name="Группа 10"/>
            <p:cNvGrpSpPr/>
            <p:nvPr/>
          </p:nvGrpSpPr>
          <p:grpSpPr>
            <a:xfrm>
              <a:off x="0" y="-285776"/>
              <a:ext cx="9144000" cy="7072362"/>
              <a:chOff x="-4000560" y="-714404"/>
              <a:chExt cx="9144000" cy="7072362"/>
            </a:xfrm>
          </p:grpSpPr>
          <p:grpSp>
            <p:nvGrpSpPr>
              <p:cNvPr id="54" name="Группа 17"/>
              <p:cNvGrpSpPr/>
              <p:nvPr/>
            </p:nvGrpSpPr>
            <p:grpSpPr>
              <a:xfrm>
                <a:off x="-4000560" y="-714404"/>
                <a:ext cx="9144000" cy="7072362"/>
                <a:chOff x="-2643238" y="-1714608"/>
                <a:chExt cx="9144000" cy="7072362"/>
              </a:xfrm>
            </p:grpSpPr>
            <p:sp>
              <p:nvSpPr>
                <p:cNvPr id="56" name="Прямоугольник 55"/>
                <p:cNvSpPr/>
                <p:nvPr/>
              </p:nvSpPr>
              <p:spPr>
                <a:xfrm>
                  <a:off x="-2643238" y="-1714608"/>
                  <a:ext cx="9144000" cy="7072362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9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7" name="Line 16"/>
                <p:cNvSpPr>
                  <a:spLocks noChangeShapeType="1"/>
                </p:cNvSpPr>
                <p:nvPr/>
              </p:nvSpPr>
              <p:spPr bwMode="auto">
                <a:xfrm>
                  <a:off x="4714461" y="-381450"/>
                  <a:ext cx="864777" cy="0"/>
                </a:xfrm>
                <a:prstGeom prst="line">
                  <a:avLst/>
                </a:prstGeom>
                <a:solidFill>
                  <a:schemeClr val="bg2">
                    <a:lumMod val="90000"/>
                  </a:schemeClr>
                </a:solidFill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6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55" name="Line 6"/>
              <p:cNvSpPr>
                <a:spLocks noChangeShapeType="1"/>
              </p:cNvSpPr>
              <p:nvPr/>
            </p:nvSpPr>
            <p:spPr bwMode="auto">
              <a:xfrm>
                <a:off x="889683" y="3855963"/>
                <a:ext cx="948469" cy="0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51" name="Text Box 136"/>
            <p:cNvSpPr txBox="1">
              <a:spLocks noChangeArrowheads="1"/>
            </p:cNvSpPr>
            <p:nvPr/>
          </p:nvSpPr>
          <p:spPr bwMode="auto">
            <a:xfrm>
              <a:off x="5715008" y="5755221"/>
              <a:ext cx="3167384" cy="857256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ru-RU" sz="40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упр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-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k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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L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" name="Прямоугольник 51"/>
            <p:cNvSpPr/>
            <p:nvPr/>
          </p:nvSpPr>
          <p:spPr>
            <a:xfrm>
              <a:off x="857224" y="4944843"/>
              <a:ext cx="6120458" cy="584775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Сила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-…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действие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другого тела! </a:t>
              </a:r>
              <a:endParaRPr lang="ru-RU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" name="Прямоугольник 52"/>
            <p:cNvSpPr/>
            <p:nvPr/>
          </p:nvSpPr>
          <p:spPr>
            <a:xfrm>
              <a:off x="428596" y="5863256"/>
              <a:ext cx="3542188" cy="923330"/>
            </a:xfrm>
            <a:prstGeom prst="rect">
              <a:avLst/>
            </a:prstGeom>
            <a:solidFill>
              <a:srgbClr val="F9E3A5"/>
            </a:solidFill>
          </p:spPr>
          <p:txBody>
            <a:bodyPr wrap="none">
              <a:spAutoFit/>
            </a:bodyPr>
            <a:lstStyle/>
            <a:p>
              <a:r>
                <a:rPr lang="en-US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54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тр.п</a:t>
              </a:r>
              <a:r>
                <a:rPr lang="ru-RU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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</a:t>
              </a:r>
              <a:r>
                <a:rPr lang="ru-RU" sz="5400" b="1" baseline="-25000" dirty="0" err="1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ru-RU" sz="5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5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3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3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3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3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3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3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00"/>
                            </p:stCondLst>
                            <p:childTnLst>
                              <p:par>
                                <p:cTn id="4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9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6" dur="2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8" dur="2000" fill="hold"/>
                                        <p:tgtEl>
                                          <p:spTgt spid="4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4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0" dur="2000" fill="hold"/>
                                        <p:tgtEl>
                                          <p:spTgt spid="3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5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17" grpId="0" build="p" animBg="1"/>
      <p:bldP spid="18" grpId="0" animBg="1"/>
      <p:bldP spid="19" grpId="0" animBg="1"/>
      <p:bldP spid="20" grpId="0" animBg="1"/>
      <p:bldP spid="28" grpId="0" animBg="1"/>
      <p:bldP spid="34" grpId="0" animBg="1"/>
      <p:bldP spid="34" grpId="1" animBg="1"/>
      <p:bldP spid="35" grpId="0" animBg="1"/>
      <p:bldP spid="41" grpId="0" animBg="1"/>
      <p:bldP spid="41" grpId="1" animBg="1"/>
      <p:bldP spid="42" grpId="0" animBg="1"/>
      <p:bldP spid="48" grpId="0" animBg="1"/>
      <p:bldP spid="48" grpId="1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-54502" y="0"/>
            <a:ext cx="9198502" cy="1077218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marR="0" lvl="0" indent="-5143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С использованием условия </a:t>
            </a:r>
          </a:p>
          <a:p>
            <a:pPr marL="514350" marR="0" lvl="0" indent="-5143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авновесия (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v=0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).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E:\лицей\класс\для анимашек\трение 2\IMG_0019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" y="1071547"/>
            <a:ext cx="9144000" cy="1967722"/>
          </a:xfrm>
          <a:prstGeom prst="rect">
            <a:avLst/>
          </a:prstGeom>
          <a:noFill/>
        </p:spPr>
      </p:pic>
      <p:pic>
        <p:nvPicPr>
          <p:cNvPr id="4099" name="Picture 3" descr="E:\лицей\класс\для анимашек\трение 2\IMG_0020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" y="3071810"/>
            <a:ext cx="9144000" cy="1823680"/>
          </a:xfrm>
          <a:prstGeom prst="rect">
            <a:avLst/>
          </a:prstGeom>
          <a:noFill/>
        </p:spPr>
      </p:pic>
      <p:pic>
        <p:nvPicPr>
          <p:cNvPr id="4100" name="Picture 4" descr="E:\лицей\класс\для анимашек\трение 2\IMG_0021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4929198"/>
            <a:ext cx="9144000" cy="1790026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4929190" y="2357430"/>
            <a:ext cx="1285884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0,4Н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286380" y="4143380"/>
            <a:ext cx="1285884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0,6Н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572132" y="6211669"/>
            <a:ext cx="1285884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0,8Н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>
            <a:off x="1903271" y="2095678"/>
            <a:ext cx="1116000" cy="2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17"/>
          <p:cNvGrpSpPr/>
          <p:nvPr/>
        </p:nvGrpSpPr>
        <p:grpSpPr>
          <a:xfrm>
            <a:off x="357158" y="1500174"/>
            <a:ext cx="1357322" cy="523220"/>
            <a:chOff x="2000232" y="2528824"/>
            <a:chExt cx="571504" cy="523220"/>
          </a:xfrm>
          <a:solidFill>
            <a:schemeClr val="bg2"/>
          </a:solidFill>
        </p:grpSpPr>
        <p:cxnSp>
          <p:nvCxnSpPr>
            <p:cNvPr id="19" name="Прямая со стрелкой 18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/>
            <p:cNvSpPr txBox="1"/>
            <p:nvPr/>
          </p:nvSpPr>
          <p:spPr>
            <a:xfrm>
              <a:off x="2000232" y="2528824"/>
              <a:ext cx="571504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трения </a:t>
              </a:r>
              <a:r>
                <a:rPr lang="ru-RU" sz="28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en-US" sz="28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21" name="Прямая соединительная линия 20"/>
          <p:cNvCxnSpPr/>
          <p:nvPr/>
        </p:nvCxnSpPr>
        <p:spPr>
          <a:xfrm rot="-180000" flipV="1">
            <a:off x="766778" y="2085551"/>
            <a:ext cx="1116000" cy="28380"/>
          </a:xfrm>
          <a:prstGeom prst="line">
            <a:avLst/>
          </a:prstGeom>
          <a:ln w="76200">
            <a:solidFill>
              <a:srgbClr val="FFFF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21"/>
          <p:cNvGrpSpPr/>
          <p:nvPr/>
        </p:nvGrpSpPr>
        <p:grpSpPr>
          <a:xfrm>
            <a:off x="2285984" y="1514576"/>
            <a:ext cx="1840632" cy="523220"/>
            <a:chOff x="5929322" y="2428868"/>
            <a:chExt cx="1840632" cy="523220"/>
          </a:xfrm>
          <a:solidFill>
            <a:schemeClr val="bg2"/>
          </a:solidFill>
        </p:grpSpPr>
        <p:sp>
          <p:nvSpPr>
            <p:cNvPr id="23" name="Прямоугольник 22"/>
            <p:cNvSpPr/>
            <p:nvPr/>
          </p:nvSpPr>
          <p:spPr>
            <a:xfrm>
              <a:off x="5929322" y="2428868"/>
              <a:ext cx="1840632" cy="523220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динамометра</a:t>
              </a:r>
              <a:endParaRPr lang="ru-RU" sz="2800" dirty="0"/>
            </a:p>
          </p:txBody>
        </p:sp>
        <p:cxnSp>
          <p:nvCxnSpPr>
            <p:cNvPr id="24" name="Прямая со стрелкой 23"/>
            <p:cNvCxnSpPr/>
            <p:nvPr/>
          </p:nvCxnSpPr>
          <p:spPr>
            <a:xfrm>
              <a:off x="5929322" y="2500306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F9010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5" name="Прямая со стрелкой 24"/>
          <p:cNvCxnSpPr/>
          <p:nvPr/>
        </p:nvCxnSpPr>
        <p:spPr>
          <a:xfrm>
            <a:off x="357158" y="1584312"/>
            <a:ext cx="428628" cy="1588"/>
          </a:xfrm>
          <a:prstGeom prst="straightConnector1">
            <a:avLst/>
          </a:prstGeom>
          <a:solidFill>
            <a:schemeClr val="bg2"/>
          </a:solidFill>
          <a:ln w="25400">
            <a:solidFill>
              <a:srgbClr val="365D2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7286960" y="282755"/>
            <a:ext cx="772969" cy="707886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Group 10"/>
          <p:cNvGrpSpPr>
            <a:grpSpLocks/>
          </p:cNvGrpSpPr>
          <p:nvPr/>
        </p:nvGrpSpPr>
        <p:grpSpPr bwMode="auto">
          <a:xfrm>
            <a:off x="8001340" y="71414"/>
            <a:ext cx="1071254" cy="1211267"/>
            <a:chOff x="8892" y="5943"/>
            <a:chExt cx="720" cy="896"/>
          </a:xfrm>
          <a:solidFill>
            <a:schemeClr val="bg2"/>
          </a:solidFill>
        </p:grpSpPr>
        <p:grpSp>
          <p:nvGrpSpPr>
            <p:cNvPr id="6" name="Group 12"/>
            <p:cNvGrpSpPr>
              <a:grpSpLocks/>
            </p:cNvGrpSpPr>
            <p:nvPr/>
          </p:nvGrpSpPr>
          <p:grpSpPr bwMode="auto">
            <a:xfrm>
              <a:off x="8936" y="5943"/>
              <a:ext cx="676" cy="896"/>
              <a:chOff x="11862" y="4958"/>
              <a:chExt cx="676" cy="896"/>
            </a:xfrm>
            <a:grpFill/>
          </p:grpSpPr>
          <p:sp>
            <p:nvSpPr>
              <p:cNvPr id="30" name="Text Box 13"/>
              <p:cNvSpPr txBox="1">
                <a:spLocks noChangeArrowheads="1"/>
              </p:cNvSpPr>
              <p:nvPr/>
            </p:nvSpPr>
            <p:spPr bwMode="auto">
              <a:xfrm>
                <a:off x="11862" y="4958"/>
                <a:ext cx="676" cy="45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kumimoji="0" lang="ru-RU" sz="28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дин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" name="Text Box 14"/>
              <p:cNvSpPr txBox="1">
                <a:spLocks noChangeArrowheads="1"/>
              </p:cNvSpPr>
              <p:nvPr/>
            </p:nvSpPr>
            <p:spPr bwMode="auto">
              <a:xfrm>
                <a:off x="11866" y="5413"/>
                <a:ext cx="599" cy="44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Mg</a:t>
                </a: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29" name="Line 11"/>
            <p:cNvSpPr>
              <a:spLocks noChangeShapeType="1"/>
            </p:cNvSpPr>
            <p:nvPr/>
          </p:nvSpPr>
          <p:spPr bwMode="auto">
            <a:xfrm>
              <a:off x="8892" y="6389"/>
              <a:ext cx="538" cy="12"/>
            </a:xfrm>
            <a:prstGeom prst="line">
              <a:avLst/>
            </a:prstGeom>
            <a:grp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2" name="Прямоугольник 31"/>
          <p:cNvSpPr/>
          <p:nvPr/>
        </p:nvSpPr>
        <p:spPr>
          <a:xfrm>
            <a:off x="6357950" y="1646232"/>
            <a:ext cx="772969" cy="707886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Group 10"/>
          <p:cNvGrpSpPr>
            <a:grpSpLocks/>
          </p:cNvGrpSpPr>
          <p:nvPr/>
        </p:nvGrpSpPr>
        <p:grpSpPr bwMode="auto">
          <a:xfrm>
            <a:off x="7072332" y="1360688"/>
            <a:ext cx="800465" cy="1139618"/>
            <a:chOff x="8892" y="5996"/>
            <a:chExt cx="538" cy="843"/>
          </a:xfrm>
          <a:solidFill>
            <a:schemeClr val="bg2"/>
          </a:solidFill>
        </p:grpSpPr>
        <p:grpSp>
          <p:nvGrpSpPr>
            <p:cNvPr id="8" name="Group 12"/>
            <p:cNvGrpSpPr>
              <a:grpSpLocks/>
            </p:cNvGrpSpPr>
            <p:nvPr/>
          </p:nvGrpSpPr>
          <p:grpSpPr bwMode="auto">
            <a:xfrm>
              <a:off x="8936" y="5996"/>
              <a:ext cx="436" cy="843"/>
              <a:chOff x="11862" y="5011"/>
              <a:chExt cx="436" cy="843"/>
            </a:xfrm>
            <a:grpFill/>
          </p:grpSpPr>
          <p:sp>
            <p:nvSpPr>
              <p:cNvPr id="36" name="Text Box 13"/>
              <p:cNvSpPr txBox="1">
                <a:spLocks noChangeArrowheads="1"/>
              </p:cNvSpPr>
              <p:nvPr/>
            </p:nvSpPr>
            <p:spPr bwMode="auto">
              <a:xfrm>
                <a:off x="11862" y="5011"/>
                <a:ext cx="436" cy="37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0,4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7" name="Text Box 14"/>
              <p:cNvSpPr txBox="1">
                <a:spLocks noChangeArrowheads="1"/>
              </p:cNvSpPr>
              <p:nvPr/>
            </p:nvSpPr>
            <p:spPr bwMode="auto">
              <a:xfrm>
                <a:off x="11866" y="5413"/>
                <a:ext cx="432" cy="44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1,8</a:t>
                </a: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5" name="Line 11"/>
            <p:cNvSpPr>
              <a:spLocks noChangeShapeType="1"/>
            </p:cNvSpPr>
            <p:nvPr/>
          </p:nvSpPr>
          <p:spPr bwMode="auto">
            <a:xfrm rot="21540000">
              <a:off x="8892" y="6389"/>
              <a:ext cx="538" cy="12"/>
            </a:xfrm>
            <a:prstGeom prst="line">
              <a:avLst/>
            </a:prstGeom>
            <a:grp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8" name="Прямоугольник 37"/>
          <p:cNvSpPr/>
          <p:nvPr/>
        </p:nvSpPr>
        <p:spPr>
          <a:xfrm>
            <a:off x="7832748" y="1594861"/>
            <a:ext cx="1136850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=0,22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6383350" y="3337495"/>
            <a:ext cx="772969" cy="707886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Group 10"/>
          <p:cNvGrpSpPr>
            <a:grpSpLocks/>
          </p:cNvGrpSpPr>
          <p:nvPr/>
        </p:nvGrpSpPr>
        <p:grpSpPr bwMode="auto">
          <a:xfrm>
            <a:off x="7097732" y="3051951"/>
            <a:ext cx="800465" cy="1139618"/>
            <a:chOff x="8892" y="5996"/>
            <a:chExt cx="538" cy="843"/>
          </a:xfrm>
          <a:solidFill>
            <a:schemeClr val="bg2"/>
          </a:solidFill>
        </p:grpSpPr>
        <p:grpSp>
          <p:nvGrpSpPr>
            <p:cNvPr id="10" name="Group 12"/>
            <p:cNvGrpSpPr>
              <a:grpSpLocks/>
            </p:cNvGrpSpPr>
            <p:nvPr/>
          </p:nvGrpSpPr>
          <p:grpSpPr bwMode="auto">
            <a:xfrm>
              <a:off x="8936" y="5996"/>
              <a:ext cx="436" cy="843"/>
              <a:chOff x="11862" y="5011"/>
              <a:chExt cx="436" cy="843"/>
            </a:xfrm>
            <a:grpFill/>
          </p:grpSpPr>
          <p:sp>
            <p:nvSpPr>
              <p:cNvPr id="43" name="Text Box 13"/>
              <p:cNvSpPr txBox="1">
                <a:spLocks noChangeArrowheads="1"/>
              </p:cNvSpPr>
              <p:nvPr/>
            </p:nvSpPr>
            <p:spPr bwMode="auto">
              <a:xfrm>
                <a:off x="11862" y="5011"/>
                <a:ext cx="436" cy="37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0,6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4" name="Text Box 14"/>
              <p:cNvSpPr txBox="1">
                <a:spLocks noChangeArrowheads="1"/>
              </p:cNvSpPr>
              <p:nvPr/>
            </p:nvSpPr>
            <p:spPr bwMode="auto">
              <a:xfrm>
                <a:off x="11866" y="5413"/>
                <a:ext cx="432" cy="44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2,8</a:t>
                </a: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2" name="Line 11"/>
            <p:cNvSpPr>
              <a:spLocks noChangeShapeType="1"/>
            </p:cNvSpPr>
            <p:nvPr/>
          </p:nvSpPr>
          <p:spPr bwMode="auto">
            <a:xfrm rot="21540000">
              <a:off x="8892" y="6389"/>
              <a:ext cx="538" cy="12"/>
            </a:xfrm>
            <a:prstGeom prst="line">
              <a:avLst/>
            </a:prstGeom>
            <a:grp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5" name="Прямоугольник 44"/>
          <p:cNvSpPr/>
          <p:nvPr/>
        </p:nvSpPr>
        <p:spPr>
          <a:xfrm>
            <a:off x="7858148" y="3286124"/>
            <a:ext cx="1136850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=0,21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6532352" y="5123445"/>
            <a:ext cx="772969" cy="707886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Group 10"/>
          <p:cNvGrpSpPr>
            <a:grpSpLocks/>
          </p:cNvGrpSpPr>
          <p:nvPr/>
        </p:nvGrpSpPr>
        <p:grpSpPr bwMode="auto">
          <a:xfrm>
            <a:off x="7246734" y="4837901"/>
            <a:ext cx="800465" cy="1139618"/>
            <a:chOff x="8892" y="5996"/>
            <a:chExt cx="538" cy="843"/>
          </a:xfrm>
          <a:solidFill>
            <a:schemeClr val="bg2"/>
          </a:solidFill>
        </p:grpSpPr>
        <p:grpSp>
          <p:nvGrpSpPr>
            <p:cNvPr id="12" name="Group 12"/>
            <p:cNvGrpSpPr>
              <a:grpSpLocks/>
            </p:cNvGrpSpPr>
            <p:nvPr/>
          </p:nvGrpSpPr>
          <p:grpSpPr bwMode="auto">
            <a:xfrm>
              <a:off x="8936" y="5996"/>
              <a:ext cx="436" cy="843"/>
              <a:chOff x="11862" y="5011"/>
              <a:chExt cx="436" cy="843"/>
            </a:xfrm>
            <a:grpFill/>
          </p:grpSpPr>
          <p:sp>
            <p:nvSpPr>
              <p:cNvPr id="50" name="Text Box 13"/>
              <p:cNvSpPr txBox="1">
                <a:spLocks noChangeArrowheads="1"/>
              </p:cNvSpPr>
              <p:nvPr/>
            </p:nvSpPr>
            <p:spPr bwMode="auto">
              <a:xfrm>
                <a:off x="11862" y="5011"/>
                <a:ext cx="436" cy="37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0,8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" name="Text Box 14"/>
              <p:cNvSpPr txBox="1">
                <a:spLocks noChangeArrowheads="1"/>
              </p:cNvSpPr>
              <p:nvPr/>
            </p:nvSpPr>
            <p:spPr bwMode="auto">
              <a:xfrm>
                <a:off x="11866" y="5413"/>
                <a:ext cx="432" cy="44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3,8</a:t>
                </a: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9" name="Line 11"/>
            <p:cNvSpPr>
              <a:spLocks noChangeShapeType="1"/>
            </p:cNvSpPr>
            <p:nvPr/>
          </p:nvSpPr>
          <p:spPr bwMode="auto">
            <a:xfrm rot="21540000">
              <a:off x="8892" y="6389"/>
              <a:ext cx="538" cy="12"/>
            </a:xfrm>
            <a:prstGeom prst="line">
              <a:avLst/>
            </a:prstGeom>
            <a:grp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2" name="Прямоугольник 51"/>
          <p:cNvSpPr/>
          <p:nvPr/>
        </p:nvSpPr>
        <p:spPr>
          <a:xfrm>
            <a:off x="8007150" y="5072074"/>
            <a:ext cx="1136850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=0,21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Rectangle 1"/>
          <p:cNvSpPr>
            <a:spLocks noChangeArrowheads="1"/>
          </p:cNvSpPr>
          <p:nvPr/>
        </p:nvSpPr>
        <p:spPr bwMode="auto">
          <a:xfrm>
            <a:off x="4143372" y="548326"/>
            <a:ext cx="3214710" cy="52322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</a:t>
            </a:r>
            <a:r>
              <a:rPr kumimoji="0" lang="en-US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</a:t>
            </a:r>
            <a:r>
              <a:rPr kumimoji="0" lang="ru-RU" sz="28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дин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1з-н Н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8" name="Группа 47"/>
          <p:cNvGrpSpPr/>
          <p:nvPr/>
        </p:nvGrpSpPr>
        <p:grpSpPr>
          <a:xfrm>
            <a:off x="0" y="0"/>
            <a:ext cx="9144000" cy="6886007"/>
            <a:chOff x="0" y="-285776"/>
            <a:chExt cx="9144000" cy="7101220"/>
          </a:xfrm>
        </p:grpSpPr>
        <p:grpSp>
          <p:nvGrpSpPr>
            <p:cNvPr id="53" name="Группа 10"/>
            <p:cNvGrpSpPr/>
            <p:nvPr/>
          </p:nvGrpSpPr>
          <p:grpSpPr>
            <a:xfrm>
              <a:off x="0" y="-285776"/>
              <a:ext cx="9144000" cy="7072362"/>
              <a:chOff x="-4000560" y="-714404"/>
              <a:chExt cx="9144000" cy="7072362"/>
            </a:xfrm>
          </p:grpSpPr>
          <p:grpSp>
            <p:nvGrpSpPr>
              <p:cNvPr id="57" name="Группа 17"/>
              <p:cNvGrpSpPr/>
              <p:nvPr/>
            </p:nvGrpSpPr>
            <p:grpSpPr>
              <a:xfrm>
                <a:off x="-4000560" y="-714404"/>
                <a:ext cx="9144000" cy="7072362"/>
                <a:chOff x="-2643238" y="-1714608"/>
                <a:chExt cx="9144000" cy="7072362"/>
              </a:xfrm>
            </p:grpSpPr>
            <p:sp>
              <p:nvSpPr>
                <p:cNvPr id="59" name="Прямоугольник 58"/>
                <p:cNvSpPr/>
                <p:nvPr/>
              </p:nvSpPr>
              <p:spPr>
                <a:xfrm>
                  <a:off x="-2643238" y="-1714608"/>
                  <a:ext cx="9144000" cy="7072362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9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0" name="Line 16"/>
                <p:cNvSpPr>
                  <a:spLocks noChangeShapeType="1"/>
                </p:cNvSpPr>
                <p:nvPr/>
              </p:nvSpPr>
              <p:spPr bwMode="auto">
                <a:xfrm>
                  <a:off x="4714461" y="-381450"/>
                  <a:ext cx="864777" cy="0"/>
                </a:xfrm>
                <a:prstGeom prst="line">
                  <a:avLst/>
                </a:prstGeom>
                <a:solidFill>
                  <a:schemeClr val="bg2">
                    <a:lumMod val="90000"/>
                  </a:schemeClr>
                </a:solidFill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6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58" name="Line 6"/>
              <p:cNvSpPr>
                <a:spLocks noChangeShapeType="1"/>
              </p:cNvSpPr>
              <p:nvPr/>
            </p:nvSpPr>
            <p:spPr bwMode="auto">
              <a:xfrm>
                <a:off x="889683" y="3855963"/>
                <a:ext cx="948469" cy="0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54" name="Text Box 136"/>
            <p:cNvSpPr txBox="1">
              <a:spLocks noChangeArrowheads="1"/>
            </p:cNvSpPr>
            <p:nvPr/>
          </p:nvSpPr>
          <p:spPr bwMode="auto">
            <a:xfrm>
              <a:off x="5715008" y="5755221"/>
              <a:ext cx="3167384" cy="857256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ru-RU" sz="40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упр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-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k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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L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5" name="Прямоугольник 54"/>
            <p:cNvSpPr/>
            <p:nvPr/>
          </p:nvSpPr>
          <p:spPr>
            <a:xfrm>
              <a:off x="857224" y="4944843"/>
              <a:ext cx="6120458" cy="584775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Сила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-…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действие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другого тела! </a:t>
              </a:r>
              <a:endParaRPr lang="ru-RU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Прямоугольник 55"/>
            <p:cNvSpPr/>
            <p:nvPr/>
          </p:nvSpPr>
          <p:spPr>
            <a:xfrm>
              <a:off x="428596" y="5863257"/>
              <a:ext cx="3542188" cy="952187"/>
            </a:xfrm>
            <a:prstGeom prst="rect">
              <a:avLst/>
            </a:prstGeom>
            <a:solidFill>
              <a:srgbClr val="F9E3A5"/>
            </a:solidFill>
          </p:spPr>
          <p:txBody>
            <a:bodyPr wrap="none">
              <a:spAutoFit/>
            </a:bodyPr>
            <a:lstStyle/>
            <a:p>
              <a:r>
                <a:rPr lang="en-US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54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тр.п</a:t>
              </a:r>
              <a:r>
                <a:rPr lang="ru-RU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≤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</a:t>
              </a:r>
              <a:r>
                <a:rPr lang="ru-RU" sz="5400" b="1" baseline="-25000" dirty="0" err="1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ru-RU" sz="5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5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300"/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300"/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300"/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3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3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3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9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6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3" dur="2000" fill="hold"/>
                                        <p:tgtEl>
                                          <p:spTgt spid="3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5" dur="2000" fill="hold"/>
                                        <p:tgtEl>
                                          <p:spTgt spid="4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4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7" dur="2000" fill="hold"/>
                                        <p:tgtEl>
                                          <p:spTgt spid="5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4" grpId="0" animBg="1"/>
      <p:bldP spid="15" grpId="0" animBg="1"/>
      <p:bldP spid="16" grpId="0" animBg="1"/>
      <p:bldP spid="26" grpId="0" animBg="1"/>
      <p:bldP spid="32" grpId="0" animBg="1"/>
      <p:bldP spid="38" grpId="0" animBg="1"/>
      <p:bldP spid="38" grpId="1" animBg="1"/>
      <p:bldP spid="39" grpId="0" animBg="1"/>
      <p:bldP spid="45" grpId="0" animBg="1"/>
      <p:bldP spid="45" grpId="1" animBg="1"/>
      <p:bldP spid="46" grpId="0" animBg="1"/>
      <p:bldP spid="52" grpId="0" animBg="1"/>
      <p:bldP spid="52" grpId="1" animBg="1"/>
      <p:bldP spid="47" grpId="0" build="p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 стрелкой 1"/>
          <p:cNvCxnSpPr/>
          <p:nvPr/>
        </p:nvCxnSpPr>
        <p:spPr>
          <a:xfrm>
            <a:off x="6992125" y="1124366"/>
            <a:ext cx="504000" cy="2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Прямая со стрелкой 2"/>
          <p:cNvCxnSpPr/>
          <p:nvPr/>
        </p:nvCxnSpPr>
        <p:spPr>
          <a:xfrm rot="16200000" flipV="1">
            <a:off x="6444185" y="644878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3"/>
          <p:cNvGrpSpPr/>
          <p:nvPr/>
        </p:nvGrpSpPr>
        <p:grpSpPr>
          <a:xfrm>
            <a:off x="7143768" y="1714488"/>
            <a:ext cx="714380" cy="461665"/>
            <a:chOff x="2714612" y="4429132"/>
            <a:chExt cx="714380" cy="461665"/>
          </a:xfrm>
        </p:grpSpPr>
        <p:sp>
          <p:nvSpPr>
            <p:cNvPr id="5" name="TextBox 4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" name="Прямая со стрелкой 5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Группа 6"/>
          <p:cNvGrpSpPr/>
          <p:nvPr/>
        </p:nvGrpSpPr>
        <p:grpSpPr>
          <a:xfrm>
            <a:off x="7089086" y="214291"/>
            <a:ext cx="714380" cy="461665"/>
            <a:chOff x="3357554" y="2143116"/>
            <a:chExt cx="714380" cy="461665"/>
          </a:xfrm>
        </p:grpSpPr>
        <p:sp>
          <p:nvSpPr>
            <p:cNvPr id="8" name="TextBox 7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" name="Прямая со стрелкой 8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Группа 9"/>
          <p:cNvGrpSpPr/>
          <p:nvPr/>
        </p:nvGrpSpPr>
        <p:grpSpPr>
          <a:xfrm>
            <a:off x="6303268" y="424086"/>
            <a:ext cx="571504" cy="400110"/>
            <a:chOff x="2000232" y="2528824"/>
            <a:chExt cx="571504" cy="400110"/>
          </a:xfrm>
        </p:grpSpPr>
        <p:cxnSp>
          <p:nvCxnSpPr>
            <p:cNvPr id="11" name="Прямая со стрелкой 10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>
              <a:off x="2000232" y="2528824"/>
              <a:ext cx="5715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3" name="Прямая соединительная линия 12"/>
          <p:cNvCxnSpPr/>
          <p:nvPr/>
        </p:nvCxnSpPr>
        <p:spPr>
          <a:xfrm flipV="1">
            <a:off x="6446144" y="1114605"/>
            <a:ext cx="500066" cy="28380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16200000" flipV="1">
            <a:off x="6463241" y="1645010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Группа 14"/>
          <p:cNvGrpSpPr/>
          <p:nvPr/>
        </p:nvGrpSpPr>
        <p:grpSpPr>
          <a:xfrm>
            <a:off x="7374838" y="581364"/>
            <a:ext cx="1840632" cy="523220"/>
            <a:chOff x="5929322" y="2428868"/>
            <a:chExt cx="1840632" cy="523220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5929322" y="2428868"/>
              <a:ext cx="184063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динамометра</a:t>
              </a:r>
              <a:endParaRPr lang="ru-RU" sz="2800" dirty="0"/>
            </a:p>
          </p:txBody>
        </p:sp>
        <p:cxnSp>
          <p:nvCxnSpPr>
            <p:cNvPr id="17" name="Прямая со стрелкой 16"/>
            <p:cNvCxnSpPr/>
            <p:nvPr/>
          </p:nvCxnSpPr>
          <p:spPr>
            <a:xfrm>
              <a:off x="5929322" y="2500306"/>
              <a:ext cx="428628" cy="1588"/>
            </a:xfrm>
            <a:prstGeom prst="straightConnector1">
              <a:avLst/>
            </a:prstGeom>
            <a:ln w="25400">
              <a:solidFill>
                <a:srgbClr val="F9010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0" y="0"/>
            <a:ext cx="607219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измеряют при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const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дин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=0)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8" name="Group 9"/>
          <p:cNvGrpSpPr>
            <a:grpSpLocks/>
          </p:cNvGrpSpPr>
          <p:nvPr/>
        </p:nvGrpSpPr>
        <p:grpSpPr bwMode="auto">
          <a:xfrm>
            <a:off x="772138" y="500042"/>
            <a:ext cx="1071254" cy="1282915"/>
            <a:chOff x="9225" y="6153"/>
            <a:chExt cx="720" cy="949"/>
          </a:xfrm>
        </p:grpSpPr>
        <p:grpSp>
          <p:nvGrpSpPr>
            <p:cNvPr id="19" name="Group 10"/>
            <p:cNvGrpSpPr>
              <a:grpSpLocks/>
            </p:cNvGrpSpPr>
            <p:nvPr/>
          </p:nvGrpSpPr>
          <p:grpSpPr bwMode="auto">
            <a:xfrm>
              <a:off x="9225" y="6153"/>
              <a:ext cx="720" cy="949"/>
              <a:chOff x="8892" y="5943"/>
              <a:chExt cx="720" cy="949"/>
            </a:xfrm>
          </p:grpSpPr>
          <p:sp>
            <p:nvSpPr>
              <p:cNvPr id="22" name="Line 11"/>
              <p:cNvSpPr>
                <a:spLocks noChangeShapeType="1"/>
              </p:cNvSpPr>
              <p:nvPr/>
            </p:nvSpPr>
            <p:spPr bwMode="auto">
              <a:xfrm>
                <a:off x="8892" y="6389"/>
                <a:ext cx="538" cy="1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 b="1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20" name="Group 12"/>
              <p:cNvGrpSpPr>
                <a:grpSpLocks/>
              </p:cNvGrpSpPr>
              <p:nvPr/>
            </p:nvGrpSpPr>
            <p:grpSpPr bwMode="auto">
              <a:xfrm>
                <a:off x="8936" y="5943"/>
                <a:ext cx="676" cy="949"/>
                <a:chOff x="11862" y="4958"/>
                <a:chExt cx="676" cy="949"/>
              </a:xfrm>
            </p:grpSpPr>
            <p:sp>
              <p:nvSpPr>
                <p:cNvPr id="24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11862" y="4958"/>
                  <a:ext cx="676" cy="45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r>
                    <a:rPr kumimoji="0" lang="ru-RU" sz="2800" b="1" i="0" u="none" strike="noStrike" cap="none" normalizeH="0" baseline="-25000" dirty="0" err="1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тр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5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1907" y="5360"/>
                  <a:ext cx="599" cy="54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N</a:t>
                  </a: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21" name="Rectangle 15"/>
            <p:cNvSpPr>
              <a:spLocks noChangeArrowheads="1"/>
            </p:cNvSpPr>
            <p:nvPr/>
          </p:nvSpPr>
          <p:spPr bwMode="auto">
            <a:xfrm>
              <a:off x="9269" y="6235"/>
              <a:ext cx="592" cy="766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prstDash val="sysDot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6" name="Прямоугольник 25"/>
          <p:cNvSpPr/>
          <p:nvPr/>
        </p:nvSpPr>
        <p:spPr>
          <a:xfrm>
            <a:off x="71406" y="757666"/>
            <a:ext cx="77296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512041" y="747012"/>
            <a:ext cx="4764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3" name="Group 9"/>
          <p:cNvGrpSpPr>
            <a:grpSpLocks/>
          </p:cNvGrpSpPr>
          <p:nvPr/>
        </p:nvGrpSpPr>
        <p:grpSpPr bwMode="auto">
          <a:xfrm>
            <a:off x="2000548" y="500230"/>
            <a:ext cx="1071254" cy="1282915"/>
            <a:chOff x="9225" y="6153"/>
            <a:chExt cx="720" cy="949"/>
          </a:xfrm>
        </p:grpSpPr>
        <p:grpSp>
          <p:nvGrpSpPr>
            <p:cNvPr id="28" name="Group 10"/>
            <p:cNvGrpSpPr>
              <a:grpSpLocks/>
            </p:cNvGrpSpPr>
            <p:nvPr/>
          </p:nvGrpSpPr>
          <p:grpSpPr bwMode="auto">
            <a:xfrm>
              <a:off x="9225" y="6153"/>
              <a:ext cx="720" cy="949"/>
              <a:chOff x="8892" y="5943"/>
              <a:chExt cx="720" cy="949"/>
            </a:xfrm>
          </p:grpSpPr>
          <p:sp>
            <p:nvSpPr>
              <p:cNvPr id="31" name="Line 11"/>
              <p:cNvSpPr>
                <a:spLocks noChangeShapeType="1"/>
              </p:cNvSpPr>
              <p:nvPr/>
            </p:nvSpPr>
            <p:spPr bwMode="auto">
              <a:xfrm>
                <a:off x="8892" y="6389"/>
                <a:ext cx="538" cy="1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 b="1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29" name="Group 12"/>
              <p:cNvGrpSpPr>
                <a:grpSpLocks/>
              </p:cNvGrpSpPr>
              <p:nvPr/>
            </p:nvGrpSpPr>
            <p:grpSpPr bwMode="auto">
              <a:xfrm>
                <a:off x="8936" y="5943"/>
                <a:ext cx="676" cy="949"/>
                <a:chOff x="11862" y="4958"/>
                <a:chExt cx="676" cy="949"/>
              </a:xfrm>
            </p:grpSpPr>
            <p:sp>
              <p:nvSpPr>
                <p:cNvPr id="33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11862" y="4958"/>
                  <a:ext cx="676" cy="45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r>
                    <a:rPr kumimoji="0" lang="ru-RU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дин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4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1907" y="5360"/>
                  <a:ext cx="599" cy="54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2800" b="1" dirty="0" smtClean="0">
                      <a:latin typeface="Times New Roman" pitchFamily="18" charset="0"/>
                      <a:cs typeface="Times New Roman" pitchFamily="18" charset="0"/>
                    </a:rPr>
                    <a:t>Mg</a:t>
                  </a:r>
                  <a:endParaRPr lang="ru-RU" sz="2800" b="1" dirty="0" smtClean="0">
                    <a:latin typeface="Times New Roman" pitchFamily="18" charset="0"/>
                    <a:cs typeface="Times New Roman" pitchFamily="18" charset="0"/>
                  </a:endParaRPr>
                </a:p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30" name="Rectangle 15"/>
            <p:cNvSpPr>
              <a:spLocks noChangeArrowheads="1"/>
            </p:cNvSpPr>
            <p:nvPr/>
          </p:nvSpPr>
          <p:spPr bwMode="auto">
            <a:xfrm>
              <a:off x="9269" y="6235"/>
              <a:ext cx="592" cy="766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prstDash val="sysDot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aphicFrame>
        <p:nvGraphicFramePr>
          <p:cNvPr id="35" name="Таблица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153502977"/>
              </p:ext>
            </p:extLst>
          </p:nvPr>
        </p:nvGraphicFramePr>
        <p:xfrm>
          <a:off x="214282" y="1571800"/>
          <a:ext cx="6286512" cy="1463040"/>
        </p:xfrm>
        <a:graphic>
          <a:graphicData uri="http://schemas.openxmlformats.org/drawingml/2006/table">
            <a:tbl>
              <a:tblPr/>
              <a:tblGrid>
                <a:gridCol w="608372"/>
                <a:gridCol w="1248984"/>
                <a:gridCol w="1643074"/>
                <a:gridCol w="1428760"/>
                <a:gridCol w="1357322"/>
              </a:tblGrid>
              <a:tr h="5175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kumimoji="0" lang="ru-RU" sz="2400" b="1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трения,</a:t>
                      </a:r>
                      <a:r>
                        <a:rPr kumimoji="0" lang="ru-RU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Н</a:t>
                      </a:r>
                      <a:endParaRPr lang="ru-RU" sz="20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g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,Н</a:t>
                      </a:r>
                      <a:endParaRPr lang="ru-RU" sz="24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</a:t>
                      </a:r>
                      <a:endParaRPr lang="ru-RU" sz="3600" dirty="0">
                        <a:solidFill>
                          <a:srgbClr val="365D2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</a:t>
                      </a: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ср</a:t>
                      </a:r>
                      <a:endParaRPr lang="ru-RU" sz="36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4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1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2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3</a:t>
                      </a: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- 0,3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- 0,5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0,7Н</a:t>
                      </a: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1,8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2,8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3,8Н</a:t>
                      </a: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-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-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-</a:t>
                      </a: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000" b="1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-</a:t>
                      </a: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6" name="Rectangle 1"/>
          <p:cNvSpPr>
            <a:spLocks noChangeArrowheads="1"/>
          </p:cNvSpPr>
          <p:nvPr/>
        </p:nvSpPr>
        <p:spPr bwMode="auto">
          <a:xfrm>
            <a:off x="571504" y="3857628"/>
            <a:ext cx="885828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Аналогично для трения покоя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4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тр.покоя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4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дин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7" name="Таблица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088540955"/>
              </p:ext>
            </p:extLst>
          </p:nvPr>
        </p:nvGraphicFramePr>
        <p:xfrm>
          <a:off x="71438" y="4357694"/>
          <a:ext cx="6286512" cy="1463040"/>
        </p:xfrm>
        <a:graphic>
          <a:graphicData uri="http://schemas.openxmlformats.org/drawingml/2006/table">
            <a:tbl>
              <a:tblPr/>
              <a:tblGrid>
                <a:gridCol w="357158"/>
                <a:gridCol w="1071570"/>
                <a:gridCol w="1428760"/>
                <a:gridCol w="1500198"/>
                <a:gridCol w="1928826"/>
              </a:tblGrid>
              <a:tr h="5175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kumimoji="0" lang="ru-RU" sz="2400" b="1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трен,</a:t>
                      </a:r>
                      <a:r>
                        <a:rPr kumimoji="0" lang="ru-RU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Н</a:t>
                      </a:r>
                      <a:endParaRPr lang="ru-RU" sz="20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g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,Н</a:t>
                      </a:r>
                      <a:endParaRPr lang="ru-RU" sz="18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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покоя</a:t>
                      </a:r>
                      <a:endParaRPr lang="ru-RU" sz="28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</a:t>
                      </a: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ср</a:t>
                      </a:r>
                      <a:endParaRPr lang="ru-RU" sz="28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4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1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2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3</a:t>
                      </a: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1,6</a:t>
                      </a: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Н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1</a:t>
                      </a: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Н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0,8</a:t>
                      </a: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Н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3,8</a:t>
                      </a: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Н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2,8</a:t>
                      </a:r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Н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1,8</a:t>
                      </a:r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Н</a:t>
                      </a:r>
                      <a:endParaRPr lang="ru-RU" sz="20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0,421=</a:t>
                      </a:r>
                      <a:r>
                        <a:rPr lang="ru-RU" sz="2000" b="1" dirty="0" smtClean="0">
                          <a:solidFill>
                            <a:srgbClr val="008000"/>
                          </a:solidFill>
                          <a:latin typeface="Times New Roman"/>
                          <a:ea typeface="Times New Roman"/>
                        </a:rPr>
                        <a:t>0,42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8000"/>
                          </a:solidFill>
                          <a:latin typeface="Times New Roman"/>
                          <a:ea typeface="Times New Roman"/>
                        </a:rPr>
                        <a:t>-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8000"/>
                          </a:solidFill>
                          <a:latin typeface="Times New Roman"/>
                          <a:ea typeface="Times New Roman"/>
                        </a:rPr>
                        <a:t>-</a:t>
                      </a:r>
                      <a:endParaRPr lang="ru-RU" sz="2000" b="1" dirty="0">
                        <a:solidFill>
                          <a:srgbClr val="008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0" b="1" dirty="0" smtClean="0">
                        <a:solidFill>
                          <a:srgbClr val="008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8000"/>
                          </a:solidFill>
                          <a:latin typeface="Times New Roman"/>
                          <a:ea typeface="Times New Roman"/>
                        </a:rPr>
                        <a:t>-</a:t>
                      </a:r>
                      <a:endParaRPr lang="ru-RU" sz="2000" b="1" dirty="0">
                        <a:solidFill>
                          <a:srgbClr val="008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8" name="Rectangle 1"/>
          <p:cNvSpPr>
            <a:spLocks noChangeArrowheads="1"/>
          </p:cNvSpPr>
          <p:nvPr/>
        </p:nvSpPr>
        <p:spPr bwMode="auto">
          <a:xfrm>
            <a:off x="144016" y="3041398"/>
            <a:ext cx="874846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2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Вывод: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коэффициент </a:t>
            </a:r>
            <a:r>
              <a:rPr lang="ru-RU" sz="2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трения скольжения 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составляет </a:t>
            </a:r>
            <a:r>
              <a:rPr lang="ru-RU" sz="2000" i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0,18, 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это значит, что сила трения меньше силы нормального давления в 5,7 раза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3786182" y="500042"/>
            <a:ext cx="22860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=0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6500826" y="4643446"/>
            <a:ext cx="22860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=0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Rectangle 1"/>
          <p:cNvSpPr>
            <a:spLocks noChangeArrowheads="1"/>
          </p:cNvSpPr>
          <p:nvPr/>
        </p:nvSpPr>
        <p:spPr bwMode="auto">
          <a:xfrm>
            <a:off x="-32" y="5913799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Вывод: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коэффициент </a:t>
            </a:r>
            <a:r>
              <a:rPr lang="ru-RU" sz="2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трения покоя 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составляет </a:t>
            </a:r>
            <a:r>
              <a:rPr lang="ru-RU" sz="2400" b="1" i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0,35, 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это значит, что сила трения меньше силы нормального давления в </a:t>
            </a:r>
            <a:r>
              <a:rPr lang="ru-RU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2,8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раза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6532352" y="2357842"/>
            <a:ext cx="655949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2" name="Group 10"/>
          <p:cNvGrpSpPr>
            <a:grpSpLocks/>
          </p:cNvGrpSpPr>
          <p:nvPr/>
        </p:nvGrpSpPr>
        <p:grpSpPr bwMode="auto">
          <a:xfrm>
            <a:off x="7246734" y="2143930"/>
            <a:ext cx="800465" cy="853022"/>
            <a:chOff x="8892" y="6049"/>
            <a:chExt cx="538" cy="631"/>
          </a:xfrm>
          <a:solidFill>
            <a:schemeClr val="bg2"/>
          </a:solidFill>
        </p:grpSpPr>
        <p:grpSp>
          <p:nvGrpSpPr>
            <p:cNvPr id="39" name="Group 12"/>
            <p:cNvGrpSpPr>
              <a:grpSpLocks/>
            </p:cNvGrpSpPr>
            <p:nvPr/>
          </p:nvGrpSpPr>
          <p:grpSpPr bwMode="auto">
            <a:xfrm>
              <a:off x="8928" y="6049"/>
              <a:ext cx="415" cy="631"/>
              <a:chOff x="11854" y="5064"/>
              <a:chExt cx="415" cy="631"/>
            </a:xfrm>
            <a:grpFill/>
          </p:grpSpPr>
          <p:sp>
            <p:nvSpPr>
              <p:cNvPr id="46" name="Text Box 13"/>
              <p:cNvSpPr txBox="1">
                <a:spLocks noChangeArrowheads="1"/>
              </p:cNvSpPr>
              <p:nvPr/>
            </p:nvSpPr>
            <p:spPr bwMode="auto">
              <a:xfrm>
                <a:off x="11854" y="5064"/>
                <a:ext cx="415" cy="31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0,7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7" name="Text Box 14"/>
              <p:cNvSpPr txBox="1">
                <a:spLocks noChangeArrowheads="1"/>
              </p:cNvSpPr>
              <p:nvPr/>
            </p:nvSpPr>
            <p:spPr bwMode="auto">
              <a:xfrm>
                <a:off x="11866" y="5413"/>
                <a:ext cx="363" cy="28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ru-RU" sz="2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3,8</a:t>
                </a:r>
                <a:r>
                  <a:rPr kumimoji="0" lang="en-US" sz="2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5" name="Line 11"/>
            <p:cNvSpPr>
              <a:spLocks noChangeShapeType="1"/>
            </p:cNvSpPr>
            <p:nvPr/>
          </p:nvSpPr>
          <p:spPr bwMode="auto">
            <a:xfrm rot="21540000">
              <a:off x="8892" y="6389"/>
              <a:ext cx="538" cy="12"/>
            </a:xfrm>
            <a:prstGeom prst="line">
              <a:avLst/>
            </a:prstGeom>
            <a:grp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1" name="Прямоугольник 50"/>
          <p:cNvSpPr/>
          <p:nvPr/>
        </p:nvSpPr>
        <p:spPr>
          <a:xfrm>
            <a:off x="8001024" y="2428868"/>
            <a:ext cx="588623" cy="369332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0,21</a:t>
            </a:r>
            <a:endParaRPr lang="ru-RU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7956376" y="2358819"/>
            <a:ext cx="898003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=0,18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4363679" y="2112978"/>
            <a:ext cx="588623" cy="369332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0,17</a:t>
            </a:r>
            <a:endParaRPr lang="ru-RU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4035692" y="2373628"/>
            <a:ext cx="588623" cy="369332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0,18</a:t>
            </a:r>
            <a:endParaRPr lang="ru-RU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5292080" y="2420888"/>
            <a:ext cx="588623" cy="369332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0,18</a:t>
            </a:r>
            <a:endParaRPr lang="ru-RU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500"/>
                            </p:stCondLst>
                            <p:childTnLst>
                              <p:par>
                                <p:cTn id="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500"/>
                            </p:stCondLst>
                            <p:childTnLst>
                              <p:par>
                                <p:cTn id="4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2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3.95005E-6 L -0.46163 0.03492 " pathEditMode="relative" rAng="0" ptsTypes="AA">
                                      <p:cBhvr>
                                        <p:cTn id="1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1" y="1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6" dur="4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7" dur="4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8" dur="4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3" dur="4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4" dur="4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5" dur="4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2" dur="4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3" dur="4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4" dur="4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9" grpId="0"/>
      <p:bldP spid="26" grpId="0"/>
      <p:bldP spid="27" grpId="0"/>
      <p:bldP spid="36" grpId="0"/>
      <p:bldP spid="38" grpId="0"/>
      <p:bldP spid="49" grpId="0"/>
      <p:bldP spid="50" grpId="0"/>
      <p:bldP spid="41" grpId="0"/>
      <p:bldP spid="42" grpId="0" animBg="1"/>
      <p:bldP spid="51" grpId="0" animBg="1"/>
      <p:bldP spid="51" grpId="1" animBg="1"/>
      <p:bldP spid="48" grpId="0" animBg="1"/>
      <p:bldP spid="52" grpId="0" animBg="1"/>
      <p:bldP spid="53" grpId="0" animBg="1"/>
      <p:bldP spid="54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 стрелкой 1"/>
          <p:cNvCxnSpPr/>
          <p:nvPr/>
        </p:nvCxnSpPr>
        <p:spPr>
          <a:xfrm>
            <a:off x="6992125" y="1124366"/>
            <a:ext cx="504000" cy="2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Прямая со стрелкой 2"/>
          <p:cNvCxnSpPr/>
          <p:nvPr/>
        </p:nvCxnSpPr>
        <p:spPr>
          <a:xfrm rot="16200000" flipV="1">
            <a:off x="6444185" y="644878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3"/>
          <p:cNvGrpSpPr/>
          <p:nvPr/>
        </p:nvGrpSpPr>
        <p:grpSpPr>
          <a:xfrm>
            <a:off x="7143768" y="1714488"/>
            <a:ext cx="714380" cy="461665"/>
            <a:chOff x="2714612" y="4429132"/>
            <a:chExt cx="714380" cy="461665"/>
          </a:xfrm>
        </p:grpSpPr>
        <p:sp>
          <p:nvSpPr>
            <p:cNvPr id="5" name="TextBox 4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" name="Прямая со стрелкой 5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Группа 6"/>
          <p:cNvGrpSpPr/>
          <p:nvPr/>
        </p:nvGrpSpPr>
        <p:grpSpPr>
          <a:xfrm>
            <a:off x="7089086" y="214291"/>
            <a:ext cx="714380" cy="461665"/>
            <a:chOff x="3357554" y="2143116"/>
            <a:chExt cx="714380" cy="461665"/>
          </a:xfrm>
        </p:grpSpPr>
        <p:sp>
          <p:nvSpPr>
            <p:cNvPr id="8" name="TextBox 7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" name="Прямая со стрелкой 8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Группа 9"/>
          <p:cNvGrpSpPr/>
          <p:nvPr/>
        </p:nvGrpSpPr>
        <p:grpSpPr>
          <a:xfrm>
            <a:off x="6303268" y="424086"/>
            <a:ext cx="571504" cy="400110"/>
            <a:chOff x="2000232" y="2528824"/>
            <a:chExt cx="571504" cy="400110"/>
          </a:xfrm>
        </p:grpSpPr>
        <p:cxnSp>
          <p:nvCxnSpPr>
            <p:cNvPr id="11" name="Прямая со стрелкой 10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>
              <a:off x="2000232" y="2528824"/>
              <a:ext cx="5715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3" name="Прямая соединительная линия 12"/>
          <p:cNvCxnSpPr/>
          <p:nvPr/>
        </p:nvCxnSpPr>
        <p:spPr>
          <a:xfrm flipV="1">
            <a:off x="6446144" y="1114605"/>
            <a:ext cx="500066" cy="28380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16200000" flipV="1">
            <a:off x="6463241" y="1645010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Группа 14"/>
          <p:cNvGrpSpPr/>
          <p:nvPr/>
        </p:nvGrpSpPr>
        <p:grpSpPr>
          <a:xfrm>
            <a:off x="7374838" y="581364"/>
            <a:ext cx="1840632" cy="523220"/>
            <a:chOff x="5929322" y="2428868"/>
            <a:chExt cx="1840632" cy="523220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5929322" y="2428868"/>
              <a:ext cx="184063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динамометра</a:t>
              </a:r>
              <a:endParaRPr lang="ru-RU" sz="2800" dirty="0"/>
            </a:p>
          </p:txBody>
        </p:sp>
        <p:cxnSp>
          <p:nvCxnSpPr>
            <p:cNvPr id="17" name="Прямая со стрелкой 16"/>
            <p:cNvCxnSpPr/>
            <p:nvPr/>
          </p:nvCxnSpPr>
          <p:spPr>
            <a:xfrm>
              <a:off x="5929322" y="2500306"/>
              <a:ext cx="428628" cy="1588"/>
            </a:xfrm>
            <a:prstGeom prst="straightConnector1">
              <a:avLst/>
            </a:prstGeom>
            <a:ln w="25400">
              <a:solidFill>
                <a:srgbClr val="F9010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0" y="0"/>
            <a:ext cx="607219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измеряют при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const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дин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=0)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8" name="Group 9"/>
          <p:cNvGrpSpPr>
            <a:grpSpLocks/>
          </p:cNvGrpSpPr>
          <p:nvPr/>
        </p:nvGrpSpPr>
        <p:grpSpPr bwMode="auto">
          <a:xfrm>
            <a:off x="772138" y="500042"/>
            <a:ext cx="1071254" cy="1282915"/>
            <a:chOff x="9225" y="6153"/>
            <a:chExt cx="720" cy="949"/>
          </a:xfrm>
        </p:grpSpPr>
        <p:grpSp>
          <p:nvGrpSpPr>
            <p:cNvPr id="19" name="Group 10"/>
            <p:cNvGrpSpPr>
              <a:grpSpLocks/>
            </p:cNvGrpSpPr>
            <p:nvPr/>
          </p:nvGrpSpPr>
          <p:grpSpPr bwMode="auto">
            <a:xfrm>
              <a:off x="9225" y="6153"/>
              <a:ext cx="720" cy="949"/>
              <a:chOff x="8892" y="5943"/>
              <a:chExt cx="720" cy="949"/>
            </a:xfrm>
          </p:grpSpPr>
          <p:sp>
            <p:nvSpPr>
              <p:cNvPr id="22" name="Line 11"/>
              <p:cNvSpPr>
                <a:spLocks noChangeShapeType="1"/>
              </p:cNvSpPr>
              <p:nvPr/>
            </p:nvSpPr>
            <p:spPr bwMode="auto">
              <a:xfrm>
                <a:off x="8892" y="6389"/>
                <a:ext cx="538" cy="1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 b="1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20" name="Group 12"/>
              <p:cNvGrpSpPr>
                <a:grpSpLocks/>
              </p:cNvGrpSpPr>
              <p:nvPr/>
            </p:nvGrpSpPr>
            <p:grpSpPr bwMode="auto">
              <a:xfrm>
                <a:off x="8936" y="5943"/>
                <a:ext cx="676" cy="949"/>
                <a:chOff x="11862" y="4958"/>
                <a:chExt cx="676" cy="949"/>
              </a:xfrm>
            </p:grpSpPr>
            <p:sp>
              <p:nvSpPr>
                <p:cNvPr id="24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11862" y="4958"/>
                  <a:ext cx="676" cy="45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r>
                    <a:rPr kumimoji="0" lang="ru-RU" sz="2800" b="1" i="0" u="none" strike="noStrike" cap="none" normalizeH="0" baseline="-25000" dirty="0" err="1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тр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5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1907" y="5360"/>
                  <a:ext cx="599" cy="54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N</a:t>
                  </a: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21" name="Rectangle 15"/>
            <p:cNvSpPr>
              <a:spLocks noChangeArrowheads="1"/>
            </p:cNvSpPr>
            <p:nvPr/>
          </p:nvSpPr>
          <p:spPr bwMode="auto">
            <a:xfrm>
              <a:off x="9269" y="6235"/>
              <a:ext cx="592" cy="766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prstDash val="sysDot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6" name="Прямоугольник 25"/>
          <p:cNvSpPr/>
          <p:nvPr/>
        </p:nvSpPr>
        <p:spPr>
          <a:xfrm>
            <a:off x="71406" y="757666"/>
            <a:ext cx="77296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512041" y="747012"/>
            <a:ext cx="4764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3" name="Group 9"/>
          <p:cNvGrpSpPr>
            <a:grpSpLocks/>
          </p:cNvGrpSpPr>
          <p:nvPr/>
        </p:nvGrpSpPr>
        <p:grpSpPr bwMode="auto">
          <a:xfrm>
            <a:off x="2000548" y="500230"/>
            <a:ext cx="1071254" cy="1282915"/>
            <a:chOff x="9225" y="6153"/>
            <a:chExt cx="720" cy="949"/>
          </a:xfrm>
        </p:grpSpPr>
        <p:grpSp>
          <p:nvGrpSpPr>
            <p:cNvPr id="28" name="Group 10"/>
            <p:cNvGrpSpPr>
              <a:grpSpLocks/>
            </p:cNvGrpSpPr>
            <p:nvPr/>
          </p:nvGrpSpPr>
          <p:grpSpPr bwMode="auto">
            <a:xfrm>
              <a:off x="9225" y="6153"/>
              <a:ext cx="720" cy="949"/>
              <a:chOff x="8892" y="5943"/>
              <a:chExt cx="720" cy="949"/>
            </a:xfrm>
          </p:grpSpPr>
          <p:sp>
            <p:nvSpPr>
              <p:cNvPr id="31" name="Line 11"/>
              <p:cNvSpPr>
                <a:spLocks noChangeShapeType="1"/>
              </p:cNvSpPr>
              <p:nvPr/>
            </p:nvSpPr>
            <p:spPr bwMode="auto">
              <a:xfrm>
                <a:off x="8892" y="6389"/>
                <a:ext cx="538" cy="1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 b="1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29" name="Group 12"/>
              <p:cNvGrpSpPr>
                <a:grpSpLocks/>
              </p:cNvGrpSpPr>
              <p:nvPr/>
            </p:nvGrpSpPr>
            <p:grpSpPr bwMode="auto">
              <a:xfrm>
                <a:off x="8936" y="5943"/>
                <a:ext cx="676" cy="949"/>
                <a:chOff x="11862" y="4958"/>
                <a:chExt cx="676" cy="949"/>
              </a:xfrm>
            </p:grpSpPr>
            <p:sp>
              <p:nvSpPr>
                <p:cNvPr id="33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11862" y="4958"/>
                  <a:ext cx="676" cy="45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r>
                    <a:rPr kumimoji="0" lang="ru-RU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дин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4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1907" y="5360"/>
                  <a:ext cx="599" cy="54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2800" b="1" dirty="0" smtClean="0">
                      <a:latin typeface="Times New Roman" pitchFamily="18" charset="0"/>
                      <a:cs typeface="Times New Roman" pitchFamily="18" charset="0"/>
                    </a:rPr>
                    <a:t>Mg</a:t>
                  </a:r>
                  <a:endParaRPr lang="ru-RU" sz="2800" b="1" dirty="0" smtClean="0">
                    <a:latin typeface="Times New Roman" pitchFamily="18" charset="0"/>
                    <a:cs typeface="Times New Roman" pitchFamily="18" charset="0"/>
                  </a:endParaRPr>
                </a:p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30" name="Rectangle 15"/>
            <p:cNvSpPr>
              <a:spLocks noChangeArrowheads="1"/>
            </p:cNvSpPr>
            <p:nvPr/>
          </p:nvSpPr>
          <p:spPr bwMode="auto">
            <a:xfrm>
              <a:off x="9269" y="6235"/>
              <a:ext cx="592" cy="766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prstDash val="sysDot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aphicFrame>
        <p:nvGraphicFramePr>
          <p:cNvPr id="35" name="Таблица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153502977"/>
              </p:ext>
            </p:extLst>
          </p:nvPr>
        </p:nvGraphicFramePr>
        <p:xfrm>
          <a:off x="214282" y="1571800"/>
          <a:ext cx="6286512" cy="1463040"/>
        </p:xfrm>
        <a:graphic>
          <a:graphicData uri="http://schemas.openxmlformats.org/drawingml/2006/table">
            <a:tbl>
              <a:tblPr/>
              <a:tblGrid>
                <a:gridCol w="608372"/>
                <a:gridCol w="1248984"/>
                <a:gridCol w="1643074"/>
                <a:gridCol w="1428760"/>
                <a:gridCol w="1357322"/>
              </a:tblGrid>
              <a:tr h="5175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kumimoji="0" lang="ru-RU" sz="2400" b="1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трения,</a:t>
                      </a:r>
                      <a:r>
                        <a:rPr kumimoji="0" lang="ru-RU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Н</a:t>
                      </a:r>
                      <a:endParaRPr lang="ru-RU" sz="20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g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,Н</a:t>
                      </a:r>
                      <a:endParaRPr lang="ru-RU" sz="24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</a:t>
                      </a:r>
                      <a:endParaRPr lang="ru-RU" sz="3600" dirty="0">
                        <a:solidFill>
                          <a:srgbClr val="365D2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</a:t>
                      </a: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ср</a:t>
                      </a:r>
                      <a:endParaRPr lang="ru-RU" sz="36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4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1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2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3</a:t>
                      </a: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-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-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…..Н</a:t>
                      </a: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….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……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……Н</a:t>
                      </a: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-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-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-</a:t>
                      </a: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000" b="1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-</a:t>
                      </a: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6" name="Rectangle 1"/>
          <p:cNvSpPr>
            <a:spLocks noChangeArrowheads="1"/>
          </p:cNvSpPr>
          <p:nvPr/>
        </p:nvSpPr>
        <p:spPr bwMode="auto">
          <a:xfrm>
            <a:off x="571504" y="3857628"/>
            <a:ext cx="885828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Аналогично для трения покоя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4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тр.покоя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4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дин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7" name="Таблица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088540955"/>
              </p:ext>
            </p:extLst>
          </p:nvPr>
        </p:nvGraphicFramePr>
        <p:xfrm>
          <a:off x="71438" y="4357694"/>
          <a:ext cx="6286512" cy="1463040"/>
        </p:xfrm>
        <a:graphic>
          <a:graphicData uri="http://schemas.openxmlformats.org/drawingml/2006/table">
            <a:tbl>
              <a:tblPr/>
              <a:tblGrid>
                <a:gridCol w="357158"/>
                <a:gridCol w="1071570"/>
                <a:gridCol w="1428760"/>
                <a:gridCol w="1500198"/>
                <a:gridCol w="1928826"/>
              </a:tblGrid>
              <a:tr h="5175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kumimoji="0" lang="ru-RU" sz="2400" b="1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трен,</a:t>
                      </a:r>
                      <a:r>
                        <a:rPr kumimoji="0" lang="ru-RU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Н</a:t>
                      </a:r>
                      <a:endParaRPr lang="ru-RU" sz="20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g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,Н</a:t>
                      </a:r>
                      <a:endParaRPr lang="ru-RU" sz="18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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покоя</a:t>
                      </a:r>
                      <a:endParaRPr lang="ru-RU" sz="28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</a:t>
                      </a: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ср</a:t>
                      </a:r>
                      <a:endParaRPr lang="ru-RU" sz="28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4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1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2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3</a:t>
                      </a: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….Н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20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3,8Н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2,8Н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1,8Н</a:t>
                      </a:r>
                      <a:endParaRPr lang="ru-RU" sz="2000" b="1" dirty="0">
                        <a:solidFill>
                          <a:srgbClr val="0000FF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0,421=</a:t>
                      </a:r>
                      <a:r>
                        <a:rPr lang="ru-RU" sz="2000" b="1" dirty="0" smtClean="0">
                          <a:solidFill>
                            <a:srgbClr val="008000"/>
                          </a:solidFill>
                          <a:latin typeface="Times New Roman"/>
                          <a:ea typeface="Times New Roman"/>
                        </a:rPr>
                        <a:t>0,42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8000"/>
                          </a:solidFill>
                          <a:latin typeface="Times New Roman"/>
                          <a:ea typeface="Times New Roman"/>
                        </a:rPr>
                        <a:t>-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8000"/>
                          </a:solidFill>
                          <a:latin typeface="Times New Roman"/>
                          <a:ea typeface="Times New Roman"/>
                        </a:rPr>
                        <a:t>-</a:t>
                      </a:r>
                      <a:endParaRPr lang="ru-RU" sz="2000" b="1" dirty="0">
                        <a:solidFill>
                          <a:srgbClr val="008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0" b="1" dirty="0" smtClean="0">
                        <a:solidFill>
                          <a:srgbClr val="008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8000"/>
                          </a:solidFill>
                          <a:latin typeface="Times New Roman"/>
                          <a:ea typeface="Times New Roman"/>
                        </a:rPr>
                        <a:t>-</a:t>
                      </a:r>
                      <a:endParaRPr lang="ru-RU" sz="2000" b="1" dirty="0">
                        <a:solidFill>
                          <a:srgbClr val="008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8" name="Rectangle 1"/>
          <p:cNvSpPr>
            <a:spLocks noChangeArrowheads="1"/>
          </p:cNvSpPr>
          <p:nvPr/>
        </p:nvSpPr>
        <p:spPr bwMode="auto">
          <a:xfrm>
            <a:off x="0" y="3024686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Вывод: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коэффициент </a:t>
            </a:r>
            <a:r>
              <a:rPr lang="ru-RU" sz="2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трения скольжения 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составляет </a:t>
            </a:r>
            <a:r>
              <a:rPr lang="ru-RU" sz="2400" i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0,…, 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это значит, что сила трения меньше силы нормального давления в … раза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3786182" y="500042"/>
            <a:ext cx="22860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=0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6500826" y="4643446"/>
            <a:ext cx="22860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=0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Rectangle 1"/>
          <p:cNvSpPr>
            <a:spLocks noChangeArrowheads="1"/>
          </p:cNvSpPr>
          <p:nvPr/>
        </p:nvSpPr>
        <p:spPr bwMode="auto">
          <a:xfrm>
            <a:off x="-32" y="5913799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Вывод: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коэффициент </a:t>
            </a:r>
            <a:r>
              <a:rPr lang="ru-RU" sz="2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трения покоя 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составляет </a:t>
            </a:r>
            <a:r>
              <a:rPr lang="ru-RU" sz="2400" b="1" i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0,35, 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это значит, что сила трения меньше силы нормального давления в </a:t>
            </a:r>
            <a:r>
              <a:rPr lang="ru-RU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2,8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раза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6532352" y="2360612"/>
            <a:ext cx="655949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2" name="Group 10"/>
          <p:cNvGrpSpPr>
            <a:grpSpLocks/>
          </p:cNvGrpSpPr>
          <p:nvPr/>
        </p:nvGrpSpPr>
        <p:grpSpPr bwMode="auto">
          <a:xfrm>
            <a:off x="7246734" y="2146700"/>
            <a:ext cx="800465" cy="853022"/>
            <a:chOff x="8892" y="6049"/>
            <a:chExt cx="538" cy="631"/>
          </a:xfrm>
          <a:solidFill>
            <a:schemeClr val="bg2"/>
          </a:solidFill>
        </p:grpSpPr>
        <p:grpSp>
          <p:nvGrpSpPr>
            <p:cNvPr id="39" name="Group 12"/>
            <p:cNvGrpSpPr>
              <a:grpSpLocks/>
            </p:cNvGrpSpPr>
            <p:nvPr/>
          </p:nvGrpSpPr>
          <p:grpSpPr bwMode="auto">
            <a:xfrm>
              <a:off x="8928" y="6049"/>
              <a:ext cx="415" cy="631"/>
              <a:chOff x="11854" y="5064"/>
              <a:chExt cx="415" cy="631"/>
            </a:xfrm>
            <a:grpFill/>
          </p:grpSpPr>
          <p:sp>
            <p:nvSpPr>
              <p:cNvPr id="46" name="Text Box 13"/>
              <p:cNvSpPr txBox="1">
                <a:spLocks noChangeArrowheads="1"/>
              </p:cNvSpPr>
              <p:nvPr/>
            </p:nvSpPr>
            <p:spPr bwMode="auto">
              <a:xfrm>
                <a:off x="11854" y="5064"/>
                <a:ext cx="415" cy="31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…..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7" name="Text Box 14"/>
              <p:cNvSpPr txBox="1">
                <a:spLocks noChangeArrowheads="1"/>
              </p:cNvSpPr>
              <p:nvPr/>
            </p:nvSpPr>
            <p:spPr bwMode="auto">
              <a:xfrm>
                <a:off x="11866" y="5413"/>
                <a:ext cx="363" cy="28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ru-RU" sz="2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….</a:t>
                </a:r>
                <a:r>
                  <a:rPr kumimoji="0" lang="en-US" sz="2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5" name="Line 11"/>
            <p:cNvSpPr>
              <a:spLocks noChangeShapeType="1"/>
            </p:cNvSpPr>
            <p:nvPr/>
          </p:nvSpPr>
          <p:spPr bwMode="auto">
            <a:xfrm rot="21540000">
              <a:off x="8892" y="6389"/>
              <a:ext cx="538" cy="12"/>
            </a:xfrm>
            <a:prstGeom prst="line">
              <a:avLst/>
            </a:prstGeom>
            <a:grp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1" name="Прямоугольник 50"/>
          <p:cNvSpPr/>
          <p:nvPr/>
        </p:nvSpPr>
        <p:spPr>
          <a:xfrm>
            <a:off x="8001024" y="2428868"/>
            <a:ext cx="588623" cy="369332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0,21</a:t>
            </a:r>
            <a:endParaRPr lang="ru-RU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8007150" y="2395831"/>
            <a:ext cx="974947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=0,….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7884369" y="0"/>
            <a:ext cx="1259632" cy="52322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Стр.12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300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300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300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500"/>
                            </p:stCondLst>
                            <p:childTnLst>
                              <p:par>
                                <p:cTn id="4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500"/>
                            </p:stCondLst>
                            <p:childTnLst>
                              <p:par>
                                <p:cTn id="4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5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8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3.95005E-6 L -0.46163 0.03492 " pathEditMode="relative" rAng="0" ptsTypes="AA">
                                      <p:cBhvr>
                                        <p:cTn id="11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1" y="1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4" dur="4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5" dur="4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4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1" dur="4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2" dur="4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3" dur="4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0" dur="4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1" dur="4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2" dur="4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4" dur="2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9" grpId="0"/>
      <p:bldP spid="26" grpId="0"/>
      <p:bldP spid="27" grpId="0"/>
      <p:bldP spid="36" grpId="0"/>
      <p:bldP spid="38" grpId="0"/>
      <p:bldP spid="49" grpId="0"/>
      <p:bldP spid="50" grpId="0"/>
      <p:bldP spid="41" grpId="0"/>
      <p:bldP spid="42" grpId="0" animBg="1"/>
      <p:bldP spid="51" grpId="0" animBg="1"/>
      <p:bldP spid="51" grpId="1" animBg="1"/>
      <p:bldP spid="48" grpId="0" animBg="1"/>
      <p:bldP spid="48" grpId="1" animBg="1"/>
      <p:bldP spid="5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Рисунок 5" descr="116_0232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WordArt 4"/>
          <p:cNvSpPr>
            <a:spLocks noChangeArrowheads="1" noChangeShapeType="1" noTextEdit="1"/>
          </p:cNvSpPr>
          <p:nvPr/>
        </p:nvSpPr>
        <p:spPr bwMode="gray">
          <a:xfrm rot="740954">
            <a:off x="602610" y="1415832"/>
            <a:ext cx="7345362" cy="108585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электромагнитные </a:t>
            </a:r>
            <a:r>
              <a:rPr lang="ru-RU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силы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142844" y="2285992"/>
            <a:ext cx="6072230" cy="21082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сила</a:t>
            </a:r>
            <a:r>
              <a:rPr lang="ru-RU" sz="6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упругости  </a:t>
            </a:r>
            <a:endParaRPr lang="ru-RU" sz="60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87824" y="6273225"/>
            <a:ext cx="56166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</a:t>
            </a:r>
            <a:r>
              <a:rPr lang="ru-RU" sz="36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стр.27,28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9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71736" y="0"/>
            <a:ext cx="318728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№7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13320" name="Picture 2" descr="http://class-fizika.narod.ru/9_class/1/colec22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50" y="5000625"/>
            <a:ext cx="52292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 rot="20640446">
            <a:off x="816923" y="4201914"/>
            <a:ext cx="7345362" cy="108585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сила</a:t>
            </a:r>
            <a:r>
              <a:rPr lang="ru-RU" sz="60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трения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4" name="Группа 43"/>
          <p:cNvGrpSpPr/>
          <p:nvPr/>
        </p:nvGrpSpPr>
        <p:grpSpPr>
          <a:xfrm>
            <a:off x="0" y="-214362"/>
            <a:ext cx="9144000" cy="7072362"/>
            <a:chOff x="0" y="-285800"/>
            <a:chExt cx="9144000" cy="7072362"/>
          </a:xfrm>
        </p:grpSpPr>
        <p:grpSp>
          <p:nvGrpSpPr>
            <p:cNvPr id="11" name="Группа 10"/>
            <p:cNvGrpSpPr/>
            <p:nvPr/>
          </p:nvGrpSpPr>
          <p:grpSpPr>
            <a:xfrm>
              <a:off x="0" y="-285800"/>
              <a:ext cx="9144000" cy="7072362"/>
              <a:chOff x="-4000560" y="-714428"/>
              <a:chExt cx="9144000" cy="7072362"/>
            </a:xfrm>
          </p:grpSpPr>
          <p:grpSp>
            <p:nvGrpSpPr>
              <p:cNvPr id="22" name="Группа 17"/>
              <p:cNvGrpSpPr/>
              <p:nvPr/>
            </p:nvGrpSpPr>
            <p:grpSpPr>
              <a:xfrm>
                <a:off x="-4000560" y="-714428"/>
                <a:ext cx="9144000" cy="7072362"/>
                <a:chOff x="-2643238" y="-1714632"/>
                <a:chExt cx="9144000" cy="7072362"/>
              </a:xfrm>
            </p:grpSpPr>
            <p:sp>
              <p:nvSpPr>
                <p:cNvPr id="27" name="Прямоугольник 26"/>
                <p:cNvSpPr/>
                <p:nvPr/>
              </p:nvSpPr>
              <p:spPr>
                <a:xfrm>
                  <a:off x="-2643238" y="-1714632"/>
                  <a:ext cx="9144000" cy="7072362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9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5" name="Line 16"/>
                <p:cNvSpPr>
                  <a:spLocks noChangeShapeType="1"/>
                </p:cNvSpPr>
                <p:nvPr/>
              </p:nvSpPr>
              <p:spPr bwMode="auto">
                <a:xfrm>
                  <a:off x="4714461" y="-381450"/>
                  <a:ext cx="864777" cy="0"/>
                </a:xfrm>
                <a:prstGeom prst="line">
                  <a:avLst/>
                </a:prstGeom>
                <a:solidFill>
                  <a:schemeClr val="bg2">
                    <a:lumMod val="90000"/>
                  </a:schemeClr>
                </a:solidFill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6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8" name="Line 6"/>
              <p:cNvSpPr>
                <a:spLocks noChangeShapeType="1"/>
              </p:cNvSpPr>
              <p:nvPr/>
            </p:nvSpPr>
            <p:spPr bwMode="auto">
              <a:xfrm>
                <a:off x="889683" y="3855963"/>
                <a:ext cx="948469" cy="0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9" name="Text Box 136"/>
            <p:cNvSpPr txBox="1">
              <a:spLocks noChangeArrowheads="1"/>
            </p:cNvSpPr>
            <p:nvPr/>
          </p:nvSpPr>
          <p:spPr bwMode="auto">
            <a:xfrm>
              <a:off x="0" y="2071678"/>
              <a:ext cx="3167384" cy="857256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ru-RU" sz="40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упр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-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k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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L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71406" y="0"/>
              <a:ext cx="6120458" cy="584775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Сила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-…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действие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другого тела! </a:t>
              </a:r>
              <a:endParaRPr lang="ru-RU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2" name="Прямоугольник 41"/>
            <p:cNvSpPr/>
            <p:nvPr/>
          </p:nvSpPr>
          <p:spPr>
            <a:xfrm>
              <a:off x="5357818" y="5214950"/>
              <a:ext cx="3542188" cy="923330"/>
            </a:xfrm>
            <a:prstGeom prst="rect">
              <a:avLst/>
            </a:prstGeom>
            <a:solidFill>
              <a:srgbClr val="F9E3A5"/>
            </a:solidFill>
          </p:spPr>
          <p:txBody>
            <a:bodyPr wrap="none">
              <a:spAutoFit/>
            </a:bodyPr>
            <a:lstStyle/>
            <a:p>
              <a:r>
                <a:rPr lang="en-US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54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тр.п</a:t>
              </a:r>
              <a:r>
                <a:rPr lang="ru-RU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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</a:t>
              </a:r>
              <a:r>
                <a:rPr lang="ru-RU" sz="5400" b="1" baseline="-25000" dirty="0" err="1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ru-RU" sz="5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5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animBg="1"/>
      <p:bldP spid="10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3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71462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Сила –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это в.ф.в.,  х-щая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действие другого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тела.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0660" name="Рисунок 380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57200"/>
            <a:ext cx="104775" cy="133350"/>
          </a:xfrm>
          <a:prstGeom prst="rect">
            <a:avLst/>
          </a:prstGeom>
          <a:noFill/>
        </p:spPr>
      </p:pic>
      <p:sp>
        <p:nvSpPr>
          <p:cNvPr id="70662" name="Rectangle 6"/>
          <p:cNvSpPr>
            <a:spLocks noChangeArrowheads="1"/>
          </p:cNvSpPr>
          <p:nvPr/>
        </p:nvSpPr>
        <p:spPr bwMode="auto">
          <a:xfrm>
            <a:off x="0" y="470110"/>
            <a:ext cx="9144000" cy="1815882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Деформация –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это изменение длины.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r" eaLnBrk="0" hangingPunct="0"/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Закон Гука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Сила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упругости прямо пропорциональна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деформации.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УПР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,   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ΔL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- деформация,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k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– жёсткость.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0" y="2367029"/>
            <a:ext cx="9144000" cy="206210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Сила трения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определяется взаимодействием молекул тела и поверхностей.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Сила трения зависит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от характера поверхности, от силы нормального давления, (силы реакции опоры) .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F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µ·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N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0" y="4509120"/>
            <a:ext cx="9144000" cy="1077218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Сила трения покоя возникает,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когда мы пытаемся двигать тело по поверхности другого.        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F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тр.пок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≤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µ·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N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500313" y="214313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071563"/>
            <a:ext cx="7668344" cy="2071687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None/>
            </a:pP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 №11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194,195,196,198,199.  245,</a:t>
            </a:r>
          </a:p>
          <a:p>
            <a:pPr marL="0" indent="0" algn="ctr" eaLnBrk="1" hangingPunct="1">
              <a:buNone/>
            </a:pPr>
            <a:r>
              <a:rPr lang="ru-RU" sz="4400" b="1" dirty="0" smtClean="0"/>
              <a:t> </a:t>
            </a:r>
            <a:endParaRPr lang="ru-RU" sz="4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4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-142900"/>
            <a:ext cx="1043608" cy="1425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027772" y="0"/>
            <a:ext cx="1116228" cy="1098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500"/>
                            </p:stCondLst>
                            <p:childTnLst>
                              <p:par>
                                <p:cTn id="5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" y="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500"/>
                            </p:stCondLst>
                            <p:childTnLst>
                              <p:par>
                                <p:cTn id="65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1000"/>
                            </p:stCondLst>
                            <p:childTnLst>
                              <p:par>
                                <p:cTn id="70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1500"/>
                            </p:stCondLst>
                            <p:childTnLst>
                              <p:par>
                                <p:cTn id="75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2000"/>
                            </p:stCondLst>
                            <p:childTnLst>
                              <p:par>
                                <p:cTn id="79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2500"/>
                            </p:stCondLst>
                            <p:childTnLst>
                              <p:par>
                                <p:cTn id="8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7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 стрелкой 1"/>
          <p:cNvCxnSpPr/>
          <p:nvPr/>
        </p:nvCxnSpPr>
        <p:spPr>
          <a:xfrm>
            <a:off x="6706373" y="1124366"/>
            <a:ext cx="504000" cy="2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Прямая со стрелкой 2"/>
          <p:cNvCxnSpPr/>
          <p:nvPr/>
        </p:nvCxnSpPr>
        <p:spPr>
          <a:xfrm rot="16200000" flipV="1">
            <a:off x="6158433" y="644878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3"/>
          <p:cNvGrpSpPr/>
          <p:nvPr/>
        </p:nvGrpSpPr>
        <p:grpSpPr>
          <a:xfrm>
            <a:off x="6072198" y="1857364"/>
            <a:ext cx="714380" cy="461665"/>
            <a:chOff x="2714612" y="4429132"/>
            <a:chExt cx="714380" cy="461665"/>
          </a:xfrm>
        </p:grpSpPr>
        <p:sp>
          <p:nvSpPr>
            <p:cNvPr id="5" name="TextBox 4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" name="Прямая со стрелкой 5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Группа 6"/>
          <p:cNvGrpSpPr/>
          <p:nvPr/>
        </p:nvGrpSpPr>
        <p:grpSpPr>
          <a:xfrm>
            <a:off x="6803334" y="214291"/>
            <a:ext cx="714380" cy="461665"/>
            <a:chOff x="3357554" y="2143116"/>
            <a:chExt cx="714380" cy="461665"/>
          </a:xfrm>
        </p:grpSpPr>
        <p:sp>
          <p:nvSpPr>
            <p:cNvPr id="8" name="TextBox 7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" name="Прямая со стрелкой 8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Группа 9"/>
          <p:cNvGrpSpPr/>
          <p:nvPr/>
        </p:nvGrpSpPr>
        <p:grpSpPr>
          <a:xfrm>
            <a:off x="6017516" y="424086"/>
            <a:ext cx="697624" cy="830997"/>
            <a:chOff x="2000232" y="2528824"/>
            <a:chExt cx="571504" cy="830997"/>
          </a:xfrm>
        </p:grpSpPr>
        <p:cxnSp>
          <p:nvCxnSpPr>
            <p:cNvPr id="11" name="Прямая со стрелкой 10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>
              <a:off x="2000232" y="2528824"/>
              <a:ext cx="57150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4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3" name="Прямая соединительная линия 12"/>
          <p:cNvCxnSpPr/>
          <p:nvPr/>
        </p:nvCxnSpPr>
        <p:spPr>
          <a:xfrm flipV="1">
            <a:off x="6160392" y="1114605"/>
            <a:ext cx="500066" cy="28380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16200000" flipV="1">
            <a:off x="6177489" y="1645010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Группа 14"/>
          <p:cNvGrpSpPr/>
          <p:nvPr/>
        </p:nvGrpSpPr>
        <p:grpSpPr>
          <a:xfrm>
            <a:off x="7089086" y="581364"/>
            <a:ext cx="1840632" cy="523220"/>
            <a:chOff x="5929322" y="2428868"/>
            <a:chExt cx="1840632" cy="523220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5929322" y="2428868"/>
              <a:ext cx="184063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динамометра</a:t>
              </a:r>
              <a:endParaRPr lang="ru-RU" sz="2800" dirty="0"/>
            </a:p>
          </p:txBody>
        </p:sp>
        <p:cxnSp>
          <p:nvCxnSpPr>
            <p:cNvPr id="17" name="Прямая со стрелкой 16"/>
            <p:cNvCxnSpPr/>
            <p:nvPr/>
          </p:nvCxnSpPr>
          <p:spPr>
            <a:xfrm>
              <a:off x="5929322" y="2500306"/>
              <a:ext cx="428628" cy="1588"/>
            </a:xfrm>
            <a:prstGeom prst="straightConnector1">
              <a:avLst/>
            </a:prstGeom>
            <a:ln w="25400">
              <a:solidFill>
                <a:srgbClr val="F9010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0" y="0"/>
            <a:ext cx="6072198" cy="52322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измеряют при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const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дин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8" name="Group 9"/>
          <p:cNvGrpSpPr>
            <a:grpSpLocks/>
          </p:cNvGrpSpPr>
          <p:nvPr/>
        </p:nvGrpSpPr>
        <p:grpSpPr bwMode="auto">
          <a:xfrm>
            <a:off x="986452" y="500042"/>
            <a:ext cx="1071254" cy="1282915"/>
            <a:chOff x="9225" y="6153"/>
            <a:chExt cx="720" cy="949"/>
          </a:xfrm>
        </p:grpSpPr>
        <p:grpSp>
          <p:nvGrpSpPr>
            <p:cNvPr id="19" name="Group 10"/>
            <p:cNvGrpSpPr>
              <a:grpSpLocks/>
            </p:cNvGrpSpPr>
            <p:nvPr/>
          </p:nvGrpSpPr>
          <p:grpSpPr bwMode="auto">
            <a:xfrm>
              <a:off x="9225" y="6153"/>
              <a:ext cx="720" cy="949"/>
              <a:chOff x="8892" y="5943"/>
              <a:chExt cx="720" cy="949"/>
            </a:xfrm>
          </p:grpSpPr>
          <p:sp>
            <p:nvSpPr>
              <p:cNvPr id="22" name="Line 11"/>
              <p:cNvSpPr>
                <a:spLocks noChangeShapeType="1"/>
              </p:cNvSpPr>
              <p:nvPr/>
            </p:nvSpPr>
            <p:spPr bwMode="auto">
              <a:xfrm>
                <a:off x="8892" y="6389"/>
                <a:ext cx="538" cy="1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 b="1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20" name="Group 12"/>
              <p:cNvGrpSpPr>
                <a:grpSpLocks/>
              </p:cNvGrpSpPr>
              <p:nvPr/>
            </p:nvGrpSpPr>
            <p:grpSpPr bwMode="auto">
              <a:xfrm>
                <a:off x="8936" y="5943"/>
                <a:ext cx="676" cy="949"/>
                <a:chOff x="11862" y="4958"/>
                <a:chExt cx="676" cy="949"/>
              </a:xfrm>
            </p:grpSpPr>
            <p:sp>
              <p:nvSpPr>
                <p:cNvPr id="24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11862" y="4958"/>
                  <a:ext cx="676" cy="45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r>
                    <a:rPr kumimoji="0" lang="ru-RU" sz="2800" b="1" i="0" u="none" strike="noStrike" cap="none" normalizeH="0" baseline="-25000" dirty="0" err="1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тр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5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1907" y="5360"/>
                  <a:ext cx="599" cy="54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N</a:t>
                  </a: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21" name="Rectangle 15"/>
            <p:cNvSpPr>
              <a:spLocks noChangeArrowheads="1"/>
            </p:cNvSpPr>
            <p:nvPr/>
          </p:nvSpPr>
          <p:spPr bwMode="auto">
            <a:xfrm>
              <a:off x="9269" y="6235"/>
              <a:ext cx="592" cy="766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prstDash val="sysDot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6" name="Прямоугольник 25"/>
          <p:cNvSpPr/>
          <p:nvPr/>
        </p:nvSpPr>
        <p:spPr>
          <a:xfrm>
            <a:off x="285720" y="686228"/>
            <a:ext cx="77296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785918" y="711387"/>
            <a:ext cx="4764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3" name="Group 9"/>
          <p:cNvGrpSpPr>
            <a:grpSpLocks/>
          </p:cNvGrpSpPr>
          <p:nvPr/>
        </p:nvGrpSpPr>
        <p:grpSpPr bwMode="auto">
          <a:xfrm>
            <a:off x="2143108" y="500042"/>
            <a:ext cx="1071254" cy="1282915"/>
            <a:chOff x="9225" y="6153"/>
            <a:chExt cx="720" cy="949"/>
          </a:xfrm>
        </p:grpSpPr>
        <p:grpSp>
          <p:nvGrpSpPr>
            <p:cNvPr id="28" name="Group 10"/>
            <p:cNvGrpSpPr>
              <a:grpSpLocks/>
            </p:cNvGrpSpPr>
            <p:nvPr/>
          </p:nvGrpSpPr>
          <p:grpSpPr bwMode="auto">
            <a:xfrm>
              <a:off x="9225" y="6153"/>
              <a:ext cx="720" cy="949"/>
              <a:chOff x="8892" y="5943"/>
              <a:chExt cx="720" cy="949"/>
            </a:xfrm>
          </p:grpSpPr>
          <p:sp>
            <p:nvSpPr>
              <p:cNvPr id="31" name="Line 11"/>
              <p:cNvSpPr>
                <a:spLocks noChangeShapeType="1"/>
              </p:cNvSpPr>
              <p:nvPr/>
            </p:nvSpPr>
            <p:spPr bwMode="auto">
              <a:xfrm>
                <a:off x="8892" y="6389"/>
                <a:ext cx="538" cy="1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 b="1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29" name="Group 12"/>
              <p:cNvGrpSpPr>
                <a:grpSpLocks/>
              </p:cNvGrpSpPr>
              <p:nvPr/>
            </p:nvGrpSpPr>
            <p:grpSpPr bwMode="auto">
              <a:xfrm>
                <a:off x="8936" y="5943"/>
                <a:ext cx="676" cy="949"/>
                <a:chOff x="11862" y="4958"/>
                <a:chExt cx="676" cy="949"/>
              </a:xfrm>
            </p:grpSpPr>
            <p:sp>
              <p:nvSpPr>
                <p:cNvPr id="33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11862" y="4958"/>
                  <a:ext cx="676" cy="45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r>
                    <a:rPr kumimoji="0" lang="ru-RU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дин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4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1907" y="5360"/>
                  <a:ext cx="599" cy="54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2800" b="1" dirty="0" smtClean="0">
                      <a:latin typeface="Times New Roman" pitchFamily="18" charset="0"/>
                      <a:cs typeface="Times New Roman" pitchFamily="18" charset="0"/>
                    </a:rPr>
                    <a:t>Mg</a:t>
                  </a:r>
                  <a:endParaRPr lang="ru-RU" sz="2800" b="1" dirty="0" smtClean="0">
                    <a:latin typeface="Times New Roman" pitchFamily="18" charset="0"/>
                    <a:cs typeface="Times New Roman" pitchFamily="18" charset="0"/>
                  </a:endParaRPr>
                </a:p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30" name="Rectangle 15"/>
            <p:cNvSpPr>
              <a:spLocks noChangeArrowheads="1"/>
            </p:cNvSpPr>
            <p:nvPr/>
          </p:nvSpPr>
          <p:spPr bwMode="auto">
            <a:xfrm>
              <a:off x="9269" y="6235"/>
              <a:ext cx="592" cy="766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prstDash val="sysDot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aphicFrame>
        <p:nvGraphicFramePr>
          <p:cNvPr id="35" name="Таблица 34"/>
          <p:cNvGraphicFramePr>
            <a:graphicFrameLocks noGrp="1"/>
          </p:cNvGraphicFramePr>
          <p:nvPr/>
        </p:nvGraphicFramePr>
        <p:xfrm>
          <a:off x="0" y="1714488"/>
          <a:ext cx="4429156" cy="872125"/>
        </p:xfrm>
        <a:graphic>
          <a:graphicData uri="http://schemas.openxmlformats.org/drawingml/2006/table">
            <a:tbl>
              <a:tblPr/>
              <a:tblGrid>
                <a:gridCol w="428628"/>
                <a:gridCol w="1500198"/>
                <a:gridCol w="1214446"/>
                <a:gridCol w="1285884"/>
              </a:tblGrid>
              <a:tr h="5175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kumimoji="0" lang="ru-RU" sz="2400" b="1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дин,</a:t>
                      </a:r>
                      <a:r>
                        <a:rPr kumimoji="0" lang="ru-RU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Н</a:t>
                      </a:r>
                      <a:endParaRPr lang="ru-RU" sz="20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g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,Н</a:t>
                      </a:r>
                      <a:endParaRPr lang="ru-RU" sz="24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</a:t>
                      </a:r>
                      <a:endParaRPr lang="ru-RU" sz="3600" dirty="0">
                        <a:solidFill>
                          <a:srgbClr val="365D2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4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</a:rPr>
                        <a:t>0,8Н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</a:rPr>
                        <a:t>3,8Н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0,21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6" name="Rectangle 1"/>
          <p:cNvSpPr>
            <a:spLocks noChangeArrowheads="1"/>
          </p:cNvSpPr>
          <p:nvPr/>
        </p:nvSpPr>
        <p:spPr bwMode="auto">
          <a:xfrm>
            <a:off x="0" y="5429264"/>
            <a:ext cx="885828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Аналогично для трения покоя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4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тр.покоя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4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дин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7" name="Таблица 36"/>
          <p:cNvGraphicFramePr>
            <a:graphicFrameLocks noGrp="1"/>
          </p:cNvGraphicFramePr>
          <p:nvPr/>
        </p:nvGraphicFramePr>
        <p:xfrm>
          <a:off x="0" y="5913703"/>
          <a:ext cx="5572133" cy="883337"/>
        </p:xfrm>
        <a:graphic>
          <a:graphicData uri="http://schemas.openxmlformats.org/drawingml/2006/table">
            <a:tbl>
              <a:tblPr/>
              <a:tblGrid>
                <a:gridCol w="500034"/>
                <a:gridCol w="1285884"/>
                <a:gridCol w="1928826"/>
                <a:gridCol w="1857389"/>
              </a:tblGrid>
              <a:tr h="5175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kumimoji="0" lang="ru-RU" sz="1800" b="1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дин,</a:t>
                      </a:r>
                      <a:r>
                        <a:rPr kumimoji="0" lang="ru-RU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Н</a:t>
                      </a:r>
                      <a:endParaRPr lang="ru-RU" sz="16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g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,Н</a:t>
                      </a:r>
                      <a:endParaRPr lang="ru-RU" sz="18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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покоя</a:t>
                      </a:r>
                      <a:endParaRPr lang="ru-RU" sz="28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4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4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1,6Н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3,8Н</a:t>
                      </a:r>
                      <a:endParaRPr lang="ru-RU" sz="1800" b="1" dirty="0">
                        <a:solidFill>
                          <a:srgbClr val="0000FF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</a:rPr>
                        <a:t>0,421=</a:t>
                      </a:r>
                      <a:r>
                        <a:rPr lang="ru-RU" sz="1800" b="1" dirty="0" smtClean="0">
                          <a:solidFill>
                            <a:srgbClr val="008000"/>
                          </a:solidFill>
                          <a:latin typeface="Times New Roman"/>
                          <a:ea typeface="Times New Roman"/>
                        </a:rPr>
                        <a:t>0,42</a:t>
                      </a:r>
                      <a:endParaRPr lang="ru-RU" sz="1800" b="1" dirty="0">
                        <a:solidFill>
                          <a:srgbClr val="008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8" name="Rectangle 1"/>
          <p:cNvSpPr>
            <a:spLocks noChangeArrowheads="1"/>
          </p:cNvSpPr>
          <p:nvPr/>
        </p:nvSpPr>
        <p:spPr bwMode="auto">
          <a:xfrm>
            <a:off x="0" y="4977482"/>
            <a:ext cx="892971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вывод: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коэффициент трения скольжения  лежит в …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7000892" y="1357298"/>
            <a:ext cx="2071702" cy="23801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3200" b="1" dirty="0" smtClean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ru-RU" b="1" dirty="0" smtClean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</a:t>
            </a:r>
            <a:r>
              <a:rPr lang="en-US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b="1" dirty="0" smtClean="0">
                <a:latin typeface="Times New Roman"/>
                <a:ea typeface="Times New Roman"/>
              </a:rPr>
              <a:t>=</a:t>
            </a:r>
            <a:r>
              <a:rPr lang="en-US" sz="32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 </a:t>
            </a:r>
            <a:r>
              <a:rPr lang="en-US" sz="3200" b="1" dirty="0" smtClean="0">
                <a:solidFill>
                  <a:srgbClr val="0000FF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en-US" sz="3200" b="1" baseline="-25000" dirty="0" smtClean="0">
                <a:solidFill>
                  <a:srgbClr val="0000FF"/>
                </a:solidFill>
                <a:latin typeface="Times New Roman"/>
                <a:ea typeface="Times New Roman"/>
              </a:rPr>
              <a:t>P</a:t>
            </a:r>
            <a:r>
              <a:rPr lang="en-US" sz="32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 </a:t>
            </a:r>
            <a:r>
              <a:rPr lang="en-US" sz="3200" b="1" dirty="0" smtClean="0">
                <a:latin typeface="Times New Roman"/>
                <a:ea typeface="Times New Roman"/>
              </a:rPr>
              <a:t>+ </a:t>
            </a:r>
            <a:r>
              <a:rPr lang="en-US" sz="3200" b="1" dirty="0" smtClean="0">
                <a:solidFill>
                  <a:srgbClr val="006600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/>
                <a:ea typeface="Times New Roman"/>
              </a:rPr>
              <a:t>F</a:t>
            </a:r>
            <a:endParaRPr lang="ru-RU" b="1" dirty="0" smtClean="0">
              <a:solidFill>
                <a:srgbClr val="006600"/>
              </a:solidFill>
              <a:latin typeface="Times New Roman"/>
              <a:ea typeface="Times New Roman"/>
            </a:endParaRPr>
          </a:p>
          <a:p>
            <a:pPr>
              <a:lnSpc>
                <a:spcPts val="3500"/>
              </a:lnSpc>
              <a:spcAft>
                <a:spcPts val="0"/>
              </a:spcAft>
            </a:pPr>
            <a:r>
              <a:rPr lang="en-US" sz="3200" b="1" dirty="0" smtClean="0">
                <a:solidFill>
                  <a:srgbClr val="006600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/>
                <a:ea typeface="Times New Roman"/>
              </a:rPr>
              <a:t>F</a:t>
            </a:r>
            <a:r>
              <a:rPr lang="en-US" sz="32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 </a:t>
            </a:r>
            <a:r>
              <a:rPr lang="en-US" sz="3200" b="1" dirty="0" smtClean="0">
                <a:latin typeface="Times New Roman"/>
                <a:ea typeface="Times New Roman"/>
              </a:rPr>
              <a:t>= </a:t>
            </a:r>
            <a:r>
              <a:rPr lang="en-US" sz="3200" b="1" dirty="0" smtClean="0">
                <a:latin typeface="Times New Roman"/>
                <a:ea typeface="Times New Roman"/>
                <a:sym typeface="Symbol"/>
              </a:rPr>
              <a:t></a:t>
            </a:r>
            <a:r>
              <a:rPr lang="en-US" sz="3200" b="1" dirty="0" smtClean="0">
                <a:latin typeface="Times New Roman"/>
                <a:ea typeface="Times New Roman"/>
              </a:rPr>
              <a:t>F/F  </a:t>
            </a:r>
            <a:endParaRPr lang="ru-RU" sz="3200" b="1" dirty="0" smtClean="0">
              <a:latin typeface="Times New Roman"/>
              <a:ea typeface="Times New Roman"/>
            </a:endParaRPr>
          </a:p>
          <a:p>
            <a:pPr>
              <a:lnSpc>
                <a:spcPts val="3500"/>
              </a:lnSpc>
              <a:spcAft>
                <a:spcPts val="0"/>
              </a:spcAft>
            </a:pPr>
            <a:r>
              <a:rPr lang="en-US" sz="3200" b="1" dirty="0" smtClean="0">
                <a:solidFill>
                  <a:srgbClr val="008000"/>
                </a:solidFill>
                <a:latin typeface="Times New Roman"/>
                <a:ea typeface="Times New Roman"/>
              </a:rPr>
              <a:t>  </a:t>
            </a:r>
            <a:r>
              <a:rPr lang="en-US" sz="2400" b="1" dirty="0" smtClean="0">
                <a:solidFill>
                  <a:srgbClr val="008000"/>
                </a:solidFill>
                <a:latin typeface="Times New Roman"/>
                <a:ea typeface="Times New Roman"/>
                <a:sym typeface="Symbol"/>
              </a:rPr>
              <a:t></a:t>
            </a:r>
            <a:r>
              <a:rPr lang="en-US" sz="2400" b="1" dirty="0" smtClean="0">
                <a:solidFill>
                  <a:srgbClr val="008000"/>
                </a:solidFill>
                <a:latin typeface="Times New Roman"/>
                <a:ea typeface="Times New Roman"/>
              </a:rPr>
              <a:t>F</a:t>
            </a:r>
            <a:r>
              <a:rPr lang="en-US" sz="4000" b="1" dirty="0" smtClean="0">
                <a:solidFill>
                  <a:srgbClr val="008000"/>
                </a:solidFill>
                <a:latin typeface="Times New Roman"/>
                <a:ea typeface="Times New Roman"/>
              </a:rPr>
              <a:t> </a:t>
            </a:r>
            <a:r>
              <a:rPr lang="en-US" sz="2400" b="1" dirty="0" smtClean="0">
                <a:solidFill>
                  <a:srgbClr val="008000"/>
                </a:solidFill>
                <a:latin typeface="Times New Roman"/>
                <a:ea typeface="Times New Roman"/>
              </a:rPr>
              <a:t>= 0,1H</a:t>
            </a:r>
            <a:endParaRPr lang="ru-RU" sz="2400" b="1" dirty="0" smtClean="0">
              <a:solidFill>
                <a:srgbClr val="008000"/>
              </a:solidFill>
              <a:latin typeface="Times New Roman"/>
              <a:ea typeface="Times New Roman"/>
            </a:endParaRPr>
          </a:p>
          <a:p>
            <a:pPr>
              <a:lnSpc>
                <a:spcPts val="3500"/>
              </a:lnSpc>
              <a:spcAft>
                <a:spcPts val="0"/>
              </a:spcAft>
            </a:pPr>
            <a:r>
              <a:rPr lang="en-US" sz="2400" b="1" dirty="0" smtClean="0">
                <a:solidFill>
                  <a:srgbClr val="0000FF"/>
                </a:solidFill>
                <a:latin typeface="Times New Roman"/>
                <a:ea typeface="Times New Roman"/>
                <a:sym typeface="Symbol"/>
              </a:rPr>
              <a:t>P</a:t>
            </a:r>
            <a:r>
              <a:rPr lang="en-US" sz="40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 </a:t>
            </a:r>
            <a:r>
              <a:rPr lang="en-US" sz="24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= 0,1H</a:t>
            </a:r>
            <a:endParaRPr lang="ru-RU" sz="2400" b="1" dirty="0" smtClean="0">
              <a:solidFill>
                <a:srgbClr val="0000FF"/>
              </a:solidFill>
              <a:latin typeface="Times New Roman"/>
              <a:ea typeface="Times New Roman"/>
            </a:endParaRPr>
          </a:p>
          <a:p>
            <a:pPr>
              <a:lnSpc>
                <a:spcPts val="3500"/>
              </a:lnSpc>
              <a:spcAft>
                <a:spcPts val="0"/>
              </a:spcAft>
            </a:pPr>
            <a:r>
              <a:rPr lang="en-US" sz="3200" b="1" dirty="0" smtClean="0">
                <a:solidFill>
                  <a:srgbClr val="0000FF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en-US" sz="3200" b="1" baseline="-25000" dirty="0" smtClean="0">
                <a:solidFill>
                  <a:srgbClr val="0000FF"/>
                </a:solidFill>
                <a:latin typeface="Times New Roman"/>
                <a:ea typeface="Times New Roman"/>
              </a:rPr>
              <a:t>P</a:t>
            </a:r>
            <a:r>
              <a:rPr lang="en-US" sz="3200" b="1" dirty="0" smtClean="0">
                <a:latin typeface="Times New Roman"/>
                <a:ea typeface="Times New Roman"/>
              </a:rPr>
              <a:t>= </a:t>
            </a:r>
            <a:r>
              <a:rPr lang="en-US" sz="3200" b="1" dirty="0" smtClean="0">
                <a:latin typeface="Times New Roman"/>
                <a:ea typeface="Times New Roman"/>
                <a:sym typeface="Symbol"/>
              </a:rPr>
              <a:t></a:t>
            </a:r>
            <a:r>
              <a:rPr lang="en-US" sz="3200" b="1" dirty="0" smtClean="0">
                <a:latin typeface="Times New Roman"/>
                <a:ea typeface="Times New Roman"/>
              </a:rPr>
              <a:t>P/P</a:t>
            </a:r>
            <a:endParaRPr lang="ru-RU" b="1" dirty="0">
              <a:latin typeface="Times New Roman"/>
              <a:ea typeface="Times New Roman"/>
            </a:endParaRPr>
          </a:p>
        </p:txBody>
      </p:sp>
      <p:grpSp>
        <p:nvGrpSpPr>
          <p:cNvPr id="32" name="Группа 39"/>
          <p:cNvGrpSpPr/>
          <p:nvPr/>
        </p:nvGrpSpPr>
        <p:grpSpPr>
          <a:xfrm>
            <a:off x="285720" y="4190272"/>
            <a:ext cx="3807725" cy="738926"/>
            <a:chOff x="1214414" y="4545917"/>
            <a:chExt cx="3807725" cy="813497"/>
          </a:xfrm>
        </p:grpSpPr>
        <p:cxnSp>
          <p:nvCxnSpPr>
            <p:cNvPr id="41" name="Прямая соединительная линия 40"/>
            <p:cNvCxnSpPr/>
            <p:nvPr/>
          </p:nvCxnSpPr>
          <p:spPr>
            <a:xfrm>
              <a:off x="1214414" y="5357826"/>
              <a:ext cx="3786214" cy="1588"/>
            </a:xfrm>
            <a:prstGeom prst="line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Прямоугольник 41"/>
            <p:cNvSpPr/>
            <p:nvPr/>
          </p:nvSpPr>
          <p:spPr>
            <a:xfrm>
              <a:off x="2898432" y="4606017"/>
              <a:ext cx="421910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</a:t>
              </a:r>
              <a:endParaRPr lang="ru-RU" sz="3200" dirty="0">
                <a:solidFill>
                  <a:srgbClr val="FF0000"/>
                </a:solidFill>
                <a:latin typeface="Times New Roman"/>
                <a:ea typeface="Times New Roman"/>
              </a:endParaRPr>
            </a:p>
          </p:txBody>
        </p:sp>
        <p:sp>
          <p:nvSpPr>
            <p:cNvPr id="43" name="Прямоугольник 42"/>
            <p:cNvSpPr/>
            <p:nvPr/>
          </p:nvSpPr>
          <p:spPr>
            <a:xfrm>
              <a:off x="1214414" y="4545917"/>
              <a:ext cx="840295" cy="70788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</a:t>
              </a:r>
              <a:r>
                <a:rPr lang="en-US" dirty="0" smtClean="0">
                  <a:solidFill>
                    <a:srgbClr val="000000"/>
                  </a:solidFill>
                  <a:latin typeface="Times New Roman"/>
                  <a:ea typeface="Times New Roman"/>
                </a:rPr>
                <a:t>mi</a:t>
              </a:r>
              <a:r>
                <a:rPr lang="en-US" dirty="0" smtClean="0">
                  <a:latin typeface="Times New Roman"/>
                  <a:ea typeface="Times New Roman"/>
                </a:rPr>
                <a:t>n</a:t>
              </a:r>
              <a:endParaRPr lang="ru-RU" dirty="0"/>
            </a:p>
          </p:txBody>
        </p:sp>
        <p:sp>
          <p:nvSpPr>
            <p:cNvPr id="44" name="Прямоугольник 43"/>
            <p:cNvSpPr/>
            <p:nvPr/>
          </p:nvSpPr>
          <p:spPr>
            <a:xfrm>
              <a:off x="4143372" y="4549609"/>
              <a:ext cx="878767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en-US" sz="4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</a:t>
              </a:r>
              <a:r>
                <a:rPr lang="en-US" dirty="0" smtClean="0">
                  <a:solidFill>
                    <a:srgbClr val="000000"/>
                  </a:solidFill>
                  <a:latin typeface="Times New Roman"/>
                  <a:ea typeface="Times New Roman"/>
                </a:rPr>
                <a:t>max</a:t>
              </a:r>
              <a:endParaRPr lang="ru-RU" sz="2000" dirty="0">
                <a:solidFill>
                  <a:srgbClr val="000000"/>
                </a:solidFill>
                <a:latin typeface="Times New Roman"/>
                <a:ea typeface="Times New Roman"/>
              </a:endParaRPr>
            </a:p>
          </p:txBody>
        </p:sp>
        <p:cxnSp>
          <p:nvCxnSpPr>
            <p:cNvPr id="45" name="Прямая соединительная линия 44"/>
            <p:cNvCxnSpPr/>
            <p:nvPr/>
          </p:nvCxnSpPr>
          <p:spPr>
            <a:xfrm>
              <a:off x="2114925" y="5286388"/>
              <a:ext cx="2028447" cy="3247"/>
            </a:xfrm>
            <a:prstGeom prst="line">
              <a:avLst/>
            </a:prstGeom>
            <a:ln w="76200">
              <a:solidFill>
                <a:srgbClr val="FF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46" name="Таблица 45"/>
          <p:cNvGraphicFramePr>
            <a:graphicFrameLocks noGrp="1"/>
          </p:cNvGraphicFramePr>
          <p:nvPr/>
        </p:nvGraphicFramePr>
        <p:xfrm>
          <a:off x="0" y="2786058"/>
          <a:ext cx="5767179" cy="1456378"/>
        </p:xfrm>
        <a:graphic>
          <a:graphicData uri="http://schemas.openxmlformats.org/drawingml/2006/table">
            <a:tbl>
              <a:tblPr/>
              <a:tblGrid>
                <a:gridCol w="642910"/>
                <a:gridCol w="1071602"/>
                <a:gridCol w="714380"/>
                <a:gridCol w="714380"/>
                <a:gridCol w="857256"/>
                <a:gridCol w="785818"/>
                <a:gridCol w="980833"/>
              </a:tblGrid>
              <a:tr h="78581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sym typeface="Symbol"/>
                        </a:rPr>
                        <a:t>P</a:t>
                      </a:r>
                      <a:r>
                        <a:rPr lang="en-US" sz="32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endParaRPr lang="ru-RU" sz="18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4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ε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kumimoji="0" lang="ru-RU" sz="2000" b="1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дин,</a:t>
                      </a: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Н</a:t>
                      </a:r>
                      <a:endParaRPr lang="ru-RU" sz="2000" b="1" dirty="0" smtClean="0">
                        <a:solidFill>
                          <a:srgbClr val="000099"/>
                        </a:solidFill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600" b="1" dirty="0" err="1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ε</a:t>
                      </a:r>
                      <a:r>
                        <a:rPr lang="en-US" sz="3200" b="1" baseline="-25000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P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4400" b="1" dirty="0" err="1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ε</a:t>
                      </a:r>
                      <a:r>
                        <a:rPr lang="ru-RU" b="1" dirty="0" err="1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sym typeface="Symbol"/>
                        </a:rPr>
                        <a:t>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</a:t>
                      </a:r>
                      <a:r>
                        <a:rPr lang="en-US" sz="40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</a:t>
                      </a:r>
                      <a:endParaRPr lang="ru-RU" sz="4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</a:t>
                      </a:r>
                      <a:r>
                        <a:rPr lang="en-US" sz="1800" dirty="0" smtClean="0">
                          <a:latin typeface="Times New Roman"/>
                          <a:ea typeface="Times New Roman"/>
                        </a:rPr>
                        <a:t>min</a:t>
                      </a:r>
                      <a:r>
                        <a:rPr lang="en-US" sz="4000" b="1" dirty="0" smtClean="0">
                          <a:latin typeface="Times New Roman"/>
                          <a:ea typeface="Times New Roman"/>
                        </a:rPr>
                        <a:t> 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</a:t>
                      </a:r>
                      <a:r>
                        <a:rPr lang="en-US" sz="1800" dirty="0" smtClean="0">
                          <a:latin typeface="Times New Roman"/>
                          <a:ea typeface="Times New Roman"/>
                        </a:rPr>
                        <a:t>max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4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latin typeface="Times New Roman"/>
                          <a:ea typeface="Times New Roman"/>
                        </a:rPr>
                        <a:t>0.1H</a:t>
                      </a:r>
                      <a:endParaRPr lang="ru-RU" sz="18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</a:rPr>
                        <a:t>0,1/0,8=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rgbClr val="008000"/>
                          </a:solidFill>
                          <a:latin typeface="Times New Roman"/>
                          <a:ea typeface="Times New Roman"/>
                        </a:rPr>
                        <a:t>0,1</a:t>
                      </a:r>
                      <a:endParaRPr lang="ru-RU" sz="1800" b="1" dirty="0">
                        <a:solidFill>
                          <a:srgbClr val="008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0,1/3,8=</a:t>
                      </a:r>
                      <a:r>
                        <a:rPr lang="ru-RU" sz="1600" b="1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0,03</a:t>
                      </a:r>
                      <a:endParaRPr lang="ru-RU" sz="1400" b="1" dirty="0" smtClean="0">
                        <a:solidFill>
                          <a:srgbClr val="0000FF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0,13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0,21*0,13=0,0273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</a:rPr>
                        <a:t>=</a:t>
                      </a:r>
                      <a:r>
                        <a:rPr lang="ru-RU" sz="1600" b="1" dirty="0" smtClean="0">
                          <a:solidFill>
                            <a:srgbClr val="008000"/>
                          </a:solidFill>
                          <a:latin typeface="Times New Roman"/>
                          <a:ea typeface="Times New Roman"/>
                        </a:rPr>
                        <a:t>0,03</a:t>
                      </a:r>
                      <a:endParaRPr lang="ru-RU" sz="1600" b="1" dirty="0">
                        <a:solidFill>
                          <a:srgbClr val="008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8000"/>
                          </a:solidFill>
                          <a:latin typeface="Times New Roman"/>
                          <a:ea typeface="Times New Roman"/>
                        </a:rPr>
                        <a:t>0,18</a:t>
                      </a:r>
                      <a:endParaRPr lang="ru-RU" sz="2000" b="1" dirty="0">
                        <a:solidFill>
                          <a:srgbClr val="008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8000"/>
                          </a:solidFill>
                          <a:latin typeface="Times New Roman"/>
                          <a:ea typeface="Times New Roman"/>
                        </a:rPr>
                        <a:t>0,24</a:t>
                      </a:r>
                      <a:endParaRPr lang="ru-RU" sz="2000" b="1" dirty="0">
                        <a:solidFill>
                          <a:srgbClr val="008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7" name="Прямоугольник 46"/>
          <p:cNvSpPr/>
          <p:nvPr/>
        </p:nvSpPr>
        <p:spPr>
          <a:xfrm>
            <a:off x="6929454" y="3571876"/>
            <a:ext cx="1646606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3600"/>
              </a:lnSpc>
              <a:spcAft>
                <a:spcPts val="0"/>
              </a:spcAft>
            </a:pPr>
            <a:r>
              <a:rPr lang="en-US" sz="3200" b="1" dirty="0" smtClean="0">
                <a:solidFill>
                  <a:srgbClr val="008000"/>
                </a:solidFill>
                <a:latin typeface="Times New Roman"/>
                <a:ea typeface="Times New Roman"/>
                <a:sym typeface="Symbol"/>
              </a:rPr>
              <a:t>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sz="4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b="1" dirty="0" smtClean="0">
                <a:latin typeface="Times New Roman"/>
                <a:ea typeface="Times New Roman"/>
              </a:rPr>
              <a:t>=</a:t>
            </a:r>
            <a:r>
              <a:rPr lang="en-US" sz="4000" b="1" dirty="0" smtClean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en-US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b="1" dirty="0" smtClean="0">
                <a:solidFill>
                  <a:srgbClr val="008000"/>
                </a:solidFill>
                <a:latin typeface="Times New Roman"/>
                <a:ea typeface="Times New Roman"/>
                <a:sym typeface="Symbol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endParaRPr lang="ru-RU" sz="3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5857852" y="4000504"/>
            <a:ext cx="3286148" cy="10325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600"/>
              </a:lnSpc>
              <a:spcAft>
                <a:spcPts val="0"/>
              </a:spcAft>
            </a:pP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dirty="0" smtClean="0">
                <a:solidFill>
                  <a:srgbClr val="000000"/>
                </a:solidFill>
                <a:latin typeface="Times New Roman"/>
                <a:ea typeface="Times New Roman"/>
              </a:rPr>
              <a:t>mi</a:t>
            </a:r>
            <a:r>
              <a:rPr lang="en-US" dirty="0" smtClean="0">
                <a:latin typeface="Times New Roman"/>
                <a:ea typeface="Times New Roman"/>
              </a:rPr>
              <a:t>n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solidFill>
                  <a:srgbClr val="008000"/>
                </a:solidFill>
                <a:latin typeface="Times New Roman"/>
                <a:ea typeface="Times New Roman"/>
                <a:sym typeface="Symbol"/>
              </a:rPr>
              <a:t> </a:t>
            </a:r>
            <a:r>
              <a:rPr lang="en-US" sz="3600" b="1" dirty="0" smtClean="0">
                <a:solidFill>
                  <a:srgbClr val="008000"/>
                </a:solidFill>
                <a:latin typeface="Times New Roman"/>
                <a:ea typeface="Times New Roman"/>
                <a:sym typeface="Symbol"/>
              </a:rPr>
              <a:t>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endParaRPr lang="ru-RU" sz="36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600"/>
              </a:lnSpc>
              <a:spcAft>
                <a:spcPts val="0"/>
              </a:spcAft>
            </a:pP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dirty="0" smtClean="0">
                <a:solidFill>
                  <a:srgbClr val="000000"/>
                </a:solidFill>
                <a:latin typeface="Times New Roman"/>
                <a:ea typeface="Times New Roman"/>
              </a:rPr>
              <a:t>max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600" b="1" dirty="0" smtClean="0">
                <a:solidFill>
                  <a:srgbClr val="008000"/>
                </a:solidFill>
                <a:latin typeface="Times New Roman"/>
                <a:ea typeface="Times New Roman"/>
                <a:sym typeface="Symbol"/>
              </a:rPr>
              <a:t>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sz="1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endParaRPr lang="ru-RU" sz="2800" b="1" dirty="0">
              <a:solidFill>
                <a:srgbClr val="0000FF"/>
              </a:solidFill>
              <a:latin typeface="Times New Roman"/>
              <a:ea typeface="Times New Roman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3571868" y="571480"/>
            <a:ext cx="2286016" cy="52322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=0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6215074" y="6000768"/>
            <a:ext cx="22860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=0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1" name="Прямая со стрелкой 50"/>
          <p:cNvCxnSpPr/>
          <p:nvPr/>
        </p:nvCxnSpPr>
        <p:spPr>
          <a:xfrm rot="5400000" flipH="1" flipV="1">
            <a:off x="6750859" y="2321711"/>
            <a:ext cx="1500198" cy="571504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/>
          <p:nvPr/>
        </p:nvCxnSpPr>
        <p:spPr>
          <a:xfrm flipV="1">
            <a:off x="7286644" y="1857364"/>
            <a:ext cx="1285884" cy="214314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/>
          <p:nvPr/>
        </p:nvCxnSpPr>
        <p:spPr>
          <a:xfrm rot="16200000" flipH="1">
            <a:off x="6572264" y="2428868"/>
            <a:ext cx="1928826" cy="642942"/>
          </a:xfrm>
          <a:prstGeom prst="straightConnector1">
            <a:avLst/>
          </a:prstGeom>
          <a:ln w="28575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 стрелкой 59"/>
          <p:cNvCxnSpPr/>
          <p:nvPr/>
        </p:nvCxnSpPr>
        <p:spPr>
          <a:xfrm>
            <a:off x="3929058" y="2214554"/>
            <a:ext cx="4429156" cy="1500198"/>
          </a:xfrm>
          <a:prstGeom prst="straightConnector1">
            <a:avLst/>
          </a:prstGeom>
          <a:ln w="28575">
            <a:solidFill>
              <a:srgbClr val="008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5" name="Группа 54"/>
          <p:cNvGrpSpPr/>
          <p:nvPr/>
        </p:nvGrpSpPr>
        <p:grpSpPr>
          <a:xfrm>
            <a:off x="0" y="-24"/>
            <a:ext cx="9144000" cy="6858024"/>
            <a:chOff x="0" y="-285776"/>
            <a:chExt cx="9144000" cy="7072362"/>
          </a:xfrm>
        </p:grpSpPr>
        <p:grpSp>
          <p:nvGrpSpPr>
            <p:cNvPr id="57" name="Группа 10"/>
            <p:cNvGrpSpPr/>
            <p:nvPr/>
          </p:nvGrpSpPr>
          <p:grpSpPr>
            <a:xfrm>
              <a:off x="0" y="-285776"/>
              <a:ext cx="9144000" cy="7072362"/>
              <a:chOff x="-4000560" y="-714404"/>
              <a:chExt cx="9144000" cy="7072362"/>
            </a:xfrm>
          </p:grpSpPr>
          <p:grpSp>
            <p:nvGrpSpPr>
              <p:cNvPr id="62" name="Группа 17"/>
              <p:cNvGrpSpPr/>
              <p:nvPr/>
            </p:nvGrpSpPr>
            <p:grpSpPr>
              <a:xfrm>
                <a:off x="-4000560" y="-714404"/>
                <a:ext cx="9144000" cy="7072362"/>
                <a:chOff x="-2643238" y="-1714608"/>
                <a:chExt cx="9144000" cy="7072362"/>
              </a:xfrm>
            </p:grpSpPr>
            <p:sp>
              <p:nvSpPr>
                <p:cNvPr id="64" name="Прямоугольник 63"/>
                <p:cNvSpPr/>
                <p:nvPr/>
              </p:nvSpPr>
              <p:spPr>
                <a:xfrm>
                  <a:off x="-2643238" y="-1714608"/>
                  <a:ext cx="9144000" cy="7072362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9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5" name="Line 16"/>
                <p:cNvSpPr>
                  <a:spLocks noChangeShapeType="1"/>
                </p:cNvSpPr>
                <p:nvPr/>
              </p:nvSpPr>
              <p:spPr bwMode="auto">
                <a:xfrm>
                  <a:off x="4714461" y="-381450"/>
                  <a:ext cx="864777" cy="0"/>
                </a:xfrm>
                <a:prstGeom prst="line">
                  <a:avLst/>
                </a:prstGeom>
                <a:solidFill>
                  <a:schemeClr val="bg2">
                    <a:lumMod val="90000"/>
                  </a:schemeClr>
                </a:solidFill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6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63" name="Line 6"/>
              <p:cNvSpPr>
                <a:spLocks noChangeShapeType="1"/>
              </p:cNvSpPr>
              <p:nvPr/>
            </p:nvSpPr>
            <p:spPr bwMode="auto">
              <a:xfrm>
                <a:off x="889683" y="3855963"/>
                <a:ext cx="948469" cy="0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58" name="Text Box 136"/>
            <p:cNvSpPr txBox="1">
              <a:spLocks noChangeArrowheads="1"/>
            </p:cNvSpPr>
            <p:nvPr/>
          </p:nvSpPr>
          <p:spPr bwMode="auto">
            <a:xfrm>
              <a:off x="5715008" y="5755221"/>
              <a:ext cx="3167384" cy="857256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ru-RU" sz="40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упр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-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k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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L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9" name="Прямоугольник 58"/>
            <p:cNvSpPr/>
            <p:nvPr/>
          </p:nvSpPr>
          <p:spPr>
            <a:xfrm>
              <a:off x="857224" y="4944843"/>
              <a:ext cx="6120458" cy="584775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Сила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-…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действие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другого тела! </a:t>
              </a:r>
              <a:endParaRPr lang="ru-RU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" name="Прямоугольник 60"/>
            <p:cNvSpPr/>
            <p:nvPr/>
          </p:nvSpPr>
          <p:spPr>
            <a:xfrm>
              <a:off x="428596" y="5863256"/>
              <a:ext cx="3542188" cy="923330"/>
            </a:xfrm>
            <a:prstGeom prst="rect">
              <a:avLst/>
            </a:prstGeom>
            <a:solidFill>
              <a:srgbClr val="F9E3A5"/>
            </a:solidFill>
          </p:spPr>
          <p:txBody>
            <a:bodyPr wrap="none">
              <a:spAutoFit/>
            </a:bodyPr>
            <a:lstStyle/>
            <a:p>
              <a:r>
                <a:rPr lang="en-US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54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тр.п</a:t>
              </a:r>
              <a:r>
                <a:rPr lang="ru-RU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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</a:t>
              </a:r>
              <a:r>
                <a:rPr lang="ru-RU" sz="5400" b="1" baseline="-25000" dirty="0" err="1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ru-RU" sz="5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5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500"/>
                            </p:stCondLst>
                            <p:childTnLst>
                              <p:par>
                                <p:cTn id="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500"/>
                            </p:stCondLst>
                            <p:childTnLst>
                              <p:par>
                                <p:cTn id="4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2" dur="4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3" dur="4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4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1" dur="3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2" dur="3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3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8" dur="300"/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9" dur="300"/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300"/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5" dur="300"/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6" dur="300"/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" dur="300"/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2" dur="300"/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3" dur="300"/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300"/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9" dur="300"/>
                                        <p:tgtEl>
                                          <p:spTgt spid="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0" dur="300"/>
                                        <p:tgtEl>
                                          <p:spTgt spid="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300"/>
                                        <p:tgtEl>
                                          <p:spTgt spid="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2" dur="3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3" dur="3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4" dur="3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9" dur="4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0" dur="4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1" dur="4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8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8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9" grpId="0" animBg="1"/>
      <p:bldP spid="26" grpId="0"/>
      <p:bldP spid="27" grpId="0"/>
      <p:bldP spid="36" grpId="0"/>
      <p:bldP spid="38" grpId="0"/>
      <p:bldP spid="39" grpId="0" build="p"/>
      <p:bldP spid="47" grpId="0"/>
      <p:bldP spid="48" grpId="0"/>
      <p:bldP spid="49" grpId="0" animBg="1"/>
      <p:bldP spid="50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 стрелкой 1"/>
          <p:cNvCxnSpPr/>
          <p:nvPr/>
        </p:nvCxnSpPr>
        <p:spPr>
          <a:xfrm>
            <a:off x="6706373" y="1124366"/>
            <a:ext cx="504000" cy="2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Прямая со стрелкой 2"/>
          <p:cNvCxnSpPr/>
          <p:nvPr/>
        </p:nvCxnSpPr>
        <p:spPr>
          <a:xfrm rot="16200000" flipV="1">
            <a:off x="6158433" y="644878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3"/>
          <p:cNvGrpSpPr/>
          <p:nvPr/>
        </p:nvGrpSpPr>
        <p:grpSpPr>
          <a:xfrm>
            <a:off x="6072198" y="1857364"/>
            <a:ext cx="714380" cy="461665"/>
            <a:chOff x="2714612" y="4429132"/>
            <a:chExt cx="714380" cy="461665"/>
          </a:xfrm>
        </p:grpSpPr>
        <p:sp>
          <p:nvSpPr>
            <p:cNvPr id="5" name="TextBox 4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" name="Прямая со стрелкой 5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Группа 6"/>
          <p:cNvGrpSpPr/>
          <p:nvPr/>
        </p:nvGrpSpPr>
        <p:grpSpPr>
          <a:xfrm>
            <a:off x="6803334" y="214291"/>
            <a:ext cx="714380" cy="461665"/>
            <a:chOff x="3357554" y="2143116"/>
            <a:chExt cx="714380" cy="461665"/>
          </a:xfrm>
        </p:grpSpPr>
        <p:sp>
          <p:nvSpPr>
            <p:cNvPr id="8" name="TextBox 7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" name="Прямая со стрелкой 8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Группа 9"/>
          <p:cNvGrpSpPr/>
          <p:nvPr/>
        </p:nvGrpSpPr>
        <p:grpSpPr>
          <a:xfrm>
            <a:off x="6017516" y="424086"/>
            <a:ext cx="571504" cy="400110"/>
            <a:chOff x="2000232" y="2528824"/>
            <a:chExt cx="571504" cy="400110"/>
          </a:xfrm>
        </p:grpSpPr>
        <p:cxnSp>
          <p:nvCxnSpPr>
            <p:cNvPr id="11" name="Прямая со стрелкой 10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>
              <a:off x="2000232" y="2528824"/>
              <a:ext cx="5715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3" name="Прямая соединительная линия 12"/>
          <p:cNvCxnSpPr/>
          <p:nvPr/>
        </p:nvCxnSpPr>
        <p:spPr>
          <a:xfrm flipV="1">
            <a:off x="6160392" y="1114605"/>
            <a:ext cx="500066" cy="28380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16200000" flipV="1">
            <a:off x="6177489" y="1645010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Группа 14"/>
          <p:cNvGrpSpPr/>
          <p:nvPr/>
        </p:nvGrpSpPr>
        <p:grpSpPr>
          <a:xfrm>
            <a:off x="7089086" y="581364"/>
            <a:ext cx="1840632" cy="523220"/>
            <a:chOff x="5929322" y="2428868"/>
            <a:chExt cx="1840632" cy="523220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5929322" y="2428868"/>
              <a:ext cx="184063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динамометра</a:t>
              </a:r>
              <a:endParaRPr lang="ru-RU" sz="2800" dirty="0"/>
            </a:p>
          </p:txBody>
        </p:sp>
        <p:cxnSp>
          <p:nvCxnSpPr>
            <p:cNvPr id="17" name="Прямая со стрелкой 16"/>
            <p:cNvCxnSpPr/>
            <p:nvPr/>
          </p:nvCxnSpPr>
          <p:spPr>
            <a:xfrm>
              <a:off x="5929322" y="2500306"/>
              <a:ext cx="428628" cy="1588"/>
            </a:xfrm>
            <a:prstGeom prst="straightConnector1">
              <a:avLst/>
            </a:prstGeom>
            <a:ln w="25400">
              <a:solidFill>
                <a:srgbClr val="F9010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0" y="0"/>
            <a:ext cx="607219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измеряют при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0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дин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8" name="Group 9"/>
          <p:cNvGrpSpPr>
            <a:grpSpLocks/>
          </p:cNvGrpSpPr>
          <p:nvPr/>
        </p:nvGrpSpPr>
        <p:grpSpPr bwMode="auto">
          <a:xfrm>
            <a:off x="986452" y="500042"/>
            <a:ext cx="1071254" cy="1282915"/>
            <a:chOff x="9225" y="6153"/>
            <a:chExt cx="720" cy="949"/>
          </a:xfrm>
        </p:grpSpPr>
        <p:grpSp>
          <p:nvGrpSpPr>
            <p:cNvPr id="19" name="Group 10"/>
            <p:cNvGrpSpPr>
              <a:grpSpLocks/>
            </p:cNvGrpSpPr>
            <p:nvPr/>
          </p:nvGrpSpPr>
          <p:grpSpPr bwMode="auto">
            <a:xfrm>
              <a:off x="9225" y="6153"/>
              <a:ext cx="720" cy="949"/>
              <a:chOff x="8892" y="5943"/>
              <a:chExt cx="720" cy="949"/>
            </a:xfrm>
          </p:grpSpPr>
          <p:sp>
            <p:nvSpPr>
              <p:cNvPr id="22" name="Line 11"/>
              <p:cNvSpPr>
                <a:spLocks noChangeShapeType="1"/>
              </p:cNvSpPr>
              <p:nvPr/>
            </p:nvSpPr>
            <p:spPr bwMode="auto">
              <a:xfrm>
                <a:off x="8892" y="6389"/>
                <a:ext cx="538" cy="1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 b="1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20" name="Group 12"/>
              <p:cNvGrpSpPr>
                <a:grpSpLocks/>
              </p:cNvGrpSpPr>
              <p:nvPr/>
            </p:nvGrpSpPr>
            <p:grpSpPr bwMode="auto">
              <a:xfrm>
                <a:off x="8936" y="5943"/>
                <a:ext cx="676" cy="949"/>
                <a:chOff x="11862" y="4958"/>
                <a:chExt cx="676" cy="949"/>
              </a:xfrm>
            </p:grpSpPr>
            <p:sp>
              <p:nvSpPr>
                <p:cNvPr id="24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11862" y="4958"/>
                  <a:ext cx="676" cy="45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r>
                    <a:rPr kumimoji="0" lang="ru-RU" sz="2800" b="1" i="0" u="none" strike="noStrike" cap="none" normalizeH="0" baseline="-25000" dirty="0" err="1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тр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5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1907" y="5360"/>
                  <a:ext cx="599" cy="54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N</a:t>
                  </a: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21" name="Rectangle 15"/>
            <p:cNvSpPr>
              <a:spLocks noChangeArrowheads="1"/>
            </p:cNvSpPr>
            <p:nvPr/>
          </p:nvSpPr>
          <p:spPr bwMode="auto">
            <a:xfrm>
              <a:off x="9269" y="6235"/>
              <a:ext cx="592" cy="766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prstDash val="sysDot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6" name="Прямоугольник 25"/>
          <p:cNvSpPr/>
          <p:nvPr/>
        </p:nvSpPr>
        <p:spPr>
          <a:xfrm>
            <a:off x="285720" y="757666"/>
            <a:ext cx="77296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785918" y="711387"/>
            <a:ext cx="4764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3" name="Group 9"/>
          <p:cNvGrpSpPr>
            <a:grpSpLocks/>
          </p:cNvGrpSpPr>
          <p:nvPr/>
        </p:nvGrpSpPr>
        <p:grpSpPr bwMode="auto">
          <a:xfrm>
            <a:off x="2143108" y="571480"/>
            <a:ext cx="1071254" cy="1282915"/>
            <a:chOff x="9225" y="6153"/>
            <a:chExt cx="720" cy="949"/>
          </a:xfrm>
        </p:grpSpPr>
        <p:grpSp>
          <p:nvGrpSpPr>
            <p:cNvPr id="28" name="Group 10"/>
            <p:cNvGrpSpPr>
              <a:grpSpLocks/>
            </p:cNvGrpSpPr>
            <p:nvPr/>
          </p:nvGrpSpPr>
          <p:grpSpPr bwMode="auto">
            <a:xfrm>
              <a:off x="9225" y="6153"/>
              <a:ext cx="720" cy="949"/>
              <a:chOff x="8892" y="5943"/>
              <a:chExt cx="720" cy="949"/>
            </a:xfrm>
          </p:grpSpPr>
          <p:sp>
            <p:nvSpPr>
              <p:cNvPr id="31" name="Line 11"/>
              <p:cNvSpPr>
                <a:spLocks noChangeShapeType="1"/>
              </p:cNvSpPr>
              <p:nvPr/>
            </p:nvSpPr>
            <p:spPr bwMode="auto">
              <a:xfrm>
                <a:off x="8892" y="6389"/>
                <a:ext cx="538" cy="1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 b="1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29" name="Group 12"/>
              <p:cNvGrpSpPr>
                <a:grpSpLocks/>
              </p:cNvGrpSpPr>
              <p:nvPr/>
            </p:nvGrpSpPr>
            <p:grpSpPr bwMode="auto">
              <a:xfrm>
                <a:off x="8936" y="5943"/>
                <a:ext cx="676" cy="949"/>
                <a:chOff x="11862" y="4958"/>
                <a:chExt cx="676" cy="949"/>
              </a:xfrm>
            </p:grpSpPr>
            <p:sp>
              <p:nvSpPr>
                <p:cNvPr id="33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11862" y="4958"/>
                  <a:ext cx="676" cy="45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r>
                    <a:rPr kumimoji="0" lang="ru-RU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дин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4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1907" y="5360"/>
                  <a:ext cx="599" cy="54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2800" b="1" dirty="0" smtClean="0">
                      <a:latin typeface="Times New Roman" pitchFamily="18" charset="0"/>
                      <a:cs typeface="Times New Roman" pitchFamily="18" charset="0"/>
                    </a:rPr>
                    <a:t>Mg</a:t>
                  </a:r>
                  <a:endParaRPr lang="ru-RU" sz="2800" b="1" dirty="0" smtClean="0">
                    <a:latin typeface="Times New Roman" pitchFamily="18" charset="0"/>
                    <a:cs typeface="Times New Roman" pitchFamily="18" charset="0"/>
                  </a:endParaRPr>
                </a:p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30" name="Rectangle 15"/>
            <p:cNvSpPr>
              <a:spLocks noChangeArrowheads="1"/>
            </p:cNvSpPr>
            <p:nvPr/>
          </p:nvSpPr>
          <p:spPr bwMode="auto">
            <a:xfrm>
              <a:off x="9269" y="6235"/>
              <a:ext cx="592" cy="766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prstDash val="sysDot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aphicFrame>
        <p:nvGraphicFramePr>
          <p:cNvPr id="35" name="Таблица 34"/>
          <p:cNvGraphicFramePr>
            <a:graphicFrameLocks noGrp="1"/>
          </p:cNvGraphicFramePr>
          <p:nvPr/>
        </p:nvGraphicFramePr>
        <p:xfrm>
          <a:off x="0" y="1714488"/>
          <a:ext cx="4429156" cy="872125"/>
        </p:xfrm>
        <a:graphic>
          <a:graphicData uri="http://schemas.openxmlformats.org/drawingml/2006/table">
            <a:tbl>
              <a:tblPr/>
              <a:tblGrid>
                <a:gridCol w="428628"/>
                <a:gridCol w="1500198"/>
                <a:gridCol w="1214446"/>
                <a:gridCol w="1285884"/>
              </a:tblGrid>
              <a:tr h="5175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kumimoji="0" lang="ru-RU" sz="2400" b="1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дин,</a:t>
                      </a:r>
                      <a:r>
                        <a:rPr kumimoji="0" lang="ru-RU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Н</a:t>
                      </a:r>
                      <a:endParaRPr lang="ru-RU" sz="20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g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,Н</a:t>
                      </a:r>
                      <a:endParaRPr lang="ru-RU" sz="24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</a:t>
                      </a:r>
                      <a:endParaRPr lang="ru-RU" sz="3600" dirty="0">
                        <a:solidFill>
                          <a:srgbClr val="365D2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4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</a:rPr>
                        <a:t>0,8Н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</a:rPr>
                        <a:t>3,8Н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0,21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8" name="Rectangle 1"/>
          <p:cNvSpPr>
            <a:spLocks noChangeArrowheads="1"/>
          </p:cNvSpPr>
          <p:nvPr/>
        </p:nvSpPr>
        <p:spPr bwMode="auto">
          <a:xfrm>
            <a:off x="0" y="5286388"/>
            <a:ext cx="892971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вывод: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коэффициент трения покоя  лежит в …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7000892" y="1357298"/>
            <a:ext cx="2071702" cy="23801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3200" b="1" dirty="0" smtClean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ru-RU" b="1" dirty="0" smtClean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</a:t>
            </a:r>
            <a:r>
              <a:rPr lang="en-US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b="1" dirty="0" smtClean="0">
                <a:latin typeface="Times New Roman"/>
                <a:ea typeface="Times New Roman"/>
              </a:rPr>
              <a:t>=</a:t>
            </a:r>
            <a:r>
              <a:rPr lang="en-US" sz="32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 </a:t>
            </a:r>
            <a:r>
              <a:rPr lang="en-US" sz="3200" b="1" dirty="0" smtClean="0">
                <a:solidFill>
                  <a:srgbClr val="0000FF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en-US" sz="3200" b="1" baseline="-25000" dirty="0" smtClean="0">
                <a:solidFill>
                  <a:srgbClr val="0000FF"/>
                </a:solidFill>
                <a:latin typeface="Times New Roman"/>
                <a:ea typeface="Times New Roman"/>
              </a:rPr>
              <a:t>P</a:t>
            </a:r>
            <a:r>
              <a:rPr lang="en-US" sz="32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 </a:t>
            </a:r>
            <a:r>
              <a:rPr lang="en-US" sz="3200" b="1" dirty="0" smtClean="0">
                <a:latin typeface="Times New Roman"/>
                <a:ea typeface="Times New Roman"/>
              </a:rPr>
              <a:t>+ </a:t>
            </a:r>
            <a:r>
              <a:rPr lang="en-US" sz="3200" b="1" dirty="0" smtClean="0">
                <a:solidFill>
                  <a:srgbClr val="006600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/>
                <a:ea typeface="Times New Roman"/>
              </a:rPr>
              <a:t>F</a:t>
            </a:r>
            <a:endParaRPr lang="ru-RU" b="1" dirty="0" smtClean="0">
              <a:solidFill>
                <a:srgbClr val="006600"/>
              </a:solidFill>
              <a:latin typeface="Times New Roman"/>
              <a:ea typeface="Times New Roman"/>
            </a:endParaRPr>
          </a:p>
          <a:p>
            <a:pPr>
              <a:lnSpc>
                <a:spcPts val="3500"/>
              </a:lnSpc>
              <a:spcAft>
                <a:spcPts val="0"/>
              </a:spcAft>
            </a:pPr>
            <a:r>
              <a:rPr lang="en-US" sz="3200" b="1" dirty="0" smtClean="0">
                <a:solidFill>
                  <a:srgbClr val="006600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/>
                <a:ea typeface="Times New Roman"/>
              </a:rPr>
              <a:t>F</a:t>
            </a:r>
            <a:r>
              <a:rPr lang="en-US" sz="32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 </a:t>
            </a:r>
            <a:r>
              <a:rPr lang="en-US" sz="3200" b="1" dirty="0" smtClean="0">
                <a:latin typeface="Times New Roman"/>
                <a:ea typeface="Times New Roman"/>
              </a:rPr>
              <a:t>= </a:t>
            </a:r>
            <a:r>
              <a:rPr lang="en-US" sz="3200" b="1" dirty="0" smtClean="0">
                <a:latin typeface="Times New Roman"/>
                <a:ea typeface="Times New Roman"/>
                <a:sym typeface="Symbol"/>
              </a:rPr>
              <a:t></a:t>
            </a:r>
            <a:r>
              <a:rPr lang="en-US" sz="3200" b="1" dirty="0" smtClean="0">
                <a:latin typeface="Times New Roman"/>
                <a:ea typeface="Times New Roman"/>
              </a:rPr>
              <a:t>F/F  </a:t>
            </a:r>
            <a:endParaRPr lang="ru-RU" sz="3200" b="1" dirty="0" smtClean="0">
              <a:latin typeface="Times New Roman"/>
              <a:ea typeface="Times New Roman"/>
            </a:endParaRPr>
          </a:p>
          <a:p>
            <a:pPr>
              <a:lnSpc>
                <a:spcPts val="3500"/>
              </a:lnSpc>
              <a:spcAft>
                <a:spcPts val="0"/>
              </a:spcAft>
            </a:pPr>
            <a:r>
              <a:rPr lang="en-US" sz="3200" b="1" dirty="0" smtClean="0">
                <a:solidFill>
                  <a:srgbClr val="008000"/>
                </a:solidFill>
                <a:latin typeface="Times New Roman"/>
                <a:ea typeface="Times New Roman"/>
              </a:rPr>
              <a:t>  </a:t>
            </a:r>
            <a:r>
              <a:rPr lang="en-US" sz="2400" b="1" dirty="0" smtClean="0">
                <a:solidFill>
                  <a:srgbClr val="008000"/>
                </a:solidFill>
                <a:latin typeface="Times New Roman"/>
                <a:ea typeface="Times New Roman"/>
                <a:sym typeface="Symbol"/>
              </a:rPr>
              <a:t></a:t>
            </a:r>
            <a:r>
              <a:rPr lang="en-US" sz="2400" b="1" dirty="0" smtClean="0">
                <a:solidFill>
                  <a:srgbClr val="008000"/>
                </a:solidFill>
                <a:latin typeface="Times New Roman"/>
                <a:ea typeface="Times New Roman"/>
              </a:rPr>
              <a:t>F</a:t>
            </a:r>
            <a:r>
              <a:rPr lang="en-US" sz="4000" b="1" dirty="0" smtClean="0">
                <a:solidFill>
                  <a:srgbClr val="008000"/>
                </a:solidFill>
                <a:latin typeface="Times New Roman"/>
                <a:ea typeface="Times New Roman"/>
              </a:rPr>
              <a:t> </a:t>
            </a:r>
            <a:r>
              <a:rPr lang="en-US" sz="2400" b="1" dirty="0" smtClean="0">
                <a:solidFill>
                  <a:srgbClr val="008000"/>
                </a:solidFill>
                <a:latin typeface="Times New Roman"/>
                <a:ea typeface="Times New Roman"/>
              </a:rPr>
              <a:t>= 0,1H</a:t>
            </a:r>
            <a:endParaRPr lang="ru-RU" sz="2400" b="1" dirty="0" smtClean="0">
              <a:solidFill>
                <a:srgbClr val="008000"/>
              </a:solidFill>
              <a:latin typeface="Times New Roman"/>
              <a:ea typeface="Times New Roman"/>
            </a:endParaRPr>
          </a:p>
          <a:p>
            <a:pPr>
              <a:lnSpc>
                <a:spcPts val="3500"/>
              </a:lnSpc>
              <a:spcAft>
                <a:spcPts val="0"/>
              </a:spcAft>
            </a:pPr>
            <a:r>
              <a:rPr lang="en-US" sz="2400" b="1" dirty="0" smtClean="0">
                <a:solidFill>
                  <a:srgbClr val="0000FF"/>
                </a:solidFill>
                <a:latin typeface="Times New Roman"/>
                <a:ea typeface="Times New Roman"/>
                <a:sym typeface="Symbol"/>
              </a:rPr>
              <a:t>P</a:t>
            </a:r>
            <a:r>
              <a:rPr lang="en-US" sz="40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 </a:t>
            </a:r>
            <a:r>
              <a:rPr lang="en-US" sz="24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= 0,1H</a:t>
            </a:r>
            <a:endParaRPr lang="ru-RU" sz="2400" b="1" dirty="0" smtClean="0">
              <a:solidFill>
                <a:srgbClr val="0000FF"/>
              </a:solidFill>
              <a:latin typeface="Times New Roman"/>
              <a:ea typeface="Times New Roman"/>
            </a:endParaRPr>
          </a:p>
          <a:p>
            <a:pPr>
              <a:lnSpc>
                <a:spcPts val="3500"/>
              </a:lnSpc>
              <a:spcAft>
                <a:spcPts val="0"/>
              </a:spcAft>
            </a:pPr>
            <a:r>
              <a:rPr lang="en-US" sz="3200" b="1" dirty="0" smtClean="0">
                <a:solidFill>
                  <a:srgbClr val="0000FF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en-US" sz="3200" b="1" baseline="-25000" dirty="0" smtClean="0">
                <a:solidFill>
                  <a:srgbClr val="0000FF"/>
                </a:solidFill>
                <a:latin typeface="Times New Roman"/>
                <a:ea typeface="Times New Roman"/>
              </a:rPr>
              <a:t>P</a:t>
            </a:r>
            <a:r>
              <a:rPr lang="en-US" sz="3200" b="1" dirty="0" smtClean="0">
                <a:latin typeface="Times New Roman"/>
                <a:ea typeface="Times New Roman"/>
              </a:rPr>
              <a:t>= </a:t>
            </a:r>
            <a:r>
              <a:rPr lang="en-US" sz="3200" b="1" dirty="0" smtClean="0">
                <a:latin typeface="Times New Roman"/>
                <a:ea typeface="Times New Roman"/>
                <a:sym typeface="Symbol"/>
              </a:rPr>
              <a:t></a:t>
            </a:r>
            <a:r>
              <a:rPr lang="en-US" sz="3200" b="1" dirty="0" smtClean="0">
                <a:latin typeface="Times New Roman"/>
                <a:ea typeface="Times New Roman"/>
              </a:rPr>
              <a:t>P/P</a:t>
            </a:r>
            <a:endParaRPr lang="ru-RU" b="1" dirty="0">
              <a:latin typeface="Times New Roman"/>
              <a:ea typeface="Times New Roman"/>
            </a:endParaRPr>
          </a:p>
        </p:txBody>
      </p:sp>
      <p:grpSp>
        <p:nvGrpSpPr>
          <p:cNvPr id="32" name="Группа 39"/>
          <p:cNvGrpSpPr/>
          <p:nvPr/>
        </p:nvGrpSpPr>
        <p:grpSpPr>
          <a:xfrm>
            <a:off x="285720" y="4190272"/>
            <a:ext cx="3807725" cy="738926"/>
            <a:chOff x="1214414" y="4545917"/>
            <a:chExt cx="3807725" cy="813497"/>
          </a:xfrm>
        </p:grpSpPr>
        <p:cxnSp>
          <p:nvCxnSpPr>
            <p:cNvPr id="41" name="Прямая соединительная линия 40"/>
            <p:cNvCxnSpPr/>
            <p:nvPr/>
          </p:nvCxnSpPr>
          <p:spPr>
            <a:xfrm>
              <a:off x="1214414" y="5357826"/>
              <a:ext cx="3786214" cy="1588"/>
            </a:xfrm>
            <a:prstGeom prst="line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Прямоугольник 41"/>
            <p:cNvSpPr/>
            <p:nvPr/>
          </p:nvSpPr>
          <p:spPr>
            <a:xfrm>
              <a:off x="2898432" y="4606017"/>
              <a:ext cx="421910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</a:t>
              </a:r>
              <a:endParaRPr lang="ru-RU" sz="3200" dirty="0">
                <a:solidFill>
                  <a:srgbClr val="FF0000"/>
                </a:solidFill>
                <a:latin typeface="Times New Roman"/>
                <a:ea typeface="Times New Roman"/>
              </a:endParaRPr>
            </a:p>
          </p:txBody>
        </p:sp>
        <p:sp>
          <p:nvSpPr>
            <p:cNvPr id="43" name="Прямоугольник 42"/>
            <p:cNvSpPr/>
            <p:nvPr/>
          </p:nvSpPr>
          <p:spPr>
            <a:xfrm>
              <a:off x="1214414" y="4545917"/>
              <a:ext cx="840295" cy="70788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</a:t>
              </a:r>
              <a:r>
                <a:rPr lang="en-US" dirty="0" smtClean="0">
                  <a:solidFill>
                    <a:srgbClr val="000000"/>
                  </a:solidFill>
                  <a:latin typeface="Times New Roman"/>
                  <a:ea typeface="Times New Roman"/>
                </a:rPr>
                <a:t>mi</a:t>
              </a:r>
              <a:r>
                <a:rPr lang="en-US" dirty="0" smtClean="0">
                  <a:latin typeface="Times New Roman"/>
                  <a:ea typeface="Times New Roman"/>
                </a:rPr>
                <a:t>n</a:t>
              </a:r>
              <a:endParaRPr lang="ru-RU" dirty="0"/>
            </a:p>
          </p:txBody>
        </p:sp>
        <p:sp>
          <p:nvSpPr>
            <p:cNvPr id="44" name="Прямоугольник 43"/>
            <p:cNvSpPr/>
            <p:nvPr/>
          </p:nvSpPr>
          <p:spPr>
            <a:xfrm>
              <a:off x="4143372" y="4549609"/>
              <a:ext cx="878767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en-US" sz="4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</a:t>
              </a:r>
              <a:r>
                <a:rPr lang="en-US" dirty="0" smtClean="0">
                  <a:solidFill>
                    <a:srgbClr val="000000"/>
                  </a:solidFill>
                  <a:latin typeface="Times New Roman"/>
                  <a:ea typeface="Times New Roman"/>
                </a:rPr>
                <a:t>max</a:t>
              </a:r>
              <a:endParaRPr lang="ru-RU" sz="2000" dirty="0">
                <a:solidFill>
                  <a:srgbClr val="000000"/>
                </a:solidFill>
                <a:latin typeface="Times New Roman"/>
                <a:ea typeface="Times New Roman"/>
              </a:endParaRPr>
            </a:p>
          </p:txBody>
        </p:sp>
        <p:cxnSp>
          <p:nvCxnSpPr>
            <p:cNvPr id="45" name="Прямая соединительная линия 44"/>
            <p:cNvCxnSpPr/>
            <p:nvPr/>
          </p:nvCxnSpPr>
          <p:spPr>
            <a:xfrm>
              <a:off x="2114925" y="5286388"/>
              <a:ext cx="2028447" cy="3247"/>
            </a:xfrm>
            <a:prstGeom prst="line">
              <a:avLst/>
            </a:prstGeom>
            <a:ln w="76200">
              <a:solidFill>
                <a:srgbClr val="FF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46" name="Таблица 45"/>
          <p:cNvGraphicFramePr>
            <a:graphicFrameLocks noGrp="1"/>
          </p:cNvGraphicFramePr>
          <p:nvPr/>
        </p:nvGraphicFramePr>
        <p:xfrm>
          <a:off x="0" y="2786058"/>
          <a:ext cx="5767179" cy="1456378"/>
        </p:xfrm>
        <a:graphic>
          <a:graphicData uri="http://schemas.openxmlformats.org/drawingml/2006/table">
            <a:tbl>
              <a:tblPr/>
              <a:tblGrid>
                <a:gridCol w="642910"/>
                <a:gridCol w="1071602"/>
                <a:gridCol w="714380"/>
                <a:gridCol w="714380"/>
                <a:gridCol w="857256"/>
                <a:gridCol w="785818"/>
                <a:gridCol w="980833"/>
              </a:tblGrid>
              <a:tr h="78581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sym typeface="Symbol"/>
                        </a:rPr>
                        <a:t>P</a:t>
                      </a:r>
                      <a:r>
                        <a:rPr lang="en-US" sz="32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endParaRPr lang="ru-RU" sz="18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4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ε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kumimoji="0" lang="ru-RU" sz="2000" b="1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дин,</a:t>
                      </a: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Н</a:t>
                      </a:r>
                      <a:endParaRPr lang="ru-RU" sz="2000" b="1" dirty="0" smtClean="0">
                        <a:solidFill>
                          <a:srgbClr val="000099"/>
                        </a:solidFill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600" b="1" dirty="0" err="1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ε</a:t>
                      </a:r>
                      <a:r>
                        <a:rPr lang="en-US" sz="3200" b="1" baseline="-25000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P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4400" b="1" dirty="0" err="1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ε</a:t>
                      </a:r>
                      <a:r>
                        <a:rPr lang="ru-RU" b="1" dirty="0" err="1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sym typeface="Symbol"/>
                        </a:rPr>
                        <a:t>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</a:t>
                      </a:r>
                      <a:r>
                        <a:rPr lang="en-US" sz="40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</a:t>
                      </a:r>
                      <a:endParaRPr lang="ru-RU" sz="4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</a:t>
                      </a:r>
                      <a:r>
                        <a:rPr lang="en-US" sz="1800" dirty="0" smtClean="0">
                          <a:latin typeface="Times New Roman"/>
                          <a:ea typeface="Times New Roman"/>
                        </a:rPr>
                        <a:t>min</a:t>
                      </a:r>
                      <a:r>
                        <a:rPr lang="en-US" sz="4000" b="1" dirty="0" smtClean="0">
                          <a:latin typeface="Times New Roman"/>
                          <a:ea typeface="Times New Roman"/>
                        </a:rPr>
                        <a:t> 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</a:t>
                      </a:r>
                      <a:r>
                        <a:rPr lang="en-US" sz="1800" dirty="0" smtClean="0">
                          <a:latin typeface="Times New Roman"/>
                          <a:ea typeface="Times New Roman"/>
                        </a:rPr>
                        <a:t>max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4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latin typeface="Times New Roman"/>
                          <a:ea typeface="Times New Roman"/>
                        </a:rPr>
                        <a:t>0.1H</a:t>
                      </a:r>
                      <a:endParaRPr lang="ru-RU" sz="18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</a:rPr>
                        <a:t>0,1/0,8=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rgbClr val="008000"/>
                          </a:solidFill>
                          <a:latin typeface="Times New Roman"/>
                          <a:ea typeface="Times New Roman"/>
                        </a:rPr>
                        <a:t>0,1</a:t>
                      </a:r>
                      <a:endParaRPr lang="ru-RU" sz="1800" b="1" dirty="0">
                        <a:solidFill>
                          <a:srgbClr val="008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0,1/3,8=</a:t>
                      </a:r>
                      <a:r>
                        <a:rPr lang="ru-RU" sz="1600" b="1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0,03</a:t>
                      </a:r>
                      <a:endParaRPr lang="ru-RU" sz="1400" b="1" dirty="0" smtClean="0">
                        <a:solidFill>
                          <a:srgbClr val="0000FF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0,13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0,21*0,13=0,0273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</a:rPr>
                        <a:t>=</a:t>
                      </a:r>
                      <a:r>
                        <a:rPr lang="ru-RU" sz="1600" b="1" dirty="0" smtClean="0">
                          <a:solidFill>
                            <a:srgbClr val="008000"/>
                          </a:solidFill>
                          <a:latin typeface="Times New Roman"/>
                          <a:ea typeface="Times New Roman"/>
                        </a:rPr>
                        <a:t>0,03</a:t>
                      </a:r>
                      <a:endParaRPr lang="ru-RU" sz="1600" b="1" dirty="0">
                        <a:solidFill>
                          <a:srgbClr val="008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8000"/>
                          </a:solidFill>
                          <a:latin typeface="Times New Roman"/>
                          <a:ea typeface="Times New Roman"/>
                        </a:rPr>
                        <a:t>0,18</a:t>
                      </a:r>
                      <a:endParaRPr lang="ru-RU" sz="2000" b="1" dirty="0">
                        <a:solidFill>
                          <a:srgbClr val="008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8000"/>
                          </a:solidFill>
                          <a:latin typeface="Times New Roman"/>
                          <a:ea typeface="Times New Roman"/>
                        </a:rPr>
                        <a:t>0,24</a:t>
                      </a:r>
                      <a:endParaRPr lang="ru-RU" sz="2000" b="1" dirty="0">
                        <a:solidFill>
                          <a:srgbClr val="008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7" name="Прямоугольник 46"/>
          <p:cNvSpPr/>
          <p:nvPr/>
        </p:nvSpPr>
        <p:spPr>
          <a:xfrm>
            <a:off x="6929454" y="3571876"/>
            <a:ext cx="1646606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3600"/>
              </a:lnSpc>
              <a:spcAft>
                <a:spcPts val="0"/>
              </a:spcAft>
            </a:pPr>
            <a:r>
              <a:rPr lang="en-US" sz="3200" b="1" dirty="0" smtClean="0">
                <a:solidFill>
                  <a:srgbClr val="008000"/>
                </a:solidFill>
                <a:latin typeface="Times New Roman"/>
                <a:ea typeface="Times New Roman"/>
                <a:sym typeface="Symbol"/>
              </a:rPr>
              <a:t>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sz="4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b="1" dirty="0" smtClean="0">
                <a:latin typeface="Times New Roman"/>
                <a:ea typeface="Times New Roman"/>
              </a:rPr>
              <a:t>=</a:t>
            </a:r>
            <a:r>
              <a:rPr lang="en-US" sz="4000" b="1" dirty="0" smtClean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en-US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b="1" dirty="0" smtClean="0">
                <a:solidFill>
                  <a:srgbClr val="008000"/>
                </a:solidFill>
                <a:latin typeface="Times New Roman"/>
                <a:ea typeface="Times New Roman"/>
                <a:sym typeface="Symbol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endParaRPr lang="ru-RU" sz="3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5857852" y="4000504"/>
            <a:ext cx="3286148" cy="10325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600"/>
              </a:lnSpc>
              <a:spcAft>
                <a:spcPts val="0"/>
              </a:spcAft>
            </a:pP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dirty="0" smtClean="0">
                <a:solidFill>
                  <a:srgbClr val="000000"/>
                </a:solidFill>
                <a:latin typeface="Times New Roman"/>
                <a:ea typeface="Times New Roman"/>
              </a:rPr>
              <a:t>mi</a:t>
            </a:r>
            <a:r>
              <a:rPr lang="en-US" dirty="0" smtClean="0">
                <a:latin typeface="Times New Roman"/>
                <a:ea typeface="Times New Roman"/>
              </a:rPr>
              <a:t>n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solidFill>
                  <a:srgbClr val="008000"/>
                </a:solidFill>
                <a:latin typeface="Times New Roman"/>
                <a:ea typeface="Times New Roman"/>
                <a:sym typeface="Symbol"/>
              </a:rPr>
              <a:t> </a:t>
            </a:r>
            <a:r>
              <a:rPr lang="en-US" sz="3600" b="1" dirty="0" smtClean="0">
                <a:solidFill>
                  <a:srgbClr val="008000"/>
                </a:solidFill>
                <a:latin typeface="Times New Roman"/>
                <a:ea typeface="Times New Roman"/>
                <a:sym typeface="Symbol"/>
              </a:rPr>
              <a:t>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endParaRPr lang="ru-RU" sz="36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600"/>
              </a:lnSpc>
              <a:spcAft>
                <a:spcPts val="0"/>
              </a:spcAft>
            </a:pP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dirty="0" smtClean="0">
                <a:solidFill>
                  <a:srgbClr val="000000"/>
                </a:solidFill>
                <a:latin typeface="Times New Roman"/>
                <a:ea typeface="Times New Roman"/>
              </a:rPr>
              <a:t>max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600" b="1" dirty="0" smtClean="0">
                <a:solidFill>
                  <a:srgbClr val="008000"/>
                </a:solidFill>
                <a:latin typeface="Times New Roman"/>
                <a:ea typeface="Times New Roman"/>
                <a:sym typeface="Symbol"/>
              </a:rPr>
              <a:t>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sz="1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endParaRPr lang="ru-RU" sz="2800" b="1" dirty="0">
              <a:solidFill>
                <a:srgbClr val="0000FF"/>
              </a:solidFill>
              <a:latin typeface="Times New Roman"/>
              <a:ea typeface="Times New Roman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3786182" y="571480"/>
            <a:ext cx="22860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=0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1" name="Прямая со стрелкой 50"/>
          <p:cNvCxnSpPr/>
          <p:nvPr/>
        </p:nvCxnSpPr>
        <p:spPr>
          <a:xfrm rot="5400000" flipH="1" flipV="1">
            <a:off x="6750859" y="2321711"/>
            <a:ext cx="1500198" cy="571504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/>
          <p:nvPr/>
        </p:nvCxnSpPr>
        <p:spPr>
          <a:xfrm flipV="1">
            <a:off x="7286644" y="1857364"/>
            <a:ext cx="1285884" cy="214314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/>
          <p:nvPr/>
        </p:nvCxnSpPr>
        <p:spPr>
          <a:xfrm rot="16200000" flipH="1">
            <a:off x="6572264" y="2428868"/>
            <a:ext cx="1928826" cy="642942"/>
          </a:xfrm>
          <a:prstGeom prst="straightConnector1">
            <a:avLst/>
          </a:prstGeom>
          <a:ln w="28575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 стрелкой 59"/>
          <p:cNvCxnSpPr/>
          <p:nvPr/>
        </p:nvCxnSpPr>
        <p:spPr>
          <a:xfrm>
            <a:off x="3929058" y="2214554"/>
            <a:ext cx="4429156" cy="1500198"/>
          </a:xfrm>
          <a:prstGeom prst="straightConnector1">
            <a:avLst/>
          </a:prstGeom>
          <a:ln w="28575">
            <a:solidFill>
              <a:srgbClr val="008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2" name="Группа 51"/>
          <p:cNvGrpSpPr/>
          <p:nvPr/>
        </p:nvGrpSpPr>
        <p:grpSpPr>
          <a:xfrm>
            <a:off x="0" y="-24"/>
            <a:ext cx="9144000" cy="6886007"/>
            <a:chOff x="0" y="-285776"/>
            <a:chExt cx="9144000" cy="7101220"/>
          </a:xfrm>
        </p:grpSpPr>
        <p:grpSp>
          <p:nvGrpSpPr>
            <p:cNvPr id="54" name="Группа 10"/>
            <p:cNvGrpSpPr/>
            <p:nvPr/>
          </p:nvGrpSpPr>
          <p:grpSpPr>
            <a:xfrm>
              <a:off x="0" y="-285776"/>
              <a:ext cx="9144000" cy="7072362"/>
              <a:chOff x="-4000560" y="-714404"/>
              <a:chExt cx="9144000" cy="7072362"/>
            </a:xfrm>
          </p:grpSpPr>
          <p:grpSp>
            <p:nvGrpSpPr>
              <p:cNvPr id="59" name="Группа 17"/>
              <p:cNvGrpSpPr/>
              <p:nvPr/>
            </p:nvGrpSpPr>
            <p:grpSpPr>
              <a:xfrm>
                <a:off x="-4000560" y="-714404"/>
                <a:ext cx="9144000" cy="7072362"/>
                <a:chOff x="-2643238" y="-1714608"/>
                <a:chExt cx="9144000" cy="7072362"/>
              </a:xfrm>
            </p:grpSpPr>
            <p:sp>
              <p:nvSpPr>
                <p:cNvPr id="62" name="Прямоугольник 61"/>
                <p:cNvSpPr/>
                <p:nvPr/>
              </p:nvSpPr>
              <p:spPr>
                <a:xfrm>
                  <a:off x="-2643238" y="-1714608"/>
                  <a:ext cx="9144000" cy="7072362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9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3" name="Line 16"/>
                <p:cNvSpPr>
                  <a:spLocks noChangeShapeType="1"/>
                </p:cNvSpPr>
                <p:nvPr/>
              </p:nvSpPr>
              <p:spPr bwMode="auto">
                <a:xfrm>
                  <a:off x="4714461" y="-381450"/>
                  <a:ext cx="864777" cy="0"/>
                </a:xfrm>
                <a:prstGeom prst="line">
                  <a:avLst/>
                </a:prstGeom>
                <a:solidFill>
                  <a:schemeClr val="bg2">
                    <a:lumMod val="90000"/>
                  </a:schemeClr>
                </a:solidFill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6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61" name="Line 6"/>
              <p:cNvSpPr>
                <a:spLocks noChangeShapeType="1"/>
              </p:cNvSpPr>
              <p:nvPr/>
            </p:nvSpPr>
            <p:spPr bwMode="auto">
              <a:xfrm>
                <a:off x="889683" y="3855963"/>
                <a:ext cx="948469" cy="0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55" name="Text Box 136"/>
            <p:cNvSpPr txBox="1">
              <a:spLocks noChangeArrowheads="1"/>
            </p:cNvSpPr>
            <p:nvPr/>
          </p:nvSpPr>
          <p:spPr bwMode="auto">
            <a:xfrm>
              <a:off x="5715008" y="5755221"/>
              <a:ext cx="3167384" cy="857256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ru-RU" sz="40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упр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-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k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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L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7" name="Прямоугольник 56"/>
            <p:cNvSpPr/>
            <p:nvPr/>
          </p:nvSpPr>
          <p:spPr>
            <a:xfrm>
              <a:off x="857224" y="4944843"/>
              <a:ext cx="6120458" cy="584775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Сила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-…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действие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другого тела! </a:t>
              </a:r>
              <a:endParaRPr lang="ru-RU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Прямоугольник 57"/>
            <p:cNvSpPr/>
            <p:nvPr/>
          </p:nvSpPr>
          <p:spPr>
            <a:xfrm>
              <a:off x="428596" y="5863257"/>
              <a:ext cx="3542188" cy="952187"/>
            </a:xfrm>
            <a:prstGeom prst="rect">
              <a:avLst/>
            </a:prstGeom>
            <a:solidFill>
              <a:srgbClr val="F9E3A5"/>
            </a:solidFill>
          </p:spPr>
          <p:txBody>
            <a:bodyPr wrap="none">
              <a:spAutoFit/>
            </a:bodyPr>
            <a:lstStyle/>
            <a:p>
              <a:r>
                <a:rPr lang="en-US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54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тр.п</a:t>
              </a:r>
              <a:r>
                <a:rPr lang="ru-RU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≤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</a:t>
              </a:r>
              <a:r>
                <a:rPr lang="ru-RU" sz="5400" b="1" baseline="-25000" dirty="0" err="1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ru-RU" sz="5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5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500"/>
                            </p:stCondLst>
                            <p:childTnLst>
                              <p:par>
                                <p:cTn id="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500"/>
                            </p:stCondLst>
                            <p:childTnLst>
                              <p:par>
                                <p:cTn id="4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2" dur="4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3" dur="4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4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1" dur="3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2" dur="3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3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8" dur="300"/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9" dur="300"/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300"/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5" dur="300"/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6" dur="300"/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" dur="300"/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2" dur="300"/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3" dur="300"/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300"/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9" dur="300"/>
                                        <p:tgtEl>
                                          <p:spTgt spid="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0" dur="300"/>
                                        <p:tgtEl>
                                          <p:spTgt spid="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300"/>
                                        <p:tgtEl>
                                          <p:spTgt spid="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2" dur="3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3" dur="3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4" dur="3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4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9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9" grpId="0"/>
      <p:bldP spid="26" grpId="0"/>
      <p:bldP spid="27" grpId="0"/>
      <p:bldP spid="38" grpId="0"/>
      <p:bldP spid="39" grpId="0" build="p"/>
      <p:bldP spid="47" grpId="0"/>
      <p:bldP spid="48" grpId="0"/>
      <p:bldP spid="49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 стрелкой 1"/>
          <p:cNvCxnSpPr/>
          <p:nvPr/>
        </p:nvCxnSpPr>
        <p:spPr>
          <a:xfrm>
            <a:off x="6706373" y="1124366"/>
            <a:ext cx="504000" cy="2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Прямая со стрелкой 2"/>
          <p:cNvCxnSpPr/>
          <p:nvPr/>
        </p:nvCxnSpPr>
        <p:spPr>
          <a:xfrm rot="16200000" flipV="1">
            <a:off x="6158433" y="644878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3"/>
          <p:cNvGrpSpPr/>
          <p:nvPr/>
        </p:nvGrpSpPr>
        <p:grpSpPr>
          <a:xfrm>
            <a:off x="6072198" y="1857364"/>
            <a:ext cx="714380" cy="461665"/>
            <a:chOff x="2714612" y="4429132"/>
            <a:chExt cx="714380" cy="461665"/>
          </a:xfrm>
        </p:grpSpPr>
        <p:sp>
          <p:nvSpPr>
            <p:cNvPr id="5" name="TextBox 4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" name="Прямая со стрелкой 5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Группа 6"/>
          <p:cNvGrpSpPr/>
          <p:nvPr/>
        </p:nvGrpSpPr>
        <p:grpSpPr>
          <a:xfrm>
            <a:off x="6803334" y="214291"/>
            <a:ext cx="714380" cy="461665"/>
            <a:chOff x="3357554" y="2143116"/>
            <a:chExt cx="714380" cy="461665"/>
          </a:xfrm>
        </p:grpSpPr>
        <p:sp>
          <p:nvSpPr>
            <p:cNvPr id="8" name="TextBox 7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" name="Прямая со стрелкой 8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Группа 9"/>
          <p:cNvGrpSpPr/>
          <p:nvPr/>
        </p:nvGrpSpPr>
        <p:grpSpPr>
          <a:xfrm>
            <a:off x="6017516" y="424086"/>
            <a:ext cx="571504" cy="400110"/>
            <a:chOff x="2000232" y="2528824"/>
            <a:chExt cx="571504" cy="400110"/>
          </a:xfrm>
        </p:grpSpPr>
        <p:cxnSp>
          <p:nvCxnSpPr>
            <p:cNvPr id="11" name="Прямая со стрелкой 10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>
              <a:off x="2000232" y="2528824"/>
              <a:ext cx="5715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3" name="Прямая соединительная линия 12"/>
          <p:cNvCxnSpPr/>
          <p:nvPr/>
        </p:nvCxnSpPr>
        <p:spPr>
          <a:xfrm flipV="1">
            <a:off x="6160392" y="1114605"/>
            <a:ext cx="500066" cy="28380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16200000" flipV="1">
            <a:off x="6177489" y="1645010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Группа 14"/>
          <p:cNvGrpSpPr/>
          <p:nvPr/>
        </p:nvGrpSpPr>
        <p:grpSpPr>
          <a:xfrm>
            <a:off x="7089086" y="581364"/>
            <a:ext cx="1840632" cy="523220"/>
            <a:chOff x="5929322" y="2428868"/>
            <a:chExt cx="1840632" cy="523220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5929322" y="2428868"/>
              <a:ext cx="184063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динамометра</a:t>
              </a:r>
              <a:endParaRPr lang="ru-RU" sz="2800" dirty="0"/>
            </a:p>
          </p:txBody>
        </p:sp>
        <p:cxnSp>
          <p:nvCxnSpPr>
            <p:cNvPr id="17" name="Прямая со стрелкой 16"/>
            <p:cNvCxnSpPr/>
            <p:nvPr/>
          </p:nvCxnSpPr>
          <p:spPr>
            <a:xfrm>
              <a:off x="5929322" y="2500306"/>
              <a:ext cx="428628" cy="1588"/>
            </a:xfrm>
            <a:prstGeom prst="straightConnector1">
              <a:avLst/>
            </a:prstGeom>
            <a:ln w="25400">
              <a:solidFill>
                <a:srgbClr val="F9010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0" y="0"/>
            <a:ext cx="6072198" cy="52322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измеряют при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const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дин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9" name="Group 9"/>
          <p:cNvGrpSpPr>
            <a:grpSpLocks/>
          </p:cNvGrpSpPr>
          <p:nvPr/>
        </p:nvGrpSpPr>
        <p:grpSpPr bwMode="auto">
          <a:xfrm>
            <a:off x="986452" y="500042"/>
            <a:ext cx="1071254" cy="1282915"/>
            <a:chOff x="9225" y="6153"/>
            <a:chExt cx="720" cy="949"/>
          </a:xfrm>
        </p:grpSpPr>
        <p:grpSp>
          <p:nvGrpSpPr>
            <p:cNvPr id="20" name="Group 10"/>
            <p:cNvGrpSpPr>
              <a:grpSpLocks/>
            </p:cNvGrpSpPr>
            <p:nvPr/>
          </p:nvGrpSpPr>
          <p:grpSpPr bwMode="auto">
            <a:xfrm>
              <a:off x="9225" y="6153"/>
              <a:ext cx="720" cy="949"/>
              <a:chOff x="8892" y="5943"/>
              <a:chExt cx="720" cy="949"/>
            </a:xfrm>
          </p:grpSpPr>
          <p:sp>
            <p:nvSpPr>
              <p:cNvPr id="22" name="Line 11"/>
              <p:cNvSpPr>
                <a:spLocks noChangeShapeType="1"/>
              </p:cNvSpPr>
              <p:nvPr/>
            </p:nvSpPr>
            <p:spPr bwMode="auto">
              <a:xfrm>
                <a:off x="8892" y="6389"/>
                <a:ext cx="538" cy="1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 b="1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23" name="Group 12"/>
              <p:cNvGrpSpPr>
                <a:grpSpLocks/>
              </p:cNvGrpSpPr>
              <p:nvPr/>
            </p:nvGrpSpPr>
            <p:grpSpPr bwMode="auto">
              <a:xfrm>
                <a:off x="8936" y="5943"/>
                <a:ext cx="676" cy="949"/>
                <a:chOff x="11862" y="4958"/>
                <a:chExt cx="676" cy="949"/>
              </a:xfrm>
            </p:grpSpPr>
            <p:sp>
              <p:nvSpPr>
                <p:cNvPr id="24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11862" y="4958"/>
                  <a:ext cx="676" cy="45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r>
                    <a:rPr kumimoji="0" lang="ru-RU" sz="2800" b="1" i="0" u="none" strike="noStrike" cap="none" normalizeH="0" baseline="-25000" dirty="0" err="1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тр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5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1907" y="5360"/>
                  <a:ext cx="599" cy="54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N</a:t>
                  </a: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21" name="Rectangle 15"/>
            <p:cNvSpPr>
              <a:spLocks noChangeArrowheads="1"/>
            </p:cNvSpPr>
            <p:nvPr/>
          </p:nvSpPr>
          <p:spPr bwMode="auto">
            <a:xfrm>
              <a:off x="9269" y="6235"/>
              <a:ext cx="592" cy="766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prstDash val="sysDot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6" name="Прямоугольник 25"/>
          <p:cNvSpPr/>
          <p:nvPr/>
        </p:nvSpPr>
        <p:spPr>
          <a:xfrm>
            <a:off x="285720" y="757666"/>
            <a:ext cx="77296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785918" y="711387"/>
            <a:ext cx="4764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8" name="Group 9"/>
          <p:cNvGrpSpPr>
            <a:grpSpLocks/>
          </p:cNvGrpSpPr>
          <p:nvPr/>
        </p:nvGrpSpPr>
        <p:grpSpPr bwMode="auto">
          <a:xfrm>
            <a:off x="2143108" y="571480"/>
            <a:ext cx="1071254" cy="1282915"/>
            <a:chOff x="9225" y="6153"/>
            <a:chExt cx="720" cy="949"/>
          </a:xfrm>
        </p:grpSpPr>
        <p:grpSp>
          <p:nvGrpSpPr>
            <p:cNvPr id="29" name="Group 10"/>
            <p:cNvGrpSpPr>
              <a:grpSpLocks/>
            </p:cNvGrpSpPr>
            <p:nvPr/>
          </p:nvGrpSpPr>
          <p:grpSpPr bwMode="auto">
            <a:xfrm>
              <a:off x="9225" y="6153"/>
              <a:ext cx="720" cy="949"/>
              <a:chOff x="8892" y="5943"/>
              <a:chExt cx="720" cy="949"/>
            </a:xfrm>
          </p:grpSpPr>
          <p:sp>
            <p:nvSpPr>
              <p:cNvPr id="31" name="Line 11"/>
              <p:cNvSpPr>
                <a:spLocks noChangeShapeType="1"/>
              </p:cNvSpPr>
              <p:nvPr/>
            </p:nvSpPr>
            <p:spPr bwMode="auto">
              <a:xfrm>
                <a:off x="8892" y="6389"/>
                <a:ext cx="538" cy="1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 b="1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32" name="Group 12"/>
              <p:cNvGrpSpPr>
                <a:grpSpLocks/>
              </p:cNvGrpSpPr>
              <p:nvPr/>
            </p:nvGrpSpPr>
            <p:grpSpPr bwMode="auto">
              <a:xfrm>
                <a:off x="8936" y="5943"/>
                <a:ext cx="676" cy="949"/>
                <a:chOff x="11862" y="4958"/>
                <a:chExt cx="676" cy="949"/>
              </a:xfrm>
            </p:grpSpPr>
            <p:sp>
              <p:nvSpPr>
                <p:cNvPr id="33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11862" y="4958"/>
                  <a:ext cx="676" cy="45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r>
                    <a:rPr kumimoji="0" lang="ru-RU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дин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4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1907" y="5360"/>
                  <a:ext cx="599" cy="54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2800" b="1" dirty="0" smtClean="0">
                      <a:latin typeface="Times New Roman" pitchFamily="18" charset="0"/>
                      <a:cs typeface="Times New Roman" pitchFamily="18" charset="0"/>
                    </a:rPr>
                    <a:t>Mg</a:t>
                  </a:r>
                  <a:endParaRPr lang="ru-RU" sz="2800" b="1" dirty="0" smtClean="0">
                    <a:latin typeface="Times New Roman" pitchFamily="18" charset="0"/>
                    <a:cs typeface="Times New Roman" pitchFamily="18" charset="0"/>
                  </a:endParaRPr>
                </a:p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30" name="Rectangle 15"/>
            <p:cNvSpPr>
              <a:spLocks noChangeArrowheads="1"/>
            </p:cNvSpPr>
            <p:nvPr/>
          </p:nvSpPr>
          <p:spPr bwMode="auto">
            <a:xfrm>
              <a:off x="9269" y="6235"/>
              <a:ext cx="592" cy="766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prstDash val="sysDot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aphicFrame>
        <p:nvGraphicFramePr>
          <p:cNvPr id="35" name="Таблица 34"/>
          <p:cNvGraphicFramePr>
            <a:graphicFrameLocks noGrp="1"/>
          </p:cNvGraphicFramePr>
          <p:nvPr/>
        </p:nvGraphicFramePr>
        <p:xfrm>
          <a:off x="0" y="1714488"/>
          <a:ext cx="4429156" cy="872125"/>
        </p:xfrm>
        <a:graphic>
          <a:graphicData uri="http://schemas.openxmlformats.org/drawingml/2006/table">
            <a:tbl>
              <a:tblPr/>
              <a:tblGrid>
                <a:gridCol w="428628"/>
                <a:gridCol w="1500198"/>
                <a:gridCol w="1214446"/>
                <a:gridCol w="1285884"/>
              </a:tblGrid>
              <a:tr h="5175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kumimoji="0" lang="ru-RU" sz="2400" b="1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дин,</a:t>
                      </a:r>
                      <a:r>
                        <a:rPr kumimoji="0" lang="ru-RU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Н</a:t>
                      </a:r>
                      <a:endParaRPr lang="ru-RU" sz="20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g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,Н</a:t>
                      </a:r>
                      <a:endParaRPr lang="ru-RU" sz="24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</a:t>
                      </a:r>
                      <a:endParaRPr lang="ru-RU" sz="3600" dirty="0">
                        <a:solidFill>
                          <a:srgbClr val="365D2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4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</a:rPr>
                        <a:t>0,8Н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</a:rPr>
                        <a:t>3,8Н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0,21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6" name="Rectangle 1"/>
          <p:cNvSpPr>
            <a:spLocks noChangeArrowheads="1"/>
          </p:cNvSpPr>
          <p:nvPr/>
        </p:nvSpPr>
        <p:spPr bwMode="auto">
          <a:xfrm>
            <a:off x="0" y="5429264"/>
            <a:ext cx="8858280" cy="52322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Аналогично для трения покоя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4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тр.покоя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4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дин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7" name="Таблица 36"/>
          <p:cNvGraphicFramePr>
            <a:graphicFrameLocks noGrp="1"/>
          </p:cNvGraphicFramePr>
          <p:nvPr/>
        </p:nvGraphicFramePr>
        <p:xfrm>
          <a:off x="0" y="5913703"/>
          <a:ext cx="5572133" cy="883337"/>
        </p:xfrm>
        <a:graphic>
          <a:graphicData uri="http://schemas.openxmlformats.org/drawingml/2006/table">
            <a:tbl>
              <a:tblPr/>
              <a:tblGrid>
                <a:gridCol w="500034"/>
                <a:gridCol w="1285884"/>
                <a:gridCol w="1928826"/>
                <a:gridCol w="1857389"/>
              </a:tblGrid>
              <a:tr h="5175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kumimoji="0" lang="ru-RU" sz="1800" b="1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дин,</a:t>
                      </a:r>
                      <a:r>
                        <a:rPr kumimoji="0" lang="ru-RU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Н</a:t>
                      </a:r>
                      <a:endParaRPr lang="ru-RU" sz="16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g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,Н</a:t>
                      </a:r>
                      <a:endParaRPr lang="ru-RU" sz="18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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покоя</a:t>
                      </a:r>
                      <a:endParaRPr lang="ru-RU" sz="28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4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4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1,6Н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3,8Н</a:t>
                      </a:r>
                      <a:endParaRPr lang="ru-RU" sz="1800" b="1" dirty="0">
                        <a:solidFill>
                          <a:srgbClr val="0000FF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</a:rPr>
                        <a:t>0,421=</a:t>
                      </a:r>
                      <a:r>
                        <a:rPr lang="ru-RU" sz="1800" b="1" dirty="0" smtClean="0">
                          <a:solidFill>
                            <a:srgbClr val="008000"/>
                          </a:solidFill>
                          <a:latin typeface="Times New Roman"/>
                          <a:ea typeface="Times New Roman"/>
                        </a:rPr>
                        <a:t>0,42</a:t>
                      </a:r>
                      <a:endParaRPr lang="ru-RU" sz="1800" b="1" dirty="0">
                        <a:solidFill>
                          <a:srgbClr val="008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8" name="Rectangle 1"/>
          <p:cNvSpPr>
            <a:spLocks noChangeArrowheads="1"/>
          </p:cNvSpPr>
          <p:nvPr/>
        </p:nvSpPr>
        <p:spPr bwMode="auto">
          <a:xfrm>
            <a:off x="0" y="4977482"/>
            <a:ext cx="892971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вывод: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коэффициент трения скольжения  лежит в …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7000892" y="1357298"/>
            <a:ext cx="2071702" cy="23801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3200" b="1" dirty="0" smtClean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ru-RU" b="1" dirty="0" smtClean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</a:t>
            </a:r>
            <a:r>
              <a:rPr lang="en-US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b="1" dirty="0" smtClean="0">
                <a:latin typeface="Times New Roman"/>
                <a:ea typeface="Times New Roman"/>
              </a:rPr>
              <a:t>=</a:t>
            </a:r>
            <a:r>
              <a:rPr lang="en-US" sz="32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 </a:t>
            </a:r>
            <a:r>
              <a:rPr lang="en-US" sz="3200" b="1" dirty="0" smtClean="0">
                <a:solidFill>
                  <a:srgbClr val="0000FF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en-US" sz="3200" b="1" baseline="-25000" dirty="0" smtClean="0">
                <a:solidFill>
                  <a:srgbClr val="0000FF"/>
                </a:solidFill>
                <a:latin typeface="Times New Roman"/>
                <a:ea typeface="Times New Roman"/>
              </a:rPr>
              <a:t>P</a:t>
            </a:r>
            <a:r>
              <a:rPr lang="en-US" sz="32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 </a:t>
            </a:r>
            <a:r>
              <a:rPr lang="en-US" sz="3200" b="1" dirty="0" smtClean="0">
                <a:latin typeface="Times New Roman"/>
                <a:ea typeface="Times New Roman"/>
              </a:rPr>
              <a:t>+ </a:t>
            </a:r>
            <a:r>
              <a:rPr lang="en-US" sz="3200" b="1" dirty="0" smtClean="0">
                <a:solidFill>
                  <a:srgbClr val="006600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/>
                <a:ea typeface="Times New Roman"/>
              </a:rPr>
              <a:t>F</a:t>
            </a:r>
            <a:endParaRPr lang="ru-RU" b="1" dirty="0" smtClean="0">
              <a:solidFill>
                <a:srgbClr val="006600"/>
              </a:solidFill>
              <a:latin typeface="Times New Roman"/>
              <a:ea typeface="Times New Roman"/>
            </a:endParaRPr>
          </a:p>
          <a:p>
            <a:pPr>
              <a:lnSpc>
                <a:spcPts val="3500"/>
              </a:lnSpc>
              <a:spcAft>
                <a:spcPts val="0"/>
              </a:spcAft>
            </a:pPr>
            <a:r>
              <a:rPr lang="en-US" sz="3200" b="1" dirty="0" smtClean="0">
                <a:solidFill>
                  <a:srgbClr val="006600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/>
                <a:ea typeface="Times New Roman"/>
              </a:rPr>
              <a:t>F</a:t>
            </a:r>
            <a:r>
              <a:rPr lang="en-US" sz="32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 </a:t>
            </a:r>
            <a:r>
              <a:rPr lang="en-US" sz="3200" b="1" dirty="0" smtClean="0">
                <a:latin typeface="Times New Roman"/>
                <a:ea typeface="Times New Roman"/>
              </a:rPr>
              <a:t>= </a:t>
            </a:r>
            <a:r>
              <a:rPr lang="en-US" sz="3200" b="1" dirty="0" smtClean="0">
                <a:latin typeface="Times New Roman"/>
                <a:ea typeface="Times New Roman"/>
                <a:sym typeface="Symbol"/>
              </a:rPr>
              <a:t></a:t>
            </a:r>
            <a:r>
              <a:rPr lang="en-US" sz="3200" b="1" dirty="0" smtClean="0">
                <a:latin typeface="Times New Roman"/>
                <a:ea typeface="Times New Roman"/>
              </a:rPr>
              <a:t>F/F  </a:t>
            </a:r>
            <a:endParaRPr lang="ru-RU" sz="3200" b="1" dirty="0" smtClean="0">
              <a:latin typeface="Times New Roman"/>
              <a:ea typeface="Times New Roman"/>
            </a:endParaRPr>
          </a:p>
          <a:p>
            <a:pPr>
              <a:lnSpc>
                <a:spcPts val="3500"/>
              </a:lnSpc>
              <a:spcAft>
                <a:spcPts val="0"/>
              </a:spcAft>
            </a:pPr>
            <a:r>
              <a:rPr lang="en-US" sz="3200" b="1" dirty="0" smtClean="0">
                <a:solidFill>
                  <a:srgbClr val="008000"/>
                </a:solidFill>
                <a:latin typeface="Times New Roman"/>
                <a:ea typeface="Times New Roman"/>
              </a:rPr>
              <a:t>  </a:t>
            </a:r>
            <a:r>
              <a:rPr lang="en-US" sz="2400" b="1" dirty="0" smtClean="0">
                <a:solidFill>
                  <a:srgbClr val="008000"/>
                </a:solidFill>
                <a:latin typeface="Times New Roman"/>
                <a:ea typeface="Times New Roman"/>
                <a:sym typeface="Symbol"/>
              </a:rPr>
              <a:t></a:t>
            </a:r>
            <a:r>
              <a:rPr lang="en-US" sz="2400" b="1" dirty="0" smtClean="0">
                <a:solidFill>
                  <a:srgbClr val="008000"/>
                </a:solidFill>
                <a:latin typeface="Times New Roman"/>
                <a:ea typeface="Times New Roman"/>
              </a:rPr>
              <a:t>F</a:t>
            </a:r>
            <a:r>
              <a:rPr lang="en-US" sz="4000" b="1" dirty="0" smtClean="0">
                <a:solidFill>
                  <a:srgbClr val="008000"/>
                </a:solidFill>
                <a:latin typeface="Times New Roman"/>
                <a:ea typeface="Times New Roman"/>
              </a:rPr>
              <a:t> </a:t>
            </a:r>
            <a:r>
              <a:rPr lang="en-US" sz="2400" b="1" dirty="0" smtClean="0">
                <a:solidFill>
                  <a:srgbClr val="008000"/>
                </a:solidFill>
                <a:latin typeface="Times New Roman"/>
                <a:ea typeface="Times New Roman"/>
              </a:rPr>
              <a:t>= 0,1H</a:t>
            </a:r>
            <a:endParaRPr lang="ru-RU" sz="2400" b="1" dirty="0" smtClean="0">
              <a:solidFill>
                <a:srgbClr val="008000"/>
              </a:solidFill>
              <a:latin typeface="Times New Roman"/>
              <a:ea typeface="Times New Roman"/>
            </a:endParaRPr>
          </a:p>
          <a:p>
            <a:pPr>
              <a:lnSpc>
                <a:spcPts val="3500"/>
              </a:lnSpc>
              <a:spcAft>
                <a:spcPts val="0"/>
              </a:spcAft>
            </a:pPr>
            <a:r>
              <a:rPr lang="en-US" sz="2400" b="1" dirty="0" smtClean="0">
                <a:solidFill>
                  <a:srgbClr val="0000FF"/>
                </a:solidFill>
                <a:latin typeface="Times New Roman"/>
                <a:ea typeface="Times New Roman"/>
                <a:sym typeface="Symbol"/>
              </a:rPr>
              <a:t>P</a:t>
            </a:r>
            <a:r>
              <a:rPr lang="en-US" sz="40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 </a:t>
            </a:r>
            <a:r>
              <a:rPr lang="en-US" sz="24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= 0,1H</a:t>
            </a:r>
            <a:endParaRPr lang="ru-RU" sz="2400" b="1" dirty="0" smtClean="0">
              <a:solidFill>
                <a:srgbClr val="0000FF"/>
              </a:solidFill>
              <a:latin typeface="Times New Roman"/>
              <a:ea typeface="Times New Roman"/>
            </a:endParaRPr>
          </a:p>
          <a:p>
            <a:pPr>
              <a:lnSpc>
                <a:spcPts val="3500"/>
              </a:lnSpc>
              <a:spcAft>
                <a:spcPts val="0"/>
              </a:spcAft>
            </a:pPr>
            <a:r>
              <a:rPr lang="en-US" sz="3200" b="1" dirty="0" smtClean="0">
                <a:solidFill>
                  <a:srgbClr val="0000FF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en-US" sz="3200" b="1" baseline="-25000" dirty="0" smtClean="0">
                <a:solidFill>
                  <a:srgbClr val="0000FF"/>
                </a:solidFill>
                <a:latin typeface="Times New Roman"/>
                <a:ea typeface="Times New Roman"/>
              </a:rPr>
              <a:t>P</a:t>
            </a:r>
            <a:r>
              <a:rPr lang="en-US" sz="3200" b="1" dirty="0" smtClean="0">
                <a:latin typeface="Times New Roman"/>
                <a:ea typeface="Times New Roman"/>
              </a:rPr>
              <a:t>= </a:t>
            </a:r>
            <a:r>
              <a:rPr lang="en-US" sz="3200" b="1" dirty="0" smtClean="0">
                <a:latin typeface="Times New Roman"/>
                <a:ea typeface="Times New Roman"/>
                <a:sym typeface="Symbol"/>
              </a:rPr>
              <a:t></a:t>
            </a:r>
            <a:r>
              <a:rPr lang="en-US" sz="3200" b="1" dirty="0" smtClean="0">
                <a:latin typeface="Times New Roman"/>
                <a:ea typeface="Times New Roman"/>
              </a:rPr>
              <a:t>P/P</a:t>
            </a:r>
            <a:endParaRPr lang="ru-RU" b="1" dirty="0">
              <a:latin typeface="Times New Roman"/>
              <a:ea typeface="Times New Roman"/>
            </a:endParaRPr>
          </a:p>
        </p:txBody>
      </p:sp>
      <p:grpSp>
        <p:nvGrpSpPr>
          <p:cNvPr id="40" name="Группа 39"/>
          <p:cNvGrpSpPr/>
          <p:nvPr/>
        </p:nvGrpSpPr>
        <p:grpSpPr>
          <a:xfrm>
            <a:off x="285720" y="4190272"/>
            <a:ext cx="3807725" cy="738926"/>
            <a:chOff x="1214414" y="4545917"/>
            <a:chExt cx="3807725" cy="813497"/>
          </a:xfrm>
        </p:grpSpPr>
        <p:cxnSp>
          <p:nvCxnSpPr>
            <p:cNvPr id="41" name="Прямая соединительная линия 40"/>
            <p:cNvCxnSpPr/>
            <p:nvPr/>
          </p:nvCxnSpPr>
          <p:spPr>
            <a:xfrm>
              <a:off x="1214414" y="5357826"/>
              <a:ext cx="3786214" cy="1588"/>
            </a:xfrm>
            <a:prstGeom prst="line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Прямоугольник 41"/>
            <p:cNvSpPr/>
            <p:nvPr/>
          </p:nvSpPr>
          <p:spPr>
            <a:xfrm>
              <a:off x="2898432" y="4606017"/>
              <a:ext cx="421910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</a:t>
              </a:r>
              <a:endParaRPr lang="ru-RU" sz="3200" dirty="0">
                <a:solidFill>
                  <a:srgbClr val="FF0000"/>
                </a:solidFill>
                <a:latin typeface="Times New Roman"/>
                <a:ea typeface="Times New Roman"/>
              </a:endParaRPr>
            </a:p>
          </p:txBody>
        </p:sp>
        <p:sp>
          <p:nvSpPr>
            <p:cNvPr id="43" name="Прямоугольник 42"/>
            <p:cNvSpPr/>
            <p:nvPr/>
          </p:nvSpPr>
          <p:spPr>
            <a:xfrm>
              <a:off x="1214414" y="4545917"/>
              <a:ext cx="840295" cy="70788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</a:t>
              </a:r>
              <a:r>
                <a:rPr lang="en-US" dirty="0" smtClean="0">
                  <a:solidFill>
                    <a:srgbClr val="000000"/>
                  </a:solidFill>
                  <a:latin typeface="Times New Roman"/>
                  <a:ea typeface="Times New Roman"/>
                </a:rPr>
                <a:t>mi</a:t>
              </a:r>
              <a:r>
                <a:rPr lang="en-US" dirty="0" smtClean="0">
                  <a:latin typeface="Times New Roman"/>
                  <a:ea typeface="Times New Roman"/>
                </a:rPr>
                <a:t>n</a:t>
              </a:r>
              <a:endParaRPr lang="ru-RU" dirty="0"/>
            </a:p>
          </p:txBody>
        </p:sp>
        <p:sp>
          <p:nvSpPr>
            <p:cNvPr id="44" name="Прямоугольник 43"/>
            <p:cNvSpPr/>
            <p:nvPr/>
          </p:nvSpPr>
          <p:spPr>
            <a:xfrm>
              <a:off x="4143372" y="4549609"/>
              <a:ext cx="878767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en-US" sz="4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</a:t>
              </a:r>
              <a:r>
                <a:rPr lang="en-US" dirty="0" smtClean="0">
                  <a:solidFill>
                    <a:srgbClr val="000000"/>
                  </a:solidFill>
                  <a:latin typeface="Times New Roman"/>
                  <a:ea typeface="Times New Roman"/>
                </a:rPr>
                <a:t>max</a:t>
              </a:r>
              <a:endParaRPr lang="ru-RU" sz="2000" dirty="0">
                <a:solidFill>
                  <a:srgbClr val="000000"/>
                </a:solidFill>
                <a:latin typeface="Times New Roman"/>
                <a:ea typeface="Times New Roman"/>
              </a:endParaRPr>
            </a:p>
          </p:txBody>
        </p:sp>
        <p:cxnSp>
          <p:nvCxnSpPr>
            <p:cNvPr id="45" name="Прямая соединительная линия 44"/>
            <p:cNvCxnSpPr/>
            <p:nvPr/>
          </p:nvCxnSpPr>
          <p:spPr>
            <a:xfrm>
              <a:off x="2114925" y="5286388"/>
              <a:ext cx="2028447" cy="3247"/>
            </a:xfrm>
            <a:prstGeom prst="line">
              <a:avLst/>
            </a:prstGeom>
            <a:ln w="76200">
              <a:solidFill>
                <a:srgbClr val="FF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46" name="Таблица 45"/>
          <p:cNvGraphicFramePr>
            <a:graphicFrameLocks noGrp="1"/>
          </p:cNvGraphicFramePr>
          <p:nvPr/>
        </p:nvGraphicFramePr>
        <p:xfrm>
          <a:off x="0" y="2786058"/>
          <a:ext cx="5767179" cy="1456378"/>
        </p:xfrm>
        <a:graphic>
          <a:graphicData uri="http://schemas.openxmlformats.org/drawingml/2006/table">
            <a:tbl>
              <a:tblPr/>
              <a:tblGrid>
                <a:gridCol w="642910"/>
                <a:gridCol w="1071602"/>
                <a:gridCol w="714380"/>
                <a:gridCol w="714380"/>
                <a:gridCol w="857256"/>
                <a:gridCol w="785818"/>
                <a:gridCol w="980833"/>
              </a:tblGrid>
              <a:tr h="78581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sym typeface="Symbol"/>
                        </a:rPr>
                        <a:t>P</a:t>
                      </a:r>
                      <a:r>
                        <a:rPr lang="en-US" sz="32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endParaRPr lang="ru-RU" sz="18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4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ε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kumimoji="0" lang="ru-RU" sz="2000" b="1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дин,</a:t>
                      </a: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Н</a:t>
                      </a:r>
                      <a:endParaRPr lang="ru-RU" sz="2000" b="1" dirty="0" smtClean="0">
                        <a:solidFill>
                          <a:srgbClr val="000099"/>
                        </a:solidFill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600" b="1" dirty="0" err="1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ε</a:t>
                      </a:r>
                      <a:r>
                        <a:rPr lang="en-US" sz="3200" b="1" baseline="-25000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P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4400" b="1" dirty="0" err="1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ε</a:t>
                      </a:r>
                      <a:r>
                        <a:rPr lang="ru-RU" b="1" dirty="0" err="1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sym typeface="Symbol"/>
                        </a:rPr>
                        <a:t>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</a:t>
                      </a:r>
                      <a:r>
                        <a:rPr lang="en-US" sz="40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</a:t>
                      </a:r>
                      <a:endParaRPr lang="ru-RU" sz="4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</a:t>
                      </a:r>
                      <a:r>
                        <a:rPr lang="en-US" sz="1800" dirty="0" smtClean="0">
                          <a:latin typeface="Times New Roman"/>
                          <a:ea typeface="Times New Roman"/>
                        </a:rPr>
                        <a:t>min</a:t>
                      </a:r>
                      <a:r>
                        <a:rPr lang="en-US" sz="4000" b="1" dirty="0" smtClean="0">
                          <a:latin typeface="Times New Roman"/>
                          <a:ea typeface="Times New Roman"/>
                        </a:rPr>
                        <a:t> 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</a:t>
                      </a:r>
                      <a:r>
                        <a:rPr lang="en-US" sz="1800" dirty="0" smtClean="0">
                          <a:latin typeface="Times New Roman"/>
                          <a:ea typeface="Times New Roman"/>
                        </a:rPr>
                        <a:t>max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4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latin typeface="Times New Roman"/>
                          <a:ea typeface="Times New Roman"/>
                        </a:rPr>
                        <a:t>0.1H</a:t>
                      </a:r>
                      <a:endParaRPr lang="ru-RU" sz="18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</a:rPr>
                        <a:t>0,1/0,8=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rgbClr val="008000"/>
                          </a:solidFill>
                          <a:latin typeface="Times New Roman"/>
                          <a:ea typeface="Times New Roman"/>
                        </a:rPr>
                        <a:t>0,1</a:t>
                      </a:r>
                      <a:endParaRPr lang="ru-RU" sz="1800" b="1" dirty="0">
                        <a:solidFill>
                          <a:srgbClr val="008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0,1/3,8=</a:t>
                      </a:r>
                      <a:r>
                        <a:rPr lang="ru-RU" sz="1600" b="1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0,03</a:t>
                      </a:r>
                      <a:endParaRPr lang="ru-RU" sz="1400" b="1" dirty="0" smtClean="0">
                        <a:solidFill>
                          <a:srgbClr val="0000FF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0,13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0,21*0,13=0,0273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</a:rPr>
                        <a:t>=</a:t>
                      </a:r>
                      <a:r>
                        <a:rPr lang="ru-RU" sz="1600" b="1" dirty="0" smtClean="0">
                          <a:solidFill>
                            <a:srgbClr val="008000"/>
                          </a:solidFill>
                          <a:latin typeface="Times New Roman"/>
                          <a:ea typeface="Times New Roman"/>
                        </a:rPr>
                        <a:t>0,03</a:t>
                      </a:r>
                      <a:endParaRPr lang="ru-RU" sz="1600" b="1" dirty="0">
                        <a:solidFill>
                          <a:srgbClr val="008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8000"/>
                          </a:solidFill>
                          <a:latin typeface="Times New Roman"/>
                          <a:ea typeface="Times New Roman"/>
                        </a:rPr>
                        <a:t>0,18</a:t>
                      </a:r>
                      <a:endParaRPr lang="ru-RU" sz="2000" b="1" dirty="0">
                        <a:solidFill>
                          <a:srgbClr val="008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8000"/>
                          </a:solidFill>
                          <a:latin typeface="Times New Roman"/>
                          <a:ea typeface="Times New Roman"/>
                        </a:rPr>
                        <a:t>0,24</a:t>
                      </a:r>
                      <a:endParaRPr lang="ru-RU" sz="2000" b="1" dirty="0">
                        <a:solidFill>
                          <a:srgbClr val="008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7" name="Прямоугольник 46"/>
          <p:cNvSpPr/>
          <p:nvPr/>
        </p:nvSpPr>
        <p:spPr>
          <a:xfrm>
            <a:off x="6929454" y="3571876"/>
            <a:ext cx="1646606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3600"/>
              </a:lnSpc>
              <a:spcAft>
                <a:spcPts val="0"/>
              </a:spcAft>
            </a:pPr>
            <a:r>
              <a:rPr lang="en-US" sz="3200" b="1" dirty="0" smtClean="0">
                <a:solidFill>
                  <a:srgbClr val="008000"/>
                </a:solidFill>
                <a:latin typeface="Times New Roman"/>
                <a:ea typeface="Times New Roman"/>
                <a:sym typeface="Symbol"/>
              </a:rPr>
              <a:t>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sz="4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b="1" dirty="0" smtClean="0">
                <a:latin typeface="Times New Roman"/>
                <a:ea typeface="Times New Roman"/>
              </a:rPr>
              <a:t>=</a:t>
            </a:r>
            <a:r>
              <a:rPr lang="en-US" sz="4000" b="1" dirty="0" smtClean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en-US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b="1" dirty="0" smtClean="0">
                <a:solidFill>
                  <a:srgbClr val="008000"/>
                </a:solidFill>
                <a:latin typeface="Times New Roman"/>
                <a:ea typeface="Times New Roman"/>
                <a:sym typeface="Symbol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endParaRPr lang="ru-RU" sz="3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5857852" y="4000504"/>
            <a:ext cx="3286148" cy="10325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600"/>
              </a:lnSpc>
              <a:spcAft>
                <a:spcPts val="0"/>
              </a:spcAft>
            </a:pP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dirty="0" smtClean="0">
                <a:solidFill>
                  <a:srgbClr val="000000"/>
                </a:solidFill>
                <a:latin typeface="Times New Roman"/>
                <a:ea typeface="Times New Roman"/>
              </a:rPr>
              <a:t>mi</a:t>
            </a:r>
            <a:r>
              <a:rPr lang="en-US" dirty="0" smtClean="0">
                <a:latin typeface="Times New Roman"/>
                <a:ea typeface="Times New Roman"/>
              </a:rPr>
              <a:t>n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solidFill>
                  <a:srgbClr val="008000"/>
                </a:solidFill>
                <a:latin typeface="Times New Roman"/>
                <a:ea typeface="Times New Roman"/>
                <a:sym typeface="Symbol"/>
              </a:rPr>
              <a:t> </a:t>
            </a:r>
            <a:r>
              <a:rPr lang="en-US" sz="3600" b="1" dirty="0" smtClean="0">
                <a:solidFill>
                  <a:srgbClr val="008000"/>
                </a:solidFill>
                <a:latin typeface="Times New Roman"/>
                <a:ea typeface="Times New Roman"/>
                <a:sym typeface="Symbol"/>
              </a:rPr>
              <a:t>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endParaRPr lang="ru-RU" sz="36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600"/>
              </a:lnSpc>
              <a:spcAft>
                <a:spcPts val="0"/>
              </a:spcAft>
            </a:pP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dirty="0" smtClean="0">
                <a:solidFill>
                  <a:srgbClr val="000000"/>
                </a:solidFill>
                <a:latin typeface="Times New Roman"/>
                <a:ea typeface="Times New Roman"/>
              </a:rPr>
              <a:t>max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600" b="1" dirty="0" smtClean="0">
                <a:solidFill>
                  <a:srgbClr val="008000"/>
                </a:solidFill>
                <a:latin typeface="Times New Roman"/>
                <a:ea typeface="Times New Roman"/>
                <a:sym typeface="Symbol"/>
              </a:rPr>
              <a:t>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sz="1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endParaRPr lang="ru-RU" sz="2800" b="1" dirty="0">
              <a:solidFill>
                <a:srgbClr val="0000FF"/>
              </a:solidFill>
              <a:latin typeface="Times New Roman"/>
              <a:ea typeface="Times New Roman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3786182" y="571480"/>
            <a:ext cx="22860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=0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6215074" y="6000768"/>
            <a:ext cx="22860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=0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1" name="Прямая со стрелкой 50"/>
          <p:cNvCxnSpPr/>
          <p:nvPr/>
        </p:nvCxnSpPr>
        <p:spPr>
          <a:xfrm rot="5400000" flipH="1" flipV="1">
            <a:off x="6750859" y="2321711"/>
            <a:ext cx="1500198" cy="571504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/>
          <p:nvPr/>
        </p:nvCxnSpPr>
        <p:spPr>
          <a:xfrm flipV="1">
            <a:off x="7286644" y="1857364"/>
            <a:ext cx="1285884" cy="214314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/>
          <p:nvPr/>
        </p:nvCxnSpPr>
        <p:spPr>
          <a:xfrm rot="16200000" flipH="1">
            <a:off x="6572264" y="2428868"/>
            <a:ext cx="1928826" cy="642942"/>
          </a:xfrm>
          <a:prstGeom prst="straightConnector1">
            <a:avLst/>
          </a:prstGeom>
          <a:ln w="28575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 стрелкой 59"/>
          <p:cNvCxnSpPr/>
          <p:nvPr/>
        </p:nvCxnSpPr>
        <p:spPr>
          <a:xfrm>
            <a:off x="3929058" y="2214554"/>
            <a:ext cx="4429156" cy="1500198"/>
          </a:xfrm>
          <a:prstGeom prst="straightConnector1">
            <a:avLst/>
          </a:prstGeom>
          <a:ln w="28575">
            <a:solidFill>
              <a:srgbClr val="008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500"/>
                            </p:stCondLst>
                            <p:childTnLst>
                              <p:par>
                                <p:cTn id="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500"/>
                            </p:stCondLst>
                            <p:childTnLst>
                              <p:par>
                                <p:cTn id="4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2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2" dur="4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3" dur="4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4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1" dur="3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2" dur="3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3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8" dur="300"/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9" dur="300"/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300"/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5" dur="300"/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6" dur="300"/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" dur="300"/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2" dur="300"/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3" dur="300"/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300"/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9" dur="300"/>
                                        <p:tgtEl>
                                          <p:spTgt spid="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0" dur="300"/>
                                        <p:tgtEl>
                                          <p:spTgt spid="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300"/>
                                        <p:tgtEl>
                                          <p:spTgt spid="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2" dur="3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3" dur="3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4" dur="3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9" dur="4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0" dur="4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1" dur="4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8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9" grpId="0" animBg="1"/>
      <p:bldP spid="26" grpId="0"/>
      <p:bldP spid="27" grpId="0"/>
      <p:bldP spid="36" grpId="0" animBg="1"/>
      <p:bldP spid="38" grpId="0"/>
      <p:bldP spid="39" grpId="0" uiExpand="1" build="p"/>
      <p:bldP spid="47" grpId="0"/>
      <p:bldP spid="48" grpId="0"/>
      <p:bldP spid="49" grpId="0"/>
      <p:bldP spid="50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728" y="3786190"/>
            <a:ext cx="7406640" cy="1752600"/>
          </a:xfrm>
        </p:spPr>
        <p:txBody>
          <a:bodyPr>
            <a:normAutofit/>
          </a:bodyPr>
          <a:lstStyle/>
          <a:p>
            <a:pPr algn="r"/>
            <a:r>
              <a:rPr lang="ru-RU" dirty="0" smtClean="0"/>
              <a:t>Учитель: Попова И.А.</a:t>
            </a:r>
          </a:p>
          <a:p>
            <a:pPr algn="r"/>
            <a:r>
              <a:rPr lang="ru-RU" dirty="0" smtClean="0"/>
              <a:t>МОУ СОШ № 30 г. Белово</a:t>
            </a:r>
          </a:p>
          <a:p>
            <a:pPr algn="r"/>
            <a:r>
              <a:rPr lang="ru-RU" dirty="0" smtClean="0"/>
              <a:t>Белово 2010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44" y="1357298"/>
            <a:ext cx="9001156" cy="2643206"/>
          </a:xfrm>
        </p:spPr>
        <p:txBody>
          <a:bodyPr>
            <a:normAutofit/>
          </a:bodyPr>
          <a:lstStyle/>
          <a:p>
            <a:r>
              <a:rPr lang="ru-RU" smtClean="0"/>
              <a:t>Сила трения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Подготовка к ГИА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1026" name="Picture 2" descr="D:\Ирина\ГИА\Физика\Подготовка к ГИА\1.13. Сила трения\Сила трения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4000504"/>
            <a:ext cx="2857500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00232" y="1214422"/>
            <a:ext cx="7143768" cy="4929222"/>
          </a:xfrm>
        </p:spPr>
        <p:txBody>
          <a:bodyPr>
            <a:normAutofit/>
          </a:bodyPr>
          <a:lstStyle/>
          <a:p>
            <a:pPr marL="895350" indent="-868363" algn="l">
              <a:buFont typeface="Arial" pitchFamily="34" charset="0"/>
              <a:buChar char="•"/>
            </a:pPr>
            <a:r>
              <a:rPr lang="ru-RU" dirty="0" smtClean="0"/>
              <a:t>повторение основных понятий, графиков и формул, связанных с силой трения, а также разбор задач различного уровня сложности в соответствии с кодификатором ГИА и планом демонстрационного варианта экзаменационной работы</a:t>
            </a:r>
          </a:p>
          <a:p>
            <a:pPr marL="895350" indent="-868363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357166"/>
            <a:ext cx="2428892" cy="928694"/>
          </a:xfrm>
        </p:spPr>
        <p:txBody>
          <a:bodyPr>
            <a:normAutofit/>
          </a:bodyPr>
          <a:lstStyle/>
          <a:p>
            <a:pPr marL="809625" indent="-809625" algn="l">
              <a:tabLst>
                <a:tab pos="895350" algn="l"/>
              </a:tabLst>
            </a:pPr>
            <a:r>
              <a:rPr lang="ru-RU" sz="3200" dirty="0" smtClean="0"/>
              <a:t>Цель: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0"/>
            <a:ext cx="8858312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Силы трения - силы электромагнитного происхождения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0" y="1214422"/>
            <a:ext cx="8686800" cy="2571767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Силы трения </a:t>
            </a:r>
            <a:r>
              <a:rPr lang="ru-RU" dirty="0" smtClean="0"/>
              <a:t>действуют </a:t>
            </a:r>
            <a:r>
              <a:rPr lang="ru-RU" b="1" dirty="0" smtClean="0">
                <a:solidFill>
                  <a:srgbClr val="C00000"/>
                </a:solidFill>
              </a:rPr>
              <a:t>вдоль поверхности </a:t>
            </a:r>
            <a:r>
              <a:rPr lang="ru-RU" dirty="0" smtClean="0"/>
              <a:t>тел </a:t>
            </a:r>
            <a:r>
              <a:rPr lang="ru-RU" b="1" dirty="0" smtClean="0">
                <a:solidFill>
                  <a:srgbClr val="C00000"/>
                </a:solidFill>
              </a:rPr>
              <a:t>при их непосредственном соприкосновении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3929066"/>
            <a:ext cx="8865155" cy="2064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714356"/>
          </a:xfrm>
        </p:spPr>
        <p:txBody>
          <a:bodyPr>
            <a:normAutofit/>
          </a:bodyPr>
          <a:lstStyle/>
          <a:p>
            <a:r>
              <a:rPr lang="ru-RU" dirty="0" smtClean="0"/>
              <a:t>Особенности сил трения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857232"/>
            <a:ext cx="5857884" cy="5500726"/>
          </a:xfrm>
        </p:spPr>
        <p:txBody>
          <a:bodyPr>
            <a:noAutofit/>
          </a:bodyPr>
          <a:lstStyle/>
          <a:p>
            <a:pPr marL="285750" lvl="1"/>
            <a:r>
              <a:rPr lang="ru-RU" sz="2800" dirty="0" smtClean="0"/>
              <a:t>Силы трения </a:t>
            </a:r>
            <a:r>
              <a:rPr lang="ru-RU" sz="2800" dirty="0" smtClean="0">
                <a:solidFill>
                  <a:srgbClr val="C00000"/>
                </a:solidFill>
              </a:rPr>
              <a:t>действуют</a:t>
            </a:r>
            <a:r>
              <a:rPr lang="ru-RU" sz="2800" dirty="0" smtClean="0"/>
              <a:t> </a:t>
            </a:r>
            <a:r>
              <a:rPr lang="ru-RU" sz="2800" b="1" dirty="0" smtClean="0">
                <a:solidFill>
                  <a:srgbClr val="FF0000"/>
                </a:solidFill>
              </a:rPr>
              <a:t>вдоль поверхности тел</a:t>
            </a:r>
            <a:r>
              <a:rPr lang="ru-RU" sz="2800" dirty="0" smtClean="0"/>
              <a:t> </a:t>
            </a:r>
            <a:r>
              <a:rPr lang="ru-RU" sz="2800" dirty="0" smtClean="0">
                <a:solidFill>
                  <a:srgbClr val="C00000"/>
                </a:solidFill>
              </a:rPr>
              <a:t>при их непосредственном соприкосновении</a:t>
            </a:r>
            <a:r>
              <a:rPr lang="ru-RU" sz="2800" dirty="0" smtClean="0"/>
              <a:t>;</a:t>
            </a:r>
          </a:p>
          <a:p>
            <a:pPr marL="285750" lvl="1"/>
            <a:r>
              <a:rPr lang="ru-RU" sz="2800" dirty="0" smtClean="0"/>
              <a:t> Главная особенность сил трения, </a:t>
            </a:r>
            <a:r>
              <a:rPr lang="ru-RU" sz="2800" b="1" dirty="0" smtClean="0"/>
              <a:t>отличающая их от гравитационных сил и сил упругости</a:t>
            </a:r>
            <a:r>
              <a:rPr lang="ru-RU" sz="2800" dirty="0" smtClean="0"/>
              <a:t>, состоит в том, что они </a:t>
            </a:r>
            <a:r>
              <a:rPr lang="ru-RU" sz="2800" b="1" dirty="0" smtClean="0">
                <a:solidFill>
                  <a:srgbClr val="FF0000"/>
                </a:solidFill>
              </a:rPr>
              <a:t>зависят от скорости движения тел </a:t>
            </a:r>
            <a:r>
              <a:rPr lang="ru-RU" sz="2800" dirty="0" smtClean="0"/>
              <a:t>относительно друг друга;</a:t>
            </a:r>
          </a:p>
          <a:p>
            <a:pPr marL="285750" lvl="1"/>
            <a:r>
              <a:rPr lang="ru-RU" sz="2800" dirty="0" smtClean="0"/>
              <a:t>Силы трения во всех случаях </a:t>
            </a:r>
            <a:r>
              <a:rPr lang="ru-RU" sz="2800" b="1" dirty="0" smtClean="0">
                <a:solidFill>
                  <a:srgbClr val="FF0000"/>
                </a:solidFill>
              </a:rPr>
              <a:t>препятствуют относительному движению </a:t>
            </a:r>
            <a:r>
              <a:rPr lang="ru-RU" sz="2800" dirty="0" smtClean="0"/>
              <a:t>соприкасающихся тел. </a:t>
            </a:r>
          </a:p>
        </p:txBody>
      </p:sp>
      <p:pic>
        <p:nvPicPr>
          <p:cNvPr id="6" name="Picture 2" descr="http://fizika7k.narod.ru/images/03-07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57884" y="642918"/>
            <a:ext cx="3024208" cy="2268156"/>
          </a:xfrm>
          <a:prstGeom prst="rect">
            <a:avLst/>
          </a:prstGeom>
          <a:noFill/>
        </p:spPr>
      </p:pic>
      <p:pic>
        <p:nvPicPr>
          <p:cNvPr id="26626" name="Picture 2" descr="http://class-fizika.narod.ru/tren/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7884" y="2714620"/>
            <a:ext cx="3023913" cy="2233256"/>
          </a:xfrm>
          <a:prstGeom prst="rect">
            <a:avLst/>
          </a:prstGeom>
          <a:noFill/>
        </p:spPr>
      </p:pic>
      <p:pic>
        <p:nvPicPr>
          <p:cNvPr id="7" name="Picture 4" descr="http://class-fizika.narod.ru/tren/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29322" y="4786322"/>
            <a:ext cx="2989942" cy="18573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ru-RU" dirty="0" smtClean="0"/>
              <a:t>Определение силы трения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5720" y="1000108"/>
            <a:ext cx="8643998" cy="2786082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sz="3200" dirty="0" smtClean="0"/>
              <a:t>Сила, </a:t>
            </a:r>
          </a:p>
          <a:p>
            <a:r>
              <a:rPr lang="ru-RU" sz="3200" b="1" dirty="0" smtClean="0">
                <a:solidFill>
                  <a:srgbClr val="C00000"/>
                </a:solidFill>
              </a:rPr>
              <a:t>возникающая при движении</a:t>
            </a:r>
            <a:r>
              <a:rPr lang="ru-RU" sz="3200" dirty="0" smtClean="0"/>
              <a:t> одного тела </a:t>
            </a:r>
            <a:r>
              <a:rPr lang="ru-RU" sz="3200" b="1" dirty="0" smtClean="0">
                <a:solidFill>
                  <a:srgbClr val="C00000"/>
                </a:solidFill>
              </a:rPr>
              <a:t>по поверхности </a:t>
            </a:r>
            <a:r>
              <a:rPr lang="ru-RU" sz="3200" dirty="0" smtClean="0"/>
              <a:t>другого, </a:t>
            </a:r>
          </a:p>
          <a:p>
            <a:r>
              <a:rPr lang="ru-RU" sz="3200" b="1" dirty="0" smtClean="0">
                <a:solidFill>
                  <a:srgbClr val="C00000"/>
                </a:solidFill>
              </a:rPr>
              <a:t>приложенная к движущемуся телу</a:t>
            </a:r>
            <a:r>
              <a:rPr lang="ru-RU" sz="3200" dirty="0" smtClean="0"/>
              <a:t> и </a:t>
            </a:r>
          </a:p>
          <a:p>
            <a:r>
              <a:rPr lang="ru-RU" sz="3200" b="1" dirty="0" smtClean="0">
                <a:solidFill>
                  <a:srgbClr val="C00000"/>
                </a:solidFill>
              </a:rPr>
              <a:t>направлена против движения</a:t>
            </a:r>
            <a:r>
              <a:rPr lang="ru-RU" sz="3200" dirty="0" smtClean="0"/>
              <a:t>, </a:t>
            </a:r>
          </a:p>
          <a:p>
            <a:pPr algn="ctr">
              <a:buNone/>
            </a:pPr>
            <a:r>
              <a:rPr lang="ru-RU" sz="3200" dirty="0" smtClean="0"/>
              <a:t>называется </a:t>
            </a:r>
            <a:r>
              <a:rPr lang="ru-RU" sz="3200" b="1" dirty="0" smtClean="0">
                <a:solidFill>
                  <a:srgbClr val="FF0000"/>
                </a:solidFill>
              </a:rPr>
              <a:t>силой трения</a:t>
            </a:r>
            <a:r>
              <a:rPr lang="ru-RU" sz="3200" b="1" i="1" dirty="0" smtClean="0"/>
              <a:t>.</a:t>
            </a:r>
            <a:endParaRPr lang="ru-RU" sz="3200" dirty="0"/>
          </a:p>
        </p:txBody>
      </p:sp>
      <p:pic>
        <p:nvPicPr>
          <p:cNvPr id="5" name="Picture 2" descr="http://markx.narod.ru/pic/trenie.gif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60" y="3694914"/>
            <a:ext cx="4026978" cy="3020234"/>
          </a:xfrm>
          <a:prstGeom prst="rect">
            <a:avLst/>
          </a:prstGeom>
          <a:noFill/>
        </p:spPr>
      </p:pic>
      <p:cxnSp>
        <p:nvCxnSpPr>
          <p:cNvPr id="7" name="Прямая со стрелкой 6"/>
          <p:cNvCxnSpPr/>
          <p:nvPr/>
        </p:nvCxnSpPr>
        <p:spPr>
          <a:xfrm>
            <a:off x="4000496" y="5677803"/>
            <a:ext cx="642942" cy="1588"/>
          </a:xfrm>
          <a:prstGeom prst="straightConnector1">
            <a:avLst/>
          </a:prstGeom>
          <a:ln w="508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rot="10800000">
            <a:off x="5072066" y="5715016"/>
            <a:ext cx="642942" cy="1588"/>
          </a:xfrm>
          <a:prstGeom prst="straightConnector1">
            <a:avLst/>
          </a:prstGeom>
          <a:ln w="508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Скругленный прямоугольник 59"/>
          <p:cNvSpPr/>
          <p:nvPr/>
        </p:nvSpPr>
        <p:spPr>
          <a:xfrm>
            <a:off x="2428892" y="2786058"/>
            <a:ext cx="3143240" cy="785818"/>
          </a:xfrm>
          <a:prstGeom prst="roundRect">
            <a:avLst/>
          </a:prstGeom>
          <a:solidFill>
            <a:srgbClr val="FFC000">
              <a:alpha val="7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4" name="Прямоугольник 113"/>
          <p:cNvSpPr/>
          <p:nvPr/>
        </p:nvSpPr>
        <p:spPr>
          <a:xfrm>
            <a:off x="214282" y="785794"/>
            <a:ext cx="9573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изгиб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5" name="Прямоугольник 114"/>
          <p:cNvSpPr/>
          <p:nvPr/>
        </p:nvSpPr>
        <p:spPr>
          <a:xfrm>
            <a:off x="214282" y="1142984"/>
            <a:ext cx="14854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кручение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6" name="Прямоугольник 115"/>
          <p:cNvSpPr/>
          <p:nvPr/>
        </p:nvSpPr>
        <p:spPr>
          <a:xfrm>
            <a:off x="0" y="1500174"/>
            <a:ext cx="235237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растяжение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991" name="AutoShape 127"/>
          <p:cNvSpPr>
            <a:spLocks noChangeArrowheads="1"/>
          </p:cNvSpPr>
          <p:nvPr/>
        </p:nvSpPr>
        <p:spPr bwMode="auto">
          <a:xfrm>
            <a:off x="2357422" y="857232"/>
            <a:ext cx="428628" cy="1152529"/>
          </a:xfrm>
          <a:prstGeom prst="notchedRightArrow">
            <a:avLst>
              <a:gd name="adj1" fmla="val 72417"/>
              <a:gd name="adj2" fmla="val 58023"/>
            </a:avLst>
          </a:prstGeom>
          <a:solidFill>
            <a:srgbClr val="0066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992" name="Text Box 128"/>
          <p:cNvSpPr txBox="1">
            <a:spLocks noChangeArrowheads="1"/>
          </p:cNvSpPr>
          <p:nvPr/>
        </p:nvSpPr>
        <p:spPr bwMode="auto">
          <a:xfrm>
            <a:off x="2786050" y="1142984"/>
            <a:ext cx="1000132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3200" b="1" i="0" u="none" strike="noStrike" cap="none" normalizeH="0" baseline="-25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упр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9" name="Прямоугольник 118"/>
          <p:cNvSpPr/>
          <p:nvPr/>
        </p:nvSpPr>
        <p:spPr>
          <a:xfrm>
            <a:off x="71406" y="0"/>
            <a:ext cx="365452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Деформация -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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…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994" name="Line 130"/>
          <p:cNvSpPr>
            <a:spLocks noChangeShapeType="1"/>
          </p:cNvSpPr>
          <p:nvPr/>
        </p:nvSpPr>
        <p:spPr bwMode="auto">
          <a:xfrm>
            <a:off x="4725801" y="182168"/>
            <a:ext cx="0" cy="1447293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995" name="Rectangle 131"/>
          <p:cNvSpPr>
            <a:spLocks noChangeArrowheads="1"/>
          </p:cNvSpPr>
          <p:nvPr/>
        </p:nvSpPr>
        <p:spPr bwMode="auto">
          <a:xfrm>
            <a:off x="4730445" y="214288"/>
            <a:ext cx="2454604" cy="266408"/>
          </a:xfrm>
          <a:prstGeom prst="rect">
            <a:avLst/>
          </a:prstGeom>
          <a:solidFill>
            <a:srgbClr val="006600">
              <a:alpha val="88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996" name="Rectangle 132"/>
          <p:cNvSpPr>
            <a:spLocks noChangeArrowheads="1"/>
          </p:cNvSpPr>
          <p:nvPr/>
        </p:nvSpPr>
        <p:spPr bwMode="auto">
          <a:xfrm>
            <a:off x="4714876" y="769777"/>
            <a:ext cx="3484893" cy="266408"/>
          </a:xfrm>
          <a:prstGeom prst="rect">
            <a:avLst/>
          </a:prstGeom>
          <a:solidFill>
            <a:srgbClr val="FFC000">
              <a:alpha val="61000"/>
            </a:srgbClr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997" name="Rectangle 133"/>
          <p:cNvSpPr>
            <a:spLocks noChangeArrowheads="1"/>
          </p:cNvSpPr>
          <p:nvPr/>
        </p:nvSpPr>
        <p:spPr bwMode="auto">
          <a:xfrm>
            <a:off x="4714876" y="1298813"/>
            <a:ext cx="1955323" cy="266408"/>
          </a:xfrm>
          <a:prstGeom prst="rect">
            <a:avLst/>
          </a:prstGeom>
          <a:solidFill>
            <a:srgbClr val="006600">
              <a:alpha val="66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5" name="Овал 124"/>
          <p:cNvSpPr/>
          <p:nvPr/>
        </p:nvSpPr>
        <p:spPr>
          <a:xfrm>
            <a:off x="5508334" y="285728"/>
            <a:ext cx="142876" cy="14287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998" name="Line 134"/>
          <p:cNvSpPr>
            <a:spLocks noChangeShapeType="1"/>
          </p:cNvSpPr>
          <p:nvPr/>
        </p:nvSpPr>
        <p:spPr bwMode="auto">
          <a:xfrm>
            <a:off x="2714612" y="2928934"/>
            <a:ext cx="3240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999" name="Line 135"/>
          <p:cNvSpPr>
            <a:spLocks noChangeShapeType="1"/>
          </p:cNvSpPr>
          <p:nvPr/>
        </p:nvSpPr>
        <p:spPr bwMode="auto">
          <a:xfrm>
            <a:off x="4929190" y="2928934"/>
            <a:ext cx="324000" cy="0"/>
          </a:xfrm>
          <a:prstGeom prst="line">
            <a:avLst/>
          </a:prstGeom>
          <a:noFill/>
          <a:ln w="57150">
            <a:solidFill>
              <a:srgbClr val="006600"/>
            </a:solidFill>
            <a:round/>
            <a:headEnd type="triangle" w="med" len="med"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000" name="Text Box 136"/>
          <p:cNvSpPr txBox="1">
            <a:spLocks noChangeArrowheads="1"/>
          </p:cNvSpPr>
          <p:nvPr/>
        </p:nvSpPr>
        <p:spPr bwMode="auto">
          <a:xfrm>
            <a:off x="2571736" y="2857496"/>
            <a:ext cx="3167384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4000" b="1" i="0" u="none" strike="noStrike" cap="none" normalizeH="0" baseline="-25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упр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= -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k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L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001" name="AutoShape 137"/>
          <p:cNvSpPr>
            <a:spLocks noChangeArrowheads="1"/>
          </p:cNvSpPr>
          <p:nvPr/>
        </p:nvSpPr>
        <p:spPr bwMode="auto">
          <a:xfrm>
            <a:off x="2476186" y="3857628"/>
            <a:ext cx="1873256" cy="500066"/>
          </a:xfrm>
          <a:prstGeom prst="wedgeRectCallout">
            <a:avLst>
              <a:gd name="adj1" fmla="val 55996"/>
              <a:gd name="adj2" fmla="val -128322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жесткость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002" name="AutoShape 138"/>
          <p:cNvSpPr>
            <a:spLocks noChangeArrowheads="1"/>
          </p:cNvSpPr>
          <p:nvPr/>
        </p:nvSpPr>
        <p:spPr bwMode="auto">
          <a:xfrm>
            <a:off x="5119392" y="3857628"/>
            <a:ext cx="2024376" cy="428628"/>
          </a:xfrm>
          <a:prstGeom prst="wedgeRectCallout">
            <a:avLst>
              <a:gd name="adj1" fmla="val -49182"/>
              <a:gd name="adj2" fmla="val -14325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деформация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003" name="Rectangle 139"/>
          <p:cNvSpPr>
            <a:spLocks noChangeArrowheads="1"/>
          </p:cNvSpPr>
          <p:nvPr/>
        </p:nvSpPr>
        <p:spPr bwMode="auto">
          <a:xfrm>
            <a:off x="0" y="4643446"/>
            <a:ext cx="4643438" cy="1446550"/>
          </a:xfrm>
          <a:prstGeom prst="rect">
            <a:avLst/>
          </a:prstGeom>
          <a:noFill/>
          <a:ln w="952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УПР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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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                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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поверхности..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       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3.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и тело и поверхность…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32" name="Прямоугольник 131"/>
          <p:cNvSpPr/>
          <p:nvPr/>
        </p:nvSpPr>
        <p:spPr>
          <a:xfrm>
            <a:off x="7000892" y="4429132"/>
            <a:ext cx="205697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N </a:t>
            </a:r>
            <a:r>
              <a:rPr lang="ru-RU" sz="20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РЕАКЦИИ  ОПОРЫ</a:t>
            </a:r>
            <a:endParaRPr lang="ru-RU" sz="2000" dirty="0">
              <a:solidFill>
                <a:srgbClr val="0000FF"/>
              </a:solidFill>
            </a:endParaRPr>
          </a:p>
        </p:txBody>
      </p:sp>
      <p:sp>
        <p:nvSpPr>
          <p:cNvPr id="37006" name="Rectangle 142"/>
          <p:cNvSpPr>
            <a:spLocks noChangeArrowheads="1"/>
          </p:cNvSpPr>
          <p:nvPr/>
        </p:nvSpPr>
        <p:spPr bwMode="auto">
          <a:xfrm>
            <a:off x="6643309" y="5928568"/>
            <a:ext cx="568756" cy="250626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007" name="Line 143"/>
          <p:cNvSpPr>
            <a:spLocks noChangeShapeType="1"/>
          </p:cNvSpPr>
          <p:nvPr/>
        </p:nvSpPr>
        <p:spPr bwMode="auto">
          <a:xfrm flipV="1">
            <a:off x="6928546" y="4643446"/>
            <a:ext cx="0" cy="1361554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5915696" y="285728"/>
            <a:ext cx="142876" cy="14287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Line 130"/>
          <p:cNvSpPr>
            <a:spLocks noChangeShapeType="1"/>
          </p:cNvSpPr>
          <p:nvPr/>
        </p:nvSpPr>
        <p:spPr bwMode="auto">
          <a:xfrm>
            <a:off x="7193940" y="214290"/>
            <a:ext cx="0" cy="1447293"/>
          </a:xfrm>
          <a:prstGeom prst="line">
            <a:avLst/>
          </a:prstGeom>
          <a:noFill/>
          <a:ln w="38100">
            <a:solidFill>
              <a:srgbClr val="000000"/>
            </a:solidFill>
            <a:prstDash val="sys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" name="Rectangle 131"/>
          <p:cNvSpPr>
            <a:spLocks noChangeArrowheads="1"/>
          </p:cNvSpPr>
          <p:nvPr/>
        </p:nvSpPr>
        <p:spPr bwMode="auto">
          <a:xfrm>
            <a:off x="4714876" y="767521"/>
            <a:ext cx="2454604" cy="266408"/>
          </a:xfrm>
          <a:prstGeom prst="rect">
            <a:avLst/>
          </a:prstGeom>
          <a:solidFill>
            <a:srgbClr val="006600">
              <a:alpha val="96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27" name="Прямая со стрелкой 26"/>
          <p:cNvCxnSpPr/>
          <p:nvPr/>
        </p:nvCxnSpPr>
        <p:spPr>
          <a:xfrm>
            <a:off x="7215206" y="928670"/>
            <a:ext cx="714380" cy="1588"/>
          </a:xfrm>
          <a:prstGeom prst="straightConnector1">
            <a:avLst/>
          </a:prstGeom>
          <a:ln w="571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Левая фигурная скобка 27"/>
          <p:cNvSpPr/>
          <p:nvPr/>
        </p:nvSpPr>
        <p:spPr>
          <a:xfrm rot="5400000">
            <a:off x="7572396" y="92680"/>
            <a:ext cx="285752" cy="1000132"/>
          </a:xfrm>
          <a:prstGeom prst="leftBrace">
            <a:avLst/>
          </a:prstGeom>
          <a:ln w="28575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7500958" y="0"/>
            <a:ext cx="4796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en-US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endParaRPr lang="ru-RU" dirty="0"/>
          </a:p>
        </p:txBody>
      </p:sp>
      <p:sp>
        <p:nvSpPr>
          <p:cNvPr id="31" name="Овал 30"/>
          <p:cNvSpPr/>
          <p:nvPr/>
        </p:nvSpPr>
        <p:spPr>
          <a:xfrm>
            <a:off x="5500694" y="838959"/>
            <a:ext cx="142876" cy="14287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6143636" y="846599"/>
            <a:ext cx="142876" cy="14287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4" name="Прямая со стрелкой 33"/>
          <p:cNvCxnSpPr/>
          <p:nvPr/>
        </p:nvCxnSpPr>
        <p:spPr>
          <a:xfrm rot="10800000" flipV="1">
            <a:off x="6611803" y="1428736"/>
            <a:ext cx="571504" cy="1588"/>
          </a:xfrm>
          <a:prstGeom prst="straightConnector1">
            <a:avLst/>
          </a:prstGeom>
          <a:ln w="571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131"/>
          <p:cNvSpPr>
            <a:spLocks noChangeArrowheads="1"/>
          </p:cNvSpPr>
          <p:nvPr/>
        </p:nvSpPr>
        <p:spPr bwMode="auto">
          <a:xfrm>
            <a:off x="4714876" y="1285860"/>
            <a:ext cx="2454604" cy="266408"/>
          </a:xfrm>
          <a:prstGeom prst="rect">
            <a:avLst/>
          </a:prstGeom>
          <a:solidFill>
            <a:srgbClr val="0066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" name="Левая фигурная скобка 35"/>
          <p:cNvSpPr/>
          <p:nvPr/>
        </p:nvSpPr>
        <p:spPr>
          <a:xfrm rot="16200000">
            <a:off x="6786578" y="1571612"/>
            <a:ext cx="285752" cy="571504"/>
          </a:xfrm>
          <a:prstGeom prst="leftBrace">
            <a:avLst/>
          </a:prstGeom>
          <a:ln w="28575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6715140" y="2000240"/>
            <a:ext cx="4796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en-US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endParaRPr lang="ru-RU" dirty="0"/>
          </a:p>
        </p:txBody>
      </p:sp>
      <p:sp>
        <p:nvSpPr>
          <p:cNvPr id="38" name="Овал 37"/>
          <p:cNvSpPr/>
          <p:nvPr/>
        </p:nvSpPr>
        <p:spPr>
          <a:xfrm>
            <a:off x="5500694" y="1357298"/>
            <a:ext cx="142876" cy="14287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5715008" y="1367931"/>
            <a:ext cx="142876" cy="14287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0" name="Прямая со стрелкой 39"/>
          <p:cNvCxnSpPr/>
          <p:nvPr/>
        </p:nvCxnSpPr>
        <p:spPr>
          <a:xfrm>
            <a:off x="6643702" y="1427148"/>
            <a:ext cx="612000" cy="1588"/>
          </a:xfrm>
          <a:prstGeom prst="straightConnector1">
            <a:avLst/>
          </a:prstGeom>
          <a:ln w="57150">
            <a:solidFill>
              <a:srgbClr val="F9010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 rot="10800000" flipV="1">
            <a:off x="7500958" y="927081"/>
            <a:ext cx="720000" cy="1588"/>
          </a:xfrm>
          <a:prstGeom prst="straightConnector1">
            <a:avLst/>
          </a:prstGeom>
          <a:ln w="57150">
            <a:solidFill>
              <a:srgbClr val="F9010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 Box 128"/>
          <p:cNvSpPr txBox="1">
            <a:spLocks noChangeArrowheads="1"/>
          </p:cNvSpPr>
          <p:nvPr/>
        </p:nvSpPr>
        <p:spPr bwMode="auto">
          <a:xfrm>
            <a:off x="6519099" y="214290"/>
            <a:ext cx="1000132" cy="64294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3200" b="1" i="0" u="none" strike="noStrike" cap="none" normalizeH="0" baseline="-25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упр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 Box 128"/>
          <p:cNvSpPr txBox="1">
            <a:spLocks noChangeArrowheads="1"/>
          </p:cNvSpPr>
          <p:nvPr/>
        </p:nvSpPr>
        <p:spPr bwMode="auto">
          <a:xfrm>
            <a:off x="7286644" y="1071546"/>
            <a:ext cx="1000132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3200" b="1" i="0" u="none" strike="noStrike" cap="none" normalizeH="0" baseline="-25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упр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Oval 24"/>
          <p:cNvSpPr>
            <a:spLocks noChangeArrowheads="1"/>
          </p:cNvSpPr>
          <p:nvPr/>
        </p:nvSpPr>
        <p:spPr bwMode="auto">
          <a:xfrm>
            <a:off x="6391779" y="3143619"/>
            <a:ext cx="645409" cy="614636"/>
          </a:xfrm>
          <a:prstGeom prst="ellipse">
            <a:avLst/>
          </a:prstGeom>
          <a:noFill/>
          <a:ln w="38100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6" name="Arc 25"/>
          <p:cNvSpPr>
            <a:spLocks/>
          </p:cNvSpPr>
          <p:nvPr/>
        </p:nvSpPr>
        <p:spPr bwMode="auto">
          <a:xfrm>
            <a:off x="5789813" y="3173399"/>
            <a:ext cx="596541" cy="602092"/>
          </a:xfrm>
          <a:custGeom>
            <a:avLst/>
            <a:gdLst>
              <a:gd name="G0" fmla="+- 12786 0 0"/>
              <a:gd name="G1" fmla="+- 21600 0 0"/>
              <a:gd name="G2" fmla="+- 21600 0 0"/>
              <a:gd name="T0" fmla="*/ 2799 w 34386"/>
              <a:gd name="T1" fmla="*/ 2448 h 43200"/>
              <a:gd name="T2" fmla="*/ 0 w 34386"/>
              <a:gd name="T3" fmla="*/ 39010 h 43200"/>
              <a:gd name="T4" fmla="*/ 12786 w 34386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4386" h="43200" fill="none" extrusionOk="0">
                <a:moveTo>
                  <a:pt x="2798" y="2447"/>
                </a:moveTo>
                <a:cubicBezTo>
                  <a:pt x="5882" y="839"/>
                  <a:pt x="9308" y="-1"/>
                  <a:pt x="12786" y="0"/>
                </a:cubicBezTo>
                <a:cubicBezTo>
                  <a:pt x="24715" y="0"/>
                  <a:pt x="34386" y="9670"/>
                  <a:pt x="34386" y="21600"/>
                </a:cubicBezTo>
                <a:cubicBezTo>
                  <a:pt x="34386" y="33529"/>
                  <a:pt x="24715" y="43200"/>
                  <a:pt x="12786" y="43200"/>
                </a:cubicBezTo>
                <a:cubicBezTo>
                  <a:pt x="8186" y="43200"/>
                  <a:pt x="3707" y="41731"/>
                  <a:pt x="0" y="39009"/>
                </a:cubicBezTo>
              </a:path>
              <a:path w="34386" h="43200" stroke="0" extrusionOk="0">
                <a:moveTo>
                  <a:pt x="2798" y="2447"/>
                </a:moveTo>
                <a:cubicBezTo>
                  <a:pt x="5882" y="839"/>
                  <a:pt x="9308" y="-1"/>
                  <a:pt x="12786" y="0"/>
                </a:cubicBezTo>
                <a:cubicBezTo>
                  <a:pt x="24715" y="0"/>
                  <a:pt x="34386" y="9670"/>
                  <a:pt x="34386" y="21600"/>
                </a:cubicBezTo>
                <a:cubicBezTo>
                  <a:pt x="34386" y="33529"/>
                  <a:pt x="24715" y="43200"/>
                  <a:pt x="12786" y="43200"/>
                </a:cubicBezTo>
                <a:cubicBezTo>
                  <a:pt x="8186" y="43200"/>
                  <a:pt x="3707" y="41731"/>
                  <a:pt x="0" y="39009"/>
                </a:cubicBezTo>
                <a:lnTo>
                  <a:pt x="12786" y="21600"/>
                </a:lnTo>
                <a:close/>
              </a:path>
            </a:pathLst>
          </a:custGeom>
          <a:noFill/>
          <a:ln w="38100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47" name="Group 26"/>
          <p:cNvGrpSpPr>
            <a:grpSpLocks/>
          </p:cNvGrpSpPr>
          <p:nvPr/>
        </p:nvGrpSpPr>
        <p:grpSpPr bwMode="auto">
          <a:xfrm>
            <a:off x="6361236" y="2357413"/>
            <a:ext cx="1329878" cy="1486832"/>
            <a:chOff x="1767" y="7683"/>
            <a:chExt cx="1161" cy="1778"/>
          </a:xfrm>
        </p:grpSpPr>
        <p:sp>
          <p:nvSpPr>
            <p:cNvPr id="48" name="Line 27"/>
            <p:cNvSpPr>
              <a:spLocks noChangeShapeType="1"/>
            </p:cNvSpPr>
            <p:nvPr/>
          </p:nvSpPr>
          <p:spPr bwMode="auto">
            <a:xfrm>
              <a:off x="1767" y="7683"/>
              <a:ext cx="317" cy="1478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9" name="Arc 28"/>
            <p:cNvSpPr>
              <a:spLocks/>
            </p:cNvSpPr>
            <p:nvPr/>
          </p:nvSpPr>
          <p:spPr bwMode="auto">
            <a:xfrm rot="9817141">
              <a:off x="2111" y="9082"/>
              <a:ext cx="319" cy="379"/>
            </a:xfrm>
            <a:custGeom>
              <a:avLst/>
              <a:gdLst>
                <a:gd name="G0" fmla="+- 14337 0 0"/>
                <a:gd name="G1" fmla="+- 21600 0 0"/>
                <a:gd name="G2" fmla="+- 21600 0 0"/>
                <a:gd name="T0" fmla="*/ 0 w 35937"/>
                <a:gd name="T1" fmla="*/ 5444 h 21600"/>
                <a:gd name="T2" fmla="*/ 35937 w 35937"/>
                <a:gd name="T3" fmla="*/ 21600 h 21600"/>
                <a:gd name="T4" fmla="*/ 14337 w 35937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937" h="21600" fill="none" extrusionOk="0">
                  <a:moveTo>
                    <a:pt x="0" y="5444"/>
                  </a:moveTo>
                  <a:cubicBezTo>
                    <a:pt x="3952" y="1936"/>
                    <a:pt x="9053" y="-1"/>
                    <a:pt x="14337" y="0"/>
                  </a:cubicBezTo>
                  <a:cubicBezTo>
                    <a:pt x="26266" y="0"/>
                    <a:pt x="35937" y="9670"/>
                    <a:pt x="35937" y="21600"/>
                  </a:cubicBezTo>
                </a:path>
                <a:path w="35937" h="21600" stroke="0" extrusionOk="0">
                  <a:moveTo>
                    <a:pt x="0" y="5444"/>
                  </a:moveTo>
                  <a:cubicBezTo>
                    <a:pt x="3952" y="1936"/>
                    <a:pt x="9053" y="-1"/>
                    <a:pt x="14337" y="0"/>
                  </a:cubicBezTo>
                  <a:cubicBezTo>
                    <a:pt x="26266" y="0"/>
                    <a:pt x="35937" y="9670"/>
                    <a:pt x="35937" y="21600"/>
                  </a:cubicBezTo>
                  <a:lnTo>
                    <a:pt x="14337" y="21600"/>
                  </a:lnTo>
                  <a:close/>
                </a:path>
              </a:pathLst>
            </a:cu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" name="Arc 29"/>
            <p:cNvSpPr>
              <a:spLocks/>
            </p:cNvSpPr>
            <p:nvPr/>
          </p:nvSpPr>
          <p:spPr bwMode="auto">
            <a:xfrm rot="11105323" flipV="1">
              <a:off x="2474" y="8703"/>
              <a:ext cx="454" cy="675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51" name="Группа 50"/>
          <p:cNvGrpSpPr/>
          <p:nvPr/>
        </p:nvGrpSpPr>
        <p:grpSpPr>
          <a:xfrm>
            <a:off x="5861219" y="2011927"/>
            <a:ext cx="146524" cy="1988577"/>
            <a:chOff x="4181966" y="1121335"/>
            <a:chExt cx="1636314" cy="2950607"/>
          </a:xfrm>
        </p:grpSpPr>
        <p:grpSp>
          <p:nvGrpSpPr>
            <p:cNvPr id="52" name="Group 21"/>
            <p:cNvGrpSpPr>
              <a:grpSpLocks/>
            </p:cNvGrpSpPr>
            <p:nvPr/>
          </p:nvGrpSpPr>
          <p:grpSpPr bwMode="auto">
            <a:xfrm>
              <a:off x="4181966" y="1121335"/>
              <a:ext cx="1635585" cy="2319042"/>
              <a:chOff x="996" y="7099"/>
              <a:chExt cx="1635585" cy="1869"/>
            </a:xfrm>
          </p:grpSpPr>
          <p:sp>
            <p:nvSpPr>
              <p:cNvPr id="54" name="Line 22"/>
              <p:cNvSpPr>
                <a:spLocks noChangeShapeType="1"/>
              </p:cNvSpPr>
              <p:nvPr/>
            </p:nvSpPr>
            <p:spPr bwMode="auto">
              <a:xfrm>
                <a:off x="1636581" y="7099"/>
                <a:ext cx="0" cy="1869"/>
              </a:xfrm>
              <a:prstGeom prst="line">
                <a:avLst/>
              </a:prstGeom>
              <a:noFill/>
              <a:ln w="38100">
                <a:solidFill>
                  <a:srgbClr val="003300"/>
                </a:solidFill>
                <a:round/>
                <a:headEnd type="triangle" w="med" len="med"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5" name="Line 23"/>
              <p:cNvSpPr>
                <a:spLocks noChangeShapeType="1"/>
              </p:cNvSpPr>
              <p:nvPr/>
            </p:nvSpPr>
            <p:spPr bwMode="auto">
              <a:xfrm>
                <a:off x="996" y="8548"/>
                <a:ext cx="2374" cy="0"/>
              </a:xfrm>
              <a:prstGeom prst="line">
                <a:avLst/>
              </a:prstGeom>
              <a:noFill/>
              <a:ln w="38100">
                <a:solidFill>
                  <a:srgbClr val="0033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53" name="Line 30"/>
            <p:cNvSpPr>
              <a:spLocks noChangeShapeType="1"/>
            </p:cNvSpPr>
            <p:nvPr/>
          </p:nvSpPr>
          <p:spPr bwMode="auto">
            <a:xfrm>
              <a:off x="5818280" y="2819265"/>
              <a:ext cx="0" cy="1252677"/>
            </a:xfrm>
            <a:prstGeom prst="line">
              <a:avLst/>
            </a:prstGeom>
            <a:noFill/>
            <a:ln w="38100">
              <a:solidFill>
                <a:srgbClr val="0033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6" name="Прямоугольник 55"/>
          <p:cNvSpPr/>
          <p:nvPr/>
        </p:nvSpPr>
        <p:spPr>
          <a:xfrm>
            <a:off x="5646736" y="1691334"/>
            <a:ext cx="28592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F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Line 3"/>
          <p:cNvSpPr>
            <a:spLocks noChangeShapeType="1"/>
          </p:cNvSpPr>
          <p:nvPr/>
        </p:nvSpPr>
        <p:spPr bwMode="auto">
          <a:xfrm flipV="1">
            <a:off x="5643570" y="3500438"/>
            <a:ext cx="2503528" cy="45719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scene3d>
            <a:camera prst="orthographicFront">
              <a:rot lat="0" lon="0" rev="2154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8" name="Прямоугольник 57"/>
          <p:cNvSpPr/>
          <p:nvPr/>
        </p:nvSpPr>
        <p:spPr>
          <a:xfrm>
            <a:off x="5745607" y="3398506"/>
            <a:ext cx="254268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0                                 </a:t>
            </a:r>
            <a:r>
              <a:rPr lang="en-US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2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Line 27"/>
          <p:cNvSpPr>
            <a:spLocks noChangeShapeType="1"/>
          </p:cNvSpPr>
          <p:nvPr/>
        </p:nvSpPr>
        <p:spPr bwMode="auto">
          <a:xfrm rot="-120000">
            <a:off x="6508466" y="2751260"/>
            <a:ext cx="252000" cy="972000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" name="Line 130"/>
          <p:cNvSpPr>
            <a:spLocks noChangeShapeType="1"/>
          </p:cNvSpPr>
          <p:nvPr/>
        </p:nvSpPr>
        <p:spPr bwMode="auto">
          <a:xfrm rot="120000" flipH="1">
            <a:off x="5644397" y="6169689"/>
            <a:ext cx="2712989" cy="9474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2" name="Дуга 61"/>
          <p:cNvSpPr/>
          <p:nvPr/>
        </p:nvSpPr>
        <p:spPr>
          <a:xfrm rot="5400000">
            <a:off x="6740640" y="4739556"/>
            <a:ext cx="428628" cy="2464612"/>
          </a:xfrm>
          <a:prstGeom prst="arc">
            <a:avLst>
              <a:gd name="adj1" fmla="val 16200000"/>
              <a:gd name="adj2" fmla="val 5436473"/>
            </a:avLst>
          </a:prstGeom>
          <a:ln w="381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Line 135"/>
          <p:cNvSpPr>
            <a:spLocks noChangeShapeType="1"/>
          </p:cNvSpPr>
          <p:nvPr/>
        </p:nvSpPr>
        <p:spPr bwMode="auto">
          <a:xfrm>
            <a:off x="7000892" y="4500570"/>
            <a:ext cx="3240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triangle" w="med" len="med"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4" name="Line 135"/>
          <p:cNvSpPr>
            <a:spLocks noChangeShapeType="1"/>
          </p:cNvSpPr>
          <p:nvPr/>
        </p:nvSpPr>
        <p:spPr bwMode="auto">
          <a:xfrm>
            <a:off x="428596" y="4643446"/>
            <a:ext cx="3240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triangle" w="med" len="med"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5" name="Line 135"/>
          <p:cNvSpPr>
            <a:spLocks noChangeShapeType="1"/>
          </p:cNvSpPr>
          <p:nvPr/>
        </p:nvSpPr>
        <p:spPr bwMode="auto">
          <a:xfrm>
            <a:off x="2000232" y="4682985"/>
            <a:ext cx="3240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triangle" w="med" len="med"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66" name="Группа 65"/>
          <p:cNvGrpSpPr/>
          <p:nvPr/>
        </p:nvGrpSpPr>
        <p:grpSpPr>
          <a:xfrm>
            <a:off x="0" y="0"/>
            <a:ext cx="9144000" cy="7072362"/>
            <a:chOff x="0" y="-285776"/>
            <a:chExt cx="9144000" cy="7072362"/>
          </a:xfrm>
        </p:grpSpPr>
        <p:grpSp>
          <p:nvGrpSpPr>
            <p:cNvPr id="67" name="Группа 10"/>
            <p:cNvGrpSpPr/>
            <p:nvPr/>
          </p:nvGrpSpPr>
          <p:grpSpPr>
            <a:xfrm>
              <a:off x="0" y="-285776"/>
              <a:ext cx="9144000" cy="7072362"/>
              <a:chOff x="-4000560" y="-714404"/>
              <a:chExt cx="9144000" cy="7072362"/>
            </a:xfrm>
          </p:grpSpPr>
          <p:grpSp>
            <p:nvGrpSpPr>
              <p:cNvPr id="73" name="Группа 17"/>
              <p:cNvGrpSpPr/>
              <p:nvPr/>
            </p:nvGrpSpPr>
            <p:grpSpPr>
              <a:xfrm>
                <a:off x="-4000560" y="-714404"/>
                <a:ext cx="9144000" cy="7072362"/>
                <a:chOff x="-2643238" y="-1714608"/>
                <a:chExt cx="9144000" cy="7072362"/>
              </a:xfrm>
            </p:grpSpPr>
            <p:sp>
              <p:nvSpPr>
                <p:cNvPr id="75" name="Прямоугольник 74"/>
                <p:cNvSpPr/>
                <p:nvPr/>
              </p:nvSpPr>
              <p:spPr>
                <a:xfrm>
                  <a:off x="-2643238" y="-1714608"/>
                  <a:ext cx="9144000" cy="7072362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9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6" name="Line 16"/>
                <p:cNvSpPr>
                  <a:spLocks noChangeShapeType="1"/>
                </p:cNvSpPr>
                <p:nvPr/>
              </p:nvSpPr>
              <p:spPr bwMode="auto">
                <a:xfrm>
                  <a:off x="4714461" y="-381450"/>
                  <a:ext cx="864777" cy="0"/>
                </a:xfrm>
                <a:prstGeom prst="line">
                  <a:avLst/>
                </a:prstGeom>
                <a:solidFill>
                  <a:schemeClr val="bg2">
                    <a:lumMod val="90000"/>
                  </a:schemeClr>
                </a:solidFill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6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74" name="Line 6"/>
              <p:cNvSpPr>
                <a:spLocks noChangeShapeType="1"/>
              </p:cNvSpPr>
              <p:nvPr/>
            </p:nvSpPr>
            <p:spPr bwMode="auto">
              <a:xfrm>
                <a:off x="889683" y="3855963"/>
                <a:ext cx="948469" cy="0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8" name="Text Box 136"/>
            <p:cNvSpPr txBox="1">
              <a:spLocks noChangeArrowheads="1"/>
            </p:cNvSpPr>
            <p:nvPr/>
          </p:nvSpPr>
          <p:spPr bwMode="auto">
            <a:xfrm>
              <a:off x="5643570" y="5357826"/>
              <a:ext cx="3167384" cy="857256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ru-RU" sz="40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упр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-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k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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L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9" name="Прямоугольник 68"/>
            <p:cNvSpPr/>
            <p:nvPr/>
          </p:nvSpPr>
          <p:spPr>
            <a:xfrm>
              <a:off x="0" y="1928802"/>
              <a:ext cx="6120458" cy="584775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Сила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-…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действие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другого тела! </a:t>
              </a:r>
              <a:endParaRPr lang="ru-RU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1" name="Прямоугольник 70"/>
            <p:cNvSpPr/>
            <p:nvPr/>
          </p:nvSpPr>
          <p:spPr>
            <a:xfrm>
              <a:off x="1714480" y="5643578"/>
              <a:ext cx="3542188" cy="923330"/>
            </a:xfrm>
            <a:prstGeom prst="rect">
              <a:avLst/>
            </a:prstGeom>
            <a:solidFill>
              <a:srgbClr val="F9E3A5"/>
            </a:solidFill>
          </p:spPr>
          <p:txBody>
            <a:bodyPr wrap="none">
              <a:spAutoFit/>
            </a:bodyPr>
            <a:lstStyle/>
            <a:p>
              <a:r>
                <a:rPr lang="en-US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54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тр.п</a:t>
              </a:r>
              <a:r>
                <a:rPr lang="ru-RU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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</a:t>
              </a:r>
              <a:r>
                <a:rPr lang="ru-RU" sz="5400" b="1" baseline="-25000" dirty="0" err="1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ru-RU" sz="5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5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69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69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69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69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"/>
                            </p:stCondLst>
                            <p:childTnLst>
                              <p:par>
                                <p:cTn id="47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369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63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1094 3.33333E-6 L 0.10799 -0.00301 " pathEditMode="relative" rAng="0" ptsTypes="AA">
                                      <p:cBhvr>
                                        <p:cTn id="6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" y="-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500"/>
                            </p:stCondLst>
                            <p:childTnLst>
                              <p:par>
                                <p:cTn id="8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000"/>
                            </p:stCondLst>
                            <p:childTnLst>
                              <p:par>
                                <p:cTn id="10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69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369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36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63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2.5E-6 -3.33333E-6 L -0.05486 -0.00231 " pathEditMode="relative" rAng="0" ptsTypes="AA">
                                      <p:cBhvr>
                                        <p:cTn id="11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" y="-1"/>
                                    </p:animMotion>
                                  </p:childTnLst>
                                </p:cTn>
                              </p:par>
                              <p:par>
                                <p:cTn id="113" presetID="22" presetClass="exit" presetSubtype="2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1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500"/>
                            </p:stCondLst>
                            <p:childTnLst>
                              <p:par>
                                <p:cTn id="1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000"/>
                            </p:stCondLst>
                            <p:childTnLst>
                              <p:par>
                                <p:cTn id="1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500"/>
                            </p:stCondLst>
                            <p:childTnLst>
                              <p:par>
                                <p:cTn id="1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369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369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1000"/>
                            </p:stCondLst>
                            <p:childTnLst>
                              <p:par>
                                <p:cTn id="14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369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369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369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500"/>
                            </p:stCondLst>
                            <p:childTnLst>
                              <p:par>
                                <p:cTn id="16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1000"/>
                            </p:stCondLst>
                            <p:childTnLst>
                              <p:par>
                                <p:cTn id="17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500"/>
                            </p:stCondLst>
                            <p:childTnLst>
                              <p:par>
                                <p:cTn id="18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1000"/>
                            </p:stCondLst>
                            <p:childTnLst>
                              <p:par>
                                <p:cTn id="1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1500"/>
                            </p:stCondLst>
                            <p:childTnLst>
                              <p:par>
                                <p:cTn id="1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2000"/>
                            </p:stCondLst>
                            <p:childTnLst>
                              <p:par>
                                <p:cTn id="19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2500"/>
                            </p:stCondLst>
                            <p:childTnLst>
                              <p:par>
                                <p:cTn id="20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25 2.6087E-6 L 0.02969 0.00601 " pathEditMode="relative" rAng="0" ptsTypes="AA">
                                      <p:cBhvr>
                                        <p:cTn id="21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" y="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35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968 0.00602 L -0.01459 0.01203 " pathEditMode="relative" rAng="0" ptsTypes="AA">
                                      <p:cBhvr>
                                        <p:cTn id="21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" y="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3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8" dur="1000" fill="hold"/>
                                        <p:tgtEl>
                                          <p:spTgt spid="370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9" dur="1000" fill="hold"/>
                                        <p:tgtEl>
                                          <p:spTgt spid="370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4" dur="500" fill="hold"/>
                                        <p:tgtEl>
                                          <p:spTgt spid="369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500" fill="hold"/>
                                        <p:tgtEl>
                                          <p:spTgt spid="369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6" dur="500"/>
                                        <p:tgtEl>
                                          <p:spTgt spid="369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7" fill="hold">
                            <p:stCondLst>
                              <p:cond delay="500"/>
                            </p:stCondLst>
                            <p:childTnLst>
                              <p:par>
                                <p:cTn id="23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0" dur="500" fill="hold"/>
                                        <p:tgtEl>
                                          <p:spTgt spid="369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500" fill="hold"/>
                                        <p:tgtEl>
                                          <p:spTgt spid="369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2" dur="500"/>
                                        <p:tgtEl>
                                          <p:spTgt spid="369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7" dur="500"/>
                                        <p:tgtEl>
                                          <p:spTgt spid="370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2" dur="1000"/>
                                        <p:tgtEl>
                                          <p:spTgt spid="370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7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9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0" fill="hold">
                      <p:stCondLst>
                        <p:cond delay="indefinite"/>
                      </p:stCondLst>
                      <p:childTnLst>
                        <p:par>
                          <p:cTn id="261" fill="hold">
                            <p:stCondLst>
                              <p:cond delay="0"/>
                            </p:stCondLst>
                            <p:childTnLst>
                              <p:par>
                                <p:cTn id="26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6" fill="hold">
                      <p:stCondLst>
                        <p:cond delay="indefinite"/>
                      </p:stCondLst>
                      <p:childTnLst>
                        <p:par>
                          <p:cTn id="267" fill="hold">
                            <p:stCondLst>
                              <p:cond delay="0"/>
                            </p:stCondLst>
                            <p:childTnLst>
                              <p:par>
                                <p:cTn id="26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0" dur="500" fill="hold"/>
                                        <p:tgtEl>
                                          <p:spTgt spid="370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1" dur="500" fill="hold"/>
                                        <p:tgtEl>
                                          <p:spTgt spid="370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2" fill="hold">
                      <p:stCondLst>
                        <p:cond delay="indefinite"/>
                      </p:stCondLst>
                      <p:childTnLst>
                        <p:par>
                          <p:cTn id="273" fill="hold">
                            <p:stCondLst>
                              <p:cond delay="0"/>
                            </p:stCondLst>
                            <p:childTnLst>
                              <p:par>
                                <p:cTn id="274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5" dur="10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6" dur="10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7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4" fill="hold">
                            <p:stCondLst>
                              <p:cond delay="1000"/>
                            </p:stCondLst>
                            <p:childTnLst>
                              <p:par>
                                <p:cTn id="28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7" dur="500"/>
                                        <p:tgtEl>
                                          <p:spTgt spid="370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8" fill="hold">
                            <p:stCondLst>
                              <p:cond delay="1500"/>
                            </p:stCondLst>
                            <p:childTnLst>
                              <p:par>
                                <p:cTn id="28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1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2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3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4" fill="hold">
                            <p:stCondLst>
                              <p:cond delay="2500"/>
                            </p:stCondLst>
                            <p:childTnLst>
                              <p:par>
                                <p:cTn id="29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0" fill="hold">
                      <p:stCondLst>
                        <p:cond delay="indefinite"/>
                      </p:stCondLst>
                      <p:childTnLst>
                        <p:par>
                          <p:cTn id="301" fill="hold">
                            <p:stCondLst>
                              <p:cond delay="0"/>
                            </p:stCondLst>
                            <p:childTnLst>
                              <p:par>
                                <p:cTn id="30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0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4" dur="300"/>
                                        <p:tgtEl>
                                          <p:spTgt spid="3700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5" dur="300"/>
                                        <p:tgtEl>
                                          <p:spTgt spid="3700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6" dur="300"/>
                                        <p:tgtEl>
                                          <p:spTgt spid="3700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7" fill="hold">
                      <p:stCondLst>
                        <p:cond delay="indefinite"/>
                      </p:stCondLst>
                      <p:childTnLst>
                        <p:par>
                          <p:cTn id="308" fill="hold">
                            <p:stCondLst>
                              <p:cond delay="0"/>
                            </p:stCondLst>
                            <p:childTnLst>
                              <p:par>
                                <p:cTn id="30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1" dur="300"/>
                                        <p:tgtEl>
                                          <p:spTgt spid="370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2" dur="300"/>
                                        <p:tgtEl>
                                          <p:spTgt spid="370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3" dur="300"/>
                                        <p:tgtEl>
                                          <p:spTgt spid="370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4" fill="hold">
                      <p:stCondLst>
                        <p:cond delay="indefinite"/>
                      </p:stCondLst>
                      <p:childTnLst>
                        <p:par>
                          <p:cTn id="315" fill="hold">
                            <p:stCondLst>
                              <p:cond delay="0"/>
                            </p:stCondLst>
                            <p:childTnLst>
                              <p:par>
                                <p:cTn id="3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8" dur="300"/>
                                        <p:tgtEl>
                                          <p:spTgt spid="370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9" dur="300"/>
                                        <p:tgtEl>
                                          <p:spTgt spid="370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0" dur="300"/>
                                        <p:tgtEl>
                                          <p:spTgt spid="370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1" fill="hold">
                      <p:stCondLst>
                        <p:cond delay="indefinite"/>
                      </p:stCondLst>
                      <p:childTnLst>
                        <p:par>
                          <p:cTn id="322" fill="hold">
                            <p:stCondLst>
                              <p:cond delay="0"/>
                            </p:stCondLst>
                            <p:childTnLst>
                              <p:par>
                                <p:cTn id="3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5" dur="300"/>
                                        <p:tgtEl>
                                          <p:spTgt spid="370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6" dur="300"/>
                                        <p:tgtEl>
                                          <p:spTgt spid="370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7" dur="300"/>
                                        <p:tgtEl>
                                          <p:spTgt spid="370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8" fill="hold">
                            <p:stCondLst>
                              <p:cond delay="3150"/>
                            </p:stCondLst>
                            <p:childTnLst>
                              <p:par>
                                <p:cTn id="3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4" fill="hold">
                            <p:stCondLst>
                              <p:cond delay="3650"/>
                            </p:stCondLst>
                            <p:childTnLst>
                              <p:par>
                                <p:cTn id="3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0" fill="hold">
                      <p:stCondLst>
                        <p:cond delay="indefinite"/>
                      </p:stCondLst>
                      <p:childTnLst>
                        <p:par>
                          <p:cTn id="341" fill="hold">
                            <p:stCondLst>
                              <p:cond delay="0"/>
                            </p:stCondLst>
                            <p:childTnLst>
                              <p:par>
                                <p:cTn id="34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3" dur="2000" fill="hold"/>
                                        <p:tgtEl>
                                          <p:spTgt spid="37000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4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5" dur="2000" fill="hold"/>
                                        <p:tgtEl>
                                          <p:spTgt spid="60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6" fill="hold">
                      <p:stCondLst>
                        <p:cond delay="indefinite"/>
                      </p:stCondLst>
                      <p:childTnLst>
                        <p:par>
                          <p:cTn id="347" fill="hold">
                            <p:stCondLst>
                              <p:cond delay="0"/>
                            </p:stCondLst>
                            <p:childTnLst>
                              <p:par>
                                <p:cTn id="348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50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/>
      <p:bldP spid="60" grpId="1" animBg="1"/>
      <p:bldP spid="114" grpId="0"/>
      <p:bldP spid="115" grpId="0"/>
      <p:bldP spid="116" grpId="0"/>
      <p:bldP spid="36991" grpId="0" animBg="1"/>
      <p:bldP spid="36992" grpId="0"/>
      <p:bldP spid="119" grpId="0"/>
      <p:bldP spid="36994" grpId="0" animBg="1"/>
      <p:bldP spid="36995" grpId="0" animBg="1"/>
      <p:bldP spid="36996" grpId="0" animBg="1"/>
      <p:bldP spid="36997" grpId="0" animBg="1"/>
      <p:bldP spid="125" grpId="0" animBg="1"/>
      <p:bldP spid="36998" grpId="0" animBg="1"/>
      <p:bldP spid="36999" grpId="0" animBg="1"/>
      <p:bldP spid="37000" grpId="0"/>
      <p:bldP spid="37000" grpId="1"/>
      <p:bldP spid="37001" grpId="0" animBg="1"/>
      <p:bldP spid="37002" grpId="0" animBg="1"/>
      <p:bldP spid="37003" grpId="0" build="p" animBg="1"/>
      <p:bldP spid="132" grpId="0"/>
      <p:bldP spid="37006" grpId="0" animBg="1"/>
      <p:bldP spid="37007" grpId="0" animBg="1"/>
      <p:bldP spid="23" grpId="0" animBg="1"/>
      <p:bldP spid="24" grpId="0" animBg="1"/>
      <p:bldP spid="25" grpId="0" animBg="1"/>
      <p:bldP spid="28" grpId="0" animBg="1"/>
      <p:bldP spid="30" grpId="0"/>
      <p:bldP spid="31" grpId="0" animBg="1"/>
      <p:bldP spid="32" grpId="0" animBg="1"/>
      <p:bldP spid="33" grpId="0" animBg="1"/>
      <p:bldP spid="33" grpId="1" animBg="1"/>
      <p:bldP spid="36" grpId="0" animBg="1"/>
      <p:bldP spid="37" grpId="0"/>
      <p:bldP spid="38" grpId="0" animBg="1"/>
      <p:bldP spid="39" grpId="0" animBg="1"/>
      <p:bldP spid="43" grpId="0" animBg="1"/>
      <p:bldP spid="44" grpId="0"/>
      <p:bldP spid="45" grpId="0" animBg="1"/>
      <p:bldP spid="45" grpId="1" animBg="1"/>
      <p:bldP spid="45" grpId="2" animBg="1"/>
      <p:bldP spid="46" grpId="0" animBg="1"/>
      <p:bldP spid="56" grpId="0"/>
      <p:bldP spid="57" grpId="0" animBg="1"/>
      <p:bldP spid="58" grpId="0"/>
      <p:bldP spid="59" grpId="0" animBg="1"/>
      <p:bldP spid="61" grpId="0" animBg="1"/>
      <p:bldP spid="61" grpId="1" animBg="1"/>
      <p:bldP spid="62" grpId="0" animBg="1"/>
      <p:bldP spid="63" grpId="0" animBg="1"/>
      <p:bldP spid="64" grpId="0" animBg="1"/>
      <p:bldP spid="65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143000"/>
          </a:xfrm>
        </p:spPr>
        <p:txBody>
          <a:bodyPr/>
          <a:lstStyle/>
          <a:p>
            <a:r>
              <a:rPr lang="ru-RU" dirty="0" smtClean="0"/>
              <a:t>Природа силы: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614866" cy="5114948"/>
          </a:xfrm>
        </p:spPr>
        <p:txBody>
          <a:bodyPr>
            <a:normAutofit/>
          </a:bodyPr>
          <a:lstStyle/>
          <a:p>
            <a:r>
              <a:rPr lang="ru-RU" sz="3600" dirty="0" smtClean="0"/>
              <a:t>1. Шероховатость поверхностей.</a:t>
            </a:r>
          </a:p>
          <a:p>
            <a:r>
              <a:rPr lang="ru-RU" sz="3600" dirty="0" smtClean="0"/>
              <a:t>2. Взаимное притяжение молекул соприкосновения тел.</a:t>
            </a:r>
            <a:endParaRPr lang="ru-RU" sz="3600" dirty="0"/>
          </a:p>
        </p:txBody>
      </p:sp>
      <p:pic>
        <p:nvPicPr>
          <p:cNvPr id="31746" name="Picture 2" descr="D:\Ирина\ГИА\Физика\Подготовка к ГИА\1.13. Сила трения\Шероховатость поверхностей.gif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43570" y="785794"/>
            <a:ext cx="3071834" cy="3071834"/>
          </a:xfrm>
          <a:prstGeom prst="rect">
            <a:avLst/>
          </a:prstGeom>
          <a:noFill/>
        </p:spPr>
      </p:pic>
      <p:pic>
        <p:nvPicPr>
          <p:cNvPr id="31747" name="Picture 3" descr="D:\Ирина\ГИА\Физика\Подготовка к ГИА\1.13. Сила трения\Взаимодействие между молекулами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32" y="3429000"/>
            <a:ext cx="3100396" cy="31003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/>
          <a:lstStyle/>
          <a:p>
            <a:r>
              <a:rPr lang="ru-RU" dirty="0" smtClean="0"/>
              <a:t>Виды трения</a:t>
            </a:r>
            <a:endParaRPr lang="ru-RU" dirty="0"/>
          </a:p>
        </p:txBody>
      </p:sp>
      <p:pic>
        <p:nvPicPr>
          <p:cNvPr id="3277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500298" cy="40902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9" name="Стрелка вверх 8"/>
          <p:cNvSpPr/>
          <p:nvPr/>
        </p:nvSpPr>
        <p:spPr>
          <a:xfrm rot="11623043">
            <a:off x="3672818" y="813104"/>
            <a:ext cx="714380" cy="2442678"/>
          </a:xfrm>
          <a:prstGeom prst="upArrow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верх 9"/>
          <p:cNvSpPr/>
          <p:nvPr/>
        </p:nvSpPr>
        <p:spPr>
          <a:xfrm rot="9714778">
            <a:off x="5088533" y="762967"/>
            <a:ext cx="714380" cy="2520812"/>
          </a:xfrm>
          <a:prstGeom prst="upArrow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57356" y="3213057"/>
            <a:ext cx="2714644" cy="3644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0562" y="3180659"/>
            <a:ext cx="3071834" cy="3677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8" name="Стрелка вверх 7"/>
          <p:cNvSpPr/>
          <p:nvPr/>
        </p:nvSpPr>
        <p:spPr>
          <a:xfrm rot="14133200">
            <a:off x="2578434" y="560980"/>
            <a:ext cx="529741" cy="1622719"/>
          </a:xfrm>
          <a:prstGeom prst="upArrow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2774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43702" y="0"/>
            <a:ext cx="2500298" cy="3786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</p:pic>
      <p:sp>
        <p:nvSpPr>
          <p:cNvPr id="11" name="Стрелка вверх 10"/>
          <p:cNvSpPr/>
          <p:nvPr/>
        </p:nvSpPr>
        <p:spPr>
          <a:xfrm rot="7060342">
            <a:off x="6143062" y="563494"/>
            <a:ext cx="538382" cy="1453599"/>
          </a:xfrm>
          <a:prstGeom prst="upArrow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32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8" grpId="0" animBg="1"/>
      <p:bldP spid="11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5000660" cy="785794"/>
          </a:xfrm>
        </p:spPr>
        <p:txBody>
          <a:bodyPr/>
          <a:lstStyle/>
          <a:p>
            <a:r>
              <a:rPr lang="ru-RU" dirty="0" smtClean="0"/>
              <a:t>Виды трения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714356"/>
            <a:ext cx="5786446" cy="6143644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При скольжении </a:t>
            </a:r>
            <a:r>
              <a:rPr lang="ru-RU" dirty="0" smtClean="0"/>
              <a:t>одного тела по поверхности другого возникает </a:t>
            </a:r>
            <a:r>
              <a:rPr lang="ru-RU" b="1" dirty="0" smtClean="0">
                <a:solidFill>
                  <a:srgbClr val="FF0000"/>
                </a:solidFill>
              </a:rPr>
              <a:t>сила трения скольжения</a:t>
            </a:r>
          </a:p>
          <a:p>
            <a:r>
              <a:rPr lang="ru-RU" dirty="0" smtClean="0"/>
              <a:t>Если тело не скользит, а </a:t>
            </a:r>
            <a:r>
              <a:rPr lang="ru-RU" b="1" dirty="0" smtClean="0">
                <a:solidFill>
                  <a:srgbClr val="C00000"/>
                </a:solidFill>
              </a:rPr>
              <a:t>катится</a:t>
            </a:r>
            <a:r>
              <a:rPr lang="ru-RU" dirty="0" smtClean="0"/>
              <a:t> по поверхности другого тела, то трение, возникающее при этом называется </a:t>
            </a:r>
            <a:r>
              <a:rPr lang="ru-RU" b="1" dirty="0" smtClean="0">
                <a:solidFill>
                  <a:srgbClr val="FF0000"/>
                </a:solidFill>
              </a:rPr>
              <a:t>трением качения</a:t>
            </a:r>
          </a:p>
          <a:p>
            <a:r>
              <a:rPr lang="ru-RU" dirty="0" smtClean="0"/>
              <a:t>Когда тело находится </a:t>
            </a:r>
            <a:r>
              <a:rPr lang="ru-RU" b="1" dirty="0" smtClean="0">
                <a:solidFill>
                  <a:srgbClr val="C00000"/>
                </a:solidFill>
              </a:rPr>
              <a:t>в покое на наклонной плоскости</a:t>
            </a:r>
            <a:r>
              <a:rPr lang="ru-RU" dirty="0" smtClean="0"/>
              <a:t> оно удерживается на ней </a:t>
            </a:r>
            <a:r>
              <a:rPr lang="ru-RU" b="1" dirty="0" smtClean="0">
                <a:solidFill>
                  <a:srgbClr val="FF0000"/>
                </a:solidFill>
              </a:rPr>
              <a:t>силой трения покоя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3686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46599" y="1"/>
            <a:ext cx="2549760" cy="228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7950" y="2143116"/>
            <a:ext cx="2571747" cy="2318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86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57950" y="4357694"/>
            <a:ext cx="2572792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870" name="Picture 6" descr="http://exact.claw.ru/Image893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86512" y="1714488"/>
            <a:ext cx="2646712" cy="23574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36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3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33" dur="2000" fill="hold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7" dur="500"/>
                                        <p:tgtEl>
                                          <p:spTgt spid="368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3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82726"/>
          </a:xfrm>
        </p:spPr>
        <p:txBody>
          <a:bodyPr>
            <a:normAutofit/>
          </a:bodyPr>
          <a:lstStyle/>
          <a:p>
            <a:r>
              <a:rPr lang="ru-RU" dirty="0" smtClean="0"/>
              <a:t>Сравнение силы трения покоя, силы трения скольжения и силы трения качения</a:t>
            </a:r>
            <a:endParaRPr lang="ru-RU" dirty="0"/>
          </a:p>
        </p:txBody>
      </p:sp>
      <p:pic>
        <p:nvPicPr>
          <p:cNvPr id="3" name="Сила трения покоя и сила трения скольжения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2895600" y="2057400"/>
            <a:ext cx="3352800" cy="2743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785794"/>
          </a:xfrm>
        </p:spPr>
        <p:txBody>
          <a:bodyPr/>
          <a:lstStyle/>
          <a:p>
            <a:r>
              <a:rPr lang="ru-RU" dirty="0" smtClean="0"/>
              <a:t>Вязкое трение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571480"/>
            <a:ext cx="5072066" cy="6286520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При движении твердого тела в жидкости или газе </a:t>
            </a:r>
            <a:r>
              <a:rPr lang="ru-RU" dirty="0" smtClean="0"/>
              <a:t>возникает </a:t>
            </a:r>
            <a:r>
              <a:rPr lang="ru-RU" b="1" dirty="0" err="1" smtClean="0">
                <a:solidFill>
                  <a:srgbClr val="FF0000"/>
                </a:solidFill>
              </a:rPr>
              <a:t>силa</a:t>
            </a:r>
            <a:r>
              <a:rPr lang="ru-RU" b="1" dirty="0" smtClean="0">
                <a:solidFill>
                  <a:srgbClr val="FF0000"/>
                </a:solidFill>
              </a:rPr>
              <a:t> вязкого трения</a:t>
            </a:r>
            <a:r>
              <a:rPr lang="ru-RU" dirty="0" smtClean="0"/>
              <a:t>. 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Сила вязкого трения </a:t>
            </a:r>
            <a:r>
              <a:rPr lang="ru-RU" dirty="0" smtClean="0"/>
              <a:t>значительно </a:t>
            </a:r>
            <a:r>
              <a:rPr lang="ru-RU" b="1" dirty="0" smtClean="0">
                <a:solidFill>
                  <a:srgbClr val="C00000"/>
                </a:solidFill>
              </a:rPr>
              <a:t>меньше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FF0000"/>
                </a:solidFill>
              </a:rPr>
              <a:t>силы сухого трения</a:t>
            </a:r>
            <a:r>
              <a:rPr lang="ru-RU" dirty="0" smtClean="0"/>
              <a:t>. </a:t>
            </a:r>
          </a:p>
          <a:p>
            <a:r>
              <a:rPr lang="ru-RU" dirty="0" smtClean="0"/>
              <a:t>Она также </a:t>
            </a:r>
            <a:r>
              <a:rPr lang="ru-RU" b="1" dirty="0" smtClean="0">
                <a:solidFill>
                  <a:srgbClr val="C00000"/>
                </a:solidFill>
              </a:rPr>
              <a:t>направлена в сторону, противоположную относительной скорости </a:t>
            </a:r>
            <a:r>
              <a:rPr lang="ru-RU" dirty="0" smtClean="0"/>
              <a:t>тела. 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При вязком трении нет трения покоя.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Сила вязкого трения </a:t>
            </a:r>
            <a:r>
              <a:rPr lang="ru-RU" dirty="0" smtClean="0"/>
              <a:t>сильно </a:t>
            </a:r>
            <a:r>
              <a:rPr lang="ru-RU" b="1" dirty="0" smtClean="0">
                <a:solidFill>
                  <a:srgbClr val="C00000"/>
                </a:solidFill>
              </a:rPr>
              <a:t>зависит от скорости </a:t>
            </a:r>
            <a:r>
              <a:rPr lang="ru-RU" dirty="0" smtClean="0"/>
              <a:t>тела. 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При малых скоростях </a:t>
            </a:r>
            <a:r>
              <a:rPr lang="ru-RU" b="1" i="1" dirty="0" err="1" smtClean="0">
                <a:solidFill>
                  <a:srgbClr val="FF0000"/>
                </a:solidFill>
              </a:rPr>
              <a:t>F</a:t>
            </a:r>
            <a:r>
              <a:rPr lang="ru-RU" b="1" i="1" baseline="-25000" dirty="0" err="1" smtClean="0">
                <a:solidFill>
                  <a:srgbClr val="FF0000"/>
                </a:solidFill>
              </a:rPr>
              <a:t>тр</a:t>
            </a:r>
            <a:r>
              <a:rPr lang="ru-RU" b="1" i="1" dirty="0" smtClean="0">
                <a:solidFill>
                  <a:srgbClr val="FF0000"/>
                </a:solidFill>
              </a:rPr>
              <a:t> ~ </a:t>
            </a:r>
            <a:r>
              <a:rPr lang="ru-RU" b="1" i="1" dirty="0" err="1" smtClean="0">
                <a:solidFill>
                  <a:srgbClr val="FF0000"/>
                </a:solidFill>
              </a:rPr>
              <a:t>υ</a:t>
            </a:r>
            <a:r>
              <a:rPr lang="ru-RU" dirty="0" smtClean="0"/>
              <a:t>, </a:t>
            </a:r>
            <a:r>
              <a:rPr lang="ru-RU" b="1" dirty="0" smtClean="0">
                <a:solidFill>
                  <a:srgbClr val="C00000"/>
                </a:solidFill>
              </a:rPr>
              <a:t>при больших скоростях </a:t>
            </a:r>
            <a:r>
              <a:rPr lang="ru-RU" b="1" i="1" dirty="0" err="1" smtClean="0">
                <a:solidFill>
                  <a:srgbClr val="FF0000"/>
                </a:solidFill>
              </a:rPr>
              <a:t>Fтр</a:t>
            </a:r>
            <a:r>
              <a:rPr lang="ru-RU" b="1" i="1" dirty="0" smtClean="0">
                <a:solidFill>
                  <a:srgbClr val="FF0000"/>
                </a:solidFill>
              </a:rPr>
              <a:t> ~ υ</a:t>
            </a:r>
            <a:r>
              <a:rPr lang="ru-RU" b="1" i="1" baseline="30000" dirty="0" smtClean="0">
                <a:solidFill>
                  <a:srgbClr val="FF0000"/>
                </a:solidFill>
              </a:rPr>
              <a:t>2</a:t>
            </a:r>
            <a:r>
              <a:rPr lang="ru-RU" dirty="0" smtClean="0"/>
              <a:t>. </a:t>
            </a:r>
          </a:p>
          <a:p>
            <a:r>
              <a:rPr lang="ru-RU" dirty="0" smtClean="0"/>
              <a:t>При этом </a:t>
            </a:r>
            <a:r>
              <a:rPr lang="ru-RU" b="1" dirty="0" smtClean="0">
                <a:solidFill>
                  <a:srgbClr val="FF0000"/>
                </a:solidFill>
              </a:rPr>
              <a:t>коэффициенты пропорциональности </a:t>
            </a:r>
            <a:r>
              <a:rPr lang="ru-RU" dirty="0" smtClean="0"/>
              <a:t>в этих соотношениях </a:t>
            </a:r>
            <a:r>
              <a:rPr lang="ru-RU" b="1" dirty="0" smtClean="0">
                <a:solidFill>
                  <a:srgbClr val="C00000"/>
                </a:solidFill>
              </a:rPr>
              <a:t>зависят от формы тела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768" y="214290"/>
            <a:ext cx="1643074" cy="672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98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9" y="928670"/>
            <a:ext cx="4143371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989" name="Picture 5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28" y="3857628"/>
            <a:ext cx="4143372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41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Полезное и вредное трение</a:t>
            </a:r>
            <a:endParaRPr lang="ru-RU" dirty="0"/>
          </a:p>
        </p:txBody>
      </p:sp>
      <p:pic>
        <p:nvPicPr>
          <p:cNvPr id="3789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33450" y="2182019"/>
            <a:ext cx="3086100" cy="336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7892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43488" y="2252256"/>
            <a:ext cx="3248025" cy="322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Сила трения качения и ее применение</a:t>
            </a:r>
            <a:endParaRPr lang="ru-RU" dirty="0"/>
          </a:p>
        </p:txBody>
      </p:sp>
      <p:pic>
        <p:nvPicPr>
          <p:cNvPr id="3" name="Сила трения качения и ее применение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2895600" y="2057400"/>
            <a:ext cx="3352800" cy="2743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55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Способы уменьшения </a:t>
            </a:r>
            <a:r>
              <a:rPr lang="en-US" dirty="0" smtClean="0"/>
              <a:t>F</a:t>
            </a:r>
            <a:r>
              <a:rPr lang="ru-RU" baseline="-25000" dirty="0" err="1" smtClean="0"/>
              <a:t>тр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000100" y="1357298"/>
            <a:ext cx="7143800" cy="250033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3600" dirty="0" smtClean="0"/>
              <a:t>Шлифовка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600" dirty="0" smtClean="0"/>
              <a:t>Смазка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600" dirty="0" smtClean="0"/>
              <a:t>Замена </a:t>
            </a:r>
            <a:r>
              <a:rPr lang="ru-RU" sz="3600" b="1" i="1" dirty="0" err="1" smtClean="0">
                <a:solidFill>
                  <a:srgbClr val="FF0000"/>
                </a:solidFill>
              </a:rPr>
              <a:t>F</a:t>
            </a:r>
            <a:r>
              <a:rPr lang="ru-RU" sz="3600" b="1" i="1" baseline="-25000" dirty="0" err="1" smtClean="0">
                <a:solidFill>
                  <a:srgbClr val="FF0000"/>
                </a:solidFill>
              </a:rPr>
              <a:t>тр.ск</a:t>
            </a:r>
            <a:r>
              <a:rPr lang="ru-RU" sz="3600" baseline="-25000" dirty="0" smtClean="0"/>
              <a:t>. </a:t>
            </a:r>
            <a:r>
              <a:rPr lang="ru-RU" sz="3600" dirty="0" smtClean="0"/>
              <a:t>на </a:t>
            </a:r>
            <a:r>
              <a:rPr lang="ru-RU" sz="3600" b="1" i="1" dirty="0" err="1" smtClean="0">
                <a:solidFill>
                  <a:srgbClr val="FF0000"/>
                </a:solidFill>
              </a:rPr>
              <a:t>F</a:t>
            </a:r>
            <a:r>
              <a:rPr lang="ru-RU" sz="3600" b="1" i="1" baseline="-25000" dirty="0" err="1" smtClean="0">
                <a:solidFill>
                  <a:srgbClr val="FF0000"/>
                </a:solidFill>
              </a:rPr>
              <a:t>тр.кач</a:t>
            </a:r>
            <a:endParaRPr lang="ru-RU" sz="3600" b="1" i="1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3643314"/>
            <a:ext cx="4038600" cy="2702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 чего зависит </a:t>
            </a:r>
            <a:r>
              <a:rPr lang="en-US" dirty="0" smtClean="0"/>
              <a:t>F</a:t>
            </a:r>
            <a:r>
              <a:rPr lang="ru-RU" baseline="-25000" dirty="0" err="1" smtClean="0"/>
              <a:t>тр</a:t>
            </a:r>
            <a:r>
              <a:rPr lang="ru-RU" dirty="0" smtClean="0"/>
              <a:t> 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7758138" cy="2114552"/>
          </a:xfrm>
        </p:spPr>
        <p:txBody>
          <a:bodyPr/>
          <a:lstStyle/>
          <a:p>
            <a:r>
              <a:rPr lang="ru-RU" dirty="0" smtClean="0"/>
              <a:t>1. Сила трения зависит от рода соприкасающихся поверхностей</a:t>
            </a:r>
            <a:br>
              <a:rPr lang="ru-RU" dirty="0" smtClean="0"/>
            </a:br>
            <a:r>
              <a:rPr lang="ru-RU" dirty="0" smtClean="0"/>
              <a:t>2. Сила трения зависит от величины нагрузки.</a:t>
            </a:r>
            <a:endParaRPr lang="ru-RU" dirty="0"/>
          </a:p>
        </p:txBody>
      </p:sp>
      <p:pic>
        <p:nvPicPr>
          <p:cNvPr id="1026" name="Picture 2" descr="http://festival.1september.ru/articles/502774/Image11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5500702"/>
            <a:ext cx="8334671" cy="857256"/>
          </a:xfrm>
          <a:prstGeom prst="rect">
            <a:avLst/>
          </a:prstGeom>
          <a:noFill/>
        </p:spPr>
      </p:pic>
      <p:pic>
        <p:nvPicPr>
          <p:cNvPr id="5" name="Рисунок 4" descr="Силы трения--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28860" y="3071810"/>
            <a:ext cx="4286280" cy="20002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Опыт по наблюдению силы трения покоя и скольжения</a:t>
            </a:r>
            <a:endParaRPr lang="ru-RU" dirty="0"/>
          </a:p>
        </p:txBody>
      </p:sp>
      <p:pic>
        <p:nvPicPr>
          <p:cNvPr id="3" name="Опыт по наблюдению силы трения покоя и скольжения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3124200" y="2343150"/>
            <a:ext cx="2895600" cy="2171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6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-3413"/>
            <a:ext cx="764383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останавливаются…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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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</a:p>
        </p:txBody>
      </p:sp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5429256" y="1214422"/>
            <a:ext cx="1071570" cy="71438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3600" b="1" i="0" u="none" strike="noStrike" cap="none" normalizeH="0" baseline="-25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тр</a:t>
            </a:r>
            <a:r>
              <a:rPr kumimoji="0" lang="ru-RU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</a:t>
            </a:r>
            <a:endParaRPr kumimoji="0" lang="en-US" sz="3200" b="1" i="0" u="sng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1785918" y="1459168"/>
            <a:ext cx="128588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4000" b="1" i="0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</a:t>
            </a:r>
            <a:r>
              <a:rPr kumimoji="0" lang="ru-RU" sz="4000" b="1" i="0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en-US" sz="4000" b="1" i="0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2928926" y="1578106"/>
            <a:ext cx="642942" cy="70788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</a:t>
            </a:r>
            <a:r>
              <a:rPr kumimoji="0" lang="ru-RU" sz="4000" b="1" i="0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4000" b="1" i="0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3345679" y="1536544"/>
            <a:ext cx="511941" cy="707886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N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7286644" y="2571744"/>
            <a:ext cx="163211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смазка</a:t>
            </a:r>
            <a:endParaRPr lang="ru-RU" sz="5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AutoShape 138"/>
          <p:cNvSpPr>
            <a:spLocks noChangeArrowheads="1"/>
          </p:cNvSpPr>
          <p:nvPr/>
        </p:nvSpPr>
        <p:spPr bwMode="auto">
          <a:xfrm>
            <a:off x="2071670" y="631419"/>
            <a:ext cx="2357454" cy="857256"/>
          </a:xfrm>
          <a:prstGeom prst="wedgeRectCallout">
            <a:avLst>
              <a:gd name="adj1" fmla="val -4040"/>
              <a:gd name="adj2" fmla="val 90187"/>
            </a:avLst>
          </a:prstGeom>
          <a:solidFill>
            <a:srgbClr val="FFFFFF"/>
          </a:solidFill>
          <a:ln w="38100">
            <a:solidFill>
              <a:srgbClr val="000000"/>
            </a:solidFill>
            <a:prstDash val="dash"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коэффициент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трения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57" name="Group 9"/>
          <p:cNvGrpSpPr>
            <a:grpSpLocks/>
          </p:cNvGrpSpPr>
          <p:nvPr/>
        </p:nvGrpSpPr>
        <p:grpSpPr bwMode="auto">
          <a:xfrm>
            <a:off x="3558216" y="2500217"/>
            <a:ext cx="799404" cy="1143668"/>
            <a:chOff x="9225" y="6185"/>
            <a:chExt cx="604" cy="846"/>
          </a:xfrm>
        </p:grpSpPr>
        <p:grpSp>
          <p:nvGrpSpPr>
            <p:cNvPr id="2058" name="Group 10"/>
            <p:cNvGrpSpPr>
              <a:grpSpLocks/>
            </p:cNvGrpSpPr>
            <p:nvPr/>
          </p:nvGrpSpPr>
          <p:grpSpPr bwMode="auto">
            <a:xfrm>
              <a:off x="9225" y="6185"/>
              <a:ext cx="604" cy="846"/>
              <a:chOff x="8892" y="5975"/>
              <a:chExt cx="604" cy="846"/>
            </a:xfrm>
          </p:grpSpPr>
          <p:grpSp>
            <p:nvGrpSpPr>
              <p:cNvPr id="2060" name="Group 12"/>
              <p:cNvGrpSpPr>
                <a:grpSpLocks/>
              </p:cNvGrpSpPr>
              <p:nvPr/>
            </p:nvGrpSpPr>
            <p:grpSpPr bwMode="auto">
              <a:xfrm>
                <a:off x="8928" y="5975"/>
                <a:ext cx="568" cy="846"/>
                <a:chOff x="11854" y="4990"/>
                <a:chExt cx="568" cy="846"/>
              </a:xfrm>
            </p:grpSpPr>
            <p:sp>
              <p:nvSpPr>
                <p:cNvPr id="2062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1875" y="5413"/>
                  <a:ext cx="336" cy="423"/>
                </a:xfrm>
                <a:prstGeom prst="rect">
                  <a:avLst/>
                </a:prstGeom>
                <a:solidFill>
                  <a:srgbClr val="FFFF00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N</a:t>
                  </a:r>
                  <a:r>
                    <a:rPr kumimoji="0" lang="ru-RU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40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061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11854" y="4990"/>
                  <a:ext cx="568" cy="45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r>
                    <a:rPr kumimoji="0" lang="ru-RU" sz="2800" b="1" i="0" u="none" strike="noStrike" cap="none" normalizeH="0" baseline="-25000" dirty="0" err="1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тр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2059" name="Line 11"/>
              <p:cNvSpPr>
                <a:spLocks noChangeShapeType="1"/>
              </p:cNvSpPr>
              <p:nvPr/>
            </p:nvSpPr>
            <p:spPr bwMode="auto">
              <a:xfrm>
                <a:off x="8892" y="6389"/>
                <a:ext cx="538" cy="1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 b="1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2063" name="Rectangle 15"/>
            <p:cNvSpPr>
              <a:spLocks noChangeArrowheads="1"/>
            </p:cNvSpPr>
            <p:nvPr/>
          </p:nvSpPr>
          <p:spPr bwMode="auto">
            <a:xfrm>
              <a:off x="9234" y="6238"/>
              <a:ext cx="592" cy="766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prstDash val="sysDot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1" name="Прямоугольник 20"/>
          <p:cNvSpPr/>
          <p:nvPr/>
        </p:nvSpPr>
        <p:spPr>
          <a:xfrm>
            <a:off x="2786050" y="2714620"/>
            <a:ext cx="772969" cy="707886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64" name="Rectangle 16"/>
          <p:cNvSpPr>
            <a:spLocks noChangeArrowheads="1"/>
          </p:cNvSpPr>
          <p:nvPr/>
        </p:nvSpPr>
        <p:spPr bwMode="auto">
          <a:xfrm>
            <a:off x="1928794" y="3857628"/>
            <a:ext cx="564360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ТР.  КАЧЕНИЯ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1/25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ТР. СКОЛЬЖЕНИЯ        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9010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Rectangle 16"/>
          <p:cNvSpPr>
            <a:spLocks noChangeArrowheads="1"/>
          </p:cNvSpPr>
          <p:nvPr/>
        </p:nvSpPr>
        <p:spPr bwMode="auto">
          <a:xfrm>
            <a:off x="4643438" y="4572008"/>
            <a:ext cx="385932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колёса…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подшипники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70" name="Group 22"/>
          <p:cNvGrpSpPr>
            <a:grpSpLocks/>
          </p:cNvGrpSpPr>
          <p:nvPr/>
        </p:nvGrpSpPr>
        <p:grpSpPr bwMode="auto">
          <a:xfrm>
            <a:off x="785710" y="1619237"/>
            <a:ext cx="1064947" cy="523879"/>
            <a:chOff x="4412" y="3721"/>
            <a:chExt cx="1344" cy="396"/>
          </a:xfrm>
        </p:grpSpPr>
        <p:sp>
          <p:nvSpPr>
            <p:cNvPr id="2071" name="Rectangle 23"/>
            <p:cNvSpPr>
              <a:spLocks noChangeArrowheads="1"/>
            </p:cNvSpPr>
            <p:nvPr/>
          </p:nvSpPr>
          <p:spPr bwMode="auto">
            <a:xfrm>
              <a:off x="4720" y="3829"/>
              <a:ext cx="432" cy="288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72" name="Line 24"/>
            <p:cNvSpPr>
              <a:spLocks noChangeShapeType="1"/>
            </p:cNvSpPr>
            <p:nvPr/>
          </p:nvSpPr>
          <p:spPr bwMode="auto">
            <a:xfrm flipH="1">
              <a:off x="4412" y="3721"/>
              <a:ext cx="576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73" name="Line 25"/>
            <p:cNvSpPr>
              <a:spLocks noChangeShapeType="1"/>
            </p:cNvSpPr>
            <p:nvPr/>
          </p:nvSpPr>
          <p:spPr bwMode="auto">
            <a:xfrm>
              <a:off x="5180" y="3989"/>
              <a:ext cx="576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074" name="Line 26"/>
          <p:cNvSpPr>
            <a:spLocks noChangeShapeType="1"/>
          </p:cNvSpPr>
          <p:nvPr/>
        </p:nvSpPr>
        <p:spPr bwMode="auto">
          <a:xfrm>
            <a:off x="-71470" y="2214550"/>
            <a:ext cx="3924000" cy="0"/>
          </a:xfrm>
          <a:prstGeom prst="line">
            <a:avLst/>
          </a:prstGeom>
          <a:noFill/>
          <a:ln w="57150" cmpd="thickThin">
            <a:solidFill>
              <a:srgbClr val="0066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075" name="Group 27"/>
          <p:cNvGrpSpPr>
            <a:grpSpLocks/>
          </p:cNvGrpSpPr>
          <p:nvPr/>
        </p:nvGrpSpPr>
        <p:grpSpPr bwMode="auto">
          <a:xfrm>
            <a:off x="631124" y="3678640"/>
            <a:ext cx="1369104" cy="821862"/>
            <a:chOff x="6299" y="3852"/>
            <a:chExt cx="581" cy="355"/>
          </a:xfrm>
        </p:grpSpPr>
        <p:sp>
          <p:nvSpPr>
            <p:cNvPr id="2076" name="Oval 28"/>
            <p:cNvSpPr>
              <a:spLocks noChangeArrowheads="1"/>
            </p:cNvSpPr>
            <p:nvPr/>
          </p:nvSpPr>
          <p:spPr bwMode="auto">
            <a:xfrm>
              <a:off x="6448" y="3919"/>
              <a:ext cx="288" cy="288"/>
            </a:xfrm>
            <a:prstGeom prst="ellips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77" name="Line 29"/>
            <p:cNvSpPr>
              <a:spLocks noChangeShapeType="1"/>
            </p:cNvSpPr>
            <p:nvPr/>
          </p:nvSpPr>
          <p:spPr bwMode="auto">
            <a:xfrm flipH="1">
              <a:off x="6299" y="3852"/>
              <a:ext cx="199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78" name="Line 30"/>
            <p:cNvSpPr>
              <a:spLocks noChangeShapeType="1"/>
            </p:cNvSpPr>
            <p:nvPr/>
          </p:nvSpPr>
          <p:spPr bwMode="auto">
            <a:xfrm>
              <a:off x="6592" y="4063"/>
              <a:ext cx="288" cy="0"/>
            </a:xfrm>
            <a:prstGeom prst="line">
              <a:avLst/>
            </a:prstGeom>
            <a:noFill/>
            <a:ln w="57150">
              <a:solidFill>
                <a:srgbClr val="F90101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079" name="Line 31"/>
          <p:cNvSpPr>
            <a:spLocks noChangeShapeType="1"/>
          </p:cNvSpPr>
          <p:nvPr/>
        </p:nvSpPr>
        <p:spPr bwMode="auto">
          <a:xfrm rot="-120000">
            <a:off x="13736" y="4477615"/>
            <a:ext cx="4212000" cy="144000"/>
          </a:xfrm>
          <a:prstGeom prst="line">
            <a:avLst/>
          </a:prstGeom>
          <a:noFill/>
          <a:ln w="57150" cmpd="thickThin">
            <a:solidFill>
              <a:srgbClr val="0066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33" name="Прямая со стрелкой 32"/>
          <p:cNvCxnSpPr/>
          <p:nvPr/>
        </p:nvCxnSpPr>
        <p:spPr>
          <a:xfrm rot="16200000" flipV="1">
            <a:off x="676157" y="1429524"/>
            <a:ext cx="1022350" cy="17462"/>
          </a:xfrm>
          <a:prstGeom prst="straightConnector1">
            <a:avLst/>
          </a:prstGeom>
          <a:ln w="6350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Группа 17"/>
          <p:cNvGrpSpPr>
            <a:grpSpLocks/>
          </p:cNvGrpSpPr>
          <p:nvPr/>
        </p:nvGrpSpPr>
        <p:grpSpPr bwMode="auto">
          <a:xfrm>
            <a:off x="1267501" y="2786044"/>
            <a:ext cx="714375" cy="461963"/>
            <a:chOff x="2714612" y="4429132"/>
            <a:chExt cx="714380" cy="461665"/>
          </a:xfrm>
        </p:grpSpPr>
        <p:sp>
          <p:nvSpPr>
            <p:cNvPr id="35" name="TextBox 18"/>
            <p:cNvSpPr txBox="1">
              <a:spLocks noChangeArrowheads="1"/>
            </p:cNvSpPr>
            <p:nvPr/>
          </p:nvSpPr>
          <p:spPr bwMode="auto">
            <a:xfrm>
              <a:off x="2714612" y="4429132"/>
              <a:ext cx="71438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 b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6" name="Прямая со стрелкой 35"/>
            <p:cNvCxnSpPr/>
            <p:nvPr/>
          </p:nvCxnSpPr>
          <p:spPr>
            <a:xfrm>
              <a:off x="2786049" y="4500524"/>
              <a:ext cx="428628" cy="1586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Группа 20"/>
          <p:cNvGrpSpPr>
            <a:grpSpLocks/>
          </p:cNvGrpSpPr>
          <p:nvPr/>
        </p:nvGrpSpPr>
        <p:grpSpPr bwMode="auto">
          <a:xfrm>
            <a:off x="1280201" y="785794"/>
            <a:ext cx="714375" cy="461963"/>
            <a:chOff x="3357554" y="2143116"/>
            <a:chExt cx="714380" cy="461665"/>
          </a:xfrm>
        </p:grpSpPr>
        <p:sp>
          <p:nvSpPr>
            <p:cNvPr id="38" name="TextBox 21"/>
            <p:cNvSpPr txBox="1">
              <a:spLocks noChangeArrowheads="1"/>
            </p:cNvSpPr>
            <p:nvPr/>
          </p:nvSpPr>
          <p:spPr bwMode="auto">
            <a:xfrm>
              <a:off x="3357554" y="2143116"/>
              <a:ext cx="71438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9" name="Прямая со стрелкой 38"/>
            <p:cNvCxnSpPr/>
            <p:nvPr/>
          </p:nvCxnSpPr>
          <p:spPr>
            <a:xfrm>
              <a:off x="3357554" y="2214508"/>
              <a:ext cx="428628" cy="1586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0" name="Прямая со стрелкой 39"/>
          <p:cNvCxnSpPr/>
          <p:nvPr/>
        </p:nvCxnSpPr>
        <p:spPr>
          <a:xfrm rot="16200000" flipV="1">
            <a:off x="694414" y="2481242"/>
            <a:ext cx="1020762" cy="17463"/>
          </a:xfrm>
          <a:prstGeom prst="straightConnector1">
            <a:avLst/>
          </a:prstGeom>
          <a:ln w="63500">
            <a:solidFill>
              <a:srgbClr val="00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 bwMode="auto">
          <a:xfrm>
            <a:off x="5214945" y="117515"/>
            <a:ext cx="428625" cy="1587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 bwMode="auto">
          <a:xfrm>
            <a:off x="3786182" y="95352"/>
            <a:ext cx="428625" cy="1587"/>
          </a:xfrm>
          <a:prstGeom prst="straightConnector1">
            <a:avLst/>
          </a:prstGeom>
          <a:ln w="25400">
            <a:solidFill>
              <a:srgbClr val="F9010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 Box 3"/>
          <p:cNvSpPr txBox="1">
            <a:spLocks noChangeArrowheads="1"/>
          </p:cNvSpPr>
          <p:nvPr/>
        </p:nvSpPr>
        <p:spPr bwMode="auto">
          <a:xfrm>
            <a:off x="6643702" y="714356"/>
            <a:ext cx="1000132" cy="71438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от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en-US" sz="2800" b="1" i="0" u="sng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Line 4"/>
          <p:cNvSpPr>
            <a:spLocks noChangeShapeType="1"/>
          </p:cNvSpPr>
          <p:nvPr/>
        </p:nvSpPr>
        <p:spPr bwMode="auto">
          <a:xfrm flipV="1">
            <a:off x="5929322" y="996108"/>
            <a:ext cx="857256" cy="361190"/>
          </a:xfrm>
          <a:prstGeom prst="line">
            <a:avLst/>
          </a:prstGeom>
          <a:noFill/>
          <a:ln w="57150">
            <a:solidFill>
              <a:srgbClr val="F90101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 Box 3"/>
          <p:cNvSpPr txBox="1">
            <a:spLocks noChangeArrowheads="1"/>
          </p:cNvSpPr>
          <p:nvPr/>
        </p:nvSpPr>
        <p:spPr bwMode="auto">
          <a:xfrm>
            <a:off x="4643438" y="2214554"/>
            <a:ext cx="3357618" cy="500066"/>
          </a:xfrm>
          <a:prstGeom prst="rect">
            <a:avLst/>
          </a:prstGeom>
          <a:solidFill>
            <a:srgbClr val="00206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П</a:t>
            </a:r>
            <a:r>
              <a:rPr kumimoji="0" lang="en-US" sz="2400" b="1" i="0" u="sng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ритяж</a:t>
            </a:r>
            <a:r>
              <a:rPr kumimoji="0" lang="ru-RU" sz="2400" b="1" i="0" u="sng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ения</a:t>
            </a: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sng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sng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молек</a:t>
            </a:r>
            <a:r>
              <a:rPr kumimoji="0" lang="ru-RU" sz="2400" b="1" i="0" u="sng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ул</a:t>
            </a:r>
            <a:endParaRPr kumimoji="0" lang="en-US" sz="2400" b="1" i="0" u="sng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 Box 3"/>
          <p:cNvSpPr txBox="1">
            <a:spLocks noChangeArrowheads="1"/>
          </p:cNvSpPr>
          <p:nvPr/>
        </p:nvSpPr>
        <p:spPr bwMode="auto">
          <a:xfrm>
            <a:off x="6643702" y="1714488"/>
            <a:ext cx="2357486" cy="500066"/>
          </a:xfrm>
          <a:prstGeom prst="rect">
            <a:avLst/>
          </a:prstGeom>
          <a:solidFill>
            <a:srgbClr val="F9E3A5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cs typeface="Times New Roman" pitchFamily="18" charset="0"/>
              </a:rPr>
              <a:t>шероховатости</a:t>
            </a: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</a:t>
            </a:r>
            <a:endParaRPr kumimoji="0" lang="en-US" sz="2400" b="1" i="0" u="sng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Line 4"/>
          <p:cNvSpPr>
            <a:spLocks noChangeShapeType="1"/>
          </p:cNvSpPr>
          <p:nvPr/>
        </p:nvSpPr>
        <p:spPr bwMode="auto">
          <a:xfrm>
            <a:off x="6215074" y="1647050"/>
            <a:ext cx="500066" cy="353190"/>
          </a:xfrm>
          <a:prstGeom prst="line">
            <a:avLst/>
          </a:prstGeom>
          <a:noFill/>
          <a:ln w="38100">
            <a:solidFill>
              <a:srgbClr val="F90101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5" name="Группа 44"/>
          <p:cNvGrpSpPr/>
          <p:nvPr/>
        </p:nvGrpSpPr>
        <p:grpSpPr>
          <a:xfrm>
            <a:off x="0" y="0"/>
            <a:ext cx="9144000" cy="6858024"/>
            <a:chOff x="0" y="-285776"/>
            <a:chExt cx="9144000" cy="7072362"/>
          </a:xfrm>
        </p:grpSpPr>
        <p:grpSp>
          <p:nvGrpSpPr>
            <p:cNvPr id="46" name="Группа 10"/>
            <p:cNvGrpSpPr/>
            <p:nvPr/>
          </p:nvGrpSpPr>
          <p:grpSpPr>
            <a:xfrm>
              <a:off x="0" y="-285776"/>
              <a:ext cx="9144000" cy="7072362"/>
              <a:chOff x="-4000560" y="-714404"/>
              <a:chExt cx="9144000" cy="7072362"/>
            </a:xfrm>
          </p:grpSpPr>
          <p:grpSp>
            <p:nvGrpSpPr>
              <p:cNvPr id="56" name="Группа 17"/>
              <p:cNvGrpSpPr/>
              <p:nvPr/>
            </p:nvGrpSpPr>
            <p:grpSpPr>
              <a:xfrm>
                <a:off x="-4000560" y="-714404"/>
                <a:ext cx="9144000" cy="7072362"/>
                <a:chOff x="-2643238" y="-1714608"/>
                <a:chExt cx="9144000" cy="7072362"/>
              </a:xfrm>
            </p:grpSpPr>
            <p:sp>
              <p:nvSpPr>
                <p:cNvPr id="58" name="Прямоугольник 57"/>
                <p:cNvSpPr/>
                <p:nvPr/>
              </p:nvSpPr>
              <p:spPr>
                <a:xfrm>
                  <a:off x="-2643238" y="-1714608"/>
                  <a:ext cx="9144000" cy="7072362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9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9" name="Line 16"/>
                <p:cNvSpPr>
                  <a:spLocks noChangeShapeType="1"/>
                </p:cNvSpPr>
                <p:nvPr/>
              </p:nvSpPr>
              <p:spPr bwMode="auto">
                <a:xfrm>
                  <a:off x="4714461" y="-381450"/>
                  <a:ext cx="864777" cy="0"/>
                </a:xfrm>
                <a:prstGeom prst="line">
                  <a:avLst/>
                </a:prstGeom>
                <a:solidFill>
                  <a:schemeClr val="bg2">
                    <a:lumMod val="90000"/>
                  </a:schemeClr>
                </a:solidFill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6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57" name="Line 6"/>
              <p:cNvSpPr>
                <a:spLocks noChangeShapeType="1"/>
              </p:cNvSpPr>
              <p:nvPr/>
            </p:nvSpPr>
            <p:spPr bwMode="auto">
              <a:xfrm>
                <a:off x="889683" y="3855963"/>
                <a:ext cx="948469" cy="0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7" name="Text Box 136"/>
            <p:cNvSpPr txBox="1">
              <a:spLocks noChangeArrowheads="1"/>
            </p:cNvSpPr>
            <p:nvPr/>
          </p:nvSpPr>
          <p:spPr bwMode="auto">
            <a:xfrm>
              <a:off x="5715008" y="5755221"/>
              <a:ext cx="3167384" cy="857256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ru-RU" sz="40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упр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-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k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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L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" name="Прямоугольник 51"/>
            <p:cNvSpPr/>
            <p:nvPr/>
          </p:nvSpPr>
          <p:spPr>
            <a:xfrm>
              <a:off x="857224" y="4944843"/>
              <a:ext cx="6120458" cy="584775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Сила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-…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действие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другого тела! </a:t>
              </a:r>
              <a:endParaRPr lang="ru-RU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Прямоугольник 53"/>
            <p:cNvSpPr/>
            <p:nvPr/>
          </p:nvSpPr>
          <p:spPr>
            <a:xfrm>
              <a:off x="428596" y="5863256"/>
              <a:ext cx="3542188" cy="923330"/>
            </a:xfrm>
            <a:prstGeom prst="rect">
              <a:avLst/>
            </a:prstGeom>
            <a:solidFill>
              <a:srgbClr val="F9E3A5"/>
            </a:solidFill>
          </p:spPr>
          <p:txBody>
            <a:bodyPr wrap="none">
              <a:spAutoFit/>
            </a:bodyPr>
            <a:lstStyle/>
            <a:p>
              <a:r>
                <a:rPr lang="en-US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54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тр.п</a:t>
              </a:r>
              <a:r>
                <a:rPr lang="ru-RU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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</a:t>
              </a:r>
              <a:r>
                <a:rPr lang="ru-RU" sz="5400" b="1" baseline="-25000" dirty="0" err="1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ru-RU" sz="5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5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5" name="Скругленный прямоугольник 54"/>
          <p:cNvSpPr/>
          <p:nvPr/>
        </p:nvSpPr>
        <p:spPr>
          <a:xfrm>
            <a:off x="1835696" y="1484784"/>
            <a:ext cx="2160240" cy="864096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450"/>
                            </p:stCondLst>
                            <p:childTnLst>
                              <p:par>
                                <p:cTn id="1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950"/>
                            </p:stCondLst>
                            <p:childTnLst>
                              <p:par>
                                <p:cTn id="1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0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2" dur="3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3" dur="3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3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300"/>
                            </p:stCondLst>
                            <p:childTnLst>
                              <p:par>
                                <p:cTn id="10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8" dur="3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9" dur="3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3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2100"/>
                            </p:stCondLst>
                            <p:childTnLst>
                              <p:par>
                                <p:cTn id="11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4" dur="3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5" dur="3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" dur="3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1" dur="300"/>
                                        <p:tgtEl>
                                          <p:spTgt spid="49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2" dur="300"/>
                                        <p:tgtEl>
                                          <p:spTgt spid="49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" dur="300"/>
                                        <p:tgtEl>
                                          <p:spTgt spid="49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8" dur="3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9" dur="3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0" dur="3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9" dur="2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2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2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2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2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30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76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1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9" grpId="0"/>
      <p:bldP spid="2051" grpId="0" animBg="1"/>
      <p:bldP spid="2055" grpId="0"/>
      <p:bldP spid="9" grpId="0" animBg="1"/>
      <p:bldP spid="10" grpId="0" animBg="1"/>
      <p:bldP spid="12" grpId="0"/>
      <p:bldP spid="13" grpId="0" uiExpand="1" build="p" animBg="1"/>
      <p:bldP spid="21" grpId="0" animBg="1"/>
      <p:bldP spid="2064" grpId="0"/>
      <p:bldP spid="23" grpId="0"/>
      <p:bldP spid="2074" grpId="0" animBg="1"/>
      <p:bldP spid="2079" grpId="0" animBg="1"/>
      <p:bldP spid="44" grpId="0" animBg="1"/>
      <p:bldP spid="48" grpId="0" animBg="1"/>
      <p:bldP spid="49" grpId="0" build="p" animBg="1"/>
      <p:bldP spid="50" grpId="0" animBg="1"/>
      <p:bldP spid="51" grpId="0" animBg="1"/>
      <p:bldP spid="55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50004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Составляющие силы трения</a:t>
            </a:r>
            <a:endParaRPr lang="ru-RU" dirty="0"/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3714751"/>
            <a:ext cx="8715436" cy="303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8" name="Прямая со стрелкой 7"/>
          <p:cNvCxnSpPr/>
          <p:nvPr/>
        </p:nvCxnSpPr>
        <p:spPr>
          <a:xfrm rot="16200000" flipV="1">
            <a:off x="357158" y="4071942"/>
            <a:ext cx="1428760" cy="857256"/>
          </a:xfrm>
          <a:prstGeom prst="straightConnector1">
            <a:avLst/>
          </a:prstGeom>
          <a:ln w="762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rot="5400000">
            <a:off x="858018" y="5857098"/>
            <a:ext cx="1285884" cy="1588"/>
          </a:xfrm>
          <a:prstGeom prst="straightConnector1">
            <a:avLst/>
          </a:prstGeom>
          <a:ln w="762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1428728" y="5214950"/>
            <a:ext cx="928694" cy="1588"/>
          </a:xfrm>
          <a:prstGeom prst="straightConnector1">
            <a:avLst/>
          </a:prstGeom>
          <a:ln w="76200">
            <a:solidFill>
              <a:srgbClr val="7C626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500042"/>
            <a:ext cx="8929718" cy="3571900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Когда мы пытаемся сдвинуть покоящийся брусок вдоль горизонтальной поверхности, </a:t>
            </a:r>
            <a:r>
              <a:rPr lang="ru-RU" b="1" dirty="0" smtClean="0">
                <a:solidFill>
                  <a:srgbClr val="FF0000"/>
                </a:solidFill>
              </a:rPr>
              <a:t>равнодействующая всех сил</a:t>
            </a:r>
            <a:r>
              <a:rPr lang="ru-RU" dirty="0" smtClean="0"/>
              <a:t>, действующих на него, </a:t>
            </a:r>
            <a:r>
              <a:rPr lang="ru-RU" b="1" dirty="0" smtClean="0">
                <a:solidFill>
                  <a:srgbClr val="FF0000"/>
                </a:solidFill>
              </a:rPr>
              <a:t>равна нулю</a:t>
            </a:r>
            <a:r>
              <a:rPr lang="ru-RU" dirty="0" smtClean="0"/>
              <a:t>.</a:t>
            </a:r>
          </a:p>
          <a:p>
            <a:r>
              <a:rPr lang="ru-RU" dirty="0" smtClean="0"/>
              <a:t>При этом на него действует земля с силой тяжести </a:t>
            </a:r>
            <a:r>
              <a:rPr lang="en-US" sz="3100" b="1" i="1" dirty="0" smtClean="0">
                <a:solidFill>
                  <a:srgbClr val="FF0000"/>
                </a:solidFill>
              </a:rPr>
              <a:t>F</a:t>
            </a:r>
            <a:r>
              <a:rPr lang="ru-RU" sz="3100" b="1" i="1" baseline="-25000" dirty="0" smtClean="0">
                <a:solidFill>
                  <a:srgbClr val="FF0000"/>
                </a:solidFill>
              </a:rPr>
              <a:t>тяж</a:t>
            </a:r>
          </a:p>
          <a:p>
            <a:r>
              <a:rPr lang="ru-RU" dirty="0" smtClean="0"/>
              <a:t>Пружина с силой </a:t>
            </a:r>
            <a:r>
              <a:rPr lang="en-US" b="1" i="1" dirty="0" smtClean="0">
                <a:solidFill>
                  <a:srgbClr val="FF0000"/>
                </a:solidFill>
              </a:rPr>
              <a:t>T</a:t>
            </a:r>
            <a:endParaRPr lang="en-US" b="1" i="1" baseline="-25000" dirty="0" smtClean="0">
              <a:solidFill>
                <a:srgbClr val="FF0000"/>
              </a:solidFill>
            </a:endParaRPr>
          </a:p>
          <a:p>
            <a:r>
              <a:rPr lang="ru-RU" dirty="0" smtClean="0"/>
              <a:t>Опора – с силой </a:t>
            </a:r>
            <a:r>
              <a:rPr lang="en-US" b="1" i="1" dirty="0" smtClean="0">
                <a:solidFill>
                  <a:srgbClr val="FF0000"/>
                </a:solidFill>
              </a:rPr>
              <a:t>R</a:t>
            </a:r>
            <a:endParaRPr lang="ru-RU" b="1" i="1" dirty="0" smtClean="0">
              <a:solidFill>
                <a:srgbClr val="FF0000"/>
              </a:solidFill>
            </a:endParaRPr>
          </a:p>
          <a:p>
            <a:r>
              <a:rPr lang="ru-RU" dirty="0" smtClean="0"/>
              <a:t>Поскольку </a:t>
            </a:r>
            <a:r>
              <a:rPr lang="ru-RU" dirty="0" smtClean="0">
                <a:solidFill>
                  <a:srgbClr val="C00000"/>
                </a:solidFill>
              </a:rPr>
              <a:t>сила тяжести направлена вертикально вниз</a:t>
            </a:r>
            <a:r>
              <a:rPr lang="ru-RU" dirty="0" smtClean="0"/>
              <a:t>, а </a:t>
            </a:r>
            <a:r>
              <a:rPr lang="ru-RU" dirty="0" smtClean="0">
                <a:solidFill>
                  <a:srgbClr val="C00000"/>
                </a:solidFill>
              </a:rPr>
              <a:t>сила упругости горизонтально</a:t>
            </a:r>
            <a:r>
              <a:rPr lang="ru-RU" dirty="0" smtClean="0"/>
              <a:t>, то для их компенсации </a:t>
            </a:r>
            <a:r>
              <a:rPr lang="ru-RU" b="1" dirty="0" smtClean="0">
                <a:solidFill>
                  <a:srgbClr val="FF0000"/>
                </a:solidFill>
              </a:rPr>
              <a:t>сила реакции опоры </a:t>
            </a:r>
            <a:r>
              <a:rPr lang="ru-RU" dirty="0" smtClean="0"/>
              <a:t>должна быть направлена </a:t>
            </a:r>
            <a:r>
              <a:rPr lang="ru-RU" b="1" dirty="0" smtClean="0">
                <a:solidFill>
                  <a:srgbClr val="FF0000"/>
                </a:solidFill>
              </a:rPr>
              <a:t>под углом к горизонту</a:t>
            </a:r>
          </a:p>
          <a:p>
            <a:r>
              <a:rPr lang="ru-RU" dirty="0" smtClean="0"/>
              <a:t>Для удобства силу реакции опоры разлагают на 2 составляющих </a:t>
            </a:r>
          </a:p>
          <a:p>
            <a:r>
              <a:rPr lang="en-US" b="1" i="1" dirty="0" smtClean="0">
                <a:solidFill>
                  <a:srgbClr val="C00000"/>
                </a:solidFill>
              </a:rPr>
              <a:t>F</a:t>
            </a:r>
            <a:r>
              <a:rPr lang="en-US" b="1" i="1" baseline="-25000" dirty="0" smtClean="0">
                <a:solidFill>
                  <a:srgbClr val="C00000"/>
                </a:solidFill>
              </a:rPr>
              <a:t>1</a:t>
            </a:r>
            <a:r>
              <a:rPr lang="en-US" b="1" i="1" dirty="0" smtClean="0">
                <a:solidFill>
                  <a:srgbClr val="C00000"/>
                </a:solidFill>
              </a:rPr>
              <a:t> </a:t>
            </a:r>
            <a:r>
              <a:rPr lang="ru-RU" b="1" i="1" dirty="0" smtClean="0">
                <a:solidFill>
                  <a:srgbClr val="C0000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(сила упругости опоры)</a:t>
            </a:r>
            <a:r>
              <a:rPr lang="ru-RU" b="1" i="1" dirty="0" smtClean="0">
                <a:solidFill>
                  <a:srgbClr val="C00000"/>
                </a:solidFill>
              </a:rPr>
              <a:t> </a:t>
            </a:r>
          </a:p>
          <a:p>
            <a:r>
              <a:rPr lang="en-US" dirty="0" smtClean="0"/>
              <a:t> </a:t>
            </a:r>
            <a:r>
              <a:rPr lang="en-US" b="1" i="1" dirty="0" smtClean="0">
                <a:solidFill>
                  <a:srgbClr val="C00000"/>
                </a:solidFill>
              </a:rPr>
              <a:t>F</a:t>
            </a:r>
            <a:r>
              <a:rPr lang="en-US" b="1" i="1" baseline="-25000" dirty="0" smtClean="0">
                <a:solidFill>
                  <a:srgbClr val="C00000"/>
                </a:solidFill>
              </a:rPr>
              <a:t>2</a:t>
            </a:r>
            <a:r>
              <a:rPr lang="en-US" b="1" i="1" dirty="0" smtClean="0">
                <a:solidFill>
                  <a:srgbClr val="C00000"/>
                </a:solidFill>
              </a:rPr>
              <a:t> </a:t>
            </a:r>
            <a:r>
              <a:rPr lang="ru-RU" b="1" i="1" dirty="0" smtClean="0">
                <a:solidFill>
                  <a:srgbClr val="C0000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(сила трения)</a:t>
            </a:r>
          </a:p>
        </p:txBody>
      </p:sp>
      <p:cxnSp>
        <p:nvCxnSpPr>
          <p:cNvPr id="17" name="Прямая со стрелкой 16"/>
          <p:cNvCxnSpPr/>
          <p:nvPr/>
        </p:nvCxnSpPr>
        <p:spPr>
          <a:xfrm rot="5400000" flipH="1" flipV="1">
            <a:off x="821505" y="4536289"/>
            <a:ext cx="1357322" cy="1588"/>
          </a:xfrm>
          <a:prstGeom prst="straightConnector1">
            <a:avLst/>
          </a:prstGeom>
          <a:ln w="762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H="1">
            <a:off x="571472" y="5214950"/>
            <a:ext cx="928694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rot="5400000">
            <a:off x="5358612" y="5857098"/>
            <a:ext cx="1285884" cy="1588"/>
          </a:xfrm>
          <a:prstGeom prst="straightConnector1">
            <a:avLst/>
          </a:prstGeom>
          <a:ln w="762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rot="5400000" flipH="1" flipV="1">
            <a:off x="5322893" y="4535495"/>
            <a:ext cx="1357322" cy="1588"/>
          </a:xfrm>
          <a:prstGeom prst="straightConnector1">
            <a:avLst/>
          </a:prstGeom>
          <a:ln w="762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6000760" y="5214950"/>
            <a:ext cx="928694" cy="1588"/>
          </a:xfrm>
          <a:prstGeom prst="straightConnector1">
            <a:avLst/>
          </a:prstGeom>
          <a:ln w="76200">
            <a:solidFill>
              <a:srgbClr val="7C626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H="1">
            <a:off x="5072066" y="5214950"/>
            <a:ext cx="928694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ая выноска 24"/>
          <p:cNvSpPr/>
          <p:nvPr/>
        </p:nvSpPr>
        <p:spPr>
          <a:xfrm>
            <a:off x="6643702" y="6000768"/>
            <a:ext cx="2286016" cy="857232"/>
          </a:xfrm>
          <a:prstGeom prst="wedgeRectCallout">
            <a:avLst>
              <a:gd name="adj1" fmla="val -75421"/>
              <a:gd name="adj2" fmla="val -54208"/>
            </a:avLst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i="1" dirty="0" smtClean="0">
                <a:solidFill>
                  <a:schemeClr val="tx1"/>
                </a:solidFill>
              </a:rPr>
              <a:t>F</a:t>
            </a:r>
            <a:r>
              <a:rPr lang="ru-RU" sz="3600" b="1" i="1" baseline="-25000" dirty="0" smtClean="0">
                <a:solidFill>
                  <a:schemeClr val="tx1"/>
                </a:solidFill>
              </a:rPr>
              <a:t>тяж</a:t>
            </a:r>
            <a:r>
              <a:rPr lang="en-US" sz="3600" b="1" i="1" dirty="0" smtClean="0">
                <a:solidFill>
                  <a:schemeClr val="tx1"/>
                </a:solidFill>
              </a:rPr>
              <a:t> = N</a:t>
            </a:r>
            <a:endParaRPr lang="ru-RU" sz="3600" b="1" i="1" dirty="0">
              <a:solidFill>
                <a:schemeClr val="tx1"/>
              </a:solidFill>
            </a:endParaRPr>
          </a:p>
        </p:txBody>
      </p:sp>
      <p:sp>
        <p:nvSpPr>
          <p:cNvPr id="26" name="Прямоугольная выноска 25"/>
          <p:cNvSpPr/>
          <p:nvPr/>
        </p:nvSpPr>
        <p:spPr>
          <a:xfrm>
            <a:off x="6643702" y="3571876"/>
            <a:ext cx="2286016" cy="928670"/>
          </a:xfrm>
          <a:prstGeom prst="wedgeRectCallout">
            <a:avLst>
              <a:gd name="adj1" fmla="val -39657"/>
              <a:gd name="adj2" fmla="val 91364"/>
            </a:avLst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i="1" dirty="0" smtClean="0">
                <a:solidFill>
                  <a:schemeClr val="tx1"/>
                </a:solidFill>
              </a:rPr>
              <a:t>T = F</a:t>
            </a:r>
            <a:r>
              <a:rPr lang="ru-RU" sz="3600" b="1" i="1" baseline="-25000" dirty="0" err="1" smtClean="0">
                <a:solidFill>
                  <a:schemeClr val="tx1"/>
                </a:solidFill>
              </a:rPr>
              <a:t>тр</a:t>
            </a:r>
            <a:endParaRPr lang="ru-RU" sz="3600" b="1" i="1" dirty="0">
              <a:solidFill>
                <a:schemeClr val="tx1"/>
              </a:solidFill>
            </a:endParaRPr>
          </a:p>
        </p:txBody>
      </p:sp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364" y="5857892"/>
            <a:ext cx="2324483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3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>
                                      <p:cBhvr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>
                                      <p:cBhvr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5" dur="500"/>
                                        <p:tgtEl>
                                          <p:spTgt spid="40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011222"/>
          </a:xfrm>
        </p:spPr>
        <p:txBody>
          <a:bodyPr/>
          <a:lstStyle/>
          <a:p>
            <a:r>
              <a:rPr lang="ru-RU" dirty="0" smtClean="0"/>
              <a:t>Определение тормозного пути</a:t>
            </a:r>
            <a:endParaRPr lang="ru-RU" dirty="0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143108" y="3071810"/>
            <a:ext cx="4786346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</a:rPr>
              <a:t>Сила трения </a:t>
            </a: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cs typeface="Times New Roman" pitchFamily="18" charset="0"/>
              </a:rPr>
              <a:t>F</a:t>
            </a:r>
            <a:r>
              <a:rPr kumimoji="0" lang="ru-RU" sz="2800" b="1" i="1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cs typeface="Times New Roman" pitchFamily="18" charset="0"/>
              </a:rPr>
              <a:t>тр</a:t>
            </a: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cs typeface="Times New Roman" pitchFamily="18" charset="0"/>
              </a:rPr>
              <a:t>=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cs typeface="Times New Roman" pitchFamily="18" charset="0"/>
              </a:rPr>
              <a:t> </a:t>
            </a: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cs typeface="Times New Roman" pitchFamily="18" charset="0"/>
              </a:rPr>
              <a:t>kN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</a:rPr>
              <a:t/>
            </a:r>
            <a:b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</a:rPr>
            </a:b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cs typeface="Times New Roman" pitchFamily="18" charset="0"/>
              </a:rPr>
              <a:t>k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</a:rPr>
              <a:t> - коэффициент трения.</a:t>
            </a:r>
            <a:b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</a:rPr>
            </a:b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</a:rPr>
              <a:t>Сила нормального давления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cs typeface="Times New Roman" pitchFamily="18" charset="0"/>
              </a:rPr>
              <a:t>N = </a:t>
            </a: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cs typeface="Times New Roman" pitchFamily="18" charset="0"/>
              </a:rPr>
              <a:t>mg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</a:rPr>
              <a:t/>
            </a:r>
            <a:b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</a:rPr>
            </a:b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</a:rPr>
              <a:t>Тормозной путь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cs typeface="Times New Roman" pitchFamily="18" charset="0"/>
              </a:rPr>
              <a:t>S = V</a:t>
            </a:r>
            <a:r>
              <a:rPr kumimoji="0" lang="ru-RU" sz="2800" b="1" i="1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cs typeface="Times New Roman" pitchFamily="18" charset="0"/>
              </a:rPr>
              <a:t>o</a:t>
            </a:r>
            <a:r>
              <a:rPr kumimoji="0" lang="ru-RU" sz="2800" b="1" i="1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cs typeface="Times New Roman" pitchFamily="18" charset="0"/>
              </a:rPr>
              <a:t>2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cs typeface="Times New Roman" pitchFamily="18" charset="0"/>
              </a:rPr>
              <a:t>/2kg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</a:rPr>
              <a:t/>
            </a:r>
            <a:b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</a:rPr>
            </a:b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cs typeface="Times New Roman" pitchFamily="18" charset="0"/>
              </a:rPr>
              <a:t>V</a:t>
            </a:r>
            <a:r>
              <a:rPr kumimoji="0" lang="ru-RU" sz="2800" b="1" i="1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cs typeface="Times New Roman" pitchFamily="18" charset="0"/>
              </a:rPr>
              <a:t>o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</a:rPr>
              <a:t>- начальная скорость.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39938" name="Picture 2" descr="D:\Ирина\ГИА\Физика\Подготовка к ГИА\1.13. Сила трения\Сила трения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8" y="1000108"/>
            <a:ext cx="4071966" cy="20359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642918"/>
          </a:xfrm>
        </p:spPr>
        <p:txBody>
          <a:bodyPr>
            <a:normAutofit/>
          </a:bodyPr>
          <a:lstStyle/>
          <a:p>
            <a:r>
              <a:rPr lang="ru-RU" dirty="0" smtClean="0"/>
              <a:t>Итоги</a:t>
            </a:r>
            <a:endParaRPr lang="ru-RU" dirty="0"/>
          </a:p>
        </p:txBody>
      </p:sp>
      <p:pic>
        <p:nvPicPr>
          <p:cNvPr id="30722" name="Picture 2" descr="http://markx.narod.ru/pic/ftrenia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642918"/>
            <a:ext cx="8001003" cy="60007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4348" y="3886200"/>
            <a:ext cx="7572428" cy="1752600"/>
          </a:xfrm>
        </p:spPr>
        <p:txBody>
          <a:bodyPr>
            <a:normAutofit/>
          </a:bodyPr>
          <a:lstStyle/>
          <a:p>
            <a:r>
              <a:rPr lang="ru-RU" dirty="0" smtClean="0"/>
              <a:t>Подборка заданий по кинематике</a:t>
            </a:r>
          </a:p>
          <a:p>
            <a:r>
              <a:rPr lang="ru-RU" dirty="0" smtClean="0"/>
              <a:t>(из заданий ГИА 2008-2010 гг.)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Рассмотрим задачи: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940048"/>
          </a:xfrm>
        </p:spPr>
        <p:txBody>
          <a:bodyPr>
            <a:noAutofit/>
          </a:bodyPr>
          <a:lstStyle/>
          <a:p>
            <a:pPr algn="l"/>
            <a:r>
              <a:rPr lang="ru-RU" sz="3200" b="1" dirty="0" smtClean="0">
                <a:solidFill>
                  <a:srgbClr val="FF0000"/>
                </a:solidFill>
              </a:rPr>
              <a:t>ГИА-2009-6. </a:t>
            </a:r>
            <a:r>
              <a:rPr lang="ru-RU" sz="3200" dirty="0" smtClean="0"/>
              <a:t>Брусок массой </a:t>
            </a:r>
            <a:r>
              <a:rPr lang="ru-RU" sz="3200" i="1" dirty="0" smtClean="0"/>
              <a:t>т </a:t>
            </a:r>
            <a:r>
              <a:rPr lang="ru-RU" sz="3200" dirty="0" smtClean="0"/>
              <a:t>может двигаться по горизонтальной поверхности стола под действием любой из трех</a:t>
            </a:r>
            <a:br>
              <a:rPr lang="ru-RU" sz="3200" dirty="0" smtClean="0"/>
            </a:br>
            <a:r>
              <a:rPr lang="ru-RU" sz="3200" dirty="0" smtClean="0"/>
              <a:t>одинаковых по модулю сил </a:t>
            </a:r>
            <a:r>
              <a:rPr lang="ru-RU" sz="3200" i="1" dirty="0" err="1" smtClean="0"/>
              <a:t>F</a:t>
            </a:r>
            <a:r>
              <a:rPr lang="ru-RU" sz="3200" i="1" baseline="-25000" dirty="0" err="1" smtClean="0"/>
              <a:t>l</a:t>
            </a:r>
            <a:r>
              <a:rPr lang="ru-RU" sz="3200" i="1" baseline="-25000" dirty="0" smtClean="0"/>
              <a:t>,</a:t>
            </a:r>
            <a:r>
              <a:rPr lang="ru-RU" sz="3200" i="1" dirty="0" smtClean="0"/>
              <a:t> F</a:t>
            </a:r>
            <a:r>
              <a:rPr lang="ru-RU" sz="3200" i="1" baseline="-25000" dirty="0" smtClean="0"/>
              <a:t>2</a:t>
            </a:r>
            <a:r>
              <a:rPr lang="ru-RU" sz="3200" i="1" dirty="0" smtClean="0"/>
              <a:t> </a:t>
            </a:r>
            <a:r>
              <a:rPr lang="ru-RU" sz="3200" dirty="0" smtClean="0"/>
              <a:t>или</a:t>
            </a:r>
            <a:r>
              <a:rPr lang="ru-RU" sz="3200" i="1" dirty="0" smtClean="0"/>
              <a:t> F</a:t>
            </a:r>
            <a:r>
              <a:rPr lang="ru-RU" sz="3200" i="1" baseline="-25000" dirty="0" smtClean="0"/>
              <a:t>3</a:t>
            </a:r>
            <a:r>
              <a:rPr lang="ru-RU" sz="3200" i="1" dirty="0" smtClean="0"/>
              <a:t>. </a:t>
            </a:r>
            <a:r>
              <a:rPr lang="ru-RU" sz="3200" smtClean="0"/>
              <a:t>Сила трения </a:t>
            </a:r>
            <a:r>
              <a:rPr lang="ru-RU" sz="3200" dirty="0" smtClean="0"/>
              <a:t>скольжения бруска о поверхность стола в случае действия . . .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17" name="Содержимое 16"/>
          <p:cNvSpPr>
            <a:spLocks noGrp="1"/>
          </p:cNvSpPr>
          <p:nvPr>
            <p:ph sz="half" idx="1"/>
          </p:nvPr>
        </p:nvSpPr>
        <p:spPr>
          <a:xfrm>
            <a:off x="357158" y="3571876"/>
            <a:ext cx="6143668" cy="3097203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1. силы F</a:t>
            </a:r>
            <a:r>
              <a:rPr lang="ru-RU" baseline="-25000" dirty="0" smtClean="0"/>
              <a:t>1</a:t>
            </a:r>
            <a:r>
              <a:rPr lang="ru-RU" dirty="0" smtClean="0"/>
              <a:t> имеет минимальное значение.</a:t>
            </a:r>
          </a:p>
          <a:p>
            <a:r>
              <a:rPr lang="ru-RU" dirty="0" smtClean="0"/>
              <a:t>2. силы F</a:t>
            </a:r>
            <a:r>
              <a:rPr lang="ru-RU" baseline="-25000" dirty="0" smtClean="0"/>
              <a:t>2</a:t>
            </a:r>
            <a:r>
              <a:rPr lang="ru-RU" dirty="0" smtClean="0"/>
              <a:t> имеет минимальное значение.</a:t>
            </a:r>
          </a:p>
          <a:p>
            <a:r>
              <a:rPr lang="ru-RU" dirty="0" smtClean="0"/>
              <a:t>3. силы F</a:t>
            </a:r>
            <a:r>
              <a:rPr lang="ru-RU" baseline="-25000" dirty="0" smtClean="0"/>
              <a:t>3</a:t>
            </a:r>
            <a:r>
              <a:rPr lang="ru-RU" dirty="0" smtClean="0"/>
              <a:t> имеет минимальное значение.</a:t>
            </a:r>
          </a:p>
          <a:p>
            <a:r>
              <a:rPr lang="ru-RU" dirty="0" smtClean="0"/>
              <a:t>4. любой из трех сил имеет одинаковое значение</a:t>
            </a:r>
            <a:endParaRPr lang="ru-RU" dirty="0"/>
          </a:p>
        </p:txBody>
      </p:sp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57884" y="3571876"/>
            <a:ext cx="3067060" cy="187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Заголовок 1"/>
          <p:cNvSpPr>
            <a:spLocks noGrp="1"/>
          </p:cNvSpPr>
          <p:nvPr>
            <p:ph type="title"/>
          </p:nvPr>
        </p:nvSpPr>
        <p:spPr>
          <a:xfrm>
            <a:off x="357188" y="214313"/>
            <a:ext cx="8572500" cy="2357437"/>
          </a:xfrm>
        </p:spPr>
        <p:txBody>
          <a:bodyPr/>
          <a:lstStyle/>
          <a:p>
            <a:pPr algn="l"/>
            <a:r>
              <a:rPr lang="ru-RU" sz="2400" b="1" dirty="0" smtClean="0">
                <a:solidFill>
                  <a:srgbClr val="FF0000"/>
                </a:solidFill>
              </a:rPr>
              <a:t>ЕГЭ-2007-А8. </a:t>
            </a:r>
            <a:r>
              <a:rPr lang="ru-RU" sz="2400" dirty="0" smtClean="0"/>
              <a:t>Брусок массой 0,5 кг прижат к вертикальной стене силой 10 H, направленной горизонтально. Коэффициент трения скольжения между бруском и стеной равен 0,4. Какую минимальную силу надо приложить к бруску по вертикали, чтобы равномерно поднимать его вертикально вверх?</a:t>
            </a:r>
            <a:endParaRPr lang="ru-RU" sz="2400" dirty="0" smtClean="0">
              <a:solidFill>
                <a:srgbClr val="7030A0"/>
              </a:solidFill>
            </a:endParaRPr>
          </a:p>
        </p:txBody>
      </p:sp>
      <p:sp>
        <p:nvSpPr>
          <p:cNvPr id="5734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5734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8" name="Содержимое 2"/>
          <p:cNvSpPr>
            <a:spLocks noGrp="1"/>
          </p:cNvSpPr>
          <p:nvPr>
            <p:ph idx="1"/>
          </p:nvPr>
        </p:nvSpPr>
        <p:spPr>
          <a:xfrm>
            <a:off x="533400" y="2895600"/>
            <a:ext cx="1676400" cy="2357438"/>
          </a:xfrm>
        </p:spPr>
        <p:txBody>
          <a:bodyPr/>
          <a:lstStyle/>
          <a:p>
            <a:pPr marL="514350" indent="-514350">
              <a:buFont typeface="Bookman Old Style" pitchFamily="18" charset="0"/>
              <a:buAutoNum type="arabicPeriod"/>
            </a:pPr>
            <a:r>
              <a:rPr lang="en-US" sz="3200" smtClean="0"/>
              <a:t>9 H</a:t>
            </a:r>
            <a:endParaRPr lang="ru-RU" sz="3200" smtClean="0"/>
          </a:p>
          <a:p>
            <a:pPr marL="514350" indent="-514350">
              <a:buFont typeface="Bookman Old Style" pitchFamily="18" charset="0"/>
              <a:buAutoNum type="arabicPeriod"/>
            </a:pPr>
            <a:r>
              <a:rPr lang="en-US" sz="3200" smtClean="0"/>
              <a:t>7 H</a:t>
            </a:r>
            <a:endParaRPr lang="ru-RU" sz="3200" smtClean="0"/>
          </a:p>
          <a:p>
            <a:pPr marL="514350" indent="-514350">
              <a:buFont typeface="Bookman Old Style" pitchFamily="18" charset="0"/>
              <a:buAutoNum type="arabicPeriod"/>
            </a:pPr>
            <a:r>
              <a:rPr lang="en-US" sz="3200" smtClean="0"/>
              <a:t>5 H</a:t>
            </a:r>
            <a:endParaRPr lang="ru-RU" sz="3200" smtClean="0"/>
          </a:p>
          <a:p>
            <a:pPr marL="514350" indent="-514350">
              <a:buFont typeface="Bookman Old Style" pitchFamily="18" charset="0"/>
              <a:buAutoNum type="arabicPeriod"/>
            </a:pPr>
            <a:r>
              <a:rPr lang="ru-RU" sz="3200" smtClean="0"/>
              <a:t>4 </a:t>
            </a:r>
            <a:r>
              <a:rPr lang="en-US" sz="3200" smtClean="0"/>
              <a:t>H</a:t>
            </a:r>
            <a:endParaRPr lang="ru-RU" sz="3200" smtClean="0"/>
          </a:p>
        </p:txBody>
      </p:sp>
      <p:pic>
        <p:nvPicPr>
          <p:cNvPr id="8704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0" y="2514600"/>
            <a:ext cx="2733675" cy="333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704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2200" y="2743200"/>
            <a:ext cx="3505200" cy="2195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7045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71800" y="5029200"/>
            <a:ext cx="23622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54" name="Rectangle 7"/>
          <p:cNvSpPr>
            <a:spLocks noChangeArrowheads="1"/>
          </p:cNvSpPr>
          <p:nvPr/>
        </p:nvSpPr>
        <p:spPr bwMode="auto">
          <a:xfrm>
            <a:off x="0" y="647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ru-RU"/>
          </a:p>
        </p:txBody>
      </p:sp>
      <p:pic>
        <p:nvPicPr>
          <p:cNvPr id="87048" name="Picture 8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0" y="5638800"/>
            <a:ext cx="5008563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57" name="Rectangle 10"/>
          <p:cNvSpPr>
            <a:spLocks noChangeArrowheads="1"/>
          </p:cNvSpPr>
          <p:nvPr/>
        </p:nvSpPr>
        <p:spPr bwMode="auto">
          <a:xfrm>
            <a:off x="0" y="7715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70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70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70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70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70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70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70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70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42852"/>
            <a:ext cx="8786874" cy="2500330"/>
          </a:xfrm>
        </p:spPr>
        <p:txBody>
          <a:bodyPr>
            <a:noAutofit/>
          </a:bodyPr>
          <a:lstStyle/>
          <a:p>
            <a:pPr algn="l"/>
            <a:r>
              <a:rPr lang="ru-RU" sz="2800" b="1" dirty="0" smtClean="0">
                <a:solidFill>
                  <a:srgbClr val="FF0000"/>
                </a:solidFill>
              </a:rPr>
              <a:t>ГИА-2010-15.</a:t>
            </a:r>
            <a:r>
              <a:rPr lang="ru-RU" sz="2800" dirty="0" smtClean="0"/>
              <a:t> При исследовании зависимости силы трения от силы нормальною давления были получены результаты, представленные на графике. Наиболее точно отражает результаты</a:t>
            </a:r>
            <a:br>
              <a:rPr lang="ru-RU" sz="2800" dirty="0" smtClean="0"/>
            </a:br>
            <a:r>
              <a:rPr lang="ru-RU" sz="2800" dirty="0" smtClean="0"/>
              <a:t>эксперимента зависимость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2857496"/>
            <a:ext cx="35719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800" i="1" dirty="0" smtClean="0"/>
              <a:t>F</a:t>
            </a:r>
            <a:r>
              <a:rPr lang="ru-RU" sz="2800" i="1" baseline="-25000" dirty="0" err="1" smtClean="0"/>
              <a:t>тр</a:t>
            </a:r>
            <a:r>
              <a:rPr lang="en-US" sz="2800" i="1" dirty="0" smtClean="0"/>
              <a:t> = 0</a:t>
            </a:r>
            <a:r>
              <a:rPr lang="ru-RU" sz="2800" i="1" dirty="0" smtClean="0"/>
              <a:t>,</a:t>
            </a:r>
            <a:r>
              <a:rPr lang="en-US" sz="2800" i="1" dirty="0" smtClean="0"/>
              <a:t>3 F</a:t>
            </a:r>
            <a:r>
              <a:rPr lang="ru-RU" sz="2800" i="1" baseline="-25000" dirty="0" smtClean="0"/>
              <a:t>Д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i="1" dirty="0" smtClean="0"/>
              <a:t>F</a:t>
            </a:r>
            <a:r>
              <a:rPr lang="ru-RU" sz="2800" i="1" baseline="-25000" dirty="0" err="1" smtClean="0"/>
              <a:t>тр</a:t>
            </a:r>
            <a:r>
              <a:rPr lang="en-US" sz="2800" i="1" dirty="0" smtClean="0"/>
              <a:t> = 0</a:t>
            </a:r>
            <a:r>
              <a:rPr lang="ru-RU" sz="2800" i="1" dirty="0" smtClean="0"/>
              <a:t>,2</a:t>
            </a:r>
            <a:r>
              <a:rPr lang="en-US" sz="2800" i="1" dirty="0" smtClean="0"/>
              <a:t> F</a:t>
            </a:r>
            <a:r>
              <a:rPr lang="ru-RU" sz="2800" i="1" baseline="-25000" dirty="0" smtClean="0"/>
              <a:t>Д</a:t>
            </a:r>
            <a:endParaRPr lang="ru-RU" sz="2800" i="1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800" i="1" dirty="0" smtClean="0"/>
              <a:t>F</a:t>
            </a:r>
            <a:r>
              <a:rPr lang="ru-RU" sz="2800" i="1" baseline="-25000" dirty="0" err="1" smtClean="0"/>
              <a:t>тр</a:t>
            </a:r>
            <a:r>
              <a:rPr lang="en-US" sz="2800" i="1" dirty="0" smtClean="0"/>
              <a:t> = 0</a:t>
            </a:r>
            <a:r>
              <a:rPr lang="ru-RU" sz="2800" i="1" dirty="0" smtClean="0"/>
              <a:t>,1</a:t>
            </a:r>
            <a:r>
              <a:rPr lang="en-US" sz="2800" i="1" dirty="0" smtClean="0"/>
              <a:t> F</a:t>
            </a:r>
            <a:r>
              <a:rPr lang="ru-RU" sz="2800" i="1" baseline="-25000" dirty="0" smtClean="0"/>
              <a:t>Д</a:t>
            </a:r>
            <a:endParaRPr lang="ru-RU" sz="2800" i="1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800" i="1" dirty="0" smtClean="0"/>
              <a:t>F</a:t>
            </a:r>
            <a:r>
              <a:rPr lang="ru-RU" sz="2800" i="1" baseline="-25000" dirty="0" err="1" smtClean="0"/>
              <a:t>тр</a:t>
            </a:r>
            <a:r>
              <a:rPr lang="en-US" sz="2800" i="1" dirty="0" smtClean="0"/>
              <a:t> = 0</a:t>
            </a:r>
            <a:r>
              <a:rPr lang="ru-RU" sz="2800" i="1" dirty="0" smtClean="0"/>
              <a:t>,4</a:t>
            </a:r>
            <a:r>
              <a:rPr lang="en-US" sz="2800" i="1" dirty="0" smtClean="0"/>
              <a:t> F</a:t>
            </a:r>
            <a:r>
              <a:rPr lang="ru-RU" sz="2800" i="1" baseline="-25000" dirty="0" smtClean="0"/>
              <a:t>Д</a:t>
            </a:r>
            <a:endParaRPr lang="ru-RU" sz="2800" i="1" dirty="0" smtClean="0"/>
          </a:p>
          <a:p>
            <a:pPr marL="514350" indent="-514350"/>
            <a:endParaRPr lang="ru-RU" sz="2800" i="1" dirty="0"/>
          </a:p>
        </p:txBody>
      </p:sp>
      <p:sp>
        <p:nvSpPr>
          <p:cNvPr id="1639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9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9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96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97" name="Rectangle 13"/>
          <p:cNvSpPr>
            <a:spLocks noChangeArrowheads="1"/>
          </p:cNvSpPr>
          <p:nvPr/>
        </p:nvSpPr>
        <p:spPr bwMode="auto">
          <a:xfrm>
            <a:off x="0" y="247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68" y="3214686"/>
            <a:ext cx="4827370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2362200"/>
          </a:xfrm>
        </p:spPr>
        <p:txBody>
          <a:bodyPr>
            <a:noAutofit/>
          </a:bodyPr>
          <a:lstStyle/>
          <a:p>
            <a:pPr algn="l" eaLnBrk="1" hangingPunct="1"/>
            <a:r>
              <a:rPr lang="ru-RU" sz="3200" dirty="0" smtClean="0">
                <a:solidFill>
                  <a:srgbClr val="FF0000"/>
                </a:solidFill>
              </a:rPr>
              <a:t>ЕГЭ-2001-А7. </a:t>
            </a:r>
            <a:r>
              <a:rPr lang="ru-RU" sz="3200" dirty="0" smtClean="0"/>
              <a:t>Брусок равномерно перемещается по столу вправо под действием силы  </a:t>
            </a:r>
            <a:r>
              <a:rPr lang="en-US" sz="3200" dirty="0" smtClean="0"/>
              <a:t>F</a:t>
            </a:r>
            <a:r>
              <a:rPr lang="ru-RU" sz="3200" dirty="0" smtClean="0"/>
              <a:t> = 2 Н. Чему равен модуль силы трения  </a:t>
            </a:r>
            <a:r>
              <a:rPr lang="en-US" sz="3200" dirty="0" smtClean="0"/>
              <a:t>F</a:t>
            </a:r>
            <a:r>
              <a:rPr lang="ru-RU" sz="3200" baseline="-25000" dirty="0" err="1" smtClean="0"/>
              <a:t>тр</a:t>
            </a:r>
            <a:r>
              <a:rPr lang="ru-RU" sz="3200" dirty="0" smtClean="0"/>
              <a:t>  и как направлен вектор этой силы?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857752" y="3714752"/>
            <a:ext cx="4041775" cy="2876550"/>
          </a:xfrm>
        </p:spPr>
        <p:txBody>
          <a:bodyPr/>
          <a:lstStyle/>
          <a:p>
            <a:pPr marL="514350" indent="-514350">
              <a:buFont typeface="Bookman Old Style" pitchFamily="18" charset="0"/>
              <a:buAutoNum type="arabicPeriod"/>
            </a:pPr>
            <a:r>
              <a:rPr lang="ru-RU" dirty="0" smtClean="0"/>
              <a:t>0</a:t>
            </a:r>
          </a:p>
          <a:p>
            <a:pPr marL="514350" indent="-514350">
              <a:buFont typeface="Bookman Old Style" pitchFamily="18" charset="0"/>
              <a:buAutoNum type="arabicPeriod"/>
            </a:pPr>
            <a:r>
              <a:rPr lang="ru-RU" dirty="0" smtClean="0"/>
              <a:t>2 Н; вправо</a:t>
            </a:r>
          </a:p>
          <a:p>
            <a:pPr marL="514350" indent="-514350">
              <a:buFont typeface="Bookman Old Style" pitchFamily="18" charset="0"/>
              <a:buAutoNum type="arabicPeriod"/>
            </a:pPr>
            <a:r>
              <a:rPr lang="ru-RU" dirty="0" smtClean="0"/>
              <a:t>2 Н; влево.</a:t>
            </a:r>
          </a:p>
          <a:p>
            <a:pPr marL="514350" indent="-514350">
              <a:buFont typeface="Bookman Old Style" pitchFamily="18" charset="0"/>
              <a:buAutoNum type="arabicPeriod"/>
            </a:pPr>
            <a:r>
              <a:rPr lang="ru-RU" dirty="0" smtClean="0"/>
              <a:t>4 Н; вправо.</a:t>
            </a:r>
          </a:p>
        </p:txBody>
      </p:sp>
      <p:pic>
        <p:nvPicPr>
          <p:cNvPr id="3891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85720" y="4572008"/>
            <a:ext cx="3519488" cy="1976438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39C79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3962400"/>
          </a:xfrm>
        </p:spPr>
        <p:txBody>
          <a:bodyPr>
            <a:noAutofit/>
          </a:bodyPr>
          <a:lstStyle/>
          <a:p>
            <a:pPr algn="l" eaLnBrk="1" hangingPunct="1"/>
            <a:r>
              <a:rPr lang="ru-RU" sz="3200" dirty="0" smtClean="0">
                <a:solidFill>
                  <a:srgbClr val="FF0000"/>
                </a:solidFill>
              </a:rPr>
              <a:t>ЕГЭ-200</a:t>
            </a:r>
            <a:r>
              <a:rPr lang="en-US" sz="3200" dirty="0" smtClean="0">
                <a:solidFill>
                  <a:srgbClr val="FF0000"/>
                </a:solidFill>
              </a:rPr>
              <a:t>7</a:t>
            </a:r>
            <a:r>
              <a:rPr lang="ru-RU" sz="3200" dirty="0" smtClean="0">
                <a:solidFill>
                  <a:srgbClr val="FF0000"/>
                </a:solidFill>
              </a:rPr>
              <a:t>-А</a:t>
            </a:r>
            <a:r>
              <a:rPr lang="en-US" sz="3200" dirty="0" smtClean="0">
                <a:solidFill>
                  <a:srgbClr val="FF0000"/>
                </a:solidFill>
              </a:rPr>
              <a:t>8</a:t>
            </a:r>
            <a:r>
              <a:rPr lang="ru-RU" sz="3200" dirty="0" smtClean="0">
                <a:solidFill>
                  <a:srgbClr val="FF0000"/>
                </a:solidFill>
              </a:rPr>
              <a:t>. </a:t>
            </a:r>
            <a:r>
              <a:rPr lang="ru-RU" sz="3200" dirty="0" smtClean="0"/>
              <a:t>Брусок массой 0,5 кг прижат к вертикальной стене силой 10 H, направленной горизонтально. Коэффициент трения скольжения между бруском и стеной равен 0,4. Какую минимальную силу надо приложить к бруску по вертикали, чтобы равномерно поднимать его вертикально вверх?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038600" y="4191000"/>
            <a:ext cx="1981200" cy="2286000"/>
          </a:xfrm>
        </p:spPr>
        <p:txBody>
          <a:bodyPr>
            <a:normAutofit/>
          </a:bodyPr>
          <a:lstStyle/>
          <a:p>
            <a:pPr marL="514350" indent="-514350">
              <a:buFont typeface="Bookman Old Style" pitchFamily="18" charset="0"/>
              <a:buAutoNum type="arabicPeriod"/>
            </a:pPr>
            <a:r>
              <a:rPr lang="en-US" smtClean="0"/>
              <a:t>9 H</a:t>
            </a:r>
            <a:endParaRPr lang="ru-RU" smtClean="0"/>
          </a:p>
          <a:p>
            <a:pPr marL="514350" indent="-514350">
              <a:buFont typeface="Bookman Old Style" pitchFamily="18" charset="0"/>
              <a:buAutoNum type="arabicPeriod"/>
            </a:pPr>
            <a:r>
              <a:rPr lang="en-US" smtClean="0"/>
              <a:t>7 H</a:t>
            </a:r>
            <a:endParaRPr lang="ru-RU" smtClean="0"/>
          </a:p>
          <a:p>
            <a:pPr marL="514350" indent="-514350">
              <a:buFont typeface="Bookman Old Style" pitchFamily="18" charset="0"/>
              <a:buAutoNum type="arabicPeriod"/>
            </a:pPr>
            <a:r>
              <a:rPr lang="en-US" smtClean="0"/>
              <a:t>5 H</a:t>
            </a:r>
            <a:endParaRPr lang="ru-RU" smtClean="0"/>
          </a:p>
          <a:p>
            <a:pPr marL="514350" indent="-514350">
              <a:buFont typeface="Bookman Old Style" pitchFamily="18" charset="0"/>
              <a:buAutoNum type="arabicPeriod"/>
            </a:pPr>
            <a:r>
              <a:rPr lang="ru-RU" smtClean="0"/>
              <a:t>4 </a:t>
            </a:r>
            <a:r>
              <a:rPr lang="en-US" smtClean="0"/>
              <a:t>H</a:t>
            </a:r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905000"/>
          </a:xfrm>
        </p:spPr>
        <p:txBody>
          <a:bodyPr/>
          <a:lstStyle/>
          <a:p>
            <a:pPr algn="l" eaLnBrk="1" hangingPunct="1"/>
            <a:r>
              <a:rPr lang="ru-RU" sz="2800" dirty="0" smtClean="0">
                <a:solidFill>
                  <a:srgbClr val="FF0000"/>
                </a:solidFill>
              </a:rPr>
              <a:t>ЕГЭ-2008-А4. </a:t>
            </a:r>
            <a:r>
              <a:rPr lang="ru-RU" sz="2800" dirty="0" smtClean="0"/>
              <a:t>Тело равномерно движется по плоскости. Сила давления тела на плоскость равна 20 Н, сила трения 5 Н. Коэффициент трения скольжения равен</a:t>
            </a:r>
            <a:r>
              <a:rPr lang="ru-RU" sz="2800" i="1" dirty="0" smtClean="0"/>
              <a:t>:</a:t>
            </a:r>
            <a:endParaRPr lang="ru-RU" sz="2800" dirty="0" smtClean="0"/>
          </a:p>
        </p:txBody>
      </p:sp>
      <p:sp>
        <p:nvSpPr>
          <p:cNvPr id="3" name="Содержимое 2"/>
          <p:cNvSpPr txBox="1">
            <a:spLocks/>
          </p:cNvSpPr>
          <p:nvPr/>
        </p:nvSpPr>
        <p:spPr bwMode="auto">
          <a:xfrm>
            <a:off x="2819400" y="2590800"/>
            <a:ext cx="20574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>
              <a:buFont typeface="Bookman Old Style" pitchFamily="18" charset="0"/>
              <a:buAutoNum type="arabicPeriod"/>
            </a:pPr>
            <a:r>
              <a:rPr lang="ru-RU" sz="2400"/>
              <a:t>0,8	</a:t>
            </a:r>
          </a:p>
          <a:p>
            <a:pPr marL="457200" indent="-457200">
              <a:buFont typeface="Bookman Old Style" pitchFamily="18" charset="0"/>
              <a:buAutoNum type="arabicPeriod"/>
            </a:pPr>
            <a:r>
              <a:rPr lang="ru-RU" sz="2400"/>
              <a:t>0,25</a:t>
            </a:r>
          </a:p>
          <a:p>
            <a:pPr marL="457200" indent="-457200">
              <a:buFont typeface="Bookman Old Style" pitchFamily="18" charset="0"/>
              <a:buAutoNum type="arabicPeriod"/>
            </a:pPr>
            <a:r>
              <a:rPr lang="ru-RU" sz="2400"/>
              <a:t>0,75	</a:t>
            </a:r>
          </a:p>
          <a:p>
            <a:pPr marL="457200" indent="-457200">
              <a:buFont typeface="Bookman Old Style" pitchFamily="18" charset="0"/>
              <a:buAutoNum type="arabicPeriod"/>
            </a:pPr>
            <a:r>
              <a:rPr lang="ru-RU" sz="2400"/>
              <a:t>0,2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Скругленный прямоугольник 45"/>
          <p:cNvSpPr/>
          <p:nvPr/>
        </p:nvSpPr>
        <p:spPr>
          <a:xfrm>
            <a:off x="142844" y="714356"/>
            <a:ext cx="3571900" cy="1214446"/>
          </a:xfrm>
          <a:prstGeom prst="roundRect">
            <a:avLst/>
          </a:prstGeom>
          <a:solidFill>
            <a:srgbClr val="FFC000">
              <a:alpha val="5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8" name="Группа 37"/>
          <p:cNvGrpSpPr/>
          <p:nvPr/>
        </p:nvGrpSpPr>
        <p:grpSpPr>
          <a:xfrm rot="1138302">
            <a:off x="530782" y="4913939"/>
            <a:ext cx="1357321" cy="523221"/>
            <a:chOff x="2021752" y="2652251"/>
            <a:chExt cx="571504" cy="348375"/>
          </a:xfrm>
          <a:solidFill>
            <a:srgbClr val="FFFF00"/>
          </a:solidFill>
        </p:grpSpPr>
        <p:sp>
          <p:nvSpPr>
            <p:cNvPr id="40" name="TextBox 39"/>
            <p:cNvSpPr txBox="1"/>
            <p:nvPr/>
          </p:nvSpPr>
          <p:spPr>
            <a:xfrm>
              <a:off x="2021752" y="2652251"/>
              <a:ext cx="571504" cy="348375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тр.покоя</a:t>
              </a:r>
              <a:r>
                <a:rPr lang="en-US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9" name="Прямая со стрелкой 38"/>
            <p:cNvCxnSpPr/>
            <p:nvPr/>
          </p:nvCxnSpPr>
          <p:spPr>
            <a:xfrm>
              <a:off x="2032540" y="2718757"/>
              <a:ext cx="428629" cy="1588"/>
            </a:xfrm>
            <a:prstGeom prst="straightConnector1">
              <a:avLst/>
            </a:prstGeom>
            <a:grpFill/>
            <a:ln w="25400">
              <a:solidFill>
                <a:srgbClr val="F9010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571868" y="500042"/>
            <a:ext cx="392905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ВНЕШН.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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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F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ТР.ПОКОЯ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</a:t>
            </a:r>
            <a:endParaRPr kumimoji="0" lang="en-US" sz="3200" b="1" i="0" u="sng" strike="noStrike" cap="none" normalizeH="0" baseline="0" dirty="0" smtClean="0">
              <a:ln>
                <a:noFill/>
              </a:ln>
              <a:solidFill>
                <a:srgbClr val="F9010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0"/>
            <a:ext cx="392905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пытаемся…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ТР.ПОКОЯ</a:t>
            </a:r>
            <a:endParaRPr kumimoji="0" lang="en-US" sz="3600" b="1" i="0" u="sng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7358082" y="500042"/>
            <a:ext cx="185738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 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≤ 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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N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214282" y="705470"/>
            <a:ext cx="3542188" cy="923330"/>
            <a:chOff x="2857488" y="1142984"/>
            <a:chExt cx="3542188" cy="923330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2857488" y="1142984"/>
              <a:ext cx="3542188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54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тр.п</a:t>
              </a:r>
              <a:r>
                <a:rPr lang="ru-RU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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</a:t>
              </a:r>
              <a:r>
                <a:rPr lang="ru-RU" sz="5400" b="1" baseline="-25000" dirty="0" err="1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ru-RU" sz="5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5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26" name="Line 2"/>
            <p:cNvSpPr>
              <a:spLocks noChangeShapeType="1"/>
            </p:cNvSpPr>
            <p:nvPr/>
          </p:nvSpPr>
          <p:spPr bwMode="auto">
            <a:xfrm>
              <a:off x="4384982" y="1769080"/>
              <a:ext cx="360000" cy="18000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2143116"/>
            <a:ext cx="378618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разгон…   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МОТОРА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4903667" y="2377212"/>
            <a:ext cx="1212858" cy="2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rot="16200000" flipV="1">
            <a:off x="4355727" y="1897724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Группа 10"/>
          <p:cNvGrpSpPr/>
          <p:nvPr/>
        </p:nvGrpSpPr>
        <p:grpSpPr>
          <a:xfrm>
            <a:off x="5000628" y="3181649"/>
            <a:ext cx="714380" cy="461665"/>
            <a:chOff x="2714612" y="4429132"/>
            <a:chExt cx="714380" cy="461665"/>
          </a:xfrm>
        </p:grpSpPr>
        <p:sp>
          <p:nvSpPr>
            <p:cNvPr id="12" name="TextBox 11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" name="Прямая со стрелкой 12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Группа 13"/>
          <p:cNvGrpSpPr/>
          <p:nvPr/>
        </p:nvGrpSpPr>
        <p:grpSpPr>
          <a:xfrm>
            <a:off x="5000628" y="1467137"/>
            <a:ext cx="714380" cy="461665"/>
            <a:chOff x="3357554" y="2143116"/>
            <a:chExt cx="714380" cy="461665"/>
          </a:xfrm>
        </p:grpSpPr>
        <p:sp>
          <p:nvSpPr>
            <p:cNvPr id="15" name="TextBox 14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6" name="Прямая со стрелкой 15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Группа 16"/>
          <p:cNvGrpSpPr/>
          <p:nvPr/>
        </p:nvGrpSpPr>
        <p:grpSpPr>
          <a:xfrm>
            <a:off x="4214810" y="1676932"/>
            <a:ext cx="571504" cy="400110"/>
            <a:chOff x="2000232" y="2528824"/>
            <a:chExt cx="571504" cy="400110"/>
          </a:xfrm>
        </p:grpSpPr>
        <p:cxnSp>
          <p:nvCxnSpPr>
            <p:cNvPr id="18" name="Прямая со стрелкой 17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/>
            <p:cNvSpPr txBox="1"/>
            <p:nvPr/>
          </p:nvSpPr>
          <p:spPr>
            <a:xfrm>
              <a:off x="2000232" y="2528824"/>
              <a:ext cx="5715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20" name="Прямая соединительная линия 19"/>
          <p:cNvCxnSpPr/>
          <p:nvPr/>
        </p:nvCxnSpPr>
        <p:spPr>
          <a:xfrm flipV="1">
            <a:off x="4357686" y="2367451"/>
            <a:ext cx="500066" cy="28380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rot="16200000" flipV="1">
            <a:off x="4391539" y="2945545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Группа 21"/>
          <p:cNvGrpSpPr/>
          <p:nvPr/>
        </p:nvGrpSpPr>
        <p:grpSpPr>
          <a:xfrm>
            <a:off x="6000760" y="1609636"/>
            <a:ext cx="1357322" cy="523220"/>
            <a:chOff x="1970232" y="2681882"/>
            <a:chExt cx="571504" cy="479014"/>
          </a:xfrm>
          <a:solidFill>
            <a:srgbClr val="FFFF00"/>
          </a:solidFill>
        </p:grpSpPr>
        <p:sp>
          <p:nvSpPr>
            <p:cNvPr id="24" name="TextBox 23"/>
            <p:cNvSpPr txBox="1"/>
            <p:nvPr/>
          </p:nvSpPr>
          <p:spPr>
            <a:xfrm>
              <a:off x="1970232" y="2681882"/>
              <a:ext cx="571504" cy="47901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тр.покоя</a:t>
              </a:r>
              <a:r>
                <a:rPr lang="en-US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3" name="Прямая со стрелкой 22"/>
            <p:cNvCxnSpPr/>
            <p:nvPr/>
          </p:nvCxnSpPr>
          <p:spPr>
            <a:xfrm>
              <a:off x="2000311" y="2745695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F9010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Группа 26"/>
          <p:cNvGrpSpPr/>
          <p:nvPr/>
        </p:nvGrpSpPr>
        <p:grpSpPr>
          <a:xfrm>
            <a:off x="5929322" y="2428868"/>
            <a:ext cx="1447704" cy="523220"/>
            <a:chOff x="5929322" y="2428868"/>
            <a:chExt cx="1447704" cy="523220"/>
          </a:xfrm>
          <a:solidFill>
            <a:srgbClr val="FFFF00"/>
          </a:solidFill>
        </p:grpSpPr>
        <p:sp>
          <p:nvSpPr>
            <p:cNvPr id="25" name="Прямоугольник 24"/>
            <p:cNvSpPr/>
            <p:nvPr/>
          </p:nvSpPr>
          <p:spPr>
            <a:xfrm>
              <a:off x="5929322" y="2428868"/>
              <a:ext cx="1447704" cy="523220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МОТОРА</a:t>
              </a:r>
              <a:endParaRPr lang="ru-RU" sz="2800" dirty="0"/>
            </a:p>
          </p:txBody>
        </p:sp>
        <p:cxnSp>
          <p:nvCxnSpPr>
            <p:cNvPr id="26" name="Прямая со стрелкой 25"/>
            <p:cNvCxnSpPr/>
            <p:nvPr/>
          </p:nvCxnSpPr>
          <p:spPr>
            <a:xfrm>
              <a:off x="5929322" y="2500306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F9010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3357562"/>
            <a:ext cx="235742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Поворот…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Rectangle 4"/>
          <p:cNvSpPr>
            <a:spLocks noChangeArrowheads="1"/>
          </p:cNvSpPr>
          <p:nvPr/>
        </p:nvSpPr>
        <p:spPr bwMode="auto">
          <a:xfrm>
            <a:off x="3786182" y="3714752"/>
            <a:ext cx="307183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(в кузове…)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5" name="Группа 34"/>
          <p:cNvGrpSpPr/>
          <p:nvPr/>
        </p:nvGrpSpPr>
        <p:grpSpPr>
          <a:xfrm>
            <a:off x="933792" y="4214821"/>
            <a:ext cx="1995134" cy="1474868"/>
            <a:chOff x="871511" y="4357694"/>
            <a:chExt cx="617111" cy="407987"/>
          </a:xfrm>
        </p:grpSpPr>
        <p:sp>
          <p:nvSpPr>
            <p:cNvPr id="1029" name="Arc 5"/>
            <p:cNvSpPr>
              <a:spLocks/>
            </p:cNvSpPr>
            <p:nvPr/>
          </p:nvSpPr>
          <p:spPr bwMode="auto">
            <a:xfrm>
              <a:off x="871511" y="4357694"/>
              <a:ext cx="539750" cy="407987"/>
            </a:xfrm>
            <a:custGeom>
              <a:avLst/>
              <a:gdLst>
                <a:gd name="G0" fmla="+- 12711 0 0"/>
                <a:gd name="G1" fmla="+- 21600 0 0"/>
                <a:gd name="G2" fmla="+- 21600 0 0"/>
                <a:gd name="T0" fmla="*/ 12711 w 34311"/>
                <a:gd name="T1" fmla="*/ 0 h 43200"/>
                <a:gd name="T2" fmla="*/ 0 w 34311"/>
                <a:gd name="T3" fmla="*/ 39064 h 43200"/>
                <a:gd name="T4" fmla="*/ 12711 w 34311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4311" h="43200" fill="none" extrusionOk="0">
                  <a:moveTo>
                    <a:pt x="12710" y="0"/>
                  </a:moveTo>
                  <a:cubicBezTo>
                    <a:pt x="24640" y="0"/>
                    <a:pt x="34311" y="9670"/>
                    <a:pt x="34311" y="21600"/>
                  </a:cubicBezTo>
                  <a:cubicBezTo>
                    <a:pt x="34311" y="33529"/>
                    <a:pt x="24640" y="43200"/>
                    <a:pt x="12711" y="43200"/>
                  </a:cubicBezTo>
                  <a:cubicBezTo>
                    <a:pt x="8143" y="43200"/>
                    <a:pt x="3693" y="41751"/>
                    <a:pt x="0" y="39063"/>
                  </a:cubicBezTo>
                </a:path>
                <a:path w="34311" h="43200" stroke="0" extrusionOk="0">
                  <a:moveTo>
                    <a:pt x="12710" y="0"/>
                  </a:moveTo>
                  <a:cubicBezTo>
                    <a:pt x="24640" y="0"/>
                    <a:pt x="34311" y="9670"/>
                    <a:pt x="34311" y="21600"/>
                  </a:cubicBezTo>
                  <a:cubicBezTo>
                    <a:pt x="34311" y="33529"/>
                    <a:pt x="24640" y="43200"/>
                    <a:pt x="12711" y="43200"/>
                  </a:cubicBezTo>
                  <a:cubicBezTo>
                    <a:pt x="8143" y="43200"/>
                    <a:pt x="3693" y="41751"/>
                    <a:pt x="0" y="39063"/>
                  </a:cubicBezTo>
                  <a:lnTo>
                    <a:pt x="12711" y="21600"/>
                  </a:lnTo>
                  <a:close/>
                </a:path>
              </a:pathLst>
            </a:custGeom>
            <a:noFill/>
            <a:ln w="38100">
              <a:solidFill>
                <a:srgbClr val="000000"/>
              </a:solidFill>
              <a:prstDash val="sysDash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0" name="Oval 6"/>
            <p:cNvSpPr>
              <a:spLocks noChangeArrowheads="1"/>
            </p:cNvSpPr>
            <p:nvPr/>
          </p:nvSpPr>
          <p:spPr bwMode="auto">
            <a:xfrm>
              <a:off x="1338236" y="4560894"/>
              <a:ext cx="88900" cy="107950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1" name="Line 7"/>
            <p:cNvSpPr>
              <a:spLocks noChangeShapeType="1"/>
            </p:cNvSpPr>
            <p:nvPr/>
          </p:nvSpPr>
          <p:spPr bwMode="auto">
            <a:xfrm flipH="1" flipV="1">
              <a:off x="1098372" y="4554846"/>
              <a:ext cx="244972" cy="59751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2" name="Line 8"/>
            <p:cNvSpPr>
              <a:spLocks noChangeShapeType="1"/>
            </p:cNvSpPr>
            <p:nvPr/>
          </p:nvSpPr>
          <p:spPr bwMode="auto">
            <a:xfrm flipV="1">
              <a:off x="1277055" y="4515786"/>
              <a:ext cx="211567" cy="239005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3" name="Line 9"/>
            <p:cNvSpPr>
              <a:spLocks noChangeShapeType="1"/>
            </p:cNvSpPr>
            <p:nvPr/>
          </p:nvSpPr>
          <p:spPr bwMode="auto">
            <a:xfrm rot="840000" flipH="1" flipV="1">
              <a:off x="1142161" y="4512891"/>
              <a:ext cx="155891" cy="0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34" name="Line 10"/>
          <p:cNvSpPr>
            <a:spLocks noChangeShapeType="1"/>
          </p:cNvSpPr>
          <p:nvPr/>
        </p:nvSpPr>
        <p:spPr bwMode="auto">
          <a:xfrm>
            <a:off x="2571736" y="4429132"/>
            <a:ext cx="0" cy="14760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41" name="Группа 40"/>
          <p:cNvGrpSpPr/>
          <p:nvPr/>
        </p:nvGrpSpPr>
        <p:grpSpPr>
          <a:xfrm rot="20671507">
            <a:off x="1626196" y="4191576"/>
            <a:ext cx="556020" cy="584775"/>
            <a:chOff x="4362433" y="2426063"/>
            <a:chExt cx="556020" cy="584775"/>
          </a:xfrm>
        </p:grpSpPr>
        <p:sp>
          <p:nvSpPr>
            <p:cNvPr id="42" name="TextBox 41"/>
            <p:cNvSpPr txBox="1"/>
            <p:nvPr/>
          </p:nvSpPr>
          <p:spPr>
            <a:xfrm rot="2012913" flipH="1">
              <a:off x="4362433" y="2426063"/>
              <a:ext cx="55602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endParaRPr lang="ru-RU" sz="3200" dirty="0">
                <a:solidFill>
                  <a:srgbClr val="006600"/>
                </a:solidFill>
              </a:endParaRPr>
            </a:p>
          </p:txBody>
        </p:sp>
        <p:cxnSp>
          <p:nvCxnSpPr>
            <p:cNvPr id="43" name="Прямая со стрелкой 42"/>
            <p:cNvCxnSpPr/>
            <p:nvPr/>
          </p:nvCxnSpPr>
          <p:spPr>
            <a:xfrm>
              <a:off x="4525876" y="2501438"/>
              <a:ext cx="389932" cy="265146"/>
            </a:xfrm>
            <a:prstGeom prst="straightConnector1">
              <a:avLst/>
            </a:prstGeom>
            <a:ln w="34925">
              <a:solidFill>
                <a:srgbClr val="006600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4357686" y="4643446"/>
            <a:ext cx="17859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Ткани…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Rectangle 11"/>
          <p:cNvSpPr>
            <a:spLocks noChangeArrowheads="1"/>
          </p:cNvSpPr>
          <p:nvPr/>
        </p:nvSpPr>
        <p:spPr bwMode="auto">
          <a:xfrm>
            <a:off x="4286248" y="5357826"/>
            <a:ext cx="335758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суд над 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-,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2" name="Группа 51"/>
          <p:cNvGrpSpPr/>
          <p:nvPr/>
        </p:nvGrpSpPr>
        <p:grpSpPr>
          <a:xfrm>
            <a:off x="4500562" y="142852"/>
            <a:ext cx="1500198" cy="357190"/>
            <a:chOff x="4500562" y="142852"/>
            <a:chExt cx="765175" cy="209550"/>
          </a:xfrm>
        </p:grpSpPr>
        <p:grpSp>
          <p:nvGrpSpPr>
            <p:cNvPr id="1036" name="Group 12"/>
            <p:cNvGrpSpPr>
              <a:grpSpLocks/>
            </p:cNvGrpSpPr>
            <p:nvPr/>
          </p:nvGrpSpPr>
          <p:grpSpPr bwMode="auto">
            <a:xfrm>
              <a:off x="4500562" y="142852"/>
              <a:ext cx="731838" cy="182562"/>
              <a:chOff x="9072" y="2016"/>
              <a:chExt cx="1152" cy="288"/>
            </a:xfrm>
          </p:grpSpPr>
          <p:sp>
            <p:nvSpPr>
              <p:cNvPr id="1037" name="Rectangle 13"/>
              <p:cNvSpPr>
                <a:spLocks noChangeArrowheads="1"/>
              </p:cNvSpPr>
              <p:nvPr/>
            </p:nvSpPr>
            <p:spPr bwMode="auto">
              <a:xfrm>
                <a:off x="9360" y="2016"/>
                <a:ext cx="432" cy="288"/>
              </a:xfrm>
              <a:prstGeom prst="rect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8" name="Line 14"/>
              <p:cNvSpPr>
                <a:spLocks noChangeShapeType="1"/>
              </p:cNvSpPr>
              <p:nvPr/>
            </p:nvSpPr>
            <p:spPr bwMode="auto">
              <a:xfrm flipH="1">
                <a:off x="9072" y="2160"/>
                <a:ext cx="576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9" name="Line 15"/>
              <p:cNvSpPr>
                <a:spLocks noChangeShapeType="1"/>
              </p:cNvSpPr>
              <p:nvPr/>
            </p:nvSpPr>
            <p:spPr bwMode="auto">
              <a:xfrm>
                <a:off x="9648" y="2160"/>
                <a:ext cx="576" cy="0"/>
              </a:xfrm>
              <a:prstGeom prst="line">
                <a:avLst/>
              </a:prstGeom>
              <a:noFill/>
              <a:ln w="57150">
                <a:solidFill>
                  <a:srgbClr val="0066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040" name="Line 16"/>
            <p:cNvSpPr>
              <a:spLocks noChangeShapeType="1"/>
            </p:cNvSpPr>
            <p:nvPr/>
          </p:nvSpPr>
          <p:spPr bwMode="auto">
            <a:xfrm>
              <a:off x="4554537" y="352402"/>
              <a:ext cx="711200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53" name="Группа 52"/>
          <p:cNvGrpSpPr/>
          <p:nvPr/>
        </p:nvGrpSpPr>
        <p:grpSpPr>
          <a:xfrm>
            <a:off x="0" y="357166"/>
            <a:ext cx="9144000" cy="6858024"/>
            <a:chOff x="0" y="-285776"/>
            <a:chExt cx="9144000" cy="7072362"/>
          </a:xfrm>
        </p:grpSpPr>
        <p:grpSp>
          <p:nvGrpSpPr>
            <p:cNvPr id="54" name="Группа 10"/>
            <p:cNvGrpSpPr/>
            <p:nvPr/>
          </p:nvGrpSpPr>
          <p:grpSpPr>
            <a:xfrm>
              <a:off x="0" y="-285776"/>
              <a:ext cx="9144000" cy="7072362"/>
              <a:chOff x="-4000560" y="-714404"/>
              <a:chExt cx="9144000" cy="7072362"/>
            </a:xfrm>
          </p:grpSpPr>
          <p:grpSp>
            <p:nvGrpSpPr>
              <p:cNvPr id="58" name="Группа 17"/>
              <p:cNvGrpSpPr/>
              <p:nvPr/>
            </p:nvGrpSpPr>
            <p:grpSpPr>
              <a:xfrm>
                <a:off x="-4000560" y="-714404"/>
                <a:ext cx="9144000" cy="7072362"/>
                <a:chOff x="-2643238" y="-1714608"/>
                <a:chExt cx="9144000" cy="7072362"/>
              </a:xfrm>
            </p:grpSpPr>
            <p:sp>
              <p:nvSpPr>
                <p:cNvPr id="60" name="Прямоугольник 59"/>
                <p:cNvSpPr/>
                <p:nvPr/>
              </p:nvSpPr>
              <p:spPr>
                <a:xfrm>
                  <a:off x="-2643238" y="-1714608"/>
                  <a:ext cx="9144000" cy="7072362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9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1" name="Line 16"/>
                <p:cNvSpPr>
                  <a:spLocks noChangeShapeType="1"/>
                </p:cNvSpPr>
                <p:nvPr/>
              </p:nvSpPr>
              <p:spPr bwMode="auto">
                <a:xfrm>
                  <a:off x="4714461" y="-381450"/>
                  <a:ext cx="864777" cy="0"/>
                </a:xfrm>
                <a:prstGeom prst="line">
                  <a:avLst/>
                </a:prstGeom>
                <a:solidFill>
                  <a:schemeClr val="bg2">
                    <a:lumMod val="90000"/>
                  </a:schemeClr>
                </a:solidFill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6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59" name="Line 6"/>
              <p:cNvSpPr>
                <a:spLocks noChangeShapeType="1"/>
              </p:cNvSpPr>
              <p:nvPr/>
            </p:nvSpPr>
            <p:spPr bwMode="auto">
              <a:xfrm>
                <a:off x="889683" y="3855963"/>
                <a:ext cx="948469" cy="0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55" name="Text Box 136"/>
            <p:cNvSpPr txBox="1">
              <a:spLocks noChangeArrowheads="1"/>
            </p:cNvSpPr>
            <p:nvPr/>
          </p:nvSpPr>
          <p:spPr bwMode="auto">
            <a:xfrm>
              <a:off x="5715008" y="5755221"/>
              <a:ext cx="3167384" cy="857256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ru-RU" sz="40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упр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-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k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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L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Прямоугольник 55"/>
            <p:cNvSpPr/>
            <p:nvPr/>
          </p:nvSpPr>
          <p:spPr>
            <a:xfrm>
              <a:off x="857224" y="4944843"/>
              <a:ext cx="6120458" cy="584775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Сила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-…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действие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другого тела! </a:t>
              </a:r>
              <a:endParaRPr lang="ru-RU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7" name="Прямоугольник 56"/>
            <p:cNvSpPr/>
            <p:nvPr/>
          </p:nvSpPr>
          <p:spPr>
            <a:xfrm>
              <a:off x="428596" y="5863256"/>
              <a:ext cx="3542188" cy="923330"/>
            </a:xfrm>
            <a:prstGeom prst="rect">
              <a:avLst/>
            </a:prstGeom>
            <a:solidFill>
              <a:srgbClr val="F9E3A5"/>
            </a:solidFill>
          </p:spPr>
          <p:txBody>
            <a:bodyPr wrap="none">
              <a:spAutoFit/>
            </a:bodyPr>
            <a:lstStyle/>
            <a:p>
              <a:r>
                <a:rPr lang="en-US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54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тр.п</a:t>
              </a:r>
              <a:r>
                <a:rPr lang="ru-RU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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</a:t>
              </a:r>
              <a:r>
                <a:rPr lang="ru-RU" sz="5400" b="1" baseline="-25000" dirty="0" err="1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ru-RU" sz="5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5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000"/>
                            </p:stCondLst>
                            <p:childTnLst>
                              <p:par>
                                <p:cTn id="10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3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3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3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2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6" dur="3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7" dur="3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8" dur="3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9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4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1" dur="2000" fill="hold"/>
                                        <p:tgtEl>
                                          <p:spTgt spid="4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6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6" grpId="1" animBg="1"/>
      <p:bldP spid="1025" grpId="0"/>
      <p:bldP spid="3" grpId="0"/>
      <p:bldP spid="4" grpId="0"/>
      <p:bldP spid="1027" grpId="0"/>
      <p:bldP spid="1028" grpId="0"/>
      <p:bldP spid="29" grpId="0"/>
      <p:bldP spid="1034" grpId="0" animBg="1"/>
      <p:bldP spid="1035" grpId="0"/>
      <p:bldP spid="45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3810000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ru-RU" sz="2800" dirty="0" smtClean="0">
                <a:solidFill>
                  <a:srgbClr val="FF0000"/>
                </a:solidFill>
              </a:rPr>
              <a:t>ЕГЭ-20</a:t>
            </a:r>
            <a:r>
              <a:rPr lang="en-US" sz="2800" dirty="0" smtClean="0">
                <a:solidFill>
                  <a:srgbClr val="FF0000"/>
                </a:solidFill>
              </a:rPr>
              <a:t>10</a:t>
            </a:r>
            <a:r>
              <a:rPr lang="ru-RU" sz="2800" dirty="0" smtClean="0">
                <a:solidFill>
                  <a:srgbClr val="FF0000"/>
                </a:solidFill>
              </a:rPr>
              <a:t>-А</a:t>
            </a:r>
            <a:r>
              <a:rPr lang="en-US" sz="2800" dirty="0" smtClean="0">
                <a:solidFill>
                  <a:srgbClr val="FF0000"/>
                </a:solidFill>
              </a:rPr>
              <a:t>3</a:t>
            </a:r>
            <a:r>
              <a:rPr lang="ru-RU" sz="2800" dirty="0" smtClean="0">
                <a:solidFill>
                  <a:srgbClr val="FF0000"/>
                </a:solidFill>
              </a:rPr>
              <a:t>. </a:t>
            </a:r>
            <a:r>
              <a:rPr lang="ru-RU" sz="2800" dirty="0" smtClean="0"/>
              <a:t>При исследовании зависимости силы трения скольжения </a:t>
            </a:r>
            <a:r>
              <a:rPr lang="ru-RU" sz="2800" i="1" dirty="0" err="1" smtClean="0"/>
              <a:t>F</a:t>
            </a:r>
            <a:r>
              <a:rPr lang="ru-RU" sz="2800" i="1" baseline="-25000" dirty="0" err="1" smtClean="0"/>
              <a:t>тр</a:t>
            </a:r>
            <a:r>
              <a:rPr lang="ru-RU" sz="2800" i="1" baseline="30000" dirty="0" smtClean="0"/>
              <a:t> </a:t>
            </a:r>
            <a:r>
              <a:rPr lang="ru-RU" sz="2800" dirty="0" smtClean="0"/>
              <a:t>от силы нормального давления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F</a:t>
            </a:r>
            <a:r>
              <a:rPr lang="ru-RU" sz="2800" i="1" baseline="-25000" dirty="0" err="1" smtClean="0"/>
              <a:t>д</a:t>
            </a:r>
            <a:r>
              <a:rPr lang="ru-RU" sz="2800" i="1" baseline="30000" dirty="0" smtClean="0"/>
              <a:t> </a:t>
            </a:r>
            <a:r>
              <a:rPr lang="ru-RU" sz="2800" dirty="0" smtClean="0"/>
              <a:t>были получены следующие данные: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ru-RU" sz="2800" dirty="0" smtClean="0"/>
              <a:t>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ru-RU" sz="2800" dirty="0" smtClean="0"/>
              <a:t>Из результатов исследования можно заключить, что коэффициент трения скольжения равен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352800" y="4038600"/>
            <a:ext cx="2133600" cy="2362200"/>
          </a:xfrm>
        </p:spPr>
        <p:txBody>
          <a:bodyPr/>
          <a:lstStyle/>
          <a:p>
            <a:pPr marL="514350" indent="-514350" eaLnBrk="1" hangingPunct="1">
              <a:buFont typeface="Bookman Old Style" pitchFamily="18" charset="0"/>
              <a:buAutoNum type="arabicPeriod"/>
            </a:pPr>
            <a:r>
              <a:rPr lang="ru-RU" smtClean="0"/>
              <a:t>0,2 </a:t>
            </a:r>
            <a:endParaRPr lang="en-US" smtClean="0"/>
          </a:p>
          <a:p>
            <a:pPr marL="514350" indent="-514350" eaLnBrk="1" hangingPunct="1">
              <a:buFont typeface="Bookman Old Style" pitchFamily="18" charset="0"/>
              <a:buAutoNum type="arabicPeriod"/>
            </a:pPr>
            <a:r>
              <a:rPr lang="ru-RU" smtClean="0"/>
              <a:t>2 </a:t>
            </a:r>
            <a:endParaRPr lang="en-US" smtClean="0"/>
          </a:p>
          <a:p>
            <a:pPr marL="514350" indent="-514350" eaLnBrk="1" hangingPunct="1">
              <a:buFont typeface="Bookman Old Style" pitchFamily="18" charset="0"/>
              <a:buAutoNum type="arabicPeriod"/>
            </a:pPr>
            <a:r>
              <a:rPr lang="ru-RU" smtClean="0"/>
              <a:t>0,5 </a:t>
            </a:r>
            <a:endParaRPr lang="en-US" smtClean="0"/>
          </a:p>
          <a:p>
            <a:pPr marL="514350" indent="-514350" eaLnBrk="1" hangingPunct="1">
              <a:buFont typeface="Bookman Old Style" pitchFamily="18" charset="0"/>
              <a:buAutoNum type="arabicPeriod"/>
            </a:pPr>
            <a:r>
              <a:rPr lang="ru-RU" smtClean="0"/>
              <a:t>5 	</a:t>
            </a:r>
          </a:p>
        </p:txBody>
      </p:sp>
      <p:pic>
        <p:nvPicPr>
          <p:cNvPr id="6758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981200"/>
            <a:ext cx="673735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2819400"/>
          </a:xfrm>
        </p:spPr>
        <p:txBody>
          <a:bodyPr/>
          <a:lstStyle/>
          <a:p>
            <a:pPr eaLnBrk="1" hangingPunct="1"/>
            <a:r>
              <a:rPr lang="ru-RU" sz="2800" dirty="0" smtClean="0">
                <a:solidFill>
                  <a:srgbClr val="FF0000"/>
                </a:solidFill>
              </a:rPr>
              <a:t>ЕГЭ-20</a:t>
            </a:r>
            <a:r>
              <a:rPr lang="en-US" sz="2800" dirty="0" smtClean="0">
                <a:solidFill>
                  <a:srgbClr val="FF0000"/>
                </a:solidFill>
              </a:rPr>
              <a:t>10</a:t>
            </a:r>
            <a:r>
              <a:rPr lang="ru-RU" sz="2800" dirty="0" smtClean="0">
                <a:solidFill>
                  <a:srgbClr val="FF0000"/>
                </a:solidFill>
              </a:rPr>
              <a:t>-А7. </a:t>
            </a:r>
            <a:r>
              <a:rPr lang="ru-RU" sz="2800" dirty="0" smtClean="0"/>
              <a:t>Одинаковые бруски, связанные нитью, движутся под действием внешней силы </a:t>
            </a:r>
            <a:r>
              <a:rPr lang="ru-RU" sz="2800" i="1" dirty="0" smtClean="0"/>
              <a:t>F </a:t>
            </a:r>
            <a:r>
              <a:rPr lang="ru-RU" sz="2800" dirty="0" smtClean="0"/>
              <a:t>по гладкой горизонтальной поверхности. Как изменится сила натяжения нити </a:t>
            </a:r>
            <a:r>
              <a:rPr lang="ru-RU" sz="2800" i="1" dirty="0" smtClean="0"/>
              <a:t>Т, </a:t>
            </a:r>
            <a:r>
              <a:rPr lang="ru-RU" sz="2800" dirty="0" smtClean="0"/>
              <a:t>если третий брусок переложить с первого на второй?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33400" y="3200400"/>
            <a:ext cx="2743200" cy="3200400"/>
          </a:xfrm>
        </p:spPr>
        <p:txBody>
          <a:bodyPr>
            <a:normAutofit fontScale="92500"/>
          </a:bodyPr>
          <a:lstStyle/>
          <a:p>
            <a:pPr marL="457200" indent="-457200">
              <a:buFont typeface="Bookman Old Style" pitchFamily="18" charset="0"/>
              <a:buAutoNum type="arabicPeriod"/>
            </a:pPr>
            <a:r>
              <a:rPr lang="ru-RU" sz="2400" smtClean="0"/>
              <a:t>уменьшится в 1,5 раза 	</a:t>
            </a:r>
          </a:p>
          <a:p>
            <a:pPr marL="457200" indent="-457200">
              <a:buFont typeface="Bookman Old Style" pitchFamily="18" charset="0"/>
              <a:buAutoNum type="arabicPeriod"/>
            </a:pPr>
            <a:r>
              <a:rPr lang="ru-RU" sz="2400" smtClean="0"/>
              <a:t>уменьшится в 2 раза 	</a:t>
            </a:r>
          </a:p>
          <a:p>
            <a:pPr marL="457200" indent="-457200">
              <a:buFont typeface="Bookman Old Style" pitchFamily="18" charset="0"/>
              <a:buAutoNum type="arabicPeriod"/>
            </a:pPr>
            <a:r>
              <a:rPr lang="ru-RU" sz="2400" smtClean="0"/>
              <a:t>увеличится в 2 раза 	</a:t>
            </a:r>
          </a:p>
          <a:p>
            <a:pPr marL="457200" indent="-457200">
              <a:buFont typeface="Bookman Old Style" pitchFamily="18" charset="0"/>
              <a:buAutoNum type="arabicPeriod"/>
            </a:pPr>
            <a:r>
              <a:rPr lang="ru-RU" sz="2400" smtClean="0"/>
              <a:t>увеличится в 3 раза 	</a:t>
            </a:r>
          </a:p>
        </p:txBody>
      </p:sp>
      <p:pic>
        <p:nvPicPr>
          <p:cNvPr id="7270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7600" y="3352800"/>
            <a:ext cx="4824413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71472" y="0"/>
            <a:ext cx="8229600" cy="714356"/>
          </a:xfrm>
        </p:spPr>
        <p:txBody>
          <a:bodyPr>
            <a:normAutofit/>
          </a:bodyPr>
          <a:lstStyle/>
          <a:p>
            <a:r>
              <a:rPr lang="ru-RU" dirty="0" smtClean="0"/>
              <a:t>Литература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0" y="642918"/>
            <a:ext cx="9001156" cy="6215082"/>
          </a:xfrm>
        </p:spPr>
        <p:txBody>
          <a:bodyPr>
            <a:normAutofit fontScale="70000" lnSpcReduction="20000"/>
          </a:bodyPr>
          <a:lstStyle/>
          <a:p>
            <a:pPr lvl="0">
              <a:buFont typeface="+mj-lt"/>
              <a:buAutoNum type="arabicPeriod"/>
            </a:pPr>
            <a:r>
              <a:rPr lang="ru-RU" sz="1800" dirty="0" err="1" smtClean="0"/>
              <a:t>Гутник</a:t>
            </a:r>
            <a:r>
              <a:rPr lang="ru-RU" sz="1800" dirty="0" smtClean="0"/>
              <a:t>, Е. М., Физика. 7 класс. Учебник для общеобразовательных школ / Е. М. </a:t>
            </a:r>
            <a:r>
              <a:rPr lang="ru-RU" sz="1800" dirty="0" err="1" smtClean="0"/>
              <a:t>Гутник</a:t>
            </a:r>
            <a:r>
              <a:rPr lang="ru-RU" sz="1800" dirty="0" smtClean="0"/>
              <a:t>, А. В. </a:t>
            </a:r>
            <a:r>
              <a:rPr lang="ru-RU" sz="1800" dirty="0" err="1" smtClean="0"/>
              <a:t>Перышкин</a:t>
            </a:r>
            <a:r>
              <a:rPr lang="ru-RU" sz="1800" dirty="0" smtClean="0"/>
              <a:t>. - М.: Дрофа, 2009. – 302 с.</a:t>
            </a:r>
          </a:p>
          <a:p>
            <a:pPr lvl="0">
              <a:buFont typeface="+mj-lt"/>
              <a:buAutoNum type="arabicPeriod"/>
            </a:pPr>
            <a:r>
              <a:rPr lang="ru-RU" sz="1800" dirty="0" smtClean="0"/>
              <a:t>Законы Ньютона. </a:t>
            </a:r>
            <a:r>
              <a:rPr lang="ru-RU" sz="1800" dirty="0" smtClean="0">
                <a:hlinkClick r:id="rId2"/>
              </a:rPr>
              <a:t>Словари и энциклопедии на Академике</a:t>
            </a:r>
            <a:r>
              <a:rPr lang="ru-RU" sz="1800" dirty="0" smtClean="0"/>
              <a:t> //[Электронный ресурс] // </a:t>
            </a:r>
            <a:r>
              <a:rPr lang="ru-RU" sz="1800" u="sng" dirty="0" smtClean="0">
                <a:hlinkClick r:id="rId3"/>
              </a:rPr>
              <a:t>http://dic.academic.ru/dic.nsf/ruwiki/3321</a:t>
            </a:r>
            <a:endParaRPr lang="ru-RU" sz="1800" dirty="0" smtClean="0"/>
          </a:p>
          <a:p>
            <a:pPr lvl="0">
              <a:buFont typeface="+mj-lt"/>
              <a:buAutoNum type="arabicPeriod"/>
            </a:pPr>
            <a:r>
              <a:rPr lang="ru-RU" sz="1800" dirty="0" smtClean="0"/>
              <a:t>Зорин, Н.И. ГИА 2010. Физика. Тренировочные задания: 9 класс / Н.И. Зорин. – М.: </a:t>
            </a:r>
            <a:r>
              <a:rPr lang="ru-RU" sz="1800" dirty="0" err="1" smtClean="0"/>
              <a:t>Эксмо</a:t>
            </a:r>
            <a:r>
              <a:rPr lang="ru-RU" sz="1800" dirty="0" smtClean="0"/>
              <a:t>, 2010. – 112 с. – (Государственная (итоговая) аттестация (в новой форме).</a:t>
            </a:r>
          </a:p>
          <a:p>
            <a:pPr lvl="0">
              <a:buFont typeface="+mj-lt"/>
              <a:buAutoNum type="arabicPeriod"/>
            </a:pPr>
            <a:r>
              <a:rPr lang="ru-RU" sz="1800" dirty="0" err="1" smtClean="0"/>
              <a:t>Кабардин</a:t>
            </a:r>
            <a:r>
              <a:rPr lang="ru-RU" sz="1800" dirty="0" smtClean="0"/>
              <a:t>, О.Ф. Физика. 9 </a:t>
            </a:r>
            <a:r>
              <a:rPr lang="ru-RU" sz="1800" dirty="0" err="1" smtClean="0"/>
              <a:t>кл</a:t>
            </a:r>
            <a:r>
              <a:rPr lang="ru-RU" sz="1800" dirty="0" smtClean="0"/>
              <a:t>.: сборник тестовых заданий для подготовки к итоговой аттестации за курс основной школы / О.Ф. </a:t>
            </a:r>
            <a:r>
              <a:rPr lang="ru-RU" sz="1800" dirty="0" err="1" smtClean="0"/>
              <a:t>Кабардин</a:t>
            </a:r>
            <a:r>
              <a:rPr lang="ru-RU" sz="1800" dirty="0" smtClean="0"/>
              <a:t>. – М.: Дрофа, 2008. – 219 с;</a:t>
            </a:r>
          </a:p>
          <a:p>
            <a:pPr lvl="0">
              <a:buFont typeface="+mj-lt"/>
              <a:buAutoNum type="arabicPeriod"/>
            </a:pPr>
            <a:r>
              <a:rPr lang="ru-RU" sz="1800" dirty="0" smtClean="0"/>
              <a:t>КАК МЫ ХОДИМ? ТРЕНИЕ ПРИ ХОДЬБЕ. </a:t>
            </a:r>
            <a:r>
              <a:rPr lang="ru-RU" sz="1800" dirty="0" err="1" smtClean="0"/>
              <a:t>Класс!ная</a:t>
            </a:r>
            <a:r>
              <a:rPr lang="ru-RU" sz="1800" dirty="0" smtClean="0"/>
              <a:t> физика для любознательных //[Электронный ресурс]// </a:t>
            </a:r>
            <a:r>
              <a:rPr lang="ru-RU" sz="1800" u="sng" dirty="0" smtClean="0">
                <a:hlinkClick r:id="rId4"/>
              </a:rPr>
              <a:t>http://class-fizika.narod.ru/tren2.htm</a:t>
            </a:r>
            <a:endParaRPr lang="ru-RU" sz="1800" dirty="0" smtClean="0"/>
          </a:p>
          <a:p>
            <a:pPr lvl="0">
              <a:buFont typeface="+mj-lt"/>
              <a:buAutoNum type="arabicPeriod"/>
            </a:pPr>
            <a:r>
              <a:rPr lang="ru-RU" sz="1800" dirty="0" err="1" smtClean="0"/>
              <a:t>Перышкин</a:t>
            </a:r>
            <a:r>
              <a:rPr lang="ru-RU" sz="1800" dirty="0" smtClean="0"/>
              <a:t>, А. В., Физика. 7 класс. Учебник для общеобразовательных школ / А. В. </a:t>
            </a:r>
            <a:r>
              <a:rPr lang="ru-RU" sz="1800" dirty="0" err="1" smtClean="0"/>
              <a:t>Перышкин</a:t>
            </a:r>
            <a:r>
              <a:rPr lang="ru-RU" sz="1800" dirty="0" smtClean="0"/>
              <a:t>. - М.: Дрофа, 2009. – 198 с.</a:t>
            </a:r>
          </a:p>
          <a:p>
            <a:pPr lvl="0">
              <a:buFont typeface="+mj-lt"/>
              <a:buAutoNum type="arabicPeriod"/>
            </a:pPr>
            <a:r>
              <a:rPr lang="ru-RU" sz="1800" dirty="0" err="1" smtClean="0"/>
              <a:t>Перышкин</a:t>
            </a:r>
            <a:r>
              <a:rPr lang="ru-RU" sz="1800" dirty="0" smtClean="0"/>
              <a:t>, А. В., Физика. 8 класс. Учебник для общеобразовательных школ / А. В. </a:t>
            </a:r>
            <a:r>
              <a:rPr lang="ru-RU" sz="1800" dirty="0" err="1" smtClean="0"/>
              <a:t>Перышкин</a:t>
            </a:r>
            <a:r>
              <a:rPr lang="ru-RU" sz="1800" dirty="0" smtClean="0"/>
              <a:t>. - М.: Дрофа, 2009. – 196 с.</a:t>
            </a:r>
          </a:p>
          <a:p>
            <a:pPr lvl="0">
              <a:buFont typeface="+mj-lt"/>
              <a:buAutoNum type="arabicPeriod"/>
            </a:pPr>
            <a:r>
              <a:rPr lang="ru-RU" sz="1800" b="1" u="sng" dirty="0" smtClean="0"/>
              <a:t>Сила вязкого трения</a:t>
            </a:r>
            <a:r>
              <a:rPr lang="ru-RU" sz="1800" dirty="0" smtClean="0"/>
              <a:t>. Единая коллекция цифровых образовательных ресурсов//[Электронный ресурс]//</a:t>
            </a:r>
            <a:r>
              <a:rPr lang="ru-RU" sz="1800" u="sng" dirty="0" smtClean="0"/>
              <a:t> </a:t>
            </a:r>
            <a:r>
              <a:rPr lang="ru-RU" sz="1800" u="sng" dirty="0" smtClean="0">
                <a:hlinkClick r:id="rId5"/>
              </a:rPr>
              <a:t>http://files.school-collection.edu.ru/dlrstore/da7a62ec-9a4f-d6a7-facf-da4b02cd7fa6/00144678343280436.htm</a:t>
            </a:r>
            <a:endParaRPr lang="ru-RU" sz="1800" dirty="0" smtClean="0"/>
          </a:p>
          <a:p>
            <a:pPr lvl="0">
              <a:buFont typeface="+mj-lt"/>
              <a:buAutoNum type="arabicPeriod"/>
            </a:pPr>
            <a:r>
              <a:rPr lang="ru-RU" sz="1800" b="1" dirty="0" smtClean="0"/>
              <a:t>Сила трения качения и ее применение</a:t>
            </a:r>
            <a:r>
              <a:rPr lang="ru-RU" sz="1800" dirty="0" smtClean="0"/>
              <a:t>. Единая коллекция цифровых образовательных ресурсов//[Электронный ресурс]//</a:t>
            </a:r>
            <a:r>
              <a:rPr lang="ru-RU" sz="1800" u="sng" dirty="0" smtClean="0"/>
              <a:t> </a:t>
            </a:r>
            <a:r>
              <a:rPr lang="en-US" sz="1800" u="sng" dirty="0" smtClean="0"/>
              <a:t>http</a:t>
            </a:r>
            <a:r>
              <a:rPr lang="ru-RU" sz="1800" u="sng" dirty="0" smtClean="0"/>
              <a:t>://</a:t>
            </a:r>
            <a:r>
              <a:rPr lang="en-US" sz="1800" u="sng" dirty="0" smtClean="0"/>
              <a:t>files</a:t>
            </a:r>
            <a:r>
              <a:rPr lang="ru-RU" sz="1800" u="sng" dirty="0" smtClean="0"/>
              <a:t>.</a:t>
            </a:r>
            <a:r>
              <a:rPr lang="en-US" sz="1800" u="sng" dirty="0" smtClean="0"/>
              <a:t>school</a:t>
            </a:r>
            <a:r>
              <a:rPr lang="ru-RU" sz="1800" u="sng" dirty="0" smtClean="0"/>
              <a:t>-</a:t>
            </a:r>
            <a:r>
              <a:rPr lang="en-US" sz="1800" u="sng" dirty="0" smtClean="0"/>
              <a:t>collection</a:t>
            </a:r>
            <a:r>
              <a:rPr lang="ru-RU" sz="1800" u="sng" dirty="0" smtClean="0"/>
              <a:t>.</a:t>
            </a:r>
            <a:r>
              <a:rPr lang="en-US" sz="1800" u="sng" dirty="0" err="1" smtClean="0"/>
              <a:t>edu</a:t>
            </a:r>
            <a:r>
              <a:rPr lang="ru-RU" sz="1800" u="sng" dirty="0" smtClean="0"/>
              <a:t>.</a:t>
            </a:r>
            <a:r>
              <a:rPr lang="en-US" sz="1800" u="sng" dirty="0" err="1" smtClean="0"/>
              <a:t>ru</a:t>
            </a:r>
            <a:r>
              <a:rPr lang="ru-RU" sz="1800" u="sng" dirty="0" smtClean="0"/>
              <a:t>/</a:t>
            </a:r>
            <a:r>
              <a:rPr lang="en-US" sz="1800" u="sng" dirty="0" err="1" smtClean="0"/>
              <a:t>dlrstore</a:t>
            </a:r>
            <a:r>
              <a:rPr lang="ru-RU" sz="1800" u="sng" dirty="0" smtClean="0"/>
              <a:t>/796</a:t>
            </a:r>
            <a:r>
              <a:rPr lang="en-US" sz="1800" u="sng" dirty="0" err="1" smtClean="0"/>
              <a:t>cd</a:t>
            </a:r>
            <a:r>
              <a:rPr lang="ru-RU" sz="1800" u="sng" dirty="0" smtClean="0"/>
              <a:t>1</a:t>
            </a:r>
            <a:r>
              <a:rPr lang="en-US" sz="1800" u="sng" dirty="0" smtClean="0"/>
              <a:t>f</a:t>
            </a:r>
            <a:r>
              <a:rPr lang="ru-RU" sz="1800" u="sng" dirty="0" smtClean="0"/>
              <a:t>9-2680-</a:t>
            </a:r>
            <a:r>
              <a:rPr lang="en-US" sz="1800" u="sng" dirty="0" smtClean="0"/>
              <a:t>e</a:t>
            </a:r>
            <a:r>
              <a:rPr lang="ru-RU" sz="1800" u="sng" dirty="0" smtClean="0"/>
              <a:t>756-</a:t>
            </a:r>
            <a:r>
              <a:rPr lang="en-US" sz="1800" u="sng" dirty="0" err="1" smtClean="0"/>
              <a:t>fb</a:t>
            </a:r>
            <a:r>
              <a:rPr lang="ru-RU" sz="1800" u="sng" dirty="0" smtClean="0"/>
              <a:t>0</a:t>
            </a:r>
            <a:r>
              <a:rPr lang="en-US" sz="1800" u="sng" dirty="0" smtClean="0"/>
              <a:t>f</a:t>
            </a:r>
            <a:r>
              <a:rPr lang="ru-RU" sz="1800" u="sng" dirty="0" smtClean="0"/>
              <a:t>-</a:t>
            </a:r>
            <a:r>
              <a:rPr lang="en-US" sz="1800" u="sng" dirty="0" smtClean="0"/>
              <a:t>d</a:t>
            </a:r>
            <a:r>
              <a:rPr lang="ru-RU" sz="1800" u="sng" dirty="0" smtClean="0"/>
              <a:t>2</a:t>
            </a:r>
            <a:r>
              <a:rPr lang="en-US" sz="1800" u="sng" dirty="0" smtClean="0"/>
              <a:t>d</a:t>
            </a:r>
            <a:r>
              <a:rPr lang="ru-RU" sz="1800" u="sng" dirty="0" smtClean="0"/>
              <a:t>4</a:t>
            </a:r>
            <a:r>
              <a:rPr lang="en-US" sz="1800" u="sng" dirty="0" err="1" smtClean="0"/>
              <a:t>eae</a:t>
            </a:r>
            <a:r>
              <a:rPr lang="ru-RU" sz="1800" u="sng" dirty="0" smtClean="0"/>
              <a:t>4</a:t>
            </a:r>
            <a:r>
              <a:rPr lang="en-US" sz="1800" u="sng" dirty="0" err="1" smtClean="0"/>
              <a:t>bbf</a:t>
            </a:r>
            <a:r>
              <a:rPr lang="ru-RU" sz="1800" u="sng" dirty="0" smtClean="0"/>
              <a:t>4/00144675438266421.</a:t>
            </a:r>
            <a:r>
              <a:rPr lang="en-US" sz="1800" u="sng" dirty="0" err="1" smtClean="0"/>
              <a:t>htm</a:t>
            </a:r>
            <a:endParaRPr lang="ru-RU" sz="1800" dirty="0" smtClean="0"/>
          </a:p>
          <a:p>
            <a:pPr lvl="0">
              <a:buFont typeface="+mj-lt"/>
              <a:buAutoNum type="arabicPeriod"/>
            </a:pPr>
            <a:r>
              <a:rPr lang="ru-RU" sz="1800" dirty="0" smtClean="0"/>
              <a:t>Сила трения покоя и сила трения скольжения. Единая коллекция цифровых образовательных ресурсов//[Электронный ресурс]//</a:t>
            </a:r>
            <a:r>
              <a:rPr lang="ru-RU" sz="1800" u="sng" dirty="0" smtClean="0"/>
              <a:t> </a:t>
            </a:r>
            <a:r>
              <a:rPr lang="en-US" sz="1800" u="sng" dirty="0" smtClean="0">
                <a:hlinkClick r:id="rId6"/>
              </a:rPr>
              <a:t>http</a:t>
            </a:r>
            <a:r>
              <a:rPr lang="ru-RU" sz="1800" u="sng" dirty="0" smtClean="0">
                <a:hlinkClick r:id="rId6"/>
              </a:rPr>
              <a:t>://</a:t>
            </a:r>
            <a:r>
              <a:rPr lang="en-US" sz="1800" u="sng" dirty="0" smtClean="0">
                <a:hlinkClick r:id="rId6"/>
              </a:rPr>
              <a:t>files</a:t>
            </a:r>
            <a:r>
              <a:rPr lang="ru-RU" sz="1800" u="sng" dirty="0" smtClean="0">
                <a:hlinkClick r:id="rId6"/>
              </a:rPr>
              <a:t>.</a:t>
            </a:r>
            <a:r>
              <a:rPr lang="en-US" sz="1800" u="sng" dirty="0" smtClean="0">
                <a:hlinkClick r:id="rId6"/>
              </a:rPr>
              <a:t>school</a:t>
            </a:r>
            <a:r>
              <a:rPr lang="ru-RU" sz="1800" u="sng" dirty="0" smtClean="0">
                <a:hlinkClick r:id="rId6"/>
              </a:rPr>
              <a:t>-</a:t>
            </a:r>
            <a:r>
              <a:rPr lang="en-US" sz="1800" u="sng" dirty="0" smtClean="0">
                <a:hlinkClick r:id="rId6"/>
              </a:rPr>
              <a:t>collection</a:t>
            </a:r>
            <a:r>
              <a:rPr lang="ru-RU" sz="1800" u="sng" dirty="0" smtClean="0">
                <a:hlinkClick r:id="rId6"/>
              </a:rPr>
              <a:t>.</a:t>
            </a:r>
            <a:r>
              <a:rPr lang="en-US" sz="1800" u="sng" dirty="0" err="1" smtClean="0">
                <a:hlinkClick r:id="rId6"/>
              </a:rPr>
              <a:t>edu</a:t>
            </a:r>
            <a:r>
              <a:rPr lang="ru-RU" sz="1800" u="sng" dirty="0" smtClean="0">
                <a:hlinkClick r:id="rId6"/>
              </a:rPr>
              <a:t>.</a:t>
            </a:r>
            <a:r>
              <a:rPr lang="en-US" sz="1800" u="sng" dirty="0" err="1" smtClean="0">
                <a:hlinkClick r:id="rId6"/>
              </a:rPr>
              <a:t>ru</a:t>
            </a:r>
            <a:r>
              <a:rPr lang="ru-RU" sz="1800" u="sng" dirty="0" smtClean="0">
                <a:hlinkClick r:id="rId6"/>
              </a:rPr>
              <a:t>/</a:t>
            </a:r>
            <a:r>
              <a:rPr lang="en-US" sz="1800" u="sng" dirty="0" err="1" smtClean="0">
                <a:hlinkClick r:id="rId6"/>
              </a:rPr>
              <a:t>dlrstore</a:t>
            </a:r>
            <a:r>
              <a:rPr lang="ru-RU" sz="1800" u="sng" dirty="0" smtClean="0">
                <a:hlinkClick r:id="rId6"/>
              </a:rPr>
              <a:t>/7059</a:t>
            </a:r>
            <a:r>
              <a:rPr lang="en-US" sz="1800" u="sng" dirty="0" smtClean="0">
                <a:hlinkClick r:id="rId6"/>
              </a:rPr>
              <a:t>c</a:t>
            </a:r>
            <a:r>
              <a:rPr lang="ru-RU" sz="1800" u="sng" dirty="0" smtClean="0">
                <a:hlinkClick r:id="rId6"/>
              </a:rPr>
              <a:t>5</a:t>
            </a:r>
            <a:r>
              <a:rPr lang="en-US" sz="1800" u="sng" dirty="0" err="1" smtClean="0">
                <a:hlinkClick r:id="rId6"/>
              </a:rPr>
              <a:t>bd</a:t>
            </a:r>
            <a:r>
              <a:rPr lang="ru-RU" sz="1800" u="sng" dirty="0" smtClean="0">
                <a:hlinkClick r:id="rId6"/>
              </a:rPr>
              <a:t>-</a:t>
            </a:r>
            <a:r>
              <a:rPr lang="en-US" sz="1800" u="sng" dirty="0" err="1" smtClean="0">
                <a:hlinkClick r:id="rId6"/>
              </a:rPr>
              <a:t>bea</a:t>
            </a:r>
            <a:r>
              <a:rPr lang="ru-RU" sz="1800" u="sng" dirty="0" smtClean="0">
                <a:hlinkClick r:id="rId6"/>
              </a:rPr>
              <a:t>7-4</a:t>
            </a:r>
            <a:r>
              <a:rPr lang="en-US" sz="1800" u="sng" dirty="0" smtClean="0">
                <a:hlinkClick r:id="rId6"/>
              </a:rPr>
              <a:t>d</a:t>
            </a:r>
            <a:r>
              <a:rPr lang="ru-RU" sz="1800" u="sng" dirty="0" smtClean="0">
                <a:hlinkClick r:id="rId6"/>
              </a:rPr>
              <a:t>42-</a:t>
            </a:r>
            <a:r>
              <a:rPr lang="en-US" sz="1800" u="sng" dirty="0" smtClean="0">
                <a:hlinkClick r:id="rId6"/>
              </a:rPr>
              <a:t>a</a:t>
            </a:r>
            <a:r>
              <a:rPr lang="ru-RU" sz="1800" u="sng" dirty="0" smtClean="0">
                <a:hlinkClick r:id="rId6"/>
              </a:rPr>
              <a:t>605-4</a:t>
            </a:r>
            <a:r>
              <a:rPr lang="en-US" sz="1800" u="sng" dirty="0" err="1" smtClean="0">
                <a:hlinkClick r:id="rId6"/>
              </a:rPr>
              <a:t>fd</a:t>
            </a:r>
            <a:r>
              <a:rPr lang="ru-RU" sz="1800" u="sng" dirty="0" smtClean="0">
                <a:hlinkClick r:id="rId6"/>
              </a:rPr>
              <a:t>51</a:t>
            </a:r>
            <a:r>
              <a:rPr lang="en-US" sz="1800" u="sng" dirty="0" smtClean="0">
                <a:hlinkClick r:id="rId6"/>
              </a:rPr>
              <a:t>e</a:t>
            </a:r>
            <a:r>
              <a:rPr lang="ru-RU" sz="1800" u="sng" dirty="0" smtClean="0">
                <a:hlinkClick r:id="rId6"/>
              </a:rPr>
              <a:t>00</a:t>
            </a:r>
            <a:r>
              <a:rPr lang="en-US" sz="1800" u="sng" dirty="0" smtClean="0">
                <a:hlinkClick r:id="rId6"/>
              </a:rPr>
              <a:t>dc</a:t>
            </a:r>
            <a:r>
              <a:rPr lang="ru-RU" sz="1800" u="sng" dirty="0" smtClean="0">
                <a:hlinkClick r:id="rId6"/>
              </a:rPr>
              <a:t>71/9_224.</a:t>
            </a:r>
            <a:r>
              <a:rPr lang="en-US" sz="1800" u="sng" dirty="0" err="1" smtClean="0">
                <a:hlinkClick r:id="rId6"/>
              </a:rPr>
              <a:t>swf</a:t>
            </a:r>
            <a:endParaRPr lang="ru-RU" sz="1800" dirty="0" smtClean="0"/>
          </a:p>
          <a:p>
            <a:pPr lvl="0">
              <a:buFont typeface="+mj-lt"/>
              <a:buAutoNum type="arabicPeriod"/>
            </a:pPr>
            <a:r>
              <a:rPr lang="ru-RU" sz="1800" dirty="0" smtClean="0"/>
              <a:t>Сила трения при ходьбе. Единая коллекция цифровых образовательных ресурсов//[Электронный ресурс]//</a:t>
            </a:r>
            <a:r>
              <a:rPr lang="ru-RU" sz="1800" u="sng" dirty="0" smtClean="0"/>
              <a:t> </a:t>
            </a:r>
            <a:r>
              <a:rPr lang="en-US" sz="1800" u="sng" dirty="0" smtClean="0"/>
              <a:t>http</a:t>
            </a:r>
            <a:r>
              <a:rPr lang="ru-RU" sz="1800" u="sng" dirty="0" smtClean="0"/>
              <a:t>://</a:t>
            </a:r>
            <a:r>
              <a:rPr lang="en-US" sz="1800" u="sng" dirty="0" smtClean="0"/>
              <a:t>files</a:t>
            </a:r>
            <a:r>
              <a:rPr lang="ru-RU" sz="1800" u="sng" dirty="0" smtClean="0"/>
              <a:t>.</a:t>
            </a:r>
            <a:r>
              <a:rPr lang="en-US" sz="1800" u="sng" dirty="0" smtClean="0"/>
              <a:t>school</a:t>
            </a:r>
            <a:r>
              <a:rPr lang="ru-RU" sz="1800" u="sng" dirty="0" smtClean="0"/>
              <a:t>-</a:t>
            </a:r>
            <a:r>
              <a:rPr lang="en-US" sz="1800" u="sng" dirty="0" smtClean="0"/>
              <a:t>collection</a:t>
            </a:r>
            <a:r>
              <a:rPr lang="ru-RU" sz="1800" u="sng" dirty="0" smtClean="0"/>
              <a:t>.</a:t>
            </a:r>
            <a:r>
              <a:rPr lang="en-US" sz="1800" u="sng" dirty="0" err="1" smtClean="0"/>
              <a:t>edu</a:t>
            </a:r>
            <a:r>
              <a:rPr lang="ru-RU" sz="1800" u="sng" dirty="0" smtClean="0"/>
              <a:t>.</a:t>
            </a:r>
            <a:r>
              <a:rPr lang="en-US" sz="1800" u="sng" dirty="0" err="1" smtClean="0"/>
              <a:t>ru</a:t>
            </a:r>
            <a:r>
              <a:rPr lang="ru-RU" sz="1800" u="sng" dirty="0" smtClean="0"/>
              <a:t>/</a:t>
            </a:r>
            <a:r>
              <a:rPr lang="en-US" sz="1800" u="sng" dirty="0" err="1" smtClean="0"/>
              <a:t>dlrstore</a:t>
            </a:r>
            <a:r>
              <a:rPr lang="ru-RU" sz="1800" u="sng" dirty="0" smtClean="0"/>
              <a:t>/669</a:t>
            </a:r>
            <a:r>
              <a:rPr lang="en-US" sz="1800" u="sng" dirty="0" err="1" smtClean="0"/>
              <a:t>bc</a:t>
            </a:r>
            <a:r>
              <a:rPr lang="ru-RU" sz="1800" u="sng" dirty="0" smtClean="0"/>
              <a:t>792-</a:t>
            </a:r>
            <a:r>
              <a:rPr lang="en-US" sz="1800" u="sng" dirty="0" smtClean="0"/>
              <a:t>e</a:t>
            </a:r>
            <a:r>
              <a:rPr lang="ru-RU" sz="1800" u="sng" dirty="0" smtClean="0"/>
              <a:t>921-11</a:t>
            </a:r>
            <a:r>
              <a:rPr lang="en-US" sz="1800" u="sng" dirty="0" smtClean="0"/>
              <a:t>dc</a:t>
            </a:r>
            <a:r>
              <a:rPr lang="ru-RU" sz="1800" u="sng" dirty="0" smtClean="0"/>
              <a:t>-95</a:t>
            </a:r>
            <a:r>
              <a:rPr lang="en-US" sz="1800" u="sng" dirty="0" smtClean="0"/>
              <a:t>ff</a:t>
            </a:r>
            <a:r>
              <a:rPr lang="ru-RU" sz="1800" u="sng" dirty="0" smtClean="0"/>
              <a:t>-0800200</a:t>
            </a:r>
            <a:r>
              <a:rPr lang="en-US" sz="1800" u="sng" dirty="0" smtClean="0"/>
              <a:t>c</a:t>
            </a:r>
            <a:r>
              <a:rPr lang="ru-RU" sz="1800" u="sng" dirty="0" smtClean="0"/>
              <a:t>9</a:t>
            </a:r>
            <a:r>
              <a:rPr lang="en-US" sz="1800" u="sng" dirty="0" smtClean="0"/>
              <a:t>a</a:t>
            </a:r>
            <a:r>
              <a:rPr lang="ru-RU" sz="1800" u="sng" dirty="0" smtClean="0"/>
              <a:t>66/1_10.</a:t>
            </a:r>
            <a:r>
              <a:rPr lang="en-US" sz="1800" u="sng" dirty="0" err="1" smtClean="0"/>
              <a:t>swf</a:t>
            </a:r>
            <a:endParaRPr lang="ru-RU" sz="1800" dirty="0" smtClean="0"/>
          </a:p>
          <a:p>
            <a:pPr lvl="0">
              <a:buFont typeface="+mj-lt"/>
              <a:buAutoNum type="arabicPeriod"/>
            </a:pPr>
            <a:r>
              <a:rPr lang="ru-RU" sz="1800" dirty="0" smtClean="0"/>
              <a:t>Сила трения. Тема 14. Законы динамики. Учебник 9 класса. </a:t>
            </a:r>
            <a:r>
              <a:rPr lang="ru-RU" sz="1800" dirty="0" err="1" smtClean="0"/>
              <a:t>Физика.ру</a:t>
            </a:r>
            <a:r>
              <a:rPr lang="ru-RU" sz="1800" dirty="0" smtClean="0"/>
              <a:t>.  //[Электронный ресурс]// </a:t>
            </a:r>
            <a:r>
              <a:rPr lang="ru-RU" sz="1800" u="sng" dirty="0" smtClean="0">
                <a:hlinkClick r:id="rId7"/>
              </a:rPr>
              <a:t>http://cit.vvsu.ru/MIRROR/www.fizika.ru/theory/tema-14/14c.htm</a:t>
            </a:r>
            <a:endParaRPr lang="ru-RU" sz="1800" dirty="0" smtClean="0"/>
          </a:p>
          <a:p>
            <a:pPr lvl="0">
              <a:buFont typeface="+mj-lt"/>
              <a:buAutoNum type="arabicPeriod"/>
            </a:pPr>
            <a:r>
              <a:rPr lang="ru-RU" sz="1800" b="1" dirty="0" smtClean="0"/>
              <a:t>Сравнение силы трения покоя, силы трения скольжения и силы трения качения</a:t>
            </a:r>
            <a:r>
              <a:rPr lang="ru-RU" sz="1800" dirty="0" smtClean="0"/>
              <a:t>. Единая коллекция цифровых образовательных ресурсов//[Электронный ресурс]// http://files.school-collection.edu.ru/dlrstore/8669e88f-c49c-41fc-9495-75ea9a9bb856/9_219.swf</a:t>
            </a:r>
          </a:p>
          <a:p>
            <a:pPr lvl="0">
              <a:buFont typeface="+mj-lt"/>
              <a:buAutoNum type="arabicPeriod"/>
            </a:pPr>
            <a:r>
              <a:rPr lang="ru-RU" sz="1800" dirty="0" smtClean="0"/>
              <a:t>Федеральный институт педагогических измерений. Контрольные измерительные материалы (КИМ) Физика </a:t>
            </a:r>
            <a:r>
              <a:rPr lang="ru-RU" sz="1800" u="sng" dirty="0" smtClean="0">
                <a:hlinkClick r:id="rId8"/>
              </a:rPr>
              <a:t>ГИА-9 2010 г.</a:t>
            </a:r>
            <a:r>
              <a:rPr lang="ru-RU" sz="1800" dirty="0" smtClean="0"/>
              <a:t> / /[Электронный ресурс]// </a:t>
            </a:r>
            <a:r>
              <a:rPr lang="ru-RU" sz="1800" u="sng" dirty="0" smtClean="0">
                <a:hlinkClick r:id="rId8"/>
              </a:rPr>
              <a:t>http://fipi.ru/view/sections/214/docs/</a:t>
            </a:r>
            <a:r>
              <a:rPr lang="ru-RU" sz="1800" dirty="0" smtClean="0"/>
              <a:t>  </a:t>
            </a:r>
          </a:p>
          <a:p>
            <a:pPr lvl="0">
              <a:buFont typeface="+mj-lt"/>
              <a:buAutoNum type="arabicPeriod"/>
            </a:pPr>
            <a:r>
              <a:rPr lang="ru-RU" sz="1800" dirty="0" smtClean="0"/>
              <a:t>Федеральный институт педагогических измерений. Контрольные измерительные материалы (КИМ) Физика ЕГЭ 2001-2010//[Электронный ресурс]// </a:t>
            </a:r>
            <a:r>
              <a:rPr lang="en-US" sz="1800" u="sng" dirty="0" smtClean="0">
                <a:hlinkClick r:id="rId9"/>
              </a:rPr>
              <a:t>http</a:t>
            </a:r>
            <a:r>
              <a:rPr lang="ru-RU" sz="1800" u="sng" dirty="0" smtClean="0">
                <a:hlinkClick r:id="rId9"/>
              </a:rPr>
              <a:t>://</a:t>
            </a:r>
            <a:r>
              <a:rPr lang="en-US" sz="1800" u="sng" dirty="0" err="1" smtClean="0">
                <a:hlinkClick r:id="rId9"/>
              </a:rPr>
              <a:t>fipi</a:t>
            </a:r>
            <a:r>
              <a:rPr lang="ru-RU" sz="1800" u="sng" dirty="0" smtClean="0">
                <a:hlinkClick r:id="rId9"/>
              </a:rPr>
              <a:t>.</a:t>
            </a:r>
            <a:r>
              <a:rPr lang="en-US" sz="1800" u="sng" dirty="0" err="1" smtClean="0">
                <a:hlinkClick r:id="rId9"/>
              </a:rPr>
              <a:t>ru</a:t>
            </a:r>
            <a:r>
              <a:rPr lang="en-US" sz="1800" u="sng" dirty="0" smtClean="0">
                <a:hlinkClick r:id="rId9"/>
              </a:rPr>
              <a:t>/view/sections/92/docs</a:t>
            </a:r>
            <a:r>
              <a:rPr lang="ru-RU" sz="1800" u="sng" dirty="0" smtClean="0">
                <a:hlinkClick r:id="rId9"/>
              </a:rPr>
              <a:t>/</a:t>
            </a:r>
            <a:r>
              <a:rPr lang="ru-RU" sz="1800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523220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«Почему не проваливаются тела, лежащие на столе?»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548680"/>
            <a:ext cx="9144000" cy="95410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«Для уменьшения трения используют смазку. Зачем же поплевывают на ладони перед работой?»</a:t>
            </a:r>
            <a:endParaRPr lang="ru-RU" sz="2800" b="1" dirty="0">
              <a:solidFill>
                <a:srgbClr val="0000FF"/>
              </a:solidFill>
              <a:latin typeface="Times New Roman"/>
              <a:ea typeface="Times New Roman"/>
            </a:endParaRPr>
          </a:p>
        </p:txBody>
      </p:sp>
      <p:pic>
        <p:nvPicPr>
          <p:cNvPr id="6" name="Рисунок 5" descr="http://class-fizika.narod.ru/tren/2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2060848"/>
            <a:ext cx="4120277" cy="29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class-fizika.narod.ru/tren/4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55976" y="2924944"/>
            <a:ext cx="4750252" cy="3279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" name="Группа 7"/>
          <p:cNvGrpSpPr/>
          <p:nvPr/>
        </p:nvGrpSpPr>
        <p:grpSpPr>
          <a:xfrm>
            <a:off x="7786678" y="5570076"/>
            <a:ext cx="1357322" cy="523220"/>
            <a:chOff x="1970232" y="2681882"/>
            <a:chExt cx="571504" cy="479014"/>
          </a:xfrm>
          <a:solidFill>
            <a:srgbClr val="FFFF00"/>
          </a:solidFill>
        </p:grpSpPr>
        <p:sp>
          <p:nvSpPr>
            <p:cNvPr id="9" name="TextBox 8"/>
            <p:cNvSpPr txBox="1"/>
            <p:nvPr/>
          </p:nvSpPr>
          <p:spPr>
            <a:xfrm>
              <a:off x="1970232" y="2681882"/>
              <a:ext cx="571504" cy="47901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тр.покоя</a:t>
              </a:r>
              <a:r>
                <a:rPr lang="en-US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" name="Прямая со стрелкой 9"/>
            <p:cNvCxnSpPr/>
            <p:nvPr/>
          </p:nvCxnSpPr>
          <p:spPr>
            <a:xfrm>
              <a:off x="2000311" y="2745695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F9010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500313" y="214313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071538" y="785794"/>
            <a:ext cx="6572296" cy="2571767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№7</a:t>
            </a:r>
          </a:p>
          <a:p>
            <a:pPr algn="ctr"/>
            <a:r>
              <a:rPr lang="en-US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§§</a:t>
            </a:r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26,35,36.</a:t>
            </a:r>
            <a:endParaRPr lang="ru-RU" sz="4800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Гр1-11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48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4" name="Picture 7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117898" cy="152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812360" y="0"/>
            <a:ext cx="1555447" cy="1530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467545" y="562999"/>
          <a:ext cx="7200801" cy="3370057"/>
        </p:xfrm>
        <a:graphic>
          <a:graphicData uri="http://schemas.openxmlformats.org/drawingml/2006/table">
            <a:tbl>
              <a:tblPr/>
              <a:tblGrid>
                <a:gridCol w="541995"/>
                <a:gridCol w="743308"/>
                <a:gridCol w="598776"/>
                <a:gridCol w="665881"/>
                <a:gridCol w="640071"/>
                <a:gridCol w="557482"/>
                <a:gridCol w="557482"/>
                <a:gridCol w="516187"/>
                <a:gridCol w="541995"/>
                <a:gridCol w="578129"/>
                <a:gridCol w="640071"/>
                <a:gridCol w="619424"/>
              </a:tblGrid>
              <a:tr h="44397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к-1,2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610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i="0" u="none" strike="noStrike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841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i="0" u="none" strike="noStrike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16,1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i="0" u="none" strike="noStrike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629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198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038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i="0" u="none" strike="noStrike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842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i="0" u="none" strike="noStrike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16,2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i="0" u="none" strike="noStrike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615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199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6466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i="0" u="none" strike="noStrike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843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i="0" u="none" strike="noStrike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i="0" u="none" strike="noStrike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558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5894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i="0" u="none" strike="noStrike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1010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0" i="0" u="none" strike="noStrike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i="0" u="none" strike="noStrike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559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5322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i="0" u="none" strike="noStrike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1016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i="0" u="none" strike="noStrike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0" i="0" u="none" strike="noStrike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i="0" u="none" strike="noStrike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567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1951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i="0" u="none" strike="noStrike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i="0" u="none" strike="noStrike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1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1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g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повт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35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2з-н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1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lang="ru-RU" sz="1400" b="1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упр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246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69774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1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245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64054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Стр.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500"/>
                            </p:stCondLst>
                            <p:childTnLst>
                              <p:par>
                                <p:cTn id="4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000"/>
                            </p:stCondLst>
                            <p:childTnLst>
                              <p:par>
                                <p:cTn id="5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500"/>
                            </p:stCondLst>
                            <p:childTnLst>
                              <p:par>
                                <p:cTn id="5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8000"/>
                            </p:stCondLst>
                            <p:childTnLst>
                              <p:par>
                                <p:cTn id="6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" y="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9000"/>
                            </p:stCondLst>
                            <p:childTnLst>
                              <p:par>
                                <p:cTn id="71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9500"/>
                            </p:stCondLst>
                            <p:childTnLst>
                              <p:par>
                                <p:cTn id="76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0"/>
                            </p:stCondLst>
                            <p:childTnLst>
                              <p:par>
                                <p:cTn id="81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500"/>
                            </p:stCondLst>
                            <p:childTnLst>
                              <p:par>
                                <p:cTn id="85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1000"/>
                            </p:stCondLst>
                            <p:childTnLst>
                              <p:par>
                                <p:cTn id="9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3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theme/theme1.xml><?xml version="1.0" encoding="utf-8"?>
<a:theme xmlns:a="http://schemas.openxmlformats.org/drawingml/2006/main" name="new_year4">
  <a:themeElements>
    <a:clrScheme name="new year4 3">
      <a:dk1>
        <a:srgbClr val="1A1A70"/>
      </a:dk1>
      <a:lt1>
        <a:srgbClr val="FFFFFF"/>
      </a:lt1>
      <a:dk2>
        <a:srgbClr val="243D8C"/>
      </a:dk2>
      <a:lt2>
        <a:srgbClr val="DDDDDD"/>
      </a:lt2>
      <a:accent1>
        <a:srgbClr val="3E78C6"/>
      </a:accent1>
      <a:accent2>
        <a:srgbClr val="84A1E8"/>
      </a:accent2>
      <a:accent3>
        <a:srgbClr val="FFFFFF"/>
      </a:accent3>
      <a:accent4>
        <a:srgbClr val="14145F"/>
      </a:accent4>
      <a:accent5>
        <a:srgbClr val="AFBEDF"/>
      </a:accent5>
      <a:accent6>
        <a:srgbClr val="7791D2"/>
      </a:accent6>
      <a:hlink>
        <a:srgbClr val="90B54D"/>
      </a:hlink>
      <a:folHlink>
        <a:srgbClr val="F3C43F"/>
      </a:folHlink>
    </a:clrScheme>
    <a:fontScheme name="new year4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ew year4 1">
        <a:dk1>
          <a:srgbClr val="1D4940"/>
        </a:dk1>
        <a:lt1>
          <a:srgbClr val="FFFFFF"/>
        </a:lt1>
        <a:dk2>
          <a:srgbClr val="3F716F"/>
        </a:dk2>
        <a:lt2>
          <a:srgbClr val="DDDDDD"/>
        </a:lt2>
        <a:accent1>
          <a:srgbClr val="669E86"/>
        </a:accent1>
        <a:accent2>
          <a:srgbClr val="A2CAB4"/>
        </a:accent2>
        <a:accent3>
          <a:srgbClr val="FFFFFF"/>
        </a:accent3>
        <a:accent4>
          <a:srgbClr val="173D35"/>
        </a:accent4>
        <a:accent5>
          <a:srgbClr val="B8CCC3"/>
        </a:accent5>
        <a:accent6>
          <a:srgbClr val="92B7A3"/>
        </a:accent6>
        <a:hlink>
          <a:srgbClr val="8CA35F"/>
        </a:hlink>
        <a:folHlink>
          <a:srgbClr val="C1B05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year4 2">
        <a:dk1>
          <a:srgbClr val="2D4473"/>
        </a:dk1>
        <a:lt1>
          <a:srgbClr val="FFFFFF"/>
        </a:lt1>
        <a:dk2>
          <a:srgbClr val="2B6185"/>
        </a:dk2>
        <a:lt2>
          <a:srgbClr val="D3D9DD"/>
        </a:lt2>
        <a:accent1>
          <a:srgbClr val="638AA1"/>
        </a:accent1>
        <a:accent2>
          <a:srgbClr val="8CA8B5"/>
        </a:accent2>
        <a:accent3>
          <a:srgbClr val="FFFFFF"/>
        </a:accent3>
        <a:accent4>
          <a:srgbClr val="253961"/>
        </a:accent4>
        <a:accent5>
          <a:srgbClr val="B7C4CD"/>
        </a:accent5>
        <a:accent6>
          <a:srgbClr val="7E98A4"/>
        </a:accent6>
        <a:hlink>
          <a:srgbClr val="6FA2E7"/>
        </a:hlink>
        <a:folHlink>
          <a:srgbClr val="99C25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year4 3">
        <a:dk1>
          <a:srgbClr val="1A1A70"/>
        </a:dk1>
        <a:lt1>
          <a:srgbClr val="FFFFFF"/>
        </a:lt1>
        <a:dk2>
          <a:srgbClr val="243D8C"/>
        </a:dk2>
        <a:lt2>
          <a:srgbClr val="DDDDDD"/>
        </a:lt2>
        <a:accent1>
          <a:srgbClr val="3E78C6"/>
        </a:accent1>
        <a:accent2>
          <a:srgbClr val="84A1E8"/>
        </a:accent2>
        <a:accent3>
          <a:srgbClr val="FFFFFF"/>
        </a:accent3>
        <a:accent4>
          <a:srgbClr val="14145F"/>
        </a:accent4>
        <a:accent5>
          <a:srgbClr val="AFBEDF"/>
        </a:accent5>
        <a:accent6>
          <a:srgbClr val="7791D2"/>
        </a:accent6>
        <a:hlink>
          <a:srgbClr val="90B54D"/>
        </a:hlink>
        <a:folHlink>
          <a:srgbClr val="F3C43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new_year4</Template>
  <TotalTime>4950</TotalTime>
  <Words>4296</Words>
  <Application>Microsoft Office PowerPoint</Application>
  <PresentationFormat>Экран (4:3)</PresentationFormat>
  <Paragraphs>1191</Paragraphs>
  <Slides>72</Slides>
  <Notes>2</Notes>
  <HiddenSlides>0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72</vt:i4>
      </vt:variant>
    </vt:vector>
  </HeadingPairs>
  <TitlesOfParts>
    <vt:vector size="73" baseType="lpstr">
      <vt:lpstr>new_year4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Домашнее задание.</vt:lpstr>
      <vt:lpstr>Слайд 10</vt:lpstr>
      <vt:lpstr>Домашнее задание.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Домашнее задание.</vt:lpstr>
      <vt:lpstr>Домашнее задание.</vt:lpstr>
      <vt:lpstr>Слайд 22</vt:lpstr>
      <vt:lpstr>Слайд 23</vt:lpstr>
      <vt:lpstr>Слайд 24</vt:lpstr>
      <vt:lpstr>Слайд 25</vt:lpstr>
      <vt:lpstr>Слайд 26</vt:lpstr>
      <vt:lpstr>Слайд 27</vt:lpstr>
      <vt:lpstr>Домашнее задание.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Домашнее задание.</vt:lpstr>
      <vt:lpstr>Слайд 42</vt:lpstr>
      <vt:lpstr>Слайд 43</vt:lpstr>
      <vt:lpstr>Слайд 44</vt:lpstr>
      <vt:lpstr>Сила трения Подготовка к ГИА</vt:lpstr>
      <vt:lpstr>Цель:</vt:lpstr>
      <vt:lpstr>Силы трения - силы электромагнитного происхождения</vt:lpstr>
      <vt:lpstr>Особенности сил трения</vt:lpstr>
      <vt:lpstr>Определение силы трения</vt:lpstr>
      <vt:lpstr>Природа силы:</vt:lpstr>
      <vt:lpstr>Виды трения</vt:lpstr>
      <vt:lpstr>Виды трения</vt:lpstr>
      <vt:lpstr>Сравнение силы трения покоя, силы трения скольжения и силы трения качения</vt:lpstr>
      <vt:lpstr>Вязкое трение</vt:lpstr>
      <vt:lpstr>Полезное и вредное трение</vt:lpstr>
      <vt:lpstr>Сила трения качения и ее применение</vt:lpstr>
      <vt:lpstr>Способы уменьшения Fтр:</vt:lpstr>
      <vt:lpstr>От чего зависит Fтр :</vt:lpstr>
      <vt:lpstr>Опыт по наблюдению силы трения покоя и скольжения</vt:lpstr>
      <vt:lpstr>Составляющие силы трения</vt:lpstr>
      <vt:lpstr>Определение тормозного пути</vt:lpstr>
      <vt:lpstr>Итоги</vt:lpstr>
      <vt:lpstr>Рассмотрим задачи: </vt:lpstr>
      <vt:lpstr>ГИА-2009-6. Брусок массой т может двигаться по горизонтальной поверхности стола под действием любой из трех одинаковых по модулю сил Fl, F2 или F3. Сила трения скольжения бруска о поверхность стола в случае действия . . .</vt:lpstr>
      <vt:lpstr>ЕГЭ-2007-А8. Брусок массой 0,5 кг прижат к вертикальной стене силой 10 H, направленной горизонтально. Коэффициент трения скольжения между бруском и стеной равен 0,4. Какую минимальную силу надо приложить к бруску по вертикали, чтобы равномерно поднимать его вертикально вверх?</vt:lpstr>
      <vt:lpstr>ГИА-2010-15. При исследовании зависимости силы трения от силы нормальною давления были получены результаты, представленные на графике. Наиболее точно отражает результаты эксперимента зависимость</vt:lpstr>
      <vt:lpstr>ЕГЭ-2001-А7. Брусок равномерно перемещается по столу вправо под действием силы  F = 2 Н. Чему равен модуль силы трения  Fтр  и как направлен вектор этой силы?</vt:lpstr>
      <vt:lpstr>ЕГЭ-2007-А8. Брусок массой 0,5 кг прижат к вертикальной стене силой 10 H, направленной горизонтально. Коэффициент трения скольжения между бруском и стеной равен 0,4. Какую минимальную силу надо приложить к бруску по вертикали, чтобы равномерно поднимать его вертикально вверх?</vt:lpstr>
      <vt:lpstr>ЕГЭ-2008-А4. Тело равномерно движется по плоскости. Сила давления тела на плоскость равна 20 Н, сила трения 5 Н. Коэффициент трения скольжения равен:</vt:lpstr>
      <vt:lpstr>ЕГЭ-2010-А3. При исследовании зависимости силы трения скольжения Fтр от силы нормального давления Fд были получены следующие данные:      Из результатов исследования можно заключить, что коэффициент трения скольжения равен </vt:lpstr>
      <vt:lpstr>ЕГЭ-2010-А7. Одинаковые бруски, связанные нитью, движутся под действием внешней силы F по гладкой горизонтальной поверхности. Как изменится сила натяжения нити Т, если третий брусок переложить с первого на второй? </vt:lpstr>
      <vt:lpstr>Литература</vt:lpstr>
    </vt:vector>
  </TitlesOfParts>
  <Company>2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User</cp:lastModifiedBy>
  <cp:revision>475</cp:revision>
  <dcterms:created xsi:type="dcterms:W3CDTF">2008-12-14T04:17:18Z</dcterms:created>
  <dcterms:modified xsi:type="dcterms:W3CDTF">2018-10-24T11:52:48Z</dcterms:modified>
</cp:coreProperties>
</file>