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39"/>
  </p:notesMasterIdLst>
  <p:sldIdLst>
    <p:sldId id="339" r:id="rId2"/>
    <p:sldId id="314" r:id="rId3"/>
    <p:sldId id="311" r:id="rId4"/>
    <p:sldId id="313" r:id="rId5"/>
    <p:sldId id="307" r:id="rId6"/>
    <p:sldId id="312" r:id="rId7"/>
    <p:sldId id="320" r:id="rId8"/>
    <p:sldId id="323" r:id="rId9"/>
    <p:sldId id="315" r:id="rId10"/>
    <p:sldId id="317" r:id="rId11"/>
    <p:sldId id="345" r:id="rId12"/>
    <p:sldId id="308" r:id="rId13"/>
    <p:sldId id="319" r:id="rId14"/>
    <p:sldId id="344" r:id="rId15"/>
    <p:sldId id="346" r:id="rId16"/>
    <p:sldId id="341" r:id="rId17"/>
    <p:sldId id="309" r:id="rId18"/>
    <p:sldId id="326" r:id="rId19"/>
    <p:sldId id="321" r:id="rId20"/>
    <p:sldId id="327" r:id="rId21"/>
    <p:sldId id="328" r:id="rId22"/>
    <p:sldId id="340" r:id="rId23"/>
    <p:sldId id="342" r:id="rId24"/>
    <p:sldId id="343" r:id="rId25"/>
    <p:sldId id="316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47" r:id="rId37"/>
    <p:sldId id="325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220FB1"/>
    <a:srgbClr val="66FFFF"/>
    <a:srgbClr val="66FF99"/>
    <a:srgbClr val="1502A0"/>
    <a:srgbClr val="FF00FF"/>
    <a:srgbClr val="FFCCCC"/>
    <a:srgbClr val="365D21"/>
    <a:srgbClr val="0033CC"/>
    <a:srgbClr val="CC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56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9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04.11.2019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6105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8.wav"/><Relationship Id="rId7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10.wav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8.wav"/><Relationship Id="rId7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image" Target="../media/image6.png"/><Relationship Id="rId5" Type="http://schemas.openxmlformats.org/officeDocument/2006/relationships/audio" Target="../media/audio4.wav"/><Relationship Id="rId10" Type="http://schemas.openxmlformats.org/officeDocument/2006/relationships/image" Target="../media/image4.jpeg"/><Relationship Id="rId4" Type="http://schemas.openxmlformats.org/officeDocument/2006/relationships/audio" Target="../media/audio10.wav"/><Relationship Id="rId9" Type="http://schemas.openxmlformats.org/officeDocument/2006/relationships/audio" Target="../media/audio6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2.wav"/><Relationship Id="rId7" Type="http://schemas.openxmlformats.org/officeDocument/2006/relationships/audio" Target="../media/audio4.wav"/><Relationship Id="rId12" Type="http://schemas.openxmlformats.org/officeDocument/2006/relationships/image" Target="../media/image4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11" Type="http://schemas.openxmlformats.org/officeDocument/2006/relationships/image" Target="../media/image7.png"/><Relationship Id="rId5" Type="http://schemas.openxmlformats.org/officeDocument/2006/relationships/audio" Target="../media/audio8.wav"/><Relationship Id="rId10" Type="http://schemas.openxmlformats.org/officeDocument/2006/relationships/audio" Target="../media/audio11.wav"/><Relationship Id="rId4" Type="http://schemas.openxmlformats.org/officeDocument/2006/relationships/audio" Target="../media/audio5.wav"/><Relationship Id="rId9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8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11.wav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audio" Target="../media/audio2.wav"/><Relationship Id="rId4" Type="http://schemas.openxmlformats.org/officeDocument/2006/relationships/audio" Target="../media/audio6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8.wav"/><Relationship Id="rId7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4" Type="http://schemas.openxmlformats.org/officeDocument/2006/relationships/audio" Target="../media/audio2.wav"/><Relationship Id="rId9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10.wav"/><Relationship Id="rId7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4.wav"/><Relationship Id="rId4" Type="http://schemas.openxmlformats.org/officeDocument/2006/relationships/audio" Target="../media/audio8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5.wav"/><Relationship Id="rId7" Type="http://schemas.openxmlformats.org/officeDocument/2006/relationships/audio" Target="../media/audio8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10" Type="http://schemas.openxmlformats.org/officeDocument/2006/relationships/image" Target="../media/image9.png"/><Relationship Id="rId4" Type="http://schemas.openxmlformats.org/officeDocument/2006/relationships/audio" Target="../media/audio4.wav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5.wav"/><Relationship Id="rId7" Type="http://schemas.openxmlformats.org/officeDocument/2006/relationships/audio" Target="../media/audio8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10" Type="http://schemas.openxmlformats.org/officeDocument/2006/relationships/image" Target="../media/image9.png"/><Relationship Id="rId4" Type="http://schemas.openxmlformats.org/officeDocument/2006/relationships/audio" Target="../media/audio4.wav"/><Relationship Id="rId9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8.wav"/><Relationship Id="rId7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7.wav"/><Relationship Id="rId4" Type="http://schemas.openxmlformats.org/officeDocument/2006/relationships/audio" Target="../media/audio2.wav"/><Relationship Id="rId9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4.wav"/><Relationship Id="rId7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2.wav"/><Relationship Id="rId10" Type="http://schemas.openxmlformats.org/officeDocument/2006/relationships/image" Target="../media/image10.png"/><Relationship Id="rId4" Type="http://schemas.openxmlformats.org/officeDocument/2006/relationships/audio" Target="../media/audio8.wav"/><Relationship Id="rId9" Type="http://schemas.openxmlformats.org/officeDocument/2006/relationships/audio" Target="../media/audio6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8.wav"/><Relationship Id="rId7" Type="http://schemas.openxmlformats.org/officeDocument/2006/relationships/audio" Target="../media/audio9.wav"/><Relationship Id="rId12" Type="http://schemas.openxmlformats.org/officeDocument/2006/relationships/image" Target="../media/image13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12.jpeg"/><Relationship Id="rId5" Type="http://schemas.openxmlformats.org/officeDocument/2006/relationships/audio" Target="../media/audio4.wav"/><Relationship Id="rId10" Type="http://schemas.openxmlformats.org/officeDocument/2006/relationships/image" Target="../media/image11.png"/><Relationship Id="rId4" Type="http://schemas.openxmlformats.org/officeDocument/2006/relationships/audio" Target="../media/audio5.wav"/><Relationship Id="rId9" Type="http://schemas.openxmlformats.org/officeDocument/2006/relationships/audio" Target="../media/audio6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jpeg"/><Relationship Id="rId3" Type="http://schemas.openxmlformats.org/officeDocument/2006/relationships/audio" Target="../media/audio4.wav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20.jpeg"/><Relationship Id="rId5" Type="http://schemas.openxmlformats.org/officeDocument/2006/relationships/audio" Target="../media/audio5.wav"/><Relationship Id="rId10" Type="http://schemas.openxmlformats.org/officeDocument/2006/relationships/image" Target="../media/image19.jpeg"/><Relationship Id="rId4" Type="http://schemas.openxmlformats.org/officeDocument/2006/relationships/audio" Target="../media/audio11.wav"/><Relationship Id="rId9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8.wav"/><Relationship Id="rId7" Type="http://schemas.openxmlformats.org/officeDocument/2006/relationships/audio" Target="../media/audio10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10" Type="http://schemas.openxmlformats.org/officeDocument/2006/relationships/image" Target="../media/image4.jpeg"/><Relationship Id="rId4" Type="http://schemas.openxmlformats.org/officeDocument/2006/relationships/audio" Target="../media/audio4.wav"/><Relationship Id="rId9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4.wav"/><Relationship Id="rId7" Type="http://schemas.openxmlformats.org/officeDocument/2006/relationships/audio" Target="../media/audio6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1.wav"/><Relationship Id="rId4" Type="http://schemas.openxmlformats.org/officeDocument/2006/relationships/audio" Target="../media/audio5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5.wav"/><Relationship Id="rId7" Type="http://schemas.openxmlformats.org/officeDocument/2006/relationships/audio" Target="../media/audio3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4.wav"/><Relationship Id="rId10" Type="http://schemas.openxmlformats.org/officeDocument/2006/relationships/image" Target="../media/image4.jpeg"/><Relationship Id="rId4" Type="http://schemas.openxmlformats.org/officeDocument/2006/relationships/audio" Target="../media/audio8.wav"/><Relationship Id="rId9" Type="http://schemas.openxmlformats.org/officeDocument/2006/relationships/audio" Target="../media/audio6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5.wav"/><Relationship Id="rId7" Type="http://schemas.openxmlformats.org/officeDocument/2006/relationships/audio" Target="../media/audio7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11" Type="http://schemas.openxmlformats.org/officeDocument/2006/relationships/image" Target="../media/image4.jpeg"/><Relationship Id="rId5" Type="http://schemas.openxmlformats.org/officeDocument/2006/relationships/audio" Target="../media/audio4.wav"/><Relationship Id="rId10" Type="http://schemas.openxmlformats.org/officeDocument/2006/relationships/audio" Target="../media/audio3.wav"/><Relationship Id="rId4" Type="http://schemas.openxmlformats.org/officeDocument/2006/relationships/audio" Target="../media/audio8.wav"/><Relationship Id="rId9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1.wav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10" Type="http://schemas.openxmlformats.org/officeDocument/2006/relationships/oleObject" Target="../embeddings/oleObject1.bin"/><Relationship Id="rId4" Type="http://schemas.openxmlformats.org/officeDocument/2006/relationships/audio" Target="../media/audio8.wav"/><Relationship Id="rId9" Type="http://schemas.openxmlformats.org/officeDocument/2006/relationships/audio" Target="../media/audio6.wav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5.wav"/><Relationship Id="rId7" Type="http://schemas.openxmlformats.org/officeDocument/2006/relationships/audio" Target="../media/audio6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4.wav"/><Relationship Id="rId4" Type="http://schemas.openxmlformats.org/officeDocument/2006/relationships/audio" Target="../media/audio8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1.wav"/><Relationship Id="rId7" Type="http://schemas.openxmlformats.org/officeDocument/2006/relationships/audio" Target="../media/audio10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9.wav"/><Relationship Id="rId4" Type="http://schemas.openxmlformats.org/officeDocument/2006/relationships/audio" Target="../media/audio8.wav"/><Relationship Id="rId9" Type="http://schemas.openxmlformats.org/officeDocument/2006/relationships/audio" Target="../media/audio6.wav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image" Target="../media/image4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audio" Target="../media/audio6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audio" Target="../media/audio4.wav"/><Relationship Id="rId4" Type="http://schemas.openxmlformats.org/officeDocument/2006/relationships/audio" Target="../media/audio10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4.wav"/><Relationship Id="rId4" Type="http://schemas.openxmlformats.org/officeDocument/2006/relationships/audio" Target="../media/audio8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5" Type="http://schemas.openxmlformats.org/officeDocument/2006/relationships/audio" Target="../media/audio4.wav"/><Relationship Id="rId4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8.wav"/><Relationship Id="rId7" Type="http://schemas.openxmlformats.org/officeDocument/2006/relationships/audio" Target="../media/audio3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857224" y="2000240"/>
            <a:ext cx="7000924" cy="210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газовые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596" y="6273225"/>
            <a:ext cx="414340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4234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968562">
            <a:off x="1254488" y="615520"/>
            <a:ext cx="526079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РЗ по теме №3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1357290" y="4000504"/>
            <a:ext cx="6988190" cy="157163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законы</a:t>
            </a:r>
            <a:r>
              <a:rPr lang="ru-RU" sz="6000" b="1" u="sng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Скругленный прямоугольник 58"/>
          <p:cNvSpPr/>
          <p:nvPr/>
        </p:nvSpPr>
        <p:spPr>
          <a:xfrm>
            <a:off x="2813346" y="4000504"/>
            <a:ext cx="2571768" cy="928694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14282" y="642918"/>
            <a:ext cx="457203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атм=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100000Па= 1 атм.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285720" y="1032622"/>
            <a:ext cx="1928826" cy="2396378"/>
            <a:chOff x="285720" y="1071546"/>
            <a:chExt cx="1928826" cy="2396378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285720" y="1071546"/>
              <a:ext cx="1928826" cy="2396378"/>
              <a:chOff x="531566" y="4072924"/>
              <a:chExt cx="1928826" cy="2396378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531566" y="4072924"/>
                <a:ext cx="1928826" cy="1643074"/>
              </a:xfrm>
              <a:prstGeom prst="ellipse">
                <a:avLst/>
              </a:prstGeom>
              <a:solidFill>
                <a:srgbClr val="FF0000">
                  <a:alpha val="39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1214414" y="5969236"/>
                <a:ext cx="571504" cy="500066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8" name="Прямая соединительная линия 17"/>
              <p:cNvCxnSpPr>
                <a:endCxn id="16" idx="5"/>
              </p:cNvCxnSpPr>
              <p:nvPr/>
            </p:nvCxnSpPr>
            <p:spPr>
              <a:xfrm rot="5400000" flipH="1" flipV="1">
                <a:off x="1719224" y="5542070"/>
                <a:ext cx="525392" cy="39200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>
                <a:endCxn id="16" idx="3"/>
              </p:cNvCxnSpPr>
              <p:nvPr/>
            </p:nvCxnSpPr>
            <p:spPr>
              <a:xfrm rot="16200000" flipV="1">
                <a:off x="774585" y="5514827"/>
                <a:ext cx="479280" cy="40037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Группа 52"/>
            <p:cNvGrpSpPr/>
            <p:nvPr/>
          </p:nvGrpSpPr>
          <p:grpSpPr>
            <a:xfrm>
              <a:off x="1000100" y="2571744"/>
              <a:ext cx="500066" cy="546213"/>
              <a:chOff x="1285852" y="5740307"/>
              <a:chExt cx="405389" cy="260461"/>
            </a:xfrm>
          </p:grpSpPr>
          <p:sp>
            <p:nvSpPr>
              <p:cNvPr id="54" name="Freeform 12"/>
              <p:cNvSpPr>
                <a:spLocks/>
              </p:cNvSpPr>
              <p:nvPr/>
            </p:nvSpPr>
            <p:spPr bwMode="auto">
              <a:xfrm>
                <a:off x="1469181" y="5772140"/>
                <a:ext cx="222060" cy="228628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Freeform 13"/>
              <p:cNvSpPr>
                <a:spLocks/>
              </p:cNvSpPr>
              <p:nvPr/>
            </p:nvSpPr>
            <p:spPr bwMode="auto">
              <a:xfrm>
                <a:off x="1285852" y="5740307"/>
                <a:ext cx="302105" cy="214965"/>
              </a:xfrm>
              <a:custGeom>
                <a:avLst/>
                <a:gdLst/>
                <a:ahLst/>
                <a:cxnLst>
                  <a:cxn ang="0">
                    <a:pos x="50" y="236"/>
                  </a:cxn>
                  <a:cxn ang="0">
                    <a:pos x="28" y="186"/>
                  </a:cxn>
                  <a:cxn ang="0">
                    <a:pos x="0" y="150"/>
                  </a:cxn>
                  <a:cxn ang="0">
                    <a:pos x="71" y="100"/>
                  </a:cxn>
                  <a:cxn ang="0">
                    <a:pos x="100" y="43"/>
                  </a:cxn>
                  <a:cxn ang="0">
                    <a:pos x="100" y="43"/>
                  </a:cxn>
                  <a:cxn ang="0">
                    <a:pos x="114" y="28"/>
                  </a:cxn>
                  <a:cxn ang="0">
                    <a:pos x="114" y="0"/>
                  </a:cxn>
                </a:cxnLst>
                <a:rect l="0" t="0" r="r" b="b"/>
                <a:pathLst>
                  <a:path w="117" h="236">
                    <a:moveTo>
                      <a:pt x="50" y="236"/>
                    </a:moveTo>
                    <a:cubicBezTo>
                      <a:pt x="42" y="220"/>
                      <a:pt x="37" y="202"/>
                      <a:pt x="28" y="186"/>
                    </a:cubicBezTo>
                    <a:cubicBezTo>
                      <a:pt x="20" y="173"/>
                      <a:pt x="8" y="163"/>
                      <a:pt x="0" y="150"/>
                    </a:cubicBezTo>
                    <a:cubicBezTo>
                      <a:pt x="11" y="95"/>
                      <a:pt x="15" y="109"/>
                      <a:pt x="71" y="100"/>
                    </a:cubicBezTo>
                    <a:lnTo>
                      <a:pt x="100" y="43"/>
                    </a:lnTo>
                    <a:cubicBezTo>
                      <a:pt x="100" y="43"/>
                      <a:pt x="100" y="43"/>
                      <a:pt x="100" y="43"/>
                    </a:cubicBezTo>
                    <a:cubicBezTo>
                      <a:pt x="105" y="38"/>
                      <a:pt x="112" y="35"/>
                      <a:pt x="114" y="28"/>
                    </a:cubicBezTo>
                    <a:cubicBezTo>
                      <a:pt x="117" y="19"/>
                      <a:pt x="114" y="9"/>
                      <a:pt x="114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9" name="Скругленный прямоугольник 48"/>
          <p:cNvSpPr/>
          <p:nvPr/>
        </p:nvSpPr>
        <p:spPr>
          <a:xfrm>
            <a:off x="2428860" y="1492194"/>
            <a:ext cx="2571768" cy="928694"/>
          </a:xfrm>
          <a:prstGeom prst="round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0" y="-122832"/>
            <a:ext cx="914400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 какой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температуры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надо нагреть воздух в  воздушном шаре, чтобы поднять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груз 2 кг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71472" y="4143380"/>
            <a:ext cx="1928826" cy="2396378"/>
            <a:chOff x="531566" y="4072924"/>
            <a:chExt cx="1928826" cy="2396378"/>
          </a:xfrm>
        </p:grpSpPr>
        <p:sp>
          <p:nvSpPr>
            <p:cNvPr id="4" name="Овал 3"/>
            <p:cNvSpPr/>
            <p:nvPr/>
          </p:nvSpPr>
          <p:spPr>
            <a:xfrm>
              <a:off x="531566" y="4072924"/>
              <a:ext cx="1928826" cy="1643074"/>
            </a:xfrm>
            <a:prstGeom prst="ellipse">
              <a:avLst/>
            </a:prstGeom>
            <a:solidFill>
              <a:schemeClr val="accent1">
                <a:alpha val="3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214414" y="5969236"/>
              <a:ext cx="571504" cy="50006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>
              <a:endCxn id="4" idx="5"/>
            </p:cNvCxnSpPr>
            <p:nvPr/>
          </p:nvCxnSpPr>
          <p:spPr>
            <a:xfrm rot="5400000" flipH="1" flipV="1">
              <a:off x="1719224" y="5542070"/>
              <a:ext cx="525392" cy="39200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>
              <a:endCxn id="4" idx="3"/>
            </p:cNvCxnSpPr>
            <p:nvPr/>
          </p:nvCxnSpPr>
          <p:spPr>
            <a:xfrm rot="16200000" flipV="1">
              <a:off x="774585" y="5514827"/>
              <a:ext cx="479280" cy="4003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428596" y="1231170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V= 10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3682" y="1625348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9262" y="1985736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 flipH="1" flipV="1">
            <a:off x="998512" y="4293836"/>
            <a:ext cx="1143008" cy="158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 flipH="1" flipV="1">
            <a:off x="1000038" y="5486260"/>
            <a:ext cx="1143008" cy="1588"/>
          </a:xfrm>
          <a:prstGeom prst="straightConnector1">
            <a:avLst/>
          </a:prstGeom>
          <a:ln w="7620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28794" y="5929330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4000504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атм</a:t>
            </a:r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=1 атм.</a:t>
            </a:r>
            <a:endParaRPr lang="ru-RU" sz="32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32" y="4643446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V=10</a:t>
            </a:r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-32" y="5017859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300К</a:t>
            </a:r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5500702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57956" y="3272476"/>
            <a:ext cx="3214710" cy="64633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3600" b="1" baseline="-25000" dirty="0" err="1" smtClean="0">
                <a:latin typeface="Times New Roman" pitchFamily="18" charset="0"/>
                <a:cs typeface="Times New Roman" pitchFamily="18" charset="0"/>
              </a:rPr>
              <a:t>возд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2428860" y="1195513"/>
            <a:ext cx="2857520" cy="1297383"/>
            <a:chOff x="4429124" y="1624893"/>
            <a:chExt cx="2857520" cy="1297383"/>
          </a:xfrm>
        </p:grpSpPr>
        <p:sp>
          <p:nvSpPr>
            <p:cNvPr id="37" name="TextBox 36"/>
            <p:cNvSpPr txBox="1"/>
            <p:nvPr/>
          </p:nvSpPr>
          <p:spPr>
            <a:xfrm>
              <a:off x="4429124" y="2038701"/>
              <a:ext cx="28575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200" b="1" baseline="-25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3200" b="1" baseline="-25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R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8" name="Группа 16"/>
            <p:cNvGrpSpPr/>
            <p:nvPr/>
          </p:nvGrpSpPr>
          <p:grpSpPr>
            <a:xfrm>
              <a:off x="5506599" y="1624893"/>
              <a:ext cx="1218560" cy="1297383"/>
              <a:chOff x="6994922" y="1755518"/>
              <a:chExt cx="1218560" cy="1297383"/>
            </a:xfrm>
          </p:grpSpPr>
          <p:sp>
            <p:nvSpPr>
              <p:cNvPr id="39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417513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Text Box 23"/>
              <p:cNvSpPr txBox="1">
                <a:spLocks noChangeArrowheads="1"/>
              </p:cNvSpPr>
              <p:nvPr/>
            </p:nvSpPr>
            <p:spPr bwMode="auto">
              <a:xfrm>
                <a:off x="6994922" y="1755518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2" name="Группа 41"/>
          <p:cNvGrpSpPr/>
          <p:nvPr/>
        </p:nvGrpSpPr>
        <p:grpSpPr>
          <a:xfrm>
            <a:off x="2857488" y="3703253"/>
            <a:ext cx="2928958" cy="1297383"/>
            <a:chOff x="4429124" y="1572364"/>
            <a:chExt cx="2928958" cy="1297383"/>
          </a:xfrm>
        </p:grpSpPr>
        <p:sp>
          <p:nvSpPr>
            <p:cNvPr id="43" name="TextBox 42"/>
            <p:cNvSpPr txBox="1"/>
            <p:nvPr/>
          </p:nvSpPr>
          <p:spPr>
            <a:xfrm>
              <a:off x="4429124" y="2000240"/>
              <a:ext cx="2928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200" b="1" baseline="-25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3200" b="1" baseline="-25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R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4" name="Группа 16"/>
            <p:cNvGrpSpPr/>
            <p:nvPr/>
          </p:nvGrpSpPr>
          <p:grpSpPr>
            <a:xfrm>
              <a:off x="5506599" y="1572364"/>
              <a:ext cx="1218560" cy="1297383"/>
              <a:chOff x="6994922" y="1702989"/>
              <a:chExt cx="1218560" cy="1297383"/>
            </a:xfrm>
          </p:grpSpPr>
          <p:sp>
            <p:nvSpPr>
              <p:cNvPr id="45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6" name="Text Box 23"/>
              <p:cNvSpPr txBox="1">
                <a:spLocks noChangeArrowheads="1"/>
              </p:cNvSpPr>
              <p:nvPr/>
            </p:nvSpPr>
            <p:spPr bwMode="auto">
              <a:xfrm>
                <a:off x="6994922" y="1702989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2143108" y="2428868"/>
            <a:ext cx="471490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grpSp>
        <p:nvGrpSpPr>
          <p:cNvPr id="52" name="Группа 51"/>
          <p:cNvGrpSpPr/>
          <p:nvPr/>
        </p:nvGrpSpPr>
        <p:grpSpPr>
          <a:xfrm>
            <a:off x="1231260" y="5672067"/>
            <a:ext cx="500066" cy="546213"/>
            <a:chOff x="1285852" y="5740307"/>
            <a:chExt cx="405389" cy="260461"/>
          </a:xfrm>
        </p:grpSpPr>
        <p:sp>
          <p:nvSpPr>
            <p:cNvPr id="7" name="Freeform 12"/>
            <p:cNvSpPr>
              <a:spLocks/>
            </p:cNvSpPr>
            <p:nvPr/>
          </p:nvSpPr>
          <p:spPr bwMode="auto">
            <a:xfrm>
              <a:off x="1469181" y="5772140"/>
              <a:ext cx="222060" cy="228628"/>
            </a:xfrm>
            <a:custGeom>
              <a:avLst/>
              <a:gdLst/>
              <a:ahLst/>
              <a:cxnLst>
                <a:cxn ang="0">
                  <a:pos x="0" y="251"/>
                </a:cxn>
                <a:cxn ang="0">
                  <a:pos x="65" y="215"/>
                </a:cxn>
                <a:cxn ang="0">
                  <a:pos x="79" y="172"/>
                </a:cxn>
                <a:cxn ang="0">
                  <a:pos x="86" y="151"/>
                </a:cxn>
                <a:cxn ang="0">
                  <a:pos x="43" y="0"/>
                </a:cxn>
              </a:cxnLst>
              <a:rect l="0" t="0" r="r" b="b"/>
              <a:pathLst>
                <a:path w="86" h="251">
                  <a:moveTo>
                    <a:pt x="0" y="251"/>
                  </a:moveTo>
                  <a:cubicBezTo>
                    <a:pt x="30" y="244"/>
                    <a:pt x="43" y="236"/>
                    <a:pt x="65" y="215"/>
                  </a:cubicBezTo>
                  <a:cubicBezTo>
                    <a:pt x="70" y="201"/>
                    <a:pt x="74" y="186"/>
                    <a:pt x="79" y="172"/>
                  </a:cubicBezTo>
                  <a:cubicBezTo>
                    <a:pt x="81" y="165"/>
                    <a:pt x="86" y="151"/>
                    <a:pt x="86" y="151"/>
                  </a:cubicBezTo>
                  <a:cubicBezTo>
                    <a:pt x="80" y="95"/>
                    <a:pt x="84" y="41"/>
                    <a:pt x="43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/>
          </p:nvSpPr>
          <p:spPr bwMode="auto">
            <a:xfrm>
              <a:off x="1285852" y="5740307"/>
              <a:ext cx="302105" cy="214965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5929322" y="4071942"/>
            <a:ext cx="25587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r>
              <a:rPr lang="ru-RU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dirty="0"/>
          </a:p>
        </p:txBody>
      </p:sp>
      <p:sp>
        <p:nvSpPr>
          <p:cNvPr id="58" name="TextBox 57"/>
          <p:cNvSpPr txBox="1"/>
          <p:nvPr/>
        </p:nvSpPr>
        <p:spPr>
          <a:xfrm>
            <a:off x="2643174" y="4929198"/>
            <a:ext cx="6715172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 нагревании из шара должен выйти воздух </a:t>
            </a:r>
            <a:r>
              <a:rPr lang="ru-RU" sz="36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массой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груза, т.е. </a:t>
            </a:r>
            <a:r>
              <a:rPr lang="ru-RU" sz="36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>
            <a:off x="4071934" y="1785926"/>
            <a:ext cx="3857652" cy="26432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4429124" y="4214794"/>
            <a:ext cx="2786082" cy="2857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rot="5400000" flipH="1" flipV="1">
            <a:off x="1821637" y="2893215"/>
            <a:ext cx="714380" cy="500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5400000">
            <a:off x="4929190" y="2143116"/>
            <a:ext cx="3643338" cy="7858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715108" y="6334780"/>
            <a:ext cx="242889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Кр,ср-1,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Стр47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20" grpId="0" animBg="1"/>
      <p:bldP spid="49" grpId="0" animBg="1"/>
      <p:bldP spid="3" grpId="0"/>
      <p:bldP spid="21" grpId="0"/>
      <p:bldP spid="22" grpId="0"/>
      <p:bldP spid="23" grpId="0"/>
      <p:bldP spid="29" grpId="0"/>
      <p:bldP spid="30" grpId="0"/>
      <p:bldP spid="31" grpId="0"/>
      <p:bldP spid="32" grpId="0"/>
      <p:bldP spid="33" grpId="0"/>
      <p:bldP spid="35" grpId="0"/>
      <p:bldP spid="50" grpId="0" animBg="1"/>
      <p:bldP spid="57" grpId="0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auto">
          <a:xfrm flipH="1">
            <a:off x="814730" y="214290"/>
            <a:ext cx="0" cy="242889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571472" y="2172039"/>
            <a:ext cx="328614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rc 6"/>
          <p:cNvSpPr>
            <a:spLocks/>
          </p:cNvSpPr>
          <p:nvPr/>
        </p:nvSpPr>
        <p:spPr bwMode="auto">
          <a:xfrm rot="6365021" flipV="1">
            <a:off x="1568826" y="532491"/>
            <a:ext cx="1082244" cy="1555157"/>
          </a:xfrm>
          <a:custGeom>
            <a:avLst/>
            <a:gdLst>
              <a:gd name="G0" fmla="+- 0 0 0"/>
              <a:gd name="G1" fmla="+- 19569 0 0"/>
              <a:gd name="G2" fmla="+- 21600 0 0"/>
              <a:gd name="T0" fmla="*/ 9143 w 21600"/>
              <a:gd name="T1" fmla="*/ 0 h 23289"/>
              <a:gd name="T2" fmla="*/ 21277 w 21600"/>
              <a:gd name="T3" fmla="*/ 23289 h 23289"/>
              <a:gd name="T4" fmla="*/ 0 w 21600"/>
              <a:gd name="T5" fmla="*/ 19569 h 23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289" fill="none" extrusionOk="0">
                <a:moveTo>
                  <a:pt x="9143" y="-1"/>
                </a:moveTo>
                <a:cubicBezTo>
                  <a:pt x="16743" y="3550"/>
                  <a:pt x="21600" y="11180"/>
                  <a:pt x="21600" y="19569"/>
                </a:cubicBezTo>
                <a:cubicBezTo>
                  <a:pt x="21600" y="20816"/>
                  <a:pt x="21492" y="22060"/>
                  <a:pt x="21277" y="23289"/>
                </a:cubicBezTo>
              </a:path>
              <a:path w="21600" h="23289" stroke="0" extrusionOk="0">
                <a:moveTo>
                  <a:pt x="9143" y="-1"/>
                </a:moveTo>
                <a:cubicBezTo>
                  <a:pt x="16743" y="3550"/>
                  <a:pt x="21600" y="11180"/>
                  <a:pt x="21600" y="19569"/>
                </a:cubicBezTo>
                <a:cubicBezTo>
                  <a:pt x="21600" y="20816"/>
                  <a:pt x="21492" y="22060"/>
                  <a:pt x="21277" y="23289"/>
                </a:cubicBezTo>
                <a:lnTo>
                  <a:pt x="0" y="19569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1092743" y="1198341"/>
            <a:ext cx="1907621" cy="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 flipV="1">
            <a:off x="2375999" y="799053"/>
            <a:ext cx="0" cy="138339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 flipH="1">
            <a:off x="796223" y="3457578"/>
            <a:ext cx="0" cy="261462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500034" y="5818046"/>
            <a:ext cx="344806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 flipH="1">
            <a:off x="5371466" y="1109947"/>
            <a:ext cx="0" cy="26146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5267334" y="3637573"/>
            <a:ext cx="344807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5654745" y="2181517"/>
            <a:ext cx="2001943" cy="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 flipV="1">
            <a:off x="7500958" y="1712048"/>
            <a:ext cx="0" cy="148896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 flipV="1">
            <a:off x="5378459" y="1447246"/>
            <a:ext cx="2518281" cy="2182081"/>
          </a:xfrm>
          <a:prstGeom prst="line">
            <a:avLst/>
          </a:prstGeom>
          <a:noFill/>
          <a:ln w="28575">
            <a:solidFill>
              <a:srgbClr val="000099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 flipV="1">
            <a:off x="6068420" y="1388347"/>
            <a:ext cx="1863045" cy="1653925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auto">
          <a:xfrm>
            <a:off x="1027348" y="4190296"/>
            <a:ext cx="2001943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flipV="1">
            <a:off x="2544658" y="3993504"/>
            <a:ext cx="0" cy="148896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auto">
          <a:xfrm flipV="1">
            <a:off x="785786" y="3628859"/>
            <a:ext cx="2518281" cy="2182081"/>
          </a:xfrm>
          <a:prstGeom prst="line">
            <a:avLst/>
          </a:prstGeom>
          <a:noFill/>
          <a:ln w="38100">
            <a:solidFill>
              <a:srgbClr val="0033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auto">
          <a:xfrm flipV="1">
            <a:off x="1475747" y="3583608"/>
            <a:ext cx="1863045" cy="1653925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 flipV="1">
            <a:off x="5459750" y="4822775"/>
            <a:ext cx="1973388" cy="1708797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6" name="Line 32"/>
          <p:cNvSpPr>
            <a:spLocks noChangeShapeType="1"/>
          </p:cNvSpPr>
          <p:nvPr/>
        </p:nvSpPr>
        <p:spPr bwMode="auto">
          <a:xfrm flipV="1">
            <a:off x="5446102" y="4161691"/>
            <a:ext cx="1362755" cy="2371561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9" name="Line 35"/>
          <p:cNvSpPr>
            <a:spLocks noChangeShapeType="1"/>
          </p:cNvSpPr>
          <p:nvPr/>
        </p:nvSpPr>
        <p:spPr bwMode="auto">
          <a:xfrm flipV="1">
            <a:off x="5433669" y="5221461"/>
            <a:ext cx="2859551" cy="1328296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1" name="Line 37"/>
          <p:cNvSpPr>
            <a:spLocks noChangeShapeType="1"/>
          </p:cNvSpPr>
          <p:nvPr/>
        </p:nvSpPr>
        <p:spPr bwMode="auto">
          <a:xfrm>
            <a:off x="6242370" y="5102417"/>
            <a:ext cx="1793862" cy="2703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 flipH="1">
            <a:off x="5426045" y="4171956"/>
            <a:ext cx="0" cy="26146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Line 14"/>
          <p:cNvSpPr>
            <a:spLocks noChangeShapeType="1"/>
          </p:cNvSpPr>
          <p:nvPr/>
        </p:nvSpPr>
        <p:spPr bwMode="auto">
          <a:xfrm>
            <a:off x="5157152" y="6559722"/>
            <a:ext cx="344807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2" name="Line 38"/>
          <p:cNvSpPr>
            <a:spLocks noChangeShapeType="1"/>
          </p:cNvSpPr>
          <p:nvPr/>
        </p:nvSpPr>
        <p:spPr bwMode="auto">
          <a:xfrm flipH="1" flipV="1">
            <a:off x="6242370" y="5100650"/>
            <a:ext cx="357190" cy="92869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57158" y="109815"/>
            <a:ext cx="356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358214" y="3610277"/>
            <a:ext cx="389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857620" y="2071678"/>
            <a:ext cx="407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072066" y="967071"/>
            <a:ext cx="356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929058" y="5286388"/>
            <a:ext cx="389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57224" y="3214686"/>
            <a:ext cx="407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929190" y="4100518"/>
            <a:ext cx="356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8358214" y="6029344"/>
            <a:ext cx="389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215338" y="5029212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429520" y="4672022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786578" y="4029080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215206" y="5853431"/>
            <a:ext cx="830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500166" y="71414"/>
            <a:ext cx="16607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изотерма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357554" y="428604"/>
            <a:ext cx="15242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Изобара</a:t>
            </a:r>
            <a:endParaRPr lang="ru-RU" sz="2800" dirty="0">
              <a:solidFill>
                <a:srgbClr val="0033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428992" y="1071546"/>
            <a:ext cx="1519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изохора.</a:t>
            </a:r>
          </a:p>
        </p:txBody>
      </p:sp>
      <p:grpSp>
        <p:nvGrpSpPr>
          <p:cNvPr id="56" name="Группа 9"/>
          <p:cNvGrpSpPr/>
          <p:nvPr/>
        </p:nvGrpSpPr>
        <p:grpSpPr>
          <a:xfrm>
            <a:off x="6072198" y="500042"/>
            <a:ext cx="2928958" cy="857256"/>
            <a:chOff x="4429124" y="1929554"/>
            <a:chExt cx="2928958" cy="857256"/>
          </a:xfrm>
        </p:grpSpPr>
        <p:sp>
          <p:nvSpPr>
            <p:cNvPr id="59" name="TextBox 58"/>
            <p:cNvSpPr txBox="1"/>
            <p:nvPr/>
          </p:nvSpPr>
          <p:spPr>
            <a:xfrm>
              <a:off x="4429124" y="1929554"/>
              <a:ext cx="2928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0" name="Группа 16"/>
            <p:cNvGrpSpPr/>
            <p:nvPr/>
          </p:nvGrpSpPr>
          <p:grpSpPr>
            <a:xfrm>
              <a:off x="5506599" y="2000992"/>
              <a:ext cx="851351" cy="785818"/>
              <a:chOff x="6994922" y="2131617"/>
              <a:chExt cx="851351" cy="785818"/>
            </a:xfrm>
          </p:grpSpPr>
          <p:sp>
            <p:nvSpPr>
              <p:cNvPr id="61" name="Text Box 22"/>
              <p:cNvSpPr txBox="1">
                <a:spLocks noChangeArrowheads="1"/>
              </p:cNvSpPr>
              <p:nvPr/>
            </p:nvSpPr>
            <p:spPr bwMode="auto">
              <a:xfrm>
                <a:off x="7004942" y="2507860"/>
                <a:ext cx="698456" cy="409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2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Text Box 23"/>
              <p:cNvSpPr txBox="1">
                <a:spLocks noChangeArrowheads="1"/>
              </p:cNvSpPr>
              <p:nvPr/>
            </p:nvSpPr>
            <p:spPr bwMode="auto">
              <a:xfrm>
                <a:off x="6994922" y="2131617"/>
                <a:ext cx="851351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1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64" name="Группа 9"/>
          <p:cNvGrpSpPr/>
          <p:nvPr/>
        </p:nvGrpSpPr>
        <p:grpSpPr>
          <a:xfrm>
            <a:off x="928662" y="2357430"/>
            <a:ext cx="2928958" cy="857256"/>
            <a:chOff x="4429124" y="1929554"/>
            <a:chExt cx="2928958" cy="857256"/>
          </a:xfrm>
        </p:grpSpPr>
        <p:sp>
          <p:nvSpPr>
            <p:cNvPr id="65" name="TextBox 64"/>
            <p:cNvSpPr txBox="1"/>
            <p:nvPr/>
          </p:nvSpPr>
          <p:spPr>
            <a:xfrm>
              <a:off x="4429124" y="1929554"/>
              <a:ext cx="2928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6" name="Группа 16"/>
            <p:cNvGrpSpPr/>
            <p:nvPr/>
          </p:nvGrpSpPr>
          <p:grpSpPr>
            <a:xfrm>
              <a:off x="5506599" y="2000992"/>
              <a:ext cx="851351" cy="785818"/>
              <a:chOff x="6994922" y="2131617"/>
              <a:chExt cx="851351" cy="785818"/>
            </a:xfrm>
          </p:grpSpPr>
          <p:sp>
            <p:nvSpPr>
              <p:cNvPr id="67" name="Text Box 22"/>
              <p:cNvSpPr txBox="1">
                <a:spLocks noChangeArrowheads="1"/>
              </p:cNvSpPr>
              <p:nvPr/>
            </p:nvSpPr>
            <p:spPr bwMode="auto">
              <a:xfrm>
                <a:off x="7004942" y="2507860"/>
                <a:ext cx="698456" cy="409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2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Text Box 23"/>
              <p:cNvSpPr txBox="1">
                <a:spLocks noChangeArrowheads="1"/>
              </p:cNvSpPr>
              <p:nvPr/>
            </p:nvSpPr>
            <p:spPr bwMode="auto">
              <a:xfrm>
                <a:off x="6994922" y="2131617"/>
                <a:ext cx="851351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1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9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70" name="Группа 9"/>
          <p:cNvGrpSpPr/>
          <p:nvPr/>
        </p:nvGrpSpPr>
        <p:grpSpPr>
          <a:xfrm>
            <a:off x="714348" y="6000744"/>
            <a:ext cx="2928958" cy="857256"/>
            <a:chOff x="4429124" y="1929554"/>
            <a:chExt cx="2928958" cy="857256"/>
          </a:xfrm>
        </p:grpSpPr>
        <p:sp>
          <p:nvSpPr>
            <p:cNvPr id="71" name="TextBox 70"/>
            <p:cNvSpPr txBox="1"/>
            <p:nvPr/>
          </p:nvSpPr>
          <p:spPr>
            <a:xfrm>
              <a:off x="4429124" y="1929554"/>
              <a:ext cx="2928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2" name="Группа 16"/>
            <p:cNvGrpSpPr/>
            <p:nvPr/>
          </p:nvGrpSpPr>
          <p:grpSpPr>
            <a:xfrm>
              <a:off x="5506599" y="2000992"/>
              <a:ext cx="851351" cy="785818"/>
              <a:chOff x="6994922" y="2131617"/>
              <a:chExt cx="851351" cy="785818"/>
            </a:xfrm>
          </p:grpSpPr>
          <p:sp>
            <p:nvSpPr>
              <p:cNvPr id="73" name="Text Box 22"/>
              <p:cNvSpPr txBox="1">
                <a:spLocks noChangeArrowheads="1"/>
              </p:cNvSpPr>
              <p:nvPr/>
            </p:nvSpPr>
            <p:spPr bwMode="auto">
              <a:xfrm>
                <a:off x="7004942" y="2507860"/>
                <a:ext cx="698456" cy="4095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2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Text Box 23"/>
              <p:cNvSpPr txBox="1">
                <a:spLocks noChangeArrowheads="1"/>
              </p:cNvSpPr>
              <p:nvPr/>
            </p:nvSpPr>
            <p:spPr bwMode="auto">
              <a:xfrm>
                <a:off x="6994922" y="2131617"/>
                <a:ext cx="851351" cy="357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1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5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1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500"/>
                            </p:stCondLst>
                            <p:childTnLst>
                              <p:par>
                                <p:cTn id="2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9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3" dur="2000" fill="hold"/>
                                        <p:tgtEl>
                                          <p:spTgt spid="5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28" grpId="0" animBg="1"/>
      <p:bldP spid="1030" grpId="0" animBg="1"/>
      <p:bldP spid="1031" grpId="0" animBg="1"/>
      <p:bldP spid="1032" grpId="0" animBg="1"/>
      <p:bldP spid="1034" grpId="0" animBg="1"/>
      <p:bldP spid="1035" grpId="0" animBg="1"/>
      <p:bldP spid="1037" grpId="0" animBg="1"/>
      <p:bldP spid="1038" grpId="0" animBg="1"/>
      <p:bldP spid="1040" grpId="0" animBg="1"/>
      <p:bldP spid="1041" grpId="0" animBg="1"/>
      <p:bldP spid="1043" grpId="0" animBg="1"/>
      <p:bldP spid="1044" grpId="0" animBg="1"/>
      <p:bldP spid="1046" grpId="0" animBg="1"/>
      <p:bldP spid="1047" grpId="0" animBg="1"/>
      <p:bldP spid="1049" grpId="0" animBg="1"/>
      <p:bldP spid="1050" grpId="0" animBg="1"/>
      <p:bldP spid="1053" grpId="0" animBg="1"/>
      <p:bldP spid="1056" grpId="0" animBg="1"/>
      <p:bldP spid="1059" grpId="0" animBg="1"/>
      <p:bldP spid="1061" grpId="0" animBg="1"/>
      <p:bldP spid="39" grpId="0" animBg="1"/>
      <p:bldP spid="40" grpId="0" animBg="1"/>
      <p:bldP spid="1062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2" grpId="0"/>
      <p:bldP spid="52" grpId="1"/>
      <p:bldP spid="53" grpId="0"/>
      <p:bldP spid="54" grpId="0"/>
      <p:bldP spid="54" grpId="1"/>
      <p:bldP spid="55" grpId="0"/>
      <p:bldP spid="38" grpId="0"/>
      <p:bldP spid="41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5191700" y="3622414"/>
            <a:ext cx="35618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8429652" y="6079458"/>
            <a:ext cx="38985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00430" y="5881990"/>
            <a:ext cx="40748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57356" y="4176417"/>
            <a:ext cx="78581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3,4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428728" y="5449030"/>
            <a:ext cx="78581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215206" y="4286256"/>
            <a:ext cx="92869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3,4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572264" y="5643578"/>
            <a:ext cx="1000132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2,3</a:t>
            </a:r>
            <a:endParaRPr lang="ru-RU" sz="4000" dirty="0">
              <a:solidFill>
                <a:srgbClr val="0033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29262" y="4197694"/>
            <a:ext cx="100013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1,4</a:t>
            </a:r>
            <a:endParaRPr lang="ru-RU" sz="3200" dirty="0">
              <a:solidFill>
                <a:srgbClr val="003300"/>
              </a:solidFill>
            </a:endParaRPr>
          </a:p>
        </p:txBody>
      </p:sp>
      <p:grpSp>
        <p:nvGrpSpPr>
          <p:cNvPr id="83" name="Группа 82"/>
          <p:cNvGrpSpPr/>
          <p:nvPr/>
        </p:nvGrpSpPr>
        <p:grpSpPr>
          <a:xfrm rot="5400000">
            <a:off x="4429124" y="-424598"/>
            <a:ext cx="642942" cy="1643074"/>
            <a:chOff x="3000364" y="785794"/>
            <a:chExt cx="214314" cy="5674096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10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86050" y="714356"/>
            <a:ext cx="3411503" cy="2571744"/>
          </a:xfrm>
          <a:prstGeom prst="rect">
            <a:avLst/>
          </a:prstGeom>
          <a:noFill/>
        </p:spPr>
      </p:pic>
      <p:grpSp>
        <p:nvGrpSpPr>
          <p:cNvPr id="89" name="Группа 88"/>
          <p:cNvGrpSpPr/>
          <p:nvPr/>
        </p:nvGrpSpPr>
        <p:grpSpPr>
          <a:xfrm>
            <a:off x="939968" y="4000504"/>
            <a:ext cx="2700000" cy="2428892"/>
            <a:chOff x="571472" y="2824459"/>
            <a:chExt cx="2700000" cy="2428892"/>
          </a:xfrm>
        </p:grpSpPr>
        <p:sp>
          <p:nvSpPr>
            <p:cNvPr id="12" name="Line 3"/>
            <p:cNvSpPr>
              <a:spLocks noChangeShapeType="1"/>
            </p:cNvSpPr>
            <p:nvPr/>
          </p:nvSpPr>
          <p:spPr bwMode="auto">
            <a:xfrm flipH="1">
              <a:off x="814730" y="2824459"/>
              <a:ext cx="0" cy="24288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4"/>
            <p:cNvSpPr>
              <a:spLocks noChangeShapeType="1"/>
            </p:cNvSpPr>
            <p:nvPr/>
          </p:nvSpPr>
          <p:spPr bwMode="auto">
            <a:xfrm>
              <a:off x="571472" y="5067960"/>
              <a:ext cx="2700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5338772" y="3957642"/>
            <a:ext cx="3448070" cy="2614630"/>
            <a:chOff x="5267334" y="2538707"/>
            <a:chExt cx="3448070" cy="2614630"/>
          </a:xfrm>
        </p:grpSpPr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>
              <a:off x="5371466" y="2538707"/>
              <a:ext cx="0" cy="26146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5267334" y="5066333"/>
              <a:ext cx="344807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785786" y="3571876"/>
            <a:ext cx="35618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14612" y="1915531"/>
            <a:ext cx="78581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71933" y="1415465"/>
            <a:ext cx="92869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2,3</a:t>
            </a:r>
            <a:endParaRPr lang="ru-RU" sz="3200" dirty="0">
              <a:solidFill>
                <a:srgbClr val="003300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461603" y="2722909"/>
            <a:ext cx="1928826" cy="1588"/>
          </a:xfrm>
          <a:prstGeom prst="line">
            <a:avLst/>
          </a:prstGeom>
          <a:ln w="38100">
            <a:solidFill>
              <a:srgbClr val="0066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c 6"/>
          <p:cNvSpPr>
            <a:spLocks/>
          </p:cNvSpPr>
          <p:nvPr/>
        </p:nvSpPr>
        <p:spPr bwMode="auto">
          <a:xfrm rot="6365021" flipV="1">
            <a:off x="1568826" y="4334868"/>
            <a:ext cx="1082244" cy="1555157"/>
          </a:xfrm>
          <a:custGeom>
            <a:avLst/>
            <a:gdLst>
              <a:gd name="G0" fmla="+- 0 0 0"/>
              <a:gd name="G1" fmla="+- 19569 0 0"/>
              <a:gd name="G2" fmla="+- 21600 0 0"/>
              <a:gd name="T0" fmla="*/ 9143 w 21600"/>
              <a:gd name="T1" fmla="*/ 0 h 23289"/>
              <a:gd name="T2" fmla="*/ 21277 w 21600"/>
              <a:gd name="T3" fmla="*/ 23289 h 23289"/>
              <a:gd name="T4" fmla="*/ 0 w 21600"/>
              <a:gd name="T5" fmla="*/ 19569 h 23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289" fill="none" extrusionOk="0">
                <a:moveTo>
                  <a:pt x="9143" y="-1"/>
                </a:moveTo>
                <a:cubicBezTo>
                  <a:pt x="16743" y="3550"/>
                  <a:pt x="21600" y="11180"/>
                  <a:pt x="21600" y="19569"/>
                </a:cubicBezTo>
                <a:cubicBezTo>
                  <a:pt x="21600" y="20816"/>
                  <a:pt x="21492" y="22060"/>
                  <a:pt x="21277" y="23289"/>
                </a:cubicBezTo>
              </a:path>
              <a:path w="21600" h="23289" stroke="0" extrusionOk="0">
                <a:moveTo>
                  <a:pt x="9143" y="-1"/>
                </a:moveTo>
                <a:cubicBezTo>
                  <a:pt x="16743" y="3550"/>
                  <a:pt x="21600" y="11180"/>
                  <a:pt x="21600" y="19569"/>
                </a:cubicBezTo>
                <a:cubicBezTo>
                  <a:pt x="21600" y="20816"/>
                  <a:pt x="21492" y="22060"/>
                  <a:pt x="21277" y="23289"/>
                </a:cubicBezTo>
                <a:lnTo>
                  <a:pt x="0" y="19569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Arc 6"/>
          <p:cNvSpPr>
            <a:spLocks/>
          </p:cNvSpPr>
          <p:nvPr/>
        </p:nvSpPr>
        <p:spPr bwMode="auto">
          <a:xfrm rot="6365021" flipV="1">
            <a:off x="1610254" y="3592169"/>
            <a:ext cx="1082244" cy="1555157"/>
          </a:xfrm>
          <a:custGeom>
            <a:avLst/>
            <a:gdLst>
              <a:gd name="G0" fmla="+- 0 0 0"/>
              <a:gd name="G1" fmla="+- 19569 0 0"/>
              <a:gd name="G2" fmla="+- 21600 0 0"/>
              <a:gd name="T0" fmla="*/ 9143 w 21600"/>
              <a:gd name="T1" fmla="*/ 0 h 23289"/>
              <a:gd name="T2" fmla="*/ 21277 w 21600"/>
              <a:gd name="T3" fmla="*/ 23289 h 23289"/>
              <a:gd name="T4" fmla="*/ 0 w 21600"/>
              <a:gd name="T5" fmla="*/ 19569 h 232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3289" fill="none" extrusionOk="0">
                <a:moveTo>
                  <a:pt x="9143" y="-1"/>
                </a:moveTo>
                <a:cubicBezTo>
                  <a:pt x="16743" y="3550"/>
                  <a:pt x="21600" y="11180"/>
                  <a:pt x="21600" y="19569"/>
                </a:cubicBezTo>
                <a:cubicBezTo>
                  <a:pt x="21600" y="20816"/>
                  <a:pt x="21492" y="22060"/>
                  <a:pt x="21277" y="23289"/>
                </a:cubicBezTo>
              </a:path>
              <a:path w="21600" h="23289" stroke="0" extrusionOk="0">
                <a:moveTo>
                  <a:pt x="9143" y="-1"/>
                </a:moveTo>
                <a:cubicBezTo>
                  <a:pt x="16743" y="3550"/>
                  <a:pt x="21600" y="11180"/>
                  <a:pt x="21600" y="19569"/>
                </a:cubicBezTo>
                <a:cubicBezTo>
                  <a:pt x="21600" y="20816"/>
                  <a:pt x="21492" y="22060"/>
                  <a:pt x="21277" y="23289"/>
                </a:cubicBezTo>
                <a:lnTo>
                  <a:pt x="0" y="19569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>
            <a:off x="965990" y="4503148"/>
            <a:ext cx="864000" cy="1588"/>
          </a:xfrm>
          <a:prstGeom prst="line">
            <a:avLst/>
          </a:prstGeom>
          <a:ln w="28575">
            <a:solidFill>
              <a:srgbClr val="365D2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2350132" y="5467048"/>
            <a:ext cx="720000" cy="1588"/>
          </a:xfrm>
          <a:prstGeom prst="line">
            <a:avLst/>
          </a:prstGeom>
          <a:ln w="57150">
            <a:solidFill>
              <a:srgbClr val="365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2786050" y="5176549"/>
            <a:ext cx="100013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2,3</a:t>
            </a:r>
            <a:endParaRPr lang="ru-RU" sz="3200" dirty="0">
              <a:solidFill>
                <a:srgbClr val="0033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714612" y="4591774"/>
            <a:ext cx="500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214414" y="3533475"/>
            <a:ext cx="500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400" dirty="0">
              <a:solidFill>
                <a:srgbClr val="FF0000"/>
              </a:solidFill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5400000" flipH="1" flipV="1">
            <a:off x="5100226" y="4455663"/>
            <a:ext cx="2351713" cy="1662120"/>
          </a:xfrm>
          <a:prstGeom prst="line">
            <a:avLst/>
          </a:prstGeom>
          <a:ln w="38100">
            <a:solidFill>
              <a:srgbClr val="365D2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5469163" y="4770556"/>
            <a:ext cx="2786083" cy="1714513"/>
          </a:xfrm>
          <a:prstGeom prst="line">
            <a:avLst/>
          </a:prstGeom>
          <a:ln w="38100">
            <a:solidFill>
              <a:srgbClr val="365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5979156" y="5536484"/>
            <a:ext cx="756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6442562" y="4773148"/>
            <a:ext cx="1404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5715008" y="4429132"/>
            <a:ext cx="785818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1,4</a:t>
            </a:r>
            <a:endParaRPr lang="ru-RU" sz="2800" dirty="0">
              <a:solidFill>
                <a:srgbClr val="0033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500694" y="5286388"/>
            <a:ext cx="785818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711942" y="3701104"/>
            <a:ext cx="500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786578" y="5058426"/>
            <a:ext cx="500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357817" y="1844092"/>
            <a:ext cx="78581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3,4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929057" y="2487035"/>
            <a:ext cx="92869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1,4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857884" y="3286124"/>
            <a:ext cx="3000428" cy="584775"/>
          </a:xfrm>
          <a:prstGeom prst="rect">
            <a:avLst/>
          </a:prstGeom>
          <a:solidFill>
            <a:srgbClr val="006600"/>
          </a:solidFill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Меньший выше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 rot="5400000">
            <a:off x="7579648" y="1285860"/>
            <a:ext cx="642942" cy="1643074"/>
            <a:chOff x="3000364" y="785794"/>
            <a:chExt cx="214314" cy="5674096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10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6357950" y="1813222"/>
            <a:ext cx="1066030" cy="602934"/>
            <a:chOff x="513682" y="5670874"/>
            <a:chExt cx="1066030" cy="870904"/>
          </a:xfrm>
        </p:grpSpPr>
        <p:grpSp>
          <p:nvGrpSpPr>
            <p:cNvPr id="55" name="Группа 113"/>
            <p:cNvGrpSpPr/>
            <p:nvPr/>
          </p:nvGrpSpPr>
          <p:grpSpPr>
            <a:xfrm>
              <a:off x="520966" y="5670874"/>
              <a:ext cx="1058746" cy="870904"/>
              <a:chOff x="-130084" y="5643578"/>
              <a:chExt cx="1058746" cy="870904"/>
            </a:xfrm>
          </p:grpSpPr>
          <p:sp>
            <p:nvSpPr>
              <p:cNvPr id="57" name="Прямоугольник 56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-130084" y="5643578"/>
                <a:ext cx="756180" cy="8572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56" name="Прямая соединительная линия 55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Группа 58"/>
          <p:cNvGrpSpPr/>
          <p:nvPr/>
        </p:nvGrpSpPr>
        <p:grpSpPr>
          <a:xfrm>
            <a:off x="3198462" y="91726"/>
            <a:ext cx="1066030" cy="602934"/>
            <a:chOff x="513682" y="5670874"/>
            <a:chExt cx="1066030" cy="870904"/>
          </a:xfrm>
        </p:grpSpPr>
        <p:grpSp>
          <p:nvGrpSpPr>
            <p:cNvPr id="60" name="Группа 126"/>
            <p:cNvGrpSpPr/>
            <p:nvPr/>
          </p:nvGrpSpPr>
          <p:grpSpPr>
            <a:xfrm>
              <a:off x="651050" y="5670874"/>
              <a:ext cx="928662" cy="870904"/>
              <a:chOff x="0" y="5643578"/>
              <a:chExt cx="928662" cy="870904"/>
            </a:xfrm>
          </p:grpSpPr>
          <p:sp>
            <p:nvSpPr>
              <p:cNvPr id="62" name="Прямоугольник 61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0" y="5643578"/>
                <a:ext cx="626096" cy="857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61" name="Прямая соединительная линия 60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Прямоугольник 71"/>
          <p:cNvSpPr/>
          <p:nvPr/>
        </p:nvSpPr>
        <p:spPr>
          <a:xfrm>
            <a:off x="8080716" y="183797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8294028" y="1858300"/>
            <a:ext cx="428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874598" y="16410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1502A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dirty="0">
              <a:solidFill>
                <a:srgbClr val="1502A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5170800" y="16410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78" name="Group 9"/>
          <p:cNvGrpSpPr>
            <a:grpSpLocks/>
          </p:cNvGrpSpPr>
          <p:nvPr/>
        </p:nvGrpSpPr>
        <p:grpSpPr bwMode="auto">
          <a:xfrm>
            <a:off x="4898696" y="636522"/>
            <a:ext cx="428628" cy="500066"/>
            <a:chOff x="2880" y="6480"/>
            <a:chExt cx="166" cy="549"/>
          </a:xfrm>
        </p:grpSpPr>
        <p:grpSp>
          <p:nvGrpSpPr>
            <p:cNvPr id="79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81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0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87" name="Прямая со стрелкой 86"/>
          <p:cNvCxnSpPr/>
          <p:nvPr/>
        </p:nvCxnSpPr>
        <p:spPr>
          <a:xfrm>
            <a:off x="2357422" y="4605045"/>
            <a:ext cx="1000132" cy="857256"/>
          </a:xfrm>
          <a:prstGeom prst="straightConnector1">
            <a:avLst/>
          </a:prstGeom>
          <a:ln w="381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rot="5400000">
            <a:off x="6929454" y="5214950"/>
            <a:ext cx="1143008" cy="285752"/>
          </a:xfrm>
          <a:prstGeom prst="straightConnector1">
            <a:avLst/>
          </a:prstGeom>
          <a:ln w="381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Группа 85"/>
          <p:cNvGrpSpPr/>
          <p:nvPr/>
        </p:nvGrpSpPr>
        <p:grpSpPr>
          <a:xfrm rot="5400000">
            <a:off x="1221698" y="1357298"/>
            <a:ext cx="642942" cy="1643074"/>
            <a:chOff x="3000364" y="785794"/>
            <a:chExt cx="214314" cy="5674096"/>
          </a:xfrm>
        </p:grpSpPr>
        <p:sp>
          <p:nvSpPr>
            <p:cNvPr id="88" name="Прямоугольник 87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10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590660" y="1884660"/>
            <a:ext cx="1066030" cy="602934"/>
            <a:chOff x="513682" y="5670874"/>
            <a:chExt cx="1066030" cy="870904"/>
          </a:xfrm>
        </p:grpSpPr>
        <p:grpSp>
          <p:nvGrpSpPr>
            <p:cNvPr id="95" name="Группа 113"/>
            <p:cNvGrpSpPr/>
            <p:nvPr/>
          </p:nvGrpSpPr>
          <p:grpSpPr>
            <a:xfrm>
              <a:off x="520966" y="5670874"/>
              <a:ext cx="1058746" cy="870904"/>
              <a:chOff x="-130084" y="5643578"/>
              <a:chExt cx="1058746" cy="870904"/>
            </a:xfrm>
          </p:grpSpPr>
          <p:sp>
            <p:nvSpPr>
              <p:cNvPr id="97" name="Прямоугольник 96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Прямоугольник 97"/>
              <p:cNvSpPr/>
              <p:nvPr/>
            </p:nvSpPr>
            <p:spPr>
              <a:xfrm>
                <a:off x="-130084" y="5643578"/>
                <a:ext cx="756180" cy="8572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96" name="Прямая соединительная линия 95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Прямоугольник 98"/>
          <p:cNvSpPr/>
          <p:nvPr/>
        </p:nvSpPr>
        <p:spPr>
          <a:xfrm>
            <a:off x="1722766" y="1909413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800" dirty="0">
              <a:solidFill>
                <a:srgbClr val="000099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1936078" y="1929738"/>
            <a:ext cx="428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928662" y="1273718"/>
            <a:ext cx="192882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термический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472278" y="773652"/>
            <a:ext cx="142876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хорный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786578" y="1357298"/>
            <a:ext cx="192882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термический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Левая фигурная скобка 103"/>
          <p:cNvSpPr/>
          <p:nvPr/>
        </p:nvSpPr>
        <p:spPr>
          <a:xfrm>
            <a:off x="3286116" y="1503372"/>
            <a:ext cx="214314" cy="1541142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TextBox 104"/>
          <p:cNvSpPr txBox="1"/>
          <p:nvPr/>
        </p:nvSpPr>
        <p:spPr>
          <a:xfrm>
            <a:off x="6143636" y="0"/>
            <a:ext cx="300036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Кр,ср-1, 3а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Стр26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18316E-6 L -0.06753 -0.00162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9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6 -0.00208 L 0.08333 0.0007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100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1000" fill="hold"/>
                                        <p:tgtEl>
                                          <p:spTgt spid="7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6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9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300"/>
                            </p:stCondLst>
                            <p:childTnLst>
                              <p:par>
                                <p:cTn id="1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"/>
                            </p:stCondLst>
                            <p:childTnLst>
                              <p:par>
                                <p:cTn id="2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5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000"/>
                            </p:stCondLst>
                            <p:childTnLst>
                              <p:par>
                                <p:cTn id="2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8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500"/>
                            </p:stCondLst>
                            <p:childTnLst>
                              <p:par>
                                <p:cTn id="2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300"/>
                            </p:stCondLst>
                            <p:childTnLst>
                              <p:par>
                                <p:cTn id="2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500"/>
                            </p:stCondLst>
                            <p:childTnLst>
                              <p:par>
                                <p:cTn id="2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000"/>
                            </p:stCondLst>
                            <p:childTnLst>
                              <p:par>
                                <p:cTn id="29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17206E-6 L -0.15452 0.57053 " pathEditMode="relative" rAng="0" ptsTypes="AA">
                                      <p:cBhvr>
                                        <p:cTn id="33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2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3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1" grpId="0" animBg="1"/>
      <p:bldP spid="18" grpId="0" animBg="1"/>
      <p:bldP spid="31" grpId="0" animBg="1"/>
      <p:bldP spid="32" grpId="0" animBg="1"/>
      <p:bldP spid="47" grpId="0" animBg="1"/>
      <p:bldP spid="45" grpId="0" animBg="1"/>
      <p:bldP spid="34" grpId="0" animBg="1"/>
      <p:bldP spid="16" grpId="0" animBg="1"/>
      <p:bldP spid="20" grpId="0" animBg="1"/>
      <p:bldP spid="20" grpId="1" animBg="1"/>
      <p:bldP spid="21" grpId="0" animBg="1"/>
      <p:bldP spid="21" grpId="1" animBg="1"/>
      <p:bldP spid="26" grpId="0" animBg="1"/>
      <p:bldP spid="27" grpId="0" animBg="1"/>
      <p:bldP spid="33" grpId="0" animBg="1"/>
      <p:bldP spid="35" grpId="0"/>
      <p:bldP spid="36" grpId="0"/>
      <p:bldP spid="46" grpId="0" animBg="1"/>
      <p:bldP spid="48" grpId="0" animBg="1"/>
      <p:bldP spid="49" grpId="0"/>
      <p:bldP spid="50" grpId="0"/>
      <p:bldP spid="51" grpId="0" animBg="1"/>
      <p:bldP spid="51" grpId="1" animBg="1"/>
      <p:bldP spid="52" grpId="0" animBg="1"/>
      <p:bldP spid="52" grpId="1" animBg="1"/>
      <p:bldP spid="53" grpId="0" animBg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99" grpId="0"/>
      <p:bldP spid="99" grpId="1"/>
      <p:bldP spid="100" grpId="0"/>
      <p:bldP spid="100" grpId="1"/>
      <p:bldP spid="101" grpId="0" animBg="1"/>
      <p:bldP spid="102" grpId="0" animBg="1"/>
      <p:bldP spid="103" grpId="0" animBg="1"/>
      <p:bldP spid="104" grpId="0" animBg="1"/>
      <p:bldP spid="104" grpId="1" animBg="1"/>
      <p:bldP spid="104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6643702" y="357166"/>
            <a:ext cx="85725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en-US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0033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357950" y="2285992"/>
            <a:ext cx="78581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,4</a:t>
            </a:r>
            <a:endParaRPr lang="ru-RU" sz="3200" dirty="0">
              <a:solidFill>
                <a:srgbClr val="0033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57290" y="571480"/>
            <a:ext cx="698614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,4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15998" y="1858346"/>
            <a:ext cx="84149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dirty="0">
              <a:solidFill>
                <a:srgbClr val="FF0000"/>
              </a:solidFill>
            </a:endParaRPr>
          </a:p>
        </p:txBody>
      </p:sp>
      <p:grpSp>
        <p:nvGrpSpPr>
          <p:cNvPr id="121" name="Группа 120"/>
          <p:cNvGrpSpPr/>
          <p:nvPr/>
        </p:nvGrpSpPr>
        <p:grpSpPr>
          <a:xfrm>
            <a:off x="2454838" y="3571876"/>
            <a:ext cx="4474616" cy="2928958"/>
            <a:chOff x="2169086" y="3214686"/>
            <a:chExt cx="4474616" cy="2928958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169086" y="3214686"/>
              <a:ext cx="4474616" cy="2928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Прямоугольник 21"/>
            <p:cNvSpPr/>
            <p:nvPr/>
          </p:nvSpPr>
          <p:spPr>
            <a:xfrm>
              <a:off x="5526671" y="5357826"/>
              <a:ext cx="3898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ru-RU" sz="2800" dirty="0">
                <a:solidFill>
                  <a:srgbClr val="220FB1"/>
                </a:solidFill>
              </a:endParaRPr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2285984" y="3929066"/>
              <a:ext cx="785818" cy="20717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H="1">
            <a:off x="814730" y="428604"/>
            <a:ext cx="0" cy="242889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571472" y="2672105"/>
            <a:ext cx="328614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H="1">
            <a:off x="5371466" y="357166"/>
            <a:ext cx="0" cy="26146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5267334" y="2884792"/>
            <a:ext cx="344807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14290"/>
            <a:ext cx="356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58214" y="2857496"/>
            <a:ext cx="389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2066" y="214290"/>
            <a:ext cx="356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00430" y="2214554"/>
            <a:ext cx="389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472522" y="670431"/>
            <a:ext cx="2351713" cy="1662120"/>
          </a:xfrm>
          <a:prstGeom prst="line">
            <a:avLst/>
          </a:prstGeom>
          <a:ln w="38100">
            <a:solidFill>
              <a:srgbClr val="365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857224" y="1714488"/>
            <a:ext cx="1643074" cy="928694"/>
          </a:xfrm>
          <a:prstGeom prst="line">
            <a:avLst/>
          </a:prstGeom>
          <a:ln w="38100">
            <a:solidFill>
              <a:srgbClr val="365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1764874" y="1036499"/>
            <a:ext cx="1404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173356" y="2158882"/>
            <a:ext cx="576000" cy="0"/>
          </a:xfrm>
          <a:prstGeom prst="line">
            <a:avLst/>
          </a:prstGeom>
          <a:ln w="57150">
            <a:solidFill>
              <a:srgbClr val="1502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786182" y="3844357"/>
            <a:ext cx="1000132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1,2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150624" y="5708620"/>
            <a:ext cx="775368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,4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857620" y="4834606"/>
            <a:ext cx="857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1502A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dirty="0" smtClean="0">
                <a:solidFill>
                  <a:srgbClr val="1502A0"/>
                </a:solidFill>
                <a:latin typeface="Times New Roman" pitchFamily="18" charset="0"/>
                <a:cs typeface="Times New Roman" pitchFamily="18" charset="0"/>
              </a:rPr>
              <a:t>4.1</a:t>
            </a:r>
            <a:endParaRPr lang="ru-RU" sz="2800" dirty="0">
              <a:solidFill>
                <a:srgbClr val="1502A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748568" y="4490120"/>
            <a:ext cx="78581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2.3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00298" y="714356"/>
            <a:ext cx="78581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2.3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85852" y="1691334"/>
            <a:ext cx="857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1502A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dirty="0" smtClean="0">
                <a:solidFill>
                  <a:srgbClr val="1502A0"/>
                </a:solidFill>
                <a:latin typeface="Times New Roman" pitchFamily="18" charset="0"/>
                <a:cs typeface="Times New Roman" pitchFamily="18" charset="0"/>
              </a:rPr>
              <a:t>4.1</a:t>
            </a:r>
            <a:endParaRPr lang="ru-RU" sz="2800" dirty="0">
              <a:solidFill>
                <a:srgbClr val="1502A0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6059834" y="1187982"/>
            <a:ext cx="1368000" cy="0"/>
          </a:xfrm>
          <a:prstGeom prst="line">
            <a:avLst/>
          </a:prstGeom>
          <a:ln w="57150">
            <a:solidFill>
              <a:srgbClr val="365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5572132" y="2357430"/>
            <a:ext cx="1857388" cy="21266"/>
          </a:xfrm>
          <a:prstGeom prst="line">
            <a:avLst/>
          </a:prstGeom>
          <a:ln w="57150">
            <a:solidFill>
              <a:srgbClr val="365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6836314" y="1762636"/>
            <a:ext cx="1188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7500958" y="1428736"/>
            <a:ext cx="78581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2.3</a:t>
            </a: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rot="5400000" flipH="1" flipV="1">
            <a:off x="4848479" y="1580885"/>
            <a:ext cx="1804496" cy="785818"/>
          </a:xfrm>
          <a:prstGeom prst="line">
            <a:avLst/>
          </a:prstGeom>
          <a:ln w="38100">
            <a:solidFill>
              <a:srgbClr val="1502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5879150" y="1336032"/>
            <a:ext cx="857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1502A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dirty="0" smtClean="0">
                <a:solidFill>
                  <a:srgbClr val="1502A0"/>
                </a:solidFill>
                <a:latin typeface="Times New Roman" pitchFamily="18" charset="0"/>
                <a:cs typeface="Times New Roman" pitchFamily="18" charset="0"/>
              </a:rPr>
              <a:t>4.1</a:t>
            </a:r>
            <a:endParaRPr lang="ru-RU" sz="2800" dirty="0">
              <a:solidFill>
                <a:srgbClr val="1502A0"/>
              </a:solidFill>
            </a:endParaRPr>
          </a:p>
        </p:txBody>
      </p:sp>
      <p:grpSp>
        <p:nvGrpSpPr>
          <p:cNvPr id="68" name="Группа 67"/>
          <p:cNvGrpSpPr/>
          <p:nvPr/>
        </p:nvGrpSpPr>
        <p:grpSpPr>
          <a:xfrm rot="5400000">
            <a:off x="4235710" y="2585392"/>
            <a:ext cx="642942" cy="1643074"/>
            <a:chOff x="3000364" y="785794"/>
            <a:chExt cx="214314" cy="5674096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12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3648846" y="3098170"/>
            <a:ext cx="1066030" cy="602934"/>
            <a:chOff x="513682" y="5670874"/>
            <a:chExt cx="1066030" cy="870904"/>
          </a:xfrm>
        </p:grpSpPr>
        <p:grpSp>
          <p:nvGrpSpPr>
            <p:cNvPr id="72" name="Группа 126"/>
            <p:cNvGrpSpPr/>
            <p:nvPr/>
          </p:nvGrpSpPr>
          <p:grpSpPr>
            <a:xfrm>
              <a:off x="651050" y="5670874"/>
              <a:ext cx="928662" cy="870904"/>
              <a:chOff x="0" y="5643578"/>
              <a:chExt cx="928662" cy="870904"/>
            </a:xfrm>
          </p:grpSpPr>
          <p:sp>
            <p:nvSpPr>
              <p:cNvPr id="109" name="Прямоугольник 108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0" name="Прямоугольник 109"/>
              <p:cNvSpPr/>
              <p:nvPr/>
            </p:nvSpPr>
            <p:spPr>
              <a:xfrm>
                <a:off x="0" y="5643578"/>
                <a:ext cx="626096" cy="857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73" name="Прямая соединительная линия 72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Прямоугольник 110"/>
          <p:cNvSpPr/>
          <p:nvPr/>
        </p:nvSpPr>
        <p:spPr>
          <a:xfrm>
            <a:off x="4660284" y="3184192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5039406" y="317054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113" name="Group 9"/>
          <p:cNvGrpSpPr>
            <a:grpSpLocks/>
          </p:cNvGrpSpPr>
          <p:nvPr/>
        </p:nvGrpSpPr>
        <p:grpSpPr bwMode="auto">
          <a:xfrm>
            <a:off x="4725326" y="3629666"/>
            <a:ext cx="428628" cy="500066"/>
            <a:chOff x="2880" y="6480"/>
            <a:chExt cx="166" cy="549"/>
          </a:xfrm>
        </p:grpSpPr>
        <p:grpSp>
          <p:nvGrpSpPr>
            <p:cNvPr id="114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116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15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5357818" y="321468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барный</a:t>
            </a:r>
            <a:endParaRPr lang="ru-RU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3" name="Группа 132"/>
          <p:cNvGrpSpPr/>
          <p:nvPr/>
        </p:nvGrpSpPr>
        <p:grpSpPr>
          <a:xfrm rot="5400000">
            <a:off x="7000892" y="4143380"/>
            <a:ext cx="642942" cy="1643074"/>
            <a:chOff x="3000364" y="785794"/>
            <a:chExt cx="214314" cy="5674096"/>
          </a:xfrm>
        </p:grpSpPr>
        <p:sp>
          <p:nvSpPr>
            <p:cNvPr id="134" name="Прямоугольник 133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12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5" name="Прямоугольник 134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6" name="Группа 135"/>
          <p:cNvGrpSpPr/>
          <p:nvPr/>
        </p:nvGrpSpPr>
        <p:grpSpPr>
          <a:xfrm>
            <a:off x="6165134" y="4657094"/>
            <a:ext cx="1066030" cy="602934"/>
            <a:chOff x="513682" y="5670874"/>
            <a:chExt cx="1066030" cy="870904"/>
          </a:xfrm>
        </p:grpSpPr>
        <p:grpSp>
          <p:nvGrpSpPr>
            <p:cNvPr id="137" name="Группа 113"/>
            <p:cNvGrpSpPr/>
            <p:nvPr/>
          </p:nvGrpSpPr>
          <p:grpSpPr>
            <a:xfrm>
              <a:off x="520966" y="5670874"/>
              <a:ext cx="1058746" cy="870904"/>
              <a:chOff x="-130084" y="5643578"/>
              <a:chExt cx="1058746" cy="870904"/>
            </a:xfrm>
          </p:grpSpPr>
          <p:sp>
            <p:nvSpPr>
              <p:cNvPr id="140" name="Прямоугольник 139"/>
              <p:cNvSpPr/>
              <p:nvPr/>
            </p:nvSpPr>
            <p:spPr>
              <a:xfrm>
                <a:off x="-130084" y="5643578"/>
                <a:ext cx="756180" cy="8572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9" name="Прямоугольник 138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38" name="Прямая соединительная линия 137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1" name="Прямоугольник 140"/>
          <p:cNvSpPr/>
          <p:nvPr/>
        </p:nvSpPr>
        <p:spPr>
          <a:xfrm>
            <a:off x="7501960" y="4695495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800" dirty="0">
              <a:solidFill>
                <a:srgbClr val="000099"/>
              </a:solidFill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7715272" y="4715820"/>
            <a:ext cx="428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5429256" y="4143380"/>
            <a:ext cx="192882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термический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6215074" y="548856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барный</a:t>
            </a:r>
            <a:endParaRPr lang="ru-RU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5" name="Группа 144"/>
          <p:cNvGrpSpPr/>
          <p:nvPr/>
        </p:nvGrpSpPr>
        <p:grpSpPr>
          <a:xfrm rot="5400000">
            <a:off x="7036296" y="5429264"/>
            <a:ext cx="642942" cy="1643074"/>
            <a:chOff x="3000364" y="785794"/>
            <a:chExt cx="214314" cy="5674096"/>
          </a:xfrm>
        </p:grpSpPr>
        <p:sp>
          <p:nvSpPr>
            <p:cNvPr id="146" name="Прямоугольник 145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12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Прямоугольник 146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8" name="Группа 147"/>
          <p:cNvGrpSpPr/>
          <p:nvPr/>
        </p:nvGrpSpPr>
        <p:grpSpPr>
          <a:xfrm>
            <a:off x="5857884" y="5942042"/>
            <a:ext cx="1066030" cy="602934"/>
            <a:chOff x="513682" y="5670874"/>
            <a:chExt cx="1066030" cy="870904"/>
          </a:xfrm>
        </p:grpSpPr>
        <p:grpSp>
          <p:nvGrpSpPr>
            <p:cNvPr id="149" name="Группа 126"/>
            <p:cNvGrpSpPr/>
            <p:nvPr/>
          </p:nvGrpSpPr>
          <p:grpSpPr>
            <a:xfrm>
              <a:off x="651050" y="5670874"/>
              <a:ext cx="928662" cy="870904"/>
              <a:chOff x="0" y="5643578"/>
              <a:chExt cx="928662" cy="870904"/>
            </a:xfrm>
          </p:grpSpPr>
          <p:sp>
            <p:nvSpPr>
              <p:cNvPr id="151" name="Прямоугольник 150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2" name="Прямоугольник 151"/>
              <p:cNvSpPr/>
              <p:nvPr/>
            </p:nvSpPr>
            <p:spPr>
              <a:xfrm>
                <a:off x="0" y="5643578"/>
                <a:ext cx="626096" cy="857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50" name="Прямая соединительная линия 149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Прямоугольник 152"/>
          <p:cNvSpPr/>
          <p:nvPr/>
        </p:nvSpPr>
        <p:spPr>
          <a:xfrm>
            <a:off x="7460870" y="602806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7839992" y="601441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55" name="Овал 154"/>
          <p:cNvSpPr/>
          <p:nvPr/>
        </p:nvSpPr>
        <p:spPr>
          <a:xfrm>
            <a:off x="7643834" y="5643578"/>
            <a:ext cx="785818" cy="357190"/>
          </a:xfrm>
          <a:prstGeom prst="ellipse">
            <a:avLst/>
          </a:prstGeom>
          <a:solidFill>
            <a:srgbClr val="66FFFF"/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6" name="Группа 155"/>
          <p:cNvGrpSpPr/>
          <p:nvPr/>
        </p:nvGrpSpPr>
        <p:grpSpPr>
          <a:xfrm rot="5400000">
            <a:off x="1928794" y="4071942"/>
            <a:ext cx="642942" cy="1643074"/>
            <a:chOff x="3000364" y="785794"/>
            <a:chExt cx="214314" cy="5674096"/>
          </a:xfrm>
        </p:grpSpPr>
        <p:sp>
          <p:nvSpPr>
            <p:cNvPr id="157" name="Прямоугольник 156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12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9" name="Группа 158"/>
          <p:cNvGrpSpPr/>
          <p:nvPr/>
        </p:nvGrpSpPr>
        <p:grpSpPr>
          <a:xfrm>
            <a:off x="1345730" y="4588266"/>
            <a:ext cx="1066030" cy="602934"/>
            <a:chOff x="513682" y="5670874"/>
            <a:chExt cx="1066030" cy="870904"/>
          </a:xfrm>
        </p:grpSpPr>
        <p:grpSp>
          <p:nvGrpSpPr>
            <p:cNvPr id="160" name="Группа 126"/>
            <p:cNvGrpSpPr/>
            <p:nvPr/>
          </p:nvGrpSpPr>
          <p:grpSpPr>
            <a:xfrm>
              <a:off x="651050" y="5670874"/>
              <a:ext cx="928662" cy="870904"/>
              <a:chOff x="0" y="5643578"/>
              <a:chExt cx="928662" cy="870904"/>
            </a:xfrm>
          </p:grpSpPr>
          <p:sp>
            <p:nvSpPr>
              <p:cNvPr id="162" name="Прямоугольник 161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3" name="Прямоугольник 162"/>
              <p:cNvSpPr/>
              <p:nvPr/>
            </p:nvSpPr>
            <p:spPr>
              <a:xfrm>
                <a:off x="0" y="5643578"/>
                <a:ext cx="626096" cy="857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161" name="Прямая соединительная линия 160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" name="Прямоугольник 163"/>
          <p:cNvSpPr/>
          <p:nvPr/>
        </p:nvSpPr>
        <p:spPr>
          <a:xfrm>
            <a:off x="2374268" y="466064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1502A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dirty="0">
              <a:solidFill>
                <a:srgbClr val="1502A0"/>
              </a:solidFill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2670470" y="466064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166" name="Group 9"/>
          <p:cNvGrpSpPr>
            <a:grpSpLocks/>
          </p:cNvGrpSpPr>
          <p:nvPr/>
        </p:nvGrpSpPr>
        <p:grpSpPr bwMode="auto">
          <a:xfrm>
            <a:off x="2398366" y="5133062"/>
            <a:ext cx="428628" cy="500066"/>
            <a:chOff x="2880" y="6480"/>
            <a:chExt cx="166" cy="549"/>
          </a:xfrm>
        </p:grpSpPr>
        <p:grpSp>
          <p:nvGrpSpPr>
            <p:cNvPr id="167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169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0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68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71" name="TextBox 170"/>
          <p:cNvSpPr txBox="1"/>
          <p:nvPr/>
        </p:nvSpPr>
        <p:spPr>
          <a:xfrm>
            <a:off x="1500166" y="4143380"/>
            <a:ext cx="142876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хорный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2" name="Прямоугольник 171"/>
          <p:cNvSpPr/>
          <p:nvPr/>
        </p:nvSpPr>
        <p:spPr>
          <a:xfrm>
            <a:off x="13648" y="2759139"/>
            <a:ext cx="3000428" cy="584775"/>
          </a:xfrm>
          <a:prstGeom prst="rect">
            <a:avLst/>
          </a:prstGeom>
          <a:solidFill>
            <a:srgbClr val="006600"/>
          </a:solidFill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Меньший выше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4" name="Прямая со стрелкой 173"/>
          <p:cNvCxnSpPr/>
          <p:nvPr/>
        </p:nvCxnSpPr>
        <p:spPr>
          <a:xfrm rot="5400000">
            <a:off x="2143108" y="1428736"/>
            <a:ext cx="1071570" cy="357190"/>
          </a:xfrm>
          <a:prstGeom prst="straightConnector1">
            <a:avLst/>
          </a:prstGeom>
          <a:ln w="381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Прямоугольник 175"/>
          <p:cNvSpPr/>
          <p:nvPr/>
        </p:nvSpPr>
        <p:spPr>
          <a:xfrm>
            <a:off x="2102164" y="1344027"/>
            <a:ext cx="500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2500298" y="0"/>
            <a:ext cx="428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>
              <a:solidFill>
                <a:srgbClr val="FF0000"/>
              </a:solidFill>
            </a:endParaRPr>
          </a:p>
        </p:txBody>
      </p:sp>
      <p:cxnSp>
        <p:nvCxnSpPr>
          <p:cNvPr id="180" name="Прямая со стрелкой 179"/>
          <p:cNvCxnSpPr/>
          <p:nvPr/>
        </p:nvCxnSpPr>
        <p:spPr>
          <a:xfrm rot="16200000" flipH="1">
            <a:off x="7036611" y="821513"/>
            <a:ext cx="857256" cy="78581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Прямоугольник 182"/>
          <p:cNvSpPr/>
          <p:nvPr/>
        </p:nvSpPr>
        <p:spPr>
          <a:xfrm>
            <a:off x="7463212" y="810269"/>
            <a:ext cx="500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7432718" y="2098974"/>
            <a:ext cx="428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85" name="Левая фигурная скобка 184"/>
          <p:cNvSpPr/>
          <p:nvPr/>
        </p:nvSpPr>
        <p:spPr>
          <a:xfrm>
            <a:off x="3571868" y="4500570"/>
            <a:ext cx="214314" cy="1673568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TextBox 97"/>
          <p:cNvSpPr txBox="1"/>
          <p:nvPr/>
        </p:nvSpPr>
        <p:spPr>
          <a:xfrm>
            <a:off x="5857884" y="0"/>
            <a:ext cx="328611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Кр,ср-1,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3б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Стр26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9 -3.38575E-6 L -0.04028 -3.38575E-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1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27 -8.88067E-7 L -0.04826 -0.00162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14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1000" fill="hold"/>
                                        <p:tgtEl>
                                          <p:spTgt spid="1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6809E-6 L 0.07673 -0.00092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15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15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00"/>
                            </p:stCondLst>
                            <p:childTnLst>
                              <p:par>
                                <p:cTn id="16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6" dur="2000" fill="hold"/>
                                        <p:tgtEl>
                                          <p:spTgt spid="1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8" dur="2000" fill="hold"/>
                                        <p:tgtEl>
                                          <p:spTgt spid="1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1" calcmode="lin" valueType="num">
                                      <p:cBhvr override="childStyle">
                                        <p:cTn id="1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000"/>
                            </p:stCondLst>
                            <p:childTnLst>
                              <p:par>
                                <p:cTn id="2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1000"/>
                            </p:stCondLst>
                            <p:childTnLst>
                              <p:par>
                                <p:cTn id="3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8.14061E-7 L 0.16857 -0.48774 " pathEditMode="relative" rAng="0" ptsTypes="AA">
                                      <p:cBhvr>
                                        <p:cTn id="32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" y="-2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16" grpId="0" animBg="1"/>
      <p:bldP spid="15" grpId="0" animBg="1"/>
      <p:bldP spid="19" grpId="0" animBg="1"/>
      <p:bldP spid="19" grpId="1" animBg="1"/>
      <p:bldP spid="21" grpId="0" animBg="1"/>
      <p:bldP spid="24" grpId="0"/>
      <p:bldP spid="25" grpId="0" animBg="1"/>
      <p:bldP spid="26" grpId="0" animBg="1"/>
      <p:bldP spid="28" grpId="0"/>
      <p:bldP spid="38" grpId="0" animBg="1"/>
      <p:bldP spid="41" grpId="0"/>
      <p:bldP spid="111" grpId="0"/>
      <p:bldP spid="111" grpId="1"/>
      <p:bldP spid="112" grpId="0"/>
      <p:bldP spid="112" grpId="1"/>
      <p:bldP spid="118" grpId="0"/>
      <p:bldP spid="141" grpId="0"/>
      <p:bldP spid="141" grpId="1"/>
      <p:bldP spid="142" grpId="0"/>
      <p:bldP spid="142" grpId="1"/>
      <p:bldP spid="143" grpId="0" animBg="1"/>
      <p:bldP spid="144" grpId="0"/>
      <p:bldP spid="153" grpId="0"/>
      <p:bldP spid="153" grpId="1"/>
      <p:bldP spid="154" grpId="0"/>
      <p:bldP spid="154" grpId="1"/>
      <p:bldP spid="155" grpId="0" animBg="1"/>
      <p:bldP spid="164" grpId="0"/>
      <p:bldP spid="164" grpId="1"/>
      <p:bldP spid="165" grpId="0"/>
      <p:bldP spid="165" grpId="1"/>
      <p:bldP spid="171" grpId="0" animBg="1"/>
      <p:bldP spid="172" grpId="0" animBg="1"/>
      <p:bldP spid="176" grpId="0"/>
      <p:bldP spid="177" grpId="0"/>
      <p:bldP spid="183" grpId="0"/>
      <p:bldP spid="184" grpId="0"/>
      <p:bldP spid="185" grpId="0" animBg="1"/>
      <p:bldP spid="18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357290" y="571480"/>
            <a:ext cx="698614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,4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00496" y="3214686"/>
            <a:ext cx="84149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H="1">
            <a:off x="814730" y="428604"/>
            <a:ext cx="0" cy="2428892"/>
          </a:xfrm>
          <a:prstGeom prst="line">
            <a:avLst/>
          </a:prstGeom>
          <a:noFill/>
          <a:ln w="9525">
            <a:solidFill>
              <a:srgbClr val="220FB1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571472" y="2672105"/>
            <a:ext cx="3286148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H="1">
            <a:off x="5371466" y="357166"/>
            <a:ext cx="0" cy="261463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611560" y="5805264"/>
            <a:ext cx="3448070" cy="0"/>
          </a:xfrm>
          <a:prstGeom prst="line">
            <a:avLst/>
          </a:prstGeom>
          <a:noFill/>
          <a:ln w="9525">
            <a:solidFill>
              <a:srgbClr val="220FB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14290"/>
            <a:ext cx="356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58214" y="2857496"/>
            <a:ext cx="389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2066" y="214290"/>
            <a:ext cx="356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00430" y="2214554"/>
            <a:ext cx="389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4156546" y="3487264"/>
            <a:ext cx="1404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928926" y="3786190"/>
            <a:ext cx="576000" cy="0"/>
          </a:xfrm>
          <a:prstGeom prst="line">
            <a:avLst/>
          </a:prstGeom>
          <a:ln w="57150">
            <a:solidFill>
              <a:srgbClr val="1502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500298" y="714356"/>
            <a:ext cx="78581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2.3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714612" y="3214686"/>
            <a:ext cx="857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1502A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dirty="0" smtClean="0">
                <a:solidFill>
                  <a:srgbClr val="1502A0"/>
                </a:solidFill>
                <a:latin typeface="Times New Roman" pitchFamily="18" charset="0"/>
                <a:cs typeface="Times New Roman" pitchFamily="18" charset="0"/>
              </a:rPr>
              <a:t>4.1</a:t>
            </a:r>
            <a:endParaRPr lang="ru-RU" sz="2800" dirty="0">
              <a:solidFill>
                <a:srgbClr val="1502A0"/>
              </a:solidFill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3851920" y="5229200"/>
            <a:ext cx="407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220FB1"/>
              </a:solidFill>
            </a:endParaRPr>
          </a:p>
        </p:txBody>
      </p:sp>
      <p:sp>
        <p:nvSpPr>
          <p:cNvPr id="176" name="Прямоугольник 175"/>
          <p:cNvSpPr/>
          <p:nvPr/>
        </p:nvSpPr>
        <p:spPr>
          <a:xfrm>
            <a:off x="2102164" y="1344027"/>
            <a:ext cx="500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2500298" y="0"/>
            <a:ext cx="428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98" name="Line 13"/>
          <p:cNvSpPr>
            <a:spLocks noChangeShapeType="1"/>
          </p:cNvSpPr>
          <p:nvPr/>
        </p:nvSpPr>
        <p:spPr bwMode="auto">
          <a:xfrm flipH="1">
            <a:off x="827584" y="3356992"/>
            <a:ext cx="0" cy="261463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395536" y="3284984"/>
            <a:ext cx="356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100" name="Line 14"/>
          <p:cNvSpPr>
            <a:spLocks noChangeShapeType="1"/>
          </p:cNvSpPr>
          <p:nvPr/>
        </p:nvSpPr>
        <p:spPr bwMode="auto">
          <a:xfrm>
            <a:off x="5292080" y="2852936"/>
            <a:ext cx="344807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26" grpId="0" animBg="1"/>
      <p:bldP spid="28" grpId="0"/>
      <p:bldP spid="111" grpId="0"/>
      <p:bldP spid="176" grpId="0"/>
      <p:bldP spid="1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6643702" y="357166"/>
            <a:ext cx="85725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en-US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0033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357950" y="2285992"/>
            <a:ext cx="78581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,4</a:t>
            </a:r>
            <a:endParaRPr lang="ru-RU" sz="3200" dirty="0">
              <a:solidFill>
                <a:srgbClr val="0033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57290" y="571480"/>
            <a:ext cx="698614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,4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15998" y="1858346"/>
            <a:ext cx="84149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 flipH="1">
            <a:off x="814730" y="428604"/>
            <a:ext cx="0" cy="2428892"/>
          </a:xfrm>
          <a:prstGeom prst="line">
            <a:avLst/>
          </a:prstGeom>
          <a:noFill/>
          <a:ln w="9525">
            <a:solidFill>
              <a:srgbClr val="220FB1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571472" y="2672105"/>
            <a:ext cx="3286148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H="1">
            <a:off x="5371466" y="357166"/>
            <a:ext cx="0" cy="261463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611560" y="5805264"/>
            <a:ext cx="3448070" cy="0"/>
          </a:xfrm>
          <a:prstGeom prst="line">
            <a:avLst/>
          </a:prstGeom>
          <a:noFill/>
          <a:ln w="9525">
            <a:solidFill>
              <a:srgbClr val="220FB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14290"/>
            <a:ext cx="356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58214" y="2857496"/>
            <a:ext cx="389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2066" y="214290"/>
            <a:ext cx="356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00430" y="2214554"/>
            <a:ext cx="3898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rot="5400000" flipH="1" flipV="1">
            <a:off x="472522" y="670431"/>
            <a:ext cx="2351713" cy="1662120"/>
          </a:xfrm>
          <a:prstGeom prst="line">
            <a:avLst/>
          </a:prstGeom>
          <a:ln w="38100">
            <a:solidFill>
              <a:srgbClr val="365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857224" y="1714488"/>
            <a:ext cx="1643074" cy="928694"/>
          </a:xfrm>
          <a:prstGeom prst="line">
            <a:avLst/>
          </a:prstGeom>
          <a:ln w="38100">
            <a:solidFill>
              <a:srgbClr val="365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1764874" y="1036499"/>
            <a:ext cx="1404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173356" y="2158882"/>
            <a:ext cx="576000" cy="0"/>
          </a:xfrm>
          <a:prstGeom prst="line">
            <a:avLst/>
          </a:prstGeom>
          <a:ln w="57150">
            <a:solidFill>
              <a:srgbClr val="1502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500298" y="714356"/>
            <a:ext cx="78581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2.3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285852" y="1691334"/>
            <a:ext cx="857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1502A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dirty="0" smtClean="0">
                <a:solidFill>
                  <a:srgbClr val="1502A0"/>
                </a:solidFill>
                <a:latin typeface="Times New Roman" pitchFamily="18" charset="0"/>
                <a:cs typeface="Times New Roman" pitchFamily="18" charset="0"/>
              </a:rPr>
              <a:t>4.1</a:t>
            </a:r>
            <a:endParaRPr lang="ru-RU" sz="2800" dirty="0">
              <a:solidFill>
                <a:srgbClr val="1502A0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6059834" y="1187982"/>
            <a:ext cx="1368000" cy="0"/>
          </a:xfrm>
          <a:prstGeom prst="line">
            <a:avLst/>
          </a:prstGeom>
          <a:ln w="57150">
            <a:solidFill>
              <a:srgbClr val="365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5572132" y="2357430"/>
            <a:ext cx="1857388" cy="21266"/>
          </a:xfrm>
          <a:prstGeom prst="line">
            <a:avLst/>
          </a:prstGeom>
          <a:ln w="57150">
            <a:solidFill>
              <a:srgbClr val="365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6836314" y="1762636"/>
            <a:ext cx="1188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7500958" y="1428736"/>
            <a:ext cx="78581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2.3</a:t>
            </a: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rot="5400000" flipH="1" flipV="1">
            <a:off x="4848479" y="1580885"/>
            <a:ext cx="1804496" cy="785818"/>
          </a:xfrm>
          <a:prstGeom prst="line">
            <a:avLst/>
          </a:prstGeom>
          <a:ln w="38100">
            <a:solidFill>
              <a:srgbClr val="1502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5879150" y="1336032"/>
            <a:ext cx="8572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1502A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dirty="0" smtClean="0">
                <a:solidFill>
                  <a:srgbClr val="1502A0"/>
                </a:solidFill>
                <a:latin typeface="Times New Roman" pitchFamily="18" charset="0"/>
                <a:cs typeface="Times New Roman" pitchFamily="18" charset="0"/>
              </a:rPr>
              <a:t>4.1</a:t>
            </a:r>
            <a:endParaRPr lang="ru-RU" sz="2800" dirty="0">
              <a:solidFill>
                <a:srgbClr val="1502A0"/>
              </a:solidFill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3851920" y="5229200"/>
            <a:ext cx="407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220FB1"/>
              </a:solidFill>
            </a:endParaRPr>
          </a:p>
        </p:txBody>
      </p:sp>
      <p:cxnSp>
        <p:nvCxnSpPr>
          <p:cNvPr id="174" name="Прямая со стрелкой 173"/>
          <p:cNvCxnSpPr/>
          <p:nvPr/>
        </p:nvCxnSpPr>
        <p:spPr>
          <a:xfrm rot="5400000">
            <a:off x="2143108" y="1428736"/>
            <a:ext cx="1071570" cy="357190"/>
          </a:xfrm>
          <a:prstGeom prst="straightConnector1">
            <a:avLst/>
          </a:prstGeom>
          <a:ln w="381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Прямоугольник 175"/>
          <p:cNvSpPr/>
          <p:nvPr/>
        </p:nvSpPr>
        <p:spPr>
          <a:xfrm>
            <a:off x="2102164" y="1344027"/>
            <a:ext cx="500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2500298" y="0"/>
            <a:ext cx="428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>
              <a:solidFill>
                <a:srgbClr val="FF0000"/>
              </a:solidFill>
            </a:endParaRPr>
          </a:p>
        </p:txBody>
      </p:sp>
      <p:cxnSp>
        <p:nvCxnSpPr>
          <p:cNvPr id="180" name="Прямая со стрелкой 179"/>
          <p:cNvCxnSpPr/>
          <p:nvPr/>
        </p:nvCxnSpPr>
        <p:spPr>
          <a:xfrm rot="16200000" flipH="1">
            <a:off x="7036611" y="821513"/>
            <a:ext cx="857256" cy="785818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Прямоугольник 182"/>
          <p:cNvSpPr/>
          <p:nvPr/>
        </p:nvSpPr>
        <p:spPr>
          <a:xfrm>
            <a:off x="7463212" y="810269"/>
            <a:ext cx="500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7432718" y="2098974"/>
            <a:ext cx="428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98" name="Line 13"/>
          <p:cNvSpPr>
            <a:spLocks noChangeShapeType="1"/>
          </p:cNvSpPr>
          <p:nvPr/>
        </p:nvSpPr>
        <p:spPr bwMode="auto">
          <a:xfrm flipH="1">
            <a:off x="827584" y="3356992"/>
            <a:ext cx="0" cy="261463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395536" y="3284984"/>
            <a:ext cx="356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100" name="Line 14"/>
          <p:cNvSpPr>
            <a:spLocks noChangeShapeType="1"/>
          </p:cNvSpPr>
          <p:nvPr/>
        </p:nvSpPr>
        <p:spPr bwMode="auto">
          <a:xfrm>
            <a:off x="5292080" y="2852936"/>
            <a:ext cx="3448070" cy="0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16" grpId="0" animBg="1"/>
      <p:bldP spid="15" grpId="0" animBg="1"/>
      <p:bldP spid="26" grpId="0" animBg="1"/>
      <p:bldP spid="28" grpId="0"/>
      <p:bldP spid="38" grpId="0" animBg="1"/>
      <p:bldP spid="41" grpId="0"/>
      <p:bldP spid="111" grpId="0"/>
      <p:bldP spid="176" grpId="0"/>
      <p:bldP spid="177" grpId="0"/>
      <p:bldP spid="183" grpId="0"/>
      <p:bldP spid="18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11" t="31244" r="6612" b="61497"/>
          <a:stretch/>
        </p:blipFill>
        <p:spPr bwMode="auto">
          <a:xfrm>
            <a:off x="24195" y="17193"/>
            <a:ext cx="9119806" cy="708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919" t="43208" r="6612" b="22850"/>
          <a:stretch/>
        </p:blipFill>
        <p:spPr bwMode="auto">
          <a:xfrm>
            <a:off x="24195" y="3024230"/>
            <a:ext cx="5431476" cy="3833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11" t="38166" r="46878" b="38396"/>
          <a:stretch/>
        </p:blipFill>
        <p:spPr bwMode="auto">
          <a:xfrm>
            <a:off x="24195" y="725214"/>
            <a:ext cx="5243826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2676869" y="3228742"/>
            <a:ext cx="103875" cy="3024336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779912" y="3228742"/>
            <a:ext cx="103875" cy="3024336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3186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 rot="10800000">
            <a:off x="7044222" y="2238784"/>
            <a:ext cx="1599744" cy="3404794"/>
            <a:chOff x="3000364" y="785794"/>
            <a:chExt cx="214314" cy="567409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9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 rot="5400000">
            <a:off x="6726130" y="1362074"/>
            <a:ext cx="2209008" cy="1485076"/>
            <a:chOff x="513682" y="5707478"/>
            <a:chExt cx="1066015" cy="862126"/>
          </a:xfrm>
        </p:grpSpPr>
        <p:grpSp>
          <p:nvGrpSpPr>
            <p:cNvPr id="8" name="Группа 113"/>
            <p:cNvGrpSpPr/>
            <p:nvPr/>
          </p:nvGrpSpPr>
          <p:grpSpPr>
            <a:xfrm>
              <a:off x="520958" y="5707478"/>
              <a:ext cx="1058739" cy="862126"/>
              <a:chOff x="-130092" y="5680182"/>
              <a:chExt cx="1058739" cy="862126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642895" y="5685052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-130092" y="5680182"/>
                <a:ext cx="756180" cy="8572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9" name="Прямая соединительная линия 8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Прямоугольник 27"/>
          <p:cNvSpPr/>
          <p:nvPr/>
        </p:nvSpPr>
        <p:spPr>
          <a:xfrm flipH="1">
            <a:off x="7358082" y="4643446"/>
            <a:ext cx="357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001024" y="4643446"/>
            <a:ext cx="571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-71470" y="1929506"/>
            <a:ext cx="321471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=5кг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1502A0"/>
                </a:solidFill>
                <a:latin typeface="Times New Roman" pitchFamily="18" charset="0"/>
                <a:sym typeface="Symbol" pitchFamily="18" charset="2"/>
              </a:rPr>
              <a:t>p</a:t>
            </a:r>
            <a:r>
              <a:rPr lang="ru-RU" sz="3200" b="1" dirty="0" smtClean="0">
                <a:solidFill>
                  <a:srgbClr val="1502A0"/>
                </a:solidFill>
                <a:latin typeface="Times New Roman" pitchFamily="18" charset="0"/>
                <a:sym typeface="Symbol" pitchFamily="18" charset="2"/>
              </a:rPr>
              <a:t> =</a:t>
            </a:r>
            <a:r>
              <a:rPr lang="en-US" sz="3200" b="1" dirty="0" smtClean="0">
                <a:solidFill>
                  <a:srgbClr val="1502A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ru-RU" sz="3200" b="1" dirty="0" smtClean="0">
                <a:solidFill>
                  <a:srgbClr val="1502A0"/>
                </a:solidFill>
                <a:latin typeface="Times New Roman" pitchFamily="18" charset="0"/>
                <a:sym typeface="Symbol" pitchFamily="18" charset="2"/>
              </a:rPr>
              <a:t>00</a:t>
            </a:r>
            <a:r>
              <a:rPr lang="ru-RU" sz="3600" b="1" dirty="0" smtClean="0">
                <a:solidFill>
                  <a:srgbClr val="1502A0"/>
                </a:solidFill>
                <a:latin typeface="Times New Roman" pitchFamily="18" charset="0"/>
                <a:cs typeface="Times New Roman" pitchFamily="18" charset="0"/>
              </a:rPr>
              <a:t> кПа</a:t>
            </a:r>
          </a:p>
          <a:p>
            <a:pPr lvl="0">
              <a:lnSpc>
                <a:spcPts val="35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 =0.2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</a:p>
          <a:p>
            <a:pPr>
              <a:lnSpc>
                <a:spcPts val="3500"/>
              </a:lnSpc>
            </a:pPr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а=</a:t>
            </a: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2м/с</a:t>
            </a:r>
            <a:r>
              <a:rPr lang="ru-RU" sz="2800" b="1" baseline="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lang="ru-RU" b="1" baseline="300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-642974" y="1785926"/>
            <a:ext cx="3133222" cy="3060000"/>
            <a:chOff x="344102" y="1571612"/>
            <a:chExt cx="2563833" cy="3060000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 rot="5400000" flipH="1" flipV="1">
              <a:off x="1270043" y="3100818"/>
              <a:ext cx="3060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344102" y="3929066"/>
              <a:ext cx="2563833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Прямая со стрелкой 47"/>
          <p:cNvCxnSpPr/>
          <p:nvPr/>
        </p:nvCxnSpPr>
        <p:spPr>
          <a:xfrm rot="5400000">
            <a:off x="7529100" y="3678243"/>
            <a:ext cx="1071563" cy="1587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5400000">
            <a:off x="7333668" y="2404461"/>
            <a:ext cx="1476000" cy="1587"/>
          </a:xfrm>
          <a:prstGeom prst="straightConnector1">
            <a:avLst/>
          </a:prstGeom>
          <a:ln w="7620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Группа 22"/>
          <p:cNvGrpSpPr>
            <a:grpSpLocks/>
          </p:cNvGrpSpPr>
          <p:nvPr/>
        </p:nvGrpSpPr>
        <p:grpSpPr bwMode="auto">
          <a:xfrm>
            <a:off x="8215338" y="3571876"/>
            <a:ext cx="928694" cy="707886"/>
            <a:chOff x="5643564" y="500042"/>
            <a:chExt cx="928699" cy="707747"/>
          </a:xfrm>
        </p:grpSpPr>
        <p:sp>
          <p:nvSpPr>
            <p:cNvPr id="51" name="TextBox 23"/>
            <p:cNvSpPr txBox="1">
              <a:spLocks noChangeArrowheads="1"/>
            </p:cNvSpPr>
            <p:nvPr/>
          </p:nvSpPr>
          <p:spPr bwMode="auto">
            <a:xfrm>
              <a:off x="5643564" y="500042"/>
              <a:ext cx="928699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</a:endParaRPr>
            </a:p>
          </p:txBody>
        </p:sp>
        <p:cxnSp>
          <p:nvCxnSpPr>
            <p:cNvPr id="52" name="Прямая со стрелкой 51"/>
            <p:cNvCxnSpPr/>
            <p:nvPr/>
          </p:nvCxnSpPr>
          <p:spPr>
            <a:xfrm>
              <a:off x="6000759" y="641303"/>
              <a:ext cx="428627" cy="1587"/>
            </a:xfrm>
            <a:prstGeom prst="straightConnector1">
              <a:avLst/>
            </a:prstGeom>
            <a:ln w="41275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22"/>
          <p:cNvGrpSpPr>
            <a:grpSpLocks/>
          </p:cNvGrpSpPr>
          <p:nvPr/>
        </p:nvGrpSpPr>
        <p:grpSpPr bwMode="auto">
          <a:xfrm>
            <a:off x="8286776" y="1643050"/>
            <a:ext cx="790581" cy="707886"/>
            <a:chOff x="5643570" y="500042"/>
            <a:chExt cx="790586" cy="707747"/>
          </a:xfrm>
        </p:grpSpPr>
        <p:sp>
          <p:nvSpPr>
            <p:cNvPr id="54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55" name="Прямая со стрелкой 54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Содержимое 36"/>
          <p:cNvSpPr txBox="1">
            <a:spLocks/>
          </p:cNvSpPr>
          <p:nvPr/>
        </p:nvSpPr>
        <p:spPr>
          <a:xfrm>
            <a:off x="0" y="0"/>
            <a:ext cx="4357686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Поршень в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равновесии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500594" y="0"/>
            <a:ext cx="4786314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ru-RU" sz="3200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cxnSp>
        <p:nvCxnSpPr>
          <p:cNvPr id="59" name="Прямая со стрелкой 58"/>
          <p:cNvCxnSpPr/>
          <p:nvPr/>
        </p:nvCxnSpPr>
        <p:spPr>
          <a:xfrm rot="5400000">
            <a:off x="7264478" y="3592461"/>
            <a:ext cx="90000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Группа 22"/>
          <p:cNvGrpSpPr>
            <a:grpSpLocks/>
          </p:cNvGrpSpPr>
          <p:nvPr/>
        </p:nvGrpSpPr>
        <p:grpSpPr bwMode="auto">
          <a:xfrm>
            <a:off x="7072332" y="3649808"/>
            <a:ext cx="928692" cy="707886"/>
            <a:chOff x="4571986" y="500042"/>
            <a:chExt cx="928698" cy="707747"/>
          </a:xfrm>
        </p:grpSpPr>
        <p:sp>
          <p:nvSpPr>
            <p:cNvPr id="61" name="TextBox 23"/>
            <p:cNvSpPr txBox="1">
              <a:spLocks noChangeArrowheads="1"/>
            </p:cNvSpPr>
            <p:nvPr/>
          </p:nvSpPr>
          <p:spPr bwMode="auto">
            <a:xfrm>
              <a:off x="4571986" y="500042"/>
              <a:ext cx="928698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ад</a:t>
              </a:r>
              <a:endParaRPr lang="ru-RU" sz="2800" b="1" dirty="0"/>
            </a:p>
          </p:txBody>
        </p:sp>
        <p:cxnSp>
          <p:nvCxnSpPr>
            <p:cNvPr id="62" name="Прямая со стрелкой 61"/>
            <p:cNvCxnSpPr/>
            <p:nvPr/>
          </p:nvCxnSpPr>
          <p:spPr>
            <a:xfrm>
              <a:off x="4714877" y="571466"/>
              <a:ext cx="428628" cy="1587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-32" y="629647"/>
            <a:ext cx="3286148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mg/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1502A0"/>
                </a:solidFill>
                <a:latin typeface="Times New Roman" pitchFamily="18" charset="0"/>
                <a:sym typeface="Symbol" pitchFamily="18" charset="2"/>
              </a:rPr>
              <a:t> p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3200" dirty="0"/>
          </a:p>
        </p:txBody>
      </p:sp>
      <p:sp>
        <p:nvSpPr>
          <p:cNvPr id="64" name="TextBox 63"/>
          <p:cNvSpPr txBox="1"/>
          <p:nvPr/>
        </p:nvSpPr>
        <p:spPr>
          <a:xfrm>
            <a:off x="3428992" y="629647"/>
            <a:ext cx="2500330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1502A0"/>
                </a:solidFill>
                <a:latin typeface="Times New Roman" pitchFamily="18" charset="0"/>
                <a:cs typeface="Times New Roman" pitchFamily="18" charset="0"/>
              </a:rPr>
              <a:t> кПа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3200" dirty="0"/>
          </a:p>
        </p:txBody>
      </p:sp>
      <p:grpSp>
        <p:nvGrpSpPr>
          <p:cNvPr id="66" name="Группа 22"/>
          <p:cNvGrpSpPr>
            <a:grpSpLocks/>
          </p:cNvGrpSpPr>
          <p:nvPr/>
        </p:nvGrpSpPr>
        <p:grpSpPr bwMode="auto">
          <a:xfrm>
            <a:off x="6210311" y="2500306"/>
            <a:ext cx="790581" cy="707886"/>
            <a:chOff x="5643570" y="500042"/>
            <a:chExt cx="790586" cy="707747"/>
          </a:xfrm>
        </p:grpSpPr>
        <p:sp>
          <p:nvSpPr>
            <p:cNvPr id="67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2800" b="1" dirty="0">
                <a:solidFill>
                  <a:srgbClr val="006600"/>
                </a:solidFill>
              </a:endParaRPr>
            </a:p>
          </p:txBody>
        </p:sp>
        <p:cxnSp>
          <p:nvCxnSpPr>
            <p:cNvPr id="68" name="Прямая со стрелкой 67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noFill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Прямая со стрелкой 64"/>
          <p:cNvCxnSpPr/>
          <p:nvPr/>
        </p:nvCxnSpPr>
        <p:spPr>
          <a:xfrm rot="5400000">
            <a:off x="6337933" y="3163265"/>
            <a:ext cx="756000" cy="1587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Группа 22"/>
          <p:cNvGrpSpPr>
            <a:grpSpLocks/>
          </p:cNvGrpSpPr>
          <p:nvPr/>
        </p:nvGrpSpPr>
        <p:grpSpPr bwMode="auto">
          <a:xfrm>
            <a:off x="8159666" y="1468642"/>
            <a:ext cx="790581" cy="707886"/>
            <a:chOff x="5643570" y="500042"/>
            <a:chExt cx="790586" cy="70774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0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71" name="Прямая со стрелкой 70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grpFill/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/>
          <p:cNvSpPr txBox="1"/>
          <p:nvPr/>
        </p:nvSpPr>
        <p:spPr>
          <a:xfrm>
            <a:off x="-32" y="1201151"/>
            <a:ext cx="478631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73" name="TextBox 72"/>
          <p:cNvSpPr txBox="1"/>
          <p:nvPr/>
        </p:nvSpPr>
        <p:spPr>
          <a:xfrm>
            <a:off x="2428860" y="1857364"/>
            <a:ext cx="307183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mg+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74" name="TextBox 73"/>
          <p:cNvSpPr txBox="1"/>
          <p:nvPr/>
        </p:nvSpPr>
        <p:spPr>
          <a:xfrm>
            <a:off x="2428860" y="2500306"/>
            <a:ext cx="321471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m(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)/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err="1" smtClean="0">
                <a:solidFill>
                  <a:srgbClr val="1502A0"/>
                </a:solidFill>
                <a:latin typeface="Times New Roman" pitchFamily="18" charset="0"/>
                <a:sym typeface="Symbol" pitchFamily="18" charset="2"/>
              </a:rPr>
              <a:t>p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75" name="TextBox 74"/>
          <p:cNvSpPr txBox="1"/>
          <p:nvPr/>
        </p:nvSpPr>
        <p:spPr>
          <a:xfrm>
            <a:off x="3143240" y="3143248"/>
            <a:ext cx="250033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1502A0"/>
                </a:solidFill>
                <a:latin typeface="Times New Roman" pitchFamily="18" charset="0"/>
                <a:cs typeface="Times New Roman" pitchFamily="18" charset="0"/>
              </a:rPr>
              <a:t> кПа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3200" dirty="0"/>
          </a:p>
        </p:txBody>
      </p:sp>
      <p:grpSp>
        <p:nvGrpSpPr>
          <p:cNvPr id="76" name="Группа 75"/>
          <p:cNvGrpSpPr/>
          <p:nvPr/>
        </p:nvGrpSpPr>
        <p:grpSpPr>
          <a:xfrm>
            <a:off x="71406" y="4143380"/>
            <a:ext cx="2928958" cy="1297383"/>
            <a:chOff x="4429124" y="1572364"/>
            <a:chExt cx="2928958" cy="1297383"/>
          </a:xfrm>
        </p:grpSpPr>
        <p:sp>
          <p:nvSpPr>
            <p:cNvPr id="77" name="TextBox 76"/>
            <p:cNvSpPr txBox="1"/>
            <p:nvPr/>
          </p:nvSpPr>
          <p:spPr>
            <a:xfrm>
              <a:off x="4429124" y="2000240"/>
              <a:ext cx="2928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200" b="1" baseline="-25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3200" b="1" baseline="-25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R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8" name="Группа 16"/>
            <p:cNvGrpSpPr/>
            <p:nvPr/>
          </p:nvGrpSpPr>
          <p:grpSpPr>
            <a:xfrm>
              <a:off x="5506599" y="1572364"/>
              <a:ext cx="1218560" cy="1297383"/>
              <a:chOff x="6994922" y="1702989"/>
              <a:chExt cx="1218560" cy="1297383"/>
            </a:xfrm>
          </p:grpSpPr>
          <p:sp>
            <p:nvSpPr>
              <p:cNvPr id="79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0" name="Text Box 23"/>
              <p:cNvSpPr txBox="1">
                <a:spLocks noChangeArrowheads="1"/>
              </p:cNvSpPr>
              <p:nvPr/>
            </p:nvSpPr>
            <p:spPr bwMode="auto">
              <a:xfrm>
                <a:off x="6994922" y="1702989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1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82" name="Группа 81"/>
          <p:cNvGrpSpPr/>
          <p:nvPr/>
        </p:nvGrpSpPr>
        <p:grpSpPr>
          <a:xfrm>
            <a:off x="2786050" y="4071942"/>
            <a:ext cx="2928958" cy="1297383"/>
            <a:chOff x="4429124" y="1572364"/>
            <a:chExt cx="2928958" cy="1297383"/>
          </a:xfrm>
        </p:grpSpPr>
        <p:sp>
          <p:nvSpPr>
            <p:cNvPr id="83" name="TextBox 82"/>
            <p:cNvSpPr txBox="1"/>
            <p:nvPr/>
          </p:nvSpPr>
          <p:spPr>
            <a:xfrm>
              <a:off x="4429124" y="2000240"/>
              <a:ext cx="2928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200" b="1" baseline="-25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3200" b="1" baseline="-25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R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4" name="Группа 16"/>
            <p:cNvGrpSpPr/>
            <p:nvPr/>
          </p:nvGrpSpPr>
          <p:grpSpPr>
            <a:xfrm>
              <a:off x="5506599" y="1572364"/>
              <a:ext cx="1218560" cy="1297383"/>
              <a:chOff x="6994922" y="1702989"/>
              <a:chExt cx="1218560" cy="1297383"/>
            </a:xfrm>
          </p:grpSpPr>
          <p:sp>
            <p:nvSpPr>
              <p:cNvPr id="85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6" name="Text Box 23"/>
              <p:cNvSpPr txBox="1">
                <a:spLocks noChangeArrowheads="1"/>
              </p:cNvSpPr>
              <p:nvPr/>
            </p:nvSpPr>
            <p:spPr bwMode="auto">
              <a:xfrm>
                <a:off x="6994922" y="1702989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7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89" name="TextBox 88"/>
          <p:cNvSpPr txBox="1"/>
          <p:nvPr/>
        </p:nvSpPr>
        <p:spPr>
          <a:xfrm>
            <a:off x="0" y="5357826"/>
            <a:ext cx="164304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643042" y="5357826"/>
            <a:ext cx="121444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857488" y="5357826"/>
            <a:ext cx="135732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143372" y="5357826"/>
            <a:ext cx="85725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1406" y="6072206"/>
            <a:ext cx="207170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0.2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151482" y="6068817"/>
            <a:ext cx="170613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929058" y="6068817"/>
            <a:ext cx="235742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h=1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8,75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0" y="0"/>
            <a:ext cx="9144000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Поршень площадью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см2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массой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 кг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может без трения перемещаться в вертикальном цилиндрическом сосуде, обеспечивая при этом его герметичность. Сосуд с поршнем, заполненный газом, покоится на полу неподвижного лифта при атмосферном давлении </a:t>
            </a:r>
            <a:r>
              <a:rPr lang="ru-RU" sz="2400" b="1" dirty="0" smtClean="0">
                <a:solidFill>
                  <a:srgbClr val="1502A0"/>
                </a:solidFill>
                <a:latin typeface="Times New Roman" pitchFamily="18" charset="0"/>
                <a:cs typeface="Times New Roman" pitchFamily="18" charset="0"/>
              </a:rPr>
              <a:t>100 кПа,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этом расстояние от нижнего края поршня до дна сосуда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20 см.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Каким станет расстояние, когда лифт поедет вверх с ускорением равным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 м/с2?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Изменение температуры газа не учитывать. 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072462" y="6211669"/>
            <a:ext cx="107153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ГДР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6161E-6 L 0 -0.1628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3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3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3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0087 0.088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00347 -0.095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48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7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9" dur="2000" fill="hold"/>
                                        <p:tgtEl>
                                          <p:spTgt spid="7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  <p:bldP spid="40" grpId="0"/>
      <p:bldP spid="57" grpId="0" animBg="1"/>
      <p:bldP spid="58" grpId="0" animBg="1"/>
      <p:bldP spid="58" grpId="1" animBg="1"/>
      <p:bldP spid="63" grpId="0" animBg="1"/>
      <p:bldP spid="64" grpId="0" animBg="1"/>
      <p:bldP spid="72" grpId="0" animBg="1"/>
      <p:bldP spid="72" grpId="1" animBg="1"/>
      <p:bldP spid="73" grpId="0" animBg="1"/>
      <p:bldP spid="74" grpId="0" animBg="1"/>
      <p:bldP spid="75" grpId="0" animBg="1"/>
      <p:bldP spid="89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39" grpId="0" animBg="1"/>
      <p:bldP spid="39" grpId="1" animBg="1"/>
      <p:bldP spid="39" grpId="2" animBg="1"/>
      <p:bldP spid="8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214942" y="0"/>
            <a:ext cx="3929058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№524.(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Рымкевич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2012)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786182" y="500042"/>
            <a:ext cx="5357818" cy="1357322"/>
          </a:xfrm>
          <a:prstGeom prst="round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4" name="Группа 146"/>
          <p:cNvGrpSpPr/>
          <p:nvPr/>
        </p:nvGrpSpPr>
        <p:grpSpPr>
          <a:xfrm rot="10800000">
            <a:off x="1142976" y="0"/>
            <a:ext cx="285752" cy="3214710"/>
            <a:chOff x="3000364" y="785794"/>
            <a:chExt cx="214314" cy="5674096"/>
          </a:xfrm>
          <a:solidFill>
            <a:schemeClr val="bg1"/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3000364" y="785794"/>
              <a:ext cx="214314" cy="5643601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428596" y="2500306"/>
            <a:ext cx="1857388" cy="1643074"/>
          </a:xfrm>
          <a:prstGeom prst="rect">
            <a:avLst/>
          </a:prstGeom>
          <a:solidFill>
            <a:schemeClr val="tx1">
              <a:lumMod val="95000"/>
              <a:lumOff val="5000"/>
              <a:alpha val="7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1428728" y="31532"/>
            <a:ext cx="285752" cy="242886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 rot="19113871">
            <a:off x="1420560" y="367708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0,4=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1428728" y="2500306"/>
            <a:ext cx="357190" cy="714380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757011" y="2620028"/>
            <a:ext cx="727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0,2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57166"/>
            <a:ext cx="121441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grpSp>
        <p:nvGrpSpPr>
          <p:cNvPr id="15" name="Группа 146"/>
          <p:cNvGrpSpPr/>
          <p:nvPr/>
        </p:nvGrpSpPr>
        <p:grpSpPr>
          <a:xfrm>
            <a:off x="3508202" y="71414"/>
            <a:ext cx="285752" cy="3929090"/>
            <a:chOff x="3000364" y="785794"/>
            <a:chExt cx="214314" cy="5674096"/>
          </a:xfrm>
          <a:solidFill>
            <a:schemeClr val="bg1"/>
          </a:solidFill>
        </p:grpSpPr>
        <p:sp>
          <p:nvSpPr>
            <p:cNvPr id="16" name="Прямоугольник 15"/>
            <p:cNvSpPr/>
            <p:nvPr/>
          </p:nvSpPr>
          <p:spPr>
            <a:xfrm>
              <a:off x="3000364" y="785794"/>
              <a:ext cx="214314" cy="5643602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9" name="Правая фигурная скобка 18"/>
          <p:cNvSpPr/>
          <p:nvPr/>
        </p:nvSpPr>
        <p:spPr>
          <a:xfrm flipH="1">
            <a:off x="3143240" y="71414"/>
            <a:ext cx="285752" cy="321471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 rot="21351298">
            <a:off x="2597626" y="1449859"/>
            <a:ext cx="601153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49099" y="819402"/>
            <a:ext cx="4966305" cy="609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4000"/>
              </a:lnSpc>
            </a:pP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=p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13600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9,8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93038" y="3317656"/>
            <a:ext cx="324000" cy="571504"/>
          </a:xfrm>
          <a:prstGeom prst="rect">
            <a:avLst/>
          </a:prstGeom>
          <a:solidFill>
            <a:schemeClr val="tx1">
              <a:lumMod val="95000"/>
              <a:lumOff val="5000"/>
              <a:alpha val="7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3929058" y="405450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4357686" y="1928802"/>
            <a:ext cx="1087430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5786446" y="1919476"/>
            <a:ext cx="1087430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220FB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5286380" y="2046280"/>
            <a:ext cx="571504" cy="52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4357686" y="714356"/>
            <a:ext cx="2214578" cy="14287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1174508" y="31532"/>
            <a:ext cx="254220" cy="2468774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544572" y="71414"/>
            <a:ext cx="241610" cy="3214710"/>
          </a:xfrm>
          <a:prstGeom prst="rect">
            <a:avLst/>
          </a:prstGeom>
          <a:blipFill>
            <a:blip r:embed="rId8" cstate="print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4929190" y="1344027"/>
            <a:ext cx="2237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m,T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const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857488" y="3214686"/>
            <a:ext cx="47169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86380" y="428604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(0.6-x)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 rot="5400000" flipH="1" flipV="1">
            <a:off x="5429256" y="2500306"/>
            <a:ext cx="571504" cy="42862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2500298" y="1285860"/>
            <a:ext cx="2357454" cy="7858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 Box 9"/>
          <p:cNvSpPr txBox="1">
            <a:spLocks noChangeArrowheads="1"/>
          </p:cNvSpPr>
          <p:nvPr/>
        </p:nvSpPr>
        <p:spPr bwMode="auto">
          <a:xfrm>
            <a:off x="2571736" y="3991178"/>
            <a:ext cx="2143140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6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4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=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 Box 5"/>
          <p:cNvSpPr txBox="1">
            <a:spLocks noChangeArrowheads="1"/>
          </p:cNvSpPr>
          <p:nvPr/>
        </p:nvSpPr>
        <p:spPr bwMode="auto">
          <a:xfrm>
            <a:off x="1071538" y="4546610"/>
            <a:ext cx="571504" cy="52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429520" y="3987233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(0.6-x)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249297" y="2588121"/>
            <a:ext cx="38232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13600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9,8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00562" y="3857628"/>
            <a:ext cx="3429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13600·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9,8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127474" y="4104456"/>
            <a:ext cx="19854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7556630" y="4049766"/>
            <a:ext cx="198548" cy="5715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 Box 9"/>
          <p:cNvSpPr txBox="1">
            <a:spLocks noChangeArrowheads="1"/>
          </p:cNvSpPr>
          <p:nvPr/>
        </p:nvSpPr>
        <p:spPr bwMode="auto">
          <a:xfrm>
            <a:off x="-32" y="4429132"/>
            <a:ext cx="1285884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4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400" b="1" baseline="-250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428728" y="4500570"/>
            <a:ext cx="6072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0.6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-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136000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0,6+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136000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928670"/>
            <a:ext cx="278608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4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0" y="5000636"/>
            <a:ext cx="5302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136000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-1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81600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20000=0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-32" y="5572140"/>
            <a:ext cx="4056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1360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-1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816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200=0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0" y="6211669"/>
            <a:ext cx="200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=1,21м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357422" y="6211669"/>
            <a:ext cx="200023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=0,121м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17222 -0.4213 " pathEditMode="relative" rAng="0" ptsTypes="AA">
                                      <p:cBhvr>
                                        <p:cTn id="22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-21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5" dur="2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8" grpId="0" animBg="1"/>
      <p:bldP spid="9" grpId="0" animBg="1"/>
      <p:bldP spid="10" grpId="0"/>
      <p:bldP spid="11" grpId="0" animBg="1"/>
      <p:bldP spid="12" grpId="0"/>
      <p:bldP spid="13" grpId="0" animBg="1"/>
      <p:bldP spid="19" grpId="0" animBg="1"/>
      <p:bldP spid="20" grpId="0" animBg="1"/>
      <p:bldP spid="22" grpId="0"/>
      <p:bldP spid="29" grpId="0" animBg="1"/>
      <p:bldP spid="31" grpId="0"/>
      <p:bldP spid="34" grpId="0"/>
      <p:bldP spid="36" grpId="0"/>
      <p:bldP spid="37" grpId="0"/>
      <p:bldP spid="45" grpId="0" animBg="1"/>
      <p:bldP spid="46" grpId="0" animBg="1"/>
      <p:bldP spid="44" grpId="0"/>
      <p:bldP spid="50" grpId="0" animBg="1"/>
      <p:bldP spid="51" grpId="0"/>
      <p:bldP spid="58" grpId="0"/>
      <p:bldP spid="59" grpId="0"/>
      <p:bldP spid="60" grpId="0"/>
      <p:bldP spid="61" grpId="0"/>
      <p:bldP spid="62" grpId="0"/>
      <p:bldP spid="63" grpId="0" animBg="1"/>
      <p:bldP spid="64" grpId="0" animBg="1"/>
      <p:bldP spid="65" grpId="0"/>
      <p:bldP spid="66" grpId="0"/>
      <p:bldP spid="14" grpId="0" animBg="1"/>
      <p:bldP spid="69" grpId="0"/>
      <p:bldP spid="70" grpId="0"/>
      <p:bldP spid="72" grpId="0"/>
      <p:bldP spid="73" grpId="0" animBg="1"/>
      <p:bldP spid="73" grpId="1" animBg="1"/>
      <p:bldP spid="73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3357554" y="4000504"/>
            <a:ext cx="535785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cap="all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cap="all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cap="all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 rot="5400000">
            <a:off x="1495914" y="-853029"/>
            <a:ext cx="1571637" cy="4563528"/>
            <a:chOff x="3000364" y="785795"/>
            <a:chExt cx="214314" cy="567409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000364" y="785795"/>
              <a:ext cx="214314" cy="5643602"/>
            </a:xfrm>
            <a:prstGeom prst="rect">
              <a:avLst/>
            </a:prstGeom>
            <a:blipFill>
              <a:blip r:embed="rId9" cstate="print"/>
              <a:tile tx="0" ty="0" sx="100000" sy="100000" flip="none" algn="tl"/>
            </a:blip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-571536" y="709076"/>
            <a:ext cx="3666655" cy="1459169"/>
            <a:chOff x="513682" y="5665893"/>
            <a:chExt cx="1066030" cy="862236"/>
          </a:xfrm>
        </p:grpSpPr>
        <p:grpSp>
          <p:nvGrpSpPr>
            <p:cNvPr id="8" name="Группа 113"/>
            <p:cNvGrpSpPr/>
            <p:nvPr/>
          </p:nvGrpSpPr>
          <p:grpSpPr>
            <a:xfrm>
              <a:off x="520966" y="5665893"/>
              <a:ext cx="1058746" cy="862236"/>
              <a:chOff x="-130084" y="5638597"/>
              <a:chExt cx="1058746" cy="862236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642910" y="5638597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-130084" y="5643578"/>
                <a:ext cx="756180" cy="8572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9" name="Прямая соединительная линия 8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71406" y="0"/>
            <a:ext cx="599003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термический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5000628" y="0"/>
            <a:ext cx="4143372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№521а.(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Рымкевич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2012)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0430" y="714356"/>
            <a:ext cx="200026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240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3438" y="1191268"/>
            <a:ext cx="157163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=24см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1107257" y="2536025"/>
            <a:ext cx="392909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19"/>
          <p:cNvGrpSpPr/>
          <p:nvPr/>
        </p:nvGrpSpPr>
        <p:grpSpPr>
          <a:xfrm rot="5400000">
            <a:off x="1495945" y="862467"/>
            <a:ext cx="1571637" cy="4563528"/>
            <a:chOff x="3000364" y="785795"/>
            <a:chExt cx="214314" cy="5674095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000364" y="785795"/>
              <a:ext cx="214314" cy="5643602"/>
            </a:xfrm>
            <a:prstGeom prst="rect">
              <a:avLst/>
            </a:prstGeom>
            <a:blipFill>
              <a:blip r:embed="rId9" cstate="print"/>
              <a:tile tx="0" ty="0" sx="100000" sy="100000" flip="none" algn="tl"/>
            </a:blip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9" name="Прямая соединительная линия 18"/>
          <p:cNvCxnSpPr/>
          <p:nvPr/>
        </p:nvCxnSpPr>
        <p:spPr>
          <a:xfrm rot="5400000">
            <a:off x="305673" y="2536025"/>
            <a:ext cx="392909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714744" y="1618910"/>
            <a:ext cx="71438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74434" y="1619896"/>
            <a:ext cx="107157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428860" y="2428868"/>
            <a:ext cx="157163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12c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71868" y="2857496"/>
            <a:ext cx="90455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86248" y="2865870"/>
            <a:ext cx="142876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288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-1427969" y="2423590"/>
            <a:ext cx="3666655" cy="1459169"/>
            <a:chOff x="513682" y="5665893"/>
            <a:chExt cx="1066030" cy="862236"/>
          </a:xfrm>
        </p:grpSpPr>
        <p:grpSp>
          <p:nvGrpSpPr>
            <p:cNvPr id="24" name="Группа 113"/>
            <p:cNvGrpSpPr/>
            <p:nvPr/>
          </p:nvGrpSpPr>
          <p:grpSpPr>
            <a:xfrm>
              <a:off x="520966" y="5665893"/>
              <a:ext cx="1058746" cy="862236"/>
              <a:chOff x="-130084" y="5638597"/>
              <a:chExt cx="1058746" cy="862236"/>
            </a:xfrm>
          </p:grpSpPr>
          <p:sp>
            <p:nvSpPr>
              <p:cNvPr id="26" name="Прямоугольник 25"/>
              <p:cNvSpPr/>
              <p:nvPr/>
            </p:nvSpPr>
            <p:spPr>
              <a:xfrm>
                <a:off x="642910" y="5638597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-130084" y="5643578"/>
                <a:ext cx="756180" cy="8572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25" name="Прямая соединительная линия 24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5500694" y="627152"/>
            <a:ext cx="121441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rot="10800000">
            <a:off x="714348" y="3355974"/>
            <a:ext cx="928694" cy="1588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Группа 45"/>
          <p:cNvGrpSpPr/>
          <p:nvPr/>
        </p:nvGrpSpPr>
        <p:grpSpPr>
          <a:xfrm>
            <a:off x="142844" y="2428868"/>
            <a:ext cx="714380" cy="646331"/>
            <a:chOff x="3000364" y="4643446"/>
            <a:chExt cx="714380" cy="646331"/>
          </a:xfrm>
        </p:grpSpPr>
        <p:sp>
          <p:nvSpPr>
            <p:cNvPr id="42" name="TextBox 41"/>
            <p:cNvSpPr txBox="1"/>
            <p:nvPr/>
          </p:nvSpPr>
          <p:spPr>
            <a:xfrm>
              <a:off x="3000364" y="4643446"/>
              <a:ext cx="714380" cy="646331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cap="all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Прямая со стрелкой 44"/>
            <p:cNvCxnSpPr/>
            <p:nvPr/>
          </p:nvCxnSpPr>
          <p:spPr>
            <a:xfrm>
              <a:off x="3056036" y="4674978"/>
              <a:ext cx="428628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Прямая со стрелкой 34"/>
          <p:cNvCxnSpPr/>
          <p:nvPr/>
        </p:nvCxnSpPr>
        <p:spPr>
          <a:xfrm rot="10800000">
            <a:off x="571472" y="3141660"/>
            <a:ext cx="1071570" cy="158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Группа 46"/>
          <p:cNvGrpSpPr/>
          <p:nvPr/>
        </p:nvGrpSpPr>
        <p:grpSpPr>
          <a:xfrm>
            <a:off x="214282" y="3286124"/>
            <a:ext cx="1357322" cy="646331"/>
            <a:chOff x="3000364" y="4643446"/>
            <a:chExt cx="1357322" cy="646331"/>
          </a:xfrm>
        </p:grpSpPr>
        <p:sp>
          <p:nvSpPr>
            <p:cNvPr id="48" name="TextBox 47"/>
            <p:cNvSpPr txBox="1"/>
            <p:nvPr/>
          </p:nvSpPr>
          <p:spPr>
            <a:xfrm>
              <a:off x="3000364" y="4643446"/>
              <a:ext cx="1357322" cy="646331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cap="all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руки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9" name="Прямая со стрелкой 48"/>
            <p:cNvCxnSpPr/>
            <p:nvPr/>
          </p:nvCxnSpPr>
          <p:spPr>
            <a:xfrm>
              <a:off x="3056036" y="4674978"/>
              <a:ext cx="428628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Группа 49"/>
          <p:cNvGrpSpPr/>
          <p:nvPr/>
        </p:nvGrpSpPr>
        <p:grpSpPr>
          <a:xfrm>
            <a:off x="2928926" y="3301890"/>
            <a:ext cx="1357322" cy="646331"/>
            <a:chOff x="3000364" y="4643446"/>
            <a:chExt cx="1357322" cy="646331"/>
          </a:xfrm>
          <a:noFill/>
        </p:grpSpPr>
        <p:sp>
          <p:nvSpPr>
            <p:cNvPr id="51" name="TextBox 50"/>
            <p:cNvSpPr txBox="1"/>
            <p:nvPr/>
          </p:nvSpPr>
          <p:spPr>
            <a:xfrm>
              <a:off x="3000364" y="4643446"/>
              <a:ext cx="1357322" cy="646331"/>
            </a:xfrm>
            <a:prstGeom prst="rect">
              <a:avLst/>
            </a:prstGeom>
            <a:grp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cap="all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cap="all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АД</a:t>
              </a:r>
              <a:endParaRPr lang="ru-RU" sz="36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2" name="Прямая со стрелкой 51"/>
            <p:cNvCxnSpPr/>
            <p:nvPr/>
          </p:nvCxnSpPr>
          <p:spPr>
            <a:xfrm>
              <a:off x="3056036" y="4674978"/>
              <a:ext cx="428628" cy="1588"/>
            </a:xfrm>
            <a:prstGeom prst="straightConnector1">
              <a:avLst/>
            </a:prstGeom>
            <a:grpFill/>
            <a:ln w="38100">
              <a:solidFill>
                <a:srgbClr val="220FB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Прямая со стрелкой 39"/>
          <p:cNvCxnSpPr/>
          <p:nvPr/>
        </p:nvCxnSpPr>
        <p:spPr>
          <a:xfrm flipV="1">
            <a:off x="1682948" y="3143248"/>
            <a:ext cx="1571636" cy="1588"/>
          </a:xfrm>
          <a:prstGeom prst="straightConnector1">
            <a:avLst/>
          </a:prstGeom>
          <a:ln w="76200">
            <a:solidFill>
              <a:srgbClr val="220FB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500430" y="4000504"/>
            <a:ext cx="471490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cap="all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55" name="Text Box 9"/>
          <p:cNvSpPr txBox="1">
            <a:spLocks noChangeArrowheads="1"/>
          </p:cNvSpPr>
          <p:nvPr/>
        </p:nvSpPr>
        <p:spPr bwMode="auto">
          <a:xfrm>
            <a:off x="6542756" y="1376544"/>
            <a:ext cx="1087430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7627974" y="1347972"/>
            <a:ext cx="1087430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7305514" y="1420362"/>
            <a:ext cx="571504" cy="52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 Box 9"/>
          <p:cNvSpPr txBox="1">
            <a:spLocks noChangeArrowheads="1"/>
          </p:cNvSpPr>
          <p:nvPr/>
        </p:nvSpPr>
        <p:spPr bwMode="auto">
          <a:xfrm>
            <a:off x="4500562" y="2071678"/>
            <a:ext cx="3143272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100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240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 Box 9"/>
          <p:cNvSpPr txBox="1">
            <a:spLocks noChangeArrowheads="1"/>
          </p:cNvSpPr>
          <p:nvPr/>
        </p:nvSpPr>
        <p:spPr bwMode="auto">
          <a:xfrm>
            <a:off x="7445286" y="2048520"/>
            <a:ext cx="1357322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288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220FB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5715008" y="2786058"/>
            <a:ext cx="928694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220FB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 Box 9"/>
          <p:cNvSpPr txBox="1">
            <a:spLocks noChangeArrowheads="1"/>
          </p:cNvSpPr>
          <p:nvPr/>
        </p:nvSpPr>
        <p:spPr bwMode="auto">
          <a:xfrm>
            <a:off x="6500826" y="2786058"/>
            <a:ext cx="2643174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8333.3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Па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0" y="5317920"/>
            <a:ext cx="328611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cap="all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cap="all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cap="all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66" name="TextBox 65"/>
          <p:cNvSpPr txBox="1"/>
          <p:nvPr/>
        </p:nvSpPr>
        <p:spPr>
          <a:xfrm>
            <a:off x="3294490" y="5326294"/>
            <a:ext cx="217467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cap="all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cap="all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cap="all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67" name="TextBox 66"/>
          <p:cNvSpPr txBox="1"/>
          <p:nvPr/>
        </p:nvSpPr>
        <p:spPr>
          <a:xfrm>
            <a:off x="1142976" y="5857892"/>
            <a:ext cx="500066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=24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10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-4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100000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8333.3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68" name="TextBox 67"/>
          <p:cNvSpPr txBox="1"/>
          <p:nvPr/>
        </p:nvSpPr>
        <p:spPr>
          <a:xfrm>
            <a:off x="6357950" y="5857892"/>
            <a:ext cx="114300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=40Н</a:t>
            </a:r>
            <a:endParaRPr lang="ru-RU" sz="3200" dirty="0">
              <a:solidFill>
                <a:srgbClr val="006600"/>
              </a:solidFill>
            </a:endParaRP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10" cstate="print"/>
          <a:srcRect l="7500" t="12500" r="26875" b="69167"/>
          <a:stretch>
            <a:fillRect/>
          </a:stretch>
        </p:blipFill>
        <p:spPr bwMode="auto">
          <a:xfrm>
            <a:off x="0" y="5286388"/>
            <a:ext cx="914400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Скругленный прямоугольник 59"/>
          <p:cNvSpPr/>
          <p:nvPr/>
        </p:nvSpPr>
        <p:spPr>
          <a:xfrm>
            <a:off x="6072198" y="6500834"/>
            <a:ext cx="1357322" cy="28572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1481E-6 L -0.09444 4.81481E-6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694 L -0.00277 0.09351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52552 -0.36528 " pathEditMode="relative" rAng="0" ptsTypes="AA">
                                      <p:cBhvr>
                                        <p:cTn id="20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" y="-1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2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12" grpId="0" animBg="1"/>
      <p:bldP spid="16" grpId="0" animBg="1"/>
      <p:bldP spid="17" grpId="0" animBg="1"/>
      <p:bldP spid="18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53" grpId="0" animBg="1"/>
      <p:bldP spid="55" grpId="0"/>
      <p:bldP spid="56" grpId="0"/>
      <p:bldP spid="57" grpId="0"/>
      <p:bldP spid="58" grpId="0"/>
      <p:bldP spid="62" grpId="0"/>
      <p:bldP spid="63" grpId="0"/>
      <p:bldP spid="64" grpId="0"/>
      <p:bldP spid="65" grpId="0" animBg="1"/>
      <p:bldP spid="66" grpId="0" animBg="1"/>
      <p:bldP spid="67" grpId="0" animBg="1"/>
      <p:bldP spid="68" grpId="0" animBg="1"/>
      <p:bldP spid="68" grpId="1" animBg="1"/>
      <p:bldP spid="68" grpId="2" animBg="1"/>
      <p:bldP spid="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714380"/>
          </a:xfrm>
        </p:spPr>
        <p:txBody>
          <a:bodyPr/>
          <a:lstStyle/>
          <a:p>
            <a:r>
              <a:rPr lang="ru-RU" sz="2000" b="1" u="sng" cap="all" dirty="0" smtClean="0">
                <a:latin typeface="Times New Roman" pitchFamily="18" charset="0"/>
                <a:cs typeface="Times New Roman" pitchFamily="18" charset="0"/>
              </a:rPr>
              <a:t>ТЕМА: /</a:t>
            </a:r>
            <a:r>
              <a:rPr lang="ru-RU" sz="2000" b="1" u="sng" cap="all" dirty="0" err="1" smtClean="0">
                <a:latin typeface="Times New Roman" pitchFamily="18" charset="0"/>
                <a:cs typeface="Times New Roman" pitchFamily="18" charset="0"/>
              </a:rPr>
              <a:t>рз</a:t>
            </a:r>
            <a:r>
              <a:rPr lang="ru-RU" sz="2000" b="1" u="sng" cap="all" dirty="0" smtClean="0">
                <a:latin typeface="Times New Roman" pitchFamily="18" charset="0"/>
                <a:cs typeface="Times New Roman" pitchFamily="18" charset="0"/>
              </a:rPr>
              <a:t>/ Решение задач по разделу газовые законы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u="sng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ЦЕЛИ: Умения учащихся решать задачи по разделу.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 решения задач на Г.З.</a:t>
            </a:r>
            <a:endParaRPr lang="ru-RU" sz="36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1.Что?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состояния газа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 описываете? Сделать эскиз 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выписать все 4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параметра этих состояний!)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Для каждого состояния записать уравнение Менделеева – Клапейрона.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Произвести математические действия.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Вспомнить вопрос задачи и выразить неизвестные!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5. Полный развёрнутый  ответ,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прочитав вопрос задачи.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данные и найденное выносить на рисунок!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750"/>
                            </p:stCondLst>
                            <p:childTnLst>
                              <p:par>
                                <p:cTn id="4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3357554" y="4000504"/>
            <a:ext cx="514353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cap="all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cap="all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cap="all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" name="Группа 2"/>
          <p:cNvGrpSpPr/>
          <p:nvPr/>
        </p:nvGrpSpPr>
        <p:grpSpPr>
          <a:xfrm rot="5400000">
            <a:off x="567220" y="-853029"/>
            <a:ext cx="1571637" cy="4563528"/>
            <a:chOff x="3000364" y="785795"/>
            <a:chExt cx="214314" cy="567409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000364" y="785795"/>
              <a:ext cx="214314" cy="5643602"/>
            </a:xfrm>
            <a:prstGeom prst="rect">
              <a:avLst/>
            </a:prstGeom>
            <a:blipFill>
              <a:blip r:embed="rId9" cstate="print"/>
              <a:tile tx="0" ty="0" sx="100000" sy="100000" flip="none" algn="tl"/>
            </a:blip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6"/>
          <p:cNvGrpSpPr/>
          <p:nvPr/>
        </p:nvGrpSpPr>
        <p:grpSpPr>
          <a:xfrm>
            <a:off x="-1500230" y="709076"/>
            <a:ext cx="3666655" cy="1459169"/>
            <a:chOff x="513682" y="5665893"/>
            <a:chExt cx="1066030" cy="862236"/>
          </a:xfrm>
        </p:grpSpPr>
        <p:grpSp>
          <p:nvGrpSpPr>
            <p:cNvPr id="7" name="Группа 113"/>
            <p:cNvGrpSpPr/>
            <p:nvPr/>
          </p:nvGrpSpPr>
          <p:grpSpPr>
            <a:xfrm>
              <a:off x="520966" y="5665893"/>
              <a:ext cx="1058746" cy="862236"/>
              <a:chOff x="-130084" y="5638597"/>
              <a:chExt cx="1058746" cy="862236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642910" y="5638597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-130084" y="5643578"/>
                <a:ext cx="756180" cy="8572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9" name="Прямая соединительная линия 8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71406" y="0"/>
            <a:ext cx="599003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термический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857752" y="0"/>
            <a:ext cx="4286248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№521б.(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Рымкевич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2012)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0430" y="714356"/>
            <a:ext cx="200026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240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43438" y="1191268"/>
            <a:ext cx="157163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=24см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194329" y="2536025"/>
            <a:ext cx="392909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19"/>
          <p:cNvGrpSpPr/>
          <p:nvPr/>
        </p:nvGrpSpPr>
        <p:grpSpPr>
          <a:xfrm rot="5400000">
            <a:off x="647161" y="862467"/>
            <a:ext cx="1571637" cy="4563528"/>
            <a:chOff x="3000364" y="785795"/>
            <a:chExt cx="214314" cy="5674095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000364" y="785795"/>
              <a:ext cx="214314" cy="5643602"/>
            </a:xfrm>
            <a:prstGeom prst="rect">
              <a:avLst/>
            </a:prstGeom>
            <a:blipFill>
              <a:blip r:embed="rId9" cstate="print"/>
              <a:tile tx="0" ty="0" sx="100000" sy="100000" flip="none" algn="tl"/>
            </a:blipFill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9" name="Прямая соединительная линия 18"/>
          <p:cNvCxnSpPr/>
          <p:nvPr/>
        </p:nvCxnSpPr>
        <p:spPr>
          <a:xfrm rot="5400000">
            <a:off x="980147" y="2536025"/>
            <a:ext cx="3929090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714744" y="1618910"/>
            <a:ext cx="71438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74434" y="1619896"/>
            <a:ext cx="107157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71934" y="2477152"/>
            <a:ext cx="157163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=8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43438" y="2977218"/>
            <a:ext cx="904554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57818" y="2977218"/>
            <a:ext cx="135732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192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22"/>
          <p:cNvGrpSpPr/>
          <p:nvPr/>
        </p:nvGrpSpPr>
        <p:grpSpPr>
          <a:xfrm>
            <a:off x="-753495" y="2423590"/>
            <a:ext cx="3666655" cy="1459169"/>
            <a:chOff x="513682" y="5665893"/>
            <a:chExt cx="1066030" cy="862236"/>
          </a:xfrm>
        </p:grpSpPr>
        <p:grpSp>
          <p:nvGrpSpPr>
            <p:cNvPr id="15" name="Группа 113"/>
            <p:cNvGrpSpPr/>
            <p:nvPr/>
          </p:nvGrpSpPr>
          <p:grpSpPr>
            <a:xfrm>
              <a:off x="520966" y="5665893"/>
              <a:ext cx="1058746" cy="862236"/>
              <a:chOff x="-130084" y="5638597"/>
              <a:chExt cx="1058746" cy="862236"/>
            </a:xfrm>
          </p:grpSpPr>
          <p:sp>
            <p:nvSpPr>
              <p:cNvPr id="26" name="Прямоугольник 25"/>
              <p:cNvSpPr/>
              <p:nvPr/>
            </p:nvSpPr>
            <p:spPr>
              <a:xfrm>
                <a:off x="642910" y="5638597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-130084" y="5643578"/>
                <a:ext cx="756180" cy="8572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25" name="Прямая соединительная линия 24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5500694" y="627152"/>
            <a:ext cx="1214414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3200" b="1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rot="10800000">
            <a:off x="2571736" y="3286124"/>
            <a:ext cx="928694" cy="1588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Группа 45"/>
          <p:cNvGrpSpPr/>
          <p:nvPr/>
        </p:nvGrpSpPr>
        <p:grpSpPr>
          <a:xfrm>
            <a:off x="142844" y="2428868"/>
            <a:ext cx="714380" cy="646331"/>
            <a:chOff x="3000364" y="4643446"/>
            <a:chExt cx="714380" cy="646331"/>
          </a:xfrm>
        </p:grpSpPr>
        <p:sp>
          <p:nvSpPr>
            <p:cNvPr id="42" name="TextBox 41"/>
            <p:cNvSpPr txBox="1"/>
            <p:nvPr/>
          </p:nvSpPr>
          <p:spPr>
            <a:xfrm>
              <a:off x="3000364" y="4643446"/>
              <a:ext cx="714380" cy="646331"/>
            </a:xfrm>
            <a:prstGeom prst="rect">
              <a:avLst/>
            </a:prstGeom>
            <a:noFill/>
            <a:ln w="254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cap="all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cap="all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5" name="Прямая со стрелкой 44"/>
            <p:cNvCxnSpPr/>
            <p:nvPr/>
          </p:nvCxnSpPr>
          <p:spPr>
            <a:xfrm>
              <a:off x="3056036" y="4674978"/>
              <a:ext cx="428628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Прямая со стрелкой 34"/>
          <p:cNvCxnSpPr/>
          <p:nvPr/>
        </p:nvCxnSpPr>
        <p:spPr>
          <a:xfrm rot="10800000">
            <a:off x="0" y="3143248"/>
            <a:ext cx="2500298" cy="158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46"/>
          <p:cNvGrpSpPr/>
          <p:nvPr/>
        </p:nvGrpSpPr>
        <p:grpSpPr>
          <a:xfrm>
            <a:off x="2929908" y="3362547"/>
            <a:ext cx="1357322" cy="646331"/>
            <a:chOff x="3000364" y="4643446"/>
            <a:chExt cx="1357322" cy="646331"/>
          </a:xfrm>
        </p:grpSpPr>
        <p:sp>
          <p:nvSpPr>
            <p:cNvPr id="48" name="TextBox 47"/>
            <p:cNvSpPr txBox="1"/>
            <p:nvPr/>
          </p:nvSpPr>
          <p:spPr>
            <a:xfrm>
              <a:off x="3000364" y="4643446"/>
              <a:ext cx="1357322" cy="646331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cap="all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cap="all" baseline="-25000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руки</a:t>
              </a:r>
              <a:endParaRPr lang="ru-RU" sz="36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9" name="Прямая со стрелкой 48"/>
            <p:cNvCxnSpPr/>
            <p:nvPr/>
          </p:nvCxnSpPr>
          <p:spPr>
            <a:xfrm>
              <a:off x="3056036" y="4674978"/>
              <a:ext cx="428628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49"/>
          <p:cNvGrpSpPr/>
          <p:nvPr/>
        </p:nvGrpSpPr>
        <p:grpSpPr>
          <a:xfrm>
            <a:off x="2928926" y="2428868"/>
            <a:ext cx="1357322" cy="646331"/>
            <a:chOff x="3000364" y="4643446"/>
            <a:chExt cx="1357322" cy="646331"/>
          </a:xfrm>
          <a:noFill/>
        </p:grpSpPr>
        <p:sp>
          <p:nvSpPr>
            <p:cNvPr id="51" name="TextBox 50"/>
            <p:cNvSpPr txBox="1"/>
            <p:nvPr/>
          </p:nvSpPr>
          <p:spPr>
            <a:xfrm>
              <a:off x="3000364" y="4643446"/>
              <a:ext cx="1357322" cy="646331"/>
            </a:xfrm>
            <a:prstGeom prst="rect">
              <a:avLst/>
            </a:prstGeom>
            <a:grp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cap="all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3600" b="1" cap="all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АД</a:t>
              </a:r>
              <a:endParaRPr lang="ru-RU" sz="36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2" name="Прямая со стрелкой 51"/>
            <p:cNvCxnSpPr/>
            <p:nvPr/>
          </p:nvCxnSpPr>
          <p:spPr>
            <a:xfrm>
              <a:off x="3056036" y="4674978"/>
              <a:ext cx="428628" cy="1588"/>
            </a:xfrm>
            <a:prstGeom prst="straightConnector1">
              <a:avLst/>
            </a:prstGeom>
            <a:grpFill/>
            <a:ln w="38100">
              <a:solidFill>
                <a:srgbClr val="220FB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Прямая со стрелкой 39"/>
          <p:cNvCxnSpPr/>
          <p:nvPr/>
        </p:nvCxnSpPr>
        <p:spPr>
          <a:xfrm flipV="1">
            <a:off x="2500298" y="3143248"/>
            <a:ext cx="1571636" cy="1588"/>
          </a:xfrm>
          <a:prstGeom prst="straightConnector1">
            <a:avLst/>
          </a:prstGeom>
          <a:ln w="76200">
            <a:solidFill>
              <a:srgbClr val="220FB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500430" y="4000504"/>
            <a:ext cx="471490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cap="all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0</a:t>
            </a: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55" name="Text Box 9"/>
          <p:cNvSpPr txBox="1">
            <a:spLocks noChangeArrowheads="1"/>
          </p:cNvSpPr>
          <p:nvPr/>
        </p:nvSpPr>
        <p:spPr bwMode="auto">
          <a:xfrm>
            <a:off x="6542756" y="1376544"/>
            <a:ext cx="1087430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7627974" y="1347972"/>
            <a:ext cx="1087430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5"/>
          <p:cNvSpPr txBox="1">
            <a:spLocks noChangeArrowheads="1"/>
          </p:cNvSpPr>
          <p:nvPr/>
        </p:nvSpPr>
        <p:spPr bwMode="auto">
          <a:xfrm>
            <a:off x="7305514" y="1420362"/>
            <a:ext cx="571504" cy="52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 Box 9"/>
          <p:cNvSpPr txBox="1">
            <a:spLocks noChangeArrowheads="1"/>
          </p:cNvSpPr>
          <p:nvPr/>
        </p:nvSpPr>
        <p:spPr bwMode="auto">
          <a:xfrm>
            <a:off x="4627672" y="2023398"/>
            <a:ext cx="3143272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100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240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 Box 9"/>
          <p:cNvSpPr txBox="1">
            <a:spLocks noChangeArrowheads="1"/>
          </p:cNvSpPr>
          <p:nvPr/>
        </p:nvSpPr>
        <p:spPr bwMode="auto">
          <a:xfrm>
            <a:off x="7572396" y="2000240"/>
            <a:ext cx="1357322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192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220FB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5715008" y="3348236"/>
            <a:ext cx="928694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220FB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 Box 9"/>
          <p:cNvSpPr txBox="1">
            <a:spLocks noChangeArrowheads="1"/>
          </p:cNvSpPr>
          <p:nvPr/>
        </p:nvSpPr>
        <p:spPr bwMode="auto">
          <a:xfrm>
            <a:off x="6500826" y="3348236"/>
            <a:ext cx="2643174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125000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Па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0" y="5317920"/>
            <a:ext cx="328611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32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руки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cap="all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cap="all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cap="all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3200" dirty="0"/>
          </a:p>
        </p:txBody>
      </p:sp>
      <p:sp>
        <p:nvSpPr>
          <p:cNvPr id="66" name="TextBox 65"/>
          <p:cNvSpPr txBox="1"/>
          <p:nvPr/>
        </p:nvSpPr>
        <p:spPr>
          <a:xfrm>
            <a:off x="3294490" y="5326294"/>
            <a:ext cx="2174672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cap="all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2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3200" b="1" cap="all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cap="all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67" name="TextBox 66"/>
          <p:cNvSpPr txBox="1"/>
          <p:nvPr/>
        </p:nvSpPr>
        <p:spPr>
          <a:xfrm>
            <a:off x="1142976" y="5857892"/>
            <a:ext cx="500066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=24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10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-4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125000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100000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)=</a:t>
            </a:r>
            <a:r>
              <a:rPr lang="en-US" sz="32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68" name="TextBox 67"/>
          <p:cNvSpPr txBox="1"/>
          <p:nvPr/>
        </p:nvSpPr>
        <p:spPr>
          <a:xfrm>
            <a:off x="6357950" y="5857892"/>
            <a:ext cx="114300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60Н</a:t>
            </a:r>
            <a:endParaRPr lang="ru-RU" sz="3200" dirty="0">
              <a:solidFill>
                <a:srgbClr val="006600"/>
              </a:solidFill>
            </a:endParaRPr>
          </a:p>
        </p:txBody>
      </p: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10" cstate="print"/>
          <a:srcRect l="7500" t="12500" r="26875" b="69167"/>
          <a:stretch>
            <a:fillRect/>
          </a:stretch>
        </p:blipFill>
        <p:spPr bwMode="auto">
          <a:xfrm>
            <a:off x="0" y="5286388"/>
            <a:ext cx="914400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0" name="Скругленный прямоугольник 59"/>
          <p:cNvSpPr/>
          <p:nvPr/>
        </p:nvSpPr>
        <p:spPr>
          <a:xfrm>
            <a:off x="7429520" y="6500834"/>
            <a:ext cx="1500198" cy="357166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24 -2.22222E-6 L 0.08819 -2.22222E-6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00694 L -0.00277 0.09351 " pathEditMode="relative" rAng="0" ptsTypes="AA">
                                      <p:cBhvr>
                                        <p:cTn id="18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0.2342 -0.34421 " pathEditMode="relative" rAng="0" ptsTypes="AA">
                                      <p:cBhvr>
                                        <p:cTn id="20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1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2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12" grpId="0" animBg="1"/>
      <p:bldP spid="16" grpId="0" animBg="1"/>
      <p:bldP spid="17" grpId="0" animBg="1"/>
      <p:bldP spid="18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53" grpId="0" animBg="1"/>
      <p:bldP spid="55" grpId="0"/>
      <p:bldP spid="56" grpId="0"/>
      <p:bldP spid="57" grpId="0"/>
      <p:bldP spid="58" grpId="0"/>
      <p:bldP spid="62" grpId="0"/>
      <p:bldP spid="63" grpId="0"/>
      <p:bldP spid="64" grpId="0"/>
      <p:bldP spid="65" grpId="0" animBg="1"/>
      <p:bldP spid="66" grpId="0" animBg="1"/>
      <p:bldP spid="67" grpId="0" animBg="1"/>
      <p:bldP spid="68" grpId="0" animBg="1"/>
      <p:bldP spid="68" grpId="1" animBg="1"/>
      <p:bldP spid="68" grpId="2" animBg="1"/>
      <p:bldP spid="6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5500694" y="2857496"/>
            <a:ext cx="3357586" cy="1500198"/>
          </a:xfrm>
          <a:prstGeom prst="round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46"/>
          <p:cNvGrpSpPr/>
          <p:nvPr/>
        </p:nvGrpSpPr>
        <p:grpSpPr>
          <a:xfrm rot="16200000">
            <a:off x="6411529" y="-53603"/>
            <a:ext cx="250033" cy="3929090"/>
            <a:chOff x="3000364" y="785794"/>
            <a:chExt cx="214314" cy="5674096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000364" y="785794"/>
              <a:ext cx="214314" cy="5643602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3786182" y="5072074"/>
            <a:ext cx="3286116" cy="1500198"/>
          </a:xfrm>
          <a:prstGeom prst="round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0" y="5143512"/>
            <a:ext cx="3286116" cy="1500198"/>
          </a:xfrm>
          <a:prstGeom prst="round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узкой трубке, запаянной с одного конца, находится столбик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ртути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высотой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см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Когда трубка расположена вертикально открытым концом вверх, то длина воздушного столбика, запертого ртутью,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см.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Какова будет длина этого воздушного столбика, если трубку расположить открытым концом вниз? Горизонтально? Атмосферное давление нормальное.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146"/>
          <p:cNvGrpSpPr/>
          <p:nvPr/>
        </p:nvGrpSpPr>
        <p:grpSpPr>
          <a:xfrm rot="10800000">
            <a:off x="1142976" y="1714488"/>
            <a:ext cx="285752" cy="3214710"/>
            <a:chOff x="3000364" y="785794"/>
            <a:chExt cx="214314" cy="567409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000364" y="785794"/>
              <a:ext cx="214314" cy="5643602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174508" y="2500306"/>
            <a:ext cx="214314" cy="571504"/>
          </a:xfrm>
          <a:prstGeom prst="rect">
            <a:avLst/>
          </a:prstGeom>
          <a:solidFill>
            <a:srgbClr val="000099">
              <a:alpha val="71000"/>
            </a:srgbClr>
          </a:solidFill>
          <a:ln>
            <a:solidFill>
              <a:srgbClr val="220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1500166" y="3071810"/>
            <a:ext cx="285752" cy="185738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 rot="19113871">
            <a:off x="1634874" y="3714752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0,1=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 flipH="1">
            <a:off x="785786" y="2500306"/>
            <a:ext cx="357190" cy="500066"/>
          </a:xfrm>
          <a:prstGeom prst="rightBrace">
            <a:avLst/>
          </a:prstGeom>
          <a:ln w="38100">
            <a:solidFill>
              <a:srgbClr val="365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 rot="18621448">
            <a:off x="-50735" y="2500306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0,05=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24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072074"/>
            <a:ext cx="3643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=p</a:t>
            </a:r>
            <a:r>
              <a:rPr lang="ru-RU" sz="3200" b="1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</a:p>
          <a:p>
            <a:pPr lvl="0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13600·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9,8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h=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06" y="6143644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0,1м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6"/>
          <p:cNvGrpSpPr/>
          <p:nvPr/>
        </p:nvGrpSpPr>
        <p:grpSpPr>
          <a:xfrm>
            <a:off x="3508202" y="1571612"/>
            <a:ext cx="285752" cy="3929090"/>
            <a:chOff x="3000364" y="785794"/>
            <a:chExt cx="214314" cy="5674096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000364" y="785794"/>
              <a:ext cx="214314" cy="5643602"/>
            </a:xfrm>
            <a:prstGeom prst="rect">
              <a:avLst/>
            </a:prstGeom>
            <a:blipFill>
              <a:blip r:embed="rId4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 rot="16200000">
            <a:off x="6665749" y="1621003"/>
            <a:ext cx="178595" cy="571504"/>
          </a:xfrm>
          <a:prstGeom prst="rect">
            <a:avLst/>
          </a:prstGeom>
          <a:solidFill>
            <a:srgbClr val="000099">
              <a:alpha val="71000"/>
            </a:srgbClr>
          </a:solidFill>
          <a:ln>
            <a:solidFill>
              <a:srgbClr val="220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авая фигурная скобка 18"/>
          <p:cNvSpPr/>
          <p:nvPr/>
        </p:nvSpPr>
        <p:spPr>
          <a:xfrm flipH="1">
            <a:off x="3087568" y="1571612"/>
            <a:ext cx="357190" cy="221457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 rot="19113871">
            <a:off x="2535999" y="2284254"/>
            <a:ext cx="601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86182" y="6072206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57620" y="4929198"/>
            <a:ext cx="39290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</a:p>
          <a:p>
            <a:pPr lvl="0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ru-RU" sz="32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13600·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  <a:sym typeface="Symbol"/>
              </a:rPr>
              <a:t>9,8</a:t>
            </a:r>
            <a:r>
              <a:rPr lang="ru-RU" sz="32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en-US" sz="3200" b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авая фигурная скобка 27"/>
          <p:cNvSpPr/>
          <p:nvPr/>
        </p:nvSpPr>
        <p:spPr>
          <a:xfrm rot="16200000" flipH="1">
            <a:off x="5250661" y="1321580"/>
            <a:ext cx="571504" cy="1928827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540336" y="3826096"/>
            <a:ext cx="214314" cy="571504"/>
          </a:xfrm>
          <a:prstGeom prst="rect">
            <a:avLst/>
          </a:prstGeom>
          <a:solidFill>
            <a:srgbClr val="000099">
              <a:alpha val="71000"/>
            </a:srgbClr>
          </a:solidFill>
          <a:ln>
            <a:solidFill>
              <a:srgbClr val="220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072066" y="2395831"/>
            <a:ext cx="601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24834" y="2857496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00662" y="3214686"/>
            <a:ext cx="3643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=p</a:t>
            </a:r>
            <a:r>
              <a:rPr lang="ru-RU" sz="3200" b="1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endParaRPr lang="ru-RU" sz="3200" b="1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lvl="0"/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=13600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9,8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0,76=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2" grpId="0"/>
      <p:bldP spid="13" grpId="0"/>
      <p:bldP spid="14" grpId="0"/>
      <p:bldP spid="18" grpId="0" animBg="1"/>
      <p:bldP spid="20" grpId="0"/>
      <p:bldP spid="21" grpId="0"/>
      <p:bldP spid="22" grpId="0"/>
      <p:bldP spid="29" grpId="0" animBg="1"/>
      <p:bldP spid="30" grpId="0"/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2" name="Группа 2"/>
          <p:cNvGrpSpPr/>
          <p:nvPr/>
        </p:nvGrpSpPr>
        <p:grpSpPr>
          <a:xfrm rot="10800000">
            <a:off x="7044222" y="2238784"/>
            <a:ext cx="1599744" cy="3404794"/>
            <a:chOff x="3000364" y="785794"/>
            <a:chExt cx="214314" cy="5674096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9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6"/>
          <p:cNvGrpSpPr/>
          <p:nvPr/>
        </p:nvGrpSpPr>
        <p:grpSpPr>
          <a:xfrm rot="5400000">
            <a:off x="6726130" y="1362074"/>
            <a:ext cx="2209008" cy="1485076"/>
            <a:chOff x="513682" y="5707478"/>
            <a:chExt cx="1066015" cy="862126"/>
          </a:xfrm>
        </p:grpSpPr>
        <p:grpSp>
          <p:nvGrpSpPr>
            <p:cNvPr id="7" name="Группа 113"/>
            <p:cNvGrpSpPr/>
            <p:nvPr/>
          </p:nvGrpSpPr>
          <p:grpSpPr>
            <a:xfrm>
              <a:off x="520958" y="5707478"/>
              <a:ext cx="1058739" cy="862126"/>
              <a:chOff x="-130092" y="5680182"/>
              <a:chExt cx="1058739" cy="862126"/>
            </a:xfrm>
          </p:grpSpPr>
          <p:sp>
            <p:nvSpPr>
              <p:cNvPr id="10" name="Прямоугольник 9"/>
              <p:cNvSpPr/>
              <p:nvPr/>
            </p:nvSpPr>
            <p:spPr>
              <a:xfrm>
                <a:off x="642895" y="5685052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-130092" y="5680182"/>
                <a:ext cx="756180" cy="8572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9" name="Прямая соединительная линия 8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Прямоугольник 27"/>
          <p:cNvSpPr/>
          <p:nvPr/>
        </p:nvSpPr>
        <p:spPr>
          <a:xfrm flipH="1">
            <a:off x="7358082" y="4643446"/>
            <a:ext cx="357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001024" y="4643446"/>
            <a:ext cx="571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-71470" y="1929506"/>
            <a:ext cx="321471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=5кг</a:t>
            </a:r>
          </a:p>
          <a:p>
            <a:pPr>
              <a:lnSpc>
                <a:spcPts val="3500"/>
              </a:lnSpc>
            </a:pPr>
            <a:r>
              <a:rPr lang="en-US" sz="3200" b="1" dirty="0" smtClean="0">
                <a:solidFill>
                  <a:srgbClr val="1502A0"/>
                </a:solidFill>
                <a:latin typeface="Times New Roman" pitchFamily="18" charset="0"/>
                <a:sym typeface="Symbol" pitchFamily="18" charset="2"/>
              </a:rPr>
              <a:t>p</a:t>
            </a:r>
            <a:r>
              <a:rPr lang="ru-RU" sz="3200" b="1" dirty="0" smtClean="0">
                <a:solidFill>
                  <a:srgbClr val="1502A0"/>
                </a:solidFill>
                <a:latin typeface="Times New Roman" pitchFamily="18" charset="0"/>
                <a:sym typeface="Symbol" pitchFamily="18" charset="2"/>
              </a:rPr>
              <a:t> =</a:t>
            </a:r>
            <a:r>
              <a:rPr lang="en-US" sz="3200" b="1" dirty="0" smtClean="0">
                <a:solidFill>
                  <a:srgbClr val="1502A0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ru-RU" sz="3200" b="1" dirty="0" smtClean="0">
                <a:solidFill>
                  <a:srgbClr val="1502A0"/>
                </a:solidFill>
                <a:latin typeface="Times New Roman" pitchFamily="18" charset="0"/>
                <a:sym typeface="Symbol" pitchFamily="18" charset="2"/>
              </a:rPr>
              <a:t>00</a:t>
            </a:r>
            <a:r>
              <a:rPr lang="ru-RU" sz="3600" b="1" dirty="0" smtClean="0">
                <a:solidFill>
                  <a:srgbClr val="1502A0"/>
                </a:solidFill>
                <a:latin typeface="Times New Roman" pitchFamily="18" charset="0"/>
                <a:cs typeface="Times New Roman" pitchFamily="18" charset="0"/>
              </a:rPr>
              <a:t> кПа</a:t>
            </a:r>
          </a:p>
          <a:p>
            <a:pPr lvl="0">
              <a:lnSpc>
                <a:spcPts val="3500"/>
              </a:lnSpc>
            </a:pP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 =0.2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ts val="35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</a:p>
          <a:p>
            <a:pPr>
              <a:lnSpc>
                <a:spcPts val="3500"/>
              </a:lnSpc>
            </a:pPr>
            <a:r>
              <a:rPr lang="ru-RU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а=</a:t>
            </a: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2м/с</a:t>
            </a:r>
            <a:r>
              <a:rPr lang="ru-RU" sz="2800" b="1" baseline="30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endParaRPr lang="ru-RU" b="1" baseline="300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500"/>
              </a:lnSpc>
            </a:pP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40"/>
          <p:cNvGrpSpPr/>
          <p:nvPr/>
        </p:nvGrpSpPr>
        <p:grpSpPr>
          <a:xfrm>
            <a:off x="-642974" y="1785926"/>
            <a:ext cx="3133222" cy="3060000"/>
            <a:chOff x="344102" y="1571612"/>
            <a:chExt cx="2563833" cy="3060000"/>
          </a:xfrm>
        </p:grpSpPr>
        <p:cxnSp>
          <p:nvCxnSpPr>
            <p:cNvPr id="42" name="Прямая соединительная линия 41"/>
            <p:cNvCxnSpPr/>
            <p:nvPr/>
          </p:nvCxnSpPr>
          <p:spPr>
            <a:xfrm rot="5400000" flipH="1" flipV="1">
              <a:off x="1270043" y="3100818"/>
              <a:ext cx="3060000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>
              <a:off x="344102" y="3929066"/>
              <a:ext cx="2563833" cy="1588"/>
            </a:xfrm>
            <a:prstGeom prst="line">
              <a:avLst/>
            </a:prstGeom>
            <a:ln w="381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Прямая со стрелкой 47"/>
          <p:cNvCxnSpPr/>
          <p:nvPr/>
        </p:nvCxnSpPr>
        <p:spPr>
          <a:xfrm rot="5400000">
            <a:off x="7529100" y="3678243"/>
            <a:ext cx="1071563" cy="1587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5400000">
            <a:off x="7333668" y="2404461"/>
            <a:ext cx="1476000" cy="1587"/>
          </a:xfrm>
          <a:prstGeom prst="straightConnector1">
            <a:avLst/>
          </a:prstGeom>
          <a:ln w="76200">
            <a:solidFill>
              <a:srgbClr val="0000FF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22"/>
          <p:cNvGrpSpPr>
            <a:grpSpLocks/>
          </p:cNvGrpSpPr>
          <p:nvPr/>
        </p:nvGrpSpPr>
        <p:grpSpPr bwMode="auto">
          <a:xfrm>
            <a:off x="8215338" y="3571876"/>
            <a:ext cx="928694" cy="707886"/>
            <a:chOff x="5643564" y="500042"/>
            <a:chExt cx="928699" cy="707747"/>
          </a:xfrm>
        </p:grpSpPr>
        <p:sp>
          <p:nvSpPr>
            <p:cNvPr id="51" name="TextBox 23"/>
            <p:cNvSpPr txBox="1">
              <a:spLocks noChangeArrowheads="1"/>
            </p:cNvSpPr>
            <p:nvPr/>
          </p:nvSpPr>
          <p:spPr bwMode="auto">
            <a:xfrm>
              <a:off x="5643564" y="500042"/>
              <a:ext cx="928699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sz="2800" b="1" dirty="0">
                <a:solidFill>
                  <a:srgbClr val="006600"/>
                </a:solidFill>
              </a:endParaRPr>
            </a:p>
          </p:txBody>
        </p:sp>
        <p:cxnSp>
          <p:nvCxnSpPr>
            <p:cNvPr id="52" name="Прямая со стрелкой 51"/>
            <p:cNvCxnSpPr/>
            <p:nvPr/>
          </p:nvCxnSpPr>
          <p:spPr>
            <a:xfrm>
              <a:off x="6000759" y="641303"/>
              <a:ext cx="428627" cy="1587"/>
            </a:xfrm>
            <a:prstGeom prst="straightConnector1">
              <a:avLst/>
            </a:prstGeom>
            <a:ln w="41275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Группа 22"/>
          <p:cNvGrpSpPr>
            <a:grpSpLocks/>
          </p:cNvGrpSpPr>
          <p:nvPr/>
        </p:nvGrpSpPr>
        <p:grpSpPr bwMode="auto">
          <a:xfrm>
            <a:off x="8286776" y="1643050"/>
            <a:ext cx="790581" cy="707886"/>
            <a:chOff x="5643570" y="500042"/>
            <a:chExt cx="790586" cy="707747"/>
          </a:xfrm>
        </p:grpSpPr>
        <p:sp>
          <p:nvSpPr>
            <p:cNvPr id="54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55" name="Прямая со стрелкой 54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Содержимое 36"/>
          <p:cNvSpPr txBox="1">
            <a:spLocks/>
          </p:cNvSpPr>
          <p:nvPr/>
        </p:nvSpPr>
        <p:spPr>
          <a:xfrm>
            <a:off x="0" y="0"/>
            <a:ext cx="4357686" cy="567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Поршень в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равновесии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500594" y="0"/>
            <a:ext cx="4786314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2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  </a:t>
            </a: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ru-RU" sz="3200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cxnSp>
        <p:nvCxnSpPr>
          <p:cNvPr id="59" name="Прямая со стрелкой 58"/>
          <p:cNvCxnSpPr/>
          <p:nvPr/>
        </p:nvCxnSpPr>
        <p:spPr>
          <a:xfrm rot="5400000">
            <a:off x="7264478" y="3592461"/>
            <a:ext cx="900000" cy="1588"/>
          </a:xfrm>
          <a:prstGeom prst="straightConnector1">
            <a:avLst/>
          </a:prstGeom>
          <a:ln w="571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22"/>
          <p:cNvGrpSpPr>
            <a:grpSpLocks/>
          </p:cNvGrpSpPr>
          <p:nvPr/>
        </p:nvGrpSpPr>
        <p:grpSpPr bwMode="auto">
          <a:xfrm>
            <a:off x="7072332" y="3649808"/>
            <a:ext cx="928692" cy="707886"/>
            <a:chOff x="4571986" y="500042"/>
            <a:chExt cx="928698" cy="707747"/>
          </a:xfrm>
        </p:grpSpPr>
        <p:sp>
          <p:nvSpPr>
            <p:cNvPr id="61" name="TextBox 23"/>
            <p:cNvSpPr txBox="1">
              <a:spLocks noChangeArrowheads="1"/>
            </p:cNvSpPr>
            <p:nvPr/>
          </p:nvSpPr>
          <p:spPr bwMode="auto">
            <a:xfrm>
              <a:off x="4571986" y="500042"/>
              <a:ext cx="928698" cy="7077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ад</a:t>
              </a:r>
              <a:endParaRPr lang="ru-RU" sz="2800" b="1" dirty="0"/>
            </a:p>
          </p:txBody>
        </p:sp>
        <p:cxnSp>
          <p:nvCxnSpPr>
            <p:cNvPr id="62" name="Прямая со стрелкой 61"/>
            <p:cNvCxnSpPr/>
            <p:nvPr/>
          </p:nvCxnSpPr>
          <p:spPr>
            <a:xfrm>
              <a:off x="4714877" y="571466"/>
              <a:ext cx="428628" cy="1587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-32" y="629647"/>
            <a:ext cx="3286148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mg/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solidFill>
                  <a:srgbClr val="1502A0"/>
                </a:solidFill>
                <a:latin typeface="Times New Roman" pitchFamily="18" charset="0"/>
                <a:sym typeface="Symbol" pitchFamily="18" charset="2"/>
              </a:rPr>
              <a:t> p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3200" dirty="0"/>
          </a:p>
        </p:txBody>
      </p:sp>
      <p:sp>
        <p:nvSpPr>
          <p:cNvPr id="64" name="TextBox 63"/>
          <p:cNvSpPr txBox="1"/>
          <p:nvPr/>
        </p:nvSpPr>
        <p:spPr>
          <a:xfrm>
            <a:off x="3428992" y="629647"/>
            <a:ext cx="2500330" cy="5847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1502A0"/>
                </a:solidFill>
                <a:latin typeface="Times New Roman" pitchFamily="18" charset="0"/>
                <a:cs typeface="Times New Roman" pitchFamily="18" charset="0"/>
              </a:rPr>
              <a:t> кПа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3200" dirty="0"/>
          </a:p>
        </p:txBody>
      </p:sp>
      <p:grpSp>
        <p:nvGrpSpPr>
          <p:cNvPr id="15" name="Группа 22"/>
          <p:cNvGrpSpPr>
            <a:grpSpLocks/>
          </p:cNvGrpSpPr>
          <p:nvPr/>
        </p:nvGrpSpPr>
        <p:grpSpPr bwMode="auto">
          <a:xfrm>
            <a:off x="6210311" y="2500306"/>
            <a:ext cx="790581" cy="707886"/>
            <a:chOff x="5643570" y="500042"/>
            <a:chExt cx="790586" cy="707747"/>
          </a:xfrm>
        </p:grpSpPr>
        <p:sp>
          <p:nvSpPr>
            <p:cNvPr id="67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2800" b="1" dirty="0">
                <a:solidFill>
                  <a:srgbClr val="006600"/>
                </a:solidFill>
              </a:endParaRPr>
            </a:p>
          </p:txBody>
        </p:sp>
        <p:cxnSp>
          <p:nvCxnSpPr>
            <p:cNvPr id="68" name="Прямая со стрелкой 67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ln w="41275">
              <a:solidFill>
                <a:srgbClr val="0066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5" name="Прямая со стрелкой 64"/>
          <p:cNvCxnSpPr/>
          <p:nvPr/>
        </p:nvCxnSpPr>
        <p:spPr>
          <a:xfrm rot="5400000">
            <a:off x="6337933" y="3163265"/>
            <a:ext cx="756000" cy="1587"/>
          </a:xfrm>
          <a:prstGeom prst="straightConnector1">
            <a:avLst/>
          </a:prstGeom>
          <a:ln w="76200">
            <a:solidFill>
              <a:srgbClr val="0066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22"/>
          <p:cNvGrpSpPr>
            <a:grpSpLocks/>
          </p:cNvGrpSpPr>
          <p:nvPr/>
        </p:nvGrpSpPr>
        <p:grpSpPr bwMode="auto">
          <a:xfrm>
            <a:off x="8159666" y="1468642"/>
            <a:ext cx="790581" cy="707886"/>
            <a:chOff x="5643570" y="500042"/>
            <a:chExt cx="790586" cy="70774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70" name="TextBox 23"/>
            <p:cNvSpPr txBox="1">
              <a:spLocks noChangeArrowheads="1"/>
            </p:cNvSpPr>
            <p:nvPr/>
          </p:nvSpPr>
          <p:spPr bwMode="auto">
            <a:xfrm>
              <a:off x="5643570" y="500042"/>
              <a:ext cx="790586" cy="7077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en-US" sz="40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71" name="Прямая со стрелкой 70"/>
            <p:cNvCxnSpPr/>
            <p:nvPr/>
          </p:nvCxnSpPr>
          <p:spPr>
            <a:xfrm>
              <a:off x="5715008" y="571466"/>
              <a:ext cx="428628" cy="1587"/>
            </a:xfrm>
            <a:prstGeom prst="straightConnector1">
              <a:avLst/>
            </a:prstGeom>
            <a:grpFill/>
            <a:ln w="41275">
              <a:solidFill>
                <a:srgbClr val="0000FF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71"/>
          <p:cNvSpPr txBox="1"/>
          <p:nvPr/>
        </p:nvSpPr>
        <p:spPr>
          <a:xfrm>
            <a:off x="-32" y="1201151"/>
            <a:ext cx="478631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з-н</a:t>
            </a:r>
            <a:r>
              <a:rPr lang="ru-RU" sz="32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Н)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 sz="3200" dirty="0"/>
          </a:p>
        </p:txBody>
      </p:sp>
      <p:sp>
        <p:nvSpPr>
          <p:cNvPr id="73" name="TextBox 72"/>
          <p:cNvSpPr txBox="1"/>
          <p:nvPr/>
        </p:nvSpPr>
        <p:spPr>
          <a:xfrm>
            <a:off x="2428860" y="1857364"/>
            <a:ext cx="3071834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2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ma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mg+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ад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74" name="TextBox 73"/>
          <p:cNvSpPr txBox="1"/>
          <p:nvPr/>
        </p:nvSpPr>
        <p:spPr>
          <a:xfrm>
            <a:off x="2428860" y="2500306"/>
            <a:ext cx="321471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m(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)/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 b="1" dirty="0" err="1" smtClean="0">
                <a:solidFill>
                  <a:srgbClr val="1502A0"/>
                </a:solidFill>
                <a:latin typeface="Times New Roman" pitchFamily="18" charset="0"/>
                <a:sym typeface="Symbol" pitchFamily="18" charset="2"/>
              </a:rPr>
              <a:t>p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75" name="TextBox 74"/>
          <p:cNvSpPr txBox="1"/>
          <p:nvPr/>
        </p:nvSpPr>
        <p:spPr>
          <a:xfrm>
            <a:off x="3143240" y="3143248"/>
            <a:ext cx="250033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cap="all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1502A0"/>
                </a:solidFill>
                <a:latin typeface="Times New Roman" pitchFamily="18" charset="0"/>
                <a:cs typeface="Times New Roman" pitchFamily="18" charset="0"/>
              </a:rPr>
              <a:t> кПа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3200" dirty="0"/>
          </a:p>
        </p:txBody>
      </p:sp>
      <p:grpSp>
        <p:nvGrpSpPr>
          <p:cNvPr id="17" name="Группа 75"/>
          <p:cNvGrpSpPr/>
          <p:nvPr/>
        </p:nvGrpSpPr>
        <p:grpSpPr>
          <a:xfrm>
            <a:off x="71406" y="4143380"/>
            <a:ext cx="2928958" cy="1297383"/>
            <a:chOff x="4429124" y="1572364"/>
            <a:chExt cx="2928958" cy="1297383"/>
          </a:xfrm>
        </p:grpSpPr>
        <p:sp>
          <p:nvSpPr>
            <p:cNvPr id="77" name="TextBox 76"/>
            <p:cNvSpPr txBox="1"/>
            <p:nvPr/>
          </p:nvSpPr>
          <p:spPr>
            <a:xfrm>
              <a:off x="4429124" y="2000240"/>
              <a:ext cx="2928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200" b="1" baseline="-25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3200" b="1" baseline="-25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R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" name="Группа 16"/>
            <p:cNvGrpSpPr/>
            <p:nvPr/>
          </p:nvGrpSpPr>
          <p:grpSpPr>
            <a:xfrm>
              <a:off x="5506599" y="1572364"/>
              <a:ext cx="1218560" cy="1297383"/>
              <a:chOff x="6994922" y="1702989"/>
              <a:chExt cx="1218560" cy="1297383"/>
            </a:xfrm>
          </p:grpSpPr>
          <p:sp>
            <p:nvSpPr>
              <p:cNvPr id="79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0" name="Text Box 23"/>
              <p:cNvSpPr txBox="1">
                <a:spLocks noChangeArrowheads="1"/>
              </p:cNvSpPr>
              <p:nvPr/>
            </p:nvSpPr>
            <p:spPr bwMode="auto">
              <a:xfrm>
                <a:off x="6994922" y="1702989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1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9" name="Группа 81"/>
          <p:cNvGrpSpPr/>
          <p:nvPr/>
        </p:nvGrpSpPr>
        <p:grpSpPr>
          <a:xfrm>
            <a:off x="2786050" y="4071942"/>
            <a:ext cx="2928958" cy="1297383"/>
            <a:chOff x="4429124" y="1572364"/>
            <a:chExt cx="2928958" cy="1297383"/>
          </a:xfrm>
        </p:grpSpPr>
        <p:sp>
          <p:nvSpPr>
            <p:cNvPr id="83" name="TextBox 82"/>
            <p:cNvSpPr txBox="1"/>
            <p:nvPr/>
          </p:nvSpPr>
          <p:spPr>
            <a:xfrm>
              <a:off x="4429124" y="2000240"/>
              <a:ext cx="2928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200" b="1" baseline="-25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3200" b="1" baseline="-25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R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0" name="Группа 16"/>
            <p:cNvGrpSpPr/>
            <p:nvPr/>
          </p:nvGrpSpPr>
          <p:grpSpPr>
            <a:xfrm>
              <a:off x="5506599" y="1572364"/>
              <a:ext cx="1218560" cy="1297383"/>
              <a:chOff x="6994922" y="1702989"/>
              <a:chExt cx="1218560" cy="1297383"/>
            </a:xfrm>
          </p:grpSpPr>
          <p:sp>
            <p:nvSpPr>
              <p:cNvPr id="85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6" name="Text Box 23"/>
              <p:cNvSpPr txBox="1">
                <a:spLocks noChangeArrowheads="1"/>
              </p:cNvSpPr>
              <p:nvPr/>
            </p:nvSpPr>
            <p:spPr bwMode="auto">
              <a:xfrm>
                <a:off x="6994922" y="1702989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7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89" name="TextBox 88"/>
          <p:cNvSpPr txBox="1"/>
          <p:nvPr/>
        </p:nvSpPr>
        <p:spPr>
          <a:xfrm>
            <a:off x="0" y="5357826"/>
            <a:ext cx="164304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643042" y="5357826"/>
            <a:ext cx="121444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857488" y="5357826"/>
            <a:ext cx="135732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143372" y="5357826"/>
            <a:ext cx="857256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1406" y="6072206"/>
            <a:ext cx="207170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0.2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151482" y="6068817"/>
            <a:ext cx="170613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714744" y="6068817"/>
            <a:ext cx="235742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h=1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8,75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0" y="-24"/>
            <a:ext cx="9144000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Поршень площадью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 см2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массой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 кг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может без трения перемещаться в вертикальном цилиндрическом сосуде, обеспечивая при этом его герметичность. Сосуд с поршнем, заполненный газом, покоится на полу неподвижного лифта при атмосферном давлении </a:t>
            </a:r>
            <a:r>
              <a:rPr lang="ru-RU" sz="2400" b="1" dirty="0" smtClean="0">
                <a:solidFill>
                  <a:srgbClr val="1502A0"/>
                </a:solidFill>
                <a:latin typeface="Times New Roman" pitchFamily="18" charset="0"/>
                <a:cs typeface="Times New Roman" pitchFamily="18" charset="0"/>
              </a:rPr>
              <a:t>100 кПа,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этом расстояние от нижнего края поршня до дна сосуда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20 см.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Каким станет расстояние, когда лифт поедет вверх с ускорением равным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 м/с2?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Изменение температуры газа не учитывать. 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5929290" y="6273225"/>
            <a:ext cx="321471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Часть «С»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МКТ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6161E-6 L 0 -0.1628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3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3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3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0087 0.088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00347 -0.095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48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9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7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9" dur="2000" fill="hold"/>
                                        <p:tgtEl>
                                          <p:spTgt spid="7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29" grpId="0"/>
      <p:bldP spid="29" grpId="1"/>
      <p:bldP spid="40" grpId="0"/>
      <p:bldP spid="57" grpId="0" animBg="1"/>
      <p:bldP spid="58" grpId="0" animBg="1"/>
      <p:bldP spid="58" grpId="1" animBg="1"/>
      <p:bldP spid="63" grpId="0" animBg="1"/>
      <p:bldP spid="64" grpId="0" animBg="1"/>
      <p:bldP spid="72" grpId="0" animBg="1"/>
      <p:bldP spid="72" grpId="1" animBg="1"/>
      <p:bldP spid="73" grpId="0" animBg="1"/>
      <p:bldP spid="74" grpId="0" animBg="1"/>
      <p:bldP spid="75" grpId="0" animBg="1"/>
      <p:bldP spid="89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39" grpId="0" animBg="1"/>
      <p:bldP spid="39" grpId="1" animBg="1"/>
      <p:bldP spid="39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 cstate="print"/>
          <a:srcRect l="13593" t="60001" r="27812" b="24166"/>
          <a:stretch>
            <a:fillRect/>
          </a:stretch>
        </p:blipFill>
        <p:spPr bwMode="auto">
          <a:xfrm>
            <a:off x="0" y="0"/>
            <a:ext cx="914400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Группа 4"/>
          <p:cNvGrpSpPr/>
          <p:nvPr/>
        </p:nvGrpSpPr>
        <p:grpSpPr>
          <a:xfrm>
            <a:off x="0" y="1571612"/>
            <a:ext cx="2500330" cy="2428892"/>
            <a:chOff x="0" y="1571612"/>
            <a:chExt cx="2500330" cy="242889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 l="30937" t="13333" r="52656" b="58333"/>
            <a:stretch>
              <a:fillRect/>
            </a:stretch>
          </p:blipFill>
          <p:spPr bwMode="auto">
            <a:xfrm>
              <a:off x="0" y="1571612"/>
              <a:ext cx="2500330" cy="242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 l="8906" t="60001" r="86875" b="35832"/>
            <a:stretch>
              <a:fillRect/>
            </a:stretch>
          </p:blipFill>
          <p:spPr bwMode="auto">
            <a:xfrm>
              <a:off x="1285852" y="1571612"/>
              <a:ext cx="642942" cy="357190"/>
            </a:xfrm>
            <a:prstGeom prst="rect">
              <a:avLst/>
            </a:prstGeom>
            <a:noFill/>
            <a:ln w="9525">
              <a:solidFill>
                <a:srgbClr val="C00000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6" name="TextBox 5"/>
          <p:cNvSpPr txBox="1"/>
          <p:nvPr/>
        </p:nvSpPr>
        <p:spPr>
          <a:xfrm>
            <a:off x="500034" y="2857497"/>
            <a:ext cx="571504" cy="220573"/>
          </a:xfrm>
          <a:prstGeom prst="rect">
            <a:avLst/>
          </a:prstGeom>
          <a:solidFill>
            <a:srgbClr val="FFFF00">
              <a:alpha val="53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2214554"/>
            <a:ext cx="214314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356" y="2214554"/>
            <a:ext cx="571504" cy="242631"/>
          </a:xfrm>
          <a:prstGeom prst="rect">
            <a:avLst/>
          </a:prstGeom>
          <a:solidFill>
            <a:srgbClr val="FFFF00">
              <a:alpha val="53000"/>
            </a:srgbClr>
          </a:solidFill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400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4357686" y="1548901"/>
            <a:ext cx="1736870" cy="1165719"/>
            <a:chOff x="946" y="6432"/>
            <a:chExt cx="1283" cy="724"/>
          </a:xfrm>
        </p:grpSpPr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1359" y="6597"/>
              <a:ext cx="491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946" y="6432"/>
              <a:ext cx="1283" cy="724"/>
              <a:chOff x="900" y="5666"/>
              <a:chExt cx="1283" cy="724"/>
            </a:xfrm>
          </p:grpSpPr>
          <p:grpSp>
            <p:nvGrpSpPr>
              <p:cNvPr id="11" name="Group 8"/>
              <p:cNvGrpSpPr>
                <a:grpSpLocks/>
              </p:cNvGrpSpPr>
              <p:nvPr/>
            </p:nvGrpSpPr>
            <p:grpSpPr bwMode="auto">
              <a:xfrm>
                <a:off x="900" y="5666"/>
                <a:ext cx="677" cy="724"/>
                <a:chOff x="9735" y="3238"/>
                <a:chExt cx="782" cy="591"/>
              </a:xfrm>
            </p:grpSpPr>
            <p:sp>
              <p:nvSpPr>
                <p:cNvPr id="17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9836" y="3461"/>
                  <a:ext cx="681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kumimoji="0" lang="en-US" sz="32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9829" y="3238"/>
                  <a:ext cx="566" cy="2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kumimoji="0" lang="en-US" sz="32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9" name="Line 11"/>
                <p:cNvSpPr>
                  <a:spLocks noChangeShapeType="1"/>
                </p:cNvSpPr>
                <p:nvPr/>
              </p:nvSpPr>
              <p:spPr bwMode="auto">
                <a:xfrm>
                  <a:off x="9735" y="3509"/>
                  <a:ext cx="53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2" name="Group 12"/>
              <p:cNvGrpSpPr>
                <a:grpSpLocks/>
              </p:cNvGrpSpPr>
              <p:nvPr/>
            </p:nvGrpSpPr>
            <p:grpSpPr bwMode="auto">
              <a:xfrm>
                <a:off x="1631" y="5720"/>
                <a:ext cx="552" cy="539"/>
                <a:chOff x="9800" y="3258"/>
                <a:chExt cx="580" cy="421"/>
              </a:xfrm>
            </p:grpSpPr>
            <p:sp>
              <p:nvSpPr>
                <p:cNvPr id="1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9875" y="3457"/>
                  <a:ext cx="492" cy="2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Т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9862" y="3258"/>
                  <a:ext cx="518" cy="2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Т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Line 15"/>
                <p:cNvSpPr>
                  <a:spLocks noChangeShapeType="1"/>
                </p:cNvSpPr>
                <p:nvPr/>
              </p:nvSpPr>
              <p:spPr bwMode="auto">
                <a:xfrm>
                  <a:off x="9800" y="3489"/>
                  <a:ext cx="53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cxnSp>
        <p:nvCxnSpPr>
          <p:cNvPr id="21" name="Прямая со стрелкой 20"/>
          <p:cNvCxnSpPr/>
          <p:nvPr/>
        </p:nvCxnSpPr>
        <p:spPr>
          <a:xfrm rot="5400000" flipH="1" flipV="1">
            <a:off x="750861" y="2678107"/>
            <a:ext cx="642942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071538" y="2285992"/>
            <a:ext cx="642942" cy="158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71736" y="2571744"/>
            <a:ext cx="1571636" cy="68140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  <a:spcAft>
                <a:spcPts val="0"/>
              </a:spcAft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const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500"/>
              </a:lnSpc>
              <a:spcAft>
                <a:spcPts val="0"/>
              </a:spcAft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Изобарн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ts val="1500"/>
              </a:lnSpc>
              <a:spcAft>
                <a:spcPts val="0"/>
              </a:spcAft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Гей-Люс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6"/>
          <p:cNvGrpSpPr>
            <a:grpSpLocks/>
          </p:cNvGrpSpPr>
          <p:nvPr/>
        </p:nvGrpSpPr>
        <p:grpSpPr bwMode="auto">
          <a:xfrm>
            <a:off x="4429124" y="2428868"/>
            <a:ext cx="1671106" cy="1038973"/>
            <a:chOff x="972" y="6339"/>
            <a:chExt cx="1359" cy="843"/>
          </a:xfrm>
        </p:grpSpPr>
        <p:sp>
          <p:nvSpPr>
            <p:cNvPr id="27" name="Text Box 17"/>
            <p:cNvSpPr txBox="1">
              <a:spLocks noChangeArrowheads="1"/>
            </p:cNvSpPr>
            <p:nvPr/>
          </p:nvSpPr>
          <p:spPr bwMode="auto">
            <a:xfrm>
              <a:off x="1349" y="6553"/>
              <a:ext cx="491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0" name="Group 18"/>
            <p:cNvGrpSpPr>
              <a:grpSpLocks/>
            </p:cNvGrpSpPr>
            <p:nvPr/>
          </p:nvGrpSpPr>
          <p:grpSpPr bwMode="auto">
            <a:xfrm>
              <a:off x="972" y="6339"/>
              <a:ext cx="1359" cy="843"/>
              <a:chOff x="926" y="5573"/>
              <a:chExt cx="1359" cy="843"/>
            </a:xfrm>
          </p:grpSpPr>
          <p:grpSp>
            <p:nvGrpSpPr>
              <p:cNvPr id="22" name="Group 19"/>
              <p:cNvGrpSpPr>
                <a:grpSpLocks/>
              </p:cNvGrpSpPr>
              <p:nvPr/>
            </p:nvGrpSpPr>
            <p:grpSpPr bwMode="auto">
              <a:xfrm>
                <a:off x="926" y="5579"/>
                <a:ext cx="590" cy="811"/>
                <a:chOff x="9757" y="3167"/>
                <a:chExt cx="681" cy="662"/>
              </a:xfrm>
            </p:grpSpPr>
            <p:sp>
              <p:nvSpPr>
                <p:cNvPr id="3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9757" y="3461"/>
                  <a:ext cx="680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33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9758" y="3167"/>
                  <a:ext cx="680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6" name="Line 22"/>
                <p:cNvSpPr>
                  <a:spLocks noChangeShapeType="1"/>
                </p:cNvSpPr>
                <p:nvPr/>
              </p:nvSpPr>
              <p:spPr bwMode="auto">
                <a:xfrm>
                  <a:off x="9757" y="3519"/>
                  <a:ext cx="53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60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4" name="Group 23"/>
              <p:cNvGrpSpPr>
                <a:grpSpLocks/>
              </p:cNvGrpSpPr>
              <p:nvPr/>
            </p:nvGrpSpPr>
            <p:grpSpPr bwMode="auto">
              <a:xfrm>
                <a:off x="1628" y="5573"/>
                <a:ext cx="657" cy="843"/>
                <a:chOff x="9750" y="3166"/>
                <a:chExt cx="687" cy="663"/>
              </a:xfrm>
            </p:grpSpPr>
            <p:sp>
              <p:nvSpPr>
                <p:cNvPr id="31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9757" y="3461"/>
                  <a:ext cx="680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33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2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9750" y="3166"/>
                  <a:ext cx="679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3" name="Line 26"/>
                <p:cNvSpPr>
                  <a:spLocks noChangeShapeType="1"/>
                </p:cNvSpPr>
                <p:nvPr/>
              </p:nvSpPr>
              <p:spPr bwMode="auto">
                <a:xfrm>
                  <a:off x="9778" y="3510"/>
                  <a:ext cx="53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60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cxnSp>
        <p:nvCxnSpPr>
          <p:cNvPr id="37" name="Прямая со стрелкой 36"/>
          <p:cNvCxnSpPr/>
          <p:nvPr/>
        </p:nvCxnSpPr>
        <p:spPr>
          <a:xfrm rot="5400000">
            <a:off x="1107257" y="2393149"/>
            <a:ext cx="642942" cy="57150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714612" y="3571876"/>
            <a:ext cx="1571636" cy="48308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Прямая зависимость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16"/>
          <p:cNvGrpSpPr>
            <a:grpSpLocks/>
          </p:cNvGrpSpPr>
          <p:nvPr/>
        </p:nvGrpSpPr>
        <p:grpSpPr bwMode="auto">
          <a:xfrm>
            <a:off x="4500562" y="3286124"/>
            <a:ext cx="1671106" cy="1038973"/>
            <a:chOff x="972" y="6339"/>
            <a:chExt cx="1359" cy="843"/>
          </a:xfrm>
        </p:grpSpPr>
        <p:sp>
          <p:nvSpPr>
            <p:cNvPr id="44" name="Text Box 17"/>
            <p:cNvSpPr txBox="1">
              <a:spLocks noChangeArrowheads="1"/>
            </p:cNvSpPr>
            <p:nvPr/>
          </p:nvSpPr>
          <p:spPr bwMode="auto">
            <a:xfrm>
              <a:off x="1349" y="6553"/>
              <a:ext cx="491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8" name="Group 18"/>
            <p:cNvGrpSpPr>
              <a:grpSpLocks/>
            </p:cNvGrpSpPr>
            <p:nvPr/>
          </p:nvGrpSpPr>
          <p:grpSpPr bwMode="auto">
            <a:xfrm>
              <a:off x="972" y="6339"/>
              <a:ext cx="1359" cy="843"/>
              <a:chOff x="926" y="5573"/>
              <a:chExt cx="1359" cy="843"/>
            </a:xfrm>
          </p:grpSpPr>
          <p:grpSp>
            <p:nvGrpSpPr>
              <p:cNvPr id="29" name="Group 19"/>
              <p:cNvGrpSpPr>
                <a:grpSpLocks/>
              </p:cNvGrpSpPr>
              <p:nvPr/>
            </p:nvGrpSpPr>
            <p:grpSpPr bwMode="auto">
              <a:xfrm>
                <a:off x="926" y="5579"/>
                <a:ext cx="590" cy="811"/>
                <a:chOff x="9757" y="3167"/>
                <a:chExt cx="681" cy="662"/>
              </a:xfrm>
            </p:grpSpPr>
            <p:sp>
              <p:nvSpPr>
                <p:cNvPr id="51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9757" y="3461"/>
                  <a:ext cx="680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33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2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9758" y="3167"/>
                  <a:ext cx="680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3" name="Line 22"/>
                <p:cNvSpPr>
                  <a:spLocks noChangeShapeType="1"/>
                </p:cNvSpPr>
                <p:nvPr/>
              </p:nvSpPr>
              <p:spPr bwMode="auto">
                <a:xfrm>
                  <a:off x="9757" y="3519"/>
                  <a:ext cx="53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60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30" name="Group 23"/>
              <p:cNvGrpSpPr>
                <a:grpSpLocks/>
              </p:cNvGrpSpPr>
              <p:nvPr/>
            </p:nvGrpSpPr>
            <p:grpSpPr bwMode="auto">
              <a:xfrm>
                <a:off x="1628" y="5573"/>
                <a:ext cx="657" cy="843"/>
                <a:chOff x="9750" y="3166"/>
                <a:chExt cx="687" cy="663"/>
              </a:xfrm>
            </p:grpSpPr>
            <p:sp>
              <p:nvSpPr>
                <p:cNvPr id="4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9757" y="3461"/>
                  <a:ext cx="680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р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33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9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9750" y="3166"/>
                  <a:ext cx="481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р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0" name="Line 26"/>
                <p:cNvSpPr>
                  <a:spLocks noChangeShapeType="1"/>
                </p:cNvSpPr>
                <p:nvPr/>
              </p:nvSpPr>
              <p:spPr bwMode="auto">
                <a:xfrm>
                  <a:off x="9778" y="3510"/>
                  <a:ext cx="53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60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38" name="Group 16"/>
          <p:cNvGrpSpPr>
            <a:grpSpLocks/>
          </p:cNvGrpSpPr>
          <p:nvPr/>
        </p:nvGrpSpPr>
        <p:grpSpPr bwMode="auto">
          <a:xfrm>
            <a:off x="6715140" y="3286124"/>
            <a:ext cx="1671106" cy="1038973"/>
            <a:chOff x="972" y="6339"/>
            <a:chExt cx="1359" cy="843"/>
          </a:xfrm>
        </p:grpSpPr>
        <p:sp>
          <p:nvSpPr>
            <p:cNvPr id="56" name="Text Box 17"/>
            <p:cNvSpPr txBox="1">
              <a:spLocks noChangeArrowheads="1"/>
            </p:cNvSpPr>
            <p:nvPr/>
          </p:nvSpPr>
          <p:spPr bwMode="auto">
            <a:xfrm>
              <a:off x="1349" y="6553"/>
              <a:ext cx="491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9" name="Group 18"/>
            <p:cNvGrpSpPr>
              <a:grpSpLocks/>
            </p:cNvGrpSpPr>
            <p:nvPr/>
          </p:nvGrpSpPr>
          <p:grpSpPr bwMode="auto">
            <a:xfrm>
              <a:off x="972" y="6339"/>
              <a:ext cx="1359" cy="843"/>
              <a:chOff x="926" y="5573"/>
              <a:chExt cx="1359" cy="843"/>
            </a:xfrm>
          </p:grpSpPr>
          <p:grpSp>
            <p:nvGrpSpPr>
              <p:cNvPr id="40" name="Group 19"/>
              <p:cNvGrpSpPr>
                <a:grpSpLocks/>
              </p:cNvGrpSpPr>
              <p:nvPr/>
            </p:nvGrpSpPr>
            <p:grpSpPr bwMode="auto">
              <a:xfrm>
                <a:off x="926" y="5579"/>
                <a:ext cx="590" cy="811"/>
                <a:chOff x="9757" y="3167"/>
                <a:chExt cx="681" cy="662"/>
              </a:xfrm>
            </p:grpSpPr>
            <p:sp>
              <p:nvSpPr>
                <p:cNvPr id="63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9757" y="3461"/>
                  <a:ext cx="680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33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4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9758" y="3167"/>
                  <a:ext cx="680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5" name="Line 22"/>
                <p:cNvSpPr>
                  <a:spLocks noChangeShapeType="1"/>
                </p:cNvSpPr>
                <p:nvPr/>
              </p:nvSpPr>
              <p:spPr bwMode="auto">
                <a:xfrm>
                  <a:off x="9757" y="3519"/>
                  <a:ext cx="53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60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41" name="Group 23"/>
              <p:cNvGrpSpPr>
                <a:grpSpLocks/>
              </p:cNvGrpSpPr>
              <p:nvPr/>
            </p:nvGrpSpPr>
            <p:grpSpPr bwMode="auto">
              <a:xfrm>
                <a:off x="1628" y="5573"/>
                <a:ext cx="657" cy="843"/>
                <a:chOff x="9750" y="3166"/>
                <a:chExt cx="687" cy="663"/>
              </a:xfrm>
            </p:grpSpPr>
            <p:sp>
              <p:nvSpPr>
                <p:cNvPr id="60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9757" y="3461"/>
                  <a:ext cx="680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р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9750" y="3166"/>
                  <a:ext cx="481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р</a:t>
                  </a:r>
                  <a:r>
                    <a:rPr kumimoji="0" lang="ru-RU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14AC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2" name="Line 26"/>
                <p:cNvSpPr>
                  <a:spLocks noChangeShapeType="1"/>
                </p:cNvSpPr>
                <p:nvPr/>
              </p:nvSpPr>
              <p:spPr bwMode="auto">
                <a:xfrm>
                  <a:off x="9778" y="3510"/>
                  <a:ext cx="530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60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66" name="TextBox 65"/>
          <p:cNvSpPr txBox="1"/>
          <p:nvPr/>
        </p:nvSpPr>
        <p:spPr>
          <a:xfrm>
            <a:off x="2571736" y="1643050"/>
            <a:ext cx="1500198" cy="693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  <a:spcAft>
                <a:spcPts val="0"/>
              </a:spcAft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m,V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=const</a:t>
            </a:r>
          </a:p>
          <a:p>
            <a:pPr algn="ctr">
              <a:lnSpc>
                <a:spcPts val="1500"/>
              </a:lnSpc>
              <a:spcAft>
                <a:spcPts val="0"/>
              </a:spcAft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изохорн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ts val="1500"/>
              </a:lnSpc>
              <a:spcAft>
                <a:spcPts val="0"/>
              </a:spcAft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Шарля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8" name="Прямая со стрелкой 67"/>
          <p:cNvCxnSpPr/>
          <p:nvPr/>
        </p:nvCxnSpPr>
        <p:spPr>
          <a:xfrm rot="10800000">
            <a:off x="5429256" y="2357430"/>
            <a:ext cx="1928826" cy="114300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16"/>
          <p:cNvGrpSpPr>
            <a:grpSpLocks/>
          </p:cNvGrpSpPr>
          <p:nvPr/>
        </p:nvGrpSpPr>
        <p:grpSpPr bwMode="auto">
          <a:xfrm>
            <a:off x="6072198" y="1572209"/>
            <a:ext cx="1069797" cy="999535"/>
            <a:chOff x="1440" y="6321"/>
            <a:chExt cx="870" cy="811"/>
          </a:xfrm>
        </p:grpSpPr>
        <p:sp>
          <p:nvSpPr>
            <p:cNvPr id="71" name="Text Box 17"/>
            <p:cNvSpPr txBox="1">
              <a:spLocks noChangeArrowheads="1"/>
            </p:cNvSpPr>
            <p:nvPr/>
          </p:nvSpPr>
          <p:spPr bwMode="auto">
            <a:xfrm>
              <a:off x="1440" y="6581"/>
              <a:ext cx="311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5" name="Group 19"/>
            <p:cNvGrpSpPr>
              <a:grpSpLocks/>
            </p:cNvGrpSpPr>
            <p:nvPr/>
          </p:nvGrpSpPr>
          <p:grpSpPr bwMode="auto">
            <a:xfrm>
              <a:off x="1715" y="6321"/>
              <a:ext cx="595" cy="811"/>
              <a:chOff x="10621" y="3152"/>
              <a:chExt cx="687" cy="663"/>
            </a:xfrm>
          </p:grpSpPr>
          <p:sp>
            <p:nvSpPr>
              <p:cNvPr id="78" name="Text Box 20"/>
              <p:cNvSpPr txBox="1">
                <a:spLocks noChangeArrowheads="1"/>
              </p:cNvSpPr>
              <p:nvPr/>
            </p:nvSpPr>
            <p:spPr bwMode="auto">
              <a:xfrm>
                <a:off x="10627" y="3447"/>
                <a:ext cx="68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33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ru-RU" sz="2800" b="1" i="0" u="none" strike="noStrike" cap="none" normalizeH="0" baseline="-25000" dirty="0" smtClean="0">
                    <a:ln>
                      <a:noFill/>
                    </a:ln>
                    <a:solidFill>
                      <a:srgbClr val="0033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9" name="Text Box 21"/>
              <p:cNvSpPr txBox="1">
                <a:spLocks noChangeArrowheads="1"/>
              </p:cNvSpPr>
              <p:nvPr/>
            </p:nvSpPr>
            <p:spPr bwMode="auto">
              <a:xfrm>
                <a:off x="10628" y="3152"/>
                <a:ext cx="680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ru-RU" sz="2800" b="1" i="0" u="none" strike="noStrike" cap="none" normalizeH="0" baseline="-2500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0" name="Line 22"/>
              <p:cNvSpPr>
                <a:spLocks noChangeShapeType="1"/>
              </p:cNvSpPr>
              <p:nvPr/>
            </p:nvSpPr>
            <p:spPr bwMode="auto">
              <a:xfrm>
                <a:off x="10621" y="3507"/>
                <a:ext cx="53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6" name="Group 16"/>
          <p:cNvGrpSpPr>
            <a:grpSpLocks/>
          </p:cNvGrpSpPr>
          <p:nvPr/>
        </p:nvGrpSpPr>
        <p:grpSpPr bwMode="auto">
          <a:xfrm>
            <a:off x="6858016" y="1608546"/>
            <a:ext cx="1207525" cy="1038973"/>
            <a:chOff x="1349" y="6339"/>
            <a:chExt cx="982" cy="843"/>
          </a:xfrm>
        </p:grpSpPr>
        <p:sp>
          <p:nvSpPr>
            <p:cNvPr id="86" name="Text Box 17"/>
            <p:cNvSpPr txBox="1">
              <a:spLocks noChangeArrowheads="1"/>
            </p:cNvSpPr>
            <p:nvPr/>
          </p:nvSpPr>
          <p:spPr bwMode="auto">
            <a:xfrm>
              <a:off x="1349" y="6553"/>
              <a:ext cx="491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7" name="Group 23"/>
            <p:cNvGrpSpPr>
              <a:grpSpLocks/>
            </p:cNvGrpSpPr>
            <p:nvPr/>
          </p:nvGrpSpPr>
          <p:grpSpPr bwMode="auto">
            <a:xfrm>
              <a:off x="1674" y="6339"/>
              <a:ext cx="657" cy="843"/>
              <a:chOff x="9750" y="3166"/>
              <a:chExt cx="687" cy="663"/>
            </a:xfrm>
          </p:grpSpPr>
          <p:sp>
            <p:nvSpPr>
              <p:cNvPr id="90" name="Text Box 24"/>
              <p:cNvSpPr txBox="1">
                <a:spLocks noChangeArrowheads="1"/>
              </p:cNvSpPr>
              <p:nvPr/>
            </p:nvSpPr>
            <p:spPr bwMode="auto">
              <a:xfrm>
                <a:off x="9757" y="3461"/>
                <a:ext cx="68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33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ru-RU" sz="2800" b="1" i="0" u="none" strike="noStrike" cap="none" normalizeH="0" baseline="-25000" dirty="0" smtClean="0">
                    <a:ln>
                      <a:noFill/>
                    </a:ln>
                    <a:solidFill>
                      <a:srgbClr val="0033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1" name="Text Box 25"/>
              <p:cNvSpPr txBox="1">
                <a:spLocks noChangeArrowheads="1"/>
              </p:cNvSpPr>
              <p:nvPr/>
            </p:nvSpPr>
            <p:spPr bwMode="auto">
              <a:xfrm>
                <a:off x="9750" y="3166"/>
                <a:ext cx="679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ru-RU" sz="28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" name="Line 26"/>
              <p:cNvSpPr>
                <a:spLocks noChangeShapeType="1"/>
              </p:cNvSpPr>
              <p:nvPr/>
            </p:nvSpPr>
            <p:spPr bwMode="auto">
              <a:xfrm>
                <a:off x="9778" y="3510"/>
                <a:ext cx="53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cxnSp>
        <p:nvCxnSpPr>
          <p:cNvPr id="97" name="Прямая со стрелкой 96"/>
          <p:cNvCxnSpPr/>
          <p:nvPr/>
        </p:nvCxnSpPr>
        <p:spPr>
          <a:xfrm flipV="1">
            <a:off x="5857884" y="2428868"/>
            <a:ext cx="1285884" cy="714380"/>
          </a:xfrm>
          <a:prstGeom prst="straightConnector1">
            <a:avLst/>
          </a:prstGeom>
          <a:ln w="5715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Выгнутая вниз стрелка 99"/>
          <p:cNvSpPr/>
          <p:nvPr/>
        </p:nvSpPr>
        <p:spPr>
          <a:xfrm>
            <a:off x="5643570" y="4214818"/>
            <a:ext cx="2286016" cy="2857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54" name="Group 16"/>
          <p:cNvGrpSpPr>
            <a:grpSpLocks/>
          </p:cNvGrpSpPr>
          <p:nvPr/>
        </p:nvGrpSpPr>
        <p:grpSpPr bwMode="auto">
          <a:xfrm>
            <a:off x="6858016" y="1611151"/>
            <a:ext cx="1207525" cy="1038973"/>
            <a:chOff x="1349" y="6339"/>
            <a:chExt cx="982" cy="843"/>
          </a:xfrm>
        </p:grpSpPr>
        <p:sp>
          <p:nvSpPr>
            <p:cNvPr id="102" name="Text Box 17"/>
            <p:cNvSpPr txBox="1">
              <a:spLocks noChangeArrowheads="1"/>
            </p:cNvSpPr>
            <p:nvPr/>
          </p:nvSpPr>
          <p:spPr bwMode="auto">
            <a:xfrm>
              <a:off x="1349" y="6553"/>
              <a:ext cx="491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5" name="Group 23"/>
            <p:cNvGrpSpPr>
              <a:grpSpLocks/>
            </p:cNvGrpSpPr>
            <p:nvPr/>
          </p:nvGrpSpPr>
          <p:grpSpPr bwMode="auto">
            <a:xfrm>
              <a:off x="1674" y="6339"/>
              <a:ext cx="657" cy="843"/>
              <a:chOff x="9750" y="3166"/>
              <a:chExt cx="687" cy="663"/>
            </a:xfrm>
          </p:grpSpPr>
          <p:sp>
            <p:nvSpPr>
              <p:cNvPr id="104" name="Text Box 24"/>
              <p:cNvSpPr txBox="1">
                <a:spLocks noChangeArrowheads="1"/>
              </p:cNvSpPr>
              <p:nvPr/>
            </p:nvSpPr>
            <p:spPr bwMode="auto">
              <a:xfrm>
                <a:off x="9757" y="3461"/>
                <a:ext cx="680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33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ru-RU" sz="2800" b="1" i="0" u="none" strike="noStrike" cap="none" normalizeH="0" baseline="-25000" dirty="0" smtClean="0">
                    <a:ln>
                      <a:noFill/>
                    </a:ln>
                    <a:solidFill>
                      <a:srgbClr val="0033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5" name="Text Box 25"/>
              <p:cNvSpPr txBox="1">
                <a:spLocks noChangeArrowheads="1"/>
              </p:cNvSpPr>
              <p:nvPr/>
            </p:nvSpPr>
            <p:spPr bwMode="auto">
              <a:xfrm>
                <a:off x="9750" y="3166"/>
                <a:ext cx="679" cy="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ru-RU" sz="28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6" name="Line 26"/>
              <p:cNvSpPr>
                <a:spLocks noChangeShapeType="1"/>
              </p:cNvSpPr>
              <p:nvPr/>
            </p:nvSpPr>
            <p:spPr bwMode="auto">
              <a:xfrm>
                <a:off x="9778" y="3510"/>
                <a:ext cx="53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7" name="Group 12"/>
          <p:cNvGrpSpPr>
            <a:grpSpLocks/>
          </p:cNvGrpSpPr>
          <p:nvPr/>
        </p:nvGrpSpPr>
        <p:grpSpPr bwMode="auto">
          <a:xfrm>
            <a:off x="5357818" y="1589885"/>
            <a:ext cx="747273" cy="867848"/>
            <a:chOff x="9800" y="3258"/>
            <a:chExt cx="580" cy="421"/>
          </a:xfrm>
        </p:grpSpPr>
        <p:sp>
          <p:nvSpPr>
            <p:cNvPr id="112" name="Text Box 13"/>
            <p:cNvSpPr txBox="1">
              <a:spLocks noChangeArrowheads="1"/>
            </p:cNvSpPr>
            <p:nvPr/>
          </p:nvSpPr>
          <p:spPr bwMode="auto">
            <a:xfrm>
              <a:off x="9875" y="3457"/>
              <a:ext cx="492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Т</a:t>
              </a:r>
              <a:r>
                <a:rPr kumimoji="0" lang="ru-RU" sz="28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3" name="Text Box 14"/>
            <p:cNvSpPr txBox="1">
              <a:spLocks noChangeArrowheads="1"/>
            </p:cNvSpPr>
            <p:nvPr/>
          </p:nvSpPr>
          <p:spPr bwMode="auto">
            <a:xfrm>
              <a:off x="9862" y="3258"/>
              <a:ext cx="51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Т</a:t>
              </a:r>
              <a:r>
                <a:rPr kumimoji="0" lang="ru-RU" sz="28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4" name="Line 15"/>
            <p:cNvSpPr>
              <a:spLocks noChangeShapeType="1"/>
            </p:cNvSpPr>
            <p:nvPr/>
          </p:nvSpPr>
          <p:spPr bwMode="auto">
            <a:xfrm>
              <a:off x="9800" y="3489"/>
              <a:ext cx="53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1" name="Стрелка вправо 120"/>
          <p:cNvSpPr/>
          <p:nvPr/>
        </p:nvSpPr>
        <p:spPr>
          <a:xfrm>
            <a:off x="2608282" y="489729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Text Box 25"/>
          <p:cNvSpPr txBox="1">
            <a:spLocks noChangeArrowheads="1"/>
          </p:cNvSpPr>
          <p:nvPr/>
        </p:nvSpPr>
        <p:spPr bwMode="auto">
          <a:xfrm>
            <a:off x="3643306" y="4929198"/>
            <a:ext cx="1000132" cy="38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2500"/>
              </a:lnSpc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Text Box 25"/>
          <p:cNvSpPr txBox="1">
            <a:spLocks noChangeArrowheads="1"/>
          </p:cNvSpPr>
          <p:nvPr/>
        </p:nvSpPr>
        <p:spPr bwMode="auto">
          <a:xfrm>
            <a:off x="4491583" y="4897299"/>
            <a:ext cx="928694" cy="38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2500"/>
              </a:lnSpc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500"/>
              </a:lnSpc>
              <a:spcAft>
                <a:spcPts val="1000"/>
              </a:spcAf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 Box 25"/>
          <p:cNvSpPr txBox="1">
            <a:spLocks noChangeArrowheads="1"/>
          </p:cNvSpPr>
          <p:nvPr/>
        </p:nvSpPr>
        <p:spPr bwMode="auto">
          <a:xfrm>
            <a:off x="3571868" y="5429264"/>
            <a:ext cx="1000132" cy="38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2500"/>
              </a:lnSpc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 Box 25"/>
          <p:cNvSpPr txBox="1">
            <a:spLocks noChangeArrowheads="1"/>
          </p:cNvSpPr>
          <p:nvPr/>
        </p:nvSpPr>
        <p:spPr bwMode="auto">
          <a:xfrm>
            <a:off x="4572000" y="5389725"/>
            <a:ext cx="1500198" cy="3802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2500"/>
              </a:lnSpc>
              <a:spcAft>
                <a:spcPts val="100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346,4К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163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3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515D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70C07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3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3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3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515D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70C07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3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3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850"/>
                            </p:stCondLst>
                            <p:childTnLst>
                              <p:par>
                                <p:cTn id="5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3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515D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70C07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3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3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3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515D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70C07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3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3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"/>
                            </p:stCondLst>
                            <p:childTnLst>
                              <p:par>
                                <p:cTn id="7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3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515D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70C07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3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3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00"/>
                            </p:stCondLst>
                            <p:childTnLst>
                              <p:par>
                                <p:cTn id="8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3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515D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70C07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3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3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150"/>
                            </p:stCondLst>
                            <p:childTnLst>
                              <p:par>
                                <p:cTn id="8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3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515D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70C07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3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3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3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515D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70C07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3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3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3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515D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70C07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4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3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81481E-6 L -0.59166 0.43125 " pathEditMode="relative" rAng="0" ptsTypes="AA">
                                      <p:cBhvr>
                                        <p:cTn id="1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00" y="21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0648 L -0.48907 0.44236 " pathEditMode="relative" rAng="0" ptsTypes="AA">
                                      <p:cBhvr>
                                        <p:cTn id="18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00" y="21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7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5" grpId="0" build="p" animBg="1"/>
      <p:bldP spid="42" grpId="0" build="p" animBg="1"/>
      <p:bldP spid="66" grpId="0" build="p"/>
      <p:bldP spid="100" grpId="0" animBg="1"/>
      <p:bldP spid="121" grpId="0" animBg="1"/>
      <p:bldP spid="122" grpId="0"/>
      <p:bldP spid="123" grpId="0"/>
      <p:bldP spid="124" grpId="0"/>
      <p:bldP spid="1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086" t="40009" r="39100" b="46398"/>
          <a:stretch/>
        </p:blipFill>
        <p:spPr bwMode="auto">
          <a:xfrm>
            <a:off x="500066" y="3143248"/>
            <a:ext cx="1714480" cy="192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5"/>
          <p:cNvGrpSpPr/>
          <p:nvPr/>
        </p:nvGrpSpPr>
        <p:grpSpPr>
          <a:xfrm>
            <a:off x="0" y="-27384"/>
            <a:ext cx="9144000" cy="2956318"/>
            <a:chOff x="0" y="-27384"/>
            <a:chExt cx="9144000" cy="295631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465" t="40009" r="50141" b="39871"/>
            <a:stretch/>
          </p:blipFill>
          <p:spPr bwMode="auto">
            <a:xfrm>
              <a:off x="0" y="-27384"/>
              <a:ext cx="9144000" cy="2855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376" t="40009" r="86508" b="57474"/>
            <a:stretch/>
          </p:blipFill>
          <p:spPr bwMode="auto">
            <a:xfrm>
              <a:off x="1785918" y="2571744"/>
              <a:ext cx="719041" cy="357190"/>
            </a:xfrm>
            <a:prstGeom prst="rect">
              <a:avLst/>
            </a:prstGeom>
            <a:noFill/>
            <a:ln>
              <a:solidFill>
                <a:srgbClr val="0014AC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</p:grpSp>
      <p:cxnSp>
        <p:nvCxnSpPr>
          <p:cNvPr id="8" name="Прямая со стрелкой 7"/>
          <p:cNvCxnSpPr/>
          <p:nvPr/>
        </p:nvCxnSpPr>
        <p:spPr>
          <a:xfrm rot="5400000">
            <a:off x="465109" y="3892553"/>
            <a:ext cx="927900" cy="794"/>
          </a:xfrm>
          <a:prstGeom prst="straightConnector1">
            <a:avLst/>
          </a:prstGeom>
          <a:ln w="38100">
            <a:solidFill>
              <a:srgbClr val="0014A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1472" y="3714752"/>
            <a:ext cx="273877" cy="338554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1194563" y="4091793"/>
            <a:ext cx="612000" cy="794"/>
          </a:xfrm>
          <a:prstGeom prst="straightConnector1">
            <a:avLst/>
          </a:prstGeom>
          <a:ln w="38100">
            <a:solidFill>
              <a:srgbClr val="0014A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571604" y="3929066"/>
            <a:ext cx="273877" cy="338554"/>
          </a:xfrm>
          <a:prstGeom prst="rect">
            <a:avLst/>
          </a:prstGeom>
          <a:blipFill>
            <a:blip r:embed="rId11" cstate="print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4"/>
          <p:cNvGrpSpPr/>
          <p:nvPr/>
        </p:nvGrpSpPr>
        <p:grpSpPr>
          <a:xfrm>
            <a:off x="-71470" y="4467533"/>
            <a:ext cx="1428760" cy="461665"/>
            <a:chOff x="2714611" y="4429128"/>
            <a:chExt cx="649436" cy="1108153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4" name="TextBox 13"/>
            <p:cNvSpPr txBox="1"/>
            <p:nvPr/>
          </p:nvSpPr>
          <p:spPr>
            <a:xfrm>
              <a:off x="2714611" y="4429128"/>
              <a:ext cx="649436" cy="11081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M+</a:t>
              </a:r>
              <a:r>
                <a:rPr lang="en-US" sz="24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в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)g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Прямая со стрелкой 14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Прямая со стрелкой 15"/>
          <p:cNvCxnSpPr/>
          <p:nvPr/>
        </p:nvCxnSpPr>
        <p:spPr>
          <a:xfrm rot="16200000" flipV="1">
            <a:off x="964167" y="4381940"/>
            <a:ext cx="756000" cy="17253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7"/>
          <p:cNvGrpSpPr/>
          <p:nvPr/>
        </p:nvGrpSpPr>
        <p:grpSpPr>
          <a:xfrm>
            <a:off x="1285852" y="2940809"/>
            <a:ext cx="714380" cy="461665"/>
            <a:chOff x="3357554" y="2143116"/>
            <a:chExt cx="714380" cy="46166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8" name="TextBox 17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1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Прямая со стрелкой 19"/>
          <p:cNvCxnSpPr/>
          <p:nvPr/>
        </p:nvCxnSpPr>
        <p:spPr>
          <a:xfrm rot="16200000" flipV="1">
            <a:off x="994229" y="3648245"/>
            <a:ext cx="648000" cy="17253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500298" y="2500306"/>
            <a:ext cx="364333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143768" y="2714620"/>
            <a:ext cx="2000232" cy="414338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929586" y="5786454"/>
            <a:ext cx="357190" cy="5000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rot="5400000">
            <a:off x="6078231" y="4280223"/>
            <a:ext cx="3132000" cy="794"/>
          </a:xfrm>
          <a:prstGeom prst="straightConnector1">
            <a:avLst/>
          </a:prstGeom>
          <a:ln w="38100">
            <a:solidFill>
              <a:srgbClr val="0014AC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215206" y="4143380"/>
            <a:ext cx="273877" cy="33855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071670" y="3023526"/>
            <a:ext cx="257176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7"/>
          <p:cNvGrpSpPr/>
          <p:nvPr/>
        </p:nvGrpSpPr>
        <p:grpSpPr>
          <a:xfrm>
            <a:off x="8048712" y="4960705"/>
            <a:ext cx="714380" cy="461665"/>
            <a:chOff x="3357554" y="2143116"/>
            <a:chExt cx="714380" cy="461665"/>
          </a:xfrm>
        </p:grpSpPr>
        <p:sp>
          <p:nvSpPr>
            <p:cNvPr id="32" name="TextBox 31"/>
            <p:cNvSpPr txBox="1"/>
            <p:nvPr/>
          </p:nvSpPr>
          <p:spPr>
            <a:xfrm>
              <a:off x="3357554" y="2143116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ru-RU" sz="16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Прямая со стрелкой 32"/>
            <p:cNvCxnSpPr/>
            <p:nvPr/>
          </p:nvCxnSpPr>
          <p:spPr>
            <a:xfrm>
              <a:off x="3357554" y="2214554"/>
              <a:ext cx="428628" cy="1588"/>
            </a:xfrm>
            <a:prstGeom prst="straightConnector1">
              <a:avLst/>
            </a:prstGeom>
            <a:ln w="254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Прямая со стрелкой 33"/>
          <p:cNvCxnSpPr/>
          <p:nvPr/>
        </p:nvCxnSpPr>
        <p:spPr>
          <a:xfrm rot="16200000" flipV="1">
            <a:off x="7757089" y="5739579"/>
            <a:ext cx="648000" cy="17253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3428992" y="3595030"/>
            <a:ext cx="357190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(1з-н Н)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37"/>
          <p:cNvGrpSpPr/>
          <p:nvPr/>
        </p:nvGrpSpPr>
        <p:grpSpPr>
          <a:xfrm>
            <a:off x="6357950" y="2428868"/>
            <a:ext cx="2928958" cy="940193"/>
            <a:chOff x="4429124" y="1929554"/>
            <a:chExt cx="2928958" cy="940193"/>
          </a:xfrm>
        </p:grpSpPr>
        <p:sp>
          <p:nvSpPr>
            <p:cNvPr id="39" name="TextBox 38"/>
            <p:cNvSpPr txBox="1"/>
            <p:nvPr/>
          </p:nvSpPr>
          <p:spPr>
            <a:xfrm>
              <a:off x="4429124" y="2000240"/>
              <a:ext cx="2928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3200" b="1" baseline="-25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R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3" name="Группа 16"/>
            <p:cNvGrpSpPr/>
            <p:nvPr/>
          </p:nvGrpSpPr>
          <p:grpSpPr>
            <a:xfrm>
              <a:off x="5516619" y="1929554"/>
              <a:ext cx="781956" cy="940193"/>
              <a:chOff x="7004942" y="2060179"/>
              <a:chExt cx="781956" cy="940193"/>
            </a:xfrm>
          </p:grpSpPr>
          <p:sp>
            <p:nvSpPr>
              <p:cNvPr id="41" name="Text Box 22"/>
              <p:cNvSpPr txBox="1">
                <a:spLocks noChangeArrowheads="1"/>
              </p:cNvSpPr>
              <p:nvPr/>
            </p:nvSpPr>
            <p:spPr bwMode="auto">
              <a:xfrm>
                <a:off x="7004942" y="2364984"/>
                <a:ext cx="698456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Text Box 23"/>
              <p:cNvSpPr txBox="1">
                <a:spLocks noChangeArrowheads="1"/>
              </p:cNvSpPr>
              <p:nvPr/>
            </p:nvSpPr>
            <p:spPr bwMode="auto">
              <a:xfrm>
                <a:off x="7006985" y="2060179"/>
                <a:ext cx="779913" cy="428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25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г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4" name="Прямоугольник 43"/>
          <p:cNvSpPr/>
          <p:nvPr/>
        </p:nvSpPr>
        <p:spPr>
          <a:xfrm>
            <a:off x="7943936" y="6078540"/>
            <a:ext cx="324000" cy="214314"/>
          </a:xfrm>
          <a:prstGeom prst="rect">
            <a:avLst/>
          </a:prstGeom>
          <a:solidFill>
            <a:srgbClr val="66FFFF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4"/>
          <p:cNvGrpSpPr/>
          <p:nvPr/>
        </p:nvGrpSpPr>
        <p:grpSpPr>
          <a:xfrm>
            <a:off x="6500826" y="6396359"/>
            <a:ext cx="1428762" cy="461665"/>
            <a:chOff x="2649667" y="4429132"/>
            <a:chExt cx="649437" cy="1108153"/>
          </a:xfrm>
          <a:solidFill>
            <a:srgbClr val="FFFF00"/>
          </a:solidFill>
        </p:grpSpPr>
        <p:sp>
          <p:nvSpPr>
            <p:cNvPr id="46" name="TextBox 45"/>
            <p:cNvSpPr txBox="1"/>
            <p:nvPr/>
          </p:nvSpPr>
          <p:spPr>
            <a:xfrm>
              <a:off x="2649667" y="4429132"/>
              <a:ext cx="649437" cy="11081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4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M+</a:t>
              </a:r>
              <a:r>
                <a:rPr lang="en-US" sz="24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г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)g</a:t>
              </a:r>
              <a:endPara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7" name="Прямая со стрелкой 46"/>
            <p:cNvCxnSpPr/>
            <p:nvPr/>
          </p:nvCxnSpPr>
          <p:spPr>
            <a:xfrm>
              <a:off x="2786050" y="4500570"/>
              <a:ext cx="428628" cy="1588"/>
            </a:xfrm>
            <a:prstGeom prst="straightConnector1">
              <a:avLst/>
            </a:prstGeom>
            <a:grpFill/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Группа 49"/>
          <p:cNvGrpSpPr/>
          <p:nvPr/>
        </p:nvGrpSpPr>
        <p:grpSpPr>
          <a:xfrm>
            <a:off x="2500298" y="4572008"/>
            <a:ext cx="2928958" cy="940193"/>
            <a:chOff x="4429124" y="1929554"/>
            <a:chExt cx="2928958" cy="940193"/>
          </a:xfrm>
        </p:grpSpPr>
        <p:sp>
          <p:nvSpPr>
            <p:cNvPr id="51" name="TextBox 50"/>
            <p:cNvSpPr txBox="1"/>
            <p:nvPr/>
          </p:nvSpPr>
          <p:spPr>
            <a:xfrm>
              <a:off x="4429124" y="2000240"/>
              <a:ext cx="2928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ru-RU" sz="3200" b="1" baseline="-25000" dirty="0" err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en-US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25000" dirty="0" err="1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R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8" name="Группа 16"/>
            <p:cNvGrpSpPr/>
            <p:nvPr/>
          </p:nvGrpSpPr>
          <p:grpSpPr>
            <a:xfrm>
              <a:off x="5516619" y="1929554"/>
              <a:ext cx="781956" cy="940193"/>
              <a:chOff x="7004942" y="2060179"/>
              <a:chExt cx="781956" cy="940193"/>
            </a:xfrm>
          </p:grpSpPr>
          <p:sp>
            <p:nvSpPr>
              <p:cNvPr id="53" name="Text Box 22"/>
              <p:cNvSpPr txBox="1">
                <a:spLocks noChangeArrowheads="1"/>
              </p:cNvSpPr>
              <p:nvPr/>
            </p:nvSpPr>
            <p:spPr bwMode="auto">
              <a:xfrm>
                <a:off x="7004942" y="2364984"/>
                <a:ext cx="698456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Text Box 23"/>
              <p:cNvSpPr txBox="1">
                <a:spLocks noChangeArrowheads="1"/>
              </p:cNvSpPr>
              <p:nvPr/>
            </p:nvSpPr>
            <p:spPr bwMode="auto">
              <a:xfrm>
                <a:off x="7006985" y="2060179"/>
                <a:ext cx="779913" cy="428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ts val="25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г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5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6" name="TextBox 55"/>
          <p:cNvSpPr txBox="1"/>
          <p:nvPr/>
        </p:nvSpPr>
        <p:spPr>
          <a:xfrm>
            <a:off x="0" y="5715016"/>
            <a:ext cx="5143504" cy="584775"/>
          </a:xfrm>
          <a:prstGeom prst="rect">
            <a:avLst/>
          </a:prstGeom>
          <a:solidFill>
            <a:srgbClr val="66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=p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32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1000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9,8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119358" y="4142784"/>
            <a:ext cx="2714644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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gS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 rot="5400000">
            <a:off x="8214424" y="5906494"/>
            <a:ext cx="360000" cy="794"/>
          </a:xfrm>
          <a:prstGeom prst="straightConnector1">
            <a:avLst/>
          </a:prstGeom>
          <a:ln w="38100">
            <a:solidFill>
              <a:srgbClr val="0014AC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501278" y="5750829"/>
            <a:ext cx="273877" cy="33855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/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0" y="4857760"/>
            <a:ext cx="2214578" cy="428964"/>
          </a:xfrm>
          <a:prstGeom prst="rect">
            <a:avLst/>
          </a:prstGeom>
          <a:solidFill>
            <a:srgbClr val="66FF99"/>
          </a:solidFill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3200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0" y="5266816"/>
            <a:ext cx="2285984" cy="448200"/>
          </a:xfrm>
          <a:prstGeom prst="rect">
            <a:avLst/>
          </a:prstGeom>
          <a:solidFill>
            <a:srgbClr val="66FF99"/>
          </a:solidFill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3200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071802" y="6273225"/>
            <a:ext cx="1500198" cy="584775"/>
          </a:xfrm>
          <a:prstGeom prst="rect">
            <a:avLst/>
          </a:prstGeom>
          <a:solidFill>
            <a:srgbClr val="66FF99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15м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Прямая со стрелкой 70"/>
          <p:cNvCxnSpPr/>
          <p:nvPr/>
        </p:nvCxnSpPr>
        <p:spPr>
          <a:xfrm rot="10800000" flipV="1">
            <a:off x="4429124" y="2643182"/>
            <a:ext cx="3286148" cy="114300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4500562" y="3023526"/>
            <a:ext cx="200026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S(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H-h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rot="16260000" flipV="1">
            <a:off x="7774388" y="6381545"/>
            <a:ext cx="648000" cy="17253"/>
          </a:xfrm>
          <a:prstGeom prst="straightConnector1">
            <a:avLst/>
          </a:prstGeom>
          <a:ln w="571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Скругленный прямоугольник 75"/>
          <p:cNvSpPr/>
          <p:nvPr/>
        </p:nvSpPr>
        <p:spPr>
          <a:xfrm>
            <a:off x="2845313" y="4171894"/>
            <a:ext cx="428628" cy="4286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2119358" y="3582967"/>
            <a:ext cx="128588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845876" y="4142596"/>
            <a:ext cx="1512074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h=0.04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Прямая со стрелкой 72"/>
          <p:cNvCxnSpPr/>
          <p:nvPr/>
        </p:nvCxnSpPr>
        <p:spPr>
          <a:xfrm rot="10800000" flipV="1">
            <a:off x="1000100" y="4643446"/>
            <a:ext cx="3929090" cy="78581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285984" y="5286388"/>
            <a:ext cx="2286016" cy="438582"/>
          </a:xfrm>
          <a:prstGeom prst="rect">
            <a:avLst/>
          </a:prstGeom>
          <a:solidFill>
            <a:srgbClr val="66FF99"/>
          </a:solidFill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250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кПа</a:t>
            </a:r>
            <a:endParaRPr lang="ru-RU" sz="3200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487971" y="5243066"/>
            <a:ext cx="178689" cy="4286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1607229" y="5266816"/>
            <a:ext cx="178689" cy="42862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 стрелкой 47"/>
          <p:cNvCxnSpPr/>
          <p:nvPr/>
        </p:nvCxnSpPr>
        <p:spPr>
          <a:xfrm rot="10800000" flipV="1">
            <a:off x="285720" y="5643577"/>
            <a:ext cx="2071702" cy="35718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0" y="6273225"/>
            <a:ext cx="2928926" cy="584775"/>
          </a:xfrm>
          <a:prstGeom prst="rect">
            <a:avLst/>
          </a:prstGeom>
          <a:solidFill>
            <a:srgbClr val="66FF9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250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12" cstate="print"/>
          <a:srcRect l="22442" t="26771" r="61620" b="68802"/>
          <a:stretch>
            <a:fillRect/>
          </a:stretch>
        </p:blipFill>
        <p:spPr bwMode="auto">
          <a:xfrm>
            <a:off x="5214942" y="5214950"/>
            <a:ext cx="2286016" cy="35719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3535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3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73913E-6 L 0.49948 -0.38344 " pathEditMode="relative" rAng="0" ptsTypes="AA">
                                      <p:cBhvr>
                                        <p:cTn id="2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19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35" grpId="0" animBg="1"/>
      <p:bldP spid="44" grpId="0" animBg="1"/>
      <p:bldP spid="56" grpId="0" animBg="1"/>
      <p:bldP spid="58" grpId="0" animBg="1"/>
      <p:bldP spid="60" grpId="0" animBg="1"/>
      <p:bldP spid="62" grpId="0" animBg="1"/>
      <p:bldP spid="67" grpId="0" animBg="1"/>
      <p:bldP spid="68" grpId="0" animBg="1"/>
      <p:bldP spid="68" grpId="1" animBg="1"/>
      <p:bldP spid="75" grpId="0" animBg="1"/>
      <p:bldP spid="76" grpId="0" animBg="1"/>
      <p:bldP spid="78" grpId="0" animBg="1"/>
      <p:bldP spid="79" grpId="0" animBg="1"/>
      <p:bldP spid="82" grpId="0" animBg="1"/>
      <p:bldP spid="83" grpId="0" animBg="1"/>
      <p:bldP spid="84" grpId="0" animBg="1"/>
      <p:bldP spid="9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6"/>
            <a:ext cx="3357554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7628"/>
            <a:ext cx="342902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14290"/>
            <a:ext cx="3429025" cy="264318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857224" y="2000240"/>
            <a:ext cx="7000924" cy="210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Внутренняя энергия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596" y="6273225"/>
            <a:ext cx="414340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4234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968562">
            <a:off x="35221" y="525370"/>
            <a:ext cx="583788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РЗ по теме №4,5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1357290" y="4000504"/>
            <a:ext cx="6988190" cy="157163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законы</a:t>
            </a:r>
            <a:r>
              <a:rPr lang="ru-RU" sz="6000" b="1" u="sng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Т.Д.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57290" y="642918"/>
            <a:ext cx="5929354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С.Р №1б</a:t>
            </a:r>
          </a:p>
          <a:p>
            <a:pPr algn="ctr">
              <a:lnSpc>
                <a:spcPts val="4000"/>
              </a:lnSpc>
            </a:pPr>
            <a:r>
              <a:rPr lang="ru-RU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50 баллов</a:t>
            </a:r>
          </a:p>
          <a:p>
            <a:pPr algn="ctr">
              <a:lnSpc>
                <a:spcPts val="4000"/>
              </a:lnSpc>
            </a:pPr>
            <a:r>
              <a:rPr lang="ru-RU" sz="4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Гр№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5(динамика)</a:t>
            </a:r>
          </a:p>
          <a:p>
            <a:pPr algn="ctr">
              <a:lnSpc>
                <a:spcPts val="4000"/>
              </a:lnSpc>
            </a:pPr>
            <a:r>
              <a:rPr lang="ru-RU" sz="4800" dirty="0" smtClean="0"/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255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293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299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314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323</a:t>
            </a:r>
            <a:endParaRPr lang="ru-RU" sz="4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85784" y="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500"/>
                            </p:stCondLst>
                            <p:childTnLst>
                              <p:par>
                                <p:cTn id="95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4294967295"/>
          </p:nvPr>
        </p:nvSpPr>
        <p:spPr>
          <a:xfrm>
            <a:off x="0" y="285729"/>
            <a:ext cx="8686800" cy="714380"/>
          </a:xfrm>
        </p:spPr>
        <p:txBody>
          <a:bodyPr/>
          <a:lstStyle/>
          <a:p>
            <a:r>
              <a:rPr lang="ru-RU" sz="2000" b="1" u="sng" cap="all" dirty="0" smtClean="0">
                <a:latin typeface="Times New Roman" pitchFamily="18" charset="0"/>
                <a:cs typeface="Times New Roman" pitchFamily="18" charset="0"/>
              </a:rPr>
              <a:t>ТЕМА: /</a:t>
            </a:r>
            <a:r>
              <a:rPr lang="ru-RU" sz="2000" b="1" u="sng" cap="all" dirty="0" err="1" smtClean="0">
                <a:latin typeface="Times New Roman" pitchFamily="18" charset="0"/>
                <a:cs typeface="Times New Roman" pitchFamily="18" charset="0"/>
              </a:rPr>
              <a:t>рз</a:t>
            </a:r>
            <a:r>
              <a:rPr lang="ru-RU" sz="2000" b="1" u="sng" cap="all" dirty="0" smtClean="0">
                <a:latin typeface="Times New Roman" pitchFamily="18" charset="0"/>
                <a:cs typeface="Times New Roman" pitchFamily="18" charset="0"/>
              </a:rPr>
              <a:t>/ Решение задач по </a:t>
            </a:r>
          </a:p>
          <a:p>
            <a:r>
              <a:rPr lang="ru-RU" sz="2000" b="1" u="sng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ЦЕЛИ: Умения учащихся решать задачи по разделу.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 решения задач.</a:t>
            </a:r>
            <a:endParaRPr lang="ru-RU" sz="36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1.Что?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состояния газа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 описываете? Сделать эскиз 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выписать все 4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параметры этих состояний!)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Для каждого состояния записать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ур-ние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первого закона Т.Д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внутренней энергии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2800" b="1" i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Менделеева – Клапейрона.</a:t>
            </a: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Произвести математические действия.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Вспомнить вопрос задачи и выразить неизвестные!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5. Полный развёрнутый  ответ.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данные и найденное выносить на рисунок!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500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Скругленный прямоугольник 69"/>
          <p:cNvSpPr/>
          <p:nvPr/>
        </p:nvSpPr>
        <p:spPr>
          <a:xfrm>
            <a:off x="5220072" y="4797152"/>
            <a:ext cx="2071702" cy="1000132"/>
          </a:xfrm>
          <a:prstGeom prst="roundRect">
            <a:avLst/>
          </a:prstGeom>
          <a:solidFill>
            <a:schemeClr val="accent1">
              <a:alpha val="53000"/>
            </a:schemeClr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215074" y="1793480"/>
            <a:ext cx="2071702" cy="1000132"/>
          </a:xfrm>
          <a:prstGeom prst="roundRect">
            <a:avLst/>
          </a:prstGeom>
          <a:solidFill>
            <a:schemeClr val="accent1">
              <a:alpha val="53000"/>
            </a:schemeClr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214546" y="3727862"/>
            <a:ext cx="3714776" cy="1213306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ТД№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1-2.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теплоты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сообщено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молю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одноатомного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газа при его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изобарном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нагревании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200 К?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4" y="2282603"/>
            <a:ext cx="221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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моль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2857496"/>
            <a:ext cx="1714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r>
              <a:rPr lang="ru-RU" sz="32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785926"/>
            <a:ext cx="1357322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965175" y="2392355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357686" y="1149380"/>
            <a:ext cx="1000132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421740" y="1142984"/>
            <a:ext cx="1071570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+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493046" y="1114416"/>
            <a:ext cx="957251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2571736" y="1971143"/>
            <a:ext cx="1428323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3735092" y="2222108"/>
            <a:ext cx="1208541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3736869" y="1773863"/>
            <a:ext cx="97800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>
            <a:off x="3667556" y="2298078"/>
            <a:ext cx="94017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4531411" y="2066642"/>
            <a:ext cx="1255035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2928926" y="2828710"/>
            <a:ext cx="17859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14546" y="2900148"/>
            <a:ext cx="9140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4633125" y="3150802"/>
            <a:ext cx="1208541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4623028" y="2702557"/>
            <a:ext cx="722916" cy="7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4710942" y="3226772"/>
            <a:ext cx="504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5191192" y="2959711"/>
            <a:ext cx="1255035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2714612" y="4069756"/>
            <a:ext cx="957251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75681" y="4296660"/>
            <a:ext cx="1208541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77458" y="3789040"/>
            <a:ext cx="1208541" cy="7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Line 24"/>
          <p:cNvSpPr>
            <a:spLocks noChangeShapeType="1"/>
          </p:cNvSpPr>
          <p:nvPr/>
        </p:nvSpPr>
        <p:spPr bwMode="auto">
          <a:xfrm>
            <a:off x="3708145" y="4364628"/>
            <a:ext cx="94017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4572000" y="4141194"/>
            <a:ext cx="1255035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1"/>
          <p:cNvGrpSpPr/>
          <p:nvPr/>
        </p:nvGrpSpPr>
        <p:grpSpPr>
          <a:xfrm rot="5400000">
            <a:off x="7079582" y="3241676"/>
            <a:ext cx="642942" cy="1643074"/>
            <a:chOff x="3000364" y="785794"/>
            <a:chExt cx="214314" cy="5674096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10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35"/>
          <p:cNvGrpSpPr/>
          <p:nvPr/>
        </p:nvGrpSpPr>
        <p:grpSpPr>
          <a:xfrm>
            <a:off x="6422136" y="3753620"/>
            <a:ext cx="1066030" cy="602934"/>
            <a:chOff x="513682" y="5670874"/>
            <a:chExt cx="1066030" cy="870904"/>
          </a:xfrm>
        </p:grpSpPr>
        <p:grpSp>
          <p:nvGrpSpPr>
            <p:cNvPr id="8" name="Группа 126"/>
            <p:cNvGrpSpPr/>
            <p:nvPr/>
          </p:nvGrpSpPr>
          <p:grpSpPr>
            <a:xfrm>
              <a:off x="651050" y="5670874"/>
              <a:ext cx="928662" cy="870904"/>
              <a:chOff x="0" y="5643578"/>
              <a:chExt cx="928662" cy="870904"/>
            </a:xfrm>
          </p:grpSpPr>
          <p:sp>
            <p:nvSpPr>
              <p:cNvPr id="39" name="Прямоугольник 38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0" y="5643578"/>
                <a:ext cx="626096" cy="857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38" name="Прямая соединительная линия 37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Прямоугольник 40"/>
          <p:cNvSpPr/>
          <p:nvPr/>
        </p:nvSpPr>
        <p:spPr>
          <a:xfrm>
            <a:off x="7525056" y="382599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904178" y="381234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7508210" y="4356554"/>
            <a:ext cx="428628" cy="500066"/>
            <a:chOff x="2880" y="6480"/>
            <a:chExt cx="166" cy="549"/>
          </a:xfrm>
        </p:grpSpPr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46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45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7358082" y="3284984"/>
            <a:ext cx="1571636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sz="2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барный</a:t>
            </a:r>
            <a:endParaRPr lang="ru-RU" sz="20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6239012" y="2007794"/>
            <a:ext cx="1143008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22"/>
          <p:cNvSpPr txBox="1">
            <a:spLocks noChangeArrowheads="1"/>
          </p:cNvSpPr>
          <p:nvPr/>
        </p:nvSpPr>
        <p:spPr bwMode="auto">
          <a:xfrm>
            <a:off x="7215207" y="2222108"/>
            <a:ext cx="500066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23"/>
          <p:cNvSpPr txBox="1">
            <a:spLocks noChangeArrowheads="1"/>
          </p:cNvSpPr>
          <p:nvPr/>
        </p:nvSpPr>
        <p:spPr bwMode="auto">
          <a:xfrm>
            <a:off x="7216983" y="1761988"/>
            <a:ext cx="426851" cy="7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Line 24"/>
          <p:cNvSpPr>
            <a:spLocks noChangeShapeType="1"/>
          </p:cNvSpPr>
          <p:nvPr/>
        </p:nvSpPr>
        <p:spPr bwMode="auto">
          <a:xfrm>
            <a:off x="7286644" y="2285992"/>
            <a:ext cx="35719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643834" y="1936356"/>
            <a:ext cx="591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>
            <a:off x="5000628" y="2071678"/>
            <a:ext cx="1428760" cy="214314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6215074" y="2643182"/>
            <a:ext cx="1571636" cy="64294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434386" y="4940028"/>
            <a:ext cx="957251" cy="67151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 Box 23"/>
          <p:cNvSpPr txBox="1">
            <a:spLocks noChangeArrowheads="1"/>
          </p:cNvSpPr>
          <p:nvPr/>
        </p:nvSpPr>
        <p:spPr bwMode="auto">
          <a:xfrm>
            <a:off x="6349081" y="4797152"/>
            <a:ext cx="514066" cy="54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Line 24"/>
          <p:cNvSpPr>
            <a:spLocks noChangeShapeType="1"/>
          </p:cNvSpPr>
          <p:nvPr/>
        </p:nvSpPr>
        <p:spPr bwMode="auto">
          <a:xfrm>
            <a:off x="6300192" y="5301208"/>
            <a:ext cx="432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732145" y="4904403"/>
            <a:ext cx="591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22"/>
          <p:cNvSpPr txBox="1">
            <a:spLocks noChangeArrowheads="1"/>
          </p:cNvSpPr>
          <p:nvPr/>
        </p:nvSpPr>
        <p:spPr bwMode="auto">
          <a:xfrm>
            <a:off x="6347303" y="5197897"/>
            <a:ext cx="372967" cy="46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 rot="10800000">
            <a:off x="3778932" y="1643050"/>
            <a:ext cx="1650327" cy="142876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rot="5400000" flipH="1" flipV="1">
            <a:off x="4536281" y="1893085"/>
            <a:ext cx="428629" cy="7143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5364088" y="6273225"/>
            <a:ext cx="3779912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 СР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№1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стр.28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32 0.00231 L -0.05573 0.0002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10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6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4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500"/>
                            </p:stCondLst>
                            <p:childTnLst>
                              <p:par>
                                <p:cTn id="17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6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000"/>
                            </p:stCondLst>
                            <p:childTnLst>
                              <p:par>
                                <p:cTn id="2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"/>
                            </p:stCondLst>
                            <p:childTnLst>
                              <p:par>
                                <p:cTn id="2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000"/>
                            </p:stCondLst>
                            <p:childTnLst>
                              <p:par>
                                <p:cTn id="2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500"/>
                            </p:stCondLst>
                            <p:childTnLst>
                              <p:par>
                                <p:cTn id="25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54" grpId="0" animBg="1"/>
      <p:bldP spid="33" grpId="0" animBg="1"/>
      <p:bldP spid="4" grpId="0"/>
      <p:bldP spid="7" grpId="0"/>
      <p:bldP spid="11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1" grpId="1"/>
      <p:bldP spid="22" grpId="0"/>
      <p:bldP spid="23" grpId="0"/>
      <p:bldP spid="24" grpId="0"/>
      <p:bldP spid="25" grpId="0" animBg="1"/>
      <p:bldP spid="26" grpId="0"/>
      <p:bldP spid="27" grpId="0" animBg="1"/>
      <p:bldP spid="28" grpId="0"/>
      <p:bldP spid="29" grpId="0"/>
      <p:bldP spid="30" grpId="0" animBg="1"/>
      <p:bldP spid="31" grpId="0"/>
      <p:bldP spid="41" grpId="0"/>
      <p:bldP spid="41" grpId="1"/>
      <p:bldP spid="42" grpId="0"/>
      <p:bldP spid="42" grpId="1"/>
      <p:bldP spid="48" grpId="0" animBg="1"/>
      <p:bldP spid="49" grpId="0"/>
      <p:bldP spid="50" grpId="0"/>
      <p:bldP spid="51" grpId="0"/>
      <p:bldP spid="52" grpId="0" animBg="1"/>
      <p:bldP spid="53" grpId="0"/>
      <p:bldP spid="61" grpId="0" animBg="1"/>
      <p:bldP spid="62" grpId="0"/>
      <p:bldP spid="63" grpId="0" animBg="1"/>
      <p:bldP spid="64" grpId="0"/>
      <p:bldP spid="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473450" y="852488"/>
            <a:ext cx="133508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72414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Стальной баллон наполнен азотом при температуре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 </a:t>
            </a:r>
            <a:r>
              <a:rPr kumimoji="0" lang="ru-RU" sz="32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Давление  азота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МПа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Найти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плотность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азота при этих условиях.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-32" y="1285860"/>
            <a:ext cx="2928958" cy="1297383"/>
            <a:chOff x="4429124" y="1572364"/>
            <a:chExt cx="2928958" cy="1297383"/>
          </a:xfrm>
        </p:grpSpPr>
        <p:sp>
          <p:nvSpPr>
            <p:cNvPr id="8" name="TextBox 7"/>
            <p:cNvSpPr txBox="1"/>
            <p:nvPr/>
          </p:nvSpPr>
          <p:spPr>
            <a:xfrm>
              <a:off x="4429124" y="2000240"/>
              <a:ext cx="2928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200" b="1" baseline="-25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3200" b="1" baseline="-25000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R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Группа 16"/>
            <p:cNvGrpSpPr/>
            <p:nvPr/>
          </p:nvGrpSpPr>
          <p:grpSpPr>
            <a:xfrm>
              <a:off x="5506599" y="1572364"/>
              <a:ext cx="1218560" cy="1297383"/>
              <a:chOff x="6994922" y="1702989"/>
              <a:chExt cx="1218560" cy="1297383"/>
            </a:xfrm>
          </p:grpSpPr>
          <p:sp>
            <p:nvSpPr>
              <p:cNvPr id="10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 Box 23"/>
              <p:cNvSpPr txBox="1">
                <a:spLocks noChangeArrowheads="1"/>
              </p:cNvSpPr>
              <p:nvPr/>
            </p:nvSpPr>
            <p:spPr bwMode="auto">
              <a:xfrm>
                <a:off x="6994922" y="1702989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2643174" y="1714488"/>
            <a:ext cx="5429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Разделим  обе части на 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-71470" y="2345931"/>
            <a:ext cx="2928958" cy="1297383"/>
            <a:chOff x="4429124" y="1572364"/>
            <a:chExt cx="2928958" cy="1297383"/>
          </a:xfrm>
        </p:grpSpPr>
        <p:sp>
          <p:nvSpPr>
            <p:cNvPr id="21" name="TextBox 20"/>
            <p:cNvSpPr txBox="1"/>
            <p:nvPr/>
          </p:nvSpPr>
          <p:spPr>
            <a:xfrm>
              <a:off x="4429124" y="2000240"/>
              <a:ext cx="2928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200" b="1" baseline="-25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2" name="Группа 16"/>
            <p:cNvGrpSpPr/>
            <p:nvPr/>
          </p:nvGrpSpPr>
          <p:grpSpPr>
            <a:xfrm>
              <a:off x="5506599" y="1572364"/>
              <a:ext cx="1218560" cy="1297383"/>
              <a:chOff x="6994922" y="1702989"/>
              <a:chExt cx="1218560" cy="1297383"/>
            </a:xfrm>
          </p:grpSpPr>
          <p:sp>
            <p:nvSpPr>
              <p:cNvPr id="23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 Box 23"/>
              <p:cNvSpPr txBox="1">
                <a:spLocks noChangeArrowheads="1"/>
              </p:cNvSpPr>
              <p:nvPr/>
            </p:nvSpPr>
            <p:spPr bwMode="auto">
              <a:xfrm>
                <a:off x="6994922" y="1702989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ρ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3929058" y="2571744"/>
            <a:ext cx="128588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4990577" y="2143116"/>
            <a:ext cx="2510349" cy="1245369"/>
            <a:chOff x="4214810" y="1624378"/>
            <a:chExt cx="2510349" cy="1245369"/>
          </a:xfrm>
        </p:grpSpPr>
        <p:sp>
          <p:nvSpPr>
            <p:cNvPr id="27" name="TextBox 26"/>
            <p:cNvSpPr txBox="1"/>
            <p:nvPr/>
          </p:nvSpPr>
          <p:spPr>
            <a:xfrm>
              <a:off x="4429124" y="2273473"/>
              <a:ext cx="10001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8" name="Группа 16"/>
            <p:cNvGrpSpPr/>
            <p:nvPr/>
          </p:nvGrpSpPr>
          <p:grpSpPr>
            <a:xfrm>
              <a:off x="4214810" y="1624378"/>
              <a:ext cx="2510349" cy="1245369"/>
              <a:chOff x="5703133" y="1755003"/>
              <a:chExt cx="2510349" cy="1245369"/>
            </a:xfrm>
          </p:grpSpPr>
          <p:sp>
            <p:nvSpPr>
              <p:cNvPr id="29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 Box 23"/>
              <p:cNvSpPr txBox="1">
                <a:spLocks noChangeArrowheads="1"/>
              </p:cNvSpPr>
              <p:nvPr/>
            </p:nvSpPr>
            <p:spPr bwMode="auto">
              <a:xfrm>
                <a:off x="5703133" y="1755003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32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3200" b="1" baseline="-250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" name="Line 24"/>
              <p:cNvSpPr>
                <a:spLocks noChangeShapeType="1"/>
              </p:cNvSpPr>
              <p:nvPr/>
            </p:nvSpPr>
            <p:spPr bwMode="auto">
              <a:xfrm>
                <a:off x="5917447" y="2345931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3500430" y="4183895"/>
            <a:ext cx="128588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4500562" y="3826705"/>
            <a:ext cx="2510349" cy="1388245"/>
            <a:chOff x="4214810" y="1481502"/>
            <a:chExt cx="2510349" cy="1388245"/>
          </a:xfrm>
        </p:grpSpPr>
        <p:sp>
          <p:nvSpPr>
            <p:cNvPr id="34" name="TextBox 33"/>
            <p:cNvSpPr txBox="1"/>
            <p:nvPr/>
          </p:nvSpPr>
          <p:spPr>
            <a:xfrm>
              <a:off x="4429124" y="2273473"/>
              <a:ext cx="21431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8,31</a:t>
              </a:r>
              <a:r>
                <a:rPr lang="ru-RU" sz="32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·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285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5" name="Группа 16"/>
            <p:cNvGrpSpPr/>
            <p:nvPr/>
          </p:nvGrpSpPr>
          <p:grpSpPr>
            <a:xfrm>
              <a:off x="4214810" y="1481502"/>
              <a:ext cx="2510349" cy="1388245"/>
              <a:chOff x="5703133" y="1612127"/>
              <a:chExt cx="2510349" cy="1388245"/>
            </a:xfrm>
          </p:grpSpPr>
          <p:sp>
            <p:nvSpPr>
              <p:cNvPr id="36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 Box 23"/>
              <p:cNvSpPr txBox="1">
                <a:spLocks noChangeArrowheads="1"/>
              </p:cNvSpPr>
              <p:nvPr/>
            </p:nvSpPr>
            <p:spPr bwMode="auto">
              <a:xfrm>
                <a:off x="5703133" y="1612127"/>
                <a:ext cx="2500330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28·10</a:t>
                </a:r>
                <a:r>
                  <a:rPr lang="ru-RU" sz="3200" b="1" baseline="30000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-3</a:t>
                </a:r>
                <a:r>
                  <a:rPr lang="ru-RU" sz="32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15</a:t>
                </a:r>
                <a:r>
                  <a:rPr lang="ru-RU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·10</a:t>
                </a:r>
                <a:r>
                  <a:rPr lang="ru-RU" sz="3200" b="1" baseline="30000" dirty="0" smtClean="0">
                    <a:solidFill>
                      <a:srgbClr val="FF0000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6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8" name="Line 24"/>
              <p:cNvSpPr>
                <a:spLocks noChangeShapeType="1"/>
              </p:cNvSpPr>
              <p:nvPr/>
            </p:nvSpPr>
            <p:spPr bwMode="auto">
              <a:xfrm flipV="1">
                <a:off x="5917447" y="2300212"/>
                <a:ext cx="1857388" cy="4571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scene3d>
                <a:camera prst="orthographicFront">
                  <a:rot lat="300000" lon="1200001" rev="0"/>
                </a:camera>
                <a:lightRig rig="threePt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9" name="Text Box 23"/>
          <p:cNvSpPr txBox="1">
            <a:spLocks noChangeArrowheads="1"/>
          </p:cNvSpPr>
          <p:nvPr/>
        </p:nvSpPr>
        <p:spPr bwMode="auto">
          <a:xfrm>
            <a:off x="6469294" y="4167520"/>
            <a:ext cx="85725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23"/>
          <p:cNvSpPr txBox="1">
            <a:spLocks noChangeArrowheads="1"/>
          </p:cNvSpPr>
          <p:nvPr/>
        </p:nvSpPr>
        <p:spPr bwMode="auto">
          <a:xfrm>
            <a:off x="6858016" y="4214818"/>
            <a:ext cx="200026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177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кг/м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13" grpId="0"/>
      <p:bldP spid="26" grpId="0"/>
      <p:bldP spid="32" grpId="0"/>
      <p:bldP spid="39" grpId="0"/>
      <p:bldP spid="4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ТД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ова связь между теплоёмкостями газа при постоянном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давлении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при постоянном 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объёме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293500" y="963634"/>
            <a:ext cx="1000132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357554" y="957238"/>
            <a:ext cx="1071570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+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428860" y="928670"/>
            <a:ext cx="957251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2690862" y="3174552"/>
            <a:ext cx="1208541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2692639" y="2666932"/>
            <a:ext cx="1208541" cy="7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>
            <a:off x="2714612" y="3207659"/>
            <a:ext cx="94017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3558619" y="2933411"/>
            <a:ext cx="1084819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1714481" y="4167318"/>
            <a:ext cx="714380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1714292" y="3691190"/>
            <a:ext cx="641165" cy="574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Line 24"/>
          <p:cNvSpPr>
            <a:spLocks noChangeShapeType="1"/>
          </p:cNvSpPr>
          <p:nvPr/>
        </p:nvSpPr>
        <p:spPr bwMode="auto">
          <a:xfrm>
            <a:off x="1714480" y="4218207"/>
            <a:ext cx="94017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2674023" y="3932455"/>
            <a:ext cx="1469349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-71470" y="2921719"/>
            <a:ext cx="1643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14"/>
          <p:cNvSpPr>
            <a:spLocks noChangeArrowheads="1"/>
          </p:cNvSpPr>
          <p:nvPr/>
        </p:nvSpPr>
        <p:spPr bwMode="auto">
          <a:xfrm>
            <a:off x="1345603" y="2913670"/>
            <a:ext cx="15001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V+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1406" y="3861017"/>
            <a:ext cx="1785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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929058" y="3854239"/>
            <a:ext cx="1785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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91519" y="4123019"/>
            <a:ext cx="285752" cy="357190"/>
          </a:xfrm>
          <a:prstGeom prst="roundRect">
            <a:avLst/>
          </a:prstGeom>
          <a:solidFill>
            <a:schemeClr val="accent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928794" y="3861017"/>
            <a:ext cx="285752" cy="357190"/>
          </a:xfrm>
          <a:prstGeom prst="roundRect">
            <a:avLst/>
          </a:prstGeom>
          <a:solidFill>
            <a:schemeClr val="accent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4500562" y="4075331"/>
            <a:ext cx="285752" cy="357190"/>
          </a:xfrm>
          <a:prstGeom prst="roundRect">
            <a:avLst/>
          </a:prstGeom>
          <a:solidFill>
            <a:schemeClr val="accent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000100" y="4075331"/>
            <a:ext cx="500066" cy="357190"/>
          </a:xfrm>
          <a:prstGeom prst="roundRect">
            <a:avLst/>
          </a:prstGeom>
          <a:solidFill>
            <a:schemeClr val="accent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3143240" y="4063456"/>
            <a:ext cx="500066" cy="357190"/>
          </a:xfrm>
          <a:prstGeom prst="roundRect">
            <a:avLst/>
          </a:prstGeom>
          <a:solidFill>
            <a:schemeClr val="accent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857752" y="4039518"/>
            <a:ext cx="500066" cy="357190"/>
          </a:xfrm>
          <a:prstGeom prst="roundRect">
            <a:avLst/>
          </a:prstGeom>
          <a:solidFill>
            <a:schemeClr val="accent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5956682" y="4221088"/>
            <a:ext cx="857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Line 24"/>
          <p:cNvSpPr>
            <a:spLocks noChangeShapeType="1"/>
          </p:cNvSpPr>
          <p:nvPr/>
        </p:nvSpPr>
        <p:spPr bwMode="auto">
          <a:xfrm>
            <a:off x="6671062" y="4578278"/>
            <a:ext cx="94017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6671063" y="4578278"/>
            <a:ext cx="714380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25"/>
          <p:cNvSpPr txBox="1">
            <a:spLocks noChangeArrowheads="1"/>
          </p:cNvSpPr>
          <p:nvPr/>
        </p:nvSpPr>
        <p:spPr bwMode="auto">
          <a:xfrm>
            <a:off x="6813938" y="4006774"/>
            <a:ext cx="500066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5"/>
          <p:cNvSpPr txBox="1">
            <a:spLocks noChangeArrowheads="1"/>
          </p:cNvSpPr>
          <p:nvPr/>
        </p:nvSpPr>
        <p:spPr bwMode="auto">
          <a:xfrm>
            <a:off x="7671194" y="4292526"/>
            <a:ext cx="357190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028384" y="4221088"/>
            <a:ext cx="714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48"/>
          <p:cNvGrpSpPr/>
          <p:nvPr/>
        </p:nvGrpSpPr>
        <p:grpSpPr>
          <a:xfrm rot="5400000">
            <a:off x="871728" y="1098842"/>
            <a:ext cx="642942" cy="1643074"/>
            <a:chOff x="3000364" y="785794"/>
            <a:chExt cx="214314" cy="5674096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8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51"/>
          <p:cNvGrpSpPr/>
          <p:nvPr/>
        </p:nvGrpSpPr>
        <p:grpSpPr>
          <a:xfrm>
            <a:off x="214282" y="1611620"/>
            <a:ext cx="1066030" cy="602934"/>
            <a:chOff x="513682" y="5670874"/>
            <a:chExt cx="1066030" cy="870904"/>
          </a:xfrm>
        </p:grpSpPr>
        <p:grpSp>
          <p:nvGrpSpPr>
            <p:cNvPr id="6" name="Группа 126"/>
            <p:cNvGrpSpPr/>
            <p:nvPr/>
          </p:nvGrpSpPr>
          <p:grpSpPr>
            <a:xfrm>
              <a:off x="651050" y="5670874"/>
              <a:ext cx="928662" cy="870904"/>
              <a:chOff x="0" y="5643578"/>
              <a:chExt cx="928662" cy="870904"/>
            </a:xfrm>
          </p:grpSpPr>
          <p:sp>
            <p:nvSpPr>
              <p:cNvPr id="55" name="Прямоугольник 54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0" y="5643578"/>
                <a:ext cx="626096" cy="857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54" name="Прямая соединительная линия 53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56"/>
          <p:cNvGrpSpPr/>
          <p:nvPr/>
        </p:nvGrpSpPr>
        <p:grpSpPr>
          <a:xfrm rot="5400000">
            <a:off x="7429520" y="1142984"/>
            <a:ext cx="642942" cy="1643074"/>
            <a:chOff x="3000364" y="785794"/>
            <a:chExt cx="214314" cy="5674096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8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59"/>
          <p:cNvGrpSpPr/>
          <p:nvPr/>
        </p:nvGrpSpPr>
        <p:grpSpPr>
          <a:xfrm>
            <a:off x="6357950" y="1670346"/>
            <a:ext cx="1066030" cy="602934"/>
            <a:chOff x="513682" y="5670874"/>
            <a:chExt cx="1066030" cy="870904"/>
          </a:xfrm>
        </p:grpSpPr>
        <p:grpSp>
          <p:nvGrpSpPr>
            <p:cNvPr id="9" name="Группа 134"/>
            <p:cNvGrpSpPr/>
            <p:nvPr/>
          </p:nvGrpSpPr>
          <p:grpSpPr>
            <a:xfrm>
              <a:off x="651050" y="5670874"/>
              <a:ext cx="928662" cy="870904"/>
              <a:chOff x="0" y="5643578"/>
              <a:chExt cx="928662" cy="870904"/>
            </a:xfrm>
          </p:grpSpPr>
          <p:sp>
            <p:nvSpPr>
              <p:cNvPr id="63" name="Прямоугольник 62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0" y="5643578"/>
                <a:ext cx="626096" cy="857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62" name="Прямая соединительная линия 61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Прямоугольник 64"/>
          <p:cNvSpPr/>
          <p:nvPr/>
        </p:nvSpPr>
        <p:spPr>
          <a:xfrm>
            <a:off x="1317202" y="168399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696324" y="167034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786710" y="171448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111240" y="1714488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300356" y="2214554"/>
            <a:ext cx="428628" cy="500066"/>
            <a:chOff x="2880" y="6480"/>
            <a:chExt cx="166" cy="549"/>
          </a:xfrm>
        </p:grpSpPr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72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71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285720" y="1071546"/>
            <a:ext cx="1571636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sz="2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барный</a:t>
            </a:r>
            <a:endParaRPr lang="ru-RU" sz="20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143768" y="1100064"/>
            <a:ext cx="1428760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хорный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072066" y="2643182"/>
            <a:ext cx="1785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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T=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 Box 22"/>
          <p:cNvSpPr txBox="1">
            <a:spLocks noChangeArrowheads="1"/>
          </p:cNvSpPr>
          <p:nvPr/>
        </p:nvSpPr>
        <p:spPr bwMode="auto">
          <a:xfrm>
            <a:off x="6776077" y="3007926"/>
            <a:ext cx="1208541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 Box 23"/>
          <p:cNvSpPr txBox="1">
            <a:spLocks noChangeArrowheads="1"/>
          </p:cNvSpPr>
          <p:nvPr/>
        </p:nvSpPr>
        <p:spPr bwMode="auto">
          <a:xfrm>
            <a:off x="6777854" y="2500306"/>
            <a:ext cx="1208541" cy="7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Line 24"/>
          <p:cNvSpPr>
            <a:spLocks noChangeShapeType="1"/>
          </p:cNvSpPr>
          <p:nvPr/>
        </p:nvSpPr>
        <p:spPr bwMode="auto">
          <a:xfrm>
            <a:off x="6799827" y="3041033"/>
            <a:ext cx="94017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 Box 25"/>
          <p:cNvSpPr txBox="1">
            <a:spLocks noChangeArrowheads="1"/>
          </p:cNvSpPr>
          <p:nvPr/>
        </p:nvSpPr>
        <p:spPr bwMode="auto">
          <a:xfrm>
            <a:off x="7643834" y="2714620"/>
            <a:ext cx="1084819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2" name="Прямая со стрелкой 81"/>
          <p:cNvCxnSpPr/>
          <p:nvPr/>
        </p:nvCxnSpPr>
        <p:spPr>
          <a:xfrm rot="5400000">
            <a:off x="1857356" y="1428736"/>
            <a:ext cx="1714512" cy="1714512"/>
          </a:xfrm>
          <a:prstGeom prst="straightConnector1">
            <a:avLst/>
          </a:prstGeom>
          <a:ln w="38100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rot="5400000">
            <a:off x="3143240" y="1428736"/>
            <a:ext cx="1428760" cy="14287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>
            <a:off x="5072066" y="1428736"/>
            <a:ext cx="2428892" cy="135732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 Box 3"/>
          <p:cNvSpPr txBox="1">
            <a:spLocks noChangeArrowheads="1"/>
          </p:cNvSpPr>
          <p:nvPr/>
        </p:nvSpPr>
        <p:spPr bwMode="auto">
          <a:xfrm>
            <a:off x="5643570" y="1285860"/>
            <a:ext cx="1200635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0" name="Прямая со стрелкой 89"/>
          <p:cNvCxnSpPr/>
          <p:nvPr/>
        </p:nvCxnSpPr>
        <p:spPr>
          <a:xfrm rot="16200000" flipH="1">
            <a:off x="3643306" y="3357562"/>
            <a:ext cx="642942" cy="64294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 rot="16200000" flipH="1">
            <a:off x="1714480" y="3429000"/>
            <a:ext cx="642942" cy="64294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5364088" y="6273225"/>
            <a:ext cx="377991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940152" y="4005064"/>
            <a:ext cx="2736304" cy="115212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32 0.00231 L -0.05573 0.0002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1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6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08048E-6 L 0.72032 0.00416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6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00"/>
                            </p:stCondLst>
                            <p:childTnLst>
                              <p:par>
                                <p:cTn id="2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500"/>
                            </p:stCondLst>
                            <p:childTnLst>
                              <p:par>
                                <p:cTn id="26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500"/>
                            </p:stCondLst>
                            <p:childTnLst>
                              <p:par>
                                <p:cTn id="2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3500"/>
                            </p:stCondLst>
                            <p:childTnLst>
                              <p:par>
                                <p:cTn id="2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8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/>
      <p:bldP spid="18" grpId="0"/>
      <p:bldP spid="19" grpId="0" animBg="1"/>
      <p:bldP spid="20" grpId="0"/>
      <p:bldP spid="23" grpId="0"/>
      <p:bldP spid="24" grpId="0"/>
      <p:bldP spid="25" grpId="0" animBg="1"/>
      <p:bldP spid="26" grpId="0"/>
      <p:bldP spid="32" grpId="0"/>
      <p:bldP spid="34" grpId="0"/>
      <p:bldP spid="35" grpId="0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/>
      <p:bldP spid="44" grpId="0" animBg="1"/>
      <p:bldP spid="45" grpId="0"/>
      <p:bldP spid="46" grpId="0"/>
      <p:bldP spid="47" grpId="0"/>
      <p:bldP spid="48" grpId="0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74" grpId="0" animBg="1"/>
      <p:bldP spid="75" grpId="0" animBg="1"/>
      <p:bldP spid="76" grpId="0"/>
      <p:bldP spid="77" grpId="0"/>
      <p:bldP spid="78" grpId="0"/>
      <p:bldP spid="79" grpId="0" animBg="1"/>
      <p:bldP spid="80" grpId="0"/>
      <p:bldP spid="88" grpId="0" animBg="1"/>
      <p:bldP spid="7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0564" y="2282603"/>
            <a:ext cx="1928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1643050"/>
            <a:ext cx="1357322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1892280" y="2892421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214678" y="1571612"/>
            <a:ext cx="9140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№2-4.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Одноатомный   идеальный газ  при давлении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температуре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занимает объем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м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Газ сжимают без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теплообмена с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окружающей средой. При этом температура повышается до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Определить работу, совершаемую газом.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3500438"/>
            <a:ext cx="35718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ат=4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</a:t>
            </a:r>
            <a:endParaRPr lang="ru-RU" sz="3200" b="1" dirty="0"/>
          </a:p>
        </p:txBody>
      </p:sp>
      <p:grpSp>
        <p:nvGrpSpPr>
          <p:cNvPr id="2" name="Группа 36"/>
          <p:cNvGrpSpPr/>
          <p:nvPr/>
        </p:nvGrpSpPr>
        <p:grpSpPr>
          <a:xfrm>
            <a:off x="142844" y="2857496"/>
            <a:ext cx="2643206" cy="666880"/>
            <a:chOff x="214282" y="2857496"/>
            <a:chExt cx="1714480" cy="66688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14282" y="2857496"/>
              <a:ext cx="171448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200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=473К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57158" y="3062711"/>
              <a:ext cx="3626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к</a:t>
              </a:r>
              <a:endParaRPr lang="ru-RU" sz="2000" b="1" dirty="0"/>
            </a:p>
          </p:txBody>
        </p:sp>
      </p:grpSp>
      <p:grpSp>
        <p:nvGrpSpPr>
          <p:cNvPr id="6" name="Группа 37"/>
          <p:cNvGrpSpPr/>
          <p:nvPr/>
        </p:nvGrpSpPr>
        <p:grpSpPr>
          <a:xfrm>
            <a:off x="142844" y="4071942"/>
            <a:ext cx="1714480" cy="678755"/>
            <a:chOff x="214282" y="2857496"/>
            <a:chExt cx="1714480" cy="678755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214282" y="2857496"/>
              <a:ext cx="171448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273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416533" y="3074586"/>
              <a:ext cx="3626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err="1" smtClean="0"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2000" b="1" dirty="0"/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0" y="5877272"/>
            <a:ext cx="8715436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работа, совершаемая газом составит 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8,8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3995936" y="1605050"/>
            <a:ext cx="1370392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3"/>
          <p:cNvSpPr txBox="1">
            <a:spLocks noChangeArrowheads="1"/>
          </p:cNvSpPr>
          <p:nvPr/>
        </p:nvSpPr>
        <p:spPr bwMode="auto">
          <a:xfrm>
            <a:off x="1857324" y="1611093"/>
            <a:ext cx="1200635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 Box 20"/>
          <p:cNvSpPr txBox="1">
            <a:spLocks noChangeArrowheads="1"/>
          </p:cNvSpPr>
          <p:nvPr/>
        </p:nvSpPr>
        <p:spPr bwMode="auto">
          <a:xfrm>
            <a:off x="3137619" y="2533527"/>
            <a:ext cx="1068150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 Box 22"/>
          <p:cNvSpPr txBox="1">
            <a:spLocks noChangeArrowheads="1"/>
          </p:cNvSpPr>
          <p:nvPr/>
        </p:nvSpPr>
        <p:spPr bwMode="auto">
          <a:xfrm>
            <a:off x="4320846" y="2784492"/>
            <a:ext cx="1208541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 Box 23"/>
          <p:cNvSpPr txBox="1">
            <a:spLocks noChangeArrowheads="1"/>
          </p:cNvSpPr>
          <p:nvPr/>
        </p:nvSpPr>
        <p:spPr bwMode="auto">
          <a:xfrm>
            <a:off x="4322623" y="2276872"/>
            <a:ext cx="1208541" cy="7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Line 24"/>
          <p:cNvSpPr>
            <a:spLocks noChangeShapeType="1"/>
          </p:cNvSpPr>
          <p:nvPr/>
        </p:nvSpPr>
        <p:spPr bwMode="auto">
          <a:xfrm>
            <a:off x="4253310" y="2860462"/>
            <a:ext cx="94017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25"/>
          <p:cNvSpPr txBox="1">
            <a:spLocks noChangeArrowheads="1"/>
          </p:cNvSpPr>
          <p:nvPr/>
        </p:nvSpPr>
        <p:spPr bwMode="auto">
          <a:xfrm>
            <a:off x="5117165" y="2420888"/>
            <a:ext cx="1255035" cy="87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 Box 20"/>
          <p:cNvSpPr txBox="1">
            <a:spLocks noChangeArrowheads="1"/>
          </p:cNvSpPr>
          <p:nvPr/>
        </p:nvSpPr>
        <p:spPr bwMode="auto">
          <a:xfrm>
            <a:off x="3103727" y="3637015"/>
            <a:ext cx="1068150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 Box 22"/>
          <p:cNvSpPr txBox="1">
            <a:spLocks noChangeArrowheads="1"/>
          </p:cNvSpPr>
          <p:nvPr/>
        </p:nvSpPr>
        <p:spPr bwMode="auto">
          <a:xfrm>
            <a:off x="4286954" y="3887980"/>
            <a:ext cx="1208541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 Box 23"/>
          <p:cNvSpPr txBox="1">
            <a:spLocks noChangeArrowheads="1"/>
          </p:cNvSpPr>
          <p:nvPr/>
        </p:nvSpPr>
        <p:spPr bwMode="auto">
          <a:xfrm>
            <a:off x="4288731" y="3380360"/>
            <a:ext cx="1208541" cy="7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Line 24"/>
          <p:cNvSpPr>
            <a:spLocks noChangeShapeType="1"/>
          </p:cNvSpPr>
          <p:nvPr/>
        </p:nvSpPr>
        <p:spPr bwMode="auto">
          <a:xfrm>
            <a:off x="4219418" y="3963950"/>
            <a:ext cx="94017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 Box 25"/>
          <p:cNvSpPr txBox="1">
            <a:spLocks noChangeArrowheads="1"/>
          </p:cNvSpPr>
          <p:nvPr/>
        </p:nvSpPr>
        <p:spPr bwMode="auto">
          <a:xfrm>
            <a:off x="5083273" y="3524376"/>
            <a:ext cx="1255035" cy="87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Rectangle 14"/>
          <p:cNvSpPr>
            <a:spLocks noChangeArrowheads="1"/>
          </p:cNvSpPr>
          <p:nvPr/>
        </p:nvSpPr>
        <p:spPr bwMode="auto">
          <a:xfrm>
            <a:off x="142844" y="4991800"/>
            <a:ext cx="19666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ru-RU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ru-RU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2" name="Text Box 22"/>
          <p:cNvSpPr txBox="1">
            <a:spLocks noChangeArrowheads="1"/>
          </p:cNvSpPr>
          <p:nvPr/>
        </p:nvSpPr>
        <p:spPr bwMode="auto">
          <a:xfrm>
            <a:off x="2027727" y="5313892"/>
            <a:ext cx="1208541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 Box 23"/>
          <p:cNvSpPr txBox="1">
            <a:spLocks noChangeArrowheads="1"/>
          </p:cNvSpPr>
          <p:nvPr/>
        </p:nvSpPr>
        <p:spPr bwMode="auto">
          <a:xfrm>
            <a:off x="2029504" y="4806272"/>
            <a:ext cx="1208541" cy="7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Line 24"/>
          <p:cNvSpPr>
            <a:spLocks noChangeShapeType="1"/>
          </p:cNvSpPr>
          <p:nvPr/>
        </p:nvSpPr>
        <p:spPr bwMode="auto">
          <a:xfrm>
            <a:off x="1960191" y="5389862"/>
            <a:ext cx="94017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 Box 25"/>
          <p:cNvSpPr txBox="1">
            <a:spLocks noChangeArrowheads="1"/>
          </p:cNvSpPr>
          <p:nvPr/>
        </p:nvSpPr>
        <p:spPr bwMode="auto">
          <a:xfrm>
            <a:off x="2824046" y="4941168"/>
            <a:ext cx="1255035" cy="79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400" b="1" baseline="-25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 Box 22"/>
          <p:cNvSpPr txBox="1">
            <a:spLocks noChangeArrowheads="1"/>
          </p:cNvSpPr>
          <p:nvPr/>
        </p:nvSpPr>
        <p:spPr bwMode="auto">
          <a:xfrm>
            <a:off x="5826491" y="1848388"/>
            <a:ext cx="1208541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 Box 23"/>
          <p:cNvSpPr txBox="1">
            <a:spLocks noChangeArrowheads="1"/>
          </p:cNvSpPr>
          <p:nvPr/>
        </p:nvSpPr>
        <p:spPr bwMode="auto">
          <a:xfrm>
            <a:off x="5828268" y="1340768"/>
            <a:ext cx="1208541" cy="7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m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 Box 25"/>
          <p:cNvSpPr txBox="1">
            <a:spLocks noChangeArrowheads="1"/>
          </p:cNvSpPr>
          <p:nvPr/>
        </p:nvSpPr>
        <p:spPr bwMode="auto">
          <a:xfrm>
            <a:off x="6622809" y="1484784"/>
            <a:ext cx="2521191" cy="87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Line 24"/>
          <p:cNvSpPr>
            <a:spLocks noChangeShapeType="1"/>
          </p:cNvSpPr>
          <p:nvPr/>
        </p:nvSpPr>
        <p:spPr bwMode="auto">
          <a:xfrm>
            <a:off x="5793987" y="1908615"/>
            <a:ext cx="940174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 Box 20"/>
          <p:cNvSpPr txBox="1">
            <a:spLocks noChangeArrowheads="1"/>
          </p:cNvSpPr>
          <p:nvPr/>
        </p:nvSpPr>
        <p:spPr bwMode="auto">
          <a:xfrm>
            <a:off x="5259912" y="1718965"/>
            <a:ext cx="534075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2357422" y="1845394"/>
            <a:ext cx="3833796" cy="3226680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40"/>
          <p:cNvGrpSpPr/>
          <p:nvPr/>
        </p:nvGrpSpPr>
        <p:grpSpPr>
          <a:xfrm rot="5400000">
            <a:off x="7608115" y="1750208"/>
            <a:ext cx="642942" cy="2000264"/>
            <a:chOff x="3000364" y="785794"/>
            <a:chExt cx="214314" cy="5674096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10" cstate="print"/>
              <a:tile tx="0" ty="0" sx="100000" sy="100000" flip="none" algn="tl"/>
            </a:blipFill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43"/>
          <p:cNvGrpSpPr/>
          <p:nvPr/>
        </p:nvGrpSpPr>
        <p:grpSpPr>
          <a:xfrm>
            <a:off x="6215074" y="2442516"/>
            <a:ext cx="1066030" cy="602934"/>
            <a:chOff x="513682" y="5670874"/>
            <a:chExt cx="1066030" cy="870904"/>
          </a:xfrm>
        </p:grpSpPr>
        <p:grpSp>
          <p:nvGrpSpPr>
            <p:cNvPr id="10" name="Группа 113"/>
            <p:cNvGrpSpPr/>
            <p:nvPr/>
          </p:nvGrpSpPr>
          <p:grpSpPr>
            <a:xfrm>
              <a:off x="520966" y="5670874"/>
              <a:ext cx="1058746" cy="870904"/>
              <a:chOff x="-130084" y="5643578"/>
              <a:chExt cx="1058746" cy="870904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-130084" y="5643578"/>
                <a:ext cx="756180" cy="8572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46" name="Прямая соединительная линия 45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Прямоугольник 48"/>
          <p:cNvSpPr/>
          <p:nvPr/>
        </p:nvSpPr>
        <p:spPr>
          <a:xfrm>
            <a:off x="8430654" y="246726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2400" dirty="0">
              <a:solidFill>
                <a:srgbClr val="000099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572528" y="2500307"/>
            <a:ext cx="428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143768" y="3187390"/>
            <a:ext cx="1928826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адиабатный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182678" y="2538707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 flipV="1">
            <a:off x="3500430" y="2071678"/>
            <a:ext cx="3429024" cy="654912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3428992" y="2143116"/>
            <a:ext cx="4357718" cy="1726482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Скругленный прямоугольник 56"/>
          <p:cNvSpPr/>
          <p:nvPr/>
        </p:nvSpPr>
        <p:spPr>
          <a:xfrm>
            <a:off x="6143636" y="1428736"/>
            <a:ext cx="571504" cy="428628"/>
          </a:xfrm>
          <a:prstGeom prst="roundRect">
            <a:avLst/>
          </a:prstGeom>
          <a:solidFill>
            <a:schemeClr val="accent1">
              <a:alpha val="27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364088" y="5229200"/>
            <a:ext cx="377991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иСР№1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стр.31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3331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6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16 -0.00208 L 0.08333 0.000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10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6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10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500"/>
                            </p:stCondLst>
                            <p:childTnLst>
                              <p:par>
                                <p:cTn id="20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500"/>
                            </p:stCondLst>
                            <p:childTnLst>
                              <p:par>
                                <p:cTn id="2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2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0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22" grpId="0"/>
      <p:bldP spid="32" grpId="0"/>
      <p:bldP spid="34" grpId="0"/>
      <p:bldP spid="59" grpId="0" animBg="1"/>
      <p:bldP spid="59" grpId="1" animBg="1"/>
      <p:bldP spid="36" grpId="0" animBg="1"/>
      <p:bldP spid="60" grpId="0" animBg="1"/>
      <p:bldP spid="61" grpId="0"/>
      <p:bldP spid="62" grpId="0"/>
      <p:bldP spid="63" grpId="0"/>
      <p:bldP spid="64" grpId="0" animBg="1"/>
      <p:bldP spid="65" grpId="0"/>
      <p:bldP spid="66" grpId="0"/>
      <p:bldP spid="67" grpId="0"/>
      <p:bldP spid="68" grpId="0"/>
      <p:bldP spid="69" grpId="0" animBg="1"/>
      <p:bldP spid="70" grpId="0"/>
      <p:bldP spid="71" grpId="0"/>
      <p:bldP spid="72" grpId="0"/>
      <p:bldP spid="73" grpId="0"/>
      <p:bldP spid="74" grpId="0" animBg="1"/>
      <p:bldP spid="75" grpId="0"/>
      <p:bldP spid="76" grpId="0"/>
      <p:bldP spid="77" grpId="0"/>
      <p:bldP spid="78" grpId="0"/>
      <p:bldP spid="79" grpId="0" animBg="1"/>
      <p:bldP spid="80" grpId="0"/>
      <p:bldP spid="49" grpId="0"/>
      <p:bldP spid="49" grpId="1"/>
      <p:bldP spid="50" grpId="0"/>
      <p:bldP spid="50" grpId="1"/>
      <p:bldP spid="51" grpId="0" animBg="1"/>
      <p:bldP spid="52" grpId="0"/>
      <p:bldP spid="52" grpId="1"/>
      <p:bldP spid="5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5572132" y="1126607"/>
            <a:ext cx="2214578" cy="714380"/>
          </a:xfrm>
          <a:prstGeom prst="roundRect">
            <a:avLst/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06" y="2568355"/>
            <a:ext cx="1928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ru-RU" sz="36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4643446"/>
            <a:ext cx="1357322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1892280" y="2892421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3929058" y="1126607"/>
            <a:ext cx="17859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14678" y="1198045"/>
            <a:ext cx="9140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0" y="0"/>
            <a:ext cx="935351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ТД№4.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Одноатомный идеальный газ при давлении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температуре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занимает объем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м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Газ расширяется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изобарно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этого  температура повышается до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Определить работу, совершаемую газом.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0" y="3500438"/>
            <a:ext cx="35718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ат=4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</a:t>
            </a:r>
            <a:endParaRPr lang="ru-RU" sz="3200" b="1" dirty="0"/>
          </a:p>
        </p:txBody>
      </p:sp>
      <p:grpSp>
        <p:nvGrpSpPr>
          <p:cNvPr id="2" name="Группа 36"/>
          <p:cNvGrpSpPr/>
          <p:nvPr/>
        </p:nvGrpSpPr>
        <p:grpSpPr>
          <a:xfrm>
            <a:off x="-32" y="3119310"/>
            <a:ext cx="2643206" cy="666880"/>
            <a:chOff x="214282" y="2857496"/>
            <a:chExt cx="1714480" cy="66688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14282" y="2857496"/>
              <a:ext cx="171448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30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200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=473К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57158" y="3062711"/>
              <a:ext cx="3626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к</a:t>
              </a:r>
              <a:endParaRPr lang="ru-RU" sz="2000" b="1" dirty="0"/>
            </a:p>
          </p:txBody>
        </p:sp>
      </p:grpSp>
      <p:grpSp>
        <p:nvGrpSpPr>
          <p:cNvPr id="3" name="Группа 37"/>
          <p:cNvGrpSpPr/>
          <p:nvPr/>
        </p:nvGrpSpPr>
        <p:grpSpPr>
          <a:xfrm>
            <a:off x="142844" y="4071942"/>
            <a:ext cx="1714480" cy="678755"/>
            <a:chOff x="214282" y="2857496"/>
            <a:chExt cx="1714480" cy="678755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214282" y="2857496"/>
              <a:ext cx="171448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273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К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416533" y="3074586"/>
              <a:ext cx="3626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err="1" smtClean="0"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2000" b="1" dirty="0"/>
            </a:p>
          </p:txBody>
        </p:sp>
      </p:grp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3789332" y="2206616"/>
            <a:ext cx="655383" cy="7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3286116" y="2473934"/>
            <a:ext cx="786371" cy="70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2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21"/>
          <p:cNvSpPr txBox="1">
            <a:spLocks noChangeArrowheads="1"/>
          </p:cNvSpPr>
          <p:nvPr/>
        </p:nvSpPr>
        <p:spPr bwMode="auto">
          <a:xfrm>
            <a:off x="3287272" y="1907247"/>
            <a:ext cx="786371" cy="819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Line 22"/>
          <p:cNvSpPr>
            <a:spLocks noChangeShapeType="1"/>
          </p:cNvSpPr>
          <p:nvPr/>
        </p:nvSpPr>
        <p:spPr bwMode="auto">
          <a:xfrm>
            <a:off x="3286116" y="2502486"/>
            <a:ext cx="612906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00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24"/>
          <p:cNvSpPr txBox="1">
            <a:spLocks noChangeArrowheads="1"/>
          </p:cNvSpPr>
          <p:nvPr/>
        </p:nvSpPr>
        <p:spPr bwMode="auto">
          <a:xfrm>
            <a:off x="4232076" y="2479394"/>
            <a:ext cx="868022" cy="73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3200" b="1" i="0" u="none" strike="noStrike" cap="none" normalizeH="0" baseline="-2500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000" b="0" i="0" u="none" strike="noStrike" cap="none" normalizeH="0" baseline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25"/>
          <p:cNvSpPr txBox="1">
            <a:spLocks noChangeArrowheads="1"/>
          </p:cNvSpPr>
          <p:nvPr/>
        </p:nvSpPr>
        <p:spPr bwMode="auto">
          <a:xfrm>
            <a:off x="4223140" y="1889961"/>
            <a:ext cx="866746" cy="84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Line 26"/>
          <p:cNvSpPr>
            <a:spLocks noChangeShapeType="1"/>
          </p:cNvSpPr>
          <p:nvPr/>
        </p:nvSpPr>
        <p:spPr bwMode="auto">
          <a:xfrm>
            <a:off x="4258882" y="2500306"/>
            <a:ext cx="67654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00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786314" y="1714488"/>
            <a:ext cx="2214578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const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барный</a:t>
            </a:r>
          </a:p>
          <a:p>
            <a:pPr lvl="0" algn="ctr">
              <a:spcAft>
                <a:spcPts val="1000"/>
              </a:spcAft>
            </a:pP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Гей-Люс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14"/>
          <p:cNvSpPr>
            <a:spLocks noChangeArrowheads="1"/>
          </p:cNvSpPr>
          <p:nvPr/>
        </p:nvSpPr>
        <p:spPr bwMode="auto">
          <a:xfrm>
            <a:off x="5429256" y="1071546"/>
            <a:ext cx="300039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4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=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0" name="Text Box 20"/>
          <p:cNvSpPr txBox="1">
            <a:spLocks noChangeArrowheads="1"/>
          </p:cNvSpPr>
          <p:nvPr/>
        </p:nvSpPr>
        <p:spPr bwMode="auto">
          <a:xfrm>
            <a:off x="3286116" y="3304053"/>
            <a:ext cx="1214446" cy="70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000496" y="3350078"/>
            <a:ext cx="1071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м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24"/>
          <p:cNvSpPr txBox="1">
            <a:spLocks noChangeArrowheads="1"/>
          </p:cNvSpPr>
          <p:nvPr/>
        </p:nvSpPr>
        <p:spPr bwMode="auto">
          <a:xfrm>
            <a:off x="4929190" y="3589805"/>
            <a:ext cx="1071570" cy="73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273</a:t>
            </a:r>
          </a:p>
        </p:txBody>
      </p:sp>
      <p:sp>
        <p:nvSpPr>
          <p:cNvPr id="53" name="Text Box 25"/>
          <p:cNvSpPr txBox="1">
            <a:spLocks noChangeArrowheads="1"/>
          </p:cNvSpPr>
          <p:nvPr/>
        </p:nvSpPr>
        <p:spPr bwMode="auto">
          <a:xfrm>
            <a:off x="4920254" y="3000372"/>
            <a:ext cx="1151944" cy="849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473</a:t>
            </a:r>
          </a:p>
        </p:txBody>
      </p:sp>
      <p:sp>
        <p:nvSpPr>
          <p:cNvPr id="54" name="Line 26"/>
          <p:cNvSpPr>
            <a:spLocks noChangeShapeType="1"/>
          </p:cNvSpPr>
          <p:nvPr/>
        </p:nvSpPr>
        <p:spPr bwMode="auto">
          <a:xfrm>
            <a:off x="4929190" y="3643314"/>
            <a:ext cx="67654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00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786446" y="3304053"/>
            <a:ext cx="357190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071670" y="4143380"/>
            <a:ext cx="914033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14"/>
          <p:cNvSpPr>
            <a:spLocks noChangeArrowheads="1"/>
          </p:cNvSpPr>
          <p:nvPr/>
        </p:nvSpPr>
        <p:spPr bwMode="auto">
          <a:xfrm>
            <a:off x="2798113" y="4155255"/>
            <a:ext cx="4417093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3,5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ru-RU" sz="40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988952" y="4179193"/>
            <a:ext cx="2155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-32" y="6191928"/>
            <a:ext cx="8715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работа, совершаемая газом составит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600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35"/>
          <p:cNvGrpSpPr/>
          <p:nvPr/>
        </p:nvGrpSpPr>
        <p:grpSpPr>
          <a:xfrm rot="5400000">
            <a:off x="1228918" y="1098842"/>
            <a:ext cx="642942" cy="1643074"/>
            <a:chOff x="3000364" y="785794"/>
            <a:chExt cx="214314" cy="5674096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3000364" y="785794"/>
              <a:ext cx="214314" cy="5643603"/>
            </a:xfrm>
            <a:prstGeom prst="rect">
              <a:avLst/>
            </a:prstGeom>
            <a:blipFill>
              <a:blip r:embed="rId11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61"/>
          <p:cNvGrpSpPr/>
          <p:nvPr/>
        </p:nvGrpSpPr>
        <p:grpSpPr>
          <a:xfrm>
            <a:off x="571472" y="1611620"/>
            <a:ext cx="1066030" cy="602934"/>
            <a:chOff x="513682" y="5670874"/>
            <a:chExt cx="1066030" cy="870904"/>
          </a:xfrm>
        </p:grpSpPr>
        <p:grpSp>
          <p:nvGrpSpPr>
            <p:cNvPr id="9" name="Группа 126"/>
            <p:cNvGrpSpPr/>
            <p:nvPr/>
          </p:nvGrpSpPr>
          <p:grpSpPr>
            <a:xfrm>
              <a:off x="651050" y="5670874"/>
              <a:ext cx="928662" cy="870904"/>
              <a:chOff x="0" y="5643578"/>
              <a:chExt cx="928662" cy="870904"/>
            </a:xfrm>
          </p:grpSpPr>
          <p:sp>
            <p:nvSpPr>
              <p:cNvPr id="65" name="Прямоугольник 64"/>
              <p:cNvSpPr/>
              <p:nvPr/>
            </p:nvSpPr>
            <p:spPr>
              <a:xfrm>
                <a:off x="642910" y="5657226"/>
                <a:ext cx="285752" cy="857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0" y="5643578"/>
                <a:ext cx="626096" cy="8572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cxnSp>
          <p:nvCxnSpPr>
            <p:cNvPr id="64" name="Прямая соединительная линия 63"/>
            <p:cNvCxnSpPr/>
            <p:nvPr/>
          </p:nvCxnSpPr>
          <p:spPr>
            <a:xfrm>
              <a:off x="513682" y="6099502"/>
              <a:ext cx="785818" cy="158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Прямоугольник 66"/>
          <p:cNvSpPr/>
          <p:nvPr/>
        </p:nvSpPr>
        <p:spPr>
          <a:xfrm>
            <a:off x="1674392" y="1683994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053514" y="167034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57224" y="1142984"/>
            <a:ext cx="1571636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sz="2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барный</a:t>
            </a:r>
            <a:endParaRPr lang="ru-RU" sz="20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000760" y="3232615"/>
            <a:ext cx="1357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3,5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 Box 3"/>
          <p:cNvSpPr txBox="1">
            <a:spLocks noChangeArrowheads="1"/>
          </p:cNvSpPr>
          <p:nvPr/>
        </p:nvSpPr>
        <p:spPr bwMode="auto">
          <a:xfrm>
            <a:off x="3793434" y="4892724"/>
            <a:ext cx="1000132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 Box 3"/>
          <p:cNvSpPr txBox="1">
            <a:spLocks noChangeArrowheads="1"/>
          </p:cNvSpPr>
          <p:nvPr/>
        </p:nvSpPr>
        <p:spPr bwMode="auto">
          <a:xfrm>
            <a:off x="2857488" y="4886328"/>
            <a:ext cx="1071570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r>
              <a:rPr kumimoji="0" lang="ru-RU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+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 Box 3"/>
          <p:cNvSpPr txBox="1">
            <a:spLocks noChangeArrowheads="1"/>
          </p:cNvSpPr>
          <p:nvPr/>
        </p:nvSpPr>
        <p:spPr bwMode="auto">
          <a:xfrm>
            <a:off x="1928794" y="4857760"/>
            <a:ext cx="957251" cy="67151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 Box 20"/>
          <p:cNvSpPr txBox="1">
            <a:spLocks noChangeArrowheads="1"/>
          </p:cNvSpPr>
          <p:nvPr/>
        </p:nvSpPr>
        <p:spPr bwMode="auto">
          <a:xfrm>
            <a:off x="4786314" y="4960690"/>
            <a:ext cx="1143008" cy="5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 Box 22"/>
          <p:cNvSpPr txBox="1">
            <a:spLocks noChangeArrowheads="1"/>
          </p:cNvSpPr>
          <p:nvPr/>
        </p:nvSpPr>
        <p:spPr bwMode="auto">
          <a:xfrm>
            <a:off x="5762509" y="5175004"/>
            <a:ext cx="500066" cy="6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 Box 23"/>
          <p:cNvSpPr txBox="1">
            <a:spLocks noChangeArrowheads="1"/>
          </p:cNvSpPr>
          <p:nvPr/>
        </p:nvSpPr>
        <p:spPr bwMode="auto">
          <a:xfrm>
            <a:off x="5764285" y="4714884"/>
            <a:ext cx="426851" cy="73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Line 24"/>
          <p:cNvSpPr>
            <a:spLocks noChangeShapeType="1"/>
          </p:cNvSpPr>
          <p:nvPr/>
        </p:nvSpPr>
        <p:spPr bwMode="auto">
          <a:xfrm>
            <a:off x="5833946" y="5246442"/>
            <a:ext cx="35719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191136" y="4889252"/>
            <a:ext cx="591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 Box 3"/>
          <p:cNvSpPr txBox="1">
            <a:spLocks noChangeArrowheads="1"/>
          </p:cNvSpPr>
          <p:nvPr/>
        </p:nvSpPr>
        <p:spPr bwMode="auto">
          <a:xfrm>
            <a:off x="1928794" y="5572140"/>
            <a:ext cx="957251" cy="67151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 Box 22"/>
          <p:cNvSpPr txBox="1">
            <a:spLocks noChangeArrowheads="1"/>
          </p:cNvSpPr>
          <p:nvPr/>
        </p:nvSpPr>
        <p:spPr bwMode="auto">
          <a:xfrm>
            <a:off x="2841711" y="5830009"/>
            <a:ext cx="372967" cy="468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 Box 23"/>
          <p:cNvSpPr txBox="1">
            <a:spLocks noChangeArrowheads="1"/>
          </p:cNvSpPr>
          <p:nvPr/>
        </p:nvSpPr>
        <p:spPr bwMode="auto">
          <a:xfrm>
            <a:off x="2843489" y="5429264"/>
            <a:ext cx="514066" cy="54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Line 24"/>
          <p:cNvSpPr>
            <a:spLocks noChangeShapeType="1"/>
          </p:cNvSpPr>
          <p:nvPr/>
        </p:nvSpPr>
        <p:spPr bwMode="auto">
          <a:xfrm>
            <a:off x="2774175" y="5893916"/>
            <a:ext cx="432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226553" y="5536515"/>
            <a:ext cx="591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 Box 3"/>
          <p:cNvSpPr txBox="1">
            <a:spLocks noChangeArrowheads="1"/>
          </p:cNvSpPr>
          <p:nvPr/>
        </p:nvSpPr>
        <p:spPr bwMode="auto">
          <a:xfrm>
            <a:off x="3714744" y="5584015"/>
            <a:ext cx="571504" cy="67151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4143340" y="5607953"/>
            <a:ext cx="2143172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1,5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 Box 3"/>
          <p:cNvSpPr txBox="1">
            <a:spLocks noChangeArrowheads="1"/>
          </p:cNvSpPr>
          <p:nvPr/>
        </p:nvSpPr>
        <p:spPr bwMode="auto">
          <a:xfrm>
            <a:off x="2214546" y="2143116"/>
            <a:ext cx="785818" cy="571504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Q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657546" y="2214554"/>
            <a:ext cx="428628" cy="500066"/>
            <a:chOff x="2880" y="6480"/>
            <a:chExt cx="166" cy="549"/>
          </a:xfrm>
        </p:grpSpPr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72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71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9" name="Прямоугольник 68"/>
          <p:cNvSpPr/>
          <p:nvPr/>
        </p:nvSpPr>
        <p:spPr>
          <a:xfrm>
            <a:off x="7487816" y="2060848"/>
            <a:ext cx="1656184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иСР№1 стр.49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32 0.00231 L -0.05573 0.0002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-1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515D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E70C07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3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"/>
                            </p:stCondLst>
                            <p:childTnLst>
                              <p:par>
                                <p:cTn id="2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2000"/>
                            </p:stCondLst>
                            <p:childTnLst>
                              <p:par>
                                <p:cTn id="2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000"/>
                            </p:stCondLst>
                            <p:childTnLst>
                              <p:par>
                                <p:cTn id="2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0111E-6 L -0.46302 -0.50092 " pathEditMode="relative" rAng="0" ptsTypes="AA">
                                      <p:cBhvr>
                                        <p:cTn id="29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" y="-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" grpId="0"/>
      <p:bldP spid="11" grpId="0" animBg="1"/>
      <p:bldP spid="21" grpId="0"/>
      <p:bldP spid="22" grpId="0"/>
      <p:bldP spid="32" grpId="0"/>
      <p:bldP spid="34" grpId="0"/>
      <p:bldP spid="41" grpId="0"/>
      <p:bldP spid="42" grpId="0"/>
      <p:bldP spid="43" grpId="0"/>
      <p:bldP spid="44" grpId="0" animBg="1"/>
      <p:bldP spid="45" grpId="0"/>
      <p:bldP spid="46" grpId="0"/>
      <p:bldP spid="47" grpId="0" animBg="1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59" grpId="1"/>
      <p:bldP spid="67" grpId="0"/>
      <p:bldP spid="67" grpId="1"/>
      <p:bldP spid="68" grpId="0"/>
      <p:bldP spid="68" grpId="1"/>
      <p:bldP spid="74" grpId="0" animBg="1"/>
      <p:bldP spid="75" grpId="0"/>
      <p:bldP spid="76" grpId="0" animBg="1"/>
      <p:bldP spid="77" grpId="0" animBg="1"/>
      <p:bldP spid="78" grpId="0" animBg="1"/>
      <p:bldP spid="79" grpId="0"/>
      <p:bldP spid="80" grpId="0"/>
      <p:bldP spid="81" grpId="0"/>
      <p:bldP spid="82" grpId="0" animBg="1"/>
      <p:bldP spid="83" grpId="0"/>
      <p:bldP spid="84" grpId="0" animBg="1"/>
      <p:bldP spid="85" grpId="0"/>
      <p:bldP spid="86" grpId="0"/>
      <p:bldP spid="87" grpId="0" animBg="1"/>
      <p:bldP spid="88" grpId="0"/>
      <p:bldP spid="89" grpId="0" animBg="1"/>
      <p:bldP spid="90" grpId="0" animBg="1"/>
      <p:bldP spid="90" grpId="1" animBg="1"/>
      <p:bldP spid="9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0"/>
            <a:ext cx="6500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Дерево задач на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КПД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786921" y="2644205"/>
            <a:ext cx="1543190" cy="141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520495" y="2143116"/>
            <a:ext cx="3529208" cy="137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</a:t>
            </a:r>
            <a:r>
              <a:rPr kumimoji="0" lang="ru-RU" sz="54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полезн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614428" y="3124523"/>
            <a:ext cx="2814828" cy="116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5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Азатр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2951607" y="3141375"/>
            <a:ext cx="2303602" cy="0"/>
          </a:xfrm>
          <a:prstGeom prst="line">
            <a:avLst/>
          </a:prstGeom>
          <a:noFill/>
          <a:ln w="38100">
            <a:solidFill>
              <a:srgbClr val="0014A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1500166" y="2143116"/>
            <a:ext cx="4357718" cy="2071702"/>
          </a:xfrm>
          <a:prstGeom prst="flowChartConnector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19176084">
            <a:off x="-20517" y="1333773"/>
            <a:ext cx="1928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A = F s </a:t>
            </a:r>
            <a:endParaRPr lang="ru-RU" sz="36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34"/>
          <p:cNvGrpSpPr/>
          <p:nvPr/>
        </p:nvGrpSpPr>
        <p:grpSpPr>
          <a:xfrm>
            <a:off x="2357422" y="1071546"/>
            <a:ext cx="3804716" cy="646331"/>
            <a:chOff x="2357422" y="1071546"/>
            <a:chExt cx="3804716" cy="646331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357422" y="1071546"/>
              <a:ext cx="210185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Q=cm</a:t>
              </a:r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600" b="1" baseline="30000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600" b="1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1" name="Text Box 7"/>
            <p:cNvSpPr txBox="1">
              <a:spLocks noChangeArrowheads="1"/>
            </p:cNvSpPr>
            <p:nvPr/>
          </p:nvSpPr>
          <p:spPr bwMode="auto">
            <a:xfrm>
              <a:off x="4090436" y="1101526"/>
              <a:ext cx="2071702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3600" b="1" dirty="0" smtClean="0">
                  <a:solidFill>
                    <a:srgbClr val="0014AC"/>
                  </a:solidFill>
                  <a:latin typeface="Times New Roman" pitchFamily="18" charset="0"/>
                  <a:sym typeface="Symbol" pitchFamily="18" charset="2"/>
                </a:rPr>
                <a:t> + 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sym typeface="Symbol" pitchFamily="18" charset="2"/>
                </a:rPr>
                <a:t>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</a:rPr>
                <a:t>m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</a:rPr>
                <a:t> + ..</a:t>
              </a:r>
              <a:r>
                <a:rPr kumimoji="0" lang="en-US" sz="36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</a:rPr>
                <a:t>      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 rot="1512667">
            <a:off x="53688" y="4106444"/>
            <a:ext cx="2301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A=</a:t>
            </a:r>
            <a:r>
              <a:rPr lang="en-US" sz="36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UIt</a:t>
            </a:r>
            <a:endParaRPr lang="ru-RU" sz="36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0915586">
            <a:off x="4521033" y="4916791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baseline="-25000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=N</a:t>
            </a:r>
            <a:r>
              <a:rPr lang="ru-RU" sz="3600" b="1" baseline="-25000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затр</a:t>
            </a:r>
            <a:r>
              <a:rPr lang="ru-RU" sz="3600" b="1" baseline="-25000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t      </a:t>
            </a:r>
            <a:endParaRPr lang="ru-RU" sz="36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2428860" y="4643446"/>
            <a:ext cx="21431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Q=I</a:t>
            </a:r>
            <a:r>
              <a:rPr kumimoji="0" lang="en-US" sz="3600" b="1" i="0" u="none" strike="noStrike" cap="none" normalizeH="0" baseline="3000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Rt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365D2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1170400">
            <a:off x="6286512" y="1428736"/>
            <a:ext cx="2357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=N</a:t>
            </a:r>
            <a:r>
              <a:rPr lang="ru-RU" sz="36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полезн</a:t>
            </a:r>
            <a:r>
              <a:rPr lang="ru-RU" sz="36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      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 rot="19230261">
            <a:off x="-18675" y="1418061"/>
            <a:ext cx="2000264" cy="659358"/>
          </a:xfrm>
          <a:prstGeom prst="wedgeRectCallout">
            <a:avLst>
              <a:gd name="adj1" fmla="val 51990"/>
              <a:gd name="adj2" fmla="val 28883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2357422" y="1076714"/>
            <a:ext cx="3643338" cy="659358"/>
          </a:xfrm>
          <a:prstGeom prst="wedgeRectCallout">
            <a:avLst>
              <a:gd name="adj1" fmla="val -23430"/>
              <a:gd name="adj2" fmla="val 1371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ая выноска 20"/>
          <p:cNvSpPr/>
          <p:nvPr/>
        </p:nvSpPr>
        <p:spPr>
          <a:xfrm rot="1310100">
            <a:off x="6270335" y="1472729"/>
            <a:ext cx="2347975" cy="659358"/>
          </a:xfrm>
          <a:prstGeom prst="wedgeRectCallout">
            <a:avLst>
              <a:gd name="adj1" fmla="val -143515"/>
              <a:gd name="adj2" fmla="val 2995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ьная выноска 21"/>
          <p:cNvSpPr/>
          <p:nvPr/>
        </p:nvSpPr>
        <p:spPr>
          <a:xfrm rot="1344196">
            <a:off x="115252" y="3891486"/>
            <a:ext cx="1870320" cy="975193"/>
          </a:xfrm>
          <a:prstGeom prst="wedgeEllipseCallout">
            <a:avLst>
              <a:gd name="adj1" fmla="val 78550"/>
              <a:gd name="adj2" fmla="val -106338"/>
            </a:avLst>
          </a:prstGeom>
          <a:noFill/>
          <a:ln w="38100"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ьная выноска 22"/>
          <p:cNvSpPr/>
          <p:nvPr/>
        </p:nvSpPr>
        <p:spPr>
          <a:xfrm rot="203535">
            <a:off x="2285984" y="4429132"/>
            <a:ext cx="2071702" cy="994077"/>
          </a:xfrm>
          <a:prstGeom prst="wedgeEllipseCallout">
            <a:avLst>
              <a:gd name="adj1" fmla="val -5954"/>
              <a:gd name="adj2" fmla="val -86191"/>
            </a:avLst>
          </a:prstGeom>
          <a:noFill/>
          <a:ln w="38100"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ьная выноска 23"/>
          <p:cNvSpPr/>
          <p:nvPr/>
        </p:nvSpPr>
        <p:spPr>
          <a:xfrm rot="20842646">
            <a:off x="4221873" y="4788385"/>
            <a:ext cx="2601079" cy="994077"/>
          </a:xfrm>
          <a:prstGeom prst="wedgeEllipseCallout">
            <a:avLst>
              <a:gd name="adj1" fmla="val -34190"/>
              <a:gd name="adj2" fmla="val -161510"/>
            </a:avLst>
          </a:prstGeom>
          <a:noFill/>
          <a:ln w="38100"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1"/>
          <p:cNvGrpSpPr/>
          <p:nvPr/>
        </p:nvGrpSpPr>
        <p:grpSpPr>
          <a:xfrm>
            <a:off x="80314" y="4805766"/>
            <a:ext cx="1451716" cy="1131530"/>
            <a:chOff x="500034" y="4940676"/>
            <a:chExt cx="1451716" cy="1131530"/>
          </a:xfrm>
        </p:grpSpPr>
        <p:sp>
          <p:nvSpPr>
            <p:cNvPr id="1035" name="Text Box 11"/>
            <p:cNvSpPr txBox="1">
              <a:spLocks noChangeArrowheads="1"/>
            </p:cNvSpPr>
            <p:nvPr/>
          </p:nvSpPr>
          <p:spPr bwMode="auto">
            <a:xfrm>
              <a:off x="500034" y="5207073"/>
              <a:ext cx="1148395" cy="73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</a:rPr>
                <a:t> =       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948668" y="4940676"/>
              <a:ext cx="1003082" cy="719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</a:rPr>
                <a:t>   U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934951" y="5399928"/>
              <a:ext cx="968852" cy="672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</a:rPr>
                <a:t>   R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endParaRPr>
            </a:p>
          </p:txBody>
        </p:sp>
        <p:sp>
          <p:nvSpPr>
            <p:cNvPr id="1039" name="Line 15"/>
            <p:cNvSpPr>
              <a:spLocks noChangeShapeType="1"/>
            </p:cNvSpPr>
            <p:nvPr/>
          </p:nvSpPr>
          <p:spPr bwMode="auto">
            <a:xfrm>
              <a:off x="992026" y="5459244"/>
              <a:ext cx="76645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/>
            </a:p>
          </p:txBody>
        </p:sp>
      </p:grp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44970" y="5621564"/>
          <a:ext cx="1883824" cy="1071546"/>
        </p:xfrm>
        <a:graphic>
          <a:graphicData uri="http://schemas.openxmlformats.org/presentationml/2006/ole">
            <p:oleObj spid="_x0000_s1034" name="Формула" r:id="rId10" imgW="469696" imgH="393529" progId="Equation.3">
              <p:embed/>
            </p:oleObj>
          </a:graphicData>
        </a:graphic>
      </p:graphicFrame>
      <p:sp>
        <p:nvSpPr>
          <p:cNvPr id="29" name="Овальная выноска 28"/>
          <p:cNvSpPr/>
          <p:nvPr/>
        </p:nvSpPr>
        <p:spPr>
          <a:xfrm rot="19870534">
            <a:off x="5937176" y="3348421"/>
            <a:ext cx="2588299" cy="994077"/>
          </a:xfrm>
          <a:prstGeom prst="wedgeEllipseCallout">
            <a:avLst>
              <a:gd name="adj1" fmla="val -78103"/>
              <a:gd name="adj2" fmla="val -148200"/>
            </a:avLst>
          </a:prstGeom>
          <a:noFill/>
          <a:ln w="38100"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19896426">
            <a:off x="6073056" y="3481942"/>
            <a:ext cx="2540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baseline="-25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=q m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топл</a:t>
            </a:r>
            <a:r>
              <a:rPr lang="en-US" sz="36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36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4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4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4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29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7" grpId="0"/>
      <p:bldP spid="1028" grpId="0"/>
      <p:bldP spid="1028" grpId="1"/>
      <p:bldP spid="1028" grpId="2"/>
      <p:bldP spid="1029" grpId="0"/>
      <p:bldP spid="1029" grpId="1"/>
      <p:bldP spid="1029" grpId="2"/>
      <p:bldP spid="9" grpId="0"/>
      <p:bldP spid="12" grpId="0"/>
      <p:bldP spid="13" grpId="0"/>
      <p:bldP spid="1033" grpId="0"/>
      <p:bldP spid="16" grpId="0"/>
      <p:bldP spid="17" grpId="0" animBg="1"/>
      <p:bldP spid="19" grpId="0" animBg="1"/>
      <p:bldP spid="21" grpId="0" animBg="1"/>
      <p:bldP spid="22" grpId="0" animBg="1"/>
      <p:bldP spid="23" grpId="0" animBg="1"/>
      <p:bldP spid="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14314" y="1500174"/>
            <a:ext cx="2071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пули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г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357818" y="2214554"/>
            <a:ext cx="2621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2322497" y="1535099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785786" y="3639925"/>
            <a:ext cx="2177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v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2714612" y="3655489"/>
            <a:ext cx="562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263438" y="3663863"/>
            <a:ext cx="1285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190508" y="4238568"/>
            <a:ext cx="200023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b="1" dirty="0"/>
          </a:p>
        </p:txBody>
      </p:sp>
      <p:sp>
        <p:nvSpPr>
          <p:cNvPr id="83" name="Rectangle 1"/>
          <p:cNvSpPr>
            <a:spLocks noChangeArrowheads="1"/>
          </p:cNvSpPr>
          <p:nvPr/>
        </p:nvSpPr>
        <p:spPr bwMode="auto">
          <a:xfrm>
            <a:off x="1391716" y="4596857"/>
            <a:ext cx="418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1715232" y="4610128"/>
            <a:ext cx="1402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73845" y="4572008"/>
            <a:ext cx="1357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0,15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200" b="1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3214866" y="4179193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130</a:t>
            </a:r>
            <a:r>
              <a:rPr lang="ru-RU" sz="2800" b="1" dirty="0" smtClean="0"/>
              <a:t>•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rgbClr val="0014AC"/>
                </a:solidFill>
              </a:rPr>
              <a:t>•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2908677" y="4262318"/>
            <a:ext cx="521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4" name="Rectangle 1"/>
          <p:cNvSpPr>
            <a:spLocks noChangeArrowheads="1"/>
          </p:cNvSpPr>
          <p:nvPr/>
        </p:nvSpPr>
        <p:spPr bwMode="auto">
          <a:xfrm>
            <a:off x="6536263" y="4187679"/>
            <a:ext cx="1132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Дж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3214678" y="5205194"/>
            <a:ext cx="1214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1"/>
          <p:cNvSpPr>
            <a:spLocks noChangeArrowheads="1"/>
          </p:cNvSpPr>
          <p:nvPr/>
        </p:nvSpPr>
        <p:spPr bwMode="auto">
          <a:xfrm>
            <a:off x="3834058" y="5240819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4262686" y="5292492"/>
            <a:ext cx="1428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400667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" name="Прямая со стрелкой 102"/>
          <p:cNvCxnSpPr/>
          <p:nvPr/>
        </p:nvCxnSpPr>
        <p:spPr>
          <a:xfrm rot="5400000" flipH="1" flipV="1">
            <a:off x="3321835" y="1535099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4643438" y="2214554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4214810" y="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914176" y="221455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4235710" y="199769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044638" y="867682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327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rot="5400000" flipH="1" flipV="1">
            <a:off x="4572000" y="1214422"/>
            <a:ext cx="928694" cy="642942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5333720" y="1053112"/>
            <a:ext cx="785818" cy="184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33"/>
          <p:cNvGrpSpPr/>
          <p:nvPr/>
        </p:nvGrpSpPr>
        <p:grpSpPr>
          <a:xfrm>
            <a:off x="214314" y="2071678"/>
            <a:ext cx="1714480" cy="658708"/>
            <a:chOff x="71406" y="2461905"/>
            <a:chExt cx="1350372" cy="6587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71406" y="2461905"/>
              <a:ext cx="135037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=57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214282" y="2658948"/>
              <a:ext cx="3626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err="1" smtClean="0"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2000" b="1" dirty="0"/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357158" y="214290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расплавилась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Rectangle 1"/>
          <p:cNvSpPr>
            <a:spLocks noChangeArrowheads="1"/>
          </p:cNvSpPr>
          <p:nvPr/>
        </p:nvSpPr>
        <p:spPr bwMode="auto">
          <a:xfrm>
            <a:off x="41985" y="628151"/>
            <a:ext cx="17315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свинца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54"/>
          <p:cNvGrpSpPr/>
          <p:nvPr/>
        </p:nvGrpSpPr>
        <p:grpSpPr>
          <a:xfrm>
            <a:off x="1613589" y="485275"/>
            <a:ext cx="1458213" cy="872023"/>
            <a:chOff x="1237454" y="4995752"/>
            <a:chExt cx="1791196" cy="872023"/>
          </a:xfrm>
        </p:grpSpPr>
        <p:sp>
          <p:nvSpPr>
            <p:cNvPr id="171" name="Прямоугольник 170"/>
            <p:cNvSpPr/>
            <p:nvPr/>
          </p:nvSpPr>
          <p:spPr>
            <a:xfrm>
              <a:off x="1237454" y="5150879"/>
              <a:ext cx="79392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25</a:t>
              </a:r>
              <a:endParaRPr lang="ru-RU" sz="1400" b="1" dirty="0"/>
            </a:p>
          </p:txBody>
        </p:sp>
        <p:grpSp>
          <p:nvGrpSpPr>
            <p:cNvPr id="4" name="Группа 50"/>
            <p:cNvGrpSpPr/>
            <p:nvPr/>
          </p:nvGrpSpPr>
          <p:grpSpPr>
            <a:xfrm>
              <a:off x="1868487" y="4995752"/>
              <a:ext cx="1160163" cy="872023"/>
              <a:chOff x="2469885" y="5355195"/>
              <a:chExt cx="971919" cy="872023"/>
            </a:xfrm>
          </p:grpSpPr>
          <p:sp>
            <p:nvSpPr>
              <p:cNvPr id="173" name="Rectangle 1"/>
              <p:cNvSpPr>
                <a:spLocks noChangeArrowheads="1"/>
              </p:cNvSpPr>
              <p:nvPr/>
            </p:nvSpPr>
            <p:spPr bwMode="auto">
              <a:xfrm>
                <a:off x="2469885" y="5355195"/>
                <a:ext cx="97191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/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к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Дж </a:t>
                </a:r>
                <a:endPara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74" name="Прямоугольник 173"/>
              <p:cNvSpPr/>
              <p:nvPr/>
            </p:nvSpPr>
            <p:spPr>
              <a:xfrm>
                <a:off x="2853861" y="5827108"/>
                <a:ext cx="5281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кг </a:t>
                </a:r>
                <a:endParaRPr lang="ru-RU" sz="20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75" name="Прямая соединительная линия 174"/>
              <p:cNvCxnSpPr/>
              <p:nvPr/>
            </p:nvCxnSpPr>
            <p:spPr>
              <a:xfrm flipV="1">
                <a:off x="2643174" y="5860145"/>
                <a:ext cx="663569" cy="35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scene3d>
                <a:camera prst="orthographicFront">
                  <a:rot lat="0" lon="0" rev="2148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6" name="Прямоугольник 175"/>
          <p:cNvSpPr/>
          <p:nvPr/>
        </p:nvSpPr>
        <p:spPr>
          <a:xfrm>
            <a:off x="5417569" y="3619564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 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пули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3107615" y="3616175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пули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5096192" y="4187679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3024866" y="4627680"/>
            <a:ext cx="17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285720" y="5300194"/>
            <a:ext cx="902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0,15</a:t>
            </a:r>
            <a:endParaRPr lang="ru-RU" sz="1200" b="1" dirty="0">
              <a:solidFill>
                <a:srgbClr val="0000FF"/>
              </a:solidFill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889131" y="5252694"/>
            <a:ext cx="1013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" name="Rectangle 1"/>
          <p:cNvSpPr>
            <a:spLocks noChangeArrowheads="1"/>
          </p:cNvSpPr>
          <p:nvPr/>
        </p:nvSpPr>
        <p:spPr bwMode="auto">
          <a:xfrm>
            <a:off x="1690730" y="5312946"/>
            <a:ext cx="418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2033912" y="5285695"/>
            <a:ext cx="13236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4714876" y="108623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Прямоугольник 126"/>
          <p:cNvSpPr/>
          <p:nvPr/>
        </p:nvSpPr>
        <p:spPr>
          <a:xfrm>
            <a:off x="4143372" y="168145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>
            <a:off x="4701228" y="198659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Овал 138"/>
          <p:cNvSpPr/>
          <p:nvPr/>
        </p:nvSpPr>
        <p:spPr>
          <a:xfrm>
            <a:off x="3570846" y="3187390"/>
            <a:ext cx="143898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3285094" y="3213109"/>
            <a:ext cx="71438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357158" y="1214422"/>
            <a:ext cx="1500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=0,3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0" y="2500306"/>
            <a:ext cx="3357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свинца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130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Дж/кг</a:t>
            </a:r>
            <a:r>
              <a:rPr lang="ru-RU" sz="2800" b="1" dirty="0" smtClean="0"/>
              <a:t>•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4786314" y="2484540"/>
            <a:ext cx="2362208" cy="423862"/>
            <a:chOff x="4608" y="9158"/>
            <a:chExt cx="1920" cy="668"/>
          </a:xfrm>
        </p:grpSpPr>
        <p:sp>
          <p:nvSpPr>
            <p:cNvPr id="1027" name="Line 3"/>
            <p:cNvSpPr>
              <a:spLocks noChangeShapeType="1"/>
            </p:cNvSpPr>
            <p:nvPr/>
          </p:nvSpPr>
          <p:spPr bwMode="auto">
            <a:xfrm>
              <a:off x="5232" y="9656"/>
              <a:ext cx="129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4608" y="9158"/>
              <a:ext cx="806" cy="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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0" name="Прямоугольник 109"/>
          <p:cNvSpPr/>
          <p:nvPr/>
        </p:nvSpPr>
        <p:spPr>
          <a:xfrm>
            <a:off x="5576886" y="2850104"/>
            <a:ext cx="1872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3206336" y="3214686"/>
            <a:ext cx="2457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 </a:t>
            </a:r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5451232" y="3214686"/>
            <a:ext cx="2621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 rot="20737351">
            <a:off x="6835688" y="5082542"/>
            <a:ext cx="1500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214282" y="5857892"/>
            <a:ext cx="8858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Чтобы расплавиться после удара пуля должна лететь со скоростью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633м/с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1"/>
          <p:cNvSpPr>
            <a:spLocks noChangeArrowheads="1"/>
          </p:cNvSpPr>
          <p:nvPr/>
        </p:nvSpPr>
        <p:spPr bwMode="auto">
          <a:xfrm>
            <a:off x="376" y="3092767"/>
            <a:ext cx="9143624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какой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скоростью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должна лететь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свинцовая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пуля, чтобы при ударе о преграду она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расплавилась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если температура пули до удара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57 °С?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ударе в тепло превращается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0 % энергии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пули.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785918" y="4250819"/>
            <a:ext cx="42862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3988433" y="4357882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6298387" y="4357694"/>
            <a:ext cx="42862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 rot="20790543">
            <a:off x="6143636" y="5286388"/>
            <a:ext cx="1143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857356" y="2000240"/>
            <a:ext cx="1357322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580112" y="0"/>
            <a:ext cx="352839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иСР№1 стр.49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repeatCount="300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1000" fill="hold"/>
                                        <p:tgtEl>
                                          <p:spTgt spid="1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000" fill="hold"/>
                                        <p:tgtEl>
                                          <p:spTgt spid="1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7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2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1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000"/>
                            </p:stCondLst>
                            <p:childTnLst>
                              <p:par>
                                <p:cTn id="2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000"/>
                            </p:stCondLst>
                            <p:childTnLst>
                              <p:par>
                                <p:cTn id="2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000"/>
                            </p:stCondLst>
                            <p:childTnLst>
                              <p:par>
                                <p:cTn id="2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000"/>
                            </p:stCondLst>
                            <p:childTnLst>
                              <p:par>
                                <p:cTn id="2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3" dur="2000" fill="hold"/>
                                        <p:tgtEl>
                                          <p:spTgt spid="18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000"/>
                            </p:stCondLst>
                            <p:childTnLst>
                              <p:par>
                                <p:cTn id="27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18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000"/>
                            </p:stCondLst>
                            <p:childTnLst>
                              <p:par>
                                <p:cTn id="29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8" dur="2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2" dur="2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3" dur="2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2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700"/>
                            </p:stCondLst>
                            <p:childTnLst>
                              <p:par>
                                <p:cTn id="30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07" dur="2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8" grpId="0"/>
      <p:bldP spid="66" grpId="0"/>
      <p:bldP spid="68" grpId="0"/>
      <p:bldP spid="70" grpId="0"/>
      <p:bldP spid="81" grpId="0"/>
      <p:bldP spid="83" grpId="0"/>
      <p:bldP spid="84" grpId="0"/>
      <p:bldP spid="87" grpId="0"/>
      <p:bldP spid="91" grpId="0"/>
      <p:bldP spid="92" grpId="0"/>
      <p:bldP spid="94" grpId="0"/>
      <p:bldP spid="95" grpId="0"/>
      <p:bldP spid="96" grpId="0"/>
      <p:bldP spid="97" grpId="0"/>
      <p:bldP spid="135" grpId="0"/>
      <p:bldP spid="169" grpId="0"/>
      <p:bldP spid="176" grpId="0"/>
      <p:bldP spid="177" grpId="0"/>
      <p:bldP spid="180" grpId="0"/>
      <p:bldP spid="183" grpId="0"/>
      <p:bldP spid="186" grpId="0"/>
      <p:bldP spid="186" grpId="1"/>
      <p:bldP spid="187" grpId="0"/>
      <p:bldP spid="188" grpId="0"/>
      <p:bldP spid="189" grpId="0"/>
      <p:bldP spid="189" grpId="1"/>
      <p:bldP spid="139" grpId="0" animBg="1"/>
      <p:bldP spid="139" grpId="1" animBg="1"/>
      <p:bldP spid="139" grpId="2" animBg="1"/>
      <p:bldP spid="140" grpId="0" animBg="1"/>
      <p:bldP spid="140" grpId="1" animBg="1"/>
      <p:bldP spid="140" grpId="2" animBg="1"/>
      <p:bldP spid="89" grpId="0"/>
      <p:bldP spid="93" grpId="0"/>
      <p:bldP spid="110" grpId="0"/>
      <p:bldP spid="114" grpId="0"/>
      <p:bldP spid="116" grpId="0"/>
      <p:bldP spid="117" grpId="0"/>
      <p:bldP spid="117" grpId="1"/>
      <p:bldP spid="118" grpId="0"/>
      <p:bldP spid="118" grpId="1"/>
      <p:bldP spid="74" grpId="0" animBg="1"/>
      <p:bldP spid="74" grpId="1" animBg="1"/>
      <p:bldP spid="75" grpId="0" animBg="1"/>
      <p:bldP spid="76" grpId="0" animBg="1"/>
      <p:bldP spid="77" grpId="0" animBg="1"/>
      <p:bldP spid="78" grpId="0"/>
      <p:bldP spid="7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0" y="1785926"/>
            <a:ext cx="221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357818" y="2516072"/>
            <a:ext cx="2621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1679555" y="1535099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1456056" y="4143380"/>
            <a:ext cx="1507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Р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2794579" y="4206444"/>
            <a:ext cx="562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245304" y="4263102"/>
            <a:ext cx="1122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341556" y="4802088"/>
            <a:ext cx="2000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•600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1100" b="1" dirty="0"/>
          </a:p>
        </p:txBody>
      </p:sp>
      <p:sp>
        <p:nvSpPr>
          <p:cNvPr id="83" name="Rectangle 1"/>
          <p:cNvSpPr>
            <a:spLocks noChangeArrowheads="1"/>
          </p:cNvSpPr>
          <p:nvPr/>
        </p:nvSpPr>
        <p:spPr bwMode="auto">
          <a:xfrm>
            <a:off x="3645838" y="5161773"/>
            <a:ext cx="418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098374" y="5210523"/>
            <a:ext cx="1674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189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428860" y="5159278"/>
            <a:ext cx="1571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1200" b="1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3286116" y="4714884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ru-RU" sz="2800" b="1" dirty="0" smtClean="0"/>
              <a:t>•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г</a:t>
            </a:r>
            <a:r>
              <a:rPr lang="ru-RU" sz="2400" b="1" dirty="0" smtClean="0">
                <a:solidFill>
                  <a:srgbClr val="0014AC"/>
                </a:solidFill>
              </a:rPr>
              <a:t>•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2920552" y="4793714"/>
            <a:ext cx="521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4" name="Rectangle 1"/>
          <p:cNvSpPr>
            <a:spLocks noChangeArrowheads="1"/>
          </p:cNvSpPr>
          <p:nvPr/>
        </p:nvSpPr>
        <p:spPr bwMode="auto">
          <a:xfrm>
            <a:off x="6643702" y="5143512"/>
            <a:ext cx="1132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Дж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286380" y="5524640"/>
            <a:ext cx="1214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1"/>
          <p:cNvSpPr>
            <a:spLocks noChangeArrowheads="1"/>
          </p:cNvSpPr>
          <p:nvPr/>
        </p:nvSpPr>
        <p:spPr bwMode="auto">
          <a:xfrm>
            <a:off x="6136832" y="5534523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6619604" y="5576313"/>
            <a:ext cx="1309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2547с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64413" y="954910"/>
            <a:ext cx="691963" cy="2371729"/>
            <a:chOff x="10944" y="4752"/>
            <a:chExt cx="294" cy="432"/>
          </a:xfrm>
        </p:grpSpPr>
        <p:sp>
          <p:nvSpPr>
            <p:cNvPr id="90" name="Rectangle 3"/>
            <p:cNvSpPr>
              <a:spLocks noChangeArrowheads="1"/>
            </p:cNvSpPr>
            <p:nvPr/>
          </p:nvSpPr>
          <p:spPr bwMode="auto">
            <a:xfrm>
              <a:off x="10950" y="4950"/>
              <a:ext cx="288" cy="23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Line 4"/>
            <p:cNvSpPr>
              <a:spLocks noChangeShapeType="1"/>
            </p:cNvSpPr>
            <p:nvPr/>
          </p:nvSpPr>
          <p:spPr bwMode="auto">
            <a:xfrm>
              <a:off x="10944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Line 5"/>
            <p:cNvSpPr>
              <a:spLocks noChangeShapeType="1"/>
            </p:cNvSpPr>
            <p:nvPr/>
          </p:nvSpPr>
          <p:spPr bwMode="auto">
            <a:xfrm>
              <a:off x="11232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Line 6"/>
            <p:cNvSpPr>
              <a:spLocks noChangeShapeType="1"/>
            </p:cNvSpPr>
            <p:nvPr/>
          </p:nvSpPr>
          <p:spPr bwMode="auto">
            <a:xfrm>
              <a:off x="10944" y="5184"/>
              <a:ext cx="288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03" name="Прямая со стрелкой 102"/>
          <p:cNvCxnSpPr/>
          <p:nvPr/>
        </p:nvCxnSpPr>
        <p:spPr>
          <a:xfrm rot="5400000" flipH="1" flipV="1">
            <a:off x="3321835" y="1535099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4643438" y="2214554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4214810" y="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914176" y="221455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4235710" y="199769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044638" y="867682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rot="5400000" flipH="1" flipV="1">
            <a:off x="4572000" y="1214422"/>
            <a:ext cx="928694" cy="642942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3"/>
          <p:cNvSpPr>
            <a:spLocks noChangeArrowheads="1"/>
          </p:cNvSpPr>
          <p:nvPr/>
        </p:nvSpPr>
        <p:spPr bwMode="auto">
          <a:xfrm>
            <a:off x="3189296" y="1228070"/>
            <a:ext cx="612000" cy="1415112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3600000" scaled="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5333720" y="1053112"/>
            <a:ext cx="785818" cy="184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34"/>
          <p:cNvGrpSpPr/>
          <p:nvPr/>
        </p:nvGrpSpPr>
        <p:grpSpPr>
          <a:xfrm>
            <a:off x="3400209" y="71414"/>
            <a:ext cx="502269" cy="3112841"/>
            <a:chOff x="1013726" y="547468"/>
            <a:chExt cx="502269" cy="3112841"/>
          </a:xfrm>
        </p:grpSpPr>
        <p:sp>
          <p:nvSpPr>
            <p:cNvPr id="128" name="AutoShape 8"/>
            <p:cNvSpPr>
              <a:spLocks noChangeArrowheads="1"/>
            </p:cNvSpPr>
            <p:nvPr/>
          </p:nvSpPr>
          <p:spPr bwMode="auto">
            <a:xfrm rot="856414">
              <a:off x="1348735" y="547468"/>
              <a:ext cx="167260" cy="28915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Rectangle 9"/>
            <p:cNvSpPr>
              <a:spLocks noChangeArrowheads="1"/>
            </p:cNvSpPr>
            <p:nvPr/>
          </p:nvSpPr>
          <p:spPr bwMode="auto">
            <a:xfrm rot="856414">
              <a:off x="1013726" y="3288542"/>
              <a:ext cx="83630" cy="37176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" name="Группа 133"/>
          <p:cNvGrpSpPr/>
          <p:nvPr/>
        </p:nvGrpSpPr>
        <p:grpSpPr>
          <a:xfrm>
            <a:off x="0" y="2500306"/>
            <a:ext cx="1714480" cy="658708"/>
            <a:chOff x="71406" y="2461905"/>
            <a:chExt cx="1350372" cy="6587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71406" y="2461905"/>
              <a:ext cx="135037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=10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214282" y="2658948"/>
              <a:ext cx="3626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err="1" smtClean="0"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2000" b="1" dirty="0"/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71406" y="515808"/>
            <a:ext cx="2214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Выкипело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Line 10"/>
          <p:cNvSpPr>
            <a:spLocks noChangeShapeType="1"/>
          </p:cNvSpPr>
          <p:nvPr/>
        </p:nvSpPr>
        <p:spPr bwMode="auto">
          <a:xfrm rot="856414">
            <a:off x="3683282" y="1129089"/>
            <a:ext cx="45719" cy="173926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9" name="Rectangle 1"/>
          <p:cNvSpPr>
            <a:spLocks noChangeArrowheads="1"/>
          </p:cNvSpPr>
          <p:nvPr/>
        </p:nvSpPr>
        <p:spPr bwMode="auto">
          <a:xfrm>
            <a:off x="0" y="2928934"/>
            <a:ext cx="14275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4"/>
          <p:cNvGrpSpPr/>
          <p:nvPr/>
        </p:nvGrpSpPr>
        <p:grpSpPr>
          <a:xfrm>
            <a:off x="1285852" y="2786058"/>
            <a:ext cx="1615308" cy="872023"/>
            <a:chOff x="1237454" y="4995752"/>
            <a:chExt cx="1984163" cy="872023"/>
          </a:xfrm>
        </p:grpSpPr>
        <p:sp>
          <p:nvSpPr>
            <p:cNvPr id="171" name="Прямоугольник 170"/>
            <p:cNvSpPr/>
            <p:nvPr/>
          </p:nvSpPr>
          <p:spPr>
            <a:xfrm>
              <a:off x="1237454" y="5281504"/>
              <a:ext cx="7781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2,3</a:t>
              </a:r>
              <a:endParaRPr lang="ru-RU" sz="1100" b="1" dirty="0"/>
            </a:p>
          </p:txBody>
        </p:sp>
        <p:grpSp>
          <p:nvGrpSpPr>
            <p:cNvPr id="7" name="Группа 50"/>
            <p:cNvGrpSpPr/>
            <p:nvPr/>
          </p:nvGrpSpPr>
          <p:grpSpPr>
            <a:xfrm>
              <a:off x="1868487" y="4995752"/>
              <a:ext cx="1353130" cy="872023"/>
              <a:chOff x="2469886" y="5355195"/>
              <a:chExt cx="1133576" cy="872023"/>
            </a:xfrm>
          </p:grpSpPr>
          <p:sp>
            <p:nvSpPr>
              <p:cNvPr id="173" name="Rectangle 1"/>
              <p:cNvSpPr>
                <a:spLocks noChangeArrowheads="1"/>
              </p:cNvSpPr>
              <p:nvPr/>
            </p:nvSpPr>
            <p:spPr bwMode="auto">
              <a:xfrm>
                <a:off x="2469886" y="5355195"/>
                <a:ext cx="113357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/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М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Дж </a:t>
                </a:r>
                <a:endPara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74" name="Прямоугольник 173"/>
              <p:cNvSpPr/>
              <p:nvPr/>
            </p:nvSpPr>
            <p:spPr>
              <a:xfrm>
                <a:off x="2853861" y="5827108"/>
                <a:ext cx="5281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кг </a:t>
                </a:r>
                <a:endParaRPr lang="ru-RU" sz="20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75" name="Прямая соединительная линия 174"/>
              <p:cNvCxnSpPr/>
              <p:nvPr/>
            </p:nvCxnSpPr>
            <p:spPr>
              <a:xfrm flipV="1">
                <a:off x="2643174" y="5860145"/>
                <a:ext cx="663569" cy="35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scene3d>
                <a:camera prst="orthographicFront">
                  <a:rot lat="0" lon="0" rev="2148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6" name="Прямоугольник 175"/>
          <p:cNvSpPr/>
          <p:nvPr/>
        </p:nvSpPr>
        <p:spPr>
          <a:xfrm>
            <a:off x="5143504" y="4184133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3129592" y="4157028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5429256" y="4643446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0,25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5572132" y="5237819"/>
            <a:ext cx="17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575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2428860" y="5619640"/>
            <a:ext cx="800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300</a:t>
            </a:r>
            <a:endParaRPr lang="ru-RU" sz="1200" b="1" dirty="0">
              <a:solidFill>
                <a:srgbClr val="0000FF"/>
              </a:solidFill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2915278" y="5572140"/>
            <a:ext cx="1013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" name="Rectangle 1"/>
          <p:cNvSpPr>
            <a:spLocks noChangeArrowheads="1"/>
          </p:cNvSpPr>
          <p:nvPr/>
        </p:nvSpPr>
        <p:spPr bwMode="auto">
          <a:xfrm>
            <a:off x="3714744" y="5620517"/>
            <a:ext cx="418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4000496" y="5628891"/>
            <a:ext cx="1428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764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000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4714876" y="108623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Прямоугольник 126"/>
          <p:cNvSpPr/>
          <p:nvPr/>
        </p:nvSpPr>
        <p:spPr>
          <a:xfrm>
            <a:off x="4143372" y="168145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>
            <a:off x="4701228" y="198659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Овал 138"/>
          <p:cNvSpPr/>
          <p:nvPr/>
        </p:nvSpPr>
        <p:spPr>
          <a:xfrm>
            <a:off x="3570846" y="3187390"/>
            <a:ext cx="143898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3285094" y="3213109"/>
            <a:ext cx="71438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Rectangle 1"/>
          <p:cNvSpPr>
            <a:spLocks noChangeArrowheads="1"/>
          </p:cNvSpPr>
          <p:nvPr/>
        </p:nvSpPr>
        <p:spPr bwMode="auto">
          <a:xfrm>
            <a:off x="0" y="3645024"/>
            <a:ext cx="914400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электроплитке мощностью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600 Вт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имеющей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КПД 50 %,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нагрели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воды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10 °С до 100 °С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при этом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250 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ее обратили в пар. Как долго длилось нагревание?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714612" y="3357562"/>
            <a:ext cx="1357322" cy="2857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0" y="1428736"/>
            <a:ext cx="2571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600 Вт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0" y="857232"/>
            <a:ext cx="221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250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4786314" y="2786058"/>
            <a:ext cx="2362208" cy="423862"/>
            <a:chOff x="4608" y="9158"/>
            <a:chExt cx="1920" cy="668"/>
          </a:xfrm>
        </p:grpSpPr>
        <p:sp>
          <p:nvSpPr>
            <p:cNvPr id="1027" name="Line 3"/>
            <p:cNvSpPr>
              <a:spLocks noChangeShapeType="1"/>
            </p:cNvSpPr>
            <p:nvPr/>
          </p:nvSpPr>
          <p:spPr bwMode="auto">
            <a:xfrm>
              <a:off x="5232" y="9656"/>
              <a:ext cx="129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4608" y="9158"/>
              <a:ext cx="806" cy="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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0" name="Прямоугольник 109"/>
          <p:cNvSpPr/>
          <p:nvPr/>
        </p:nvSpPr>
        <p:spPr>
          <a:xfrm>
            <a:off x="5576886" y="3151622"/>
            <a:ext cx="1872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Rectangle 1"/>
          <p:cNvSpPr>
            <a:spLocks noChangeArrowheads="1"/>
          </p:cNvSpPr>
          <p:nvPr/>
        </p:nvSpPr>
        <p:spPr bwMode="auto">
          <a:xfrm>
            <a:off x="7286644" y="2786058"/>
            <a:ext cx="521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4214810" y="3643314"/>
            <a:ext cx="2457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 </a:t>
            </a:r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6459706" y="3643314"/>
            <a:ext cx="2621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7786742" y="5558869"/>
            <a:ext cx="1500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42мин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285720" y="6072206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нагревание 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кипение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длилось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42мин.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580112" y="0"/>
            <a:ext cx="3528392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и СР№1 стр.49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4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6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6" presetClass="emph" presetSubtype="0" repeatCount="3000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1000" fill="hold"/>
                                        <p:tgtEl>
                                          <p:spTgt spid="1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3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4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7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000" fill="hold"/>
                                        <p:tgtEl>
                                          <p:spTgt spid="1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0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3000"/>
                            </p:stCondLst>
                            <p:childTnLst>
                              <p:par>
                                <p:cTn id="19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1000"/>
                            </p:stCondLst>
                            <p:childTnLst>
                              <p:par>
                                <p:cTn id="2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000"/>
                            </p:stCondLst>
                            <p:childTnLst>
                              <p:par>
                                <p:cTn id="2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2" dur="2000" fill="hold"/>
                                        <p:tgtEl>
                                          <p:spTgt spid="18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5" dur="2000" fill="hold"/>
                                        <p:tgtEl>
                                          <p:spTgt spid="18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000"/>
                            </p:stCondLst>
                            <p:childTnLst>
                              <p:par>
                                <p:cTn id="28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1" dur="2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3000"/>
                            </p:stCondLst>
                            <p:childTnLst>
                              <p:par>
                                <p:cTn id="2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5" dur="5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000"/>
                            </p:stCondLst>
                            <p:childTnLst>
                              <p:par>
                                <p:cTn id="28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8" dur="2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8" grpId="0"/>
      <p:bldP spid="66" grpId="0"/>
      <p:bldP spid="68" grpId="0"/>
      <p:bldP spid="70" grpId="0"/>
      <p:bldP spid="81" grpId="0"/>
      <p:bldP spid="83" grpId="0"/>
      <p:bldP spid="84" grpId="0"/>
      <p:bldP spid="87" grpId="0"/>
      <p:bldP spid="91" grpId="0"/>
      <p:bldP spid="92" grpId="0"/>
      <p:bldP spid="94" grpId="0"/>
      <p:bldP spid="95" grpId="0"/>
      <p:bldP spid="96" grpId="0"/>
      <p:bldP spid="97" grpId="0"/>
      <p:bldP spid="111" grpId="0" animBg="1"/>
      <p:bldP spid="135" grpId="0"/>
      <p:bldP spid="169" grpId="0"/>
      <p:bldP spid="176" grpId="0"/>
      <p:bldP spid="177" grpId="0"/>
      <p:bldP spid="180" grpId="0"/>
      <p:bldP spid="183" grpId="0"/>
      <p:bldP spid="186" grpId="0"/>
      <p:bldP spid="186" grpId="1"/>
      <p:bldP spid="187" grpId="0"/>
      <p:bldP spid="188" grpId="0"/>
      <p:bldP spid="189" grpId="0"/>
      <p:bldP spid="189" grpId="1"/>
      <p:bldP spid="139" grpId="0" animBg="1"/>
      <p:bldP spid="139" grpId="1" animBg="1"/>
      <p:bldP spid="139" grpId="2" animBg="1"/>
      <p:bldP spid="139" grpId="3" animBg="1"/>
      <p:bldP spid="140" grpId="0" animBg="1"/>
      <p:bldP spid="140" grpId="1" animBg="1"/>
      <p:bldP spid="140" grpId="2" animBg="1"/>
      <p:bldP spid="140" grpId="3" animBg="1"/>
      <p:bldP spid="112" grpId="0" animBg="1"/>
      <p:bldP spid="86" grpId="0" animBg="1"/>
      <p:bldP spid="89" grpId="0"/>
      <p:bldP spid="93" grpId="0"/>
      <p:bldP spid="110" grpId="0"/>
      <p:bldP spid="113" grpId="0"/>
      <p:bldP spid="114" grpId="0"/>
      <p:bldP spid="116" grpId="0"/>
      <p:bldP spid="117" grpId="0"/>
      <p:bldP spid="117" grpId="1"/>
      <p:bldP spid="118" grpId="0"/>
      <p:bldP spid="118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142844" y="1428736"/>
            <a:ext cx="22092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286116" y="1357298"/>
            <a:ext cx="11221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651095" y="954910"/>
            <a:ext cx="691963" cy="2371729"/>
            <a:chOff x="10944" y="4752"/>
            <a:chExt cx="294" cy="432"/>
          </a:xfrm>
        </p:grpSpPr>
        <p:sp>
          <p:nvSpPr>
            <p:cNvPr id="90" name="Rectangle 3"/>
            <p:cNvSpPr>
              <a:spLocks noChangeArrowheads="1"/>
            </p:cNvSpPr>
            <p:nvPr/>
          </p:nvSpPr>
          <p:spPr bwMode="auto">
            <a:xfrm>
              <a:off x="10950" y="4950"/>
              <a:ext cx="288" cy="23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Line 4"/>
            <p:cNvSpPr>
              <a:spLocks noChangeShapeType="1"/>
            </p:cNvSpPr>
            <p:nvPr/>
          </p:nvSpPr>
          <p:spPr bwMode="auto">
            <a:xfrm>
              <a:off x="10944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Line 5"/>
            <p:cNvSpPr>
              <a:spLocks noChangeShapeType="1"/>
            </p:cNvSpPr>
            <p:nvPr/>
          </p:nvSpPr>
          <p:spPr bwMode="auto">
            <a:xfrm>
              <a:off x="11232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Line 6"/>
            <p:cNvSpPr>
              <a:spLocks noChangeShapeType="1"/>
            </p:cNvSpPr>
            <p:nvPr/>
          </p:nvSpPr>
          <p:spPr bwMode="auto">
            <a:xfrm>
              <a:off x="10944" y="5184"/>
              <a:ext cx="288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03" name="Прямая со стрелкой 102"/>
          <p:cNvCxnSpPr/>
          <p:nvPr/>
        </p:nvCxnSpPr>
        <p:spPr>
          <a:xfrm rot="5400000" flipH="1" flipV="1">
            <a:off x="6246032" y="1373266"/>
            <a:ext cx="1620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6984594" y="2112622"/>
            <a:ext cx="2088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7072330" y="42860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914176" y="2000240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6576866" y="1895765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6385794" y="765750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rot="16200000" flipV="1">
            <a:off x="6850918" y="1221520"/>
            <a:ext cx="887750" cy="444926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34"/>
          <p:cNvGrpSpPr/>
          <p:nvPr/>
        </p:nvGrpSpPr>
        <p:grpSpPr>
          <a:xfrm>
            <a:off x="5886891" y="71414"/>
            <a:ext cx="502269" cy="3112841"/>
            <a:chOff x="1013726" y="547468"/>
            <a:chExt cx="502269" cy="3112841"/>
          </a:xfrm>
        </p:grpSpPr>
        <p:sp>
          <p:nvSpPr>
            <p:cNvPr id="128" name="AutoShape 8"/>
            <p:cNvSpPr>
              <a:spLocks noChangeArrowheads="1"/>
            </p:cNvSpPr>
            <p:nvPr/>
          </p:nvSpPr>
          <p:spPr bwMode="auto">
            <a:xfrm rot="856414">
              <a:off x="1348735" y="547468"/>
              <a:ext cx="167260" cy="28915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Rectangle 9"/>
            <p:cNvSpPr>
              <a:spLocks noChangeArrowheads="1"/>
            </p:cNvSpPr>
            <p:nvPr/>
          </p:nvSpPr>
          <p:spPr bwMode="auto">
            <a:xfrm rot="856414">
              <a:off x="1013726" y="3288542"/>
              <a:ext cx="83630" cy="37176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0" name="Line 10"/>
          <p:cNvSpPr>
            <a:spLocks noChangeShapeType="1"/>
          </p:cNvSpPr>
          <p:nvPr/>
        </p:nvSpPr>
        <p:spPr bwMode="auto">
          <a:xfrm rot="856414">
            <a:off x="6169964" y="1129089"/>
            <a:ext cx="45719" cy="173926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7" name="Прямоугольник 176"/>
          <p:cNvSpPr/>
          <p:nvPr/>
        </p:nvSpPr>
        <p:spPr>
          <a:xfrm>
            <a:off x="2143108" y="1357298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6484528" y="1579519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>
            <a:off x="7042384" y="1884660"/>
            <a:ext cx="1764000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77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минут 2кг 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 остыли на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Какова мощность нагревателя, если та же вода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нагреется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минут.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7056032" y="969614"/>
            <a:ext cx="1373620" cy="3049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0" y="857232"/>
            <a:ext cx="557213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Опишем остывание воды.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-32" y="1928802"/>
            <a:ext cx="2046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остыв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85918" y="1857364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0" y="2500306"/>
            <a:ext cx="5572132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Опишем нагревание воды.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2857496"/>
            <a:ext cx="30718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b="1" cap="all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выд</a:t>
            </a:r>
            <a:r>
              <a:rPr lang="en-US" sz="32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ост</a:t>
            </a:r>
            <a:r>
              <a:rPr lang="en-US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928926" y="3071810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714348" y="2357430"/>
            <a:ext cx="1214446" cy="1000132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 flipH="1" flipV="1">
            <a:off x="7557149" y="1086793"/>
            <a:ext cx="887750" cy="71438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0" y="3500438"/>
            <a:ext cx="58578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b="1" cap="all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выд</a:t>
            </a:r>
            <a:r>
              <a:rPr lang="en-US" sz="32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en-US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)/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0" y="4143380"/>
            <a:ext cx="58578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600" b="1" cap="all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выд</a:t>
            </a:r>
            <a:r>
              <a:rPr lang="en-US" sz="32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en-US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)/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0" y="485776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400" b="1" cap="all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выд</a:t>
            </a:r>
            <a:r>
              <a:rPr lang="en-US" sz="28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14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12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lang="ru-RU" sz="28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(4200·</a:t>
            </a:r>
            <a:r>
              <a:rPr lang="ru-RU" sz="28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)/10</a:t>
            </a:r>
            <a:r>
              <a:rPr lang="ru-RU" sz="14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4200·</a:t>
            </a:r>
            <a:r>
              <a:rPr lang="ru-RU" sz="28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en-US" sz="28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0" y="5357826"/>
            <a:ext cx="57864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400" b="1" cap="all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выд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11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lang="ru-RU" sz="28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(16800)/</a:t>
            </a:r>
            <a:r>
              <a:rPr lang="ru-RU" sz="28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мин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16800</a:t>
            </a:r>
            <a:r>
              <a:rPr lang="ru-RU" sz="24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)/</a:t>
            </a:r>
            <a:r>
              <a:rPr lang="ru-RU" sz="24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0" y="5857892"/>
            <a:ext cx="26431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1400" b="1" cap="all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выд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2800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Вт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70" grpId="0"/>
      <p:bldP spid="177" grpId="0"/>
      <p:bldP spid="53" grpId="0"/>
      <p:bldP spid="30" grpId="0" animBg="1"/>
      <p:bldP spid="31" grpId="0"/>
      <p:bldP spid="32" grpId="0"/>
      <p:bldP spid="34" grpId="0" animBg="1"/>
      <p:bldP spid="36" grpId="0"/>
      <p:bldP spid="37" grpId="0"/>
      <p:bldP spid="47" grpId="0"/>
      <p:bldP spid="48" grpId="0"/>
      <p:bldP spid="50" grpId="0"/>
      <p:bldP spid="51" grpId="0"/>
      <p:bldP spid="5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Box 94"/>
          <p:cNvSpPr txBox="1"/>
          <p:nvPr/>
        </p:nvSpPr>
        <p:spPr>
          <a:xfrm>
            <a:off x="0" y="0"/>
            <a:ext cx="2357454" cy="675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1500"/>
              </a:lnSpc>
              <a:spcAft>
                <a:spcPts val="0"/>
              </a:spcAft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const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ts val="15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терм.</a:t>
            </a:r>
          </a:p>
          <a:p>
            <a:pPr lvl="0" algn="ctr">
              <a:lnSpc>
                <a:spcPts val="1500"/>
              </a:lnSpc>
              <a:spcAft>
                <a:spcPts val="0"/>
              </a:spcAft>
            </a:pPr>
            <a:r>
              <a:rPr lang="ru-RU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Бойля-Мариот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2714580" y="0"/>
            <a:ext cx="6429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/ЛР1/ «ИЗУЧЕНИЕ ИЗОТЕРМИЧЕСКОГО ПРОЦЕССА».</a:t>
            </a:r>
            <a:endParaRPr lang="ru-RU" dirty="0"/>
          </a:p>
        </p:txBody>
      </p:sp>
      <p:sp>
        <p:nvSpPr>
          <p:cNvPr id="109" name="Прямоугольник 108"/>
          <p:cNvSpPr/>
          <p:nvPr/>
        </p:nvSpPr>
        <p:spPr>
          <a:xfrm>
            <a:off x="651284" y="2357430"/>
            <a:ext cx="785818" cy="40005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4" name="Прямая со стрелкой 113"/>
          <p:cNvCxnSpPr/>
          <p:nvPr/>
        </p:nvCxnSpPr>
        <p:spPr>
          <a:xfrm rot="16200000" flipH="1">
            <a:off x="-821570" y="3536157"/>
            <a:ext cx="5572164" cy="71438"/>
          </a:xfrm>
          <a:prstGeom prst="straightConnector1">
            <a:avLst/>
          </a:prstGeom>
          <a:ln>
            <a:solidFill>
              <a:srgbClr val="000099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317252" y="1142984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491792" y="135729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8" name="Прямая со стрелкой 117"/>
          <p:cNvCxnSpPr/>
          <p:nvPr/>
        </p:nvCxnSpPr>
        <p:spPr>
          <a:xfrm rot="16200000" flipH="1">
            <a:off x="-2107454" y="3321843"/>
            <a:ext cx="5000660" cy="7143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071934" y="249716"/>
            <a:ext cx="1736870" cy="1165719"/>
            <a:chOff x="946" y="6432"/>
            <a:chExt cx="1283" cy="724"/>
          </a:xfrm>
        </p:grpSpPr>
        <p:sp>
          <p:nvSpPr>
            <p:cNvPr id="125" name="Text Box 6"/>
            <p:cNvSpPr txBox="1">
              <a:spLocks noChangeArrowheads="1"/>
            </p:cNvSpPr>
            <p:nvPr/>
          </p:nvSpPr>
          <p:spPr bwMode="auto">
            <a:xfrm>
              <a:off x="1359" y="6597"/>
              <a:ext cx="491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946" y="6432"/>
              <a:ext cx="1283" cy="724"/>
              <a:chOff x="900" y="5666"/>
              <a:chExt cx="1283" cy="724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900" y="5666"/>
                <a:ext cx="677" cy="724"/>
                <a:chOff x="9735" y="3238"/>
                <a:chExt cx="782" cy="591"/>
              </a:xfrm>
            </p:grpSpPr>
            <p:sp>
              <p:nvSpPr>
                <p:cNvPr id="13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9836" y="3461"/>
                  <a:ext cx="681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kumimoji="0" lang="en-US" sz="32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9829" y="3238"/>
                  <a:ext cx="566" cy="2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kumimoji="0" lang="en-US" sz="32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40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4" name="Line 11"/>
                <p:cNvSpPr>
                  <a:spLocks noChangeShapeType="1"/>
                </p:cNvSpPr>
                <p:nvPr/>
              </p:nvSpPr>
              <p:spPr bwMode="auto">
                <a:xfrm>
                  <a:off x="9735" y="3509"/>
                  <a:ext cx="53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1631" y="5712"/>
                <a:ext cx="552" cy="538"/>
                <a:chOff x="9800" y="3258"/>
                <a:chExt cx="580" cy="421"/>
              </a:xfrm>
            </p:grpSpPr>
            <p:sp>
              <p:nvSpPr>
                <p:cNvPr id="12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9875" y="3457"/>
                  <a:ext cx="492" cy="2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en-US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000099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0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9862" y="3258"/>
                  <a:ext cx="518" cy="2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8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en-US" sz="28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1" name="Line 15"/>
                <p:cNvSpPr>
                  <a:spLocks noChangeShapeType="1"/>
                </p:cNvSpPr>
                <p:nvPr/>
              </p:nvSpPr>
              <p:spPr bwMode="auto">
                <a:xfrm>
                  <a:off x="9800" y="3489"/>
                  <a:ext cx="53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0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148" name="TextBox 147"/>
          <p:cNvSpPr txBox="1"/>
          <p:nvPr/>
        </p:nvSpPr>
        <p:spPr>
          <a:xfrm>
            <a:off x="3357554" y="1428736"/>
            <a:ext cx="5786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=730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мм.рт.ст.=13600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9,8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0,7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3786182" y="1857364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0,5м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357554" y="2928934"/>
            <a:ext cx="5786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1000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9,8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h=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682816" y="3429000"/>
            <a:ext cx="714380" cy="2928958"/>
          </a:xfrm>
          <a:prstGeom prst="rect">
            <a:avLst/>
          </a:prstGeom>
          <a:solidFill>
            <a:srgbClr val="66CCFF">
              <a:alpha val="51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0" name="Прямая со стрелкой 119"/>
          <p:cNvCxnSpPr/>
          <p:nvPr/>
        </p:nvCxnSpPr>
        <p:spPr>
          <a:xfrm rot="5400000">
            <a:off x="-338544" y="4629004"/>
            <a:ext cx="2428892" cy="1588"/>
          </a:xfrm>
          <a:prstGeom prst="straightConnector1">
            <a:avLst/>
          </a:prstGeom>
          <a:ln w="38100">
            <a:solidFill>
              <a:srgbClr val="365D2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557824" y="4000504"/>
            <a:ext cx="513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786182" y="3500438"/>
            <a:ext cx="364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0,493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146"/>
          <p:cNvGrpSpPr/>
          <p:nvPr/>
        </p:nvGrpSpPr>
        <p:grpSpPr>
          <a:xfrm>
            <a:off x="2143108" y="714356"/>
            <a:ext cx="214314" cy="5674096"/>
            <a:chOff x="3000364" y="785794"/>
            <a:chExt cx="214314" cy="5674096"/>
          </a:xfrm>
        </p:grpSpPr>
        <p:sp>
          <p:nvSpPr>
            <p:cNvPr id="111" name="Прямоугольник 110"/>
            <p:cNvSpPr/>
            <p:nvPr/>
          </p:nvSpPr>
          <p:spPr>
            <a:xfrm>
              <a:off x="3000364" y="785794"/>
              <a:ext cx="214314" cy="5643602"/>
            </a:xfrm>
            <a:prstGeom prst="rect">
              <a:avLst/>
            </a:prstGeom>
            <a:blipFill>
              <a:blip r:embed="rId7" cstate="print"/>
              <a:tile tx="0" ty="0" sx="100000" sy="100000" flip="none" algn="tl"/>
            </a:blip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2" name="Прямоугольник 111"/>
          <p:cNvSpPr/>
          <p:nvPr/>
        </p:nvSpPr>
        <p:spPr>
          <a:xfrm>
            <a:off x="1024240" y="5778080"/>
            <a:ext cx="214314" cy="571504"/>
          </a:xfrm>
          <a:prstGeom prst="rect">
            <a:avLst/>
          </a:prstGeom>
          <a:solidFill>
            <a:srgbClr val="000099">
              <a:alpha val="71000"/>
            </a:srgbClr>
          </a:solidFill>
          <a:ln>
            <a:solidFill>
              <a:srgbClr val="220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214678" y="4214818"/>
            <a:ext cx="1223796" cy="1299357"/>
            <a:chOff x="946" y="6354"/>
            <a:chExt cx="904" cy="807"/>
          </a:xfrm>
        </p:grpSpPr>
        <p:sp>
          <p:nvSpPr>
            <p:cNvPr id="153" name="Text Box 6"/>
            <p:cNvSpPr txBox="1">
              <a:spLocks noChangeArrowheads="1"/>
            </p:cNvSpPr>
            <p:nvPr/>
          </p:nvSpPr>
          <p:spPr bwMode="auto">
            <a:xfrm>
              <a:off x="1359" y="6597"/>
              <a:ext cx="491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946" y="6354"/>
              <a:ext cx="677" cy="807"/>
              <a:chOff x="9735" y="3171"/>
              <a:chExt cx="782" cy="658"/>
            </a:xfrm>
          </p:grpSpPr>
          <p:sp>
            <p:nvSpPr>
              <p:cNvPr id="160" name="Text Box 9"/>
              <p:cNvSpPr txBox="1">
                <a:spLocks noChangeArrowheads="1"/>
              </p:cNvSpPr>
              <p:nvPr/>
            </p:nvSpPr>
            <p:spPr bwMode="auto">
              <a:xfrm>
                <a:off x="9836" y="3461"/>
                <a:ext cx="681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kumimoji="0" lang="en-US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1" name="Text Box 10"/>
              <p:cNvSpPr txBox="1">
                <a:spLocks noChangeArrowheads="1"/>
              </p:cNvSpPr>
              <p:nvPr/>
            </p:nvSpPr>
            <p:spPr bwMode="auto">
              <a:xfrm>
                <a:off x="9829" y="3171"/>
                <a:ext cx="566" cy="2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kumimoji="0" lang="en-US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2" name="Line 11"/>
              <p:cNvSpPr>
                <a:spLocks noChangeShapeType="1"/>
              </p:cNvSpPr>
              <p:nvPr/>
            </p:nvSpPr>
            <p:spPr bwMode="auto">
              <a:xfrm>
                <a:off x="9735" y="3509"/>
                <a:ext cx="53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6127870" y="4302022"/>
            <a:ext cx="1225149" cy="1117415"/>
            <a:chOff x="1677" y="6403"/>
            <a:chExt cx="905" cy="694"/>
          </a:xfrm>
        </p:grpSpPr>
        <p:sp>
          <p:nvSpPr>
            <p:cNvPr id="165" name="Text Box 6"/>
            <p:cNvSpPr txBox="1">
              <a:spLocks noChangeArrowheads="1"/>
            </p:cNvSpPr>
            <p:nvPr/>
          </p:nvSpPr>
          <p:spPr bwMode="auto">
            <a:xfrm>
              <a:off x="2091" y="6607"/>
              <a:ext cx="491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1677" y="6403"/>
              <a:ext cx="552" cy="615"/>
              <a:chOff x="9800" y="3198"/>
              <a:chExt cx="580" cy="481"/>
            </a:xfrm>
          </p:grpSpPr>
          <p:sp>
            <p:nvSpPr>
              <p:cNvPr id="169" name="Text Box 13"/>
              <p:cNvSpPr txBox="1">
                <a:spLocks noChangeArrowheads="1"/>
              </p:cNvSpPr>
              <p:nvPr/>
            </p:nvSpPr>
            <p:spPr bwMode="auto">
              <a:xfrm>
                <a:off x="9875" y="3457"/>
                <a:ext cx="492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000099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0" name="Text Box 14"/>
              <p:cNvSpPr txBox="1">
                <a:spLocks noChangeArrowheads="1"/>
              </p:cNvSpPr>
              <p:nvPr/>
            </p:nvSpPr>
            <p:spPr bwMode="auto">
              <a:xfrm>
                <a:off x="9862" y="3198"/>
                <a:ext cx="518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1" name="Line 15"/>
              <p:cNvSpPr>
                <a:spLocks noChangeShapeType="1"/>
              </p:cNvSpPr>
              <p:nvPr/>
            </p:nvSpPr>
            <p:spPr bwMode="auto">
              <a:xfrm>
                <a:off x="9800" y="3489"/>
                <a:ext cx="53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cxnSp>
        <p:nvCxnSpPr>
          <p:cNvPr id="44" name="Прямая соединительная линия 43"/>
          <p:cNvCxnSpPr/>
          <p:nvPr/>
        </p:nvCxnSpPr>
        <p:spPr>
          <a:xfrm>
            <a:off x="1272204" y="3415352"/>
            <a:ext cx="1370970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194370" y="5742312"/>
            <a:ext cx="1370970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310082" y="304131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251</a:t>
            </a:r>
            <a:r>
              <a:rPr lang="ru-RU" b="1" dirty="0" smtClean="0"/>
              <a:t>мм</a:t>
            </a:r>
            <a:endParaRPr lang="ru-RU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357422" y="543971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49</a:t>
            </a:r>
            <a:r>
              <a:rPr lang="en-US" dirty="0" smtClean="0"/>
              <a:t>1</a:t>
            </a:r>
            <a:r>
              <a:rPr lang="ru-RU" dirty="0" smtClean="0"/>
              <a:t>мм</a:t>
            </a:r>
            <a:endParaRPr lang="ru-RU" dirty="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1214414" y="6344310"/>
            <a:ext cx="1370970" cy="13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19895849">
            <a:off x="1414219" y="5837292"/>
            <a:ext cx="734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7мм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500958" y="242886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24см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7084514" y="4286256"/>
            <a:ext cx="1212965" cy="1117415"/>
            <a:chOff x="1686" y="6403"/>
            <a:chExt cx="896" cy="694"/>
          </a:xfrm>
        </p:grpSpPr>
        <p:sp>
          <p:nvSpPr>
            <p:cNvPr id="54" name="Text Box 6"/>
            <p:cNvSpPr txBox="1">
              <a:spLocks noChangeArrowheads="1"/>
            </p:cNvSpPr>
            <p:nvPr/>
          </p:nvSpPr>
          <p:spPr bwMode="auto">
            <a:xfrm>
              <a:off x="2091" y="6607"/>
              <a:ext cx="491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" name="Group 12"/>
            <p:cNvGrpSpPr>
              <a:grpSpLocks/>
            </p:cNvGrpSpPr>
            <p:nvPr/>
          </p:nvGrpSpPr>
          <p:grpSpPr bwMode="auto">
            <a:xfrm>
              <a:off x="1686" y="6403"/>
              <a:ext cx="785" cy="615"/>
              <a:chOff x="9800" y="3198"/>
              <a:chExt cx="824" cy="481"/>
            </a:xfrm>
          </p:grpSpPr>
          <p:sp>
            <p:nvSpPr>
              <p:cNvPr id="56" name="Text Box 13"/>
              <p:cNvSpPr txBox="1">
                <a:spLocks noChangeArrowheads="1"/>
              </p:cNvSpPr>
              <p:nvPr/>
            </p:nvSpPr>
            <p:spPr bwMode="auto">
              <a:xfrm>
                <a:off x="9900" y="3457"/>
                <a:ext cx="724" cy="2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SH</a:t>
                </a:r>
                <a:r>
                  <a:rPr lang="ru-RU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Text Box 14"/>
              <p:cNvSpPr txBox="1">
                <a:spLocks noChangeArrowheads="1"/>
              </p:cNvSpPr>
              <p:nvPr/>
            </p:nvSpPr>
            <p:spPr bwMode="auto">
              <a:xfrm>
                <a:off x="9862" y="3198"/>
                <a:ext cx="714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SH</a:t>
                </a:r>
                <a:r>
                  <a:rPr lang="en-US" sz="2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Line 15"/>
              <p:cNvSpPr>
                <a:spLocks noChangeShapeType="1"/>
              </p:cNvSpPr>
              <p:nvPr/>
            </p:nvSpPr>
            <p:spPr bwMode="auto">
              <a:xfrm>
                <a:off x="9800" y="3489"/>
                <a:ext cx="53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9" name="Text Box 9"/>
          <p:cNvSpPr txBox="1">
            <a:spLocks noChangeArrowheads="1"/>
          </p:cNvSpPr>
          <p:nvPr/>
        </p:nvSpPr>
        <p:spPr bwMode="auto">
          <a:xfrm>
            <a:off x="3286116" y="6110196"/>
            <a:ext cx="1087430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9"/>
          <p:cNvSpPr txBox="1">
            <a:spLocks noChangeArrowheads="1"/>
          </p:cNvSpPr>
          <p:nvPr/>
        </p:nvSpPr>
        <p:spPr bwMode="auto">
          <a:xfrm>
            <a:off x="4371334" y="6099502"/>
            <a:ext cx="1087430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 Box 5"/>
          <p:cNvSpPr txBox="1">
            <a:spLocks noChangeArrowheads="1"/>
          </p:cNvSpPr>
          <p:nvPr/>
        </p:nvSpPr>
        <p:spPr bwMode="auto">
          <a:xfrm>
            <a:off x="4017342" y="6090950"/>
            <a:ext cx="571504" cy="52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12396 0.00324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00" y="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3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109" grpId="0" animBg="1"/>
      <p:bldP spid="116" grpId="0"/>
      <p:bldP spid="117" grpId="0"/>
      <p:bldP spid="148" grpId="0"/>
      <p:bldP spid="149" grpId="0"/>
      <p:bldP spid="150" grpId="0"/>
      <p:bldP spid="110" grpId="0" animBg="1"/>
      <p:bldP spid="122" grpId="0"/>
      <p:bldP spid="151" grpId="0"/>
      <p:bldP spid="112" grpId="0" animBg="1"/>
      <p:bldP spid="48" grpId="0"/>
      <p:bldP spid="49" grpId="0"/>
      <p:bldP spid="51" grpId="0"/>
      <p:bldP spid="52" grpId="0"/>
      <p:bldP spid="59" grpId="0"/>
      <p:bldP spid="60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473450" y="1309688"/>
            <a:ext cx="1335088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676525" y="1004888"/>
            <a:ext cx="2001838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-24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6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 каким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давлением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нужно сжать воздух, чтобы при температуре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 °С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его плотность стала равной плотности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нормальных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условиях?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357158" y="1845865"/>
            <a:ext cx="2928958" cy="1297383"/>
            <a:chOff x="4429124" y="1572364"/>
            <a:chExt cx="2928958" cy="1297383"/>
          </a:xfrm>
        </p:grpSpPr>
        <p:sp>
          <p:nvSpPr>
            <p:cNvPr id="44" name="TextBox 43"/>
            <p:cNvSpPr txBox="1"/>
            <p:nvPr/>
          </p:nvSpPr>
          <p:spPr>
            <a:xfrm>
              <a:off x="4429124" y="2000240"/>
              <a:ext cx="2928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RT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5" name="Группа 16"/>
            <p:cNvGrpSpPr/>
            <p:nvPr/>
          </p:nvGrpSpPr>
          <p:grpSpPr>
            <a:xfrm>
              <a:off x="5506599" y="1572364"/>
              <a:ext cx="1218560" cy="1297383"/>
              <a:chOff x="6994922" y="1702989"/>
              <a:chExt cx="1218560" cy="1297383"/>
            </a:xfrm>
          </p:grpSpPr>
          <p:sp>
            <p:nvSpPr>
              <p:cNvPr id="46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Text Box 23"/>
              <p:cNvSpPr txBox="1">
                <a:spLocks noChangeArrowheads="1"/>
              </p:cNvSpPr>
              <p:nvPr/>
            </p:nvSpPr>
            <p:spPr bwMode="auto">
              <a:xfrm>
                <a:off x="6994922" y="1702989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8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9" name="Группа 48"/>
          <p:cNvGrpSpPr/>
          <p:nvPr/>
        </p:nvGrpSpPr>
        <p:grpSpPr>
          <a:xfrm>
            <a:off x="3214678" y="1755003"/>
            <a:ext cx="2857520" cy="1297383"/>
            <a:chOff x="4429124" y="1572364"/>
            <a:chExt cx="2857520" cy="1297383"/>
          </a:xfrm>
        </p:grpSpPr>
        <p:sp>
          <p:nvSpPr>
            <p:cNvPr id="50" name="TextBox 49"/>
            <p:cNvSpPr txBox="1"/>
            <p:nvPr/>
          </p:nvSpPr>
          <p:spPr>
            <a:xfrm>
              <a:off x="4429124" y="2000240"/>
              <a:ext cx="28575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ru-RU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RT</a:t>
              </a:r>
              <a:r>
                <a:rPr lang="ru-RU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1" name="Группа 16"/>
            <p:cNvGrpSpPr/>
            <p:nvPr/>
          </p:nvGrpSpPr>
          <p:grpSpPr>
            <a:xfrm>
              <a:off x="5214942" y="1572364"/>
              <a:ext cx="1422855" cy="1297383"/>
              <a:chOff x="6703265" y="1702989"/>
              <a:chExt cx="1422855" cy="1297383"/>
            </a:xfrm>
          </p:grpSpPr>
          <p:sp>
            <p:nvSpPr>
              <p:cNvPr id="52" name="Text Box 22"/>
              <p:cNvSpPr txBox="1">
                <a:spLocks noChangeArrowheads="1"/>
              </p:cNvSpPr>
              <p:nvPr/>
            </p:nvSpPr>
            <p:spPr bwMode="auto">
              <a:xfrm>
                <a:off x="6713284" y="2364984"/>
                <a:ext cx="1412836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ru-RU" sz="32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Text Box 23"/>
              <p:cNvSpPr txBox="1">
                <a:spLocks noChangeArrowheads="1"/>
              </p:cNvSpPr>
              <p:nvPr/>
            </p:nvSpPr>
            <p:spPr bwMode="auto">
              <a:xfrm>
                <a:off x="6703265" y="1702989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Line 24"/>
              <p:cNvSpPr>
                <a:spLocks noChangeShapeType="1"/>
              </p:cNvSpPr>
              <p:nvPr/>
            </p:nvSpPr>
            <p:spPr bwMode="auto">
              <a:xfrm>
                <a:off x="6846141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204263" y="3274625"/>
            <a:ext cx="128588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1275833" y="3112325"/>
            <a:ext cx="2720103" cy="1245369"/>
            <a:chOff x="4214810" y="1624378"/>
            <a:chExt cx="2510349" cy="1245369"/>
          </a:xfrm>
        </p:grpSpPr>
        <p:sp>
          <p:nvSpPr>
            <p:cNvPr id="22" name="TextBox 21"/>
            <p:cNvSpPr txBox="1"/>
            <p:nvPr/>
          </p:nvSpPr>
          <p:spPr>
            <a:xfrm>
              <a:off x="4270757" y="2273473"/>
              <a:ext cx="10001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4" name="Группа 16"/>
            <p:cNvGrpSpPr/>
            <p:nvPr/>
          </p:nvGrpSpPr>
          <p:grpSpPr>
            <a:xfrm>
              <a:off x="4214810" y="1624378"/>
              <a:ext cx="2510349" cy="1245369"/>
              <a:chOff x="5703133" y="1755003"/>
              <a:chExt cx="2510349" cy="1245369"/>
            </a:xfrm>
          </p:grpSpPr>
          <p:sp>
            <p:nvSpPr>
              <p:cNvPr id="25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Text Box 23"/>
              <p:cNvSpPr txBox="1">
                <a:spLocks noChangeArrowheads="1"/>
              </p:cNvSpPr>
              <p:nvPr/>
            </p:nvSpPr>
            <p:spPr bwMode="auto">
              <a:xfrm>
                <a:off x="5703133" y="1755003"/>
                <a:ext cx="1066583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32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3200" b="1" baseline="-250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7" name="Line 24"/>
              <p:cNvSpPr>
                <a:spLocks noChangeShapeType="1"/>
              </p:cNvSpPr>
              <p:nvPr/>
            </p:nvSpPr>
            <p:spPr bwMode="auto">
              <a:xfrm>
                <a:off x="5917447" y="2345931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3143240" y="3203187"/>
            <a:ext cx="128588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4214810" y="3040887"/>
            <a:ext cx="2805462" cy="1245369"/>
            <a:chOff x="4214810" y="1624378"/>
            <a:chExt cx="2510349" cy="1245369"/>
          </a:xfrm>
        </p:grpSpPr>
        <p:sp>
          <p:nvSpPr>
            <p:cNvPr id="30" name="TextBox 29"/>
            <p:cNvSpPr txBox="1"/>
            <p:nvPr/>
          </p:nvSpPr>
          <p:spPr>
            <a:xfrm>
              <a:off x="4429124" y="2273473"/>
              <a:ext cx="10001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1" name="Группа 16"/>
            <p:cNvGrpSpPr/>
            <p:nvPr/>
          </p:nvGrpSpPr>
          <p:grpSpPr>
            <a:xfrm>
              <a:off x="4214810" y="1624378"/>
              <a:ext cx="2510349" cy="1245369"/>
              <a:chOff x="5703133" y="1755003"/>
              <a:chExt cx="2510349" cy="1245369"/>
            </a:xfrm>
          </p:grpSpPr>
          <p:sp>
            <p:nvSpPr>
              <p:cNvPr id="32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" name="Text Box 23"/>
              <p:cNvSpPr txBox="1">
                <a:spLocks noChangeArrowheads="1"/>
              </p:cNvSpPr>
              <p:nvPr/>
            </p:nvSpPr>
            <p:spPr bwMode="auto">
              <a:xfrm>
                <a:off x="5703133" y="1755003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32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ru-RU" sz="3200" b="1" baseline="-250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4" name="Line 24"/>
              <p:cNvSpPr>
                <a:spLocks noChangeShapeType="1"/>
              </p:cNvSpPr>
              <p:nvPr/>
            </p:nvSpPr>
            <p:spPr bwMode="auto">
              <a:xfrm>
                <a:off x="5917447" y="2345931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5" name="TextBox 34"/>
          <p:cNvSpPr txBox="1"/>
          <p:nvPr/>
        </p:nvSpPr>
        <p:spPr>
          <a:xfrm>
            <a:off x="6818915" y="1556364"/>
            <a:ext cx="235742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6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18915" y="2202695"/>
            <a:ext cx="235742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6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273К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43732" y="2854107"/>
            <a:ext cx="3500366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29·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-3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кг/моль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71406" y="4286256"/>
            <a:ext cx="128588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23"/>
          <p:cNvSpPr txBox="1">
            <a:spLocks noChangeArrowheads="1"/>
          </p:cNvSpPr>
          <p:nvPr/>
        </p:nvSpPr>
        <p:spPr bwMode="auto">
          <a:xfrm>
            <a:off x="910155" y="4227358"/>
            <a:ext cx="111602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1998522" y="4424089"/>
            <a:ext cx="235745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63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условию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4286248" y="4041019"/>
            <a:ext cx="2510349" cy="1245369"/>
            <a:chOff x="4214810" y="1624378"/>
            <a:chExt cx="2510349" cy="1245369"/>
          </a:xfrm>
        </p:grpSpPr>
        <p:sp>
          <p:nvSpPr>
            <p:cNvPr id="42" name="TextBox 41"/>
            <p:cNvSpPr txBox="1"/>
            <p:nvPr/>
          </p:nvSpPr>
          <p:spPr>
            <a:xfrm>
              <a:off x="4429124" y="2273473"/>
              <a:ext cx="10001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5" name="Группа 16"/>
            <p:cNvGrpSpPr/>
            <p:nvPr/>
          </p:nvGrpSpPr>
          <p:grpSpPr>
            <a:xfrm>
              <a:off x="4214810" y="1624378"/>
              <a:ext cx="2510349" cy="1245369"/>
              <a:chOff x="5703133" y="1755003"/>
              <a:chExt cx="2510349" cy="1245369"/>
            </a:xfrm>
          </p:grpSpPr>
          <p:sp>
            <p:nvSpPr>
              <p:cNvPr id="56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7" name="Text Box 23"/>
              <p:cNvSpPr txBox="1">
                <a:spLocks noChangeArrowheads="1"/>
              </p:cNvSpPr>
              <p:nvPr/>
            </p:nvSpPr>
            <p:spPr bwMode="auto">
              <a:xfrm>
                <a:off x="5703133" y="1755003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32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3200" b="1" baseline="-250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Line 24"/>
              <p:cNvSpPr>
                <a:spLocks noChangeShapeType="1"/>
              </p:cNvSpPr>
              <p:nvPr/>
            </p:nvSpPr>
            <p:spPr bwMode="auto">
              <a:xfrm>
                <a:off x="5917447" y="2345931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9" name="Группа 58"/>
          <p:cNvGrpSpPr/>
          <p:nvPr/>
        </p:nvGrpSpPr>
        <p:grpSpPr>
          <a:xfrm>
            <a:off x="5715008" y="4041019"/>
            <a:ext cx="2510349" cy="1245369"/>
            <a:chOff x="4214810" y="1624378"/>
            <a:chExt cx="2510349" cy="1245369"/>
          </a:xfrm>
        </p:grpSpPr>
        <p:sp>
          <p:nvSpPr>
            <p:cNvPr id="60" name="TextBox 59"/>
            <p:cNvSpPr txBox="1"/>
            <p:nvPr/>
          </p:nvSpPr>
          <p:spPr>
            <a:xfrm>
              <a:off x="4429124" y="2273473"/>
              <a:ext cx="10001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1" name="Группа 16"/>
            <p:cNvGrpSpPr/>
            <p:nvPr/>
          </p:nvGrpSpPr>
          <p:grpSpPr>
            <a:xfrm>
              <a:off x="4214810" y="1624378"/>
              <a:ext cx="2510349" cy="1245369"/>
              <a:chOff x="5703133" y="1755003"/>
              <a:chExt cx="2510349" cy="1245369"/>
            </a:xfrm>
          </p:grpSpPr>
          <p:sp>
            <p:nvSpPr>
              <p:cNvPr id="62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3" name="Text Box 23"/>
              <p:cNvSpPr txBox="1">
                <a:spLocks noChangeArrowheads="1"/>
              </p:cNvSpPr>
              <p:nvPr/>
            </p:nvSpPr>
            <p:spPr bwMode="auto">
              <a:xfrm>
                <a:off x="5703133" y="1755003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3200" b="1" dirty="0" err="1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ru-RU" sz="3200" b="1" baseline="-250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4" name="Line 24"/>
              <p:cNvSpPr>
                <a:spLocks noChangeShapeType="1"/>
              </p:cNvSpPr>
              <p:nvPr/>
            </p:nvSpPr>
            <p:spPr bwMode="auto">
              <a:xfrm>
                <a:off x="5917447" y="2345931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5" name="Text Box 23"/>
          <p:cNvSpPr txBox="1">
            <a:spLocks noChangeArrowheads="1"/>
          </p:cNvSpPr>
          <p:nvPr/>
        </p:nvSpPr>
        <p:spPr bwMode="auto">
          <a:xfrm>
            <a:off x="5143504" y="4143380"/>
            <a:ext cx="85725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7143769" y="4000504"/>
            <a:ext cx="2510348" cy="1245369"/>
            <a:chOff x="4214811" y="1624378"/>
            <a:chExt cx="2510348" cy="1245369"/>
          </a:xfrm>
        </p:grpSpPr>
        <p:sp>
          <p:nvSpPr>
            <p:cNvPr id="67" name="TextBox 66"/>
            <p:cNvSpPr txBox="1"/>
            <p:nvPr/>
          </p:nvSpPr>
          <p:spPr>
            <a:xfrm>
              <a:off x="4286248" y="2273473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8" name="Группа 16"/>
            <p:cNvGrpSpPr/>
            <p:nvPr/>
          </p:nvGrpSpPr>
          <p:grpSpPr>
            <a:xfrm>
              <a:off x="4214811" y="1624378"/>
              <a:ext cx="2510348" cy="1245369"/>
              <a:chOff x="5703134" y="1755003"/>
              <a:chExt cx="2510348" cy="1245369"/>
            </a:xfrm>
          </p:grpSpPr>
          <p:sp>
            <p:nvSpPr>
              <p:cNvPr id="69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Text Box 23"/>
              <p:cNvSpPr txBox="1">
                <a:spLocks noChangeArrowheads="1"/>
              </p:cNvSpPr>
              <p:nvPr/>
            </p:nvSpPr>
            <p:spPr bwMode="auto">
              <a:xfrm>
                <a:off x="5703134" y="1755003"/>
                <a:ext cx="928694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sz="3200" b="1" baseline="-250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Line 24"/>
              <p:cNvSpPr>
                <a:spLocks noChangeShapeType="1"/>
              </p:cNvSpPr>
              <p:nvPr/>
            </p:nvSpPr>
            <p:spPr bwMode="auto">
              <a:xfrm>
                <a:off x="5917447" y="2345931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72" name="Text Box 23"/>
          <p:cNvSpPr txBox="1">
            <a:spLocks noChangeArrowheads="1"/>
          </p:cNvSpPr>
          <p:nvPr/>
        </p:nvSpPr>
        <p:spPr bwMode="auto">
          <a:xfrm>
            <a:off x="7803458" y="4143380"/>
            <a:ext cx="85725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8294168" y="3969581"/>
            <a:ext cx="2207186" cy="1245369"/>
            <a:chOff x="4214811" y="1624378"/>
            <a:chExt cx="2510348" cy="1245369"/>
          </a:xfrm>
        </p:grpSpPr>
        <p:sp>
          <p:nvSpPr>
            <p:cNvPr id="74" name="TextBox 73"/>
            <p:cNvSpPr txBox="1"/>
            <p:nvPr/>
          </p:nvSpPr>
          <p:spPr>
            <a:xfrm>
              <a:off x="4286248" y="2273473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5" name="Группа 16"/>
            <p:cNvGrpSpPr/>
            <p:nvPr/>
          </p:nvGrpSpPr>
          <p:grpSpPr>
            <a:xfrm>
              <a:off x="4214811" y="1624378"/>
              <a:ext cx="2510348" cy="1245369"/>
              <a:chOff x="5703134" y="1755003"/>
              <a:chExt cx="2510348" cy="1245369"/>
            </a:xfrm>
          </p:grpSpPr>
          <p:sp>
            <p:nvSpPr>
              <p:cNvPr id="76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7" name="Text Box 23"/>
              <p:cNvSpPr txBox="1">
                <a:spLocks noChangeArrowheads="1"/>
              </p:cNvSpPr>
              <p:nvPr/>
            </p:nvSpPr>
            <p:spPr bwMode="auto">
              <a:xfrm>
                <a:off x="5703134" y="1755003"/>
                <a:ext cx="857256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ru-RU" sz="3200" b="1" baseline="-250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8" name="Line 24"/>
              <p:cNvSpPr>
                <a:spLocks noChangeShapeType="1"/>
              </p:cNvSpPr>
              <p:nvPr/>
            </p:nvSpPr>
            <p:spPr bwMode="auto">
              <a:xfrm>
                <a:off x="5917447" y="2345931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79" name="Text Box 23"/>
          <p:cNvSpPr txBox="1">
            <a:spLocks noChangeArrowheads="1"/>
          </p:cNvSpPr>
          <p:nvPr/>
        </p:nvSpPr>
        <p:spPr bwMode="auto">
          <a:xfrm>
            <a:off x="-71470" y="5461854"/>
            <a:ext cx="121444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0" name="Группа 79"/>
          <p:cNvGrpSpPr/>
          <p:nvPr/>
        </p:nvGrpSpPr>
        <p:grpSpPr>
          <a:xfrm>
            <a:off x="1142975" y="5247540"/>
            <a:ext cx="1071572" cy="1233870"/>
            <a:chOff x="4214809" y="1624378"/>
            <a:chExt cx="803677" cy="1233870"/>
          </a:xfrm>
        </p:grpSpPr>
        <p:sp>
          <p:nvSpPr>
            <p:cNvPr id="81" name="TextBox 80"/>
            <p:cNvSpPr txBox="1"/>
            <p:nvPr/>
          </p:nvSpPr>
          <p:spPr>
            <a:xfrm>
              <a:off x="4286248" y="2273473"/>
              <a:ext cx="7143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2" name="Группа 16"/>
            <p:cNvGrpSpPr/>
            <p:nvPr/>
          </p:nvGrpSpPr>
          <p:grpSpPr>
            <a:xfrm>
              <a:off x="4214809" y="1624378"/>
              <a:ext cx="803677" cy="642942"/>
              <a:chOff x="5703132" y="1755003"/>
              <a:chExt cx="803677" cy="642942"/>
            </a:xfrm>
          </p:grpSpPr>
          <p:sp>
            <p:nvSpPr>
              <p:cNvPr id="84" name="Text Box 23"/>
              <p:cNvSpPr txBox="1">
                <a:spLocks noChangeArrowheads="1"/>
              </p:cNvSpPr>
              <p:nvPr/>
            </p:nvSpPr>
            <p:spPr bwMode="auto">
              <a:xfrm>
                <a:off x="5703132" y="1755003"/>
                <a:ext cx="803677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3200" b="1" baseline="-25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sz="3200" b="1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ru-RU" sz="3200" b="1" baseline="-25000" dirty="0" smtClean="0">
                    <a:solidFill>
                      <a:srgbClr val="000099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5" name="Line 24"/>
              <p:cNvSpPr>
                <a:spLocks noChangeShapeType="1"/>
              </p:cNvSpPr>
              <p:nvPr/>
            </p:nvSpPr>
            <p:spPr bwMode="auto">
              <a:xfrm>
                <a:off x="5703135" y="2345931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86" name="Text Box 23"/>
          <p:cNvSpPr txBox="1">
            <a:spLocks noChangeArrowheads="1"/>
          </p:cNvSpPr>
          <p:nvPr/>
        </p:nvSpPr>
        <p:spPr bwMode="auto">
          <a:xfrm>
            <a:off x="2071670" y="5481278"/>
            <a:ext cx="57150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7" name="Группа 86"/>
          <p:cNvGrpSpPr/>
          <p:nvPr/>
        </p:nvGrpSpPr>
        <p:grpSpPr>
          <a:xfrm>
            <a:off x="2643175" y="5266964"/>
            <a:ext cx="1857389" cy="1233870"/>
            <a:chOff x="4214809" y="1624378"/>
            <a:chExt cx="1393038" cy="1233870"/>
          </a:xfrm>
        </p:grpSpPr>
        <p:sp>
          <p:nvSpPr>
            <p:cNvPr id="88" name="TextBox 87"/>
            <p:cNvSpPr txBox="1"/>
            <p:nvPr/>
          </p:nvSpPr>
          <p:spPr>
            <a:xfrm>
              <a:off x="4286247" y="2273473"/>
              <a:ext cx="8929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273К 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9" name="Группа 16"/>
            <p:cNvGrpSpPr/>
            <p:nvPr/>
          </p:nvGrpSpPr>
          <p:grpSpPr>
            <a:xfrm>
              <a:off x="4214809" y="1624378"/>
              <a:ext cx="1393038" cy="642942"/>
              <a:chOff x="5703132" y="1755003"/>
              <a:chExt cx="1393038" cy="642942"/>
            </a:xfrm>
          </p:grpSpPr>
          <p:sp>
            <p:nvSpPr>
              <p:cNvPr id="90" name="Text Box 23"/>
              <p:cNvSpPr txBox="1">
                <a:spLocks noChangeArrowheads="1"/>
              </p:cNvSpPr>
              <p:nvPr/>
            </p:nvSpPr>
            <p:spPr bwMode="auto">
              <a:xfrm>
                <a:off x="5703132" y="1755003"/>
                <a:ext cx="1393038" cy="642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spcAft>
                    <a:spcPts val="1000"/>
                  </a:spcAft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373·</a:t>
                </a:r>
                <a:r>
                  <a:rPr lang="ru-RU" sz="32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ru-RU" sz="3200" b="1" baseline="30000" dirty="0" smtClean="0">
                    <a:solidFill>
                      <a:srgbClr val="0000FF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5 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1" name="Line 24"/>
              <p:cNvSpPr>
                <a:spLocks noChangeShapeType="1"/>
              </p:cNvSpPr>
              <p:nvPr/>
            </p:nvSpPr>
            <p:spPr bwMode="auto">
              <a:xfrm flipV="1">
                <a:off x="5703134" y="2352226"/>
                <a:ext cx="1285878" cy="45719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  <a:scene3d>
                <a:camera prst="orthographicFront">
                  <a:rot lat="20492440" lon="1263064" rev="21074086"/>
                </a:camera>
                <a:lightRig rig="threePt" dir="t"/>
              </a:scene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92" name="Text Box 23"/>
          <p:cNvSpPr txBox="1">
            <a:spLocks noChangeArrowheads="1"/>
          </p:cNvSpPr>
          <p:nvPr/>
        </p:nvSpPr>
        <p:spPr bwMode="auto">
          <a:xfrm>
            <a:off x="4286248" y="5500702"/>
            <a:ext cx="57150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 Box 23"/>
          <p:cNvSpPr txBox="1">
            <a:spLocks noChangeArrowheads="1"/>
          </p:cNvSpPr>
          <p:nvPr/>
        </p:nvSpPr>
        <p:spPr bwMode="auto">
          <a:xfrm>
            <a:off x="4714876" y="5500702"/>
            <a:ext cx="278608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1,37·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0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Па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00034" y="1428736"/>
            <a:ext cx="235745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571868" y="1428736"/>
            <a:ext cx="235745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0.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072198" y="6357958"/>
            <a:ext cx="307180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Кр,ср-1,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Стр.46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35" grpId="0" animBg="1"/>
      <p:bldP spid="36" grpId="0" animBg="1"/>
      <p:bldP spid="37" grpId="0" animBg="1"/>
      <p:bldP spid="38" grpId="0"/>
      <p:bldP spid="39" grpId="0"/>
      <p:bldP spid="40" grpId="0"/>
      <p:bldP spid="65" grpId="0"/>
      <p:bldP spid="72" grpId="0"/>
      <p:bldP spid="79" grpId="0"/>
      <p:bldP spid="86" grpId="0"/>
      <p:bldP spid="92" grpId="0"/>
      <p:bldP spid="93" grpId="0"/>
      <p:bldP spid="94" grpId="0" animBg="1"/>
      <p:bldP spid="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4373547" y="2857496"/>
            <a:ext cx="4484733" cy="1500198"/>
          </a:xfrm>
          <a:prstGeom prst="round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146"/>
          <p:cNvGrpSpPr/>
          <p:nvPr/>
        </p:nvGrpSpPr>
        <p:grpSpPr>
          <a:xfrm rot="16200000">
            <a:off x="6411529" y="-62026"/>
            <a:ext cx="250033" cy="3929090"/>
            <a:chOff x="3000364" y="785794"/>
            <a:chExt cx="214314" cy="5674096"/>
          </a:xfrm>
          <a:solidFill>
            <a:schemeClr val="bg1"/>
          </a:solidFill>
        </p:grpSpPr>
        <p:sp>
          <p:nvSpPr>
            <p:cNvPr id="26" name="Прямоугольник 25"/>
            <p:cNvSpPr/>
            <p:nvPr/>
          </p:nvSpPr>
          <p:spPr>
            <a:xfrm>
              <a:off x="3000364" y="785794"/>
              <a:ext cx="214314" cy="5643602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3786182" y="4572008"/>
            <a:ext cx="5357818" cy="1500198"/>
          </a:xfrm>
          <a:prstGeom prst="round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0" y="4857760"/>
            <a:ext cx="3286116" cy="2000240"/>
          </a:xfrm>
          <a:prstGeom prst="round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4" name="Группа 146"/>
          <p:cNvGrpSpPr/>
          <p:nvPr/>
        </p:nvGrpSpPr>
        <p:grpSpPr>
          <a:xfrm rot="10800000">
            <a:off x="1142976" y="1714488"/>
            <a:ext cx="285752" cy="3214710"/>
            <a:chOff x="3000364" y="785794"/>
            <a:chExt cx="214314" cy="5674096"/>
          </a:xfrm>
          <a:solidFill>
            <a:schemeClr val="bg1"/>
          </a:solidFill>
        </p:grpSpPr>
        <p:sp>
          <p:nvSpPr>
            <p:cNvPr id="6" name="Прямоугольник 5"/>
            <p:cNvSpPr/>
            <p:nvPr/>
          </p:nvSpPr>
          <p:spPr>
            <a:xfrm>
              <a:off x="3000364" y="785794"/>
              <a:ext cx="214314" cy="5643601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174508" y="2500306"/>
            <a:ext cx="214314" cy="571504"/>
          </a:xfrm>
          <a:prstGeom prst="rect">
            <a:avLst/>
          </a:prstGeom>
          <a:solidFill>
            <a:srgbClr val="000099">
              <a:alpha val="71000"/>
            </a:srgbClr>
          </a:solidFill>
          <a:ln>
            <a:solidFill>
              <a:srgbClr val="220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фигурная скобка 8"/>
          <p:cNvSpPr/>
          <p:nvPr/>
        </p:nvSpPr>
        <p:spPr>
          <a:xfrm>
            <a:off x="1500166" y="3071810"/>
            <a:ext cx="285752" cy="185738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 rot="19113871">
            <a:off x="1634874" y="3671198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0,1=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 flipH="1">
            <a:off x="785786" y="2500306"/>
            <a:ext cx="357190" cy="500066"/>
          </a:xfrm>
          <a:prstGeom prst="rightBrace">
            <a:avLst/>
          </a:prstGeom>
          <a:ln w="38100">
            <a:solidFill>
              <a:srgbClr val="365D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 rot="18621448">
            <a:off x="-50735" y="2558756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0,05=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24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763168"/>
            <a:ext cx="3643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=p</a:t>
            </a:r>
            <a:r>
              <a:rPr lang="ru-RU" sz="3200" b="1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</a:p>
          <a:p>
            <a:pPr lvl="0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13600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9,8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h=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406" y="5834738"/>
            <a:ext cx="3016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0,1м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6"/>
          <p:cNvGrpSpPr/>
          <p:nvPr/>
        </p:nvGrpSpPr>
        <p:grpSpPr>
          <a:xfrm>
            <a:off x="3508202" y="1571612"/>
            <a:ext cx="285752" cy="3929090"/>
            <a:chOff x="3000364" y="785794"/>
            <a:chExt cx="214314" cy="5674096"/>
          </a:xfrm>
          <a:solidFill>
            <a:schemeClr val="bg1"/>
          </a:solidFill>
        </p:grpSpPr>
        <p:sp>
          <p:nvSpPr>
            <p:cNvPr id="16" name="Прямоугольник 15"/>
            <p:cNvSpPr/>
            <p:nvPr/>
          </p:nvSpPr>
          <p:spPr>
            <a:xfrm>
              <a:off x="3000364" y="785794"/>
              <a:ext cx="214314" cy="5643602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000364" y="6388452"/>
              <a:ext cx="214314" cy="7143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 rot="16200000">
            <a:off x="6665749" y="1621003"/>
            <a:ext cx="178595" cy="571504"/>
          </a:xfrm>
          <a:prstGeom prst="rect">
            <a:avLst/>
          </a:prstGeom>
          <a:solidFill>
            <a:srgbClr val="000099">
              <a:alpha val="71000"/>
            </a:srgbClr>
          </a:solidFill>
          <a:ln>
            <a:solidFill>
              <a:srgbClr val="220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авая фигурная скобка 18"/>
          <p:cNvSpPr/>
          <p:nvPr/>
        </p:nvSpPr>
        <p:spPr>
          <a:xfrm flipH="1">
            <a:off x="3087568" y="1571612"/>
            <a:ext cx="357190" cy="2214578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 rot="19113871">
            <a:off x="2535999" y="2254693"/>
            <a:ext cx="601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57620" y="4964917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43306" y="4429132"/>
            <a:ext cx="5753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=p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13600·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9,8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en-US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h=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авая фигурная скобка 27"/>
          <p:cNvSpPr/>
          <p:nvPr/>
        </p:nvSpPr>
        <p:spPr>
          <a:xfrm rot="16200000" flipH="1">
            <a:off x="5250661" y="1321580"/>
            <a:ext cx="571504" cy="1928827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540336" y="3826096"/>
            <a:ext cx="214314" cy="571504"/>
          </a:xfrm>
          <a:prstGeom prst="rect">
            <a:avLst/>
          </a:prstGeom>
          <a:solidFill>
            <a:srgbClr val="000099">
              <a:alpha val="71000"/>
            </a:srgbClr>
          </a:solidFill>
          <a:ln>
            <a:solidFill>
              <a:srgbClr val="220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072066" y="2395831"/>
            <a:ext cx="601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24834" y="2857496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73547" y="3214686"/>
            <a:ext cx="4770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=p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2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13600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9,8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0,76=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310854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узкой трубке, запаянной с одного конца, находится столбик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ртути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высотой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65D2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см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Когда трубка расположена вертикально открытым концом вверх, то длина воздушного столбика, запертого ртутью,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см.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Какова будет длина этого воздушного столбика, если трубку расположить открытым концом вниз? Горизонтально? Атмосферное давление нормальное.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3286116" y="6110196"/>
            <a:ext cx="1087430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4371334" y="6099502"/>
            <a:ext cx="1087430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5357818" y="6062880"/>
            <a:ext cx="1087430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220FB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4017342" y="6090950"/>
            <a:ext cx="571504" cy="52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5000628" y="6113150"/>
            <a:ext cx="571504" cy="52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428596" y="5214950"/>
            <a:ext cx="3000396" cy="11430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3964777" y="5464983"/>
            <a:ext cx="1357322" cy="1428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5400000">
            <a:off x="4429124" y="4857760"/>
            <a:ext cx="2500330" cy="214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1170272" y="3102304"/>
            <a:ext cx="216000" cy="1800000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544572" y="1571612"/>
            <a:ext cx="216000" cy="2232000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4602494" y="1802772"/>
            <a:ext cx="1836000" cy="216000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4566430" y="3708321"/>
            <a:ext cx="2237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m,T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const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7363" y="6275691"/>
            <a:ext cx="2237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m,T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const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77831" y="5373216"/>
            <a:ext cx="2237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m,T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const</a:t>
            </a:r>
            <a:endParaRPr lang="ru-RU" sz="3200" b="1" dirty="0">
              <a:solidFill>
                <a:srgbClr val="365D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16216" y="6334780"/>
            <a:ext cx="242889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Кр,ср-1,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Стр46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30805E-7 L 0 -0.2264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000"/>
                            </p:stCondLst>
                            <p:childTnLst>
                              <p:par>
                                <p:cTn id="1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6000"/>
                            </p:stCondLst>
                            <p:childTnLst>
                              <p:par>
                                <p:cTn id="1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4" grpId="0" animBg="1"/>
      <p:bldP spid="23" grpId="0" animBg="1"/>
      <p:bldP spid="8" grpId="0" animBg="1"/>
      <p:bldP spid="9" grpId="0" animBg="1"/>
      <p:bldP spid="10" grpId="0"/>
      <p:bldP spid="11" grpId="0" animBg="1"/>
      <p:bldP spid="12" grpId="0"/>
      <p:bldP spid="13" grpId="0"/>
      <p:bldP spid="14" grpId="0"/>
      <p:bldP spid="18" grpId="0" animBg="1"/>
      <p:bldP spid="19" grpId="0" animBg="1"/>
      <p:bldP spid="20" grpId="0"/>
      <p:bldP spid="21" grpId="0"/>
      <p:bldP spid="22" grpId="0"/>
      <p:bldP spid="28" grpId="0" animBg="1"/>
      <p:bldP spid="29" grpId="0" animBg="1"/>
      <p:bldP spid="30" grpId="0"/>
      <p:bldP spid="31" grpId="0"/>
      <p:bldP spid="32" grpId="0"/>
      <p:bldP spid="3" grpId="0" animBg="1"/>
      <p:bldP spid="3" grpId="1" animBg="1"/>
      <p:bldP spid="34" grpId="0"/>
      <p:bldP spid="35" grpId="0"/>
      <p:bldP spid="36" grpId="0"/>
      <p:bldP spid="37" grpId="0"/>
      <p:bldP spid="38" grpId="0"/>
      <p:bldP spid="45" grpId="0" animBg="1"/>
      <p:bldP spid="46" grpId="0" animBg="1"/>
      <p:bldP spid="47" grpId="0" animBg="1"/>
      <p:bldP spid="44" grpId="0"/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285720" y="1785926"/>
            <a:ext cx="20249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50мм</a:t>
            </a:r>
            <a:r>
              <a:rPr lang="ru-RU" sz="3200" b="1" baseline="30000" dirty="0" smtClean="0">
                <a:solidFill>
                  <a:srgbClr val="220FB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</a:t>
            </a:r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=V</a:t>
            </a:r>
            <a:r>
              <a:rPr lang="en-US" sz="3200" b="1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795713" y="962025"/>
            <a:ext cx="15255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2357430"/>
            <a:ext cx="2428860" cy="4500570"/>
          </a:xfrm>
          <a:prstGeom prst="rect">
            <a:avLst/>
          </a:prstGeom>
          <a:solidFill>
            <a:srgbClr val="00B0F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85786" y="2285992"/>
            <a:ext cx="714380" cy="7143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68340" y="6072206"/>
            <a:ext cx="387684" cy="35719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2786050" y="2000240"/>
            <a:ext cx="2928958" cy="1297383"/>
            <a:chOff x="4429124" y="1572364"/>
            <a:chExt cx="2928958" cy="1297383"/>
          </a:xfrm>
        </p:grpSpPr>
        <p:sp>
          <p:nvSpPr>
            <p:cNvPr id="11" name="TextBox 10"/>
            <p:cNvSpPr txBox="1"/>
            <p:nvPr/>
          </p:nvSpPr>
          <p:spPr>
            <a:xfrm>
              <a:off x="4429124" y="2000240"/>
              <a:ext cx="2928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RT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2" name="Группа 16"/>
            <p:cNvGrpSpPr/>
            <p:nvPr/>
          </p:nvGrpSpPr>
          <p:grpSpPr>
            <a:xfrm>
              <a:off x="5506599" y="1572364"/>
              <a:ext cx="1218560" cy="1297383"/>
              <a:chOff x="6994922" y="1702989"/>
              <a:chExt cx="1218560" cy="1297383"/>
            </a:xfrm>
          </p:grpSpPr>
          <p:sp>
            <p:nvSpPr>
              <p:cNvPr id="13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 Box 23"/>
              <p:cNvSpPr txBox="1">
                <a:spLocks noChangeArrowheads="1"/>
              </p:cNvSpPr>
              <p:nvPr/>
            </p:nvSpPr>
            <p:spPr bwMode="auto">
              <a:xfrm>
                <a:off x="6994922" y="1702989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0" y="2786058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542988" y="4054920"/>
            <a:ext cx="1177051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0487" y="5429264"/>
            <a:ext cx="20826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714612" y="4214818"/>
            <a:ext cx="2928958" cy="1297383"/>
            <a:chOff x="4429124" y="1572364"/>
            <a:chExt cx="2928958" cy="1297383"/>
          </a:xfrm>
        </p:grpSpPr>
        <p:sp>
          <p:nvSpPr>
            <p:cNvPr id="25" name="TextBox 24"/>
            <p:cNvSpPr txBox="1"/>
            <p:nvPr/>
          </p:nvSpPr>
          <p:spPr>
            <a:xfrm>
              <a:off x="4429124" y="2000240"/>
              <a:ext cx="2928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R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6" name="Группа 16"/>
            <p:cNvGrpSpPr/>
            <p:nvPr/>
          </p:nvGrpSpPr>
          <p:grpSpPr>
            <a:xfrm>
              <a:off x="5506599" y="1572364"/>
              <a:ext cx="1218560" cy="1297383"/>
              <a:chOff x="6994922" y="1702989"/>
              <a:chExt cx="1218560" cy="1297383"/>
            </a:xfrm>
          </p:grpSpPr>
          <p:sp>
            <p:nvSpPr>
              <p:cNvPr id="27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Text Box 23"/>
              <p:cNvSpPr txBox="1">
                <a:spLocks noChangeArrowheads="1"/>
              </p:cNvSpPr>
              <p:nvPr/>
            </p:nvSpPr>
            <p:spPr bwMode="auto">
              <a:xfrm>
                <a:off x="6994922" y="1702989"/>
                <a:ext cx="1208541" cy="785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5715008" y="2500306"/>
            <a:ext cx="235745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=100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Па</a:t>
            </a:r>
            <a:endParaRPr lang="ru-RU" sz="28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43174" y="5344555"/>
            <a:ext cx="578644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+1000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9,8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5145103" y="3419674"/>
            <a:ext cx="1087430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6286512" y="3398506"/>
            <a:ext cx="1110880" cy="77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5857884" y="3447090"/>
            <a:ext cx="655382" cy="767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28860" y="6072206"/>
            <a:ext cx="3714776" cy="584775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10см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=V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785786" y="2285992"/>
            <a:ext cx="714380" cy="7143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 стрелкой 36"/>
          <p:cNvCxnSpPr/>
          <p:nvPr/>
        </p:nvCxnSpPr>
        <p:spPr>
          <a:xfrm flipV="1">
            <a:off x="3143240" y="4000504"/>
            <a:ext cx="3571900" cy="85725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36" idx="1"/>
          </p:cNvCxnSpPr>
          <p:nvPr/>
        </p:nvCxnSpPr>
        <p:spPr>
          <a:xfrm>
            <a:off x="3286116" y="3062864"/>
            <a:ext cx="1858987" cy="68294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кругленный прямоугольник 43"/>
          <p:cNvSpPr/>
          <p:nvPr/>
        </p:nvSpPr>
        <p:spPr>
          <a:xfrm>
            <a:off x="2786050" y="2357430"/>
            <a:ext cx="2571768" cy="857256"/>
          </a:xfrm>
          <a:prstGeom prst="roundRect">
            <a:avLst/>
          </a:prstGeom>
          <a:solidFill>
            <a:schemeClr val="accent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714612" y="4500570"/>
            <a:ext cx="2571768" cy="857256"/>
          </a:xfrm>
          <a:prstGeom prst="roundRect">
            <a:avLst/>
          </a:prstGeom>
          <a:solidFill>
            <a:schemeClr val="accent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 стрелкой 46"/>
          <p:cNvCxnSpPr/>
          <p:nvPr/>
        </p:nvCxnSpPr>
        <p:spPr>
          <a:xfrm rot="5400000">
            <a:off x="5214942" y="3000372"/>
            <a:ext cx="785818" cy="5000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2928926" y="3786190"/>
            <a:ext cx="3571900" cy="18573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2336537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5.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Водяной паук-серебрянка строит в воде воздушный домик, перенося на лапках и брюшке пузырьки атмосферного воздуха и помещая их под купол паутины, прикрепленный концами к водным растениям.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Сколько рейсов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надо сделать пауку, чтобы на глубине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150 см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построить домик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объемом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 см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если каждый раз он берет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 мм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воздуха под атмосферным давлением?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 rot="5400000">
            <a:off x="5107785" y="4464851"/>
            <a:ext cx="2357454" cy="11430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2071670" y="2071678"/>
            <a:ext cx="3571900" cy="15001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5400000">
            <a:off x="285720" y="4357694"/>
            <a:ext cx="3714776" cy="1588"/>
          </a:xfrm>
          <a:prstGeom prst="straightConnector1">
            <a:avLst/>
          </a:prstGeom>
          <a:ln w="381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1643042" y="4000504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4000" dirty="0"/>
          </a:p>
        </p:txBody>
      </p:sp>
      <p:sp>
        <p:nvSpPr>
          <p:cNvPr id="48" name="TextBox 47"/>
          <p:cNvSpPr txBox="1"/>
          <p:nvPr/>
        </p:nvSpPr>
        <p:spPr>
          <a:xfrm>
            <a:off x="6072198" y="6334804"/>
            <a:ext cx="307180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Кр,ср-1,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№5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Стр46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041 L 0 -0.06938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416 L 0.01285 0.5277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2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" grpId="0" animBg="1"/>
      <p:bldP spid="7" grpId="0" animBg="1"/>
      <p:bldP spid="9" grpId="0" animBg="1"/>
      <p:bldP spid="16" grpId="0"/>
      <p:bldP spid="17" grpId="0" animBg="1"/>
      <p:bldP spid="23" grpId="0"/>
      <p:bldP spid="30" grpId="0" animBg="1"/>
      <p:bldP spid="31" grpId="0" animBg="1"/>
      <p:bldP spid="36" grpId="0"/>
      <p:bldP spid="40" grpId="0"/>
      <p:bldP spid="42" grpId="0"/>
      <p:bldP spid="43" grpId="0" animBg="1"/>
      <p:bldP spid="32" grpId="0" animBg="1"/>
      <p:bldP spid="32" grpId="1" animBg="1"/>
      <p:bldP spid="32" grpId="2" animBg="1"/>
      <p:bldP spid="44" grpId="0" animBg="1"/>
      <p:bldP spid="46" grpId="0" animBg="1"/>
      <p:bldP spid="2052" grpId="0" animBg="1"/>
      <p:bldP spid="2052" grpId="1" animBg="1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795713" y="962025"/>
            <a:ext cx="1525587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32" y="2357430"/>
            <a:ext cx="2500298" cy="4143404"/>
          </a:xfrm>
          <a:prstGeom prst="rect">
            <a:avLst/>
          </a:prstGeom>
          <a:solidFill>
            <a:srgbClr val="00B0F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15614" y="2102172"/>
            <a:ext cx="714380" cy="7143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85786" y="6072206"/>
            <a:ext cx="428628" cy="4286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"/>
          <p:cNvGrpSpPr/>
          <p:nvPr/>
        </p:nvGrpSpPr>
        <p:grpSpPr>
          <a:xfrm>
            <a:off x="2714612" y="4131881"/>
            <a:ext cx="2928958" cy="1297383"/>
            <a:chOff x="4429124" y="1572364"/>
            <a:chExt cx="2928958" cy="1297383"/>
          </a:xfrm>
        </p:grpSpPr>
        <p:sp>
          <p:nvSpPr>
            <p:cNvPr id="11" name="TextBox 10"/>
            <p:cNvSpPr txBox="1"/>
            <p:nvPr/>
          </p:nvSpPr>
          <p:spPr>
            <a:xfrm>
              <a:off x="4429124" y="2000240"/>
              <a:ext cx="2928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 RT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Группа 16"/>
            <p:cNvGrpSpPr/>
            <p:nvPr/>
          </p:nvGrpSpPr>
          <p:grpSpPr>
            <a:xfrm>
              <a:off x="5506599" y="1572364"/>
              <a:ext cx="1218560" cy="1297383"/>
              <a:chOff x="6994922" y="1702989"/>
              <a:chExt cx="1218560" cy="1297383"/>
            </a:xfrm>
          </p:grpSpPr>
          <p:sp>
            <p:nvSpPr>
              <p:cNvPr id="13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 Box 23"/>
              <p:cNvSpPr txBox="1">
                <a:spLocks noChangeArrowheads="1"/>
              </p:cNvSpPr>
              <p:nvPr/>
            </p:nvSpPr>
            <p:spPr bwMode="auto">
              <a:xfrm>
                <a:off x="6994922" y="1702989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292130" y="5597262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.V</a:t>
            </a:r>
            <a:r>
              <a:rPr lang="en-US" sz="2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.T</a:t>
            </a:r>
            <a:r>
              <a:rPr lang="en-US" sz="2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. m</a:t>
            </a:r>
            <a:r>
              <a:rPr lang="en-US" sz="2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3071810"/>
            <a:ext cx="20826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23"/>
          <p:cNvGrpSpPr/>
          <p:nvPr/>
        </p:nvGrpSpPr>
        <p:grpSpPr>
          <a:xfrm>
            <a:off x="2643174" y="2060179"/>
            <a:ext cx="2928958" cy="1297383"/>
            <a:chOff x="4429124" y="1572364"/>
            <a:chExt cx="2928958" cy="1297383"/>
          </a:xfrm>
        </p:grpSpPr>
        <p:sp>
          <p:nvSpPr>
            <p:cNvPr id="25" name="TextBox 24"/>
            <p:cNvSpPr txBox="1"/>
            <p:nvPr/>
          </p:nvSpPr>
          <p:spPr>
            <a:xfrm>
              <a:off x="4429124" y="2000240"/>
              <a:ext cx="2928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R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32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" name="Группа 16"/>
            <p:cNvGrpSpPr/>
            <p:nvPr/>
          </p:nvGrpSpPr>
          <p:grpSpPr>
            <a:xfrm>
              <a:off x="5506599" y="1572364"/>
              <a:ext cx="1218560" cy="1297383"/>
              <a:chOff x="6994922" y="1702989"/>
              <a:chExt cx="1218560" cy="1297383"/>
            </a:xfrm>
          </p:grpSpPr>
          <p:sp>
            <p:nvSpPr>
              <p:cNvPr id="27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Text Box 23"/>
              <p:cNvSpPr txBox="1">
                <a:spLocks noChangeArrowheads="1"/>
              </p:cNvSpPr>
              <p:nvPr/>
            </p:nvSpPr>
            <p:spPr bwMode="auto">
              <a:xfrm>
                <a:off x="6994922" y="1702989"/>
                <a:ext cx="1208541" cy="7858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5715008" y="2571744"/>
            <a:ext cx="235745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=100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14612" y="5643578"/>
            <a:ext cx="578644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=p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en-US" sz="32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+1000</a:t>
            </a:r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9,8</a:t>
            </a:r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0" y="41482"/>
            <a:ext cx="935834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6.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Объем пузырька газа, всплывающего на поверхность со дна озера,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увеличился в 2 раза.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Определить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глубину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озера. Температура воздуха на поверхности озера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27 °С,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 на его дне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17 °С.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Атмосферное давление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нормальное.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7"/>
          <p:cNvGrpSpPr>
            <a:grpSpLocks/>
          </p:cNvGrpSpPr>
          <p:nvPr/>
        </p:nvGrpSpPr>
        <p:grpSpPr bwMode="auto">
          <a:xfrm>
            <a:off x="4576700" y="3214306"/>
            <a:ext cx="1089029" cy="1143388"/>
            <a:chOff x="9757" y="3167"/>
            <a:chExt cx="681" cy="745"/>
          </a:xfrm>
        </p:grpSpPr>
        <p:sp>
          <p:nvSpPr>
            <p:cNvPr id="35" name="Text Box 8"/>
            <p:cNvSpPr txBox="1">
              <a:spLocks noChangeArrowheads="1"/>
            </p:cNvSpPr>
            <p:nvPr/>
          </p:nvSpPr>
          <p:spPr bwMode="auto">
            <a:xfrm>
              <a:off x="9757" y="3461"/>
              <a:ext cx="680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 Box 9"/>
            <p:cNvSpPr txBox="1">
              <a:spLocks noChangeArrowheads="1"/>
            </p:cNvSpPr>
            <p:nvPr/>
          </p:nvSpPr>
          <p:spPr bwMode="auto">
            <a:xfrm>
              <a:off x="9758" y="3167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kumimoji="0" lang="en-US" sz="2800" b="1" i="0" u="none" strike="noStrike" cap="none" normalizeH="0" baseline="-2500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sz="2800" b="1" i="0" u="none" strike="noStrike" cap="none" normalizeH="0" baseline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800" b="1" i="0" u="none" strike="noStrike" cap="none" normalizeH="0" baseline="-2500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ru-RU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Line 10"/>
            <p:cNvSpPr>
              <a:spLocks noChangeShapeType="1"/>
            </p:cNvSpPr>
            <p:nvPr/>
          </p:nvSpPr>
          <p:spPr bwMode="auto">
            <a:xfrm>
              <a:off x="9766" y="3510"/>
              <a:ext cx="53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9" name="Group 11"/>
          <p:cNvGrpSpPr>
            <a:grpSpLocks/>
          </p:cNvGrpSpPr>
          <p:nvPr/>
        </p:nvGrpSpPr>
        <p:grpSpPr bwMode="auto">
          <a:xfrm>
            <a:off x="5821641" y="3143248"/>
            <a:ext cx="1112514" cy="1214446"/>
            <a:chOff x="9757" y="3167"/>
            <a:chExt cx="681" cy="662"/>
          </a:xfrm>
        </p:grpSpPr>
        <p:sp>
          <p:nvSpPr>
            <p:cNvPr id="41" name="Text Box 12"/>
            <p:cNvSpPr txBox="1">
              <a:spLocks noChangeArrowheads="1"/>
            </p:cNvSpPr>
            <p:nvPr/>
          </p:nvSpPr>
          <p:spPr bwMode="auto">
            <a:xfrm>
              <a:off x="9757" y="3461"/>
              <a:ext cx="68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 Box 13"/>
            <p:cNvSpPr txBox="1">
              <a:spLocks noChangeArrowheads="1"/>
            </p:cNvSpPr>
            <p:nvPr/>
          </p:nvSpPr>
          <p:spPr bwMode="auto">
            <a:xfrm>
              <a:off x="9758" y="3167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8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Line 14"/>
            <p:cNvSpPr>
              <a:spLocks noChangeShapeType="1"/>
            </p:cNvSpPr>
            <p:nvPr/>
          </p:nvSpPr>
          <p:spPr bwMode="auto">
            <a:xfrm>
              <a:off x="9757" y="3495"/>
              <a:ext cx="53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5352068" y="3480394"/>
            <a:ext cx="571504" cy="52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043151" y="3416858"/>
            <a:ext cx="1672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const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781732" y="6072206"/>
            <a:ext cx="428628" cy="42862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 стрелкой 39"/>
          <p:cNvCxnSpPr/>
          <p:nvPr/>
        </p:nvCxnSpPr>
        <p:spPr>
          <a:xfrm rot="5400000">
            <a:off x="107125" y="4393413"/>
            <a:ext cx="4071966" cy="1588"/>
          </a:xfrm>
          <a:prstGeom prst="straightConnector1">
            <a:avLst/>
          </a:prstGeom>
          <a:ln w="38100">
            <a:solidFill>
              <a:srgbClr val="0066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1643042" y="4000504"/>
            <a:ext cx="47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endParaRPr lang="ru-RU" sz="4000" dirty="0"/>
          </a:p>
        </p:txBody>
      </p:sp>
      <p:cxnSp>
        <p:nvCxnSpPr>
          <p:cNvPr id="49" name="Прямая со стрелкой 48"/>
          <p:cNvCxnSpPr/>
          <p:nvPr/>
        </p:nvCxnSpPr>
        <p:spPr>
          <a:xfrm rot="16200000" flipH="1">
            <a:off x="5715008" y="3000372"/>
            <a:ext cx="500066" cy="2143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rot="5400000" flipH="1" flipV="1">
            <a:off x="2750331" y="3821909"/>
            <a:ext cx="2214578" cy="17145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16200000" flipH="1">
            <a:off x="3857620" y="857232"/>
            <a:ext cx="2571768" cy="257176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2285984" y="1643050"/>
            <a:ext cx="2500330" cy="2357454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5400000">
            <a:off x="6143636" y="1643050"/>
            <a:ext cx="2643206" cy="1928826"/>
          </a:xfrm>
          <a:prstGeom prst="straightConnector1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357818" y="6334804"/>
            <a:ext cx="378621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Кр,ср-1,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№6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Стр47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1.3136E-6 L -0.0026 -0.5663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9" grpId="2" animBg="1"/>
      <p:bldP spid="23" grpId="0"/>
      <p:bldP spid="30" grpId="0" animBg="1"/>
      <p:bldP spid="31" grpId="0" animBg="1"/>
      <p:bldP spid="32" grpId="0"/>
      <p:bldP spid="46" grpId="0"/>
      <p:bldP spid="47" grpId="0"/>
      <p:bldP spid="36" grpId="0" animBg="1"/>
      <p:bldP spid="36" grpId="1" animBg="1"/>
      <p:bldP spid="36" grpId="2" animBg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-24"/>
            <a:ext cx="9144000" cy="224676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2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Три баллона емкостью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л,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5 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222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наполнены кислородом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2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азотом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=3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углекислым газом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=0,6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одной и той  температуре. Баллоны соединяют между собой, причем образуется смесь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той же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температуры. Каково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давление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смеси?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285992"/>
            <a:ext cx="928662" cy="214314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2285992"/>
            <a:ext cx="785818" cy="2143140"/>
          </a:xfrm>
          <a:prstGeom prst="rect">
            <a:avLst/>
          </a:prstGeom>
          <a:solidFill>
            <a:srgbClr val="FF00FF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2285992"/>
            <a:ext cx="785818" cy="21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4429132"/>
            <a:ext cx="2928926" cy="144117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 rot="16200000">
            <a:off x="368735" y="2997169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.V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.T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631396" y="2815142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.V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 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1339246" y="3018417"/>
            <a:ext cx="2130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.V</a:t>
            </a:r>
            <a:r>
              <a:rPr lang="en-US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.T</a:t>
            </a:r>
            <a:r>
              <a:rPr lang="ru-RU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.m</a:t>
            </a:r>
            <a:r>
              <a:rPr lang="en-US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-6817" y="4286256"/>
            <a:ext cx="2928958" cy="1225945"/>
            <a:chOff x="4429124" y="1572364"/>
            <a:chExt cx="2928958" cy="1297383"/>
          </a:xfrm>
        </p:grpSpPr>
        <p:sp>
          <p:nvSpPr>
            <p:cNvPr id="14" name="TextBox 13"/>
            <p:cNvSpPr txBox="1"/>
            <p:nvPr/>
          </p:nvSpPr>
          <p:spPr>
            <a:xfrm>
              <a:off x="4429124" y="2000240"/>
              <a:ext cx="29289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3200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3200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RT</a:t>
              </a:r>
              <a:r>
                <a:rPr lang="en-US" sz="3200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Группа 16"/>
            <p:cNvGrpSpPr/>
            <p:nvPr/>
          </p:nvGrpSpPr>
          <p:grpSpPr>
            <a:xfrm>
              <a:off x="5506599" y="1572364"/>
              <a:ext cx="1218560" cy="1297383"/>
              <a:chOff x="6994922" y="1702989"/>
              <a:chExt cx="1218560" cy="1297383"/>
            </a:xfrm>
          </p:grpSpPr>
          <p:sp>
            <p:nvSpPr>
              <p:cNvPr id="16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 Box 23"/>
              <p:cNvSpPr txBox="1">
                <a:spLocks noChangeArrowheads="1"/>
              </p:cNvSpPr>
              <p:nvPr/>
            </p:nvSpPr>
            <p:spPr bwMode="auto">
              <a:xfrm>
                <a:off x="6994922" y="1702989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3143240" y="2284751"/>
            <a:ext cx="235745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5357818" y="2499065"/>
            <a:ext cx="71438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143636" y="2284751"/>
            <a:ext cx="2214578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4430722" y="2848170"/>
            <a:ext cx="1087430" cy="58083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5643570" y="2904794"/>
            <a:ext cx="1110880" cy="4996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́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286380" y="2903536"/>
            <a:ext cx="571504" cy="52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4429124" y="3642073"/>
            <a:ext cx="1087430" cy="50130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5713410" y="3642073"/>
            <a:ext cx="1110880" cy="5013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́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5213344" y="3760792"/>
            <a:ext cx="571504" cy="52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4429124" y="4429132"/>
            <a:ext cx="1087430" cy="56535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220FB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5713410" y="4435283"/>
            <a:ext cx="1110880" cy="56535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 ́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220FB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5213344" y="4475172"/>
            <a:ext cx="571504" cy="52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220FB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2714612" y="5110739"/>
            <a:ext cx="928694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220FB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3357554" y="5076984"/>
            <a:ext cx="1110880" cy="77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3200" b="1" i="0" u="none" strike="noStrike" cap="none" normalizeH="0" baseline="-25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́+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auto">
          <a:xfrm>
            <a:off x="4104062" y="5070833"/>
            <a:ext cx="1110880" cy="77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32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́+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4786314" y="5078225"/>
            <a:ext cx="785818" cy="779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 ́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220FB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882156" y="2944445"/>
            <a:ext cx="2111475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const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858016" y="3642073"/>
            <a:ext cx="2047355" cy="52322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const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858016" y="4356453"/>
            <a:ext cx="2047355" cy="523220"/>
          </a:xfrm>
          <a:prstGeom prst="rect">
            <a:avLst/>
          </a:prstGeom>
          <a:ln>
            <a:solidFill>
              <a:srgbClr val="220FB1"/>
            </a:solidFill>
          </a:ln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const</a:t>
            </a:r>
            <a:endParaRPr lang="ru-RU" sz="2800" b="1" dirty="0" smtClean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050222" y="5072074"/>
            <a:ext cx="2093778" cy="523220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аналогично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-32" y="6273225"/>
            <a:ext cx="614366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Равномерно по всему объёму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0" y="5214950"/>
            <a:ext cx="2928958" cy="1225945"/>
            <a:chOff x="4429124" y="1572364"/>
            <a:chExt cx="2928958" cy="1297383"/>
          </a:xfrm>
        </p:grpSpPr>
        <p:sp>
          <p:nvSpPr>
            <p:cNvPr id="48" name="TextBox 47"/>
            <p:cNvSpPr txBox="1"/>
            <p:nvPr/>
          </p:nvSpPr>
          <p:spPr>
            <a:xfrm>
              <a:off x="4429124" y="2000240"/>
              <a:ext cx="2928958" cy="618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=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RT</a:t>
              </a:r>
              <a:r>
                <a:rPr lang="ru-RU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9" name="Группа 16"/>
            <p:cNvGrpSpPr/>
            <p:nvPr/>
          </p:nvGrpSpPr>
          <p:grpSpPr>
            <a:xfrm>
              <a:off x="5506599" y="1572364"/>
              <a:ext cx="1218560" cy="1297383"/>
              <a:chOff x="6994922" y="1702989"/>
              <a:chExt cx="1218560" cy="1297383"/>
            </a:xfrm>
          </p:grpSpPr>
          <p:sp>
            <p:nvSpPr>
              <p:cNvPr id="50" name="Text Box 22"/>
              <p:cNvSpPr txBox="1">
                <a:spLocks noChangeArrowheads="1"/>
              </p:cNvSpPr>
              <p:nvPr/>
            </p:nvSpPr>
            <p:spPr bwMode="auto">
              <a:xfrm>
                <a:off x="7004941" y="2364984"/>
                <a:ext cx="1208541" cy="635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 Box 23"/>
              <p:cNvSpPr txBox="1">
                <a:spLocks noChangeArrowheads="1"/>
              </p:cNvSpPr>
              <p:nvPr/>
            </p:nvSpPr>
            <p:spPr bwMode="auto">
              <a:xfrm>
                <a:off x="6994922" y="1702989"/>
                <a:ext cx="1208541" cy="7338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m</a:t>
                </a: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3" name="TextBox 52"/>
          <p:cNvSpPr txBox="1"/>
          <p:nvPr/>
        </p:nvSpPr>
        <p:spPr>
          <a:xfrm>
            <a:off x="2643174" y="5643578"/>
            <a:ext cx="3071834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закону Дальтона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Прямая со стрелкой 54"/>
          <p:cNvCxnSpPr/>
          <p:nvPr/>
        </p:nvCxnSpPr>
        <p:spPr>
          <a:xfrm rot="10800000" flipV="1">
            <a:off x="3643306" y="3357562"/>
            <a:ext cx="2214578" cy="19288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10800000" flipV="1">
            <a:off x="4286248" y="4071942"/>
            <a:ext cx="1643074" cy="12858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stCxn id="37" idx="3"/>
          </p:cNvCxnSpPr>
          <p:nvPr/>
        </p:nvCxnSpPr>
        <p:spPr>
          <a:xfrm flipH="1">
            <a:off x="5072066" y="4737904"/>
            <a:ext cx="712782" cy="548484"/>
          </a:xfrm>
          <a:prstGeom prst="straightConnector1">
            <a:avLst/>
          </a:prstGeom>
          <a:ln w="38100">
            <a:solidFill>
              <a:srgbClr val="220FB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 Box 9"/>
          <p:cNvSpPr txBox="1">
            <a:spLocks noChangeArrowheads="1"/>
          </p:cNvSpPr>
          <p:nvPr/>
        </p:nvSpPr>
        <p:spPr bwMode="auto">
          <a:xfrm>
            <a:off x="5643570" y="5968260"/>
            <a:ext cx="928694" cy="65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baseline="-250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220FB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9" name="Группа 16"/>
          <p:cNvGrpSpPr/>
          <p:nvPr/>
        </p:nvGrpSpPr>
        <p:grpSpPr>
          <a:xfrm>
            <a:off x="6429388" y="5643578"/>
            <a:ext cx="2786082" cy="1139388"/>
            <a:chOff x="5831225" y="1908620"/>
            <a:chExt cx="2786082" cy="1205784"/>
          </a:xfrm>
        </p:grpSpPr>
        <p:sp>
          <p:nvSpPr>
            <p:cNvPr id="70" name="Text Box 22"/>
            <p:cNvSpPr txBox="1">
              <a:spLocks noChangeArrowheads="1"/>
            </p:cNvSpPr>
            <p:nvPr/>
          </p:nvSpPr>
          <p:spPr bwMode="auto">
            <a:xfrm>
              <a:off x="6727405" y="2479016"/>
              <a:ext cx="769894" cy="635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" name="Text Box 23"/>
            <p:cNvSpPr txBox="1">
              <a:spLocks noChangeArrowheads="1"/>
            </p:cNvSpPr>
            <p:nvPr/>
          </p:nvSpPr>
          <p:spPr bwMode="auto">
            <a:xfrm>
              <a:off x="5831225" y="1908620"/>
              <a:ext cx="2786082" cy="570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spcAft>
                  <a:spcPts val="1000"/>
                </a:spcAft>
              </a:pP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2800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800" b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8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2800" b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8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sz="28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8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800" b="1" baseline="-25000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8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>
                <a:spcAft>
                  <a:spcPts val="1000"/>
                </a:spcAft>
              </a:pPr>
              <a:endPara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spcAft>
                  <a:spcPts val="1000"/>
                </a:spcAft>
              </a:pPr>
              <a:r>
                <a:rPr lang="ru-RU" sz="2800" b="1" baseline="-25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2800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" name="Line 24"/>
            <p:cNvSpPr>
              <a:spLocks noChangeShapeType="1"/>
            </p:cNvSpPr>
            <p:nvPr/>
          </p:nvSpPr>
          <p:spPr bwMode="auto">
            <a:xfrm>
              <a:off x="5988885" y="2546801"/>
              <a:ext cx="23760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3" name="Скругленный прямоугольник 72"/>
          <p:cNvSpPr/>
          <p:nvPr/>
        </p:nvSpPr>
        <p:spPr>
          <a:xfrm>
            <a:off x="5643570" y="5682502"/>
            <a:ext cx="3421600" cy="107157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6715140" y="0"/>
            <a:ext cx="242889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Кр,ср-1,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Стр47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4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9" presetID="34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animBg="1"/>
      <p:bldP spid="4" grpId="0" animBg="1"/>
      <p:bldP spid="6" grpId="0" animBg="1"/>
      <p:bldP spid="7" grpId="0" animBg="1"/>
      <p:bldP spid="8" grpId="0" animBg="1"/>
      <p:bldP spid="10" grpId="0"/>
      <p:bldP spid="11" grpId="0"/>
      <p:bldP spid="12" grpId="0"/>
      <p:bldP spid="19" grpId="0" animBg="1"/>
      <p:bldP spid="20" grpId="0" animBg="1"/>
      <p:bldP spid="21" grpId="0" animBg="1"/>
      <p:bldP spid="25" grpId="0" animBg="1"/>
      <p:bldP spid="29" grpId="0" animBg="1"/>
      <p:bldP spid="31" grpId="0"/>
      <p:bldP spid="32" grpId="0" animBg="1"/>
      <p:bldP spid="33" grpId="0" animBg="1"/>
      <p:bldP spid="34" grpId="0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3" grpId="0" animBg="1"/>
      <p:bldP spid="44" grpId="0" animBg="1"/>
      <p:bldP spid="45" grpId="0" animBg="1"/>
      <p:bldP spid="42" grpId="0" uiExpand="1" build="allAtOnce" animBg="1"/>
      <p:bldP spid="42" grpId="1" build="allAtOnce" animBg="1"/>
      <p:bldP spid="42" grpId="2" build="allAtOnce" animBg="1"/>
      <p:bldP spid="42" grpId="3" build="allAtOnce" animBg="1"/>
      <p:bldP spid="46" grpId="0" animBg="1"/>
      <p:bldP spid="53" grpId="0" animBg="1"/>
      <p:bldP spid="66" grpId="0"/>
      <p:bldP spid="7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4974</TotalTime>
  <Words>3276</Words>
  <Application>Microsoft Office PowerPoint</Application>
  <PresentationFormat>Экран (4:3)</PresentationFormat>
  <Paragraphs>873</Paragraphs>
  <Slides>37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Трек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Домашнее задание.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User</cp:lastModifiedBy>
  <cp:revision>490</cp:revision>
  <dcterms:created xsi:type="dcterms:W3CDTF">2009-11-04T14:29:22Z</dcterms:created>
  <dcterms:modified xsi:type="dcterms:W3CDTF">2019-11-04T12:42:41Z</dcterms:modified>
</cp:coreProperties>
</file>