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8"/>
  </p:notesMasterIdLst>
  <p:sldIdLst>
    <p:sldId id="363" r:id="rId2"/>
    <p:sldId id="443" r:id="rId3"/>
    <p:sldId id="444" r:id="rId4"/>
    <p:sldId id="453" r:id="rId5"/>
    <p:sldId id="454" r:id="rId6"/>
    <p:sldId id="455" r:id="rId7"/>
    <p:sldId id="456" r:id="rId8"/>
    <p:sldId id="457" r:id="rId9"/>
    <p:sldId id="458" r:id="rId10"/>
    <p:sldId id="311" r:id="rId11"/>
    <p:sldId id="316" r:id="rId12"/>
    <p:sldId id="405" r:id="rId13"/>
    <p:sldId id="385" r:id="rId14"/>
    <p:sldId id="406" r:id="rId15"/>
    <p:sldId id="445" r:id="rId16"/>
    <p:sldId id="447" r:id="rId17"/>
    <p:sldId id="449" r:id="rId18"/>
    <p:sldId id="448" r:id="rId19"/>
    <p:sldId id="446" r:id="rId20"/>
    <p:sldId id="368" r:id="rId21"/>
    <p:sldId id="437" r:id="rId22"/>
    <p:sldId id="395" r:id="rId23"/>
    <p:sldId id="413" r:id="rId24"/>
    <p:sldId id="424" r:id="rId25"/>
    <p:sldId id="425" r:id="rId26"/>
    <p:sldId id="426" r:id="rId27"/>
    <p:sldId id="428" r:id="rId28"/>
    <p:sldId id="429" r:id="rId29"/>
    <p:sldId id="459" r:id="rId30"/>
    <p:sldId id="451" r:id="rId31"/>
    <p:sldId id="423" r:id="rId32"/>
    <p:sldId id="438" r:id="rId33"/>
    <p:sldId id="411" r:id="rId34"/>
    <p:sldId id="403" r:id="rId35"/>
    <p:sldId id="439" r:id="rId36"/>
    <p:sldId id="409" r:id="rId37"/>
    <p:sldId id="407" r:id="rId38"/>
    <p:sldId id="377" r:id="rId39"/>
    <p:sldId id="410" r:id="rId40"/>
    <p:sldId id="440" r:id="rId41"/>
    <p:sldId id="452" r:id="rId42"/>
    <p:sldId id="461" r:id="rId43"/>
    <p:sldId id="460" r:id="rId44"/>
    <p:sldId id="450" r:id="rId45"/>
    <p:sldId id="404" r:id="rId46"/>
    <p:sldId id="442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3300"/>
    <a:srgbClr val="0033CC"/>
    <a:srgbClr val="000099"/>
    <a:srgbClr val="66CCFF"/>
    <a:srgbClr val="220FB1"/>
    <a:srgbClr val="000000"/>
    <a:srgbClr val="365D21"/>
    <a:srgbClr val="0014AC"/>
    <a:srgbClr val="2706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81" autoAdjust="0"/>
  </p:normalViewPr>
  <p:slideViewPr>
    <p:cSldViewPr>
      <p:cViewPr>
        <p:scale>
          <a:sx n="64" d="100"/>
          <a:sy n="64" d="100"/>
        </p:scale>
        <p:origin x="-54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3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5356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9.wav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image" Target="../media/image15.png"/><Relationship Id="rId5" Type="http://schemas.openxmlformats.org/officeDocument/2006/relationships/audio" Target="../media/audio9.wav"/><Relationship Id="rId10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image" Target="../media/image15.png"/><Relationship Id="rId5" Type="http://schemas.openxmlformats.org/officeDocument/2006/relationships/audio" Target="../media/audio9.wav"/><Relationship Id="rId10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9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10" Type="http://schemas.openxmlformats.org/officeDocument/2006/relationships/image" Target="../media/image23.jpeg"/><Relationship Id="rId4" Type="http://schemas.openxmlformats.org/officeDocument/2006/relationships/audio" Target="../media/audio8.wav"/><Relationship Id="rId9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10" Type="http://schemas.openxmlformats.org/officeDocument/2006/relationships/image" Target="../media/image23.jpeg"/><Relationship Id="rId4" Type="http://schemas.openxmlformats.org/officeDocument/2006/relationships/audio" Target="../media/audio8.wav"/><Relationship Id="rId9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9.wav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9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hyperlink" Target="&#1082;&#1091;&#1085;&#1076;&#1099;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9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&#1082;&#1091;&#1085;&#1076;&#1099;" TargetMode="External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3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9.wav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hyperlink" Target="&#1082;&#1091;&#1085;&#1076;&#1099;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9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4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4" Type="http://schemas.openxmlformats.org/officeDocument/2006/relationships/audio" Target="../media/audio10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7040880"/>
        </p:xfrm>
        <a:graphic>
          <a:graphicData uri="http://schemas.openxmlformats.org/drawingml/2006/table">
            <a:tbl>
              <a:tblPr/>
              <a:tblGrid>
                <a:gridCol w="495473"/>
                <a:gridCol w="7891398"/>
                <a:gridCol w="757129"/>
              </a:tblGrid>
              <a:tr h="16256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r>
                        <a:rPr lang="ru-RU" sz="18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электрические явления –2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Урок - 4 (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т14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Атока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18-1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12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</a:t>
                      </a:r>
                      <a:r>
                        <a:rPr lang="ru-RU" sz="2400" b="1" cap="all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</a:t>
                      </a:r>
                      <a:r>
                        <a:rPr lang="ru-RU" sz="2400" b="1" cap="all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мощность тока.  количество теплоты,  выделяемое проводником с током</a:t>
                      </a:r>
                      <a:r>
                        <a:rPr lang="ru-RU" sz="24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68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ЦЕЛИ:.1. Создать условия для усвоения понятий 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"действия </a:t>
                      </a:r>
                      <a:r>
                        <a:rPr lang="ru-RU" sz="1800" b="1" i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тока, работа и мощность тока",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понимания закономерностей 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нахождения работы и мощности тока.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24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1.Способствовать усвоению понятий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действия </a:t>
                      </a:r>
                      <a:r>
                        <a:rPr lang="ru-RU" sz="18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тока, работа и мощность тока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понимания закономерностей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для нахождения работы и мощности тока..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Способствовать развитию умений </a:t>
                      </a:r>
                      <a:r>
                        <a:rPr lang="ru-RU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математизировать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физические процессы  и развивать умения решать типичные задачи.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12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</a:t>
                      </a:r>
                      <a:r>
                        <a:rPr lang="ru-RU" sz="1800" b="1" i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УРОКА:</a:t>
                      </a: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комбинированный с элементами технологии усвоения и изучения нового материала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12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</a:t>
                      </a: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24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ДЕМОНСТРАЦИИ:1. Нагревание проводников током.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2.Измерение мощности, потребляемой электронагревательным прибором.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3.Устройство и действие электронагревательных приборов и лампочки.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4.Устройство и действие предохранителей.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Д/З гр.№4.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проблемной ситуации (Демонстрация №1)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Эвристическая беседа по материалу темы №14 с демонстрациями</a:t>
                      </a:r>
                      <a:endParaRPr lang="ru-RU" sz="1400" b="1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Повторение темы по ОК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Первичная обратная связь         </a:t>
                      </a: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упр.26 (1,2,3) стр. 106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§ </a:t>
                      </a:r>
                      <a:r>
                        <a:rPr lang="ru-RU" sz="1800" b="1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50-55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(т №14)</a:t>
                      </a: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тариф стоимости 1кВт час -         рублей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5786" y="857232"/>
            <a:ext cx="642942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№14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50-55</a:t>
            </a:r>
            <a:r>
              <a:rPr lang="ru-RU" sz="4800" b="1" dirty="0" smtClean="0"/>
              <a:t> 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t" hangingPunct="1">
              <a:lnSpc>
                <a:spcPts val="34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гр4</a:t>
            </a:r>
          </a:p>
          <a:p>
            <a:pPr algn="ctr" eaLnBrk="1" fontAlgn="t" hangingPunct="1">
              <a:lnSpc>
                <a:spcPts val="34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1190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1191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1193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1195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1197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4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ток</a:t>
            </a:r>
            <a:r>
              <a:rPr lang="ru-RU" sz="4000" b="1" i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43306" y="6273225"/>
            <a:ext cx="55006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стр.28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4" name="Группа 17"/>
          <p:cNvGrpSpPr/>
          <p:nvPr/>
        </p:nvGrpSpPr>
        <p:grpSpPr>
          <a:xfrm>
            <a:off x="285720" y="714356"/>
            <a:ext cx="1857388" cy="2087233"/>
            <a:chOff x="4929190" y="4056411"/>
            <a:chExt cx="1857388" cy="208723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929322" y="4056411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929322" y="5127981"/>
              <a:ext cx="785818" cy="10156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6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1025686">
            <a:off x="966126" y="2354938"/>
            <a:ext cx="7795418" cy="110327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14414" y="4429132"/>
            <a:ext cx="1071570" cy="186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15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115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071670" y="4286256"/>
            <a:ext cx="6072230" cy="14287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Тока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0694" y="3248569"/>
            <a:ext cx="350448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8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0" y="0"/>
            <a:ext cx="9144000" cy="6858000"/>
            <a:chOff x="-3857684" y="0"/>
            <a:chExt cx="9144000" cy="685800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-3857684" y="0"/>
              <a:ext cx="9144000" cy="6858000"/>
              <a:chOff x="3571868" y="-3429000"/>
              <a:chExt cx="9144000" cy="6858000"/>
            </a:xfrm>
          </p:grpSpPr>
          <p:grpSp>
            <p:nvGrpSpPr>
              <p:cNvPr id="22" name="Группа 125"/>
              <p:cNvGrpSpPr/>
              <p:nvPr/>
            </p:nvGrpSpPr>
            <p:grpSpPr>
              <a:xfrm>
                <a:off x="3571868" y="-3429000"/>
                <a:ext cx="9144000" cy="6858000"/>
                <a:chOff x="-3214742" y="1285908"/>
                <a:chExt cx="9144000" cy="6858000"/>
              </a:xfrm>
            </p:grpSpPr>
            <p:grpSp>
              <p:nvGrpSpPr>
                <p:cNvPr id="28" name="Группа 114"/>
                <p:cNvGrpSpPr/>
                <p:nvPr/>
              </p:nvGrpSpPr>
              <p:grpSpPr>
                <a:xfrm>
                  <a:off x="-3214742" y="1285908"/>
                  <a:ext cx="9144000" cy="6858000"/>
                  <a:chOff x="0" y="0"/>
                  <a:chExt cx="9144000" cy="6858000"/>
                </a:xfrm>
              </p:grpSpPr>
              <p:sp>
                <p:nvSpPr>
                  <p:cNvPr id="44" name="Прямоугольник 43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  <a:alpha val="69000"/>
                    </a:scheme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Прямоугольник 44"/>
                  <p:cNvSpPr/>
                  <p:nvPr/>
                </p:nvSpPr>
                <p:spPr>
                  <a:xfrm>
                    <a:off x="357158" y="5143512"/>
                    <a:ext cx="1992853" cy="1015663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6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sz="6000" b="1" dirty="0" smtClean="0"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lang="en-US" sz="6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Nt</a:t>
                    </a:r>
                    <a:endParaRPr lang="ru-RU" sz="6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9" name="Группа 123"/>
                <p:cNvGrpSpPr/>
                <p:nvPr/>
              </p:nvGrpSpPr>
              <p:grpSpPr>
                <a:xfrm>
                  <a:off x="-3000460" y="1500135"/>
                  <a:ext cx="7425913" cy="1562510"/>
                  <a:chOff x="-3152860" y="-910440"/>
                  <a:chExt cx="7425913" cy="1562510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36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152860" y="-646758"/>
                    <a:ext cx="930056" cy="71438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   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7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-2399564" y="-910440"/>
                    <a:ext cx="6672617" cy="1562510"/>
                    <a:chOff x="-957" y="2602"/>
                    <a:chExt cx="4370" cy="1036"/>
                  </a:xfrm>
                  <a:grpFill/>
                </p:grpSpPr>
                <p:grpSp>
                  <p:nvGrpSpPr>
                    <p:cNvPr id="38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931" y="2602"/>
                      <a:ext cx="4344" cy="1036"/>
                      <a:chOff x="6918" y="2902"/>
                      <a:chExt cx="5277" cy="1036"/>
                    </a:xfrm>
                    <a:grpFill/>
                  </p:grpSpPr>
                  <p:sp>
                    <p:nvSpPr>
                      <p:cNvPr id="40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67" y="3938"/>
                        <a:ext cx="628" cy="0"/>
                      </a:xfrm>
                      <a:prstGeom prst="line">
                        <a:avLst/>
                      </a:prstGeom>
                      <a:grpFill/>
                      <a:ln w="19050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41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18" y="2902"/>
                        <a:ext cx="605" cy="829"/>
                        <a:chOff x="7325" y="3170"/>
                        <a:chExt cx="484" cy="829"/>
                      </a:xfrm>
                      <a:grpFill/>
                    </p:grpSpPr>
                    <p:sp>
                      <p:nvSpPr>
                        <p:cNvPr id="42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61" y="3170"/>
                          <a:ext cx="448" cy="379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43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25" y="3549"/>
                          <a:ext cx="484" cy="450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39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957" y="2981"/>
                      <a:ext cx="583" cy="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30" name="Группа 17"/>
                <p:cNvGrpSpPr/>
                <p:nvPr/>
              </p:nvGrpSpPr>
              <p:grpSpPr>
                <a:xfrm>
                  <a:off x="-2071766" y="4418965"/>
                  <a:ext cx="6643766" cy="1938993"/>
                  <a:chOff x="214250" y="4019985"/>
                  <a:chExt cx="6643766" cy="1938993"/>
                </a:xfrm>
              </p:grpSpPr>
              <p:sp>
                <p:nvSpPr>
                  <p:cNvPr id="31" name="Прямоугольник 30"/>
                  <p:cNvSpPr/>
                  <p:nvPr/>
                </p:nvSpPr>
                <p:spPr>
                  <a:xfrm>
                    <a:off x="6000760" y="4019985"/>
                    <a:ext cx="857256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U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2" name="Прямоугольник 31"/>
                  <p:cNvSpPr/>
                  <p:nvPr/>
                </p:nvSpPr>
                <p:spPr>
                  <a:xfrm>
                    <a:off x="4929190" y="4643446"/>
                    <a:ext cx="1000132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cap="all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sz="6600" b="1" cap="all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3" name="Прямоугольник 32"/>
                  <p:cNvSpPr/>
                  <p:nvPr/>
                </p:nvSpPr>
                <p:spPr>
                  <a:xfrm>
                    <a:off x="5929322" y="5127981"/>
                    <a:ext cx="857224" cy="83099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8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lang="ru-RU" sz="48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34" name="Прямая соединительная линия 33"/>
                  <p:cNvCxnSpPr/>
                  <p:nvPr/>
                </p:nvCxnSpPr>
                <p:spPr>
                  <a:xfrm>
                    <a:off x="5929322" y="5199419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Прямая соединительная линия 34"/>
                  <p:cNvCxnSpPr/>
                  <p:nvPr/>
                </p:nvCxnSpPr>
                <p:spPr>
                  <a:xfrm>
                    <a:off x="214250" y="4030176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" name="Группа 145"/>
              <p:cNvGrpSpPr/>
              <p:nvPr/>
            </p:nvGrpSpPr>
            <p:grpSpPr>
              <a:xfrm>
                <a:off x="3643274" y="-1139909"/>
                <a:ext cx="1808967" cy="1701831"/>
                <a:chOff x="3940901" y="3717875"/>
                <a:chExt cx="1808967" cy="1701831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24" name="Line 1"/>
                <p:cNvSpPr>
                  <a:spLocks noChangeShapeType="1"/>
                </p:cNvSpPr>
                <p:nvPr/>
              </p:nvSpPr>
              <p:spPr bwMode="auto">
                <a:xfrm rot="21420000">
                  <a:off x="5000799" y="4509576"/>
                  <a:ext cx="571504" cy="53509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Rectangle 152"/>
                <p:cNvSpPr>
                  <a:spLocks noChangeArrowheads="1"/>
                </p:cNvSpPr>
                <p:nvPr/>
              </p:nvSpPr>
              <p:spPr bwMode="auto">
                <a:xfrm>
                  <a:off x="5072034" y="3717875"/>
                  <a:ext cx="677834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q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940901" y="4009516"/>
                  <a:ext cx="1071538" cy="9197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Rectangle 152"/>
                <p:cNvSpPr>
                  <a:spLocks noChangeArrowheads="1"/>
                </p:cNvSpPr>
                <p:nvPr/>
              </p:nvSpPr>
              <p:spPr bwMode="auto">
                <a:xfrm rot="21540000">
                  <a:off x="5163141" y="4650265"/>
                  <a:ext cx="428628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6" name="Прямоугольник 45"/>
            <p:cNvSpPr/>
            <p:nvPr/>
          </p:nvSpPr>
          <p:spPr>
            <a:xfrm>
              <a:off x="1714480" y="1500174"/>
              <a:ext cx="3504486" cy="13234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8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8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8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8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utoUpdateAnimBg="0"/>
      <p:bldP spid="12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0"/>
            <a:ext cx="3827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ТОКА</a:t>
            </a:r>
            <a:endParaRPr lang="ru-RU" sz="40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57982" y="1088368"/>
            <a:ext cx="2643174" cy="1714512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58186" y="1071522"/>
            <a:ext cx="2643174" cy="1143008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9432" y="1129312"/>
            <a:ext cx="2643174" cy="1714512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72236" y="500042"/>
            <a:ext cx="6530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электрического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тока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856" y="1000084"/>
            <a:ext cx="2159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тепловое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3542" y="1643026"/>
            <a:ext cx="1597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ЛАМПОЧКА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980" y="2285968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ПЛИТКА…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2500" y="1071522"/>
            <a:ext cx="2466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химическое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5376" y="1714464"/>
            <a:ext cx="2296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ЖИДКОСТЯХ…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37382" y="1193132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2400" b="1" u="sng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МАГНИТНОЕ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1500174"/>
            <a:ext cx="2694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электродвигатели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87276" y="1928778"/>
            <a:ext cx="140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ГВОЗДИ…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30086" y="2292269"/>
            <a:ext cx="2129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ГАЛЬВАНОМЕТР</a:t>
            </a:r>
            <a:endParaRPr lang="ru-RU" dirty="0"/>
          </a:p>
        </p:txBody>
      </p:sp>
      <p:grpSp>
        <p:nvGrpSpPr>
          <p:cNvPr id="16" name="Group 26"/>
          <p:cNvGrpSpPr>
            <a:grpSpLocks/>
          </p:cNvGrpSpPr>
          <p:nvPr/>
        </p:nvGrpSpPr>
        <p:grpSpPr bwMode="auto">
          <a:xfrm rot="20918217">
            <a:off x="1843740" y="1785902"/>
            <a:ext cx="954607" cy="285752"/>
            <a:chOff x="11280" y="6044"/>
            <a:chExt cx="1005" cy="334"/>
          </a:xfrm>
        </p:grpSpPr>
        <p:sp>
          <p:nvSpPr>
            <p:cNvPr id="17" name="AutoShape 27"/>
            <p:cNvSpPr>
              <a:spLocks noChangeArrowheads="1"/>
            </p:cNvSpPr>
            <p:nvPr/>
          </p:nvSpPr>
          <p:spPr bwMode="auto">
            <a:xfrm>
              <a:off x="11620" y="6044"/>
              <a:ext cx="311" cy="334"/>
            </a:xfrm>
            <a:prstGeom prst="flowChartSummingJunction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 flipV="1">
              <a:off x="11280" y="6225"/>
              <a:ext cx="3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 flipV="1">
              <a:off x="11945" y="6213"/>
              <a:ext cx="3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" name="Group 38"/>
          <p:cNvGrpSpPr>
            <a:grpSpLocks/>
          </p:cNvGrpSpPr>
          <p:nvPr/>
        </p:nvGrpSpPr>
        <p:grpSpPr bwMode="auto">
          <a:xfrm rot="20863030">
            <a:off x="1783652" y="2461333"/>
            <a:ext cx="1000100" cy="214314"/>
            <a:chOff x="11030" y="7250"/>
            <a:chExt cx="1607" cy="171"/>
          </a:xfrm>
        </p:grpSpPr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11401" y="7250"/>
              <a:ext cx="850" cy="171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40"/>
            <p:cNvSpPr>
              <a:spLocks noChangeShapeType="1"/>
            </p:cNvSpPr>
            <p:nvPr/>
          </p:nvSpPr>
          <p:spPr bwMode="auto">
            <a:xfrm>
              <a:off x="11030" y="7330"/>
              <a:ext cx="367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41"/>
            <p:cNvSpPr>
              <a:spLocks noChangeShapeType="1"/>
            </p:cNvSpPr>
            <p:nvPr/>
          </p:nvSpPr>
          <p:spPr bwMode="auto">
            <a:xfrm>
              <a:off x="12270" y="7345"/>
              <a:ext cx="367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4" name="Group 1"/>
          <p:cNvGrpSpPr>
            <a:grpSpLocks/>
          </p:cNvGrpSpPr>
          <p:nvPr/>
        </p:nvGrpSpPr>
        <p:grpSpPr bwMode="auto">
          <a:xfrm>
            <a:off x="357158" y="3060797"/>
            <a:ext cx="2859080" cy="1939839"/>
            <a:chOff x="10741" y="2791"/>
            <a:chExt cx="2141" cy="1403"/>
          </a:xfrm>
        </p:grpSpPr>
        <p:grpSp>
          <p:nvGrpSpPr>
            <p:cNvPr id="25" name="Group 2"/>
            <p:cNvGrpSpPr>
              <a:grpSpLocks/>
            </p:cNvGrpSpPr>
            <p:nvPr/>
          </p:nvGrpSpPr>
          <p:grpSpPr bwMode="auto">
            <a:xfrm>
              <a:off x="10741" y="2791"/>
              <a:ext cx="2141" cy="1403"/>
              <a:chOff x="1469" y="2626"/>
              <a:chExt cx="2072" cy="1498"/>
            </a:xfrm>
          </p:grpSpPr>
          <p:sp>
            <p:nvSpPr>
              <p:cNvPr id="12291" name="Rectangle 3"/>
              <p:cNvSpPr>
                <a:spLocks noChangeArrowheads="1"/>
              </p:cNvSpPr>
              <p:nvPr/>
            </p:nvSpPr>
            <p:spPr bwMode="auto">
              <a:xfrm>
                <a:off x="1848" y="3341"/>
                <a:ext cx="529" cy="161"/>
              </a:xfrm>
              <a:prstGeom prst="rect">
                <a:avLst/>
              </a:prstGeom>
              <a:solidFill>
                <a:srgbClr val="220FB1"/>
              </a:solidFill>
              <a:ln w="28575">
                <a:solidFill>
                  <a:srgbClr val="220FB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6" name="Group 4"/>
              <p:cNvGrpSpPr>
                <a:grpSpLocks/>
              </p:cNvGrpSpPr>
              <p:nvPr/>
            </p:nvGrpSpPr>
            <p:grpSpPr bwMode="auto">
              <a:xfrm>
                <a:off x="1469" y="2626"/>
                <a:ext cx="2072" cy="1498"/>
                <a:chOff x="1637" y="2626"/>
                <a:chExt cx="2072" cy="1498"/>
              </a:xfrm>
            </p:grpSpPr>
            <p:sp>
              <p:nvSpPr>
                <p:cNvPr id="1229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1659" y="3412"/>
                  <a:ext cx="35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7" name="Group 6"/>
                <p:cNvGrpSpPr>
                  <a:grpSpLocks/>
                </p:cNvGrpSpPr>
                <p:nvPr/>
              </p:nvGrpSpPr>
              <p:grpSpPr bwMode="auto">
                <a:xfrm>
                  <a:off x="1637" y="2626"/>
                  <a:ext cx="2072" cy="1358"/>
                  <a:chOff x="1637" y="2626"/>
                  <a:chExt cx="2072" cy="1358"/>
                </a:xfrm>
              </p:grpSpPr>
              <p:sp>
                <p:nvSpPr>
                  <p:cNvPr id="12295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55" y="3414"/>
                    <a:ext cx="36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2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913" y="3126"/>
                    <a:ext cx="794" cy="725"/>
                    <a:chOff x="5000" y="7550"/>
                    <a:chExt cx="794" cy="725"/>
                  </a:xfrm>
                </p:grpSpPr>
                <p:grpSp>
                  <p:nvGrpSpPr>
                    <p:cNvPr id="29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50"/>
                      <a:ext cx="702" cy="725"/>
                      <a:chOff x="5074" y="7550"/>
                      <a:chExt cx="702" cy="725"/>
                    </a:xfrm>
                  </p:grpSpPr>
                  <p:sp>
                    <p:nvSpPr>
                      <p:cNvPr id="12298" name="Text Box 1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50"/>
                        <a:ext cx="702" cy="7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3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</a:t>
                        </a:r>
                        <a:r>
                          <a:rPr kumimoji="0" lang="ru-RU" sz="3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2299" name="Oval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12300" name="Line 1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6"/>
                      <a:ext cx="261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2301" name="Line 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0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1887" y="2626"/>
                    <a:ext cx="1083" cy="793"/>
                    <a:chOff x="9390" y="4855"/>
                    <a:chExt cx="1117" cy="793"/>
                  </a:xfrm>
                </p:grpSpPr>
                <p:grpSp>
                  <p:nvGrpSpPr>
                    <p:cNvPr id="31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55" y="4855"/>
                      <a:ext cx="599" cy="530"/>
                      <a:chOff x="9755" y="4855"/>
                      <a:chExt cx="599" cy="530"/>
                    </a:xfrm>
                  </p:grpSpPr>
                  <p:sp>
                    <p:nvSpPr>
                      <p:cNvPr id="12304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755" y="4855"/>
                        <a:ext cx="599" cy="53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V</a:t>
                        </a:r>
                        <a:endPara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2305" name="Oval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79" y="4917"/>
                        <a:ext cx="346" cy="334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12306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127" y="5092"/>
                      <a:ext cx="3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2307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0" y="5093"/>
                      <a:ext cx="3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2308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0" y="5092"/>
                      <a:ext cx="0" cy="54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2309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02" y="5092"/>
                      <a:ext cx="0" cy="55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231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702" y="3408"/>
                    <a:ext cx="0" cy="5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1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651" y="3400"/>
                    <a:ext cx="0" cy="5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12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2" y="3983"/>
                    <a:ext cx="73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13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7" y="3973"/>
                    <a:ext cx="73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2320" name="Group 26"/>
                <p:cNvGrpSpPr>
                  <a:grpSpLocks/>
                </p:cNvGrpSpPr>
                <p:nvPr/>
              </p:nvGrpSpPr>
              <p:grpSpPr bwMode="auto">
                <a:xfrm>
                  <a:off x="2881" y="3848"/>
                  <a:ext cx="184" cy="276"/>
                  <a:chOff x="3503" y="4378"/>
                  <a:chExt cx="184" cy="276"/>
                </a:xfrm>
              </p:grpSpPr>
              <p:sp>
                <p:nvSpPr>
                  <p:cNvPr id="12315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44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16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2324" name="Group 29"/>
                <p:cNvGrpSpPr>
                  <a:grpSpLocks/>
                </p:cNvGrpSpPr>
                <p:nvPr/>
              </p:nvGrpSpPr>
              <p:grpSpPr bwMode="auto">
                <a:xfrm>
                  <a:off x="2294" y="3825"/>
                  <a:ext cx="184" cy="276"/>
                  <a:chOff x="3503" y="4378"/>
                  <a:chExt cx="184" cy="276"/>
                </a:xfrm>
              </p:grpSpPr>
              <p:sp>
                <p:nvSpPr>
                  <p:cNvPr id="12318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19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grpSp>
          <p:nvGrpSpPr>
            <p:cNvPr id="12325" name="Group 32"/>
            <p:cNvGrpSpPr>
              <a:grpSpLocks/>
            </p:cNvGrpSpPr>
            <p:nvPr/>
          </p:nvGrpSpPr>
          <p:grpSpPr bwMode="auto">
            <a:xfrm>
              <a:off x="11358" y="3514"/>
              <a:ext cx="555" cy="334"/>
              <a:chOff x="11358" y="3514"/>
              <a:chExt cx="555" cy="334"/>
            </a:xfrm>
          </p:grpSpPr>
          <p:sp>
            <p:nvSpPr>
              <p:cNvPr id="12321" name="Line 33"/>
              <p:cNvSpPr>
                <a:spLocks noChangeShapeType="1"/>
              </p:cNvSpPr>
              <p:nvPr/>
            </p:nvSpPr>
            <p:spPr bwMode="auto">
              <a:xfrm flipV="1">
                <a:off x="11370" y="3607"/>
                <a:ext cx="0" cy="2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/>
            </p:nvSpPr>
            <p:spPr bwMode="auto">
              <a:xfrm flipV="1">
                <a:off x="11358" y="3836"/>
                <a:ext cx="55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/>
            </p:nvSpPr>
            <p:spPr bwMode="auto">
              <a:xfrm>
                <a:off x="11912" y="3514"/>
                <a:ext cx="1" cy="3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9" name="Прямоугольник 58"/>
          <p:cNvSpPr/>
          <p:nvPr/>
        </p:nvSpPr>
        <p:spPr>
          <a:xfrm>
            <a:off x="3339281" y="4314016"/>
            <a:ext cx="19223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29" name="Группа 63"/>
          <p:cNvGrpSpPr/>
          <p:nvPr/>
        </p:nvGrpSpPr>
        <p:grpSpPr>
          <a:xfrm rot="20258215">
            <a:off x="3354258" y="3435045"/>
            <a:ext cx="1132375" cy="957551"/>
            <a:chOff x="3939691" y="2836342"/>
            <a:chExt cx="1132375" cy="1450290"/>
          </a:xfrm>
        </p:grpSpPr>
        <p:sp>
          <p:nvSpPr>
            <p:cNvPr id="60" name="Text Box 2"/>
            <p:cNvSpPr txBox="1">
              <a:spLocks noChangeArrowheads="1"/>
            </p:cNvSpPr>
            <p:nvPr/>
          </p:nvSpPr>
          <p:spPr bwMode="auto">
            <a:xfrm>
              <a:off x="3939691" y="3195356"/>
              <a:ext cx="785818" cy="67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U=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 Box 3"/>
            <p:cNvSpPr txBox="1">
              <a:spLocks noChangeArrowheads="1"/>
            </p:cNvSpPr>
            <p:nvPr/>
          </p:nvSpPr>
          <p:spPr bwMode="auto">
            <a:xfrm>
              <a:off x="4479922" y="3357941"/>
              <a:ext cx="592144" cy="92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>
              <a:off x="4500562" y="3546538"/>
              <a:ext cx="500066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 Box 3"/>
            <p:cNvSpPr txBox="1">
              <a:spLocks noChangeArrowheads="1"/>
            </p:cNvSpPr>
            <p:nvPr/>
          </p:nvSpPr>
          <p:spPr bwMode="auto">
            <a:xfrm>
              <a:off x="4500562" y="2836342"/>
              <a:ext cx="500066" cy="47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33" name="Группа 68"/>
          <p:cNvGrpSpPr/>
          <p:nvPr/>
        </p:nvGrpSpPr>
        <p:grpSpPr>
          <a:xfrm rot="20187244">
            <a:off x="4730373" y="3322719"/>
            <a:ext cx="1241353" cy="1119376"/>
            <a:chOff x="7530209" y="3404586"/>
            <a:chExt cx="1241353" cy="1119376"/>
          </a:xfrm>
        </p:grpSpPr>
        <p:sp>
          <p:nvSpPr>
            <p:cNvPr id="65" name="Rectangle 152"/>
            <p:cNvSpPr>
              <a:spLocks noChangeArrowheads="1"/>
            </p:cNvSpPr>
            <p:nvPr/>
          </p:nvSpPr>
          <p:spPr bwMode="auto">
            <a:xfrm>
              <a:off x="8093728" y="3404586"/>
              <a:ext cx="67783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28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q                       </a:t>
              </a:r>
              <a:endParaRPr kumimoji="0" lang="nb-NO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 Box 153"/>
            <p:cNvSpPr txBox="1">
              <a:spLocks noChangeArrowheads="1"/>
            </p:cNvSpPr>
            <p:nvPr/>
          </p:nvSpPr>
          <p:spPr bwMode="auto">
            <a:xfrm>
              <a:off x="7530209" y="3738144"/>
              <a:ext cx="928694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152"/>
            <p:cNvSpPr>
              <a:spLocks noChangeArrowheads="1"/>
            </p:cNvSpPr>
            <p:nvPr/>
          </p:nvSpPr>
          <p:spPr bwMode="auto">
            <a:xfrm rot="21540000">
              <a:off x="8222021" y="3993433"/>
              <a:ext cx="4286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                       </a:t>
              </a:r>
              <a:endParaRPr kumimoji="0" lang="nb-NO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1"/>
            <p:cNvSpPr>
              <a:spLocks noChangeShapeType="1"/>
            </p:cNvSpPr>
            <p:nvPr/>
          </p:nvSpPr>
          <p:spPr bwMode="auto">
            <a:xfrm rot="-180000">
              <a:off x="8106549" y="3984934"/>
              <a:ext cx="571504" cy="4571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</p:grpSp>
      <p:grpSp>
        <p:nvGrpSpPr>
          <p:cNvPr id="12335" name="Группа 71"/>
          <p:cNvGrpSpPr/>
          <p:nvPr/>
        </p:nvGrpSpPr>
        <p:grpSpPr>
          <a:xfrm rot="19821376">
            <a:off x="6191129" y="3576920"/>
            <a:ext cx="1009800" cy="464066"/>
            <a:chOff x="7143768" y="4855359"/>
            <a:chExt cx="1009800" cy="464066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7143768" y="4857760"/>
              <a:ext cx="642942" cy="4616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7582064" y="4855359"/>
              <a:ext cx="571504" cy="4616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4936031" y="4336428"/>
            <a:ext cx="1346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993120" y="4374821"/>
            <a:ext cx="1646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36" name="Группа 17"/>
          <p:cNvGrpSpPr/>
          <p:nvPr/>
        </p:nvGrpSpPr>
        <p:grpSpPr>
          <a:xfrm rot="19692336">
            <a:off x="7481557" y="2825967"/>
            <a:ext cx="1232747" cy="1168800"/>
            <a:chOff x="5410955" y="4569370"/>
            <a:chExt cx="1232747" cy="1168800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5993120" y="4569370"/>
              <a:ext cx="571504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5410955" y="4924925"/>
              <a:ext cx="642942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6072198" y="5214950"/>
              <a:ext cx="500066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40" name="Группа 17"/>
          <p:cNvGrpSpPr/>
          <p:nvPr/>
        </p:nvGrpSpPr>
        <p:grpSpPr>
          <a:xfrm>
            <a:off x="7543490" y="4128221"/>
            <a:ext cx="957600" cy="1158167"/>
            <a:chOff x="5929322" y="4580003"/>
            <a:chExt cx="957600" cy="1158167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5929322" y="4580003"/>
              <a:ext cx="957600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3200" b="1" baseline="30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baseline="30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072198" y="5214950"/>
              <a:ext cx="500066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4" name="Прямая соединительная линия 83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Прямоугольник 84"/>
          <p:cNvSpPr/>
          <p:nvPr/>
        </p:nvSpPr>
        <p:spPr>
          <a:xfrm>
            <a:off x="2860481" y="5143512"/>
            <a:ext cx="1951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/t=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426131" y="5143512"/>
            <a:ext cx="1175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485521" y="5119253"/>
            <a:ext cx="1218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47" name="Группа 17"/>
          <p:cNvGrpSpPr/>
          <p:nvPr/>
        </p:nvGrpSpPr>
        <p:grpSpPr>
          <a:xfrm>
            <a:off x="6718133" y="4929198"/>
            <a:ext cx="957600" cy="1158167"/>
            <a:chOff x="5929322" y="4580003"/>
            <a:chExt cx="957600" cy="1158167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5929322" y="4580003"/>
              <a:ext cx="957600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3200" b="1" baseline="30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baseline="30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072198" y="5214950"/>
              <a:ext cx="500066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Прямая соединительная линия 90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48" name="Group 36"/>
          <p:cNvGrpSpPr>
            <a:grpSpLocks/>
          </p:cNvGrpSpPr>
          <p:nvPr/>
        </p:nvGrpSpPr>
        <p:grpSpPr bwMode="auto">
          <a:xfrm rot="19338929">
            <a:off x="5149025" y="6035338"/>
            <a:ext cx="1367335" cy="250949"/>
            <a:chOff x="4019" y="13701"/>
            <a:chExt cx="2444" cy="194"/>
          </a:xfrm>
        </p:grpSpPr>
        <p:grpSp>
          <p:nvGrpSpPr>
            <p:cNvPr id="12349" name="Group 37"/>
            <p:cNvGrpSpPr>
              <a:grpSpLocks/>
            </p:cNvGrpSpPr>
            <p:nvPr/>
          </p:nvGrpSpPr>
          <p:grpSpPr bwMode="auto">
            <a:xfrm>
              <a:off x="4019" y="13713"/>
              <a:ext cx="1327" cy="182"/>
              <a:chOff x="3223" y="6971"/>
              <a:chExt cx="2743" cy="343"/>
            </a:xfrm>
          </p:grpSpPr>
          <p:sp>
            <p:nvSpPr>
              <p:cNvPr id="12326" name="Rectangle 38"/>
              <p:cNvSpPr>
                <a:spLocks noChangeArrowheads="1"/>
              </p:cNvSpPr>
              <p:nvPr/>
            </p:nvSpPr>
            <p:spPr bwMode="auto">
              <a:xfrm>
                <a:off x="3977" y="6971"/>
                <a:ext cx="1212" cy="34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27" name="Line 39"/>
              <p:cNvSpPr>
                <a:spLocks noChangeShapeType="1"/>
              </p:cNvSpPr>
              <p:nvPr/>
            </p:nvSpPr>
            <p:spPr bwMode="auto">
              <a:xfrm>
                <a:off x="5211" y="7131"/>
                <a:ext cx="755" cy="0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28" name="Line 40"/>
              <p:cNvSpPr>
                <a:spLocks noChangeShapeType="1"/>
              </p:cNvSpPr>
              <p:nvPr/>
            </p:nvSpPr>
            <p:spPr bwMode="auto">
              <a:xfrm>
                <a:off x="3223" y="7154"/>
                <a:ext cx="755" cy="0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350" name="Group 41"/>
            <p:cNvGrpSpPr>
              <a:grpSpLocks/>
            </p:cNvGrpSpPr>
            <p:nvPr/>
          </p:nvGrpSpPr>
          <p:grpSpPr bwMode="auto">
            <a:xfrm>
              <a:off x="5136" y="13701"/>
              <a:ext cx="1327" cy="182"/>
              <a:chOff x="3223" y="6971"/>
              <a:chExt cx="2743" cy="343"/>
            </a:xfrm>
          </p:grpSpPr>
          <p:sp>
            <p:nvSpPr>
              <p:cNvPr id="12330" name="Rectangle 42"/>
              <p:cNvSpPr>
                <a:spLocks noChangeArrowheads="1"/>
              </p:cNvSpPr>
              <p:nvPr/>
            </p:nvSpPr>
            <p:spPr bwMode="auto">
              <a:xfrm>
                <a:off x="3977" y="6971"/>
                <a:ext cx="1212" cy="34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31" name="Line 43"/>
              <p:cNvSpPr>
                <a:spLocks noChangeShapeType="1"/>
              </p:cNvSpPr>
              <p:nvPr/>
            </p:nvSpPr>
            <p:spPr bwMode="auto">
              <a:xfrm>
                <a:off x="5211" y="7131"/>
                <a:ext cx="755" cy="0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32" name="Line 44"/>
              <p:cNvSpPr>
                <a:spLocks noChangeShapeType="1"/>
              </p:cNvSpPr>
              <p:nvPr/>
            </p:nvSpPr>
            <p:spPr bwMode="auto">
              <a:xfrm>
                <a:off x="3223" y="7154"/>
                <a:ext cx="755" cy="0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2351" name="Group 45"/>
          <p:cNvGrpSpPr>
            <a:grpSpLocks/>
          </p:cNvGrpSpPr>
          <p:nvPr/>
        </p:nvGrpSpPr>
        <p:grpSpPr bwMode="auto">
          <a:xfrm rot="19516404">
            <a:off x="7250906" y="5938104"/>
            <a:ext cx="1414389" cy="567584"/>
            <a:chOff x="6761" y="13203"/>
            <a:chExt cx="2143" cy="599"/>
          </a:xfrm>
        </p:grpSpPr>
        <p:sp>
          <p:nvSpPr>
            <p:cNvPr id="12334" name="Line 46"/>
            <p:cNvSpPr>
              <a:spLocks noChangeShapeType="1"/>
            </p:cNvSpPr>
            <p:nvPr/>
          </p:nvSpPr>
          <p:spPr bwMode="auto">
            <a:xfrm>
              <a:off x="8491" y="13293"/>
              <a:ext cx="0" cy="4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2" name="Group 47"/>
            <p:cNvGrpSpPr>
              <a:grpSpLocks/>
            </p:cNvGrpSpPr>
            <p:nvPr/>
          </p:nvGrpSpPr>
          <p:grpSpPr bwMode="auto">
            <a:xfrm>
              <a:off x="6761" y="13203"/>
              <a:ext cx="2143" cy="599"/>
              <a:chOff x="6761" y="13203"/>
              <a:chExt cx="2143" cy="599"/>
            </a:xfrm>
          </p:grpSpPr>
          <p:grpSp>
            <p:nvGrpSpPr>
              <p:cNvPr id="33" name="Group 48"/>
              <p:cNvGrpSpPr>
                <a:grpSpLocks/>
              </p:cNvGrpSpPr>
              <p:nvPr/>
            </p:nvGrpSpPr>
            <p:grpSpPr bwMode="auto">
              <a:xfrm>
                <a:off x="7174" y="13203"/>
                <a:ext cx="1327" cy="182"/>
                <a:chOff x="3223" y="6971"/>
                <a:chExt cx="2743" cy="343"/>
              </a:xfrm>
            </p:grpSpPr>
            <p:sp>
              <p:nvSpPr>
                <p:cNvPr id="12337" name="Rectangle 49"/>
                <p:cNvSpPr>
                  <a:spLocks noChangeArrowheads="1"/>
                </p:cNvSpPr>
                <p:nvPr/>
              </p:nvSpPr>
              <p:spPr bwMode="auto">
                <a:xfrm>
                  <a:off x="3977" y="6971"/>
                  <a:ext cx="1212" cy="343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38" name="Line 50"/>
                <p:cNvSpPr>
                  <a:spLocks noChangeShapeType="1"/>
                </p:cNvSpPr>
                <p:nvPr/>
              </p:nvSpPr>
              <p:spPr bwMode="auto">
                <a:xfrm>
                  <a:off x="5211" y="7131"/>
                  <a:ext cx="75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39" name="Line 51"/>
                <p:cNvSpPr>
                  <a:spLocks noChangeShapeType="1"/>
                </p:cNvSpPr>
                <p:nvPr/>
              </p:nvSpPr>
              <p:spPr bwMode="auto">
                <a:xfrm>
                  <a:off x="3223" y="7154"/>
                  <a:ext cx="75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52"/>
              <p:cNvGrpSpPr>
                <a:grpSpLocks/>
              </p:cNvGrpSpPr>
              <p:nvPr/>
            </p:nvGrpSpPr>
            <p:grpSpPr bwMode="auto">
              <a:xfrm>
                <a:off x="7198" y="13620"/>
                <a:ext cx="1327" cy="182"/>
                <a:chOff x="3223" y="6971"/>
                <a:chExt cx="2743" cy="343"/>
              </a:xfrm>
            </p:grpSpPr>
            <p:sp>
              <p:nvSpPr>
                <p:cNvPr id="12341" name="Rectangle 53"/>
                <p:cNvSpPr>
                  <a:spLocks noChangeArrowheads="1"/>
                </p:cNvSpPr>
                <p:nvPr/>
              </p:nvSpPr>
              <p:spPr bwMode="auto">
                <a:xfrm>
                  <a:off x="3977" y="6971"/>
                  <a:ext cx="1212" cy="343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42" name="Line 54"/>
                <p:cNvSpPr>
                  <a:spLocks noChangeShapeType="1"/>
                </p:cNvSpPr>
                <p:nvPr/>
              </p:nvSpPr>
              <p:spPr bwMode="auto">
                <a:xfrm>
                  <a:off x="5211" y="7131"/>
                  <a:ext cx="75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43" name="Line 55"/>
                <p:cNvSpPr>
                  <a:spLocks noChangeShapeType="1"/>
                </p:cNvSpPr>
                <p:nvPr/>
              </p:nvSpPr>
              <p:spPr bwMode="auto">
                <a:xfrm>
                  <a:off x="3223" y="7154"/>
                  <a:ext cx="75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2344" name="Line 56"/>
              <p:cNvSpPr>
                <a:spLocks noChangeShapeType="1"/>
              </p:cNvSpPr>
              <p:nvPr/>
            </p:nvSpPr>
            <p:spPr bwMode="auto">
              <a:xfrm>
                <a:off x="7177" y="13304"/>
                <a:ext cx="0" cy="43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45" name="Line 57"/>
              <p:cNvSpPr>
                <a:spLocks noChangeShapeType="1"/>
              </p:cNvSpPr>
              <p:nvPr/>
            </p:nvSpPr>
            <p:spPr bwMode="auto">
              <a:xfrm>
                <a:off x="6761" y="13500"/>
                <a:ext cx="41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46" name="Line 58"/>
              <p:cNvSpPr>
                <a:spLocks noChangeShapeType="1"/>
              </p:cNvSpPr>
              <p:nvPr/>
            </p:nvSpPr>
            <p:spPr bwMode="auto">
              <a:xfrm>
                <a:off x="8489" y="13523"/>
                <a:ext cx="41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15" name="Рамка 114"/>
          <p:cNvSpPr/>
          <p:nvPr/>
        </p:nvSpPr>
        <p:spPr>
          <a:xfrm>
            <a:off x="5000628" y="4357694"/>
            <a:ext cx="1071570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6" name="Рамка 115"/>
          <p:cNvSpPr/>
          <p:nvPr/>
        </p:nvSpPr>
        <p:spPr>
          <a:xfrm>
            <a:off x="4471656" y="5143512"/>
            <a:ext cx="928694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7" name="Rectangle 1"/>
          <p:cNvSpPr>
            <a:spLocks noChangeArrowheads="1"/>
          </p:cNvSpPr>
          <p:nvPr/>
        </p:nvSpPr>
        <p:spPr bwMode="auto">
          <a:xfrm>
            <a:off x="0" y="5763300"/>
            <a:ext cx="28456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1Дж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1с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8" name="Rectangle 1"/>
          <p:cNvSpPr>
            <a:spLocks noChangeArrowheads="1"/>
          </p:cNvSpPr>
          <p:nvPr/>
        </p:nvSpPr>
        <p:spPr bwMode="auto">
          <a:xfrm>
            <a:off x="0" y="6273225"/>
            <a:ext cx="5219699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1кВт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Вт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3600с=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3,6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МДж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5214950"/>
            <a:ext cx="292892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ТОКА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4" name="Группа 143"/>
          <p:cNvGrpSpPr/>
          <p:nvPr/>
        </p:nvGrpSpPr>
        <p:grpSpPr>
          <a:xfrm>
            <a:off x="0" y="0"/>
            <a:ext cx="9144000" cy="6858000"/>
            <a:chOff x="-3857684" y="0"/>
            <a:chExt cx="9144000" cy="6858000"/>
          </a:xfrm>
        </p:grpSpPr>
        <p:grpSp>
          <p:nvGrpSpPr>
            <p:cNvPr id="145" name="Группа 20"/>
            <p:cNvGrpSpPr/>
            <p:nvPr/>
          </p:nvGrpSpPr>
          <p:grpSpPr>
            <a:xfrm>
              <a:off x="-3857684" y="0"/>
              <a:ext cx="9144000" cy="6858000"/>
              <a:chOff x="3571868" y="-3429000"/>
              <a:chExt cx="9144000" cy="6858000"/>
            </a:xfrm>
          </p:grpSpPr>
          <p:grpSp>
            <p:nvGrpSpPr>
              <p:cNvPr id="147" name="Группа 125"/>
              <p:cNvGrpSpPr/>
              <p:nvPr/>
            </p:nvGrpSpPr>
            <p:grpSpPr>
              <a:xfrm>
                <a:off x="3571868" y="-3429000"/>
                <a:ext cx="9144000" cy="6858000"/>
                <a:chOff x="-3214742" y="1285908"/>
                <a:chExt cx="9144000" cy="6858000"/>
              </a:xfrm>
            </p:grpSpPr>
            <p:grpSp>
              <p:nvGrpSpPr>
                <p:cNvPr id="153" name="Группа 114"/>
                <p:cNvGrpSpPr/>
                <p:nvPr/>
              </p:nvGrpSpPr>
              <p:grpSpPr>
                <a:xfrm>
                  <a:off x="-3214742" y="1285908"/>
                  <a:ext cx="9144000" cy="6858000"/>
                  <a:chOff x="0" y="0"/>
                  <a:chExt cx="9144000" cy="6858000"/>
                </a:xfrm>
              </p:grpSpPr>
              <p:sp>
                <p:nvSpPr>
                  <p:cNvPr id="169" name="Прямоугольник 168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  <a:alpha val="69000"/>
                    </a:scheme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0" name="Прямоугольник 169"/>
                  <p:cNvSpPr/>
                  <p:nvPr/>
                </p:nvSpPr>
                <p:spPr>
                  <a:xfrm>
                    <a:off x="357158" y="5143512"/>
                    <a:ext cx="1992853" cy="1015663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6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sz="6000" b="1" dirty="0" smtClean="0"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lang="en-US" sz="6000" b="1" dirty="0" err="1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lang="en-US" sz="6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endParaRPr lang="ru-RU" sz="6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54" name="Группа 123"/>
                <p:cNvGrpSpPr/>
                <p:nvPr/>
              </p:nvGrpSpPr>
              <p:grpSpPr>
                <a:xfrm>
                  <a:off x="-3214742" y="1444331"/>
                  <a:ext cx="7640195" cy="1618314"/>
                  <a:chOff x="-3367142" y="-966244"/>
                  <a:chExt cx="7640195" cy="1618314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161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367142" y="-646758"/>
                    <a:ext cx="1144338" cy="71438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   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62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-2399564" y="-966244"/>
                    <a:ext cx="6672617" cy="1618314"/>
                    <a:chOff x="-957" y="2565"/>
                    <a:chExt cx="4370" cy="1073"/>
                  </a:xfrm>
                  <a:grpFill/>
                </p:grpSpPr>
                <p:grpSp>
                  <p:nvGrpSpPr>
                    <p:cNvPr id="163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931" y="2565"/>
                      <a:ext cx="4344" cy="1073"/>
                      <a:chOff x="6918" y="2865"/>
                      <a:chExt cx="5277" cy="1073"/>
                    </a:xfrm>
                    <a:grpFill/>
                  </p:grpSpPr>
                  <p:sp>
                    <p:nvSpPr>
                      <p:cNvPr id="165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67" y="3938"/>
                        <a:ext cx="628" cy="0"/>
                      </a:xfrm>
                      <a:prstGeom prst="line">
                        <a:avLst/>
                      </a:prstGeom>
                      <a:grpFill/>
                      <a:ln w="19050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166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18" y="2865"/>
                        <a:ext cx="605" cy="875"/>
                        <a:chOff x="7325" y="3133"/>
                        <a:chExt cx="484" cy="875"/>
                      </a:xfrm>
                      <a:grpFill/>
                    </p:grpSpPr>
                    <p:sp>
                      <p:nvSpPr>
                        <p:cNvPr id="167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61" y="3133"/>
                          <a:ext cx="448" cy="379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5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68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25" y="3558"/>
                          <a:ext cx="484" cy="450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4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</a:t>
                          </a:r>
                          <a:endParaRPr kumimoji="0" lang="ru-RU" sz="5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64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957" y="2981"/>
                      <a:ext cx="583" cy="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55" name="Группа 17"/>
                <p:cNvGrpSpPr/>
                <p:nvPr/>
              </p:nvGrpSpPr>
              <p:grpSpPr>
                <a:xfrm>
                  <a:off x="-2071766" y="4418965"/>
                  <a:ext cx="6643766" cy="1938993"/>
                  <a:chOff x="214250" y="4019985"/>
                  <a:chExt cx="6643766" cy="1938993"/>
                </a:xfrm>
              </p:grpSpPr>
              <p:sp>
                <p:nvSpPr>
                  <p:cNvPr id="156" name="Прямоугольник 155"/>
                  <p:cNvSpPr/>
                  <p:nvPr/>
                </p:nvSpPr>
                <p:spPr>
                  <a:xfrm>
                    <a:off x="6000760" y="4019985"/>
                    <a:ext cx="857256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U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7" name="Прямоугольник 156"/>
                  <p:cNvSpPr/>
                  <p:nvPr/>
                </p:nvSpPr>
                <p:spPr>
                  <a:xfrm>
                    <a:off x="4929190" y="4643446"/>
                    <a:ext cx="1000132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cap="all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sz="6600" b="1" cap="all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8" name="Прямоугольник 157"/>
                  <p:cNvSpPr/>
                  <p:nvPr/>
                </p:nvSpPr>
                <p:spPr>
                  <a:xfrm>
                    <a:off x="5929322" y="5127981"/>
                    <a:ext cx="857224" cy="83099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8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lang="ru-RU" sz="48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59" name="Прямая соединительная линия 158"/>
                  <p:cNvCxnSpPr/>
                  <p:nvPr/>
                </p:nvCxnSpPr>
                <p:spPr>
                  <a:xfrm>
                    <a:off x="5929322" y="5199419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Прямая соединительная линия 159"/>
                  <p:cNvCxnSpPr/>
                  <p:nvPr/>
                </p:nvCxnSpPr>
                <p:spPr>
                  <a:xfrm>
                    <a:off x="214250" y="4030176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8" name="Группа 145"/>
              <p:cNvGrpSpPr/>
              <p:nvPr/>
            </p:nvGrpSpPr>
            <p:grpSpPr>
              <a:xfrm>
                <a:off x="3643274" y="-1139909"/>
                <a:ext cx="1808967" cy="1701831"/>
                <a:chOff x="3940901" y="3717875"/>
                <a:chExt cx="1808967" cy="1701831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149" name="Line 1"/>
                <p:cNvSpPr>
                  <a:spLocks noChangeShapeType="1"/>
                </p:cNvSpPr>
                <p:nvPr/>
              </p:nvSpPr>
              <p:spPr bwMode="auto">
                <a:xfrm rot="21420000">
                  <a:off x="5000799" y="4509576"/>
                  <a:ext cx="571504" cy="53509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0" name="Rectangle 152"/>
                <p:cNvSpPr>
                  <a:spLocks noChangeArrowheads="1"/>
                </p:cNvSpPr>
                <p:nvPr/>
              </p:nvSpPr>
              <p:spPr bwMode="auto">
                <a:xfrm>
                  <a:off x="5072034" y="3717875"/>
                  <a:ext cx="677834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q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1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940901" y="4009516"/>
                  <a:ext cx="1071538" cy="9197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sz="36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2" name="Rectangle 152"/>
                <p:cNvSpPr>
                  <a:spLocks noChangeArrowheads="1"/>
                </p:cNvSpPr>
                <p:nvPr/>
              </p:nvSpPr>
              <p:spPr bwMode="auto">
                <a:xfrm rot="21540000">
                  <a:off x="5163141" y="4650265"/>
                  <a:ext cx="428628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46" name="Прямоугольник 145"/>
            <p:cNvSpPr/>
            <p:nvPr/>
          </p:nvSpPr>
          <p:spPr>
            <a:xfrm>
              <a:off x="1714480" y="1500174"/>
              <a:ext cx="3504486" cy="13234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8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8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8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8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F2DC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59" grpId="0"/>
      <p:bldP spid="73" grpId="0"/>
      <p:bldP spid="74" grpId="0"/>
      <p:bldP spid="85" grpId="0"/>
      <p:bldP spid="86" grpId="0"/>
      <p:bldP spid="87" grpId="0"/>
      <p:bldP spid="115" grpId="0" animBg="1"/>
      <p:bldP spid="116" grpId="0" animBg="1"/>
      <p:bldP spid="117" grpId="0"/>
      <p:bldP spid="118" grpId="0" animBg="1"/>
      <p:bldP spid="512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0"/>
            <a:ext cx="476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КОРОТКОЕ ЗАМЫКАНИЕ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867115"/>
            <a:ext cx="20810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00232" y="867115"/>
            <a:ext cx="1457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 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57554" y="925282"/>
            <a:ext cx="10214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Q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143504" y="857232"/>
            <a:ext cx="35670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предохранители</a:t>
            </a:r>
          </a:p>
        </p:txBody>
      </p:sp>
      <p:grpSp>
        <p:nvGrpSpPr>
          <p:cNvPr id="9" name="Группа 17"/>
          <p:cNvGrpSpPr/>
          <p:nvPr/>
        </p:nvGrpSpPr>
        <p:grpSpPr>
          <a:xfrm>
            <a:off x="928662" y="1500174"/>
            <a:ext cx="1232747" cy="1168800"/>
            <a:chOff x="5410955" y="4569370"/>
            <a:chExt cx="1232747" cy="11688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993120" y="4569370"/>
              <a:ext cx="571504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410955" y="4924925"/>
              <a:ext cx="642942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072198" y="5214950"/>
              <a:ext cx="500066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2357422" y="1928802"/>
            <a:ext cx="1569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4876" y="2285992"/>
            <a:ext cx="3571868" cy="1014419"/>
            <a:chOff x="13928" y="5265"/>
            <a:chExt cx="1290" cy="276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14008" y="5265"/>
              <a:ext cx="1175" cy="276"/>
              <a:chOff x="14008" y="5265"/>
              <a:chExt cx="1175" cy="276"/>
            </a:xfrm>
          </p:grpSpPr>
          <p:sp>
            <p:nvSpPr>
              <p:cNvPr id="1028" name="Rectangle 4"/>
              <p:cNvSpPr>
                <a:spLocks noChangeArrowheads="1"/>
              </p:cNvSpPr>
              <p:nvPr/>
            </p:nvSpPr>
            <p:spPr bwMode="auto">
              <a:xfrm>
                <a:off x="14216" y="5265"/>
                <a:ext cx="702" cy="276"/>
              </a:xfrm>
              <a:prstGeom prst="rect">
                <a:avLst/>
              </a:prstGeom>
              <a:noFill/>
              <a:ln w="571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4008" y="5403"/>
                <a:ext cx="1175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13928" y="5403"/>
              <a:ext cx="27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4942" y="5402"/>
              <a:ext cx="27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215074" y="2357430"/>
            <a:ext cx="71438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572225" y="3357562"/>
            <a:ext cx="19287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плавкие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42910" y="3429000"/>
            <a:ext cx="38660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би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металлические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416536" y="4429132"/>
            <a:ext cx="2583960" cy="296230"/>
            <a:chOff x="1416536" y="4429132"/>
            <a:chExt cx="2583960" cy="29623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428728" y="4429132"/>
              <a:ext cx="2571768" cy="1428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416536" y="4582486"/>
              <a:ext cx="2571768" cy="14287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олилиния 26"/>
          <p:cNvSpPr/>
          <p:nvPr/>
        </p:nvSpPr>
        <p:spPr>
          <a:xfrm rot="20937239">
            <a:off x="201702" y="4662693"/>
            <a:ext cx="1394286" cy="160205"/>
          </a:xfrm>
          <a:custGeom>
            <a:avLst/>
            <a:gdLst>
              <a:gd name="connsiteX0" fmla="*/ 1366484 w 1394286"/>
              <a:gd name="connsiteY0" fmla="*/ 13901 h 160205"/>
              <a:gd name="connsiteX1" fmla="*/ 1293332 w 1394286"/>
              <a:gd name="connsiteY1" fmla="*/ 50477 h 160205"/>
              <a:gd name="connsiteX2" fmla="*/ 1220180 w 1394286"/>
              <a:gd name="connsiteY2" fmla="*/ 87053 h 160205"/>
              <a:gd name="connsiteX3" fmla="*/ 854420 w 1394286"/>
              <a:gd name="connsiteY3" fmla="*/ 99245 h 160205"/>
              <a:gd name="connsiteX4" fmla="*/ 744692 w 1394286"/>
              <a:gd name="connsiteY4" fmla="*/ 135821 h 160205"/>
              <a:gd name="connsiteX5" fmla="*/ 708116 w 1394286"/>
              <a:gd name="connsiteY5" fmla="*/ 148013 h 160205"/>
              <a:gd name="connsiteX6" fmla="*/ 671540 w 1394286"/>
              <a:gd name="connsiteY6" fmla="*/ 160205 h 160205"/>
              <a:gd name="connsiteX7" fmla="*/ 354548 w 1394286"/>
              <a:gd name="connsiteY7" fmla="*/ 148013 h 160205"/>
              <a:gd name="connsiteX8" fmla="*/ 171668 w 1394286"/>
              <a:gd name="connsiteY8" fmla="*/ 123629 h 16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4286" h="160205">
                <a:moveTo>
                  <a:pt x="1366484" y="13901"/>
                </a:moveTo>
                <a:cubicBezTo>
                  <a:pt x="1261662" y="83782"/>
                  <a:pt x="1394286" y="0"/>
                  <a:pt x="1293332" y="50477"/>
                </a:cubicBezTo>
                <a:cubicBezTo>
                  <a:pt x="1263856" y="65215"/>
                  <a:pt x="1255052" y="84940"/>
                  <a:pt x="1220180" y="87053"/>
                </a:cubicBezTo>
                <a:cubicBezTo>
                  <a:pt x="1098416" y="94433"/>
                  <a:pt x="976340" y="95181"/>
                  <a:pt x="854420" y="99245"/>
                </a:cubicBezTo>
                <a:lnTo>
                  <a:pt x="744692" y="135821"/>
                </a:lnTo>
                <a:lnTo>
                  <a:pt x="708116" y="148013"/>
                </a:lnTo>
                <a:lnTo>
                  <a:pt x="671540" y="160205"/>
                </a:lnTo>
                <a:cubicBezTo>
                  <a:pt x="565876" y="156141"/>
                  <a:pt x="459881" y="157307"/>
                  <a:pt x="354548" y="148013"/>
                </a:cubicBezTo>
                <a:cubicBezTo>
                  <a:pt x="0" y="116729"/>
                  <a:pt x="485268" y="123629"/>
                  <a:pt x="171668" y="123629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2884237" y="4725362"/>
            <a:ext cx="1394286" cy="809444"/>
            <a:chOff x="2884237" y="4786322"/>
            <a:chExt cx="1394286" cy="809444"/>
          </a:xfrm>
        </p:grpSpPr>
        <p:sp>
          <p:nvSpPr>
            <p:cNvPr id="26" name="Равнобедренный треугольник 25"/>
            <p:cNvSpPr/>
            <p:nvPr/>
          </p:nvSpPr>
          <p:spPr>
            <a:xfrm>
              <a:off x="3786182" y="4786322"/>
              <a:ext cx="357190" cy="35719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8360214">
              <a:off x="2884237" y="5435561"/>
              <a:ext cx="1394286" cy="160205"/>
            </a:xfrm>
            <a:custGeom>
              <a:avLst/>
              <a:gdLst>
                <a:gd name="connsiteX0" fmla="*/ 1366484 w 1394286"/>
                <a:gd name="connsiteY0" fmla="*/ 13901 h 160205"/>
                <a:gd name="connsiteX1" fmla="*/ 1293332 w 1394286"/>
                <a:gd name="connsiteY1" fmla="*/ 50477 h 160205"/>
                <a:gd name="connsiteX2" fmla="*/ 1220180 w 1394286"/>
                <a:gd name="connsiteY2" fmla="*/ 87053 h 160205"/>
                <a:gd name="connsiteX3" fmla="*/ 854420 w 1394286"/>
                <a:gd name="connsiteY3" fmla="*/ 99245 h 160205"/>
                <a:gd name="connsiteX4" fmla="*/ 744692 w 1394286"/>
                <a:gd name="connsiteY4" fmla="*/ 135821 h 160205"/>
                <a:gd name="connsiteX5" fmla="*/ 708116 w 1394286"/>
                <a:gd name="connsiteY5" fmla="*/ 148013 h 160205"/>
                <a:gd name="connsiteX6" fmla="*/ 671540 w 1394286"/>
                <a:gd name="connsiteY6" fmla="*/ 160205 h 160205"/>
                <a:gd name="connsiteX7" fmla="*/ 354548 w 1394286"/>
                <a:gd name="connsiteY7" fmla="*/ 148013 h 160205"/>
                <a:gd name="connsiteX8" fmla="*/ 171668 w 1394286"/>
                <a:gd name="connsiteY8" fmla="*/ 123629 h 16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4286" h="160205">
                  <a:moveTo>
                    <a:pt x="1366484" y="13901"/>
                  </a:moveTo>
                  <a:cubicBezTo>
                    <a:pt x="1261662" y="83782"/>
                    <a:pt x="1394286" y="0"/>
                    <a:pt x="1293332" y="50477"/>
                  </a:cubicBezTo>
                  <a:cubicBezTo>
                    <a:pt x="1263856" y="65215"/>
                    <a:pt x="1255052" y="84940"/>
                    <a:pt x="1220180" y="87053"/>
                  </a:cubicBezTo>
                  <a:cubicBezTo>
                    <a:pt x="1098416" y="94433"/>
                    <a:pt x="976340" y="95181"/>
                    <a:pt x="854420" y="99245"/>
                  </a:cubicBezTo>
                  <a:lnTo>
                    <a:pt x="744692" y="135821"/>
                  </a:lnTo>
                  <a:lnTo>
                    <a:pt x="708116" y="148013"/>
                  </a:lnTo>
                  <a:lnTo>
                    <a:pt x="671540" y="160205"/>
                  </a:lnTo>
                  <a:cubicBezTo>
                    <a:pt x="565876" y="156141"/>
                    <a:pt x="459881" y="157307"/>
                    <a:pt x="354548" y="148013"/>
                  </a:cubicBezTo>
                  <a:cubicBezTo>
                    <a:pt x="0" y="116729"/>
                    <a:pt x="485268" y="123629"/>
                    <a:pt x="171668" y="1236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428728" y="4143380"/>
            <a:ext cx="2606630" cy="702188"/>
            <a:chOff x="1428728" y="3726944"/>
            <a:chExt cx="2606630" cy="702188"/>
          </a:xfrm>
        </p:grpSpPr>
        <p:sp>
          <p:nvSpPr>
            <p:cNvPr id="32" name="Арка 31"/>
            <p:cNvSpPr/>
            <p:nvPr/>
          </p:nvSpPr>
          <p:spPr>
            <a:xfrm rot="10800000">
              <a:off x="1428728" y="3857628"/>
              <a:ext cx="2571768" cy="571504"/>
            </a:xfrm>
            <a:prstGeom prst="blockArc">
              <a:avLst>
                <a:gd name="adj1" fmla="val 10850876"/>
                <a:gd name="adj2" fmla="val 0"/>
                <a:gd name="adj3" fmla="val 25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Арка 32"/>
            <p:cNvSpPr/>
            <p:nvPr/>
          </p:nvSpPr>
          <p:spPr>
            <a:xfrm rot="10800000">
              <a:off x="1463590" y="3726944"/>
              <a:ext cx="2571768" cy="571504"/>
            </a:xfrm>
            <a:prstGeom prst="blockArc">
              <a:avLst>
                <a:gd name="adj1" fmla="val 10850876"/>
                <a:gd name="adj2" fmla="val 0"/>
                <a:gd name="adj3" fmla="val 25000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6" name="Стрелка влево 35"/>
          <p:cNvSpPr/>
          <p:nvPr/>
        </p:nvSpPr>
        <p:spPr>
          <a:xfrm>
            <a:off x="4080698" y="4453516"/>
            <a:ext cx="1000132" cy="4286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/>
          <p:cNvGrpSpPr/>
          <p:nvPr/>
        </p:nvGrpSpPr>
        <p:grpSpPr>
          <a:xfrm>
            <a:off x="32" y="0"/>
            <a:ext cx="9144000" cy="6858000"/>
            <a:chOff x="-3857684" y="0"/>
            <a:chExt cx="9144000" cy="6858000"/>
          </a:xfrm>
        </p:grpSpPr>
        <p:grpSp>
          <p:nvGrpSpPr>
            <p:cNvPr id="63" name="Группа 20"/>
            <p:cNvGrpSpPr/>
            <p:nvPr/>
          </p:nvGrpSpPr>
          <p:grpSpPr>
            <a:xfrm>
              <a:off x="-3857684" y="0"/>
              <a:ext cx="9144000" cy="6858000"/>
              <a:chOff x="3571868" y="-3429000"/>
              <a:chExt cx="9144000" cy="6858000"/>
            </a:xfrm>
          </p:grpSpPr>
          <p:grpSp>
            <p:nvGrpSpPr>
              <p:cNvPr id="65" name="Группа 125"/>
              <p:cNvGrpSpPr/>
              <p:nvPr/>
            </p:nvGrpSpPr>
            <p:grpSpPr>
              <a:xfrm>
                <a:off x="3571868" y="-3429000"/>
                <a:ext cx="9144000" cy="6858000"/>
                <a:chOff x="-3214742" y="1285908"/>
                <a:chExt cx="9144000" cy="6858000"/>
              </a:xfrm>
            </p:grpSpPr>
            <p:grpSp>
              <p:nvGrpSpPr>
                <p:cNvPr id="71" name="Группа 114"/>
                <p:cNvGrpSpPr/>
                <p:nvPr/>
              </p:nvGrpSpPr>
              <p:grpSpPr>
                <a:xfrm>
                  <a:off x="-3214742" y="1285908"/>
                  <a:ext cx="9144000" cy="6858000"/>
                  <a:chOff x="0" y="0"/>
                  <a:chExt cx="9144000" cy="6858000"/>
                </a:xfrm>
              </p:grpSpPr>
              <p:sp>
                <p:nvSpPr>
                  <p:cNvPr id="87" name="Прямоугольник 86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  <a:alpha val="69000"/>
                    </a:scheme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8" name="Прямоугольник 87"/>
                  <p:cNvSpPr/>
                  <p:nvPr/>
                </p:nvSpPr>
                <p:spPr>
                  <a:xfrm>
                    <a:off x="357158" y="5143512"/>
                    <a:ext cx="1992853" cy="1015663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6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sz="6000" b="1" dirty="0" smtClean="0"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lang="en-US" sz="6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Nt</a:t>
                    </a:r>
                    <a:endParaRPr lang="ru-RU" sz="6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72" name="Группа 123"/>
                <p:cNvGrpSpPr/>
                <p:nvPr/>
              </p:nvGrpSpPr>
              <p:grpSpPr>
                <a:xfrm>
                  <a:off x="-3000460" y="1500135"/>
                  <a:ext cx="7425913" cy="1562510"/>
                  <a:chOff x="-3152860" y="-910440"/>
                  <a:chExt cx="7425913" cy="1562510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79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152860" y="-646758"/>
                    <a:ext cx="930056" cy="71438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   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8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-2399564" y="-910440"/>
                    <a:ext cx="6672617" cy="1562510"/>
                    <a:chOff x="-957" y="2602"/>
                    <a:chExt cx="4370" cy="1036"/>
                  </a:xfrm>
                  <a:grpFill/>
                </p:grpSpPr>
                <p:grpSp>
                  <p:nvGrpSpPr>
                    <p:cNvPr id="81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931" y="2602"/>
                      <a:ext cx="4344" cy="1036"/>
                      <a:chOff x="6918" y="2902"/>
                      <a:chExt cx="5277" cy="1036"/>
                    </a:xfrm>
                    <a:grpFill/>
                  </p:grpSpPr>
                  <p:sp>
                    <p:nvSpPr>
                      <p:cNvPr id="83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67" y="3938"/>
                        <a:ext cx="628" cy="0"/>
                      </a:xfrm>
                      <a:prstGeom prst="line">
                        <a:avLst/>
                      </a:prstGeom>
                      <a:grpFill/>
                      <a:ln w="19050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84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18" y="2902"/>
                        <a:ext cx="605" cy="829"/>
                        <a:chOff x="7325" y="3170"/>
                        <a:chExt cx="484" cy="829"/>
                      </a:xfrm>
                      <a:grpFill/>
                    </p:grpSpPr>
                    <p:sp>
                      <p:nvSpPr>
                        <p:cNvPr id="85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61" y="3170"/>
                          <a:ext cx="448" cy="379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86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25" y="3549"/>
                          <a:ext cx="484" cy="450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82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957" y="2981"/>
                      <a:ext cx="583" cy="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73" name="Группа 17"/>
                <p:cNvGrpSpPr/>
                <p:nvPr/>
              </p:nvGrpSpPr>
              <p:grpSpPr>
                <a:xfrm>
                  <a:off x="-2071766" y="4418965"/>
                  <a:ext cx="6643766" cy="1938993"/>
                  <a:chOff x="214250" y="4019985"/>
                  <a:chExt cx="6643766" cy="1938993"/>
                </a:xfrm>
              </p:grpSpPr>
              <p:sp>
                <p:nvSpPr>
                  <p:cNvPr id="74" name="Прямоугольник 73"/>
                  <p:cNvSpPr/>
                  <p:nvPr/>
                </p:nvSpPr>
                <p:spPr>
                  <a:xfrm>
                    <a:off x="6000760" y="4019985"/>
                    <a:ext cx="857256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U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5" name="Прямоугольник 74"/>
                  <p:cNvSpPr/>
                  <p:nvPr/>
                </p:nvSpPr>
                <p:spPr>
                  <a:xfrm>
                    <a:off x="4929190" y="4643446"/>
                    <a:ext cx="1000132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cap="all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sz="6600" b="1" cap="all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6" name="Прямоугольник 75"/>
                  <p:cNvSpPr/>
                  <p:nvPr/>
                </p:nvSpPr>
                <p:spPr>
                  <a:xfrm>
                    <a:off x="5929322" y="5127981"/>
                    <a:ext cx="857224" cy="83099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8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lang="ru-RU" sz="48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7" name="Прямая соединительная линия 76"/>
                  <p:cNvCxnSpPr/>
                  <p:nvPr/>
                </p:nvCxnSpPr>
                <p:spPr>
                  <a:xfrm>
                    <a:off x="5929322" y="5199419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Прямая соединительная линия 77"/>
                  <p:cNvCxnSpPr/>
                  <p:nvPr/>
                </p:nvCxnSpPr>
                <p:spPr>
                  <a:xfrm>
                    <a:off x="214250" y="4030176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6" name="Группа 145"/>
              <p:cNvGrpSpPr/>
              <p:nvPr/>
            </p:nvGrpSpPr>
            <p:grpSpPr>
              <a:xfrm>
                <a:off x="3643274" y="-1139909"/>
                <a:ext cx="1808967" cy="1701831"/>
                <a:chOff x="3940901" y="3717875"/>
                <a:chExt cx="1808967" cy="1701831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67" name="Line 1"/>
                <p:cNvSpPr>
                  <a:spLocks noChangeShapeType="1"/>
                </p:cNvSpPr>
                <p:nvPr/>
              </p:nvSpPr>
              <p:spPr bwMode="auto">
                <a:xfrm rot="21420000">
                  <a:off x="5000799" y="4509576"/>
                  <a:ext cx="571504" cy="53509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8" name="Rectangle 152"/>
                <p:cNvSpPr>
                  <a:spLocks noChangeArrowheads="1"/>
                </p:cNvSpPr>
                <p:nvPr/>
              </p:nvSpPr>
              <p:spPr bwMode="auto">
                <a:xfrm>
                  <a:off x="5072034" y="3717875"/>
                  <a:ext cx="677834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q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940901" y="4009516"/>
                  <a:ext cx="1071538" cy="9197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0" name="Rectangle 152"/>
                <p:cNvSpPr>
                  <a:spLocks noChangeArrowheads="1"/>
                </p:cNvSpPr>
                <p:nvPr/>
              </p:nvSpPr>
              <p:spPr bwMode="auto">
                <a:xfrm rot="21540000">
                  <a:off x="5163141" y="4650265"/>
                  <a:ext cx="428628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64" name="Прямоугольник 63"/>
            <p:cNvSpPr/>
            <p:nvPr/>
          </p:nvSpPr>
          <p:spPr>
            <a:xfrm>
              <a:off x="1714480" y="1500174"/>
              <a:ext cx="3504486" cy="13234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8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8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8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8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4" grpId="0"/>
      <p:bldP spid="21" grpId="0" animBg="1"/>
      <p:bldP spid="22" grpId="0"/>
      <p:bldP spid="23" grpId="0"/>
      <p:bldP spid="27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500034" y="500042"/>
            <a:ext cx="3895737" cy="2857520"/>
            <a:chOff x="8836" y="6106"/>
            <a:chExt cx="1912" cy="1474"/>
          </a:xfrm>
        </p:grpSpPr>
        <p:sp>
          <p:nvSpPr>
            <p:cNvPr id="52227" name="Line 3"/>
            <p:cNvSpPr>
              <a:spLocks noChangeShapeType="1"/>
            </p:cNvSpPr>
            <p:nvPr/>
          </p:nvSpPr>
          <p:spPr bwMode="auto">
            <a:xfrm>
              <a:off x="10403" y="6474"/>
              <a:ext cx="0" cy="714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28" name="Line 4"/>
            <p:cNvSpPr>
              <a:spLocks noChangeShapeType="1"/>
            </p:cNvSpPr>
            <p:nvPr/>
          </p:nvSpPr>
          <p:spPr bwMode="auto">
            <a:xfrm>
              <a:off x="10403" y="6451"/>
              <a:ext cx="0" cy="69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2229" name="Group 5"/>
            <p:cNvGrpSpPr>
              <a:grpSpLocks/>
            </p:cNvGrpSpPr>
            <p:nvPr/>
          </p:nvGrpSpPr>
          <p:grpSpPr bwMode="auto">
            <a:xfrm>
              <a:off x="8836" y="6106"/>
              <a:ext cx="1912" cy="1474"/>
              <a:chOff x="8836" y="6106"/>
              <a:chExt cx="1912" cy="1474"/>
            </a:xfrm>
          </p:grpSpPr>
          <p:sp>
            <p:nvSpPr>
              <p:cNvPr id="52230" name="Oval 6"/>
              <p:cNvSpPr>
                <a:spLocks noChangeArrowheads="1"/>
              </p:cNvSpPr>
              <p:nvPr/>
            </p:nvSpPr>
            <p:spPr bwMode="auto">
              <a:xfrm>
                <a:off x="9562" y="6106"/>
                <a:ext cx="1186" cy="1474"/>
              </a:xfrm>
              <a:prstGeom prst="ellips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2231" name="Group 7"/>
              <p:cNvGrpSpPr>
                <a:grpSpLocks/>
              </p:cNvGrpSpPr>
              <p:nvPr/>
            </p:nvGrpSpPr>
            <p:grpSpPr bwMode="auto">
              <a:xfrm>
                <a:off x="8986" y="6509"/>
                <a:ext cx="656" cy="598"/>
                <a:chOff x="8986" y="6509"/>
                <a:chExt cx="656" cy="598"/>
              </a:xfrm>
            </p:grpSpPr>
            <p:sp>
              <p:nvSpPr>
                <p:cNvPr id="52232" name="AutoShape 8"/>
                <p:cNvSpPr>
                  <a:spLocks noChangeArrowheads="1"/>
                </p:cNvSpPr>
                <p:nvPr/>
              </p:nvSpPr>
              <p:spPr bwMode="auto">
                <a:xfrm>
                  <a:off x="8986" y="6520"/>
                  <a:ext cx="656" cy="56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FFFF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233" name="Line 9"/>
                <p:cNvSpPr>
                  <a:spLocks noChangeShapeType="1"/>
                </p:cNvSpPr>
                <p:nvPr/>
              </p:nvSpPr>
              <p:spPr bwMode="auto">
                <a:xfrm>
                  <a:off x="9204" y="6509"/>
                  <a:ext cx="104" cy="58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234" name="Line 10"/>
                <p:cNvSpPr>
                  <a:spLocks noChangeShapeType="1"/>
                </p:cNvSpPr>
                <p:nvPr/>
              </p:nvSpPr>
              <p:spPr bwMode="auto">
                <a:xfrm>
                  <a:off x="9088" y="6520"/>
                  <a:ext cx="104" cy="58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235" name="Line 11"/>
                <p:cNvSpPr>
                  <a:spLocks noChangeShapeType="1"/>
                </p:cNvSpPr>
                <p:nvPr/>
              </p:nvSpPr>
              <p:spPr bwMode="auto">
                <a:xfrm>
                  <a:off x="9330" y="6520"/>
                  <a:ext cx="104" cy="58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52236" name="Line 12"/>
              <p:cNvSpPr>
                <a:spLocks noChangeShapeType="1"/>
              </p:cNvSpPr>
              <p:nvPr/>
            </p:nvSpPr>
            <p:spPr bwMode="auto">
              <a:xfrm>
                <a:off x="8836" y="6785"/>
                <a:ext cx="104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37" name="Arc 13"/>
              <p:cNvSpPr>
                <a:spLocks/>
              </p:cNvSpPr>
              <p:nvPr/>
            </p:nvSpPr>
            <p:spPr bwMode="auto">
              <a:xfrm rot="10800000" flipV="1">
                <a:off x="9412" y="6900"/>
                <a:ext cx="461" cy="17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38" name="Line 14"/>
              <p:cNvSpPr>
                <a:spLocks noChangeShapeType="1"/>
              </p:cNvSpPr>
              <p:nvPr/>
            </p:nvSpPr>
            <p:spPr bwMode="auto">
              <a:xfrm flipV="1">
                <a:off x="9861" y="6440"/>
                <a:ext cx="530" cy="34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39" name="Line 15"/>
              <p:cNvSpPr>
                <a:spLocks noChangeShapeType="1"/>
              </p:cNvSpPr>
              <p:nvPr/>
            </p:nvSpPr>
            <p:spPr bwMode="auto">
              <a:xfrm>
                <a:off x="9873" y="6911"/>
                <a:ext cx="530" cy="26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40" name="Arc 16"/>
              <p:cNvSpPr>
                <a:spLocks/>
              </p:cNvSpPr>
              <p:nvPr/>
            </p:nvSpPr>
            <p:spPr bwMode="auto">
              <a:xfrm rot="5400000" flipV="1">
                <a:off x="8762" y="6749"/>
                <a:ext cx="344" cy="141"/>
              </a:xfrm>
              <a:custGeom>
                <a:avLst/>
                <a:gdLst>
                  <a:gd name="G0" fmla="+- 20871 0 0"/>
                  <a:gd name="G1" fmla="+- 21600 0 0"/>
                  <a:gd name="G2" fmla="+- 21600 0 0"/>
                  <a:gd name="T0" fmla="*/ 0 w 42471"/>
                  <a:gd name="T1" fmla="*/ 16034 h 22906"/>
                  <a:gd name="T2" fmla="*/ 42431 w 42471"/>
                  <a:gd name="T3" fmla="*/ 22906 h 22906"/>
                  <a:gd name="T4" fmla="*/ 20871 w 42471"/>
                  <a:gd name="T5" fmla="*/ 21600 h 22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471" h="22906" fill="none" extrusionOk="0">
                    <a:moveTo>
                      <a:pt x="0" y="16034"/>
                    </a:moveTo>
                    <a:cubicBezTo>
                      <a:pt x="2522" y="6578"/>
                      <a:pt x="11085" y="-1"/>
                      <a:pt x="20871" y="0"/>
                    </a:cubicBezTo>
                    <a:cubicBezTo>
                      <a:pt x="32800" y="0"/>
                      <a:pt x="42471" y="9670"/>
                      <a:pt x="42471" y="21600"/>
                    </a:cubicBezTo>
                    <a:cubicBezTo>
                      <a:pt x="42471" y="22035"/>
                      <a:pt x="42457" y="22471"/>
                      <a:pt x="42431" y="22906"/>
                    </a:cubicBezTo>
                  </a:path>
                  <a:path w="42471" h="22906" stroke="0" extrusionOk="0">
                    <a:moveTo>
                      <a:pt x="0" y="16034"/>
                    </a:moveTo>
                    <a:cubicBezTo>
                      <a:pt x="2522" y="6578"/>
                      <a:pt x="11085" y="-1"/>
                      <a:pt x="20871" y="0"/>
                    </a:cubicBezTo>
                    <a:cubicBezTo>
                      <a:pt x="32800" y="0"/>
                      <a:pt x="42471" y="9670"/>
                      <a:pt x="42471" y="21600"/>
                    </a:cubicBezTo>
                    <a:cubicBezTo>
                      <a:pt x="42471" y="22035"/>
                      <a:pt x="42457" y="22471"/>
                      <a:pt x="42431" y="22906"/>
                    </a:cubicBezTo>
                    <a:lnTo>
                      <a:pt x="2087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8" name="Прямоугольник 17"/>
          <p:cNvSpPr/>
          <p:nvPr/>
        </p:nvSpPr>
        <p:spPr>
          <a:xfrm>
            <a:off x="2500298" y="785794"/>
            <a:ext cx="617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30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492513">
            <a:off x="3613969" y="164305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3000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178592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45084" y="2500306"/>
            <a:ext cx="1569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 rot="5581799">
            <a:off x="991301" y="2834853"/>
            <a:ext cx="1394286" cy="160205"/>
          </a:xfrm>
          <a:custGeom>
            <a:avLst/>
            <a:gdLst>
              <a:gd name="connsiteX0" fmla="*/ 1366484 w 1394286"/>
              <a:gd name="connsiteY0" fmla="*/ 13901 h 160205"/>
              <a:gd name="connsiteX1" fmla="*/ 1293332 w 1394286"/>
              <a:gd name="connsiteY1" fmla="*/ 50477 h 160205"/>
              <a:gd name="connsiteX2" fmla="*/ 1220180 w 1394286"/>
              <a:gd name="connsiteY2" fmla="*/ 87053 h 160205"/>
              <a:gd name="connsiteX3" fmla="*/ 854420 w 1394286"/>
              <a:gd name="connsiteY3" fmla="*/ 99245 h 160205"/>
              <a:gd name="connsiteX4" fmla="*/ 744692 w 1394286"/>
              <a:gd name="connsiteY4" fmla="*/ 135821 h 160205"/>
              <a:gd name="connsiteX5" fmla="*/ 708116 w 1394286"/>
              <a:gd name="connsiteY5" fmla="*/ 148013 h 160205"/>
              <a:gd name="connsiteX6" fmla="*/ 671540 w 1394286"/>
              <a:gd name="connsiteY6" fmla="*/ 160205 h 160205"/>
              <a:gd name="connsiteX7" fmla="*/ 354548 w 1394286"/>
              <a:gd name="connsiteY7" fmla="*/ 148013 h 160205"/>
              <a:gd name="connsiteX8" fmla="*/ 171668 w 1394286"/>
              <a:gd name="connsiteY8" fmla="*/ 123629 h 16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4286" h="160205">
                <a:moveTo>
                  <a:pt x="1366484" y="13901"/>
                </a:moveTo>
                <a:cubicBezTo>
                  <a:pt x="1261662" y="83782"/>
                  <a:pt x="1394286" y="0"/>
                  <a:pt x="1293332" y="50477"/>
                </a:cubicBezTo>
                <a:cubicBezTo>
                  <a:pt x="1263856" y="65215"/>
                  <a:pt x="1255052" y="84940"/>
                  <a:pt x="1220180" y="87053"/>
                </a:cubicBezTo>
                <a:cubicBezTo>
                  <a:pt x="1098416" y="94433"/>
                  <a:pt x="976340" y="95181"/>
                  <a:pt x="854420" y="99245"/>
                </a:cubicBezTo>
                <a:lnTo>
                  <a:pt x="744692" y="135821"/>
                </a:lnTo>
                <a:lnTo>
                  <a:pt x="708116" y="148013"/>
                </a:lnTo>
                <a:lnTo>
                  <a:pt x="671540" y="160205"/>
                </a:lnTo>
                <a:cubicBezTo>
                  <a:pt x="565876" y="156141"/>
                  <a:pt x="459881" y="157307"/>
                  <a:pt x="354548" y="148013"/>
                </a:cubicBezTo>
                <a:cubicBezTo>
                  <a:pt x="0" y="116729"/>
                  <a:pt x="485268" y="123629"/>
                  <a:pt x="171668" y="123629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 rot="4564647">
            <a:off x="-308810" y="1152763"/>
            <a:ext cx="1394286" cy="160205"/>
          </a:xfrm>
          <a:custGeom>
            <a:avLst/>
            <a:gdLst>
              <a:gd name="connsiteX0" fmla="*/ 1366484 w 1394286"/>
              <a:gd name="connsiteY0" fmla="*/ 13901 h 160205"/>
              <a:gd name="connsiteX1" fmla="*/ 1293332 w 1394286"/>
              <a:gd name="connsiteY1" fmla="*/ 50477 h 160205"/>
              <a:gd name="connsiteX2" fmla="*/ 1220180 w 1394286"/>
              <a:gd name="connsiteY2" fmla="*/ 87053 h 160205"/>
              <a:gd name="connsiteX3" fmla="*/ 854420 w 1394286"/>
              <a:gd name="connsiteY3" fmla="*/ 99245 h 160205"/>
              <a:gd name="connsiteX4" fmla="*/ 744692 w 1394286"/>
              <a:gd name="connsiteY4" fmla="*/ 135821 h 160205"/>
              <a:gd name="connsiteX5" fmla="*/ 708116 w 1394286"/>
              <a:gd name="connsiteY5" fmla="*/ 148013 h 160205"/>
              <a:gd name="connsiteX6" fmla="*/ 671540 w 1394286"/>
              <a:gd name="connsiteY6" fmla="*/ 160205 h 160205"/>
              <a:gd name="connsiteX7" fmla="*/ 354548 w 1394286"/>
              <a:gd name="connsiteY7" fmla="*/ 148013 h 160205"/>
              <a:gd name="connsiteX8" fmla="*/ 171668 w 1394286"/>
              <a:gd name="connsiteY8" fmla="*/ 123629 h 16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4286" h="160205">
                <a:moveTo>
                  <a:pt x="1366484" y="13901"/>
                </a:moveTo>
                <a:cubicBezTo>
                  <a:pt x="1261662" y="83782"/>
                  <a:pt x="1394286" y="0"/>
                  <a:pt x="1293332" y="50477"/>
                </a:cubicBezTo>
                <a:cubicBezTo>
                  <a:pt x="1263856" y="65215"/>
                  <a:pt x="1255052" y="84940"/>
                  <a:pt x="1220180" y="87053"/>
                </a:cubicBezTo>
                <a:cubicBezTo>
                  <a:pt x="1098416" y="94433"/>
                  <a:pt x="976340" y="95181"/>
                  <a:pt x="854420" y="99245"/>
                </a:cubicBezTo>
                <a:lnTo>
                  <a:pt x="744692" y="135821"/>
                </a:lnTo>
                <a:lnTo>
                  <a:pt x="708116" y="148013"/>
                </a:lnTo>
                <a:lnTo>
                  <a:pt x="671540" y="160205"/>
                </a:lnTo>
                <a:cubicBezTo>
                  <a:pt x="565876" y="156141"/>
                  <a:pt x="459881" y="157307"/>
                  <a:pt x="354548" y="148013"/>
                </a:cubicBezTo>
                <a:cubicBezTo>
                  <a:pt x="0" y="116729"/>
                  <a:pt x="485268" y="123629"/>
                  <a:pt x="171668" y="123629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-24"/>
            <a:ext cx="4502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Лодыгин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Эдисон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214942" y="1643050"/>
            <a:ext cx="376135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НАГРЕВАТЕЛЬНЫЕ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eaLnBrk="0" hangingPunct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ПРИБОРЫ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406" y="3214686"/>
            <a:ext cx="3045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Накаливания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3%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29322" y="2357430"/>
            <a:ext cx="2176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НИХРОМ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4456558" y="2527772"/>
            <a:ext cx="3375358" cy="599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трелка влево 28"/>
          <p:cNvSpPr/>
          <p:nvPr/>
        </p:nvSpPr>
        <p:spPr>
          <a:xfrm rot="10800000">
            <a:off x="2155300" y="5809124"/>
            <a:ext cx="1000132" cy="4286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мка 29"/>
          <p:cNvSpPr/>
          <p:nvPr/>
        </p:nvSpPr>
        <p:spPr>
          <a:xfrm>
            <a:off x="7215206" y="4929198"/>
            <a:ext cx="1643074" cy="42862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6067731" y="285728"/>
            <a:ext cx="2583960" cy="296230"/>
            <a:chOff x="1416536" y="4429132"/>
            <a:chExt cx="2583960" cy="29623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428728" y="4429132"/>
              <a:ext cx="2571768" cy="1428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416536" y="4582486"/>
              <a:ext cx="2571768" cy="14287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8437377" y="581958"/>
            <a:ext cx="584857" cy="1412646"/>
            <a:chOff x="3786182" y="4786322"/>
            <a:chExt cx="584857" cy="1412646"/>
          </a:xfrm>
        </p:grpSpPr>
        <p:sp>
          <p:nvSpPr>
            <p:cNvPr id="35" name="Равнобедренный треугольник 34"/>
            <p:cNvSpPr/>
            <p:nvPr/>
          </p:nvSpPr>
          <p:spPr>
            <a:xfrm>
              <a:off x="3786182" y="4786322"/>
              <a:ext cx="357190" cy="35719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978532">
              <a:off x="3593794" y="5421722"/>
              <a:ext cx="1394286" cy="160205"/>
            </a:xfrm>
            <a:custGeom>
              <a:avLst/>
              <a:gdLst>
                <a:gd name="connsiteX0" fmla="*/ 1366484 w 1394286"/>
                <a:gd name="connsiteY0" fmla="*/ 13901 h 160205"/>
                <a:gd name="connsiteX1" fmla="*/ 1293332 w 1394286"/>
                <a:gd name="connsiteY1" fmla="*/ 50477 h 160205"/>
                <a:gd name="connsiteX2" fmla="*/ 1220180 w 1394286"/>
                <a:gd name="connsiteY2" fmla="*/ 87053 h 160205"/>
                <a:gd name="connsiteX3" fmla="*/ 854420 w 1394286"/>
                <a:gd name="connsiteY3" fmla="*/ 99245 h 160205"/>
                <a:gd name="connsiteX4" fmla="*/ 744692 w 1394286"/>
                <a:gd name="connsiteY4" fmla="*/ 135821 h 160205"/>
                <a:gd name="connsiteX5" fmla="*/ 708116 w 1394286"/>
                <a:gd name="connsiteY5" fmla="*/ 148013 h 160205"/>
                <a:gd name="connsiteX6" fmla="*/ 671540 w 1394286"/>
                <a:gd name="connsiteY6" fmla="*/ 160205 h 160205"/>
                <a:gd name="connsiteX7" fmla="*/ 354548 w 1394286"/>
                <a:gd name="connsiteY7" fmla="*/ 148013 h 160205"/>
                <a:gd name="connsiteX8" fmla="*/ 171668 w 1394286"/>
                <a:gd name="connsiteY8" fmla="*/ 123629 h 16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4286" h="160205">
                  <a:moveTo>
                    <a:pt x="1366484" y="13901"/>
                  </a:moveTo>
                  <a:cubicBezTo>
                    <a:pt x="1261662" y="83782"/>
                    <a:pt x="1394286" y="0"/>
                    <a:pt x="1293332" y="50477"/>
                  </a:cubicBezTo>
                  <a:cubicBezTo>
                    <a:pt x="1263856" y="65215"/>
                    <a:pt x="1255052" y="84940"/>
                    <a:pt x="1220180" y="87053"/>
                  </a:cubicBezTo>
                  <a:cubicBezTo>
                    <a:pt x="1098416" y="94433"/>
                    <a:pt x="976340" y="95181"/>
                    <a:pt x="854420" y="99245"/>
                  </a:cubicBezTo>
                  <a:lnTo>
                    <a:pt x="744692" y="135821"/>
                  </a:lnTo>
                  <a:lnTo>
                    <a:pt x="708116" y="148013"/>
                  </a:lnTo>
                  <a:lnTo>
                    <a:pt x="671540" y="160205"/>
                  </a:lnTo>
                  <a:cubicBezTo>
                    <a:pt x="565876" y="156141"/>
                    <a:pt x="459881" y="157307"/>
                    <a:pt x="354548" y="148013"/>
                  </a:cubicBezTo>
                  <a:cubicBezTo>
                    <a:pt x="0" y="116729"/>
                    <a:pt x="485268" y="123629"/>
                    <a:pt x="171668" y="1236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079923" y="-24"/>
            <a:ext cx="2606630" cy="702188"/>
            <a:chOff x="1428728" y="3726944"/>
            <a:chExt cx="2606630" cy="702188"/>
          </a:xfrm>
        </p:grpSpPr>
        <p:sp>
          <p:nvSpPr>
            <p:cNvPr id="38" name="Арка 37"/>
            <p:cNvSpPr/>
            <p:nvPr/>
          </p:nvSpPr>
          <p:spPr>
            <a:xfrm rot="10800000">
              <a:off x="1428728" y="3857628"/>
              <a:ext cx="2571768" cy="571504"/>
            </a:xfrm>
            <a:prstGeom prst="blockArc">
              <a:avLst>
                <a:gd name="adj1" fmla="val 10850876"/>
                <a:gd name="adj2" fmla="val 0"/>
                <a:gd name="adj3" fmla="val 25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Арка 38"/>
            <p:cNvSpPr/>
            <p:nvPr/>
          </p:nvSpPr>
          <p:spPr>
            <a:xfrm rot="10800000">
              <a:off x="1463590" y="3726944"/>
              <a:ext cx="2571768" cy="571504"/>
            </a:xfrm>
            <a:prstGeom prst="blockArc">
              <a:avLst>
                <a:gd name="adj1" fmla="val 10850876"/>
                <a:gd name="adj2" fmla="val 0"/>
                <a:gd name="adj3" fmla="val 25000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0" name="Полилиния 39"/>
          <p:cNvSpPr/>
          <p:nvPr/>
        </p:nvSpPr>
        <p:spPr>
          <a:xfrm rot="2858925">
            <a:off x="5006466" y="-38434"/>
            <a:ext cx="1394286" cy="113170"/>
          </a:xfrm>
          <a:custGeom>
            <a:avLst/>
            <a:gdLst>
              <a:gd name="connsiteX0" fmla="*/ 1366484 w 1394286"/>
              <a:gd name="connsiteY0" fmla="*/ 13901 h 160205"/>
              <a:gd name="connsiteX1" fmla="*/ 1293332 w 1394286"/>
              <a:gd name="connsiteY1" fmla="*/ 50477 h 160205"/>
              <a:gd name="connsiteX2" fmla="*/ 1220180 w 1394286"/>
              <a:gd name="connsiteY2" fmla="*/ 87053 h 160205"/>
              <a:gd name="connsiteX3" fmla="*/ 854420 w 1394286"/>
              <a:gd name="connsiteY3" fmla="*/ 99245 h 160205"/>
              <a:gd name="connsiteX4" fmla="*/ 744692 w 1394286"/>
              <a:gd name="connsiteY4" fmla="*/ 135821 h 160205"/>
              <a:gd name="connsiteX5" fmla="*/ 708116 w 1394286"/>
              <a:gd name="connsiteY5" fmla="*/ 148013 h 160205"/>
              <a:gd name="connsiteX6" fmla="*/ 671540 w 1394286"/>
              <a:gd name="connsiteY6" fmla="*/ 160205 h 160205"/>
              <a:gd name="connsiteX7" fmla="*/ 354548 w 1394286"/>
              <a:gd name="connsiteY7" fmla="*/ 148013 h 160205"/>
              <a:gd name="connsiteX8" fmla="*/ 171668 w 1394286"/>
              <a:gd name="connsiteY8" fmla="*/ 123629 h 16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4286" h="160205">
                <a:moveTo>
                  <a:pt x="1366484" y="13901"/>
                </a:moveTo>
                <a:cubicBezTo>
                  <a:pt x="1261662" y="83782"/>
                  <a:pt x="1394286" y="0"/>
                  <a:pt x="1293332" y="50477"/>
                </a:cubicBezTo>
                <a:cubicBezTo>
                  <a:pt x="1263856" y="65215"/>
                  <a:pt x="1255052" y="84940"/>
                  <a:pt x="1220180" y="87053"/>
                </a:cubicBezTo>
                <a:cubicBezTo>
                  <a:pt x="1098416" y="94433"/>
                  <a:pt x="976340" y="95181"/>
                  <a:pt x="854420" y="99245"/>
                </a:cubicBezTo>
                <a:lnTo>
                  <a:pt x="744692" y="135821"/>
                </a:lnTo>
                <a:lnTo>
                  <a:pt x="708116" y="148013"/>
                </a:lnTo>
                <a:lnTo>
                  <a:pt x="671540" y="160205"/>
                </a:lnTo>
                <a:cubicBezTo>
                  <a:pt x="565876" y="156141"/>
                  <a:pt x="459881" y="157307"/>
                  <a:pt x="354548" y="148013"/>
                </a:cubicBezTo>
                <a:cubicBezTo>
                  <a:pt x="0" y="116729"/>
                  <a:pt x="485268" y="123629"/>
                  <a:pt x="171668" y="123629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3857620" y="500042"/>
            <a:ext cx="2000264" cy="1367756"/>
            <a:chOff x="214282" y="4061508"/>
            <a:chExt cx="2000264" cy="136775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214282" y="4347260"/>
              <a:ext cx="10715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1071538" y="4061508"/>
              <a:ext cx="1143008" cy="1367756"/>
              <a:chOff x="7358082" y="2639793"/>
              <a:chExt cx="1143008" cy="1367756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7358082" y="2639793"/>
                <a:ext cx="114300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7524708" y="3361218"/>
                <a:ext cx="6191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7429520" y="3286124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Группа 46"/>
          <p:cNvGrpSpPr/>
          <p:nvPr/>
        </p:nvGrpSpPr>
        <p:grpSpPr>
          <a:xfrm>
            <a:off x="32" y="0"/>
            <a:ext cx="9144000" cy="6858000"/>
            <a:chOff x="-3857684" y="0"/>
            <a:chExt cx="9144000" cy="6858000"/>
          </a:xfrm>
        </p:grpSpPr>
        <p:grpSp>
          <p:nvGrpSpPr>
            <p:cNvPr id="48" name="Группа 20"/>
            <p:cNvGrpSpPr/>
            <p:nvPr/>
          </p:nvGrpSpPr>
          <p:grpSpPr>
            <a:xfrm>
              <a:off x="-3857684" y="0"/>
              <a:ext cx="9144000" cy="6858000"/>
              <a:chOff x="3571868" y="-3429000"/>
              <a:chExt cx="9144000" cy="6858000"/>
            </a:xfrm>
          </p:grpSpPr>
          <p:grpSp>
            <p:nvGrpSpPr>
              <p:cNvPr id="50" name="Группа 125"/>
              <p:cNvGrpSpPr/>
              <p:nvPr/>
            </p:nvGrpSpPr>
            <p:grpSpPr>
              <a:xfrm>
                <a:off x="3571868" y="-3429000"/>
                <a:ext cx="9144000" cy="6858000"/>
                <a:chOff x="-3214742" y="1285908"/>
                <a:chExt cx="9144000" cy="6858000"/>
              </a:xfrm>
            </p:grpSpPr>
            <p:grpSp>
              <p:nvGrpSpPr>
                <p:cNvPr id="56" name="Группа 114"/>
                <p:cNvGrpSpPr/>
                <p:nvPr/>
              </p:nvGrpSpPr>
              <p:grpSpPr>
                <a:xfrm>
                  <a:off x="-3214742" y="1285908"/>
                  <a:ext cx="9144000" cy="6858000"/>
                  <a:chOff x="0" y="0"/>
                  <a:chExt cx="9144000" cy="6858000"/>
                </a:xfrm>
              </p:grpSpPr>
              <p:sp>
                <p:nvSpPr>
                  <p:cNvPr id="72" name="Прямоугольник 71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  <a:alpha val="69000"/>
                    </a:scheme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3" name="Прямоугольник 72"/>
                  <p:cNvSpPr/>
                  <p:nvPr/>
                </p:nvSpPr>
                <p:spPr>
                  <a:xfrm>
                    <a:off x="357158" y="5143512"/>
                    <a:ext cx="1992853" cy="1015663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6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sz="6000" b="1" dirty="0" smtClean="0"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lang="en-US" sz="6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Nt</a:t>
                    </a:r>
                    <a:endParaRPr lang="ru-RU" sz="6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7" name="Группа 123"/>
                <p:cNvGrpSpPr/>
                <p:nvPr/>
              </p:nvGrpSpPr>
              <p:grpSpPr>
                <a:xfrm>
                  <a:off x="-3000460" y="1500135"/>
                  <a:ext cx="7425913" cy="1562510"/>
                  <a:chOff x="-3152860" y="-910440"/>
                  <a:chExt cx="7425913" cy="1562510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64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152860" y="-646758"/>
                    <a:ext cx="930056" cy="71438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   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65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-2399564" y="-910440"/>
                    <a:ext cx="6672617" cy="1562510"/>
                    <a:chOff x="-957" y="2602"/>
                    <a:chExt cx="4370" cy="1036"/>
                  </a:xfrm>
                  <a:grpFill/>
                </p:grpSpPr>
                <p:grpSp>
                  <p:nvGrpSpPr>
                    <p:cNvPr id="66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931" y="2602"/>
                      <a:ext cx="4344" cy="1036"/>
                      <a:chOff x="6918" y="2902"/>
                      <a:chExt cx="5277" cy="1036"/>
                    </a:xfrm>
                    <a:grpFill/>
                  </p:grpSpPr>
                  <p:sp>
                    <p:nvSpPr>
                      <p:cNvPr id="68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67" y="3938"/>
                        <a:ext cx="628" cy="0"/>
                      </a:xfrm>
                      <a:prstGeom prst="line">
                        <a:avLst/>
                      </a:prstGeom>
                      <a:grpFill/>
                      <a:ln w="19050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69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18" y="2902"/>
                        <a:ext cx="605" cy="829"/>
                        <a:chOff x="7325" y="3170"/>
                        <a:chExt cx="484" cy="829"/>
                      </a:xfrm>
                      <a:grpFill/>
                    </p:grpSpPr>
                    <p:sp>
                      <p:nvSpPr>
                        <p:cNvPr id="70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61" y="3170"/>
                          <a:ext cx="448" cy="379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71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25" y="3549"/>
                          <a:ext cx="484" cy="450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67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957" y="2981"/>
                      <a:ext cx="583" cy="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58" name="Группа 17"/>
                <p:cNvGrpSpPr/>
                <p:nvPr/>
              </p:nvGrpSpPr>
              <p:grpSpPr>
                <a:xfrm>
                  <a:off x="-2071766" y="4418965"/>
                  <a:ext cx="6643766" cy="1938993"/>
                  <a:chOff x="214250" y="4019985"/>
                  <a:chExt cx="6643766" cy="1938993"/>
                </a:xfrm>
              </p:grpSpPr>
              <p:sp>
                <p:nvSpPr>
                  <p:cNvPr id="59" name="Прямоугольник 58"/>
                  <p:cNvSpPr/>
                  <p:nvPr/>
                </p:nvSpPr>
                <p:spPr>
                  <a:xfrm>
                    <a:off x="6000760" y="4019985"/>
                    <a:ext cx="857256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U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0" name="Прямоугольник 59"/>
                  <p:cNvSpPr/>
                  <p:nvPr/>
                </p:nvSpPr>
                <p:spPr>
                  <a:xfrm>
                    <a:off x="4929190" y="4643446"/>
                    <a:ext cx="1000132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cap="all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sz="6600" b="1" cap="all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" name="Прямоугольник 60"/>
                  <p:cNvSpPr/>
                  <p:nvPr/>
                </p:nvSpPr>
                <p:spPr>
                  <a:xfrm>
                    <a:off x="5929322" y="5127981"/>
                    <a:ext cx="857224" cy="83099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8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lang="ru-RU" sz="48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62" name="Прямая соединительная линия 61"/>
                  <p:cNvCxnSpPr/>
                  <p:nvPr/>
                </p:nvCxnSpPr>
                <p:spPr>
                  <a:xfrm>
                    <a:off x="5929322" y="5199419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Прямая соединительная линия 62"/>
                  <p:cNvCxnSpPr/>
                  <p:nvPr/>
                </p:nvCxnSpPr>
                <p:spPr>
                  <a:xfrm>
                    <a:off x="214250" y="4030176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" name="Группа 145"/>
              <p:cNvGrpSpPr/>
              <p:nvPr/>
            </p:nvGrpSpPr>
            <p:grpSpPr>
              <a:xfrm>
                <a:off x="3643274" y="-1139909"/>
                <a:ext cx="1808967" cy="1701831"/>
                <a:chOff x="3940901" y="3717875"/>
                <a:chExt cx="1808967" cy="1701831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52" name="Line 1"/>
                <p:cNvSpPr>
                  <a:spLocks noChangeShapeType="1"/>
                </p:cNvSpPr>
                <p:nvPr/>
              </p:nvSpPr>
              <p:spPr bwMode="auto">
                <a:xfrm rot="21420000">
                  <a:off x="5000799" y="4509576"/>
                  <a:ext cx="571504" cy="53509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" name="Rectangle 152"/>
                <p:cNvSpPr>
                  <a:spLocks noChangeArrowheads="1"/>
                </p:cNvSpPr>
                <p:nvPr/>
              </p:nvSpPr>
              <p:spPr bwMode="auto">
                <a:xfrm>
                  <a:off x="5072034" y="3717875"/>
                  <a:ext cx="677834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q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940901" y="4009516"/>
                  <a:ext cx="1071538" cy="9197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Rectangle 152"/>
                <p:cNvSpPr>
                  <a:spLocks noChangeArrowheads="1"/>
                </p:cNvSpPr>
                <p:nvPr/>
              </p:nvSpPr>
              <p:spPr bwMode="auto">
                <a:xfrm rot="21540000">
                  <a:off x="5163141" y="4650265"/>
                  <a:ext cx="428628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9" name="Прямоугольник 48"/>
            <p:cNvSpPr/>
            <p:nvPr/>
          </p:nvSpPr>
          <p:spPr>
            <a:xfrm>
              <a:off x="1714480" y="1500174"/>
              <a:ext cx="3504486" cy="13234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8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8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8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8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  <p:bldP spid="26" grpId="0"/>
      <p:bldP spid="27" grpId="0"/>
      <p:bldP spid="29" grpId="0" animBg="1"/>
      <p:bldP spid="30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 l="9150" t="12270" r="6982" b="58324"/>
          <a:stretch>
            <a:fillRect/>
          </a:stretch>
        </p:blipFill>
        <p:spPr bwMode="auto">
          <a:xfrm>
            <a:off x="0" y="-17140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9664" y="-10449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Учебник  Стр.151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1405" y="2276872"/>
            <a:ext cx="2922595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6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63"/>
          <p:cNvGrpSpPr/>
          <p:nvPr/>
        </p:nvGrpSpPr>
        <p:grpSpPr>
          <a:xfrm>
            <a:off x="319093" y="2276872"/>
            <a:ext cx="1825719" cy="1494993"/>
            <a:chOff x="3939691" y="2802764"/>
            <a:chExt cx="1060937" cy="1399923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939691" y="3195356"/>
              <a:ext cx="785818" cy="67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521595" y="3273996"/>
              <a:ext cx="466611" cy="92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4500562" y="3546538"/>
              <a:ext cx="500066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4500562" y="2802764"/>
              <a:ext cx="500066" cy="64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23528" y="3717032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5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"/>
          <p:cNvGrpSpPr>
            <a:grpSpLocks/>
          </p:cNvGrpSpPr>
          <p:nvPr/>
        </p:nvGrpSpPr>
        <p:grpSpPr bwMode="auto">
          <a:xfrm>
            <a:off x="3225088" y="2276872"/>
            <a:ext cx="2859080" cy="1939839"/>
            <a:chOff x="10741" y="2791"/>
            <a:chExt cx="2141" cy="1403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10741" y="2791"/>
              <a:ext cx="2141" cy="1403"/>
              <a:chOff x="1469" y="2626"/>
              <a:chExt cx="2072" cy="1498"/>
            </a:xfrm>
          </p:grpSpPr>
          <p:sp>
            <p:nvSpPr>
              <p:cNvPr id="17" name="Rectangle 3"/>
              <p:cNvSpPr>
                <a:spLocks noChangeArrowheads="1"/>
              </p:cNvSpPr>
              <p:nvPr/>
            </p:nvSpPr>
            <p:spPr bwMode="auto">
              <a:xfrm>
                <a:off x="1848" y="3341"/>
                <a:ext cx="529" cy="161"/>
              </a:xfrm>
              <a:prstGeom prst="rect">
                <a:avLst/>
              </a:prstGeom>
              <a:solidFill>
                <a:srgbClr val="220FB1"/>
              </a:solidFill>
              <a:ln w="28575">
                <a:solidFill>
                  <a:srgbClr val="220FB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8" name="Group 4"/>
              <p:cNvGrpSpPr>
                <a:grpSpLocks/>
              </p:cNvGrpSpPr>
              <p:nvPr/>
            </p:nvGrpSpPr>
            <p:grpSpPr bwMode="auto">
              <a:xfrm>
                <a:off x="1469" y="2626"/>
                <a:ext cx="2072" cy="1498"/>
                <a:chOff x="1637" y="2626"/>
                <a:chExt cx="2072" cy="1498"/>
              </a:xfrm>
            </p:grpSpPr>
            <p:sp>
              <p:nvSpPr>
                <p:cNvPr id="19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1659" y="3412"/>
                  <a:ext cx="35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0" name="Group 6"/>
                <p:cNvGrpSpPr>
                  <a:grpSpLocks/>
                </p:cNvGrpSpPr>
                <p:nvPr/>
              </p:nvGrpSpPr>
              <p:grpSpPr bwMode="auto">
                <a:xfrm>
                  <a:off x="1637" y="2626"/>
                  <a:ext cx="2072" cy="1358"/>
                  <a:chOff x="1637" y="2626"/>
                  <a:chExt cx="2072" cy="1358"/>
                </a:xfrm>
              </p:grpSpPr>
              <p:sp>
                <p:nvSpPr>
                  <p:cNvPr id="27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55" y="3414"/>
                    <a:ext cx="36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2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913" y="3126"/>
                    <a:ext cx="794" cy="725"/>
                    <a:chOff x="5000" y="7550"/>
                    <a:chExt cx="794" cy="725"/>
                  </a:xfrm>
                </p:grpSpPr>
                <p:grpSp>
                  <p:nvGrpSpPr>
                    <p:cNvPr id="41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50"/>
                      <a:ext cx="702" cy="725"/>
                      <a:chOff x="5074" y="7550"/>
                      <a:chExt cx="702" cy="725"/>
                    </a:xfrm>
                  </p:grpSpPr>
                  <p:sp>
                    <p:nvSpPr>
                      <p:cNvPr id="44" name="Text Box 1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50"/>
                        <a:ext cx="702" cy="7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</a:t>
                        </a:r>
                        <a:r>
                          <a:rPr kumimoji="0" lang="ru-RU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5" name="Oval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42" name="Line 1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6"/>
                      <a:ext cx="261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3" name="Line 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9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1887" y="2626"/>
                    <a:ext cx="1083" cy="793"/>
                    <a:chOff x="9390" y="4855"/>
                    <a:chExt cx="1117" cy="793"/>
                  </a:xfrm>
                </p:grpSpPr>
                <p:grpSp>
                  <p:nvGrpSpPr>
                    <p:cNvPr id="34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55" y="4855"/>
                      <a:ext cx="599" cy="530"/>
                      <a:chOff x="9755" y="4855"/>
                      <a:chExt cx="599" cy="530"/>
                    </a:xfrm>
                  </p:grpSpPr>
                  <p:sp>
                    <p:nvSpPr>
                      <p:cNvPr id="39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755" y="4855"/>
                        <a:ext cx="599" cy="53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V</a:t>
                        </a:r>
                        <a:endPara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0" name="Oval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79" y="4917"/>
                        <a:ext cx="346" cy="334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35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127" y="5092"/>
                      <a:ext cx="3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6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0" y="5093"/>
                      <a:ext cx="3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7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0" y="5092"/>
                      <a:ext cx="0" cy="54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8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02" y="5092"/>
                      <a:ext cx="0" cy="55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3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702" y="3408"/>
                    <a:ext cx="0" cy="5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651" y="3400"/>
                    <a:ext cx="0" cy="5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2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2" y="3983"/>
                    <a:ext cx="73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3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7" y="3973"/>
                    <a:ext cx="73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1" name="Group 26"/>
                <p:cNvGrpSpPr>
                  <a:grpSpLocks/>
                </p:cNvGrpSpPr>
                <p:nvPr/>
              </p:nvGrpSpPr>
              <p:grpSpPr bwMode="auto">
                <a:xfrm>
                  <a:off x="2881" y="3848"/>
                  <a:ext cx="184" cy="276"/>
                  <a:chOff x="3503" y="4378"/>
                  <a:chExt cx="184" cy="276"/>
                </a:xfrm>
              </p:grpSpPr>
              <p:sp>
                <p:nvSpPr>
                  <p:cNvPr id="25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44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2" name="Group 29"/>
                <p:cNvGrpSpPr>
                  <a:grpSpLocks/>
                </p:cNvGrpSpPr>
                <p:nvPr/>
              </p:nvGrpSpPr>
              <p:grpSpPr bwMode="auto">
                <a:xfrm>
                  <a:off x="2294" y="3825"/>
                  <a:ext cx="184" cy="276"/>
                  <a:chOff x="3503" y="4378"/>
                  <a:chExt cx="184" cy="276"/>
                </a:xfrm>
              </p:grpSpPr>
              <p:sp>
                <p:nvSpPr>
                  <p:cNvPr id="23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4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11358" y="3514"/>
              <a:ext cx="555" cy="334"/>
              <a:chOff x="11358" y="3514"/>
              <a:chExt cx="555" cy="334"/>
            </a:xfrm>
          </p:grpSpPr>
          <p:sp>
            <p:nvSpPr>
              <p:cNvPr id="14" name="Line 33"/>
              <p:cNvSpPr>
                <a:spLocks noChangeShapeType="1"/>
              </p:cNvSpPr>
              <p:nvPr/>
            </p:nvSpPr>
            <p:spPr bwMode="auto">
              <a:xfrm flipV="1">
                <a:off x="11370" y="3607"/>
                <a:ext cx="0" cy="2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Line 34"/>
              <p:cNvSpPr>
                <a:spLocks noChangeShapeType="1"/>
              </p:cNvSpPr>
              <p:nvPr/>
            </p:nvSpPr>
            <p:spPr bwMode="auto">
              <a:xfrm flipV="1">
                <a:off x="11358" y="3836"/>
                <a:ext cx="55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11912" y="3514"/>
                <a:ext cx="1" cy="3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6119664" y="3376381"/>
            <a:ext cx="3024336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Электрический счётчик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0" y="450912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Напряжение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СФВ, характеризующая работу электрического поля по перемещению единичного заряда.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вольт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напряжение, при котором поле совершает работу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Джоуль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перемещении заряда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 измеряется вольтметром, который включается  параллельно нагрузке.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85720" y="500042"/>
            <a:ext cx="871543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839302"/>
            <a:ext cx="9144000" cy="875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0" y="1643050"/>
            <a:ext cx="914400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46" grpId="0" animBg="1"/>
      <p:bldP spid="47" grpId="0"/>
      <p:bldP spid="49" grpId="0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lum bright="-30000" contrast="40000"/>
          </a:blip>
          <a:srcRect l="9150" t="69745" r="6982" b="15380"/>
          <a:stretch>
            <a:fillRect/>
          </a:stretch>
        </p:blipFill>
        <p:spPr bwMode="auto">
          <a:xfrm>
            <a:off x="0" y="0"/>
            <a:ext cx="9144000" cy="129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92463"/>
            <a:ext cx="2555776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Ом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Ом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,5В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t=1c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42"/>
          <p:cNvGrpSpPr>
            <a:grpSpLocks/>
          </p:cNvGrpSpPr>
          <p:nvPr/>
        </p:nvGrpSpPr>
        <p:grpSpPr bwMode="auto">
          <a:xfrm rot="16200000">
            <a:off x="7941986" y="1876202"/>
            <a:ext cx="1341912" cy="1135140"/>
            <a:chOff x="9388" y="4549"/>
            <a:chExt cx="1119" cy="718"/>
          </a:xfrm>
        </p:grpSpPr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9770" y="4873"/>
              <a:ext cx="404" cy="394"/>
              <a:chOff x="9770" y="4873"/>
              <a:chExt cx="404" cy="394"/>
            </a:xfrm>
          </p:grpSpPr>
          <p:sp>
            <p:nvSpPr>
              <p:cNvPr id="15" name="Text Box 44"/>
              <p:cNvSpPr txBox="1">
                <a:spLocks noChangeArrowheads="1"/>
              </p:cNvSpPr>
              <p:nvPr/>
            </p:nvSpPr>
            <p:spPr bwMode="auto">
              <a:xfrm>
                <a:off x="9770" y="4873"/>
                <a:ext cx="40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4,5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Oval 4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05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Line 4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4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Line 48"/>
            <p:cNvSpPr>
              <a:spLocks noChangeShapeType="1"/>
            </p:cNvSpPr>
            <p:nvPr/>
          </p:nvSpPr>
          <p:spPr bwMode="auto">
            <a:xfrm>
              <a:off x="9388" y="4557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49"/>
            <p:cNvSpPr>
              <a:spLocks noChangeShapeType="1"/>
            </p:cNvSpPr>
            <p:nvPr/>
          </p:nvSpPr>
          <p:spPr bwMode="auto">
            <a:xfrm>
              <a:off x="10502" y="4549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3275856" y="1196752"/>
            <a:ext cx="5214246" cy="2182886"/>
            <a:chOff x="10647" y="5767"/>
            <a:chExt cx="3092" cy="1243"/>
          </a:xfrm>
        </p:grpSpPr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V="1">
              <a:off x="10854" y="5933"/>
              <a:ext cx="1479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V="1">
              <a:off x="12679" y="5931"/>
              <a:ext cx="829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>
              <a:off x="10651" y="5944"/>
              <a:ext cx="0" cy="10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AutoShape 14"/>
            <p:cNvSpPr>
              <a:spLocks noChangeArrowheads="1"/>
            </p:cNvSpPr>
            <p:nvPr/>
          </p:nvSpPr>
          <p:spPr bwMode="auto">
            <a:xfrm>
              <a:off x="12357" y="5767"/>
              <a:ext cx="300" cy="311"/>
            </a:xfrm>
            <a:prstGeom prst="flowChartSummingJunction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Group 18"/>
            <p:cNvGrpSpPr>
              <a:grpSpLocks/>
            </p:cNvGrpSpPr>
            <p:nvPr/>
          </p:nvGrpSpPr>
          <p:grpSpPr bwMode="auto">
            <a:xfrm rot="-5400000">
              <a:off x="12944" y="6209"/>
              <a:ext cx="1073" cy="517"/>
              <a:chOff x="8548" y="6751"/>
              <a:chExt cx="1210" cy="517"/>
            </a:xfrm>
          </p:grpSpPr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>
                <a:off x="8548" y="7004"/>
                <a:ext cx="3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7" name="Group 20"/>
              <p:cNvGrpSpPr>
                <a:grpSpLocks/>
              </p:cNvGrpSpPr>
              <p:nvPr/>
            </p:nvGrpSpPr>
            <p:grpSpPr bwMode="auto">
              <a:xfrm>
                <a:off x="8905" y="6751"/>
                <a:ext cx="81" cy="506"/>
                <a:chOff x="8905" y="6751"/>
                <a:chExt cx="81" cy="506"/>
              </a:xfrm>
            </p:grpSpPr>
            <p:sp>
              <p:nvSpPr>
                <p:cNvPr id="3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8" name="Group 23"/>
              <p:cNvGrpSpPr>
                <a:grpSpLocks/>
              </p:cNvGrpSpPr>
              <p:nvPr/>
            </p:nvGrpSpPr>
            <p:grpSpPr bwMode="auto">
              <a:xfrm>
                <a:off x="9101" y="6762"/>
                <a:ext cx="81" cy="506"/>
                <a:chOff x="8905" y="6751"/>
                <a:chExt cx="81" cy="506"/>
              </a:xfrm>
            </p:grpSpPr>
            <p:sp>
              <p:nvSpPr>
                <p:cNvPr id="33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9" name="Group 26"/>
              <p:cNvGrpSpPr>
                <a:grpSpLocks/>
              </p:cNvGrpSpPr>
              <p:nvPr/>
            </p:nvGrpSpPr>
            <p:grpSpPr bwMode="auto">
              <a:xfrm>
                <a:off x="9297" y="6751"/>
                <a:ext cx="81" cy="506"/>
                <a:chOff x="8905" y="6751"/>
                <a:chExt cx="81" cy="506"/>
              </a:xfrm>
            </p:grpSpPr>
            <p:sp>
              <p:nvSpPr>
                <p:cNvPr id="3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>
                <a:off x="9373" y="7010"/>
                <a:ext cx="3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10647" y="6981"/>
              <a:ext cx="2838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 flipH="1">
              <a:off x="10652" y="5944"/>
              <a:ext cx="2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AutoShape 14"/>
            <p:cNvSpPr>
              <a:spLocks noChangeArrowheads="1"/>
            </p:cNvSpPr>
            <p:nvPr/>
          </p:nvSpPr>
          <p:spPr bwMode="auto">
            <a:xfrm>
              <a:off x="11153" y="5780"/>
              <a:ext cx="300" cy="311"/>
            </a:xfrm>
            <a:prstGeom prst="flowChartSummingJunction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Rectangle 49"/>
          <p:cNvSpPr>
            <a:spLocks noChangeArrowheads="1"/>
          </p:cNvSpPr>
          <p:nvPr/>
        </p:nvSpPr>
        <p:spPr bwMode="auto">
          <a:xfrm>
            <a:off x="3275856" y="1764105"/>
            <a:ext cx="3867912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9" name="Группа 17"/>
          <p:cNvGrpSpPr/>
          <p:nvPr/>
        </p:nvGrpSpPr>
        <p:grpSpPr>
          <a:xfrm>
            <a:off x="2987824" y="2276872"/>
            <a:ext cx="1728192" cy="1204173"/>
            <a:chOff x="4979240" y="4453401"/>
            <a:chExt cx="2364896" cy="1395180"/>
          </a:xfrm>
          <a:solidFill>
            <a:schemeClr val="bg1"/>
          </a:solidFill>
        </p:grpSpPr>
        <p:sp>
          <p:nvSpPr>
            <p:cNvPr id="40" name="Прямоугольник 39"/>
            <p:cNvSpPr/>
            <p:nvPr/>
          </p:nvSpPr>
          <p:spPr>
            <a:xfrm>
              <a:off x="5873393" y="4453401"/>
              <a:ext cx="1256506" cy="82017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979240" y="4742326"/>
              <a:ext cx="1000132" cy="8914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996057" y="5099728"/>
              <a:ext cx="1348079" cy="74885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АБ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4788024" y="2564904"/>
            <a:ext cx="792088" cy="7694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580112" y="2564904"/>
            <a:ext cx="151216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0,45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84"/>
          <p:cNvSpPr>
            <a:spLocks noChangeArrowheads="1"/>
          </p:cNvSpPr>
          <p:nvPr/>
        </p:nvSpPr>
        <p:spPr bwMode="auto">
          <a:xfrm>
            <a:off x="7092280" y="1170284"/>
            <a:ext cx="590133" cy="60458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72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85"/>
          <p:cNvSpPr txBox="1">
            <a:spLocks noChangeArrowheads="1"/>
          </p:cNvSpPr>
          <p:nvPr/>
        </p:nvSpPr>
        <p:spPr bwMode="auto">
          <a:xfrm>
            <a:off x="6965668" y="1172161"/>
            <a:ext cx="720080" cy="68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0,45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138628" y="4221088"/>
            <a:ext cx="3004612" cy="1939936"/>
            <a:chOff x="2649223" y="4577483"/>
            <a:chExt cx="3004612" cy="1939936"/>
          </a:xfrm>
        </p:grpSpPr>
        <p:grpSp>
          <p:nvGrpSpPr>
            <p:cNvPr id="55" name="Group 10"/>
            <p:cNvGrpSpPr>
              <a:grpSpLocks/>
            </p:cNvGrpSpPr>
            <p:nvPr/>
          </p:nvGrpSpPr>
          <p:grpSpPr bwMode="auto">
            <a:xfrm>
              <a:off x="2906538" y="4577483"/>
              <a:ext cx="2747297" cy="1939936"/>
              <a:chOff x="12136" y="5929"/>
              <a:chExt cx="1604" cy="1064"/>
            </a:xfrm>
          </p:grpSpPr>
          <p:sp>
            <p:nvSpPr>
              <p:cNvPr id="57" name="Line 15"/>
              <p:cNvSpPr>
                <a:spLocks noChangeShapeType="1"/>
              </p:cNvSpPr>
              <p:nvPr/>
            </p:nvSpPr>
            <p:spPr bwMode="auto">
              <a:xfrm flipV="1">
                <a:off x="12142" y="5931"/>
                <a:ext cx="13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Line 11"/>
              <p:cNvSpPr>
                <a:spLocks noChangeShapeType="1"/>
              </p:cNvSpPr>
              <p:nvPr/>
            </p:nvSpPr>
            <p:spPr bwMode="auto">
              <a:xfrm flipH="1">
                <a:off x="12691" y="5931"/>
                <a:ext cx="0" cy="10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0" name="Group 18"/>
              <p:cNvGrpSpPr>
                <a:grpSpLocks/>
              </p:cNvGrpSpPr>
              <p:nvPr/>
            </p:nvGrpSpPr>
            <p:grpSpPr bwMode="auto">
              <a:xfrm rot="-5400000">
                <a:off x="12952" y="6200"/>
                <a:ext cx="1060" cy="517"/>
                <a:chOff x="8563" y="6751"/>
                <a:chExt cx="1195" cy="517"/>
              </a:xfrm>
            </p:grpSpPr>
            <p:sp>
              <p:nvSpPr>
                <p:cNvPr id="64" name="Line 19"/>
                <p:cNvSpPr>
                  <a:spLocks noChangeShapeType="1"/>
                </p:cNvSpPr>
                <p:nvPr/>
              </p:nvSpPr>
              <p:spPr bwMode="auto">
                <a:xfrm>
                  <a:off x="8563" y="7003"/>
                  <a:ext cx="3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5" name="Group 20"/>
                <p:cNvGrpSpPr>
                  <a:grpSpLocks/>
                </p:cNvGrpSpPr>
                <p:nvPr/>
              </p:nvGrpSpPr>
              <p:grpSpPr bwMode="auto">
                <a:xfrm>
                  <a:off x="8905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73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4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6" name="Group 23"/>
                <p:cNvGrpSpPr>
                  <a:grpSpLocks/>
                </p:cNvGrpSpPr>
                <p:nvPr/>
              </p:nvGrpSpPr>
              <p:grpSpPr bwMode="auto">
                <a:xfrm>
                  <a:off x="9101" y="6762"/>
                  <a:ext cx="81" cy="506"/>
                  <a:chOff x="8905" y="6751"/>
                  <a:chExt cx="81" cy="506"/>
                </a:xfrm>
              </p:grpSpPr>
              <p:sp>
                <p:nvSpPr>
                  <p:cNvPr id="71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2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7" name="Group 26"/>
                <p:cNvGrpSpPr>
                  <a:grpSpLocks/>
                </p:cNvGrpSpPr>
                <p:nvPr/>
              </p:nvGrpSpPr>
              <p:grpSpPr bwMode="auto">
                <a:xfrm>
                  <a:off x="9297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69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0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8" name="Line 29"/>
                <p:cNvSpPr>
                  <a:spLocks noChangeShapeType="1"/>
                </p:cNvSpPr>
                <p:nvPr/>
              </p:nvSpPr>
              <p:spPr bwMode="auto">
                <a:xfrm>
                  <a:off x="9373" y="7023"/>
                  <a:ext cx="3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1" name="Line 30"/>
              <p:cNvSpPr>
                <a:spLocks noChangeShapeType="1"/>
              </p:cNvSpPr>
              <p:nvPr/>
            </p:nvSpPr>
            <p:spPr bwMode="auto">
              <a:xfrm>
                <a:off x="12136" y="6980"/>
                <a:ext cx="1343" cy="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Line 11"/>
              <p:cNvSpPr>
                <a:spLocks noChangeShapeType="1"/>
              </p:cNvSpPr>
              <p:nvPr/>
            </p:nvSpPr>
            <p:spPr bwMode="auto">
              <a:xfrm flipH="1">
                <a:off x="12138" y="5932"/>
                <a:ext cx="0" cy="10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5" name="AutoShape 14"/>
            <p:cNvSpPr>
              <a:spLocks noChangeArrowheads="1"/>
            </p:cNvSpPr>
            <p:nvPr/>
          </p:nvSpPr>
          <p:spPr bwMode="auto">
            <a:xfrm>
              <a:off x="3591531" y="5280340"/>
              <a:ext cx="513833" cy="567030"/>
            </a:xfrm>
            <a:prstGeom prst="flowChartSummingJunction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AutoShape 14"/>
            <p:cNvSpPr>
              <a:spLocks noChangeArrowheads="1"/>
            </p:cNvSpPr>
            <p:nvPr/>
          </p:nvSpPr>
          <p:spPr bwMode="auto">
            <a:xfrm>
              <a:off x="2649223" y="5280340"/>
              <a:ext cx="513833" cy="567030"/>
            </a:xfrm>
            <a:prstGeom prst="flowChartSummingJunction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9" name="Овал 78"/>
          <p:cNvSpPr/>
          <p:nvPr/>
        </p:nvSpPr>
        <p:spPr>
          <a:xfrm flipH="1">
            <a:off x="1330978" y="4214818"/>
            <a:ext cx="45719" cy="4571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 flipH="1">
            <a:off x="1325320" y="6110441"/>
            <a:ext cx="45719" cy="4571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1" name="Группа 17"/>
          <p:cNvGrpSpPr/>
          <p:nvPr/>
        </p:nvGrpSpPr>
        <p:grpSpPr>
          <a:xfrm>
            <a:off x="3387382" y="4221088"/>
            <a:ext cx="1330355" cy="1191979"/>
            <a:chOff x="5733807" y="4453401"/>
            <a:chExt cx="1820489" cy="1381051"/>
          </a:xfrm>
          <a:solidFill>
            <a:schemeClr val="bg1"/>
          </a:solidFill>
        </p:grpSpPr>
        <p:sp>
          <p:nvSpPr>
            <p:cNvPr id="82" name="Прямоугольник 81"/>
            <p:cNvSpPr/>
            <p:nvPr/>
          </p:nvSpPr>
          <p:spPr>
            <a:xfrm>
              <a:off x="6068912" y="4453401"/>
              <a:ext cx="605570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772238" y="4701711"/>
              <a:ext cx="782058" cy="89148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5733807" y="5085600"/>
              <a:ext cx="1368603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вет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5" name="Прямая соединительная линия 84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Группа 17"/>
          <p:cNvGrpSpPr/>
          <p:nvPr/>
        </p:nvGrpSpPr>
        <p:grpSpPr>
          <a:xfrm>
            <a:off x="4687170" y="4221089"/>
            <a:ext cx="1187479" cy="1191980"/>
            <a:chOff x="5929322" y="4453401"/>
            <a:chExt cx="1624974" cy="1381052"/>
          </a:xfrm>
          <a:solidFill>
            <a:schemeClr val="bg1"/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5971153" y="4453401"/>
              <a:ext cx="684302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772238" y="4701711"/>
              <a:ext cx="782058" cy="8914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5946005" y="5085601"/>
              <a:ext cx="988380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17"/>
          <p:cNvGrpSpPr/>
          <p:nvPr/>
        </p:nvGrpSpPr>
        <p:grpSpPr>
          <a:xfrm>
            <a:off x="5816274" y="4221088"/>
            <a:ext cx="775337" cy="1191980"/>
            <a:chOff x="5873396" y="4453402"/>
            <a:chExt cx="1060989" cy="1381052"/>
          </a:xfrm>
          <a:solidFill>
            <a:schemeClr val="bg1"/>
          </a:solidFill>
        </p:grpSpPr>
        <p:sp>
          <p:nvSpPr>
            <p:cNvPr id="92" name="Прямоугольник 91"/>
            <p:cNvSpPr/>
            <p:nvPr/>
          </p:nvSpPr>
          <p:spPr>
            <a:xfrm>
              <a:off x="5873396" y="4453402"/>
              <a:ext cx="684302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5946005" y="5085602"/>
              <a:ext cx="988380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Прямая соединительная линия 93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Прямоугольник 94"/>
          <p:cNvSpPr/>
          <p:nvPr/>
        </p:nvSpPr>
        <p:spPr>
          <a:xfrm>
            <a:off x="567005" y="4344423"/>
            <a:ext cx="1861855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вет</a:t>
            </a:r>
            <a:r>
              <a:rPr lang="ru-RU" sz="2800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2800" cap="all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cap="all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6" name="Группа 17"/>
          <p:cNvGrpSpPr/>
          <p:nvPr/>
        </p:nvGrpSpPr>
        <p:grpSpPr>
          <a:xfrm>
            <a:off x="6643702" y="4068551"/>
            <a:ext cx="1871068" cy="1104158"/>
            <a:chOff x="4979240" y="4542863"/>
            <a:chExt cx="2364896" cy="1183840"/>
          </a:xfrm>
          <a:solidFill>
            <a:schemeClr val="bg1"/>
          </a:solidFill>
        </p:grpSpPr>
        <p:sp>
          <p:nvSpPr>
            <p:cNvPr id="97" name="Прямоугольник 96"/>
            <p:cNvSpPr/>
            <p:nvPr/>
          </p:nvSpPr>
          <p:spPr>
            <a:xfrm>
              <a:off x="5873394" y="4542863"/>
              <a:ext cx="1256507" cy="69297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4979240" y="4742326"/>
              <a:ext cx="1000131" cy="75897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0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5996057" y="5099728"/>
              <a:ext cx="1348079" cy="6269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АБ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Прямоугольник 101"/>
          <p:cNvSpPr/>
          <p:nvPr/>
        </p:nvSpPr>
        <p:spPr>
          <a:xfrm>
            <a:off x="8215338" y="4381140"/>
            <a:ext cx="105413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1,8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303644" y="5313083"/>
            <a:ext cx="162594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0" y="6027027"/>
            <a:ext cx="9144000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параллельном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сопротивление в 4 раза меньше, а работа в 4 раза больше.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1875" y="3341833"/>
            <a:ext cx="248376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282651" y="3387313"/>
            <a:ext cx="410445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0,45А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1с=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387107" y="3436674"/>
            <a:ext cx="216024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2,025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929586" y="5429264"/>
            <a:ext cx="121441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14-1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8001024" y="4357694"/>
            <a:ext cx="35719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874182" y="5312647"/>
            <a:ext cx="248376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857620" y="6396335"/>
            <a:ext cx="27386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Учебник  Стр.119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00958" y="6429396"/>
            <a:ext cx="164304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Стр.25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3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3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3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38" grpId="0" animBg="1"/>
      <p:bldP spid="46" grpId="0" animBg="1"/>
      <p:bldP spid="49" grpId="0" animBg="1"/>
      <p:bldP spid="51" grpId="0" animBg="1"/>
      <p:bldP spid="52" grpId="0"/>
      <p:bldP spid="79" grpId="0" animBg="1"/>
      <p:bldP spid="80" grpId="0" animBg="1"/>
      <p:bldP spid="95" grpId="0" animBg="1"/>
      <p:bldP spid="102" grpId="0" animBg="1"/>
      <p:bldP spid="103" grpId="0" animBg="1"/>
      <p:bldP spid="104" grpId="0" animBg="1"/>
      <p:bldP spid="4" grpId="0" animBg="1"/>
      <p:bldP spid="53" grpId="0" animBg="1"/>
      <p:bldP spid="54" grpId="0" animBg="1"/>
      <p:bldP spid="101" grpId="0" animBg="1"/>
      <p:bldP spid="1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lum bright="-10000" contrast="30000"/>
          </a:blip>
          <a:srcRect l="9150" t="69745" r="6982" b="15380"/>
          <a:stretch>
            <a:fillRect/>
          </a:stretch>
        </p:blipFill>
        <p:spPr bwMode="auto">
          <a:xfrm>
            <a:off x="0" y="0"/>
            <a:ext cx="9144000" cy="129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92463"/>
            <a:ext cx="2071670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Ом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Ом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,5В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t=1c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 rot="16200000">
            <a:off x="7941986" y="1876202"/>
            <a:ext cx="1341912" cy="1135140"/>
            <a:chOff x="9388" y="4549"/>
            <a:chExt cx="1119" cy="718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9770" y="4873"/>
              <a:ext cx="404" cy="394"/>
              <a:chOff x="9770" y="4873"/>
              <a:chExt cx="404" cy="394"/>
            </a:xfrm>
          </p:grpSpPr>
          <p:sp>
            <p:nvSpPr>
              <p:cNvPr id="15" name="Text Box 44"/>
              <p:cNvSpPr txBox="1">
                <a:spLocks noChangeArrowheads="1"/>
              </p:cNvSpPr>
              <p:nvPr/>
            </p:nvSpPr>
            <p:spPr bwMode="auto">
              <a:xfrm>
                <a:off x="9770" y="4873"/>
                <a:ext cx="40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4,5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Oval 4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05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Line 4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4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Line 48"/>
            <p:cNvSpPr>
              <a:spLocks noChangeShapeType="1"/>
            </p:cNvSpPr>
            <p:nvPr/>
          </p:nvSpPr>
          <p:spPr bwMode="auto">
            <a:xfrm>
              <a:off x="9388" y="4557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49"/>
            <p:cNvSpPr>
              <a:spLocks noChangeShapeType="1"/>
            </p:cNvSpPr>
            <p:nvPr/>
          </p:nvSpPr>
          <p:spPr bwMode="auto">
            <a:xfrm>
              <a:off x="10502" y="4549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3275856" y="1196752"/>
            <a:ext cx="5214246" cy="2182886"/>
            <a:chOff x="10647" y="5767"/>
            <a:chExt cx="3092" cy="1243"/>
          </a:xfrm>
        </p:grpSpPr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V="1">
              <a:off x="10854" y="5933"/>
              <a:ext cx="1479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V="1">
              <a:off x="12658" y="5931"/>
              <a:ext cx="829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>
              <a:off x="10651" y="5944"/>
              <a:ext cx="0" cy="10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AutoShape 14"/>
            <p:cNvSpPr>
              <a:spLocks noChangeArrowheads="1"/>
            </p:cNvSpPr>
            <p:nvPr/>
          </p:nvSpPr>
          <p:spPr bwMode="auto">
            <a:xfrm>
              <a:off x="12357" y="5767"/>
              <a:ext cx="300" cy="311"/>
            </a:xfrm>
            <a:prstGeom prst="flowChartSummingJunction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 rot="-5400000">
              <a:off x="12944" y="6209"/>
              <a:ext cx="1073" cy="517"/>
              <a:chOff x="8548" y="6751"/>
              <a:chExt cx="1210" cy="517"/>
            </a:xfrm>
          </p:grpSpPr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>
                <a:off x="8548" y="7004"/>
                <a:ext cx="3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8905" y="6751"/>
                <a:ext cx="81" cy="506"/>
                <a:chOff x="8905" y="6751"/>
                <a:chExt cx="81" cy="506"/>
              </a:xfrm>
            </p:grpSpPr>
            <p:sp>
              <p:nvSpPr>
                <p:cNvPr id="3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9101" y="6762"/>
                <a:ext cx="81" cy="506"/>
                <a:chOff x="8905" y="6751"/>
                <a:chExt cx="81" cy="506"/>
              </a:xfrm>
            </p:grpSpPr>
            <p:sp>
              <p:nvSpPr>
                <p:cNvPr id="33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9297" y="6751"/>
                <a:ext cx="81" cy="506"/>
                <a:chOff x="8905" y="6751"/>
                <a:chExt cx="81" cy="506"/>
              </a:xfrm>
            </p:grpSpPr>
            <p:sp>
              <p:nvSpPr>
                <p:cNvPr id="3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>
                <a:off x="9373" y="7010"/>
                <a:ext cx="3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10647" y="6981"/>
              <a:ext cx="2838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 flipH="1">
              <a:off x="10652" y="5944"/>
              <a:ext cx="2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AutoShape 14"/>
            <p:cNvSpPr>
              <a:spLocks noChangeArrowheads="1"/>
            </p:cNvSpPr>
            <p:nvPr/>
          </p:nvSpPr>
          <p:spPr bwMode="auto">
            <a:xfrm>
              <a:off x="11153" y="5780"/>
              <a:ext cx="300" cy="311"/>
            </a:xfrm>
            <a:prstGeom prst="flowChartSummingJunction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Rectangle 49"/>
          <p:cNvSpPr>
            <a:spLocks noChangeArrowheads="1"/>
          </p:cNvSpPr>
          <p:nvPr/>
        </p:nvSpPr>
        <p:spPr bwMode="auto">
          <a:xfrm>
            <a:off x="3275856" y="1764105"/>
            <a:ext cx="3867912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…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7" name="Группа 17"/>
          <p:cNvGrpSpPr/>
          <p:nvPr/>
        </p:nvGrpSpPr>
        <p:grpSpPr>
          <a:xfrm>
            <a:off x="2987824" y="2276872"/>
            <a:ext cx="1728192" cy="1204173"/>
            <a:chOff x="4979240" y="4453401"/>
            <a:chExt cx="2364896" cy="1395180"/>
          </a:xfrm>
          <a:solidFill>
            <a:schemeClr val="bg1"/>
          </a:solidFill>
        </p:grpSpPr>
        <p:sp>
          <p:nvSpPr>
            <p:cNvPr id="40" name="Прямоугольник 39"/>
            <p:cNvSpPr/>
            <p:nvPr/>
          </p:nvSpPr>
          <p:spPr>
            <a:xfrm>
              <a:off x="5873393" y="4453401"/>
              <a:ext cx="1256506" cy="82017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979240" y="4742326"/>
              <a:ext cx="1000132" cy="8914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996057" y="5099728"/>
              <a:ext cx="1348079" cy="74885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АБ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4788024" y="2564904"/>
            <a:ext cx="792088" cy="7694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580112" y="2564904"/>
            <a:ext cx="151216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84"/>
          <p:cNvSpPr>
            <a:spLocks noChangeArrowheads="1"/>
          </p:cNvSpPr>
          <p:nvPr/>
        </p:nvSpPr>
        <p:spPr bwMode="auto">
          <a:xfrm>
            <a:off x="7092280" y="1170284"/>
            <a:ext cx="590133" cy="60458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72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85"/>
          <p:cNvSpPr txBox="1">
            <a:spLocks noChangeArrowheads="1"/>
          </p:cNvSpPr>
          <p:nvPr/>
        </p:nvSpPr>
        <p:spPr bwMode="auto">
          <a:xfrm>
            <a:off x="6965668" y="1172161"/>
            <a:ext cx="720080" cy="68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0,…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77"/>
          <p:cNvGrpSpPr/>
          <p:nvPr/>
        </p:nvGrpSpPr>
        <p:grpSpPr>
          <a:xfrm>
            <a:off x="138628" y="4221088"/>
            <a:ext cx="3004612" cy="1939936"/>
            <a:chOff x="2649223" y="4577483"/>
            <a:chExt cx="3004612" cy="1939936"/>
          </a:xfrm>
        </p:grpSpPr>
        <p:grpSp>
          <p:nvGrpSpPr>
            <p:cNvPr id="23" name="Group 10"/>
            <p:cNvGrpSpPr>
              <a:grpSpLocks/>
            </p:cNvGrpSpPr>
            <p:nvPr/>
          </p:nvGrpSpPr>
          <p:grpSpPr bwMode="auto">
            <a:xfrm>
              <a:off x="2906538" y="4577483"/>
              <a:ext cx="2747297" cy="1939936"/>
              <a:chOff x="12136" y="5929"/>
              <a:chExt cx="1604" cy="1064"/>
            </a:xfrm>
          </p:grpSpPr>
          <p:sp>
            <p:nvSpPr>
              <p:cNvPr id="57" name="Line 15"/>
              <p:cNvSpPr>
                <a:spLocks noChangeShapeType="1"/>
              </p:cNvSpPr>
              <p:nvPr/>
            </p:nvSpPr>
            <p:spPr bwMode="auto">
              <a:xfrm flipV="1">
                <a:off x="12142" y="5931"/>
                <a:ext cx="13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Line 11"/>
              <p:cNvSpPr>
                <a:spLocks noChangeShapeType="1"/>
              </p:cNvSpPr>
              <p:nvPr/>
            </p:nvSpPr>
            <p:spPr bwMode="auto">
              <a:xfrm flipH="1">
                <a:off x="12691" y="5931"/>
                <a:ext cx="0" cy="10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7" name="Group 18"/>
              <p:cNvGrpSpPr>
                <a:grpSpLocks/>
              </p:cNvGrpSpPr>
              <p:nvPr/>
            </p:nvGrpSpPr>
            <p:grpSpPr bwMode="auto">
              <a:xfrm rot="-5400000">
                <a:off x="12952" y="6200"/>
                <a:ext cx="1060" cy="517"/>
                <a:chOff x="8563" y="6751"/>
                <a:chExt cx="1195" cy="517"/>
              </a:xfrm>
            </p:grpSpPr>
            <p:sp>
              <p:nvSpPr>
                <p:cNvPr id="64" name="Line 19"/>
                <p:cNvSpPr>
                  <a:spLocks noChangeShapeType="1"/>
                </p:cNvSpPr>
                <p:nvPr/>
              </p:nvSpPr>
              <p:spPr bwMode="auto">
                <a:xfrm>
                  <a:off x="8563" y="7003"/>
                  <a:ext cx="3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8" name="Group 20"/>
                <p:cNvGrpSpPr>
                  <a:grpSpLocks/>
                </p:cNvGrpSpPr>
                <p:nvPr/>
              </p:nvGrpSpPr>
              <p:grpSpPr bwMode="auto">
                <a:xfrm>
                  <a:off x="8905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73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4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9" name="Group 23"/>
                <p:cNvGrpSpPr>
                  <a:grpSpLocks/>
                </p:cNvGrpSpPr>
                <p:nvPr/>
              </p:nvGrpSpPr>
              <p:grpSpPr bwMode="auto">
                <a:xfrm>
                  <a:off x="9101" y="6762"/>
                  <a:ext cx="81" cy="506"/>
                  <a:chOff x="8905" y="6751"/>
                  <a:chExt cx="81" cy="506"/>
                </a:xfrm>
              </p:grpSpPr>
              <p:sp>
                <p:nvSpPr>
                  <p:cNvPr id="71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2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9" name="Group 26"/>
                <p:cNvGrpSpPr>
                  <a:grpSpLocks/>
                </p:cNvGrpSpPr>
                <p:nvPr/>
              </p:nvGrpSpPr>
              <p:grpSpPr bwMode="auto">
                <a:xfrm>
                  <a:off x="9297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69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0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8" name="Line 29"/>
                <p:cNvSpPr>
                  <a:spLocks noChangeShapeType="1"/>
                </p:cNvSpPr>
                <p:nvPr/>
              </p:nvSpPr>
              <p:spPr bwMode="auto">
                <a:xfrm>
                  <a:off x="9373" y="7023"/>
                  <a:ext cx="3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1" name="Line 30"/>
              <p:cNvSpPr>
                <a:spLocks noChangeShapeType="1"/>
              </p:cNvSpPr>
              <p:nvPr/>
            </p:nvSpPr>
            <p:spPr bwMode="auto">
              <a:xfrm>
                <a:off x="12136" y="6980"/>
                <a:ext cx="1343" cy="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Line 11"/>
              <p:cNvSpPr>
                <a:spLocks noChangeShapeType="1"/>
              </p:cNvSpPr>
              <p:nvPr/>
            </p:nvSpPr>
            <p:spPr bwMode="auto">
              <a:xfrm flipH="1">
                <a:off x="12138" y="5932"/>
                <a:ext cx="0" cy="10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5" name="AutoShape 14"/>
            <p:cNvSpPr>
              <a:spLocks noChangeArrowheads="1"/>
            </p:cNvSpPr>
            <p:nvPr/>
          </p:nvSpPr>
          <p:spPr bwMode="auto">
            <a:xfrm>
              <a:off x="3591531" y="5280340"/>
              <a:ext cx="513833" cy="567030"/>
            </a:xfrm>
            <a:prstGeom prst="flowChartSummingJunction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AutoShape 14"/>
            <p:cNvSpPr>
              <a:spLocks noChangeArrowheads="1"/>
            </p:cNvSpPr>
            <p:nvPr/>
          </p:nvSpPr>
          <p:spPr bwMode="auto">
            <a:xfrm>
              <a:off x="2649223" y="5280340"/>
              <a:ext cx="513833" cy="567030"/>
            </a:xfrm>
            <a:prstGeom prst="flowChartSummingJunction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9" name="Овал 78"/>
          <p:cNvSpPr/>
          <p:nvPr/>
        </p:nvSpPr>
        <p:spPr>
          <a:xfrm flipH="1">
            <a:off x="1330978" y="4214818"/>
            <a:ext cx="45719" cy="4571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 flipH="1">
            <a:off x="1325320" y="6110441"/>
            <a:ext cx="45719" cy="4571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17"/>
          <p:cNvGrpSpPr/>
          <p:nvPr/>
        </p:nvGrpSpPr>
        <p:grpSpPr>
          <a:xfrm>
            <a:off x="3387382" y="4221088"/>
            <a:ext cx="1330355" cy="1191979"/>
            <a:chOff x="5733807" y="4453401"/>
            <a:chExt cx="1820489" cy="1381051"/>
          </a:xfrm>
          <a:solidFill>
            <a:schemeClr val="bg1"/>
          </a:solidFill>
        </p:grpSpPr>
        <p:sp>
          <p:nvSpPr>
            <p:cNvPr id="82" name="Прямоугольник 81"/>
            <p:cNvSpPr/>
            <p:nvPr/>
          </p:nvSpPr>
          <p:spPr>
            <a:xfrm>
              <a:off x="6068912" y="4453401"/>
              <a:ext cx="605570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772238" y="4701711"/>
              <a:ext cx="782058" cy="89148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5733807" y="5085600"/>
              <a:ext cx="1368603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вет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5" name="Прямая соединительная линия 84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17"/>
          <p:cNvGrpSpPr/>
          <p:nvPr/>
        </p:nvGrpSpPr>
        <p:grpSpPr>
          <a:xfrm>
            <a:off x="4687170" y="4221089"/>
            <a:ext cx="1187479" cy="1191980"/>
            <a:chOff x="5929322" y="4453401"/>
            <a:chExt cx="1624974" cy="1381052"/>
          </a:xfrm>
          <a:solidFill>
            <a:schemeClr val="bg1"/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5971153" y="4453401"/>
              <a:ext cx="684302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772238" y="4701711"/>
              <a:ext cx="782058" cy="8914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5946005" y="5085601"/>
              <a:ext cx="988380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17"/>
          <p:cNvGrpSpPr/>
          <p:nvPr/>
        </p:nvGrpSpPr>
        <p:grpSpPr>
          <a:xfrm>
            <a:off x="5816274" y="4221088"/>
            <a:ext cx="775337" cy="1191980"/>
            <a:chOff x="5873396" y="4453402"/>
            <a:chExt cx="1060989" cy="1381052"/>
          </a:xfrm>
          <a:solidFill>
            <a:schemeClr val="bg1"/>
          </a:solidFill>
        </p:grpSpPr>
        <p:sp>
          <p:nvSpPr>
            <p:cNvPr id="92" name="Прямоугольник 91"/>
            <p:cNvSpPr/>
            <p:nvPr/>
          </p:nvSpPr>
          <p:spPr>
            <a:xfrm>
              <a:off x="5873396" y="4453402"/>
              <a:ext cx="684302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5946005" y="5085602"/>
              <a:ext cx="988380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Прямая соединительная линия 93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Прямоугольник 94"/>
          <p:cNvSpPr/>
          <p:nvPr/>
        </p:nvSpPr>
        <p:spPr>
          <a:xfrm>
            <a:off x="567005" y="4344423"/>
            <a:ext cx="1861855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вет</a:t>
            </a:r>
            <a:r>
              <a:rPr lang="ru-RU" sz="2800" cap="all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2800" cap="all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cap="all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Группа 17"/>
          <p:cNvGrpSpPr/>
          <p:nvPr/>
        </p:nvGrpSpPr>
        <p:grpSpPr>
          <a:xfrm>
            <a:off x="6643702" y="4068551"/>
            <a:ext cx="1871068" cy="1104158"/>
            <a:chOff x="4979240" y="4542863"/>
            <a:chExt cx="2364896" cy="1183840"/>
          </a:xfrm>
          <a:solidFill>
            <a:schemeClr val="bg1"/>
          </a:solidFill>
        </p:grpSpPr>
        <p:sp>
          <p:nvSpPr>
            <p:cNvPr id="97" name="Прямоугольник 96"/>
            <p:cNvSpPr/>
            <p:nvPr/>
          </p:nvSpPr>
          <p:spPr>
            <a:xfrm>
              <a:off x="5873394" y="4542863"/>
              <a:ext cx="1256507" cy="69297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4979240" y="4742326"/>
              <a:ext cx="1000131" cy="75897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0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5996057" y="5099728"/>
              <a:ext cx="1348079" cy="6269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АБ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Прямоугольник 101"/>
          <p:cNvSpPr/>
          <p:nvPr/>
        </p:nvSpPr>
        <p:spPr>
          <a:xfrm>
            <a:off x="8215338" y="4381140"/>
            <a:ext cx="105413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....А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303644" y="5313083"/>
            <a:ext cx="162594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0" y="6027027"/>
            <a:ext cx="9144000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параллельном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сопротивление в 4 раза меньше, а работа в 4 раза больше.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1875" y="3341833"/>
            <a:ext cx="248376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282651" y="3387313"/>
            <a:ext cx="410445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0,45А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1с=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387107" y="3436674"/>
            <a:ext cx="216024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36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8001024" y="4357694"/>
            <a:ext cx="35719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874182" y="5312647"/>
            <a:ext cx="248376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38" grpId="0" animBg="1"/>
      <p:bldP spid="46" grpId="0" animBg="1"/>
      <p:bldP spid="49" grpId="0" animBg="1"/>
      <p:bldP spid="51" grpId="0" animBg="1"/>
      <p:bldP spid="52" grpId="0"/>
      <p:bldP spid="79" grpId="0" animBg="1"/>
      <p:bldP spid="80" grpId="0" animBg="1"/>
      <p:bldP spid="95" grpId="0" animBg="1"/>
      <p:bldP spid="102" grpId="0" animBg="1"/>
      <p:bldP spid="103" grpId="0" animBg="1"/>
      <p:bldP spid="104" grpId="0" animBg="1"/>
      <p:bldP spid="4" grpId="0" animBg="1"/>
      <p:bldP spid="53" grpId="0" animBg="1"/>
      <p:bldP spid="54" grpId="0" animBg="1"/>
      <p:bldP spid="101" grpId="0" animBg="1"/>
      <p:bldP spid="1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 l="9150" t="40025" r="6982" b="15380"/>
          <a:stretch>
            <a:fillRect/>
          </a:stretch>
        </p:blipFill>
        <p:spPr bwMode="auto">
          <a:xfrm>
            <a:off x="0" y="475344"/>
            <a:ext cx="9144000" cy="38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9664" y="638132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Учебник  Стр.119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1405" y="0"/>
            <a:ext cx="2922595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6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357298"/>
            <a:ext cx="900115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214554"/>
            <a:ext cx="900115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133" y="4671206"/>
            <a:ext cx="19223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17"/>
          <p:cNvGrpSpPr/>
          <p:nvPr/>
        </p:nvGrpSpPr>
        <p:grpSpPr>
          <a:xfrm>
            <a:off x="1857356" y="4429132"/>
            <a:ext cx="957600" cy="1158167"/>
            <a:chOff x="5929322" y="4580003"/>
            <a:chExt cx="957600" cy="115816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929322" y="4580003"/>
              <a:ext cx="957600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3200" b="1" baseline="30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baseline="30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072198" y="5214950"/>
              <a:ext cx="500066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142844" y="3071810"/>
            <a:ext cx="9001156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9664" y="638132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Учебник  Стр.121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796" t="8578" r="8628" b="19298"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5786" y="857232"/>
            <a:ext cx="642942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№14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50-55</a:t>
            </a:r>
            <a:r>
              <a:rPr lang="ru-RU" sz="4800" b="1" dirty="0" smtClean="0"/>
              <a:t> 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t" hangingPunct="1">
              <a:lnSpc>
                <a:spcPts val="34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гр4</a:t>
            </a:r>
          </a:p>
          <a:p>
            <a:pPr algn="ctr" eaLnBrk="1" fontAlgn="t" hangingPunct="1">
              <a:lnSpc>
                <a:spcPts val="34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1190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1191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1193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1195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1197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4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ток</a:t>
            </a:r>
            <a:r>
              <a:rPr lang="ru-RU" sz="4000" b="1" i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71469" y="54610"/>
          <a:ext cx="9215472" cy="6803414"/>
        </p:xfrm>
        <a:graphic>
          <a:graphicData uri="http://schemas.openxmlformats.org/drawingml/2006/table">
            <a:tbl>
              <a:tblPr/>
              <a:tblGrid>
                <a:gridCol w="313953"/>
                <a:gridCol w="257551"/>
                <a:gridCol w="384707"/>
                <a:gridCol w="484970"/>
                <a:gridCol w="983051"/>
                <a:gridCol w="933898"/>
                <a:gridCol w="933898"/>
                <a:gridCol w="933898"/>
                <a:gridCol w="696328"/>
                <a:gridCol w="933898"/>
                <a:gridCol w="249040"/>
                <a:gridCol w="1395930"/>
                <a:gridCol w="714350"/>
              </a:tblGrid>
              <a:tr h="227105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r>
                        <a:rPr lang="ru-RU" sz="18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электрические явления –2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Урок -5  (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лр9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тока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18-2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105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</a:t>
                      </a:r>
                      <a:r>
                        <a:rPr lang="ru-RU" sz="2800" b="1" cap="all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л.р</a:t>
                      </a:r>
                      <a:r>
                        <a:rPr lang="ru-RU" sz="2800" b="1" cap="all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№9 "измерение работы и мощности </a:t>
                      </a:r>
                      <a:r>
                        <a:rPr lang="ru-RU" sz="2800" b="1" cap="all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</a:t>
                      </a:r>
                      <a:r>
                        <a:rPr lang="ru-RU" sz="2800" b="1" cap="all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тока</a:t>
                      </a:r>
                      <a:r>
                        <a:rPr lang="ru-RU" sz="28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1316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ЦЕЛИ:1.Создать условия для развития практических навыков обращения с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амперметром, вольтметром, источником тока, соединительными проводами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2. Закрепить знания по теме №14.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9738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Создать условия для планирования и выполнения л/</a:t>
                      </a:r>
                      <a:r>
                        <a:rPr lang="ru-RU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 сборкой электрической цепи,  изменения величины сопротивления проводника и силы тока в цепи и вычисления работы и мощности тока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Убедить учащихся в справедливости  изученных 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закономерностей нахождения работы и мощности тока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Способствовать закреплению умений пользоваться правилами сборки электрической цепи 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105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</a:t>
                      </a:r>
                      <a:r>
                        <a:rPr lang="ru-RU" sz="1800" b="1" i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УРОКА:</a:t>
                      </a: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закрепления изученного материала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105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 </a:t>
                      </a: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лабораторная работа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105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ДЕМОНСТРАЦИИ:1.                                     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10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710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ДЗ </a:t>
                      </a:r>
                      <a:r>
                        <a:rPr lang="ru-RU" sz="16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</a:t>
                      </a:r>
                      <a:r>
                        <a:rPr lang="ru-RU" sz="16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№5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710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планирование лабораторной работы №9 и инструктаж по ТБ.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710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лабораторной работы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710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выполнение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710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упр. 28(1,2,3)  стр. 110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710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64736" marR="6473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№4)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9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67" marR="33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1190</a:t>
                      </a:r>
                    </a:p>
                  </a:txBody>
                  <a:tcPr marL="33567" marR="335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1191</a:t>
                      </a:r>
                    </a:p>
                  </a:txBody>
                  <a:tcPr marL="33567" marR="33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1193</a:t>
                      </a:r>
                    </a:p>
                  </a:txBody>
                  <a:tcPr marL="33567" marR="33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1195</a:t>
                      </a:r>
                    </a:p>
                  </a:txBody>
                  <a:tcPr marL="33567" marR="33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1197</a:t>
                      </a:r>
                    </a:p>
                  </a:txBody>
                  <a:tcPr marL="33567" marR="33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67" marR="335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тока</a:t>
                      </a: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67" marR="33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67" marR="3356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5786" y="857232"/>
            <a:ext cx="642942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№14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t" hangingPunct="1">
              <a:lnSpc>
                <a:spcPts val="34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гр4</a:t>
            </a:r>
            <a:r>
              <a:rPr lang="ru-RU" sz="4000" b="1" dirty="0" smtClean="0"/>
              <a:t> </a:t>
            </a:r>
          </a:p>
          <a:p>
            <a:pPr algn="ctr">
              <a:lnSpc>
                <a:spcPts val="4000"/>
              </a:lnSpc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1190,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1191,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1193,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1195, 1197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000"/>
              </a:lnSpc>
              <a:buNone/>
            </a:pPr>
            <a:r>
              <a:rPr lang="ru-RU" b="1" dirty="0" smtClean="0"/>
              <a:t>14</a:t>
            </a:r>
            <a:r>
              <a:rPr lang="ru-RU" dirty="0" smtClean="0"/>
              <a:t> </a:t>
            </a:r>
            <a:r>
              <a:rPr lang="ru-RU" b="1" dirty="0" err="1" smtClean="0"/>
              <a:t>А</a:t>
            </a:r>
            <a:r>
              <a:rPr lang="ru-RU" b="1" baseline="-25000" dirty="0" err="1" smtClean="0"/>
              <a:t>ток</a:t>
            </a:r>
            <a:r>
              <a:rPr lang="ru-RU" dirty="0" smtClean="0"/>
              <a:t>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0.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759025" y="2022506"/>
            <a:ext cx="6072198" cy="45541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выключении источника,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ДЕРЖАТЬ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вилку и розетку!!!</a:t>
            </a:r>
            <a:endParaRPr lang="ru-RU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39241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1.Включай источник тока только после ПРОВЕРКИ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Два провода к вольтметру и в сторону.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(+)  источника  на  (+) амперметра.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3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Собрать последовательную цепь,  включив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(-)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тока и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проверить её.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>
              <a:lnSpc>
                <a:spcPts val="3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Включить в цепь вольтметр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приборах означают лишь правило их включения, на источнике недостаток и избыток электронов!!!</a:t>
            </a: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СНЯВ ПОКАЗАНИЯ ПРИБОРОВ РАЗОМКНУТЬ ЦЕПЬ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18451" y="3513343"/>
            <a:ext cx="1691426" cy="1201541"/>
            <a:chOff x="9377" y="4873"/>
            <a:chExt cx="1130" cy="76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767" y="4873"/>
              <a:ext cx="599" cy="530"/>
              <a:chOff x="9767" y="4873"/>
              <a:chExt cx="599" cy="530"/>
            </a:xfrm>
          </p:grpSpPr>
          <p:sp>
            <p:nvSpPr>
              <p:cNvPr id="8196" name="Text Box 4"/>
              <p:cNvSpPr txBox="1">
                <a:spLocks noChangeArrowheads="1"/>
              </p:cNvSpPr>
              <p:nvPr/>
            </p:nvSpPr>
            <p:spPr bwMode="auto">
              <a:xfrm>
                <a:off x="9767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97" name="Oval 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9377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570524" y="3513343"/>
            <a:ext cx="1691426" cy="1201541"/>
            <a:chOff x="9385" y="4873"/>
            <a:chExt cx="1129" cy="760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9779" y="4873"/>
              <a:ext cx="602" cy="530"/>
              <a:chOff x="9779" y="4873"/>
              <a:chExt cx="602" cy="530"/>
            </a:xfrm>
          </p:grpSpPr>
          <p:sp>
            <p:nvSpPr>
              <p:cNvPr id="8228" name="Text Box 36"/>
              <p:cNvSpPr txBox="1">
                <a:spLocks noChangeArrowheads="1"/>
              </p:cNvSpPr>
              <p:nvPr/>
            </p:nvSpPr>
            <p:spPr bwMode="auto">
              <a:xfrm>
                <a:off x="9782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>
              <a:off x="10514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8" name="Овал 97"/>
          <p:cNvSpPr/>
          <p:nvPr/>
        </p:nvSpPr>
        <p:spPr>
          <a:xfrm>
            <a:off x="2532102" y="4730786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4222761" y="4722835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4778363" y="4715005"/>
            <a:ext cx="71438" cy="7143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6437339" y="4714884"/>
            <a:ext cx="71438" cy="7143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175693" y="4826198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71"/>
          <p:cNvGrpSpPr/>
          <p:nvPr/>
        </p:nvGrpSpPr>
        <p:grpSpPr>
          <a:xfrm>
            <a:off x="2428875" y="4511526"/>
            <a:ext cx="5096203" cy="1869339"/>
            <a:chOff x="2428875" y="2357430"/>
            <a:chExt cx="5096203" cy="1869339"/>
          </a:xfrm>
        </p:grpSpPr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428875" y="2378609"/>
              <a:ext cx="5096203" cy="1848160"/>
              <a:chOff x="8801" y="5829"/>
              <a:chExt cx="3022" cy="1169"/>
            </a:xfrm>
          </p:grpSpPr>
          <p:sp>
            <p:nvSpPr>
              <p:cNvPr id="8203" name="Line 11"/>
              <p:cNvSpPr>
                <a:spLocks noChangeShapeType="1"/>
              </p:cNvSpPr>
              <p:nvPr/>
            </p:nvSpPr>
            <p:spPr bwMode="auto">
              <a:xfrm flipH="1">
                <a:off x="8801" y="5944"/>
                <a:ext cx="0" cy="10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4" name="Rectangle 12"/>
              <p:cNvSpPr>
                <a:spLocks noChangeArrowheads="1"/>
              </p:cNvSpPr>
              <p:nvPr/>
            </p:nvSpPr>
            <p:spPr bwMode="auto">
              <a:xfrm>
                <a:off x="9055" y="5829"/>
                <a:ext cx="622" cy="21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9677" y="5933"/>
                <a:ext cx="8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7" name="Line 15"/>
              <p:cNvSpPr>
                <a:spLocks noChangeShapeType="1"/>
              </p:cNvSpPr>
              <p:nvPr/>
            </p:nvSpPr>
            <p:spPr bwMode="auto">
              <a:xfrm>
                <a:off x="10829" y="5933"/>
                <a:ext cx="8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" name="Group 18"/>
              <p:cNvGrpSpPr>
                <a:grpSpLocks/>
              </p:cNvGrpSpPr>
              <p:nvPr/>
            </p:nvGrpSpPr>
            <p:grpSpPr bwMode="auto">
              <a:xfrm rot="-5400000">
                <a:off x="11096" y="6270"/>
                <a:ext cx="1074" cy="381"/>
                <a:chOff x="8548" y="6751"/>
                <a:chExt cx="1210" cy="517"/>
              </a:xfrm>
            </p:grpSpPr>
            <p:sp>
              <p:nvSpPr>
                <p:cNvPr id="8211" name="Line 19"/>
                <p:cNvSpPr>
                  <a:spLocks noChangeShapeType="1"/>
                </p:cNvSpPr>
                <p:nvPr/>
              </p:nvSpPr>
              <p:spPr bwMode="auto">
                <a:xfrm>
                  <a:off x="8548" y="7004"/>
                  <a:ext cx="3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4" name="Group 20"/>
                <p:cNvGrpSpPr>
                  <a:grpSpLocks/>
                </p:cNvGrpSpPr>
                <p:nvPr/>
              </p:nvGrpSpPr>
              <p:grpSpPr bwMode="auto">
                <a:xfrm>
                  <a:off x="8905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8213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14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5" name="Group 23"/>
                <p:cNvGrpSpPr>
                  <a:grpSpLocks/>
                </p:cNvGrpSpPr>
                <p:nvPr/>
              </p:nvGrpSpPr>
              <p:grpSpPr bwMode="auto">
                <a:xfrm>
                  <a:off x="9101" y="6762"/>
                  <a:ext cx="81" cy="506"/>
                  <a:chOff x="8905" y="6751"/>
                  <a:chExt cx="81" cy="506"/>
                </a:xfrm>
              </p:grpSpPr>
              <p:sp>
                <p:nvSpPr>
                  <p:cNvPr id="8216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17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6" name="Group 26"/>
                <p:cNvGrpSpPr>
                  <a:grpSpLocks/>
                </p:cNvGrpSpPr>
                <p:nvPr/>
              </p:nvGrpSpPr>
              <p:grpSpPr bwMode="auto">
                <a:xfrm>
                  <a:off x="9297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8219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20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221" name="Line 29"/>
                <p:cNvSpPr>
                  <a:spLocks noChangeShapeType="1"/>
                </p:cNvSpPr>
                <p:nvPr/>
              </p:nvSpPr>
              <p:spPr bwMode="auto">
                <a:xfrm>
                  <a:off x="9373" y="7010"/>
                  <a:ext cx="3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22" name="Line 30"/>
              <p:cNvSpPr>
                <a:spLocks noChangeShapeType="1"/>
              </p:cNvSpPr>
              <p:nvPr/>
            </p:nvSpPr>
            <p:spPr bwMode="auto">
              <a:xfrm>
                <a:off x="9055" y="6981"/>
                <a:ext cx="258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4" name="Line 32"/>
              <p:cNvSpPr>
                <a:spLocks noChangeShapeType="1"/>
              </p:cNvSpPr>
              <p:nvPr/>
            </p:nvSpPr>
            <p:spPr bwMode="auto">
              <a:xfrm flipH="1">
                <a:off x="8802" y="6981"/>
                <a:ext cx="2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5" name="Line 33"/>
              <p:cNvSpPr>
                <a:spLocks noChangeShapeType="1"/>
              </p:cNvSpPr>
              <p:nvPr/>
            </p:nvSpPr>
            <p:spPr bwMode="auto">
              <a:xfrm flipH="1">
                <a:off x="8802" y="5944"/>
                <a:ext cx="2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9" name="Rectangle 12"/>
            <p:cNvSpPr>
              <a:spLocks noChangeArrowheads="1"/>
            </p:cNvSpPr>
            <p:nvPr/>
          </p:nvSpPr>
          <p:spPr bwMode="auto">
            <a:xfrm>
              <a:off x="5143504" y="2357430"/>
              <a:ext cx="1048920" cy="346234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80"/>
          <p:cNvGrpSpPr/>
          <p:nvPr/>
        </p:nvGrpSpPr>
        <p:grpSpPr>
          <a:xfrm>
            <a:off x="6345758" y="4271439"/>
            <a:ext cx="928694" cy="729197"/>
            <a:chOff x="3488743" y="3000560"/>
            <a:chExt cx="1143008" cy="1020876"/>
          </a:xfrm>
        </p:grpSpPr>
        <p:sp>
          <p:nvSpPr>
            <p:cNvPr id="82" name="Oval 84"/>
            <p:cNvSpPr>
              <a:spLocks noChangeArrowheads="1"/>
            </p:cNvSpPr>
            <p:nvPr/>
          </p:nvSpPr>
          <p:spPr bwMode="auto">
            <a:xfrm>
              <a:off x="3771349" y="3181724"/>
              <a:ext cx="717798" cy="8397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71406" y="0"/>
            <a:ext cx="4411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№9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571480"/>
            <a:ext cx="9242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мощности и работы тока за 15 минут.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0" y="1000108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57488" y="1015355"/>
            <a:ext cx="61222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амперметр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вольтметр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магазин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сопротивлений,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 тока,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соединительные провода.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786050" y="2370701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2844" y="2942205"/>
            <a:ext cx="494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цепь по схеме: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4" name="Group 50"/>
          <p:cNvGrpSpPr>
            <a:grpSpLocks/>
          </p:cNvGrpSpPr>
          <p:nvPr/>
        </p:nvGrpSpPr>
        <p:grpSpPr bwMode="auto">
          <a:xfrm rot="5400000">
            <a:off x="3921044" y="3366394"/>
            <a:ext cx="1195635" cy="3936633"/>
            <a:chOff x="11619" y="5099"/>
            <a:chExt cx="709" cy="2490"/>
          </a:xfrm>
        </p:grpSpPr>
        <p:grpSp>
          <p:nvGrpSpPr>
            <p:cNvPr id="85" name="Group 51"/>
            <p:cNvGrpSpPr>
              <a:grpSpLocks/>
            </p:cNvGrpSpPr>
            <p:nvPr/>
          </p:nvGrpSpPr>
          <p:grpSpPr bwMode="auto">
            <a:xfrm>
              <a:off x="11619" y="5099"/>
              <a:ext cx="709" cy="2490"/>
              <a:chOff x="11787" y="5099"/>
              <a:chExt cx="709" cy="2490"/>
            </a:xfrm>
          </p:grpSpPr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11999" y="5921"/>
                <a:ext cx="497" cy="691"/>
                <a:chOff x="9769" y="4560"/>
                <a:chExt cx="473" cy="691"/>
              </a:xfrm>
            </p:grpSpPr>
            <p:sp>
              <p:nvSpPr>
                <p:cNvPr id="97" name="Text Box 53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9669" y="4660"/>
                  <a:ext cx="673" cy="4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6" name="Oval 54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8" name="Line 55"/>
              <p:cNvSpPr>
                <a:spLocks noChangeShapeType="1"/>
              </p:cNvSpPr>
              <p:nvPr/>
            </p:nvSpPr>
            <p:spPr bwMode="auto">
              <a:xfrm>
                <a:off x="11802" y="5108"/>
                <a:ext cx="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Line 56"/>
              <p:cNvSpPr>
                <a:spLocks noChangeShapeType="1"/>
              </p:cNvSpPr>
              <p:nvPr/>
            </p:nvSpPr>
            <p:spPr bwMode="auto">
              <a:xfrm>
                <a:off x="11787" y="7589"/>
                <a:ext cx="4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Line 57"/>
              <p:cNvSpPr>
                <a:spLocks noChangeShapeType="1"/>
              </p:cNvSpPr>
              <p:nvPr/>
            </p:nvSpPr>
            <p:spPr bwMode="auto">
              <a:xfrm>
                <a:off x="12199" y="5099"/>
                <a:ext cx="0" cy="11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6" name="Line 58"/>
            <p:cNvSpPr>
              <a:spLocks noChangeShapeType="1"/>
            </p:cNvSpPr>
            <p:nvPr/>
          </p:nvSpPr>
          <p:spPr bwMode="auto">
            <a:xfrm>
              <a:off x="12032" y="6625"/>
              <a:ext cx="0" cy="9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7" name="Прямоугольник 106"/>
          <p:cNvSpPr/>
          <p:nvPr/>
        </p:nvSpPr>
        <p:spPr>
          <a:xfrm>
            <a:off x="6545936" y="2928934"/>
            <a:ext cx="1951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/t=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8111586" y="2928934"/>
            <a:ext cx="1175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Рамка 108"/>
          <p:cNvSpPr/>
          <p:nvPr/>
        </p:nvSpPr>
        <p:spPr>
          <a:xfrm>
            <a:off x="8157111" y="2928934"/>
            <a:ext cx="928694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0" y="0"/>
            <a:ext cx="9144000" cy="6858000"/>
            <a:chOff x="-3857684" y="0"/>
            <a:chExt cx="9144000" cy="6858000"/>
          </a:xfrm>
        </p:grpSpPr>
        <p:grpSp>
          <p:nvGrpSpPr>
            <p:cNvPr id="111" name="Группа 20"/>
            <p:cNvGrpSpPr/>
            <p:nvPr/>
          </p:nvGrpSpPr>
          <p:grpSpPr>
            <a:xfrm>
              <a:off x="-3857684" y="0"/>
              <a:ext cx="9144000" cy="6858000"/>
              <a:chOff x="3571868" y="-3429000"/>
              <a:chExt cx="9144000" cy="6858000"/>
            </a:xfrm>
          </p:grpSpPr>
          <p:grpSp>
            <p:nvGrpSpPr>
              <p:cNvPr id="113" name="Группа 125"/>
              <p:cNvGrpSpPr/>
              <p:nvPr/>
            </p:nvGrpSpPr>
            <p:grpSpPr>
              <a:xfrm>
                <a:off x="3571868" y="-3429000"/>
                <a:ext cx="9144000" cy="6858000"/>
                <a:chOff x="-3214742" y="1285908"/>
                <a:chExt cx="9144000" cy="6858000"/>
              </a:xfrm>
            </p:grpSpPr>
            <p:grpSp>
              <p:nvGrpSpPr>
                <p:cNvPr id="119" name="Группа 114"/>
                <p:cNvGrpSpPr/>
                <p:nvPr/>
              </p:nvGrpSpPr>
              <p:grpSpPr>
                <a:xfrm>
                  <a:off x="-3214742" y="1285908"/>
                  <a:ext cx="9144000" cy="6858000"/>
                  <a:chOff x="0" y="0"/>
                  <a:chExt cx="9144000" cy="6858000"/>
                </a:xfrm>
              </p:grpSpPr>
              <p:sp>
                <p:nvSpPr>
                  <p:cNvPr id="135" name="Прямоугольник 134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  <a:alpha val="69000"/>
                    </a:scheme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6" name="Прямоугольник 135"/>
                  <p:cNvSpPr/>
                  <p:nvPr/>
                </p:nvSpPr>
                <p:spPr>
                  <a:xfrm>
                    <a:off x="357158" y="5143512"/>
                    <a:ext cx="1992853" cy="1015663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6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sz="6000" b="1" dirty="0" smtClean="0"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lang="en-US" sz="6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Nt</a:t>
                    </a:r>
                    <a:endParaRPr lang="ru-RU" sz="6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20" name="Группа 123"/>
                <p:cNvGrpSpPr/>
                <p:nvPr/>
              </p:nvGrpSpPr>
              <p:grpSpPr>
                <a:xfrm>
                  <a:off x="-3000460" y="1500135"/>
                  <a:ext cx="7425913" cy="1562510"/>
                  <a:chOff x="-3152860" y="-910440"/>
                  <a:chExt cx="7425913" cy="1562510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12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152860" y="-646758"/>
                    <a:ext cx="930056" cy="71438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   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28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-2399564" y="-910440"/>
                    <a:ext cx="6672617" cy="1562510"/>
                    <a:chOff x="-957" y="2602"/>
                    <a:chExt cx="4370" cy="1036"/>
                  </a:xfrm>
                  <a:grpFill/>
                </p:grpSpPr>
                <p:grpSp>
                  <p:nvGrpSpPr>
                    <p:cNvPr id="129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931" y="2602"/>
                      <a:ext cx="4344" cy="1036"/>
                      <a:chOff x="6918" y="2902"/>
                      <a:chExt cx="5277" cy="1036"/>
                    </a:xfrm>
                    <a:grpFill/>
                  </p:grpSpPr>
                  <p:sp>
                    <p:nvSpPr>
                      <p:cNvPr id="131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67" y="3938"/>
                        <a:ext cx="628" cy="0"/>
                      </a:xfrm>
                      <a:prstGeom prst="line">
                        <a:avLst/>
                      </a:prstGeom>
                      <a:grpFill/>
                      <a:ln w="19050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132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18" y="2902"/>
                        <a:ext cx="605" cy="829"/>
                        <a:chOff x="7325" y="3170"/>
                        <a:chExt cx="484" cy="829"/>
                      </a:xfrm>
                      <a:grpFill/>
                    </p:grpSpPr>
                    <p:sp>
                      <p:nvSpPr>
                        <p:cNvPr id="133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61" y="3170"/>
                          <a:ext cx="448" cy="379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34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25" y="3549"/>
                          <a:ext cx="484" cy="450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30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957" y="2981"/>
                      <a:ext cx="583" cy="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21" name="Группа 17"/>
                <p:cNvGrpSpPr/>
                <p:nvPr/>
              </p:nvGrpSpPr>
              <p:grpSpPr>
                <a:xfrm>
                  <a:off x="-2071766" y="4418965"/>
                  <a:ext cx="6643766" cy="1938993"/>
                  <a:chOff x="214250" y="4019985"/>
                  <a:chExt cx="6643766" cy="1938993"/>
                </a:xfrm>
              </p:grpSpPr>
              <p:sp>
                <p:nvSpPr>
                  <p:cNvPr id="122" name="Прямоугольник 121"/>
                  <p:cNvSpPr/>
                  <p:nvPr/>
                </p:nvSpPr>
                <p:spPr>
                  <a:xfrm>
                    <a:off x="6000760" y="4019985"/>
                    <a:ext cx="857256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U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" name="Прямоугольник 122"/>
                  <p:cNvSpPr/>
                  <p:nvPr/>
                </p:nvSpPr>
                <p:spPr>
                  <a:xfrm>
                    <a:off x="4929190" y="4643446"/>
                    <a:ext cx="1000132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cap="all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sz="6600" b="1" cap="all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4" name="Прямоугольник 123"/>
                  <p:cNvSpPr/>
                  <p:nvPr/>
                </p:nvSpPr>
                <p:spPr>
                  <a:xfrm>
                    <a:off x="5929322" y="5127981"/>
                    <a:ext cx="857224" cy="83099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8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lang="ru-RU" sz="48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25" name="Прямая соединительная линия 124"/>
                  <p:cNvCxnSpPr/>
                  <p:nvPr/>
                </p:nvCxnSpPr>
                <p:spPr>
                  <a:xfrm>
                    <a:off x="5929322" y="5199419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Прямая соединительная линия 125"/>
                  <p:cNvCxnSpPr/>
                  <p:nvPr/>
                </p:nvCxnSpPr>
                <p:spPr>
                  <a:xfrm>
                    <a:off x="214250" y="4030176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4" name="Группа 145"/>
              <p:cNvGrpSpPr/>
              <p:nvPr/>
            </p:nvGrpSpPr>
            <p:grpSpPr>
              <a:xfrm>
                <a:off x="3643274" y="-1139909"/>
                <a:ext cx="1808967" cy="1701831"/>
                <a:chOff x="3940901" y="3717875"/>
                <a:chExt cx="1808967" cy="1701831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115" name="Line 1"/>
                <p:cNvSpPr>
                  <a:spLocks noChangeShapeType="1"/>
                </p:cNvSpPr>
                <p:nvPr/>
              </p:nvSpPr>
              <p:spPr bwMode="auto">
                <a:xfrm rot="21420000">
                  <a:off x="5000799" y="4509576"/>
                  <a:ext cx="571504" cy="53509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6" name="Rectangle 152"/>
                <p:cNvSpPr>
                  <a:spLocks noChangeArrowheads="1"/>
                </p:cNvSpPr>
                <p:nvPr/>
              </p:nvSpPr>
              <p:spPr bwMode="auto">
                <a:xfrm>
                  <a:off x="5072034" y="3717875"/>
                  <a:ext cx="677834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q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7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940901" y="4009516"/>
                  <a:ext cx="1071538" cy="9197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8" name="Rectangle 152"/>
                <p:cNvSpPr>
                  <a:spLocks noChangeArrowheads="1"/>
                </p:cNvSpPr>
                <p:nvPr/>
              </p:nvSpPr>
              <p:spPr bwMode="auto">
                <a:xfrm rot="21540000">
                  <a:off x="5163141" y="4650265"/>
                  <a:ext cx="428628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12" name="Прямоугольник 111"/>
            <p:cNvSpPr/>
            <p:nvPr/>
          </p:nvSpPr>
          <p:spPr>
            <a:xfrm>
              <a:off x="1714480" y="1500174"/>
              <a:ext cx="3504486" cy="13234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8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8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8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8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7000860" y="0"/>
            <a:ext cx="21431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рабоч,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стр.26 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5" grpId="0" animBg="1"/>
      <p:bldP spid="91" grpId="0"/>
      <p:bldP spid="92" grpId="0"/>
      <p:bldP spid="93" grpId="0"/>
      <p:bldP spid="94" grpId="0"/>
      <p:bldP spid="107" grpId="0"/>
      <p:bldP spid="108" grpId="0"/>
      <p:bldP spid="10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5.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131"/>
          <p:cNvSpPr txBox="1">
            <a:spLocks noChangeArrowheads="1"/>
          </p:cNvSpPr>
          <p:nvPr/>
        </p:nvSpPr>
        <p:spPr bwMode="auto">
          <a:xfrm>
            <a:off x="6444208" y="285728"/>
            <a:ext cx="185738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0,5А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1"/>
          <p:cNvSpPr txBox="1">
            <a:spLocks noChangeArrowheads="1"/>
          </p:cNvSpPr>
          <p:nvPr/>
        </p:nvSpPr>
        <p:spPr bwMode="auto">
          <a:xfrm>
            <a:off x="4139952" y="3645024"/>
            <a:ext cx="1800200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 =1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" y="0"/>
            <a:ext cx="9144000" cy="6858000"/>
            <a:chOff x="-3857684" y="0"/>
            <a:chExt cx="9144000" cy="6858000"/>
          </a:xfrm>
        </p:grpSpPr>
        <p:grpSp>
          <p:nvGrpSpPr>
            <p:cNvPr id="7" name="Группа 20"/>
            <p:cNvGrpSpPr/>
            <p:nvPr/>
          </p:nvGrpSpPr>
          <p:grpSpPr>
            <a:xfrm>
              <a:off x="-3857684" y="0"/>
              <a:ext cx="9144000" cy="6858000"/>
              <a:chOff x="3571868" y="-3429000"/>
              <a:chExt cx="9144000" cy="6858000"/>
            </a:xfrm>
          </p:grpSpPr>
          <p:grpSp>
            <p:nvGrpSpPr>
              <p:cNvPr id="9" name="Группа 125"/>
              <p:cNvGrpSpPr/>
              <p:nvPr/>
            </p:nvGrpSpPr>
            <p:grpSpPr>
              <a:xfrm>
                <a:off x="3571868" y="-3429000"/>
                <a:ext cx="9144000" cy="6858000"/>
                <a:chOff x="-3214742" y="1285908"/>
                <a:chExt cx="9144000" cy="6858000"/>
              </a:xfrm>
            </p:grpSpPr>
            <p:grpSp>
              <p:nvGrpSpPr>
                <p:cNvPr id="15" name="Группа 114"/>
                <p:cNvGrpSpPr/>
                <p:nvPr/>
              </p:nvGrpSpPr>
              <p:grpSpPr>
                <a:xfrm>
                  <a:off x="-3214742" y="1285908"/>
                  <a:ext cx="9144000" cy="6858000"/>
                  <a:chOff x="0" y="0"/>
                  <a:chExt cx="9144000" cy="6858000"/>
                </a:xfrm>
              </p:grpSpPr>
              <p:sp>
                <p:nvSpPr>
                  <p:cNvPr id="31" name="Прямоугольник 30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  <a:alpha val="69000"/>
                    </a:scheme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2" name="Прямоугольник 31"/>
                  <p:cNvSpPr/>
                  <p:nvPr/>
                </p:nvSpPr>
                <p:spPr>
                  <a:xfrm>
                    <a:off x="357158" y="5143512"/>
                    <a:ext cx="1992853" cy="1015663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6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sz="6000" b="1" dirty="0" smtClean="0"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lang="en-US" sz="6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Nt</a:t>
                    </a:r>
                    <a:endParaRPr lang="ru-RU" sz="6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6" name="Группа 123"/>
                <p:cNvGrpSpPr/>
                <p:nvPr/>
              </p:nvGrpSpPr>
              <p:grpSpPr>
                <a:xfrm>
                  <a:off x="-3000460" y="1500135"/>
                  <a:ext cx="7425913" cy="1562510"/>
                  <a:chOff x="-3152860" y="-910440"/>
                  <a:chExt cx="7425913" cy="1562510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2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152860" y="-646758"/>
                    <a:ext cx="930056" cy="71438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   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24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-2399564" y="-910440"/>
                    <a:ext cx="6672617" cy="1562510"/>
                    <a:chOff x="-957" y="2602"/>
                    <a:chExt cx="4370" cy="1036"/>
                  </a:xfrm>
                  <a:grpFill/>
                </p:grpSpPr>
                <p:grpSp>
                  <p:nvGrpSpPr>
                    <p:cNvPr id="25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931" y="2602"/>
                      <a:ext cx="4344" cy="1036"/>
                      <a:chOff x="6918" y="2902"/>
                      <a:chExt cx="5277" cy="1036"/>
                    </a:xfrm>
                    <a:grpFill/>
                  </p:grpSpPr>
                  <p:sp>
                    <p:nvSpPr>
                      <p:cNvPr id="27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67" y="3938"/>
                        <a:ext cx="628" cy="0"/>
                      </a:xfrm>
                      <a:prstGeom prst="line">
                        <a:avLst/>
                      </a:prstGeom>
                      <a:grpFill/>
                      <a:ln w="19050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28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18" y="2902"/>
                        <a:ext cx="605" cy="829"/>
                        <a:chOff x="7325" y="3170"/>
                        <a:chExt cx="484" cy="829"/>
                      </a:xfrm>
                      <a:grpFill/>
                    </p:grpSpPr>
                    <p:sp>
                      <p:nvSpPr>
                        <p:cNvPr id="29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61" y="3170"/>
                          <a:ext cx="448" cy="379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25" y="3549"/>
                          <a:ext cx="484" cy="450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6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957" y="2981"/>
                      <a:ext cx="583" cy="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7" name="Группа 17"/>
                <p:cNvGrpSpPr/>
                <p:nvPr/>
              </p:nvGrpSpPr>
              <p:grpSpPr>
                <a:xfrm>
                  <a:off x="-2071766" y="4418965"/>
                  <a:ext cx="6643766" cy="1938993"/>
                  <a:chOff x="214250" y="4019985"/>
                  <a:chExt cx="6643766" cy="1938993"/>
                </a:xfrm>
              </p:grpSpPr>
              <p:sp>
                <p:nvSpPr>
                  <p:cNvPr id="18" name="Прямоугольник 17"/>
                  <p:cNvSpPr/>
                  <p:nvPr/>
                </p:nvSpPr>
                <p:spPr>
                  <a:xfrm>
                    <a:off x="6000760" y="4019985"/>
                    <a:ext cx="857256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U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" name="Прямоугольник 18"/>
                  <p:cNvSpPr/>
                  <p:nvPr/>
                </p:nvSpPr>
                <p:spPr>
                  <a:xfrm>
                    <a:off x="4929190" y="4643446"/>
                    <a:ext cx="1000132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cap="all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sz="6600" b="1" cap="all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Прямоугольник 19"/>
                  <p:cNvSpPr/>
                  <p:nvPr/>
                </p:nvSpPr>
                <p:spPr>
                  <a:xfrm>
                    <a:off x="5929322" y="5127981"/>
                    <a:ext cx="857224" cy="83099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8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lang="ru-RU" sz="48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1" name="Прямая соединительная линия 20"/>
                  <p:cNvCxnSpPr/>
                  <p:nvPr/>
                </p:nvCxnSpPr>
                <p:spPr>
                  <a:xfrm>
                    <a:off x="5929322" y="5199419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Прямая соединительная линия 21"/>
                  <p:cNvCxnSpPr/>
                  <p:nvPr/>
                </p:nvCxnSpPr>
                <p:spPr>
                  <a:xfrm>
                    <a:off x="214250" y="4030176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" name="Группа 145"/>
              <p:cNvGrpSpPr/>
              <p:nvPr/>
            </p:nvGrpSpPr>
            <p:grpSpPr>
              <a:xfrm>
                <a:off x="3643274" y="-1139909"/>
                <a:ext cx="1808967" cy="1701831"/>
                <a:chOff x="3940901" y="3717875"/>
                <a:chExt cx="1808967" cy="1701831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11" name="Line 1"/>
                <p:cNvSpPr>
                  <a:spLocks noChangeShapeType="1"/>
                </p:cNvSpPr>
                <p:nvPr/>
              </p:nvSpPr>
              <p:spPr bwMode="auto">
                <a:xfrm rot="21420000">
                  <a:off x="5000799" y="4509576"/>
                  <a:ext cx="571504" cy="53509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" name="Rectangle 152"/>
                <p:cNvSpPr>
                  <a:spLocks noChangeArrowheads="1"/>
                </p:cNvSpPr>
                <p:nvPr/>
              </p:nvSpPr>
              <p:spPr bwMode="auto">
                <a:xfrm>
                  <a:off x="5072034" y="3717875"/>
                  <a:ext cx="677834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q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940901" y="4009516"/>
                  <a:ext cx="1071538" cy="9197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Rectangle 152"/>
                <p:cNvSpPr>
                  <a:spLocks noChangeArrowheads="1"/>
                </p:cNvSpPr>
                <p:nvPr/>
              </p:nvSpPr>
              <p:spPr bwMode="auto">
                <a:xfrm rot="21540000">
                  <a:off x="5163141" y="4650265"/>
                  <a:ext cx="428628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8" name="Прямоугольник 7"/>
            <p:cNvSpPr/>
            <p:nvPr/>
          </p:nvSpPr>
          <p:spPr>
            <a:xfrm>
              <a:off x="1714480" y="1500174"/>
              <a:ext cx="3504486" cy="13234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8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8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8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8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5.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131"/>
          <p:cNvSpPr txBox="1">
            <a:spLocks noChangeArrowheads="1"/>
          </p:cNvSpPr>
          <p:nvPr/>
        </p:nvSpPr>
        <p:spPr bwMode="auto">
          <a:xfrm>
            <a:off x="6444208" y="285728"/>
            <a:ext cx="185738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0,5А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31"/>
          <p:cNvSpPr txBox="1">
            <a:spLocks noChangeArrowheads="1"/>
          </p:cNvSpPr>
          <p:nvPr/>
        </p:nvSpPr>
        <p:spPr bwMode="auto">
          <a:xfrm>
            <a:off x="4139952" y="3645024"/>
            <a:ext cx="2016224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2,6В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2" y="0"/>
            <a:ext cx="9144000" cy="6858000"/>
            <a:chOff x="-3857684" y="0"/>
            <a:chExt cx="9144000" cy="6858000"/>
          </a:xfrm>
        </p:grpSpPr>
        <p:grpSp>
          <p:nvGrpSpPr>
            <p:cNvPr id="6" name="Группа 20"/>
            <p:cNvGrpSpPr/>
            <p:nvPr/>
          </p:nvGrpSpPr>
          <p:grpSpPr>
            <a:xfrm>
              <a:off x="-3857684" y="0"/>
              <a:ext cx="9144000" cy="6858000"/>
              <a:chOff x="3571868" y="-3429000"/>
              <a:chExt cx="9144000" cy="6858000"/>
            </a:xfrm>
          </p:grpSpPr>
          <p:grpSp>
            <p:nvGrpSpPr>
              <p:cNvPr id="8" name="Группа 125"/>
              <p:cNvGrpSpPr/>
              <p:nvPr/>
            </p:nvGrpSpPr>
            <p:grpSpPr>
              <a:xfrm>
                <a:off x="3571868" y="-3429000"/>
                <a:ext cx="9144000" cy="6858000"/>
                <a:chOff x="-3214742" y="1285908"/>
                <a:chExt cx="9144000" cy="6858000"/>
              </a:xfrm>
            </p:grpSpPr>
            <p:grpSp>
              <p:nvGrpSpPr>
                <p:cNvPr id="14" name="Группа 114"/>
                <p:cNvGrpSpPr/>
                <p:nvPr/>
              </p:nvGrpSpPr>
              <p:grpSpPr>
                <a:xfrm>
                  <a:off x="-3214742" y="1285908"/>
                  <a:ext cx="9144000" cy="6858000"/>
                  <a:chOff x="0" y="0"/>
                  <a:chExt cx="9144000" cy="6858000"/>
                </a:xfrm>
              </p:grpSpPr>
              <p:sp>
                <p:nvSpPr>
                  <p:cNvPr id="30" name="Прямоугольник 29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  <a:alpha val="69000"/>
                    </a:scheme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" name="Прямоугольник 30"/>
                  <p:cNvSpPr/>
                  <p:nvPr/>
                </p:nvSpPr>
                <p:spPr>
                  <a:xfrm>
                    <a:off x="357158" y="5143512"/>
                    <a:ext cx="1992853" cy="1015663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6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sz="6000" b="1" dirty="0" smtClean="0"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lang="en-US" sz="6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Nt</a:t>
                    </a:r>
                    <a:endParaRPr lang="ru-RU" sz="6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5" name="Группа 123"/>
                <p:cNvGrpSpPr/>
                <p:nvPr/>
              </p:nvGrpSpPr>
              <p:grpSpPr>
                <a:xfrm>
                  <a:off x="-3000460" y="1500135"/>
                  <a:ext cx="7425913" cy="1562510"/>
                  <a:chOff x="-3152860" y="-910440"/>
                  <a:chExt cx="7425913" cy="1562510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22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152860" y="-646758"/>
                    <a:ext cx="930056" cy="71438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   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23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-2399564" y="-910440"/>
                    <a:ext cx="6672617" cy="1562510"/>
                    <a:chOff x="-957" y="2602"/>
                    <a:chExt cx="4370" cy="1036"/>
                  </a:xfrm>
                  <a:grpFill/>
                </p:grpSpPr>
                <p:grpSp>
                  <p:nvGrpSpPr>
                    <p:cNvPr id="24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931" y="2602"/>
                      <a:ext cx="4344" cy="1036"/>
                      <a:chOff x="6918" y="2902"/>
                      <a:chExt cx="5277" cy="1036"/>
                    </a:xfrm>
                    <a:grpFill/>
                  </p:grpSpPr>
                  <p:sp>
                    <p:nvSpPr>
                      <p:cNvPr id="26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67" y="3938"/>
                        <a:ext cx="628" cy="0"/>
                      </a:xfrm>
                      <a:prstGeom prst="line">
                        <a:avLst/>
                      </a:prstGeom>
                      <a:grpFill/>
                      <a:ln w="19050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27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18" y="2902"/>
                        <a:ext cx="605" cy="829"/>
                        <a:chOff x="7325" y="3170"/>
                        <a:chExt cx="484" cy="829"/>
                      </a:xfrm>
                      <a:grpFill/>
                    </p:grpSpPr>
                    <p:sp>
                      <p:nvSpPr>
                        <p:cNvPr id="28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61" y="3170"/>
                          <a:ext cx="448" cy="379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9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25" y="3549"/>
                          <a:ext cx="484" cy="450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5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957" y="2981"/>
                      <a:ext cx="583" cy="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6" name="Группа 17"/>
                <p:cNvGrpSpPr/>
                <p:nvPr/>
              </p:nvGrpSpPr>
              <p:grpSpPr>
                <a:xfrm>
                  <a:off x="-2071766" y="4418965"/>
                  <a:ext cx="6643766" cy="1938993"/>
                  <a:chOff x="214250" y="4019985"/>
                  <a:chExt cx="6643766" cy="1938993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6000760" y="4019985"/>
                    <a:ext cx="857256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U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Прямоугольник 17"/>
                  <p:cNvSpPr/>
                  <p:nvPr/>
                </p:nvSpPr>
                <p:spPr>
                  <a:xfrm>
                    <a:off x="4929190" y="4643446"/>
                    <a:ext cx="1000132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cap="all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sz="6600" b="1" cap="all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" name="Прямоугольник 18"/>
                  <p:cNvSpPr/>
                  <p:nvPr/>
                </p:nvSpPr>
                <p:spPr>
                  <a:xfrm>
                    <a:off x="5929322" y="5127981"/>
                    <a:ext cx="857224" cy="83099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8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lang="ru-RU" sz="48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0" name="Прямая соединительная линия 19"/>
                  <p:cNvCxnSpPr/>
                  <p:nvPr/>
                </p:nvCxnSpPr>
                <p:spPr>
                  <a:xfrm>
                    <a:off x="5929322" y="5199419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Прямая соединительная линия 20"/>
                  <p:cNvCxnSpPr/>
                  <p:nvPr/>
                </p:nvCxnSpPr>
                <p:spPr>
                  <a:xfrm>
                    <a:off x="214250" y="4030176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Группа 145"/>
              <p:cNvGrpSpPr/>
              <p:nvPr/>
            </p:nvGrpSpPr>
            <p:grpSpPr>
              <a:xfrm>
                <a:off x="3643274" y="-1139909"/>
                <a:ext cx="1808967" cy="1701831"/>
                <a:chOff x="3940901" y="3717875"/>
                <a:chExt cx="1808967" cy="1701831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10" name="Line 1"/>
                <p:cNvSpPr>
                  <a:spLocks noChangeShapeType="1"/>
                </p:cNvSpPr>
                <p:nvPr/>
              </p:nvSpPr>
              <p:spPr bwMode="auto">
                <a:xfrm rot="21420000">
                  <a:off x="5000799" y="4509576"/>
                  <a:ext cx="571504" cy="53509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" name="Rectangle 152"/>
                <p:cNvSpPr>
                  <a:spLocks noChangeArrowheads="1"/>
                </p:cNvSpPr>
                <p:nvPr/>
              </p:nvSpPr>
              <p:spPr bwMode="auto">
                <a:xfrm>
                  <a:off x="5072034" y="3717875"/>
                  <a:ext cx="677834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q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940901" y="4009516"/>
                  <a:ext cx="1071538" cy="9197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Rectangle 152"/>
                <p:cNvSpPr>
                  <a:spLocks noChangeArrowheads="1"/>
                </p:cNvSpPr>
                <p:nvPr/>
              </p:nvSpPr>
              <p:spPr bwMode="auto">
                <a:xfrm rot="21540000">
                  <a:off x="5163141" y="4650265"/>
                  <a:ext cx="428628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7" name="Прямоугольник 6"/>
            <p:cNvSpPr/>
            <p:nvPr/>
          </p:nvSpPr>
          <p:spPr>
            <a:xfrm>
              <a:off x="1714480" y="1500174"/>
              <a:ext cx="3504486" cy="13234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8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8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8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8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5.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131"/>
          <p:cNvSpPr txBox="1">
            <a:spLocks noChangeArrowheads="1"/>
          </p:cNvSpPr>
          <p:nvPr/>
        </p:nvSpPr>
        <p:spPr bwMode="auto">
          <a:xfrm>
            <a:off x="6444208" y="285728"/>
            <a:ext cx="185738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0,5А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31"/>
          <p:cNvSpPr txBox="1">
            <a:spLocks noChangeArrowheads="1"/>
          </p:cNvSpPr>
          <p:nvPr/>
        </p:nvSpPr>
        <p:spPr bwMode="auto">
          <a:xfrm>
            <a:off x="4139952" y="3966495"/>
            <a:ext cx="2016224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3,6В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2" y="0"/>
            <a:ext cx="9144000" cy="6858000"/>
            <a:chOff x="-3857684" y="0"/>
            <a:chExt cx="9144000" cy="6858000"/>
          </a:xfrm>
        </p:grpSpPr>
        <p:grpSp>
          <p:nvGrpSpPr>
            <p:cNvPr id="6" name="Группа 20"/>
            <p:cNvGrpSpPr/>
            <p:nvPr/>
          </p:nvGrpSpPr>
          <p:grpSpPr>
            <a:xfrm>
              <a:off x="-3857684" y="0"/>
              <a:ext cx="9144000" cy="6858000"/>
              <a:chOff x="3571868" y="-3429000"/>
              <a:chExt cx="9144000" cy="6858000"/>
            </a:xfrm>
          </p:grpSpPr>
          <p:grpSp>
            <p:nvGrpSpPr>
              <p:cNvPr id="8" name="Группа 125"/>
              <p:cNvGrpSpPr/>
              <p:nvPr/>
            </p:nvGrpSpPr>
            <p:grpSpPr>
              <a:xfrm>
                <a:off x="3571868" y="-3429000"/>
                <a:ext cx="9144000" cy="6858000"/>
                <a:chOff x="-3214742" y="1285908"/>
                <a:chExt cx="9144000" cy="6858000"/>
              </a:xfrm>
            </p:grpSpPr>
            <p:grpSp>
              <p:nvGrpSpPr>
                <p:cNvPr id="14" name="Группа 114"/>
                <p:cNvGrpSpPr/>
                <p:nvPr/>
              </p:nvGrpSpPr>
              <p:grpSpPr>
                <a:xfrm>
                  <a:off x="-3214742" y="1285908"/>
                  <a:ext cx="9144000" cy="6858000"/>
                  <a:chOff x="0" y="0"/>
                  <a:chExt cx="9144000" cy="6858000"/>
                </a:xfrm>
              </p:grpSpPr>
              <p:sp>
                <p:nvSpPr>
                  <p:cNvPr id="30" name="Прямоугольник 29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  <a:alpha val="69000"/>
                    </a:scheme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" name="Прямоугольник 30"/>
                  <p:cNvSpPr/>
                  <p:nvPr/>
                </p:nvSpPr>
                <p:spPr>
                  <a:xfrm>
                    <a:off x="357158" y="5143512"/>
                    <a:ext cx="1992853" cy="1015663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6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sz="6000" b="1" dirty="0" smtClean="0"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lang="en-US" sz="6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Nt</a:t>
                    </a:r>
                    <a:endParaRPr lang="ru-RU" sz="6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5" name="Группа 123"/>
                <p:cNvGrpSpPr/>
                <p:nvPr/>
              </p:nvGrpSpPr>
              <p:grpSpPr>
                <a:xfrm>
                  <a:off x="-3000460" y="1500135"/>
                  <a:ext cx="7425913" cy="1562510"/>
                  <a:chOff x="-3152860" y="-910440"/>
                  <a:chExt cx="7425913" cy="1562510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22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152860" y="-646758"/>
                    <a:ext cx="930056" cy="71438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   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23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-2399564" y="-910440"/>
                    <a:ext cx="6672617" cy="1562510"/>
                    <a:chOff x="-957" y="2602"/>
                    <a:chExt cx="4370" cy="1036"/>
                  </a:xfrm>
                  <a:grpFill/>
                </p:grpSpPr>
                <p:grpSp>
                  <p:nvGrpSpPr>
                    <p:cNvPr id="24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931" y="2602"/>
                      <a:ext cx="4344" cy="1036"/>
                      <a:chOff x="6918" y="2902"/>
                      <a:chExt cx="5277" cy="1036"/>
                    </a:xfrm>
                    <a:grpFill/>
                  </p:grpSpPr>
                  <p:sp>
                    <p:nvSpPr>
                      <p:cNvPr id="26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67" y="3938"/>
                        <a:ext cx="628" cy="0"/>
                      </a:xfrm>
                      <a:prstGeom prst="line">
                        <a:avLst/>
                      </a:prstGeom>
                      <a:grpFill/>
                      <a:ln w="19050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27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18" y="2902"/>
                        <a:ext cx="605" cy="829"/>
                        <a:chOff x="7325" y="3170"/>
                        <a:chExt cx="484" cy="829"/>
                      </a:xfrm>
                      <a:grpFill/>
                    </p:grpSpPr>
                    <p:sp>
                      <p:nvSpPr>
                        <p:cNvPr id="28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61" y="3170"/>
                          <a:ext cx="448" cy="379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9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25" y="3549"/>
                          <a:ext cx="484" cy="450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5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957" y="2981"/>
                      <a:ext cx="583" cy="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6" name="Группа 17"/>
                <p:cNvGrpSpPr/>
                <p:nvPr/>
              </p:nvGrpSpPr>
              <p:grpSpPr>
                <a:xfrm>
                  <a:off x="-2071766" y="4418965"/>
                  <a:ext cx="6643766" cy="1938993"/>
                  <a:chOff x="214250" y="4019985"/>
                  <a:chExt cx="6643766" cy="1938993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6000760" y="4019985"/>
                    <a:ext cx="857256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U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Прямоугольник 17"/>
                  <p:cNvSpPr/>
                  <p:nvPr/>
                </p:nvSpPr>
                <p:spPr>
                  <a:xfrm>
                    <a:off x="4929190" y="4643446"/>
                    <a:ext cx="1000132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cap="all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sz="6600" b="1" cap="all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" name="Прямоугольник 18"/>
                  <p:cNvSpPr/>
                  <p:nvPr/>
                </p:nvSpPr>
                <p:spPr>
                  <a:xfrm>
                    <a:off x="5929322" y="5127981"/>
                    <a:ext cx="857224" cy="83099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8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lang="ru-RU" sz="48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0" name="Прямая соединительная линия 19"/>
                  <p:cNvCxnSpPr/>
                  <p:nvPr/>
                </p:nvCxnSpPr>
                <p:spPr>
                  <a:xfrm>
                    <a:off x="5929322" y="5199419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Прямая соединительная линия 20"/>
                  <p:cNvCxnSpPr/>
                  <p:nvPr/>
                </p:nvCxnSpPr>
                <p:spPr>
                  <a:xfrm>
                    <a:off x="214250" y="4030176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Группа 145"/>
              <p:cNvGrpSpPr/>
              <p:nvPr/>
            </p:nvGrpSpPr>
            <p:grpSpPr>
              <a:xfrm>
                <a:off x="3643274" y="-1139909"/>
                <a:ext cx="1808967" cy="1701831"/>
                <a:chOff x="3940901" y="3717875"/>
                <a:chExt cx="1808967" cy="1701831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10" name="Line 1"/>
                <p:cNvSpPr>
                  <a:spLocks noChangeShapeType="1"/>
                </p:cNvSpPr>
                <p:nvPr/>
              </p:nvSpPr>
              <p:spPr bwMode="auto">
                <a:xfrm rot="21420000">
                  <a:off x="5000799" y="4509576"/>
                  <a:ext cx="571504" cy="53509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" name="Rectangle 152"/>
                <p:cNvSpPr>
                  <a:spLocks noChangeArrowheads="1"/>
                </p:cNvSpPr>
                <p:nvPr/>
              </p:nvSpPr>
              <p:spPr bwMode="auto">
                <a:xfrm>
                  <a:off x="5072034" y="3717875"/>
                  <a:ext cx="677834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q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940901" y="4009516"/>
                  <a:ext cx="1071538" cy="9197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Rectangle 152"/>
                <p:cNvSpPr>
                  <a:spLocks noChangeArrowheads="1"/>
                </p:cNvSpPr>
                <p:nvPr/>
              </p:nvSpPr>
              <p:spPr bwMode="auto">
                <a:xfrm rot="21540000">
                  <a:off x="5163141" y="4650265"/>
                  <a:ext cx="428628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7" name="Прямоугольник 6"/>
            <p:cNvSpPr/>
            <p:nvPr/>
          </p:nvSpPr>
          <p:spPr>
            <a:xfrm>
              <a:off x="1714480" y="1500174"/>
              <a:ext cx="3504486" cy="13234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8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8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8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8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1-11-21 15.35.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0"/>
            <a:ext cx="5400600" cy="4050450"/>
          </a:xfrm>
          <a:prstGeom prst="rect">
            <a:avLst/>
          </a:prstGeom>
        </p:spPr>
      </p:pic>
      <p:pic>
        <p:nvPicPr>
          <p:cNvPr id="15" name="Рисунок 14" descr="2011-11-21 15.35.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2996952"/>
            <a:ext cx="5148064" cy="3861048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938503" y="2492896"/>
            <a:ext cx="2156729" cy="1656417"/>
            <a:chOff x="6938503" y="516419"/>
            <a:chExt cx="2156729" cy="165641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237976" y="516419"/>
              <a:ext cx="857256" cy="7694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394124" y="1341839"/>
              <a:ext cx="464156" cy="8309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938503" y="642918"/>
              <a:ext cx="1285884" cy="92333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5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400" b="1" cap="all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5400" cap="all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5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8227213" y="1317768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1" descr="2011-11-21 15.35.5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507" y="-35867"/>
            <a:ext cx="4379979" cy="328498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7790062"/>
              </p:ext>
            </p:extLst>
          </p:nvPr>
        </p:nvGraphicFramePr>
        <p:xfrm>
          <a:off x="35496" y="3153068"/>
          <a:ext cx="5148063" cy="3660308"/>
        </p:xfrm>
        <a:graphic>
          <a:graphicData uri="http://schemas.openxmlformats.org/drawingml/2006/table">
            <a:tbl>
              <a:tblPr/>
              <a:tblGrid>
                <a:gridCol w="611559"/>
                <a:gridCol w="974940"/>
                <a:gridCol w="1774180"/>
                <a:gridCol w="1787384"/>
              </a:tblGrid>
              <a:tr h="739288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79428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 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1=   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79428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 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2=   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652210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680244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общ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0=  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о=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" name="Text Box 131"/>
          <p:cNvSpPr txBox="1">
            <a:spLocks noChangeArrowheads="1"/>
          </p:cNvSpPr>
          <p:nvPr/>
        </p:nvSpPr>
        <p:spPr bwMode="auto">
          <a:xfrm>
            <a:off x="589427" y="3933056"/>
            <a:ext cx="670205" cy="5236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31"/>
          <p:cNvSpPr txBox="1">
            <a:spLocks noChangeArrowheads="1"/>
          </p:cNvSpPr>
          <p:nvPr/>
        </p:nvSpPr>
        <p:spPr bwMode="auto">
          <a:xfrm>
            <a:off x="589427" y="4725144"/>
            <a:ext cx="670205" cy="5236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31"/>
          <p:cNvSpPr txBox="1">
            <a:spLocks noChangeArrowheads="1"/>
          </p:cNvSpPr>
          <p:nvPr/>
        </p:nvSpPr>
        <p:spPr bwMode="auto">
          <a:xfrm>
            <a:off x="687085" y="6215082"/>
            <a:ext cx="670205" cy="5236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31"/>
          <p:cNvSpPr txBox="1">
            <a:spLocks noChangeArrowheads="1"/>
          </p:cNvSpPr>
          <p:nvPr/>
        </p:nvSpPr>
        <p:spPr bwMode="auto">
          <a:xfrm>
            <a:off x="2478021" y="3933056"/>
            <a:ext cx="437795" cy="5236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31"/>
          <p:cNvSpPr txBox="1">
            <a:spLocks noChangeArrowheads="1"/>
          </p:cNvSpPr>
          <p:nvPr/>
        </p:nvSpPr>
        <p:spPr bwMode="auto">
          <a:xfrm>
            <a:off x="2261997" y="4725144"/>
            <a:ext cx="725827" cy="5236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2,6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31"/>
          <p:cNvSpPr txBox="1">
            <a:spLocks noChangeArrowheads="1"/>
          </p:cNvSpPr>
          <p:nvPr/>
        </p:nvSpPr>
        <p:spPr bwMode="auto">
          <a:xfrm>
            <a:off x="2109670" y="6151612"/>
            <a:ext cx="725827" cy="5236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3,6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31"/>
          <p:cNvSpPr txBox="1">
            <a:spLocks noChangeArrowheads="1"/>
          </p:cNvSpPr>
          <p:nvPr/>
        </p:nvSpPr>
        <p:spPr bwMode="auto">
          <a:xfrm>
            <a:off x="4067944" y="3916430"/>
            <a:ext cx="1058991" cy="6646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en-US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31"/>
          <p:cNvSpPr txBox="1">
            <a:spLocks noChangeArrowheads="1"/>
          </p:cNvSpPr>
          <p:nvPr/>
        </p:nvSpPr>
        <p:spPr bwMode="auto">
          <a:xfrm>
            <a:off x="4067943" y="4654602"/>
            <a:ext cx="1440161" cy="6646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5,2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en-US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31"/>
          <p:cNvSpPr txBox="1">
            <a:spLocks noChangeArrowheads="1"/>
          </p:cNvSpPr>
          <p:nvPr/>
        </p:nvSpPr>
        <p:spPr bwMode="auto">
          <a:xfrm>
            <a:off x="4067943" y="6081070"/>
            <a:ext cx="1440161" cy="6646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7,2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en-US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777591" y="-27384"/>
            <a:ext cx="2437087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3950750" y="46365"/>
            <a:ext cx="242145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-3318" y="2371527"/>
            <a:ext cx="3036409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7530028" y="5302949"/>
            <a:ext cx="1002412" cy="1294403"/>
            <a:chOff x="7730591" y="588660"/>
            <a:chExt cx="1002412" cy="129440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8048025" y="588660"/>
              <a:ext cx="64807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090631" y="1236732"/>
              <a:ext cx="642372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8018623" y="11647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>
            <a:xfrm>
              <a:off x="7730591" y="774093"/>
              <a:ext cx="389442" cy="70788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6881956" y="5237446"/>
            <a:ext cx="821490" cy="1294403"/>
            <a:chOff x="8018623" y="588660"/>
            <a:chExt cx="821490" cy="1294403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8060565" y="588660"/>
              <a:ext cx="779548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090631" y="1236732"/>
              <a:ext cx="642372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8018623" y="11647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/>
          <p:cNvSpPr/>
          <p:nvPr/>
        </p:nvSpPr>
        <p:spPr>
          <a:xfrm>
            <a:off x="1643074" y="5500702"/>
            <a:ext cx="1785918" cy="571504"/>
          </a:xfrm>
          <a:prstGeom prst="roundRect">
            <a:avLst/>
          </a:prstGeom>
          <a:noFill/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5500702"/>
            <a:ext cx="1785918" cy="571504"/>
          </a:xfrm>
          <a:prstGeom prst="round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42942" y="3214686"/>
            <a:ext cx="928662" cy="36433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655865" y="3132625"/>
            <a:ext cx="1643074" cy="3643314"/>
          </a:xfrm>
          <a:prstGeom prst="roundRect">
            <a:avLst/>
          </a:prstGeom>
          <a:noFill/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353530" y="3132625"/>
            <a:ext cx="2075725" cy="3643314"/>
          </a:xfrm>
          <a:prstGeom prst="round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143108" y="571480"/>
            <a:ext cx="5715040" cy="478634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3697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1-11-21 15.35.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0"/>
            <a:ext cx="5400600" cy="4050450"/>
          </a:xfrm>
          <a:prstGeom prst="rect">
            <a:avLst/>
          </a:prstGeom>
        </p:spPr>
      </p:pic>
      <p:pic>
        <p:nvPicPr>
          <p:cNvPr id="15" name="Рисунок 14" descr="2011-11-21 15.35.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2996952"/>
            <a:ext cx="5148064" cy="3861048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7500958" y="2214554"/>
            <a:ext cx="1503024" cy="1545000"/>
            <a:chOff x="7438569" y="581924"/>
            <a:chExt cx="1503024" cy="1545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237976" y="581924"/>
              <a:ext cx="629353" cy="76944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438569" y="939114"/>
              <a:ext cx="785818" cy="8309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152917" y="1367742"/>
              <a:ext cx="714412" cy="7591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5200"/>
                </a:lnSpc>
              </a:pPr>
              <a:r>
                <a:rPr lang="en-US" sz="5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5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8227213" y="1317768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1" descr="2011-11-21 15.35.5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507" y="-35867"/>
            <a:ext cx="4379979" cy="3284984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777591" y="-27384"/>
            <a:ext cx="2437087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3950750" y="46365"/>
            <a:ext cx="242145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-3318" y="1928802"/>
            <a:ext cx="3036409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7570116" y="5209015"/>
            <a:ext cx="1002412" cy="1201274"/>
            <a:chOff x="7730591" y="588660"/>
            <a:chExt cx="1002412" cy="1201274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8048025" y="588660"/>
              <a:ext cx="64807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090631" y="1143603"/>
              <a:ext cx="642372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8018623" y="11647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>
            <a:xfrm>
              <a:off x="7730591" y="774093"/>
              <a:ext cx="389442" cy="70788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6922044" y="5143512"/>
            <a:ext cx="821490" cy="1294403"/>
            <a:chOff x="8018623" y="588660"/>
            <a:chExt cx="821490" cy="1294403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8060565" y="588660"/>
              <a:ext cx="779548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090631" y="1236732"/>
              <a:ext cx="642372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8018623" y="11647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Прямая со стрелкой 44"/>
          <p:cNvCxnSpPr/>
          <p:nvPr/>
        </p:nvCxnSpPr>
        <p:spPr>
          <a:xfrm>
            <a:off x="2143108" y="571480"/>
            <a:ext cx="5715040" cy="478634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-71438" y="3643314"/>
          <a:ext cx="5715007" cy="3264386"/>
        </p:xfrm>
        <a:graphic>
          <a:graphicData uri="http://schemas.openxmlformats.org/drawingml/2006/table">
            <a:tbl>
              <a:tblPr/>
              <a:tblGrid>
                <a:gridCol w="547184"/>
                <a:gridCol w="1238734"/>
                <a:gridCol w="1214446"/>
                <a:gridCol w="1285884"/>
                <a:gridCol w="1428759"/>
              </a:tblGrid>
              <a:tr h="566535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Дж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  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  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259837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 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сум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сум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445061"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общ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408315">
                <a:tc gridSpan="5"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Работу тока за 15 мин/</a:t>
                      </a:r>
                      <a:r>
                        <a:rPr kumimoji="0" 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900с</a:t>
                      </a:r>
                      <a:endParaRPr kumimoji="0" lang="ru-RU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" name="Text Box 131"/>
          <p:cNvSpPr txBox="1">
            <a:spLocks noChangeArrowheads="1"/>
          </p:cNvSpPr>
          <p:nvPr/>
        </p:nvSpPr>
        <p:spPr bwMode="auto">
          <a:xfrm>
            <a:off x="571472" y="4262708"/>
            <a:ext cx="670205" cy="5236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31"/>
          <p:cNvSpPr txBox="1">
            <a:spLocks noChangeArrowheads="1"/>
          </p:cNvSpPr>
          <p:nvPr/>
        </p:nvSpPr>
        <p:spPr bwMode="auto">
          <a:xfrm>
            <a:off x="571472" y="4786322"/>
            <a:ext cx="670205" cy="5236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31"/>
          <p:cNvSpPr txBox="1">
            <a:spLocks noChangeArrowheads="1"/>
          </p:cNvSpPr>
          <p:nvPr/>
        </p:nvSpPr>
        <p:spPr bwMode="auto">
          <a:xfrm>
            <a:off x="571472" y="5786454"/>
            <a:ext cx="670205" cy="5236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31"/>
          <p:cNvSpPr txBox="1">
            <a:spLocks noChangeArrowheads="1"/>
          </p:cNvSpPr>
          <p:nvPr/>
        </p:nvSpPr>
        <p:spPr bwMode="auto">
          <a:xfrm>
            <a:off x="1857356" y="4286256"/>
            <a:ext cx="437795" cy="5236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31"/>
          <p:cNvSpPr txBox="1">
            <a:spLocks noChangeArrowheads="1"/>
          </p:cNvSpPr>
          <p:nvPr/>
        </p:nvSpPr>
        <p:spPr bwMode="auto">
          <a:xfrm>
            <a:off x="1714480" y="4786322"/>
            <a:ext cx="725827" cy="5236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2,6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31"/>
          <p:cNvSpPr txBox="1">
            <a:spLocks noChangeArrowheads="1"/>
          </p:cNvSpPr>
          <p:nvPr/>
        </p:nvSpPr>
        <p:spPr bwMode="auto">
          <a:xfrm>
            <a:off x="1714480" y="5715016"/>
            <a:ext cx="725827" cy="5236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3,6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31"/>
          <p:cNvSpPr txBox="1">
            <a:spLocks noChangeArrowheads="1"/>
          </p:cNvSpPr>
          <p:nvPr/>
        </p:nvSpPr>
        <p:spPr bwMode="auto">
          <a:xfrm>
            <a:off x="3000364" y="4286256"/>
            <a:ext cx="1058991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0,5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Вт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31"/>
          <p:cNvSpPr txBox="1">
            <a:spLocks noChangeArrowheads="1"/>
          </p:cNvSpPr>
          <p:nvPr/>
        </p:nvSpPr>
        <p:spPr bwMode="auto">
          <a:xfrm>
            <a:off x="3000364" y="4797478"/>
            <a:ext cx="1146999" cy="4174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300"/>
              </a:lnSpc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1,3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Вт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31"/>
          <p:cNvSpPr txBox="1">
            <a:spLocks noChangeArrowheads="1"/>
          </p:cNvSpPr>
          <p:nvPr/>
        </p:nvSpPr>
        <p:spPr bwMode="auto">
          <a:xfrm>
            <a:off x="3000364" y="5800102"/>
            <a:ext cx="1214446" cy="4864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1,8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Вт</a:t>
            </a:r>
            <a:endParaRPr kumimoji="0" lang="en-US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714480" y="3643314"/>
            <a:ext cx="1214446" cy="2714644"/>
          </a:xfrm>
          <a:prstGeom prst="roundRect">
            <a:avLst/>
          </a:prstGeom>
          <a:noFill/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000364" y="3643314"/>
            <a:ext cx="1214446" cy="2714644"/>
          </a:xfrm>
          <a:prstGeom prst="round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143240" y="2571744"/>
            <a:ext cx="1180131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85869" y="2571744"/>
            <a:ext cx="1040670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31"/>
          <p:cNvSpPr txBox="1">
            <a:spLocks noChangeArrowheads="1"/>
          </p:cNvSpPr>
          <p:nvPr/>
        </p:nvSpPr>
        <p:spPr bwMode="auto">
          <a:xfrm>
            <a:off x="4357686" y="4286256"/>
            <a:ext cx="1285884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450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Дж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131"/>
          <p:cNvSpPr txBox="1">
            <a:spLocks noChangeArrowheads="1"/>
          </p:cNvSpPr>
          <p:nvPr/>
        </p:nvSpPr>
        <p:spPr bwMode="auto">
          <a:xfrm>
            <a:off x="4286248" y="4786322"/>
            <a:ext cx="1428760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1170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Дж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131"/>
          <p:cNvSpPr txBox="1">
            <a:spLocks noChangeArrowheads="1"/>
          </p:cNvSpPr>
          <p:nvPr/>
        </p:nvSpPr>
        <p:spPr bwMode="auto">
          <a:xfrm>
            <a:off x="4286248" y="5857892"/>
            <a:ext cx="1428760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1620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Дж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" y="2640475"/>
            <a:ext cx="3143240" cy="10028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71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8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643602" y="6380970"/>
            <a:ext cx="3643306" cy="4770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ts val="3000"/>
              </a:lnSpc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697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41296" y="260648"/>
            <a:ext cx="1691426" cy="1201541"/>
            <a:chOff x="9377" y="4873"/>
            <a:chExt cx="1130" cy="76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767" y="4873"/>
              <a:ext cx="599" cy="530"/>
              <a:chOff x="9767" y="4873"/>
              <a:chExt cx="599" cy="530"/>
            </a:xfrm>
          </p:grpSpPr>
          <p:sp>
            <p:nvSpPr>
              <p:cNvPr id="8196" name="Text Box 4"/>
              <p:cNvSpPr txBox="1">
                <a:spLocks noChangeArrowheads="1"/>
              </p:cNvSpPr>
              <p:nvPr/>
            </p:nvSpPr>
            <p:spPr bwMode="auto">
              <a:xfrm>
                <a:off x="9767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97" name="Oval 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9377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193369" y="279620"/>
            <a:ext cx="1691426" cy="1201541"/>
            <a:chOff x="9385" y="4873"/>
            <a:chExt cx="1129" cy="760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9779" y="4873"/>
              <a:ext cx="602" cy="530"/>
              <a:chOff x="9779" y="4873"/>
              <a:chExt cx="602" cy="530"/>
            </a:xfrm>
          </p:grpSpPr>
          <p:sp>
            <p:nvSpPr>
              <p:cNvPr id="8228" name="Text Box 36"/>
              <p:cNvSpPr txBox="1">
                <a:spLocks noChangeArrowheads="1"/>
              </p:cNvSpPr>
              <p:nvPr/>
            </p:nvSpPr>
            <p:spPr bwMode="auto">
              <a:xfrm>
                <a:off x="9782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>
              <a:off x="10514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 rot="5400000">
            <a:off x="3548537" y="86911"/>
            <a:ext cx="1195635" cy="3936633"/>
            <a:chOff x="11619" y="5099"/>
            <a:chExt cx="709" cy="2490"/>
          </a:xfrm>
        </p:grpSpPr>
        <p:grpSp>
          <p:nvGrpSpPr>
            <p:cNvPr id="7" name="Group 51"/>
            <p:cNvGrpSpPr>
              <a:grpSpLocks/>
            </p:cNvGrpSpPr>
            <p:nvPr/>
          </p:nvGrpSpPr>
          <p:grpSpPr bwMode="auto">
            <a:xfrm>
              <a:off x="11619" y="5099"/>
              <a:ext cx="709" cy="2490"/>
              <a:chOff x="11787" y="5099"/>
              <a:chExt cx="709" cy="2490"/>
            </a:xfrm>
          </p:grpSpPr>
          <p:grpSp>
            <p:nvGrpSpPr>
              <p:cNvPr id="8" name="Group 52"/>
              <p:cNvGrpSpPr>
                <a:grpSpLocks/>
              </p:cNvGrpSpPr>
              <p:nvPr/>
            </p:nvGrpSpPr>
            <p:grpSpPr bwMode="auto">
              <a:xfrm>
                <a:off x="11999" y="5921"/>
                <a:ext cx="497" cy="691"/>
                <a:chOff x="9769" y="4560"/>
                <a:chExt cx="473" cy="691"/>
              </a:xfrm>
            </p:grpSpPr>
            <p:sp>
              <p:nvSpPr>
                <p:cNvPr id="8245" name="Text Box 53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9669" y="4660"/>
                  <a:ext cx="673" cy="4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46" name="Oval 54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47" name="Line 55"/>
              <p:cNvSpPr>
                <a:spLocks noChangeShapeType="1"/>
              </p:cNvSpPr>
              <p:nvPr/>
            </p:nvSpPr>
            <p:spPr bwMode="auto">
              <a:xfrm>
                <a:off x="11802" y="5108"/>
                <a:ext cx="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48" name="Line 56"/>
              <p:cNvSpPr>
                <a:spLocks noChangeShapeType="1"/>
              </p:cNvSpPr>
              <p:nvPr/>
            </p:nvSpPr>
            <p:spPr bwMode="auto">
              <a:xfrm>
                <a:off x="11787" y="7589"/>
                <a:ext cx="4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49" name="Line 57"/>
              <p:cNvSpPr>
                <a:spLocks noChangeShapeType="1"/>
              </p:cNvSpPr>
              <p:nvPr/>
            </p:nvSpPr>
            <p:spPr bwMode="auto">
              <a:xfrm>
                <a:off x="12199" y="5099"/>
                <a:ext cx="0" cy="11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50" name="Line 58"/>
            <p:cNvSpPr>
              <a:spLocks noChangeShapeType="1"/>
            </p:cNvSpPr>
            <p:nvPr/>
          </p:nvSpPr>
          <p:spPr bwMode="auto">
            <a:xfrm>
              <a:off x="12032" y="6625"/>
              <a:ext cx="0" cy="9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8" name="Овал 97"/>
          <p:cNvSpPr/>
          <p:nvPr/>
        </p:nvSpPr>
        <p:spPr>
          <a:xfrm>
            <a:off x="2142778" y="1412776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3851920" y="1412776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4428554" y="1412776"/>
            <a:ext cx="71438" cy="7143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6084168" y="1413346"/>
            <a:ext cx="71438" cy="7143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71"/>
          <p:cNvGrpSpPr/>
          <p:nvPr/>
        </p:nvGrpSpPr>
        <p:grpSpPr>
          <a:xfrm>
            <a:off x="2051720" y="1260780"/>
            <a:ext cx="5096203" cy="1869339"/>
            <a:chOff x="2428875" y="2357430"/>
            <a:chExt cx="5096203" cy="1869339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428875" y="2378609"/>
              <a:ext cx="5096203" cy="1848160"/>
              <a:chOff x="8801" y="5829"/>
              <a:chExt cx="3022" cy="1169"/>
            </a:xfrm>
          </p:grpSpPr>
          <p:sp>
            <p:nvSpPr>
              <p:cNvPr id="8203" name="Line 11"/>
              <p:cNvSpPr>
                <a:spLocks noChangeShapeType="1"/>
              </p:cNvSpPr>
              <p:nvPr/>
            </p:nvSpPr>
            <p:spPr bwMode="auto">
              <a:xfrm flipH="1">
                <a:off x="8801" y="5944"/>
                <a:ext cx="0" cy="10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4" name="Rectangle 12"/>
              <p:cNvSpPr>
                <a:spLocks noChangeArrowheads="1"/>
              </p:cNvSpPr>
              <p:nvPr/>
            </p:nvSpPr>
            <p:spPr bwMode="auto">
              <a:xfrm>
                <a:off x="9055" y="5829"/>
                <a:ext cx="622" cy="21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9677" y="5933"/>
                <a:ext cx="8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7" name="Line 15"/>
              <p:cNvSpPr>
                <a:spLocks noChangeShapeType="1"/>
              </p:cNvSpPr>
              <p:nvPr/>
            </p:nvSpPr>
            <p:spPr bwMode="auto">
              <a:xfrm>
                <a:off x="10829" y="5933"/>
                <a:ext cx="8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 rot="-5400000">
                <a:off x="11096" y="6270"/>
                <a:ext cx="1074" cy="381"/>
                <a:chOff x="8548" y="6751"/>
                <a:chExt cx="1210" cy="517"/>
              </a:xfrm>
            </p:grpSpPr>
            <p:sp>
              <p:nvSpPr>
                <p:cNvPr id="8211" name="Line 19"/>
                <p:cNvSpPr>
                  <a:spLocks noChangeShapeType="1"/>
                </p:cNvSpPr>
                <p:nvPr/>
              </p:nvSpPr>
              <p:spPr bwMode="auto">
                <a:xfrm>
                  <a:off x="8548" y="7004"/>
                  <a:ext cx="3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2" name="Group 20"/>
                <p:cNvGrpSpPr>
                  <a:grpSpLocks/>
                </p:cNvGrpSpPr>
                <p:nvPr/>
              </p:nvGrpSpPr>
              <p:grpSpPr bwMode="auto">
                <a:xfrm>
                  <a:off x="8905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8213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14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" name="Group 23"/>
                <p:cNvGrpSpPr>
                  <a:grpSpLocks/>
                </p:cNvGrpSpPr>
                <p:nvPr/>
              </p:nvGrpSpPr>
              <p:grpSpPr bwMode="auto">
                <a:xfrm>
                  <a:off x="9101" y="6762"/>
                  <a:ext cx="81" cy="506"/>
                  <a:chOff x="8905" y="6751"/>
                  <a:chExt cx="81" cy="506"/>
                </a:xfrm>
              </p:grpSpPr>
              <p:sp>
                <p:nvSpPr>
                  <p:cNvPr id="8216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17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4" name="Group 26"/>
                <p:cNvGrpSpPr>
                  <a:grpSpLocks/>
                </p:cNvGrpSpPr>
                <p:nvPr/>
              </p:nvGrpSpPr>
              <p:grpSpPr bwMode="auto">
                <a:xfrm>
                  <a:off x="9297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8219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20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221" name="Line 29"/>
                <p:cNvSpPr>
                  <a:spLocks noChangeShapeType="1"/>
                </p:cNvSpPr>
                <p:nvPr/>
              </p:nvSpPr>
              <p:spPr bwMode="auto">
                <a:xfrm>
                  <a:off x="9373" y="7010"/>
                  <a:ext cx="3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22" name="Line 30"/>
              <p:cNvSpPr>
                <a:spLocks noChangeShapeType="1"/>
              </p:cNvSpPr>
              <p:nvPr/>
            </p:nvSpPr>
            <p:spPr bwMode="auto">
              <a:xfrm>
                <a:off x="9055" y="6981"/>
                <a:ext cx="258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4" name="Line 32"/>
              <p:cNvSpPr>
                <a:spLocks noChangeShapeType="1"/>
              </p:cNvSpPr>
              <p:nvPr/>
            </p:nvSpPr>
            <p:spPr bwMode="auto">
              <a:xfrm flipH="1">
                <a:off x="8802" y="6981"/>
                <a:ext cx="2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5" name="Line 33"/>
              <p:cNvSpPr>
                <a:spLocks noChangeShapeType="1"/>
              </p:cNvSpPr>
              <p:nvPr/>
            </p:nvSpPr>
            <p:spPr bwMode="auto">
              <a:xfrm flipH="1">
                <a:off x="8802" y="5944"/>
                <a:ext cx="2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9" name="Rectangle 12"/>
            <p:cNvSpPr>
              <a:spLocks noChangeArrowheads="1"/>
            </p:cNvSpPr>
            <p:nvPr/>
          </p:nvSpPr>
          <p:spPr bwMode="auto">
            <a:xfrm>
              <a:off x="5143504" y="2357430"/>
              <a:ext cx="1048920" cy="346234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80"/>
          <p:cNvGrpSpPr/>
          <p:nvPr/>
        </p:nvGrpSpPr>
        <p:grpSpPr>
          <a:xfrm>
            <a:off x="5968603" y="1033686"/>
            <a:ext cx="928694" cy="729197"/>
            <a:chOff x="3488743" y="3000560"/>
            <a:chExt cx="1143008" cy="1020876"/>
          </a:xfrm>
        </p:grpSpPr>
        <p:sp>
          <p:nvSpPr>
            <p:cNvPr id="82" name="Oval 84"/>
            <p:cNvSpPr>
              <a:spLocks noChangeArrowheads="1"/>
            </p:cNvSpPr>
            <p:nvPr/>
          </p:nvSpPr>
          <p:spPr bwMode="auto">
            <a:xfrm>
              <a:off x="3771349" y="3181724"/>
              <a:ext cx="717798" cy="8397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0" y="0"/>
            <a:ext cx="494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цепь по схеме: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6137737"/>
              </p:ext>
            </p:extLst>
          </p:nvPr>
        </p:nvGraphicFramePr>
        <p:xfrm>
          <a:off x="35496" y="3271554"/>
          <a:ext cx="8892479" cy="3829854"/>
        </p:xfrm>
        <a:graphic>
          <a:graphicData uri="http://schemas.openxmlformats.org/drawingml/2006/table">
            <a:tbl>
              <a:tblPr/>
              <a:tblGrid>
                <a:gridCol w="844473"/>
                <a:gridCol w="1135239"/>
                <a:gridCol w="1656184"/>
                <a:gridCol w="1795940"/>
                <a:gridCol w="1876468"/>
                <a:gridCol w="1584175"/>
              </a:tblGrid>
              <a:tr h="566535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Дж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1=     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1=       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Вт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Дж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17322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2=     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2=       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Вт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Дж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173224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25983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сум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сум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сум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   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Вт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Дж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44506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общ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о=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о=     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Вт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Дж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408315">
                <a:tc gridSpan="6"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ru-RU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5865" y="2383357"/>
            <a:ext cx="321273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тока за 15 мин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6331622" y="142852"/>
            <a:ext cx="1951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/t=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897272" y="142852"/>
            <a:ext cx="1175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Рамка 92"/>
          <p:cNvSpPr/>
          <p:nvPr/>
        </p:nvSpPr>
        <p:spPr>
          <a:xfrm>
            <a:off x="7942797" y="142852"/>
            <a:ext cx="928694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072330" y="857233"/>
            <a:ext cx="185738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 Box 131"/>
          <p:cNvSpPr txBox="1">
            <a:spLocks noChangeArrowheads="1"/>
          </p:cNvSpPr>
          <p:nvPr/>
        </p:nvSpPr>
        <p:spPr bwMode="auto">
          <a:xfrm>
            <a:off x="1010645" y="3902437"/>
            <a:ext cx="670205" cy="5236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 Box 131"/>
          <p:cNvSpPr txBox="1">
            <a:spLocks noChangeArrowheads="1"/>
          </p:cNvSpPr>
          <p:nvPr/>
        </p:nvSpPr>
        <p:spPr bwMode="auto">
          <a:xfrm>
            <a:off x="1010645" y="4694525"/>
            <a:ext cx="670205" cy="5236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 Box 131"/>
          <p:cNvSpPr txBox="1">
            <a:spLocks noChangeArrowheads="1"/>
          </p:cNvSpPr>
          <p:nvPr/>
        </p:nvSpPr>
        <p:spPr bwMode="auto">
          <a:xfrm>
            <a:off x="1108303" y="6184463"/>
            <a:ext cx="670205" cy="5236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 Box 131"/>
          <p:cNvSpPr txBox="1">
            <a:spLocks noChangeArrowheads="1"/>
          </p:cNvSpPr>
          <p:nvPr/>
        </p:nvSpPr>
        <p:spPr bwMode="auto">
          <a:xfrm>
            <a:off x="2970677" y="3905518"/>
            <a:ext cx="437795" cy="5236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 Box 131"/>
          <p:cNvSpPr txBox="1">
            <a:spLocks noChangeArrowheads="1"/>
          </p:cNvSpPr>
          <p:nvPr/>
        </p:nvSpPr>
        <p:spPr bwMode="auto">
          <a:xfrm>
            <a:off x="2928926" y="4429132"/>
            <a:ext cx="725827" cy="5236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2,6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131"/>
          <p:cNvSpPr txBox="1">
            <a:spLocks noChangeArrowheads="1"/>
          </p:cNvSpPr>
          <p:nvPr/>
        </p:nvSpPr>
        <p:spPr bwMode="auto">
          <a:xfrm>
            <a:off x="2846041" y="6072206"/>
            <a:ext cx="725827" cy="5236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3,6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 Box 131"/>
          <p:cNvSpPr txBox="1">
            <a:spLocks noChangeArrowheads="1"/>
          </p:cNvSpPr>
          <p:nvPr/>
        </p:nvSpPr>
        <p:spPr bwMode="auto">
          <a:xfrm>
            <a:off x="4214810" y="3764435"/>
            <a:ext cx="1058991" cy="5932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en-US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 Box 131"/>
          <p:cNvSpPr txBox="1">
            <a:spLocks noChangeArrowheads="1"/>
          </p:cNvSpPr>
          <p:nvPr/>
        </p:nvSpPr>
        <p:spPr bwMode="auto">
          <a:xfrm>
            <a:off x="4131971" y="4286256"/>
            <a:ext cx="1440161" cy="6646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5,2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en-US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 Box 131"/>
          <p:cNvSpPr txBox="1">
            <a:spLocks noChangeArrowheads="1"/>
          </p:cNvSpPr>
          <p:nvPr/>
        </p:nvSpPr>
        <p:spPr bwMode="auto">
          <a:xfrm>
            <a:off x="4357686" y="6072206"/>
            <a:ext cx="1143008" cy="4503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7,2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 Box 131"/>
          <p:cNvSpPr txBox="1">
            <a:spLocks noChangeArrowheads="1"/>
          </p:cNvSpPr>
          <p:nvPr/>
        </p:nvSpPr>
        <p:spPr bwMode="auto">
          <a:xfrm>
            <a:off x="6143636" y="3857628"/>
            <a:ext cx="1058991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0,5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Вт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 Box 131"/>
          <p:cNvSpPr txBox="1">
            <a:spLocks noChangeArrowheads="1"/>
          </p:cNvSpPr>
          <p:nvPr/>
        </p:nvSpPr>
        <p:spPr bwMode="auto">
          <a:xfrm>
            <a:off x="6143636" y="4368850"/>
            <a:ext cx="1146999" cy="4174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300"/>
              </a:lnSpc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1,3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Вт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 Box 131"/>
          <p:cNvSpPr txBox="1">
            <a:spLocks noChangeArrowheads="1"/>
          </p:cNvSpPr>
          <p:nvPr/>
        </p:nvSpPr>
        <p:spPr bwMode="auto">
          <a:xfrm>
            <a:off x="6143636" y="6143644"/>
            <a:ext cx="1214446" cy="4864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1,8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Вт</a:t>
            </a:r>
            <a:endParaRPr kumimoji="0" lang="en-US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 Box 131"/>
          <p:cNvSpPr txBox="1">
            <a:spLocks noChangeArrowheads="1"/>
          </p:cNvSpPr>
          <p:nvPr/>
        </p:nvSpPr>
        <p:spPr bwMode="auto">
          <a:xfrm>
            <a:off x="7500958" y="3857628"/>
            <a:ext cx="1285884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450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Дж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 Box 131"/>
          <p:cNvSpPr txBox="1">
            <a:spLocks noChangeArrowheads="1"/>
          </p:cNvSpPr>
          <p:nvPr/>
        </p:nvSpPr>
        <p:spPr bwMode="auto">
          <a:xfrm>
            <a:off x="7429520" y="4357694"/>
            <a:ext cx="1428760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1170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Дж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 Box 131"/>
          <p:cNvSpPr txBox="1">
            <a:spLocks noChangeArrowheads="1"/>
          </p:cNvSpPr>
          <p:nvPr/>
        </p:nvSpPr>
        <p:spPr bwMode="auto">
          <a:xfrm>
            <a:off x="7429520" y="6143644"/>
            <a:ext cx="1428760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1620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Дж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7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81" grpId="0"/>
      <p:bldP spid="17" grpId="0" animBg="1"/>
      <p:bldP spid="91" grpId="0"/>
      <p:bldP spid="92" grpId="0"/>
      <p:bldP spid="93" grpId="0" animBg="1"/>
      <p:bldP spid="94" grpId="0" animBg="1"/>
      <p:bldP spid="95" grpId="0" animBg="1"/>
      <p:bldP spid="96" grpId="0" animBg="1"/>
      <p:bldP spid="97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43306" y="6273225"/>
            <a:ext cx="55006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стр.9,10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285720" y="714356"/>
            <a:ext cx="1857388" cy="2087233"/>
            <a:chOff x="4929190" y="4056411"/>
            <a:chExt cx="1857388" cy="208723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929322" y="4056411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929322" y="5127981"/>
              <a:ext cx="785818" cy="10156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6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1025686">
            <a:off x="966126" y="2354938"/>
            <a:ext cx="7795418" cy="110327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14414" y="4429132"/>
            <a:ext cx="1071570" cy="186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15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115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071670" y="4286256"/>
            <a:ext cx="6072230" cy="14287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Тока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0694" y="3248569"/>
            <a:ext cx="350448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8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6"/>
          <p:cNvGrpSpPr/>
          <p:nvPr/>
        </p:nvGrpSpPr>
        <p:grpSpPr>
          <a:xfrm>
            <a:off x="0" y="24"/>
            <a:ext cx="9144000" cy="6858000"/>
            <a:chOff x="-3857684" y="0"/>
            <a:chExt cx="9144000" cy="6858000"/>
          </a:xfrm>
        </p:grpSpPr>
        <p:grpSp>
          <p:nvGrpSpPr>
            <p:cNvPr id="4" name="Группа 20"/>
            <p:cNvGrpSpPr/>
            <p:nvPr/>
          </p:nvGrpSpPr>
          <p:grpSpPr>
            <a:xfrm>
              <a:off x="-3857684" y="0"/>
              <a:ext cx="9144000" cy="6858000"/>
              <a:chOff x="3571868" y="-3429000"/>
              <a:chExt cx="9144000" cy="6858000"/>
            </a:xfrm>
          </p:grpSpPr>
          <p:grpSp>
            <p:nvGrpSpPr>
              <p:cNvPr id="5" name="Группа 125"/>
              <p:cNvGrpSpPr/>
              <p:nvPr/>
            </p:nvGrpSpPr>
            <p:grpSpPr>
              <a:xfrm>
                <a:off x="3571868" y="-3429000"/>
                <a:ext cx="9144000" cy="6858000"/>
                <a:chOff x="-3214742" y="1285908"/>
                <a:chExt cx="9144000" cy="6858000"/>
              </a:xfrm>
            </p:grpSpPr>
            <p:grpSp>
              <p:nvGrpSpPr>
                <p:cNvPr id="6" name="Группа 114"/>
                <p:cNvGrpSpPr/>
                <p:nvPr/>
              </p:nvGrpSpPr>
              <p:grpSpPr>
                <a:xfrm>
                  <a:off x="-3214742" y="1285908"/>
                  <a:ext cx="9144000" cy="6858000"/>
                  <a:chOff x="0" y="0"/>
                  <a:chExt cx="9144000" cy="6858000"/>
                </a:xfrm>
              </p:grpSpPr>
              <p:sp>
                <p:nvSpPr>
                  <p:cNvPr id="44" name="Прямоугольник 43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  <a:alpha val="69000"/>
                    </a:scheme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Прямоугольник 44"/>
                  <p:cNvSpPr/>
                  <p:nvPr/>
                </p:nvSpPr>
                <p:spPr>
                  <a:xfrm>
                    <a:off x="357158" y="5143512"/>
                    <a:ext cx="1992853" cy="1015663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6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sz="6000" b="1" dirty="0" smtClean="0"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lang="en-US" sz="6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Nt</a:t>
                    </a:r>
                    <a:endParaRPr lang="ru-RU" sz="6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" name="Группа 123"/>
                <p:cNvGrpSpPr/>
                <p:nvPr/>
              </p:nvGrpSpPr>
              <p:grpSpPr>
                <a:xfrm>
                  <a:off x="-3000460" y="1500135"/>
                  <a:ext cx="7425913" cy="1562510"/>
                  <a:chOff x="-3152860" y="-910440"/>
                  <a:chExt cx="7425913" cy="1562510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36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152860" y="-646758"/>
                    <a:ext cx="930056" cy="71438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   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3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-2399564" y="-910440"/>
                    <a:ext cx="6672617" cy="1562510"/>
                    <a:chOff x="-957" y="2602"/>
                    <a:chExt cx="4370" cy="1036"/>
                  </a:xfrm>
                  <a:grpFill/>
                </p:grpSpPr>
                <p:grpSp>
                  <p:nvGrpSpPr>
                    <p:cNvPr id="14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931" y="2602"/>
                      <a:ext cx="4344" cy="1036"/>
                      <a:chOff x="6918" y="2902"/>
                      <a:chExt cx="5277" cy="1036"/>
                    </a:xfrm>
                    <a:grpFill/>
                  </p:grpSpPr>
                  <p:sp>
                    <p:nvSpPr>
                      <p:cNvPr id="40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67" y="3938"/>
                        <a:ext cx="628" cy="0"/>
                      </a:xfrm>
                      <a:prstGeom prst="line">
                        <a:avLst/>
                      </a:prstGeom>
                      <a:grpFill/>
                      <a:ln w="19050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21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18" y="2902"/>
                        <a:ext cx="605" cy="829"/>
                        <a:chOff x="7325" y="3170"/>
                        <a:chExt cx="484" cy="829"/>
                      </a:xfrm>
                      <a:grpFill/>
                    </p:grpSpPr>
                    <p:sp>
                      <p:nvSpPr>
                        <p:cNvPr id="42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61" y="3170"/>
                          <a:ext cx="448" cy="379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43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25" y="3549"/>
                          <a:ext cx="484" cy="450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39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957" y="2981"/>
                      <a:ext cx="583" cy="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2" name="Группа 17"/>
                <p:cNvGrpSpPr/>
                <p:nvPr/>
              </p:nvGrpSpPr>
              <p:grpSpPr>
                <a:xfrm>
                  <a:off x="-2071766" y="4418965"/>
                  <a:ext cx="6643766" cy="1938993"/>
                  <a:chOff x="214250" y="4019985"/>
                  <a:chExt cx="6643766" cy="1938993"/>
                </a:xfrm>
              </p:grpSpPr>
              <p:sp>
                <p:nvSpPr>
                  <p:cNvPr id="31" name="Прямоугольник 30"/>
                  <p:cNvSpPr/>
                  <p:nvPr/>
                </p:nvSpPr>
                <p:spPr>
                  <a:xfrm>
                    <a:off x="6000760" y="4019985"/>
                    <a:ext cx="857256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U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2" name="Прямоугольник 31"/>
                  <p:cNvSpPr/>
                  <p:nvPr/>
                </p:nvSpPr>
                <p:spPr>
                  <a:xfrm>
                    <a:off x="4929190" y="4643446"/>
                    <a:ext cx="1000132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cap="all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sz="6600" b="1" cap="all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3" name="Прямоугольник 32"/>
                  <p:cNvSpPr/>
                  <p:nvPr/>
                </p:nvSpPr>
                <p:spPr>
                  <a:xfrm>
                    <a:off x="5929322" y="5127981"/>
                    <a:ext cx="857224" cy="83099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8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lang="ru-RU" sz="48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34" name="Прямая соединительная линия 33"/>
                  <p:cNvCxnSpPr/>
                  <p:nvPr/>
                </p:nvCxnSpPr>
                <p:spPr>
                  <a:xfrm>
                    <a:off x="5929322" y="5199419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Прямая соединительная линия 34"/>
                  <p:cNvCxnSpPr/>
                  <p:nvPr/>
                </p:nvCxnSpPr>
                <p:spPr>
                  <a:xfrm>
                    <a:off x="214250" y="4030176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" name="Группа 145"/>
              <p:cNvGrpSpPr/>
              <p:nvPr/>
            </p:nvGrpSpPr>
            <p:grpSpPr>
              <a:xfrm>
                <a:off x="3643274" y="-1139909"/>
                <a:ext cx="1808967" cy="1701831"/>
                <a:chOff x="3940901" y="3717875"/>
                <a:chExt cx="1808967" cy="1701831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24" name="Line 1"/>
                <p:cNvSpPr>
                  <a:spLocks noChangeShapeType="1"/>
                </p:cNvSpPr>
                <p:nvPr/>
              </p:nvSpPr>
              <p:spPr bwMode="auto">
                <a:xfrm rot="21420000">
                  <a:off x="5000799" y="4509576"/>
                  <a:ext cx="571504" cy="53509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Rectangle 152"/>
                <p:cNvSpPr>
                  <a:spLocks noChangeArrowheads="1"/>
                </p:cNvSpPr>
                <p:nvPr/>
              </p:nvSpPr>
              <p:spPr bwMode="auto">
                <a:xfrm>
                  <a:off x="5072034" y="3717875"/>
                  <a:ext cx="677834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q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940901" y="4009516"/>
                  <a:ext cx="1071538" cy="9197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Rectangle 152"/>
                <p:cNvSpPr>
                  <a:spLocks noChangeArrowheads="1"/>
                </p:cNvSpPr>
                <p:nvPr/>
              </p:nvSpPr>
              <p:spPr bwMode="auto">
                <a:xfrm rot="21540000">
                  <a:off x="5163141" y="4650265"/>
                  <a:ext cx="428628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6" name="Прямоугольник 45"/>
            <p:cNvSpPr/>
            <p:nvPr/>
          </p:nvSpPr>
          <p:spPr>
            <a:xfrm>
              <a:off x="1714480" y="1500174"/>
              <a:ext cx="3504486" cy="13234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8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8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8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8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utoUpdateAnimBg="0"/>
      <p:bldP spid="12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мощность тока на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равна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………..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тока за 15 минут, т.е. за 900с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равна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Дж,   на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………..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Дж.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2.Общая мощность ………………………………………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3.На большем сопротивлении мощность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………………… …………….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4.  . . . . . . ..  . .. . . .. . . . . . . . . . . . . . .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41296" y="260648"/>
            <a:ext cx="1691426" cy="1201541"/>
            <a:chOff x="9377" y="4873"/>
            <a:chExt cx="1130" cy="76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767" y="4873"/>
              <a:ext cx="599" cy="530"/>
              <a:chOff x="9767" y="4873"/>
              <a:chExt cx="599" cy="530"/>
            </a:xfrm>
          </p:grpSpPr>
          <p:sp>
            <p:nvSpPr>
              <p:cNvPr id="8196" name="Text Box 4"/>
              <p:cNvSpPr txBox="1">
                <a:spLocks noChangeArrowheads="1"/>
              </p:cNvSpPr>
              <p:nvPr/>
            </p:nvSpPr>
            <p:spPr bwMode="auto">
              <a:xfrm>
                <a:off x="9767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97" name="Oval 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9377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193369" y="279620"/>
            <a:ext cx="1691426" cy="1201541"/>
            <a:chOff x="9385" y="4873"/>
            <a:chExt cx="1129" cy="760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9779" y="4873"/>
              <a:ext cx="602" cy="530"/>
              <a:chOff x="9779" y="4873"/>
              <a:chExt cx="602" cy="530"/>
            </a:xfrm>
          </p:grpSpPr>
          <p:sp>
            <p:nvSpPr>
              <p:cNvPr id="8228" name="Text Box 36"/>
              <p:cNvSpPr txBox="1">
                <a:spLocks noChangeArrowheads="1"/>
              </p:cNvSpPr>
              <p:nvPr/>
            </p:nvSpPr>
            <p:spPr bwMode="auto">
              <a:xfrm>
                <a:off x="9782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>
              <a:off x="10514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 rot="5400000">
            <a:off x="3548537" y="86911"/>
            <a:ext cx="1195635" cy="3936633"/>
            <a:chOff x="11619" y="5099"/>
            <a:chExt cx="709" cy="2490"/>
          </a:xfrm>
        </p:grpSpPr>
        <p:grpSp>
          <p:nvGrpSpPr>
            <p:cNvPr id="7" name="Group 51"/>
            <p:cNvGrpSpPr>
              <a:grpSpLocks/>
            </p:cNvGrpSpPr>
            <p:nvPr/>
          </p:nvGrpSpPr>
          <p:grpSpPr bwMode="auto">
            <a:xfrm>
              <a:off x="11619" y="5099"/>
              <a:ext cx="709" cy="2490"/>
              <a:chOff x="11787" y="5099"/>
              <a:chExt cx="709" cy="2490"/>
            </a:xfrm>
          </p:grpSpPr>
          <p:grpSp>
            <p:nvGrpSpPr>
              <p:cNvPr id="8" name="Group 52"/>
              <p:cNvGrpSpPr>
                <a:grpSpLocks/>
              </p:cNvGrpSpPr>
              <p:nvPr/>
            </p:nvGrpSpPr>
            <p:grpSpPr bwMode="auto">
              <a:xfrm>
                <a:off x="11999" y="5921"/>
                <a:ext cx="497" cy="691"/>
                <a:chOff x="9769" y="4560"/>
                <a:chExt cx="473" cy="691"/>
              </a:xfrm>
            </p:grpSpPr>
            <p:sp>
              <p:nvSpPr>
                <p:cNvPr id="8245" name="Text Box 53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9669" y="4660"/>
                  <a:ext cx="673" cy="4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46" name="Oval 54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47" name="Line 55"/>
              <p:cNvSpPr>
                <a:spLocks noChangeShapeType="1"/>
              </p:cNvSpPr>
              <p:nvPr/>
            </p:nvSpPr>
            <p:spPr bwMode="auto">
              <a:xfrm>
                <a:off x="11802" y="5108"/>
                <a:ext cx="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48" name="Line 56"/>
              <p:cNvSpPr>
                <a:spLocks noChangeShapeType="1"/>
              </p:cNvSpPr>
              <p:nvPr/>
            </p:nvSpPr>
            <p:spPr bwMode="auto">
              <a:xfrm>
                <a:off x="11787" y="7589"/>
                <a:ext cx="4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49" name="Line 57"/>
              <p:cNvSpPr>
                <a:spLocks noChangeShapeType="1"/>
              </p:cNvSpPr>
              <p:nvPr/>
            </p:nvSpPr>
            <p:spPr bwMode="auto">
              <a:xfrm>
                <a:off x="12199" y="5099"/>
                <a:ext cx="0" cy="11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50" name="Line 58"/>
            <p:cNvSpPr>
              <a:spLocks noChangeShapeType="1"/>
            </p:cNvSpPr>
            <p:nvPr/>
          </p:nvSpPr>
          <p:spPr bwMode="auto">
            <a:xfrm>
              <a:off x="12032" y="6625"/>
              <a:ext cx="0" cy="9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8" name="Овал 97"/>
          <p:cNvSpPr/>
          <p:nvPr/>
        </p:nvSpPr>
        <p:spPr>
          <a:xfrm>
            <a:off x="2142778" y="1412776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3851920" y="1412776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4428554" y="1412776"/>
            <a:ext cx="71438" cy="7143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6084168" y="1413346"/>
            <a:ext cx="71438" cy="7143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71"/>
          <p:cNvGrpSpPr/>
          <p:nvPr/>
        </p:nvGrpSpPr>
        <p:grpSpPr>
          <a:xfrm>
            <a:off x="2051720" y="1260780"/>
            <a:ext cx="5096203" cy="1869339"/>
            <a:chOff x="2428875" y="2357430"/>
            <a:chExt cx="5096203" cy="1869339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428875" y="2378609"/>
              <a:ext cx="5096203" cy="1848160"/>
              <a:chOff x="8801" y="5829"/>
              <a:chExt cx="3022" cy="1169"/>
            </a:xfrm>
          </p:grpSpPr>
          <p:sp>
            <p:nvSpPr>
              <p:cNvPr id="8203" name="Line 11"/>
              <p:cNvSpPr>
                <a:spLocks noChangeShapeType="1"/>
              </p:cNvSpPr>
              <p:nvPr/>
            </p:nvSpPr>
            <p:spPr bwMode="auto">
              <a:xfrm flipH="1">
                <a:off x="8801" y="5944"/>
                <a:ext cx="0" cy="10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4" name="Rectangle 12"/>
              <p:cNvSpPr>
                <a:spLocks noChangeArrowheads="1"/>
              </p:cNvSpPr>
              <p:nvPr/>
            </p:nvSpPr>
            <p:spPr bwMode="auto">
              <a:xfrm>
                <a:off x="9055" y="5829"/>
                <a:ext cx="622" cy="21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9677" y="5933"/>
                <a:ext cx="8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7" name="Line 15"/>
              <p:cNvSpPr>
                <a:spLocks noChangeShapeType="1"/>
              </p:cNvSpPr>
              <p:nvPr/>
            </p:nvSpPr>
            <p:spPr bwMode="auto">
              <a:xfrm>
                <a:off x="10829" y="5933"/>
                <a:ext cx="8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 rot="-5400000">
                <a:off x="11096" y="6270"/>
                <a:ext cx="1074" cy="381"/>
                <a:chOff x="8548" y="6751"/>
                <a:chExt cx="1210" cy="517"/>
              </a:xfrm>
            </p:grpSpPr>
            <p:sp>
              <p:nvSpPr>
                <p:cNvPr id="8211" name="Line 19"/>
                <p:cNvSpPr>
                  <a:spLocks noChangeShapeType="1"/>
                </p:cNvSpPr>
                <p:nvPr/>
              </p:nvSpPr>
              <p:spPr bwMode="auto">
                <a:xfrm>
                  <a:off x="8548" y="7004"/>
                  <a:ext cx="3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2" name="Group 20"/>
                <p:cNvGrpSpPr>
                  <a:grpSpLocks/>
                </p:cNvGrpSpPr>
                <p:nvPr/>
              </p:nvGrpSpPr>
              <p:grpSpPr bwMode="auto">
                <a:xfrm>
                  <a:off x="8905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8213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14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" name="Group 23"/>
                <p:cNvGrpSpPr>
                  <a:grpSpLocks/>
                </p:cNvGrpSpPr>
                <p:nvPr/>
              </p:nvGrpSpPr>
              <p:grpSpPr bwMode="auto">
                <a:xfrm>
                  <a:off x="9101" y="6762"/>
                  <a:ext cx="81" cy="506"/>
                  <a:chOff x="8905" y="6751"/>
                  <a:chExt cx="81" cy="506"/>
                </a:xfrm>
              </p:grpSpPr>
              <p:sp>
                <p:nvSpPr>
                  <p:cNvPr id="8216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17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4" name="Group 26"/>
                <p:cNvGrpSpPr>
                  <a:grpSpLocks/>
                </p:cNvGrpSpPr>
                <p:nvPr/>
              </p:nvGrpSpPr>
              <p:grpSpPr bwMode="auto">
                <a:xfrm>
                  <a:off x="9297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8219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20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221" name="Line 29"/>
                <p:cNvSpPr>
                  <a:spLocks noChangeShapeType="1"/>
                </p:cNvSpPr>
                <p:nvPr/>
              </p:nvSpPr>
              <p:spPr bwMode="auto">
                <a:xfrm>
                  <a:off x="9373" y="7010"/>
                  <a:ext cx="3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22" name="Line 30"/>
              <p:cNvSpPr>
                <a:spLocks noChangeShapeType="1"/>
              </p:cNvSpPr>
              <p:nvPr/>
            </p:nvSpPr>
            <p:spPr bwMode="auto">
              <a:xfrm>
                <a:off x="9055" y="6981"/>
                <a:ext cx="258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4" name="Line 32"/>
              <p:cNvSpPr>
                <a:spLocks noChangeShapeType="1"/>
              </p:cNvSpPr>
              <p:nvPr/>
            </p:nvSpPr>
            <p:spPr bwMode="auto">
              <a:xfrm flipH="1">
                <a:off x="8802" y="6981"/>
                <a:ext cx="2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5" name="Line 33"/>
              <p:cNvSpPr>
                <a:spLocks noChangeShapeType="1"/>
              </p:cNvSpPr>
              <p:nvPr/>
            </p:nvSpPr>
            <p:spPr bwMode="auto">
              <a:xfrm flipH="1">
                <a:off x="8802" y="5944"/>
                <a:ext cx="2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9" name="Rectangle 12"/>
            <p:cNvSpPr>
              <a:spLocks noChangeArrowheads="1"/>
            </p:cNvSpPr>
            <p:nvPr/>
          </p:nvSpPr>
          <p:spPr bwMode="auto">
            <a:xfrm>
              <a:off x="5143504" y="2357430"/>
              <a:ext cx="1048920" cy="346234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80"/>
          <p:cNvGrpSpPr/>
          <p:nvPr/>
        </p:nvGrpSpPr>
        <p:grpSpPr>
          <a:xfrm>
            <a:off x="5968603" y="1033686"/>
            <a:ext cx="928694" cy="729197"/>
            <a:chOff x="3488743" y="3000560"/>
            <a:chExt cx="1143008" cy="1020876"/>
          </a:xfrm>
        </p:grpSpPr>
        <p:sp>
          <p:nvSpPr>
            <p:cNvPr id="82" name="Oval 84"/>
            <p:cNvSpPr>
              <a:spLocks noChangeArrowheads="1"/>
            </p:cNvSpPr>
            <p:nvPr/>
          </p:nvSpPr>
          <p:spPr bwMode="auto">
            <a:xfrm>
              <a:off x="3771349" y="3181724"/>
              <a:ext cx="717798" cy="8397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0" y="0"/>
            <a:ext cx="494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цепь по схеме: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6137737"/>
              </p:ext>
            </p:extLst>
          </p:nvPr>
        </p:nvGraphicFramePr>
        <p:xfrm>
          <a:off x="35496" y="3271554"/>
          <a:ext cx="8892479" cy="3829854"/>
        </p:xfrm>
        <a:graphic>
          <a:graphicData uri="http://schemas.openxmlformats.org/drawingml/2006/table">
            <a:tbl>
              <a:tblPr/>
              <a:tblGrid>
                <a:gridCol w="844473"/>
                <a:gridCol w="1135239"/>
                <a:gridCol w="1656184"/>
                <a:gridCol w="1795940"/>
                <a:gridCol w="1876468"/>
                <a:gridCol w="1584175"/>
              </a:tblGrid>
              <a:tr h="566535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Дж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1=     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1=       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Вт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Дж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17322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2=     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2=       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Вт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Дж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253496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173224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25983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сум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сум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сум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   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Вт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Дж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44506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общ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о=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о=     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Вт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Дж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408315">
                <a:tc gridSpan="6"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ru-RU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5865" y="2383357"/>
            <a:ext cx="321273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тока за 15 мин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0" y="0"/>
            <a:ext cx="9144000" cy="6858000"/>
            <a:chOff x="-3857684" y="0"/>
            <a:chExt cx="9144000" cy="6858000"/>
          </a:xfrm>
        </p:grpSpPr>
        <p:grpSp>
          <p:nvGrpSpPr>
            <p:cNvPr id="60" name="Группа 20"/>
            <p:cNvGrpSpPr/>
            <p:nvPr/>
          </p:nvGrpSpPr>
          <p:grpSpPr>
            <a:xfrm>
              <a:off x="-3857684" y="0"/>
              <a:ext cx="9144000" cy="6858000"/>
              <a:chOff x="3571868" y="-3429000"/>
              <a:chExt cx="9144000" cy="6858000"/>
            </a:xfrm>
          </p:grpSpPr>
          <p:grpSp>
            <p:nvGrpSpPr>
              <p:cNvPr id="62" name="Группа 125"/>
              <p:cNvGrpSpPr/>
              <p:nvPr/>
            </p:nvGrpSpPr>
            <p:grpSpPr>
              <a:xfrm>
                <a:off x="3571868" y="-3429000"/>
                <a:ext cx="9144000" cy="6858000"/>
                <a:chOff x="-3214742" y="1285908"/>
                <a:chExt cx="9144000" cy="6858000"/>
              </a:xfrm>
            </p:grpSpPr>
            <p:grpSp>
              <p:nvGrpSpPr>
                <p:cNvPr id="68" name="Группа 114"/>
                <p:cNvGrpSpPr/>
                <p:nvPr/>
              </p:nvGrpSpPr>
              <p:grpSpPr>
                <a:xfrm>
                  <a:off x="-3214742" y="1285908"/>
                  <a:ext cx="9144000" cy="6858000"/>
                  <a:chOff x="0" y="0"/>
                  <a:chExt cx="9144000" cy="6858000"/>
                </a:xfrm>
              </p:grpSpPr>
              <p:sp>
                <p:nvSpPr>
                  <p:cNvPr id="89" name="Прямоугольник 88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  <a:alpha val="69000"/>
                    </a:scheme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0" name="Прямоугольник 89"/>
                  <p:cNvSpPr/>
                  <p:nvPr/>
                </p:nvSpPr>
                <p:spPr>
                  <a:xfrm>
                    <a:off x="357158" y="5143512"/>
                    <a:ext cx="1992853" cy="1015663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6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sz="6000" b="1" dirty="0" smtClean="0"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lang="en-US" sz="6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Nt</a:t>
                    </a:r>
                    <a:endParaRPr lang="ru-RU" sz="6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70" name="Группа 123"/>
                <p:cNvGrpSpPr/>
                <p:nvPr/>
              </p:nvGrpSpPr>
              <p:grpSpPr>
                <a:xfrm>
                  <a:off x="-3000460" y="1500135"/>
                  <a:ext cx="7425913" cy="1562510"/>
                  <a:chOff x="-3152860" y="-910440"/>
                  <a:chExt cx="7425913" cy="1562510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7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152860" y="-646758"/>
                    <a:ext cx="930056" cy="71438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   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78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-2399564" y="-910440"/>
                    <a:ext cx="6672617" cy="1562510"/>
                    <a:chOff x="-957" y="2602"/>
                    <a:chExt cx="4370" cy="1036"/>
                  </a:xfrm>
                  <a:grpFill/>
                </p:grpSpPr>
                <p:grpSp>
                  <p:nvGrpSpPr>
                    <p:cNvPr id="79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931" y="2602"/>
                      <a:ext cx="4344" cy="1036"/>
                      <a:chOff x="6918" y="2902"/>
                      <a:chExt cx="5277" cy="1036"/>
                    </a:xfrm>
                    <a:grpFill/>
                  </p:grpSpPr>
                  <p:sp>
                    <p:nvSpPr>
                      <p:cNvPr id="85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67" y="3938"/>
                        <a:ext cx="628" cy="0"/>
                      </a:xfrm>
                      <a:prstGeom prst="line">
                        <a:avLst/>
                      </a:prstGeom>
                      <a:grpFill/>
                      <a:ln w="19050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86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18" y="2902"/>
                        <a:ext cx="605" cy="829"/>
                        <a:chOff x="7325" y="3170"/>
                        <a:chExt cx="484" cy="829"/>
                      </a:xfrm>
                      <a:grpFill/>
                    </p:grpSpPr>
                    <p:sp>
                      <p:nvSpPr>
                        <p:cNvPr id="87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61" y="3170"/>
                          <a:ext cx="448" cy="379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88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25" y="3549"/>
                          <a:ext cx="484" cy="450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80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957" y="2981"/>
                      <a:ext cx="583" cy="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71" name="Группа 17"/>
                <p:cNvGrpSpPr/>
                <p:nvPr/>
              </p:nvGrpSpPr>
              <p:grpSpPr>
                <a:xfrm>
                  <a:off x="-2071766" y="4418965"/>
                  <a:ext cx="6643766" cy="1938993"/>
                  <a:chOff x="214250" y="4019985"/>
                  <a:chExt cx="6643766" cy="1938993"/>
                </a:xfrm>
              </p:grpSpPr>
              <p:sp>
                <p:nvSpPr>
                  <p:cNvPr id="72" name="Прямоугольник 71"/>
                  <p:cNvSpPr/>
                  <p:nvPr/>
                </p:nvSpPr>
                <p:spPr>
                  <a:xfrm>
                    <a:off x="6000760" y="4019985"/>
                    <a:ext cx="857256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U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3" name="Прямоугольник 72"/>
                  <p:cNvSpPr/>
                  <p:nvPr/>
                </p:nvSpPr>
                <p:spPr>
                  <a:xfrm>
                    <a:off x="4929190" y="4643446"/>
                    <a:ext cx="1000132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cap="all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sz="6600" b="1" cap="all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4" name="Прямоугольник 73"/>
                  <p:cNvSpPr/>
                  <p:nvPr/>
                </p:nvSpPr>
                <p:spPr>
                  <a:xfrm>
                    <a:off x="5929322" y="5127981"/>
                    <a:ext cx="857224" cy="83099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8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lang="ru-RU" sz="48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5" name="Прямая соединительная линия 74"/>
                  <p:cNvCxnSpPr/>
                  <p:nvPr/>
                </p:nvCxnSpPr>
                <p:spPr>
                  <a:xfrm>
                    <a:off x="5929322" y="5199419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Прямая соединительная линия 75"/>
                  <p:cNvCxnSpPr/>
                  <p:nvPr/>
                </p:nvCxnSpPr>
                <p:spPr>
                  <a:xfrm>
                    <a:off x="214250" y="4030176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" name="Группа 145"/>
              <p:cNvGrpSpPr/>
              <p:nvPr/>
            </p:nvGrpSpPr>
            <p:grpSpPr>
              <a:xfrm>
                <a:off x="3643274" y="-1139909"/>
                <a:ext cx="1808967" cy="1701831"/>
                <a:chOff x="3940901" y="3717875"/>
                <a:chExt cx="1808967" cy="1701831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64" name="Line 1"/>
                <p:cNvSpPr>
                  <a:spLocks noChangeShapeType="1"/>
                </p:cNvSpPr>
                <p:nvPr/>
              </p:nvSpPr>
              <p:spPr bwMode="auto">
                <a:xfrm rot="21420000">
                  <a:off x="5000799" y="4509576"/>
                  <a:ext cx="571504" cy="53509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5" name="Rectangle 152"/>
                <p:cNvSpPr>
                  <a:spLocks noChangeArrowheads="1"/>
                </p:cNvSpPr>
                <p:nvPr/>
              </p:nvSpPr>
              <p:spPr bwMode="auto">
                <a:xfrm>
                  <a:off x="5072034" y="3717875"/>
                  <a:ext cx="677834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q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940901" y="4009516"/>
                  <a:ext cx="1071538" cy="9197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Rectangle 152"/>
                <p:cNvSpPr>
                  <a:spLocks noChangeArrowheads="1"/>
                </p:cNvSpPr>
                <p:nvPr/>
              </p:nvSpPr>
              <p:spPr bwMode="auto">
                <a:xfrm rot="21540000">
                  <a:off x="5163141" y="4650265"/>
                  <a:ext cx="428628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61" name="Прямоугольник 60"/>
            <p:cNvSpPr/>
            <p:nvPr/>
          </p:nvSpPr>
          <p:spPr>
            <a:xfrm>
              <a:off x="1714480" y="1500174"/>
              <a:ext cx="3504486" cy="13234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8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8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8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8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6331622" y="142852"/>
            <a:ext cx="1951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/t=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897272" y="142852"/>
            <a:ext cx="1175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Рамка 92"/>
          <p:cNvSpPr/>
          <p:nvPr/>
        </p:nvSpPr>
        <p:spPr>
          <a:xfrm>
            <a:off x="7942797" y="142852"/>
            <a:ext cx="928694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072330" y="857233"/>
            <a:ext cx="185738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7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81" grpId="0"/>
      <p:bldP spid="17" grpId="0" animBg="1"/>
      <p:bldP spid="91" grpId="0"/>
      <p:bldP spid="92" grpId="0"/>
      <p:bldP spid="93" grpId="0" animBg="1"/>
      <p:bldP spid="9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5786" y="857232"/>
            <a:ext cx="642942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№14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t" hangingPunct="1">
              <a:lnSpc>
                <a:spcPts val="34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гр4</a:t>
            </a:r>
            <a:r>
              <a:rPr lang="ru-RU" sz="4000" b="1" dirty="0" smtClean="0"/>
              <a:t> </a:t>
            </a:r>
          </a:p>
          <a:p>
            <a:pPr algn="ctr">
              <a:lnSpc>
                <a:spcPts val="4000"/>
              </a:lnSpc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1190,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1191,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1193,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1195, 1197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000"/>
              </a:lnSpc>
              <a:buNone/>
            </a:pPr>
            <a:r>
              <a:rPr lang="ru-RU" b="1" dirty="0" smtClean="0"/>
              <a:t>14</a:t>
            </a:r>
            <a:r>
              <a:rPr lang="ru-RU" dirty="0" smtClean="0"/>
              <a:t> </a:t>
            </a:r>
            <a:r>
              <a:rPr lang="ru-RU" b="1" dirty="0" err="1" smtClean="0"/>
              <a:t>А</a:t>
            </a:r>
            <a:r>
              <a:rPr lang="ru-RU" b="1" baseline="-25000" dirty="0" err="1" smtClean="0"/>
              <a:t>ток</a:t>
            </a:r>
            <a:r>
              <a:rPr lang="ru-RU" dirty="0" smtClean="0"/>
              <a:t>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0042"/>
            <a:ext cx="7215206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л.р№10 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t" hangingPunct="1">
              <a:lnSpc>
                <a:spcPts val="34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t" hangingPunct="1">
              <a:lnSpc>
                <a:spcPts val="3400"/>
              </a:lnSpc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1140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1142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1151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1138 1126 </a:t>
            </a:r>
          </a:p>
          <a:p>
            <a:pPr algn="ctr" eaLnBrk="1" fontAlgn="t" hangingPunct="1">
              <a:lnSpc>
                <a:spcPts val="34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соед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5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2" y="71414"/>
          <a:ext cx="9144002" cy="6575110"/>
        </p:xfrm>
        <a:graphic>
          <a:graphicData uri="http://schemas.openxmlformats.org/drawingml/2006/table">
            <a:tbl>
              <a:tblPr/>
              <a:tblGrid>
                <a:gridCol w="257430"/>
                <a:gridCol w="242606"/>
                <a:gridCol w="439238"/>
                <a:gridCol w="514860"/>
                <a:gridCol w="1043638"/>
                <a:gridCol w="991455"/>
                <a:gridCol w="991455"/>
                <a:gridCol w="991455"/>
                <a:gridCol w="739244"/>
                <a:gridCol w="991455"/>
                <a:gridCol w="264389"/>
                <a:gridCol w="819553"/>
                <a:gridCol w="857224"/>
              </a:tblGrid>
              <a:tr h="357190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r>
                        <a:rPr lang="ru-RU" sz="18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электрические явления –2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Урок - 6 (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лр10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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уст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19-1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632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</a:t>
                      </a:r>
                      <a:r>
                        <a:rPr lang="ru-RU" sz="2000" b="1" cap="all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л.р. №10 " </a:t>
                      </a:r>
                      <a:r>
                        <a:rPr lang="ru-RU" sz="3200" b="1" cap="all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определение кпд  </a:t>
                      </a:r>
                      <a:r>
                        <a:rPr lang="ru-RU" sz="2000" b="1" cap="all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установки с электрическим </a:t>
                      </a:r>
                      <a:r>
                        <a:rPr lang="ru-RU" sz="20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нагревателем</a:t>
                      </a:r>
                      <a:r>
                        <a:rPr lang="ru-RU" sz="2000" b="1" cap="all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ru-RU" sz="2000" b="1" cap="all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электродвигателем.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581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ЦЕЛИ:1.Создать условия для развития практических навыков обращения с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амперметром, вольтметром, источником тока, соединительными проводами,  термометром и калориметром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Создать условия для закрепления знаний по теме</a:t>
                      </a:r>
                      <a:r>
                        <a:rPr lang="ru-RU" sz="16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№14.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Создать условия для повторения понятий </a:t>
                      </a:r>
                      <a:r>
                        <a:rPr lang="ru-RU" sz="16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КПД и закономерностей нагревания.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1213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Создать условия для планирования и выполнения л/</a:t>
                      </a: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 сборкой электрической цепи,  изменения величины сопротивления проводника и силы тока в цепи и вычисления работы и мощности тока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ru-RU" sz="1600" b="1" i="1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нахождения количества теплоты.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Убедить учащихся в справедливости  изученных </a:t>
                      </a:r>
                      <a:r>
                        <a:rPr lang="ru-RU" sz="16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закономерностей нахождения работы и мощности тока и КПД и закономерностей нахождения количества теплоты</a:t>
                      </a:r>
                      <a:r>
                        <a:rPr lang="ru-RU" sz="1600" b="1" i="1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Способствовать закреплению умений пользоваться правилами сборки электрической цепи 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316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</a:t>
                      </a:r>
                      <a:r>
                        <a:rPr lang="ru-RU" sz="1800" b="1" i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УРОКА:</a:t>
                      </a: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закрепления изученного материала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316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 </a:t>
                      </a: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лабораторная работа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316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ДЕМОНСТРАЦИИ:1.                                     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3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573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ДЗ </a:t>
                      </a:r>
                      <a:r>
                        <a:rPr lang="ru-RU" sz="160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№6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573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планирование лабораторной №10 работы и инструктаж по ТБ.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573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лабораторной работы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573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выполнение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573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время работы  (10 мин)     -  упр. 27(1,3) стр. 108        - упр.27(2,4)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573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(№5)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89" marR="30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89" marR="30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89" marR="30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89" marR="30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89" marR="30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89" marR="30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89" marR="30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соед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89" marR="30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89" marR="3058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0042"/>
            <a:ext cx="7215206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л.р№10 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t" hangingPunct="1">
              <a:lnSpc>
                <a:spcPts val="34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t" hangingPunct="1">
              <a:lnSpc>
                <a:spcPts val="3400"/>
              </a:lnSpc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1140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1142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1151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1138 1126 </a:t>
            </a:r>
          </a:p>
          <a:p>
            <a:pPr algn="ctr" eaLnBrk="1" fontAlgn="t" hangingPunct="1">
              <a:lnSpc>
                <a:spcPts val="34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соед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5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571604" y="2644205"/>
            <a:ext cx="1543190" cy="14123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663371" y="2143116"/>
            <a:ext cx="2408695" cy="137604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полезн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757304" y="3124523"/>
            <a:ext cx="2171886" cy="11617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Азатр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714612" y="3141375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500166" y="2143116"/>
            <a:ext cx="4357718" cy="2071702"/>
          </a:xfrm>
          <a:prstGeom prst="flowChartConnector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9176084">
            <a:off x="-20517" y="1333773"/>
            <a:ext cx="192882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en-US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mgh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4"/>
          <p:cNvGrpSpPr/>
          <p:nvPr/>
        </p:nvGrpSpPr>
        <p:grpSpPr>
          <a:xfrm>
            <a:off x="2500298" y="1071546"/>
            <a:ext cx="3661840" cy="646331"/>
            <a:chOff x="2500298" y="1071546"/>
            <a:chExt cx="3661840" cy="64633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500298" y="1071546"/>
              <a:ext cx="2101857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Q=cm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600" b="1" baseline="30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090436" y="1101526"/>
              <a:ext cx="207170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    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 rot="1512667">
            <a:off x="159068" y="3965186"/>
            <a:ext cx="163868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en-US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UIt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915586">
            <a:off x="4521033" y="4916791"/>
            <a:ext cx="221457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=N</a:t>
            </a:r>
            <a:r>
              <a:rPr lang="ru-RU" sz="36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     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 rot="19230261">
            <a:off x="-18675" y="1418061"/>
            <a:ext cx="2000264" cy="659358"/>
          </a:xfrm>
          <a:prstGeom prst="wedgeRectCallout">
            <a:avLst>
              <a:gd name="adj1" fmla="val 51990"/>
              <a:gd name="adj2" fmla="val 2888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2500298" y="1076714"/>
            <a:ext cx="2214578" cy="659358"/>
          </a:xfrm>
          <a:prstGeom prst="wedgeRectCallout">
            <a:avLst>
              <a:gd name="adj1" fmla="val -23430"/>
              <a:gd name="adj2" fmla="val 1371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1"/>
          <p:cNvSpPr/>
          <p:nvPr/>
        </p:nvSpPr>
        <p:spPr>
          <a:xfrm rot="1344196">
            <a:off x="115252" y="3891486"/>
            <a:ext cx="1870320" cy="975193"/>
          </a:xfrm>
          <a:prstGeom prst="wedgeEllipseCallout">
            <a:avLst>
              <a:gd name="adj1" fmla="val 78550"/>
              <a:gd name="adj2" fmla="val -106338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ьная выноска 23"/>
          <p:cNvSpPr/>
          <p:nvPr/>
        </p:nvSpPr>
        <p:spPr>
          <a:xfrm rot="20842646">
            <a:off x="4221873" y="4788385"/>
            <a:ext cx="2601079" cy="994077"/>
          </a:xfrm>
          <a:prstGeom prst="wedgeEllipseCallout">
            <a:avLst>
              <a:gd name="adj1" fmla="val -34190"/>
              <a:gd name="adj2" fmla="val -161510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2" y="0"/>
            <a:ext cx="9144000" cy="6858000"/>
            <a:chOff x="-3857684" y="0"/>
            <a:chExt cx="9144000" cy="6858000"/>
          </a:xfrm>
        </p:grpSpPr>
        <p:grpSp>
          <p:nvGrpSpPr>
            <p:cNvPr id="20" name="Группа 20"/>
            <p:cNvGrpSpPr/>
            <p:nvPr/>
          </p:nvGrpSpPr>
          <p:grpSpPr>
            <a:xfrm>
              <a:off x="-3857684" y="0"/>
              <a:ext cx="9144000" cy="6858000"/>
              <a:chOff x="3571868" y="-3429000"/>
              <a:chExt cx="9144000" cy="6858000"/>
            </a:xfrm>
          </p:grpSpPr>
          <p:grpSp>
            <p:nvGrpSpPr>
              <p:cNvPr id="23" name="Группа 125"/>
              <p:cNvGrpSpPr/>
              <p:nvPr/>
            </p:nvGrpSpPr>
            <p:grpSpPr>
              <a:xfrm>
                <a:off x="3571868" y="-3429000"/>
                <a:ext cx="9144000" cy="6858000"/>
                <a:chOff x="-3214742" y="1285908"/>
                <a:chExt cx="9144000" cy="6858000"/>
              </a:xfrm>
            </p:grpSpPr>
            <p:grpSp>
              <p:nvGrpSpPr>
                <p:cNvPr id="30" name="Группа 114"/>
                <p:cNvGrpSpPr/>
                <p:nvPr/>
              </p:nvGrpSpPr>
              <p:grpSpPr>
                <a:xfrm>
                  <a:off x="-3214742" y="1285908"/>
                  <a:ext cx="9144000" cy="6858000"/>
                  <a:chOff x="0" y="0"/>
                  <a:chExt cx="9144000" cy="6858000"/>
                </a:xfrm>
              </p:grpSpPr>
              <p:sp>
                <p:nvSpPr>
                  <p:cNvPr id="46" name="Прямоугольник 45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  <a:alpha val="69000"/>
                    </a:scheme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" name="Прямоугольник 46"/>
                  <p:cNvSpPr/>
                  <p:nvPr/>
                </p:nvSpPr>
                <p:spPr>
                  <a:xfrm>
                    <a:off x="357158" y="5143512"/>
                    <a:ext cx="1992853" cy="1015663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6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sz="6000" b="1" dirty="0" smtClean="0"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lang="en-US" sz="6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Nt</a:t>
                    </a:r>
                    <a:endParaRPr lang="ru-RU" sz="6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1" name="Группа 123"/>
                <p:cNvGrpSpPr/>
                <p:nvPr/>
              </p:nvGrpSpPr>
              <p:grpSpPr>
                <a:xfrm>
                  <a:off x="-3000460" y="1500135"/>
                  <a:ext cx="7425913" cy="1562510"/>
                  <a:chOff x="-3152860" y="-910440"/>
                  <a:chExt cx="7425913" cy="1562510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38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152860" y="-646758"/>
                    <a:ext cx="930056" cy="71438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   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9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-2399564" y="-910440"/>
                    <a:ext cx="6672617" cy="1562510"/>
                    <a:chOff x="-957" y="2602"/>
                    <a:chExt cx="4370" cy="1036"/>
                  </a:xfrm>
                  <a:grpFill/>
                </p:grpSpPr>
                <p:grpSp>
                  <p:nvGrpSpPr>
                    <p:cNvPr id="40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931" y="2602"/>
                      <a:ext cx="4344" cy="1036"/>
                      <a:chOff x="6918" y="2902"/>
                      <a:chExt cx="5277" cy="1036"/>
                    </a:xfrm>
                    <a:grpFill/>
                  </p:grpSpPr>
                  <p:sp>
                    <p:nvSpPr>
                      <p:cNvPr id="42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67" y="3938"/>
                        <a:ext cx="628" cy="0"/>
                      </a:xfrm>
                      <a:prstGeom prst="line">
                        <a:avLst/>
                      </a:prstGeom>
                      <a:grpFill/>
                      <a:ln w="19050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43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18" y="2902"/>
                        <a:ext cx="605" cy="829"/>
                        <a:chOff x="7325" y="3170"/>
                        <a:chExt cx="484" cy="829"/>
                      </a:xfrm>
                      <a:grpFill/>
                    </p:grpSpPr>
                    <p:sp>
                      <p:nvSpPr>
                        <p:cNvPr id="44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61" y="3170"/>
                          <a:ext cx="448" cy="379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45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25" y="3549"/>
                          <a:ext cx="484" cy="450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1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957" y="2981"/>
                      <a:ext cx="583" cy="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32" name="Группа 17"/>
                <p:cNvGrpSpPr/>
                <p:nvPr/>
              </p:nvGrpSpPr>
              <p:grpSpPr>
                <a:xfrm>
                  <a:off x="-2071766" y="4418965"/>
                  <a:ext cx="6643766" cy="1938993"/>
                  <a:chOff x="214250" y="4019985"/>
                  <a:chExt cx="6643766" cy="1938993"/>
                </a:xfrm>
              </p:grpSpPr>
              <p:sp>
                <p:nvSpPr>
                  <p:cNvPr id="33" name="Прямоугольник 32"/>
                  <p:cNvSpPr/>
                  <p:nvPr/>
                </p:nvSpPr>
                <p:spPr>
                  <a:xfrm>
                    <a:off x="6000760" y="4019985"/>
                    <a:ext cx="857256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U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4" name="Прямоугольник 33"/>
                  <p:cNvSpPr/>
                  <p:nvPr/>
                </p:nvSpPr>
                <p:spPr>
                  <a:xfrm>
                    <a:off x="4929190" y="4643446"/>
                    <a:ext cx="1000132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cap="all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sz="6600" b="1" cap="all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5" name="Прямоугольник 34"/>
                  <p:cNvSpPr/>
                  <p:nvPr/>
                </p:nvSpPr>
                <p:spPr>
                  <a:xfrm>
                    <a:off x="5929322" y="5127981"/>
                    <a:ext cx="857224" cy="83099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8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lang="ru-RU" sz="48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36" name="Прямая соединительная линия 35"/>
                  <p:cNvCxnSpPr/>
                  <p:nvPr/>
                </p:nvCxnSpPr>
                <p:spPr>
                  <a:xfrm>
                    <a:off x="5929322" y="5199419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>
                    <a:off x="214250" y="4030176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Группа 145"/>
              <p:cNvGrpSpPr/>
              <p:nvPr/>
            </p:nvGrpSpPr>
            <p:grpSpPr>
              <a:xfrm>
                <a:off x="3643274" y="-1139909"/>
                <a:ext cx="1808967" cy="1701831"/>
                <a:chOff x="3940901" y="3717875"/>
                <a:chExt cx="1808967" cy="1701831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26" name="Line 1"/>
                <p:cNvSpPr>
                  <a:spLocks noChangeShapeType="1"/>
                </p:cNvSpPr>
                <p:nvPr/>
              </p:nvSpPr>
              <p:spPr bwMode="auto">
                <a:xfrm rot="21420000">
                  <a:off x="5000799" y="4509576"/>
                  <a:ext cx="571504" cy="53509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" name="Rectangle 152"/>
                <p:cNvSpPr>
                  <a:spLocks noChangeArrowheads="1"/>
                </p:cNvSpPr>
                <p:nvPr/>
              </p:nvSpPr>
              <p:spPr bwMode="auto">
                <a:xfrm>
                  <a:off x="5072034" y="3717875"/>
                  <a:ext cx="677834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q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940901" y="4009516"/>
                  <a:ext cx="1071538" cy="9197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Rectangle 152"/>
                <p:cNvSpPr>
                  <a:spLocks noChangeArrowheads="1"/>
                </p:cNvSpPr>
                <p:nvPr/>
              </p:nvSpPr>
              <p:spPr bwMode="auto">
                <a:xfrm rot="21540000">
                  <a:off x="5163141" y="4650265"/>
                  <a:ext cx="428628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1" name="Прямоугольник 20"/>
            <p:cNvSpPr/>
            <p:nvPr/>
          </p:nvSpPr>
          <p:spPr>
            <a:xfrm>
              <a:off x="1714480" y="1500174"/>
              <a:ext cx="3504486" cy="13234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8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8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8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8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929058" y="6457890"/>
            <a:ext cx="221454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Стр.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8" grpId="1" animBg="1"/>
      <p:bldP spid="1028" grpId="2" animBg="1"/>
      <p:bldP spid="1029" grpId="0" animBg="1"/>
      <p:bldP spid="1029" grpId="1" animBg="1"/>
      <p:bldP spid="1029" grpId="2" animBg="1"/>
      <p:bldP spid="9" grpId="0" animBg="1"/>
      <p:bldP spid="12" grpId="0" animBg="1"/>
      <p:bldP spid="13" grpId="0" animBg="1"/>
      <p:bldP spid="17" grpId="0" animBg="1"/>
      <p:bldP spid="19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6355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№10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571480"/>
            <a:ext cx="6840527" cy="107721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КПД электродвигателя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электронагревательного прибора.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86903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928802"/>
            <a:ext cx="9001156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амперметр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вольтметр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электродвигатель,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электронагревательный прибор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 тока,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соединительные провода.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3415729"/>
            <a:ext cx="236981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2908" y="3929066"/>
            <a:ext cx="494545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цепь по схеме: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489929" y="3878894"/>
            <a:ext cx="1772302" cy="1231292"/>
            <a:chOff x="6902158" y="285728"/>
            <a:chExt cx="1772302" cy="1231292"/>
          </a:xfrm>
        </p:grpSpPr>
        <p:grpSp>
          <p:nvGrpSpPr>
            <p:cNvPr id="31" name="Group 34"/>
            <p:cNvGrpSpPr>
              <a:grpSpLocks/>
            </p:cNvGrpSpPr>
            <p:nvPr/>
          </p:nvGrpSpPr>
          <p:grpSpPr bwMode="auto">
            <a:xfrm>
              <a:off x="6929474" y="285728"/>
              <a:ext cx="1691428" cy="1201541"/>
              <a:chOff x="9385" y="4873"/>
              <a:chExt cx="1129" cy="760"/>
            </a:xfrm>
          </p:grpSpPr>
          <p:grpSp>
            <p:nvGrpSpPr>
              <p:cNvPr id="34" name="Group 35"/>
              <p:cNvGrpSpPr>
                <a:grpSpLocks/>
              </p:cNvGrpSpPr>
              <p:nvPr/>
            </p:nvGrpSpPr>
            <p:grpSpPr bwMode="auto">
              <a:xfrm>
                <a:off x="9779" y="4873"/>
                <a:ext cx="602" cy="530"/>
                <a:chOff x="9779" y="4873"/>
                <a:chExt cx="602" cy="530"/>
              </a:xfrm>
            </p:grpSpPr>
            <p:sp>
              <p:nvSpPr>
                <p:cNvPr id="3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82" y="4873"/>
                  <a:ext cx="599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>
                <a:off x="10127" y="5092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Line 39"/>
              <p:cNvSpPr>
                <a:spLocks noChangeShapeType="1"/>
              </p:cNvSpPr>
              <p:nvPr/>
            </p:nvSpPr>
            <p:spPr bwMode="auto">
              <a:xfrm>
                <a:off x="9390" y="5093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Line 40"/>
              <p:cNvSpPr>
                <a:spLocks noChangeShapeType="1"/>
              </p:cNvSpPr>
              <p:nvPr/>
            </p:nvSpPr>
            <p:spPr bwMode="auto">
              <a:xfrm>
                <a:off x="9385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>
                <a:off x="10514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6902158" y="1411890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8603022" y="1445582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857620" y="4429107"/>
            <a:ext cx="5000660" cy="2428893"/>
            <a:chOff x="3857620" y="4429107"/>
            <a:chExt cx="5000660" cy="2428893"/>
          </a:xfrm>
        </p:grpSpPr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3857620" y="4429107"/>
              <a:ext cx="5000660" cy="2428893"/>
              <a:chOff x="1658" y="3155"/>
              <a:chExt cx="2090" cy="969"/>
            </a:xfrm>
          </p:grpSpPr>
          <p:sp>
            <p:nvSpPr>
              <p:cNvPr id="11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1658" y="3155"/>
                <a:ext cx="2090" cy="831"/>
                <a:chOff x="1658" y="3155"/>
                <a:chExt cx="2090" cy="831"/>
              </a:xfrm>
            </p:grpSpPr>
            <p:sp>
              <p:nvSpPr>
                <p:cNvPr id="19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555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3" name="Group 80"/>
                <p:cNvGrpSpPr>
                  <a:grpSpLocks/>
                </p:cNvGrpSpPr>
                <p:nvPr/>
              </p:nvGrpSpPr>
              <p:grpSpPr bwMode="auto">
                <a:xfrm>
                  <a:off x="2913" y="3155"/>
                  <a:ext cx="835" cy="725"/>
                  <a:chOff x="5000" y="7579"/>
                  <a:chExt cx="835" cy="725"/>
                </a:xfrm>
              </p:grpSpPr>
              <p:grpSp>
                <p:nvGrpSpPr>
                  <p:cNvPr id="14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133" y="7579"/>
                    <a:ext cx="702" cy="725"/>
                    <a:chOff x="5133" y="7579"/>
                    <a:chExt cx="702" cy="725"/>
                  </a:xfrm>
                </p:grpSpPr>
                <p:sp>
                  <p:nvSpPr>
                    <p:cNvPr id="28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33" y="7579"/>
                      <a:ext cx="702" cy="7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1" y="7664"/>
                      <a:ext cx="300" cy="3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6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40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1" name="Line 71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Line 70"/>
                <p:cNvSpPr>
                  <a:spLocks noChangeShapeType="1"/>
                </p:cNvSpPr>
                <p:nvPr/>
              </p:nvSpPr>
              <p:spPr bwMode="auto">
                <a:xfrm>
                  <a:off x="1658" y="3409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972" y="3985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659" y="3984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" name="Group 64"/>
              <p:cNvGrpSpPr>
                <a:grpSpLocks/>
              </p:cNvGrpSpPr>
              <p:nvPr/>
            </p:nvGrpSpPr>
            <p:grpSpPr bwMode="auto">
              <a:xfrm>
                <a:off x="2881" y="3848"/>
                <a:ext cx="184" cy="276"/>
                <a:chOff x="3503" y="4378"/>
                <a:chExt cx="184" cy="276"/>
              </a:xfrm>
            </p:grpSpPr>
            <p:sp>
              <p:nvSpPr>
                <p:cNvPr id="17" name="Oval 6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5" name="Group 61"/>
              <p:cNvGrpSpPr>
                <a:grpSpLocks/>
              </p:cNvGrpSpPr>
              <p:nvPr/>
            </p:nvGrpSpPr>
            <p:grpSpPr bwMode="auto">
              <a:xfrm>
                <a:off x="2294" y="3825"/>
                <a:ext cx="184" cy="276"/>
                <a:chOff x="3503" y="4378"/>
                <a:chExt cx="184" cy="276"/>
              </a:xfrm>
            </p:grpSpPr>
            <p:sp>
              <p:nvSpPr>
                <p:cNvPr id="15" name="Oval 63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41" name="Группа 40"/>
            <p:cNvGrpSpPr/>
            <p:nvPr/>
          </p:nvGrpSpPr>
          <p:grpSpPr>
            <a:xfrm>
              <a:off x="4500562" y="4818221"/>
              <a:ext cx="1714512" cy="510699"/>
              <a:chOff x="500042" y="3989871"/>
              <a:chExt cx="1428760" cy="510699"/>
            </a:xfrm>
          </p:grpSpPr>
          <p:grpSp>
            <p:nvGrpSpPr>
              <p:cNvPr id="42" name="Группа 31"/>
              <p:cNvGrpSpPr/>
              <p:nvPr/>
            </p:nvGrpSpPr>
            <p:grpSpPr>
              <a:xfrm rot="5400000">
                <a:off x="964389" y="3536157"/>
                <a:ext cx="500066" cy="1428760"/>
                <a:chOff x="571471" y="2428860"/>
                <a:chExt cx="500066" cy="1428760"/>
              </a:xfrm>
            </p:grpSpPr>
            <p:grpSp>
              <p:nvGrpSpPr>
                <p:cNvPr id="44" name="Group 63"/>
                <p:cNvGrpSpPr>
                  <a:grpSpLocks/>
                </p:cNvGrpSpPr>
                <p:nvPr/>
              </p:nvGrpSpPr>
              <p:grpSpPr bwMode="auto">
                <a:xfrm rot="5400000">
                  <a:off x="107124" y="2893207"/>
                  <a:ext cx="1428760" cy="500066"/>
                  <a:chOff x="8041" y="3075"/>
                  <a:chExt cx="1462" cy="484"/>
                </a:xfrm>
              </p:grpSpPr>
              <p:grpSp>
                <p:nvGrpSpPr>
                  <p:cNvPr id="4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8315" y="3075"/>
                    <a:ext cx="851" cy="484"/>
                    <a:chOff x="8377" y="3041"/>
                    <a:chExt cx="851" cy="484"/>
                  </a:xfrm>
                </p:grpSpPr>
                <p:sp>
                  <p:nvSpPr>
                    <p:cNvPr id="49" name="Oval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71" y="3041"/>
                      <a:ext cx="484" cy="484"/>
                    </a:xfrm>
                    <a:prstGeom prst="ellipse">
                      <a:avLst/>
                    </a:prstGeom>
                    <a:noFill/>
                    <a:ln w="349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0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77" y="3144"/>
                      <a:ext cx="207" cy="28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1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21" y="3144"/>
                      <a:ext cx="207" cy="288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9525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47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9180" y="3317"/>
                    <a:ext cx="32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8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8041" y="3328"/>
                    <a:ext cx="32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45" name="Прямоугольник 44"/>
                <p:cNvSpPr/>
                <p:nvPr/>
              </p:nvSpPr>
              <p:spPr>
                <a:xfrm>
                  <a:off x="720484" y="2907268"/>
                  <a:ext cx="184731" cy="3693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1089535" y="3989871"/>
                <a:ext cx="357190" cy="305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Д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0" name="Группа 59"/>
          <p:cNvGrpSpPr/>
          <p:nvPr/>
        </p:nvGrpSpPr>
        <p:grpSpPr>
          <a:xfrm rot="16200000">
            <a:off x="3541555" y="5415797"/>
            <a:ext cx="1042114" cy="535556"/>
            <a:chOff x="880127" y="5179460"/>
            <a:chExt cx="1042114" cy="535556"/>
          </a:xfrm>
        </p:grpSpPr>
        <p:sp>
          <p:nvSpPr>
            <p:cNvPr id="56" name="Rectangle 3"/>
            <p:cNvSpPr>
              <a:spLocks noChangeArrowheads="1"/>
            </p:cNvSpPr>
            <p:nvPr/>
          </p:nvSpPr>
          <p:spPr bwMode="auto">
            <a:xfrm>
              <a:off x="880127" y="5179460"/>
              <a:ext cx="729949" cy="208487"/>
            </a:xfrm>
            <a:prstGeom prst="rect">
              <a:avLst/>
            </a:prstGeom>
            <a:solidFill>
              <a:srgbClr val="220FB1"/>
            </a:solidFill>
            <a:ln w="28575">
              <a:solidFill>
                <a:srgbClr val="220FB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 flipV="1">
              <a:off x="1197122" y="5381800"/>
              <a:ext cx="0" cy="3235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34"/>
            <p:cNvSpPr>
              <a:spLocks noChangeShapeType="1"/>
            </p:cNvSpPr>
            <p:nvPr/>
          </p:nvSpPr>
          <p:spPr bwMode="auto">
            <a:xfrm flipV="1">
              <a:off x="1181097" y="5698424"/>
              <a:ext cx="73847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35"/>
            <p:cNvSpPr>
              <a:spLocks noChangeShapeType="1"/>
            </p:cNvSpPr>
            <p:nvPr/>
          </p:nvSpPr>
          <p:spPr bwMode="auto">
            <a:xfrm>
              <a:off x="1920906" y="5253215"/>
              <a:ext cx="1335" cy="4618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2" y="0"/>
            <a:ext cx="9144000" cy="6858000"/>
            <a:chOff x="-3857684" y="0"/>
            <a:chExt cx="9144000" cy="6858000"/>
          </a:xfrm>
        </p:grpSpPr>
        <p:grpSp>
          <p:nvGrpSpPr>
            <p:cNvPr id="62" name="Группа 20"/>
            <p:cNvGrpSpPr/>
            <p:nvPr/>
          </p:nvGrpSpPr>
          <p:grpSpPr>
            <a:xfrm>
              <a:off x="-3857684" y="0"/>
              <a:ext cx="9144000" cy="6858000"/>
              <a:chOff x="3571868" y="-3429000"/>
              <a:chExt cx="9144000" cy="6858000"/>
            </a:xfrm>
          </p:grpSpPr>
          <p:grpSp>
            <p:nvGrpSpPr>
              <p:cNvPr id="64" name="Группа 125"/>
              <p:cNvGrpSpPr/>
              <p:nvPr/>
            </p:nvGrpSpPr>
            <p:grpSpPr>
              <a:xfrm>
                <a:off x="3571868" y="-3429000"/>
                <a:ext cx="9144000" cy="6858000"/>
                <a:chOff x="-3214742" y="1285908"/>
                <a:chExt cx="9144000" cy="6858000"/>
              </a:xfrm>
            </p:grpSpPr>
            <p:grpSp>
              <p:nvGrpSpPr>
                <p:cNvPr id="70" name="Группа 114"/>
                <p:cNvGrpSpPr/>
                <p:nvPr/>
              </p:nvGrpSpPr>
              <p:grpSpPr>
                <a:xfrm>
                  <a:off x="-3214742" y="1285908"/>
                  <a:ext cx="9144000" cy="6858000"/>
                  <a:chOff x="0" y="0"/>
                  <a:chExt cx="9144000" cy="6858000"/>
                </a:xfrm>
              </p:grpSpPr>
              <p:sp>
                <p:nvSpPr>
                  <p:cNvPr id="86" name="Прямоугольник 85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  <a:alpha val="69000"/>
                    </a:scheme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7" name="Прямоугольник 86"/>
                  <p:cNvSpPr/>
                  <p:nvPr/>
                </p:nvSpPr>
                <p:spPr>
                  <a:xfrm>
                    <a:off x="357158" y="5143512"/>
                    <a:ext cx="1992853" cy="1015663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6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sz="6000" b="1" dirty="0" smtClean="0"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lang="en-US" sz="6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Nt</a:t>
                    </a:r>
                    <a:endParaRPr lang="ru-RU" sz="6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71" name="Группа 123"/>
                <p:cNvGrpSpPr/>
                <p:nvPr/>
              </p:nvGrpSpPr>
              <p:grpSpPr>
                <a:xfrm>
                  <a:off x="-3000460" y="1500135"/>
                  <a:ext cx="7425913" cy="1562510"/>
                  <a:chOff x="-3152860" y="-910440"/>
                  <a:chExt cx="7425913" cy="1562510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78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152860" y="-646758"/>
                    <a:ext cx="930056" cy="71438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   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79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-2399564" y="-910440"/>
                    <a:ext cx="6672617" cy="1562510"/>
                    <a:chOff x="-957" y="2602"/>
                    <a:chExt cx="4370" cy="1036"/>
                  </a:xfrm>
                  <a:grpFill/>
                </p:grpSpPr>
                <p:grpSp>
                  <p:nvGrpSpPr>
                    <p:cNvPr id="80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931" y="2602"/>
                      <a:ext cx="4344" cy="1036"/>
                      <a:chOff x="6918" y="2902"/>
                      <a:chExt cx="5277" cy="1036"/>
                    </a:xfrm>
                    <a:grpFill/>
                  </p:grpSpPr>
                  <p:sp>
                    <p:nvSpPr>
                      <p:cNvPr id="82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67" y="3938"/>
                        <a:ext cx="628" cy="0"/>
                      </a:xfrm>
                      <a:prstGeom prst="line">
                        <a:avLst/>
                      </a:prstGeom>
                      <a:grpFill/>
                      <a:ln w="19050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83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18" y="2902"/>
                        <a:ext cx="605" cy="829"/>
                        <a:chOff x="7325" y="3170"/>
                        <a:chExt cx="484" cy="829"/>
                      </a:xfrm>
                      <a:grpFill/>
                    </p:grpSpPr>
                    <p:sp>
                      <p:nvSpPr>
                        <p:cNvPr id="84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61" y="3170"/>
                          <a:ext cx="448" cy="379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85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25" y="3549"/>
                          <a:ext cx="484" cy="450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81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957" y="2981"/>
                      <a:ext cx="583" cy="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72" name="Группа 17"/>
                <p:cNvGrpSpPr/>
                <p:nvPr/>
              </p:nvGrpSpPr>
              <p:grpSpPr>
                <a:xfrm>
                  <a:off x="-2071766" y="4418965"/>
                  <a:ext cx="6643766" cy="1938993"/>
                  <a:chOff x="214250" y="4019985"/>
                  <a:chExt cx="6643766" cy="1938993"/>
                </a:xfrm>
              </p:grpSpPr>
              <p:sp>
                <p:nvSpPr>
                  <p:cNvPr id="73" name="Прямоугольник 72"/>
                  <p:cNvSpPr/>
                  <p:nvPr/>
                </p:nvSpPr>
                <p:spPr>
                  <a:xfrm>
                    <a:off x="6000760" y="4019985"/>
                    <a:ext cx="857256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U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4" name="Прямоугольник 73"/>
                  <p:cNvSpPr/>
                  <p:nvPr/>
                </p:nvSpPr>
                <p:spPr>
                  <a:xfrm>
                    <a:off x="4929190" y="4643446"/>
                    <a:ext cx="1000132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cap="all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sz="6600" b="1" cap="all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5" name="Прямоугольник 74"/>
                  <p:cNvSpPr/>
                  <p:nvPr/>
                </p:nvSpPr>
                <p:spPr>
                  <a:xfrm>
                    <a:off x="5929322" y="5127981"/>
                    <a:ext cx="857224" cy="83099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8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lang="ru-RU" sz="48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6" name="Прямая соединительная линия 75"/>
                  <p:cNvCxnSpPr/>
                  <p:nvPr/>
                </p:nvCxnSpPr>
                <p:spPr>
                  <a:xfrm>
                    <a:off x="5929322" y="5199419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Прямая соединительная линия 76"/>
                  <p:cNvCxnSpPr/>
                  <p:nvPr/>
                </p:nvCxnSpPr>
                <p:spPr>
                  <a:xfrm>
                    <a:off x="214250" y="4030176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5" name="Группа 145"/>
              <p:cNvGrpSpPr/>
              <p:nvPr/>
            </p:nvGrpSpPr>
            <p:grpSpPr>
              <a:xfrm>
                <a:off x="3643274" y="-1139909"/>
                <a:ext cx="1808967" cy="1701831"/>
                <a:chOff x="3940901" y="3717875"/>
                <a:chExt cx="1808967" cy="1701831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66" name="Line 1"/>
                <p:cNvSpPr>
                  <a:spLocks noChangeShapeType="1"/>
                </p:cNvSpPr>
                <p:nvPr/>
              </p:nvSpPr>
              <p:spPr bwMode="auto">
                <a:xfrm rot="21420000">
                  <a:off x="5000799" y="4509576"/>
                  <a:ext cx="571504" cy="53509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7" name="Rectangle 152"/>
                <p:cNvSpPr>
                  <a:spLocks noChangeArrowheads="1"/>
                </p:cNvSpPr>
                <p:nvPr/>
              </p:nvSpPr>
              <p:spPr bwMode="auto">
                <a:xfrm>
                  <a:off x="5072034" y="3717875"/>
                  <a:ext cx="677834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q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940901" y="4009516"/>
                  <a:ext cx="1071538" cy="9197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Rectangle 152"/>
                <p:cNvSpPr>
                  <a:spLocks noChangeArrowheads="1"/>
                </p:cNvSpPr>
                <p:nvPr/>
              </p:nvSpPr>
              <p:spPr bwMode="auto">
                <a:xfrm rot="21540000">
                  <a:off x="5163141" y="4650265"/>
                  <a:ext cx="428628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63" name="Прямоугольник 62"/>
            <p:cNvSpPr/>
            <p:nvPr/>
          </p:nvSpPr>
          <p:spPr>
            <a:xfrm>
              <a:off x="1714480" y="1500174"/>
              <a:ext cx="3504486" cy="13234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8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8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8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8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8.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595312" y="595312"/>
            <a:ext cx="6762755" cy="5572132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214414" y="442913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428860" y="457200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857488" y="264318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786050" y="5000636"/>
            <a:ext cx="347811" cy="371477"/>
            <a:chOff x="3018" y="5186"/>
            <a:chExt cx="202" cy="201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2285984" y="2143116"/>
            <a:ext cx="347811" cy="371477"/>
            <a:chOff x="3018" y="5186"/>
            <a:chExt cx="202" cy="201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785786" y="3214686"/>
            <a:ext cx="347811" cy="371477"/>
            <a:chOff x="3018" y="5186"/>
            <a:chExt cx="202" cy="201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 Box 131"/>
          <p:cNvSpPr txBox="1">
            <a:spLocks noChangeArrowheads="1"/>
          </p:cNvSpPr>
          <p:nvPr/>
        </p:nvSpPr>
        <p:spPr bwMode="auto">
          <a:xfrm>
            <a:off x="5643570" y="285728"/>
            <a:ext cx="185738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0,6А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31"/>
          <p:cNvSpPr txBox="1">
            <a:spLocks noChangeArrowheads="1"/>
          </p:cNvSpPr>
          <p:nvPr/>
        </p:nvSpPr>
        <p:spPr bwMode="auto">
          <a:xfrm>
            <a:off x="5643570" y="1071546"/>
            <a:ext cx="185738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=3.4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079908">
            <a:off x="4065942" y="4850007"/>
            <a:ext cx="5497659" cy="8737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eaLnBrk="0" hangingPunct="0">
              <a:lnSpc>
                <a:spcPts val="3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Включить в цепь вольтметр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/последним/</a:t>
            </a:r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723095" y="836498"/>
            <a:ext cx="3318354" cy="1225026"/>
            <a:chOff x="2723095" y="836498"/>
            <a:chExt cx="3318354" cy="1225026"/>
          </a:xfrm>
        </p:grpSpPr>
        <p:sp>
          <p:nvSpPr>
            <p:cNvPr id="31" name="Прямоугольник 30"/>
            <p:cNvSpPr/>
            <p:nvPr/>
          </p:nvSpPr>
          <p:spPr>
            <a:xfrm rot="2413935">
              <a:off x="2723095" y="938847"/>
              <a:ext cx="3318354" cy="112267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" name="Группа 18"/>
            <p:cNvGrpSpPr/>
            <p:nvPr/>
          </p:nvGrpSpPr>
          <p:grpSpPr>
            <a:xfrm rot="2496465">
              <a:off x="2781367" y="836498"/>
              <a:ext cx="2938331" cy="1102279"/>
              <a:chOff x="500042" y="4000504"/>
              <a:chExt cx="1428760" cy="500066"/>
            </a:xfrm>
            <a:solidFill>
              <a:schemeClr val="bg1"/>
            </a:solidFill>
          </p:grpSpPr>
          <p:grpSp>
            <p:nvGrpSpPr>
              <p:cNvPr id="20" name="Группа 31"/>
              <p:cNvGrpSpPr/>
              <p:nvPr/>
            </p:nvGrpSpPr>
            <p:grpSpPr>
              <a:xfrm rot="5400000">
                <a:off x="964389" y="3536157"/>
                <a:ext cx="500066" cy="1428760"/>
                <a:chOff x="571471" y="2428860"/>
                <a:chExt cx="500066" cy="1428760"/>
              </a:xfrm>
              <a:grpFill/>
            </p:grpSpPr>
            <p:grpSp>
              <p:nvGrpSpPr>
                <p:cNvPr id="22" name="Group 63"/>
                <p:cNvGrpSpPr>
                  <a:grpSpLocks/>
                </p:cNvGrpSpPr>
                <p:nvPr/>
              </p:nvGrpSpPr>
              <p:grpSpPr bwMode="auto">
                <a:xfrm rot="5400000">
                  <a:off x="107124" y="2893207"/>
                  <a:ext cx="1428760" cy="500066"/>
                  <a:chOff x="8041" y="3075"/>
                  <a:chExt cx="1462" cy="484"/>
                </a:xfrm>
                <a:grpFill/>
              </p:grpSpPr>
              <p:grpSp>
                <p:nvGrpSpPr>
                  <p:cNvPr id="24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8315" y="3075"/>
                    <a:ext cx="851" cy="484"/>
                    <a:chOff x="8377" y="3041"/>
                    <a:chExt cx="851" cy="484"/>
                  </a:xfrm>
                  <a:grpFill/>
                </p:grpSpPr>
                <p:sp>
                  <p:nvSpPr>
                    <p:cNvPr id="28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77" y="3144"/>
                      <a:ext cx="207" cy="288"/>
                    </a:xfrm>
                    <a:prstGeom prst="rect">
                      <a:avLst/>
                    </a:prstGeom>
                    <a:solidFill>
                      <a:srgbClr val="0033CC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21" y="3144"/>
                      <a:ext cx="207" cy="28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7" name="Oval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71" y="3041"/>
                      <a:ext cx="484" cy="484"/>
                    </a:xfrm>
                    <a:prstGeom prst="ellipse">
                      <a:avLst/>
                    </a:prstGeom>
                    <a:grpFill/>
                    <a:ln w="349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5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9180" y="3317"/>
                    <a:ext cx="323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8041" y="3328"/>
                    <a:ext cx="323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3" name="Прямоугольник 22"/>
                <p:cNvSpPr/>
                <p:nvPr/>
              </p:nvSpPr>
              <p:spPr>
                <a:xfrm>
                  <a:off x="720484" y="2907268"/>
                  <a:ext cx="184731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1106598" y="4113054"/>
                <a:ext cx="278929" cy="23736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Д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3" name="Группа 32"/>
          <p:cNvGrpSpPr/>
          <p:nvPr/>
        </p:nvGrpSpPr>
        <p:grpSpPr>
          <a:xfrm>
            <a:off x="32" y="0"/>
            <a:ext cx="9144000" cy="6858000"/>
            <a:chOff x="-3857684" y="0"/>
            <a:chExt cx="9144000" cy="6858000"/>
          </a:xfrm>
        </p:grpSpPr>
        <p:grpSp>
          <p:nvGrpSpPr>
            <p:cNvPr id="34" name="Группа 20"/>
            <p:cNvGrpSpPr/>
            <p:nvPr/>
          </p:nvGrpSpPr>
          <p:grpSpPr>
            <a:xfrm>
              <a:off x="-3857684" y="0"/>
              <a:ext cx="9144000" cy="6858000"/>
              <a:chOff x="3571868" y="-3429000"/>
              <a:chExt cx="9144000" cy="6858000"/>
            </a:xfrm>
          </p:grpSpPr>
          <p:grpSp>
            <p:nvGrpSpPr>
              <p:cNvPr id="36" name="Группа 125"/>
              <p:cNvGrpSpPr/>
              <p:nvPr/>
            </p:nvGrpSpPr>
            <p:grpSpPr>
              <a:xfrm>
                <a:off x="3571868" y="-3429000"/>
                <a:ext cx="9144000" cy="6858000"/>
                <a:chOff x="-3214742" y="1285908"/>
                <a:chExt cx="9144000" cy="6858000"/>
              </a:xfrm>
            </p:grpSpPr>
            <p:grpSp>
              <p:nvGrpSpPr>
                <p:cNvPr id="42" name="Группа 114"/>
                <p:cNvGrpSpPr/>
                <p:nvPr/>
              </p:nvGrpSpPr>
              <p:grpSpPr>
                <a:xfrm>
                  <a:off x="-3214742" y="1285908"/>
                  <a:ext cx="9144000" cy="6858000"/>
                  <a:chOff x="0" y="0"/>
                  <a:chExt cx="9144000" cy="6858000"/>
                </a:xfrm>
              </p:grpSpPr>
              <p:sp>
                <p:nvSpPr>
                  <p:cNvPr id="58" name="Прямоугольник 57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  <a:alpha val="69000"/>
                    </a:scheme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9" name="Прямоугольник 58"/>
                  <p:cNvSpPr/>
                  <p:nvPr/>
                </p:nvSpPr>
                <p:spPr>
                  <a:xfrm>
                    <a:off x="357158" y="5143512"/>
                    <a:ext cx="1992853" cy="1015663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6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sz="6000" b="1" dirty="0" smtClean="0"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lang="en-US" sz="6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Nt</a:t>
                    </a:r>
                    <a:endParaRPr lang="ru-RU" sz="6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3" name="Группа 123"/>
                <p:cNvGrpSpPr/>
                <p:nvPr/>
              </p:nvGrpSpPr>
              <p:grpSpPr>
                <a:xfrm>
                  <a:off x="-3000460" y="1500135"/>
                  <a:ext cx="7425913" cy="1562510"/>
                  <a:chOff x="-3152860" y="-910440"/>
                  <a:chExt cx="7425913" cy="1562510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50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152860" y="-646758"/>
                    <a:ext cx="930056" cy="71438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   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51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-2399564" y="-910440"/>
                    <a:ext cx="6672617" cy="1562510"/>
                    <a:chOff x="-957" y="2602"/>
                    <a:chExt cx="4370" cy="1036"/>
                  </a:xfrm>
                  <a:grpFill/>
                </p:grpSpPr>
                <p:grpSp>
                  <p:nvGrpSpPr>
                    <p:cNvPr id="52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931" y="2602"/>
                      <a:ext cx="4344" cy="1036"/>
                      <a:chOff x="6918" y="2902"/>
                      <a:chExt cx="5277" cy="1036"/>
                    </a:xfrm>
                    <a:grpFill/>
                  </p:grpSpPr>
                  <p:sp>
                    <p:nvSpPr>
                      <p:cNvPr id="54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67" y="3938"/>
                        <a:ext cx="628" cy="0"/>
                      </a:xfrm>
                      <a:prstGeom prst="line">
                        <a:avLst/>
                      </a:prstGeom>
                      <a:grpFill/>
                      <a:ln w="19050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55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18" y="2902"/>
                        <a:ext cx="605" cy="829"/>
                        <a:chOff x="7325" y="3170"/>
                        <a:chExt cx="484" cy="829"/>
                      </a:xfrm>
                      <a:grpFill/>
                    </p:grpSpPr>
                    <p:sp>
                      <p:nvSpPr>
                        <p:cNvPr id="56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61" y="3170"/>
                          <a:ext cx="448" cy="379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57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25" y="3549"/>
                          <a:ext cx="484" cy="450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53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957" y="2981"/>
                      <a:ext cx="583" cy="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44" name="Группа 17"/>
                <p:cNvGrpSpPr/>
                <p:nvPr/>
              </p:nvGrpSpPr>
              <p:grpSpPr>
                <a:xfrm>
                  <a:off x="-2071766" y="4418965"/>
                  <a:ext cx="6643766" cy="1938993"/>
                  <a:chOff x="214250" y="4019985"/>
                  <a:chExt cx="6643766" cy="1938993"/>
                </a:xfrm>
              </p:grpSpPr>
              <p:sp>
                <p:nvSpPr>
                  <p:cNvPr id="45" name="Прямоугольник 44"/>
                  <p:cNvSpPr/>
                  <p:nvPr/>
                </p:nvSpPr>
                <p:spPr>
                  <a:xfrm>
                    <a:off x="6000760" y="4019985"/>
                    <a:ext cx="857256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U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6" name="Прямоугольник 45"/>
                  <p:cNvSpPr/>
                  <p:nvPr/>
                </p:nvSpPr>
                <p:spPr>
                  <a:xfrm>
                    <a:off x="4929190" y="4643446"/>
                    <a:ext cx="1000132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cap="all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sz="6600" b="1" cap="all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" name="Прямоугольник 46"/>
                  <p:cNvSpPr/>
                  <p:nvPr/>
                </p:nvSpPr>
                <p:spPr>
                  <a:xfrm>
                    <a:off x="5929322" y="5127981"/>
                    <a:ext cx="857224" cy="83099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8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lang="ru-RU" sz="48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48" name="Прямая соединительная линия 47"/>
                  <p:cNvCxnSpPr/>
                  <p:nvPr/>
                </p:nvCxnSpPr>
                <p:spPr>
                  <a:xfrm>
                    <a:off x="5929322" y="5199419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Прямая соединительная линия 48"/>
                  <p:cNvCxnSpPr/>
                  <p:nvPr/>
                </p:nvCxnSpPr>
                <p:spPr>
                  <a:xfrm>
                    <a:off x="214250" y="4030176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" name="Группа 145"/>
              <p:cNvGrpSpPr/>
              <p:nvPr/>
            </p:nvGrpSpPr>
            <p:grpSpPr>
              <a:xfrm>
                <a:off x="3643274" y="-1139909"/>
                <a:ext cx="1808967" cy="1701831"/>
                <a:chOff x="3940901" y="3717875"/>
                <a:chExt cx="1808967" cy="1701831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38" name="Line 1"/>
                <p:cNvSpPr>
                  <a:spLocks noChangeShapeType="1"/>
                </p:cNvSpPr>
                <p:nvPr/>
              </p:nvSpPr>
              <p:spPr bwMode="auto">
                <a:xfrm rot="21420000">
                  <a:off x="5000799" y="4509576"/>
                  <a:ext cx="571504" cy="53509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Rectangle 152"/>
                <p:cNvSpPr>
                  <a:spLocks noChangeArrowheads="1"/>
                </p:cNvSpPr>
                <p:nvPr/>
              </p:nvSpPr>
              <p:spPr bwMode="auto">
                <a:xfrm>
                  <a:off x="5072034" y="3717875"/>
                  <a:ext cx="677834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q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940901" y="4009516"/>
                  <a:ext cx="1071538" cy="9197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Rectangle 152"/>
                <p:cNvSpPr>
                  <a:spLocks noChangeArrowheads="1"/>
                </p:cNvSpPr>
                <p:nvPr/>
              </p:nvSpPr>
              <p:spPr bwMode="auto">
                <a:xfrm rot="21540000">
                  <a:off x="5163141" y="4650265"/>
                  <a:ext cx="428628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5" name="Прямоугольник 34"/>
            <p:cNvSpPr/>
            <p:nvPr/>
          </p:nvSpPr>
          <p:spPr>
            <a:xfrm>
              <a:off x="1714480" y="1500174"/>
              <a:ext cx="3504486" cy="13234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8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8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8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8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6" grpId="0" animBg="1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-71470" y="5287411"/>
            <a:ext cx="1543190" cy="14123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049043" y="4857760"/>
            <a:ext cx="2094197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5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114230" y="5767729"/>
            <a:ext cx="2171886" cy="11617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54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5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1165657" y="5784581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-32" y="4786322"/>
            <a:ext cx="3549405" cy="2071702"/>
          </a:xfrm>
          <a:prstGeom prst="flowChartConnector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93334" y="2928934"/>
            <a:ext cx="846494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КПД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электронагревательного прибора.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3071802" y="3286124"/>
            <a:ext cx="23574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286116" y="3786190"/>
            <a:ext cx="23574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357554" y="4357694"/>
            <a:ext cx="23574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5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0" y="3500438"/>
            <a:ext cx="3286148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2,2кВт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0" y="4286256"/>
            <a:ext cx="2428860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4м25с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 flipH="1" flipV="1">
            <a:off x="5790647" y="5392751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643702" y="6571478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8532334" y="6000768"/>
            <a:ext cx="68313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7" action="ppaction://hlinkfile"/>
              </a:rPr>
              <a:t>к</a:t>
            </a:r>
            <a:endParaRPr lang="ru-RU" sz="2400" u="sng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606614" y="5986326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7188001" y="4572008"/>
            <a:ext cx="1955999" cy="164515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245668" y="4572008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500826" y="4324657"/>
            <a:ext cx="748923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325422" y="3896029"/>
            <a:ext cx="389850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59832" y="6457890"/>
            <a:ext cx="221454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Стр. 30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" name="Группа 32"/>
          <p:cNvGrpSpPr/>
          <p:nvPr/>
        </p:nvGrpSpPr>
        <p:grpSpPr>
          <a:xfrm>
            <a:off x="0" y="0"/>
            <a:ext cx="9144000" cy="6858000"/>
            <a:chOff x="-3857684" y="0"/>
            <a:chExt cx="9144000" cy="6858000"/>
          </a:xfrm>
        </p:grpSpPr>
        <p:grpSp>
          <p:nvGrpSpPr>
            <p:cNvPr id="75" name="Группа 20"/>
            <p:cNvGrpSpPr/>
            <p:nvPr/>
          </p:nvGrpSpPr>
          <p:grpSpPr>
            <a:xfrm>
              <a:off x="-3857684" y="0"/>
              <a:ext cx="9144000" cy="6858000"/>
              <a:chOff x="3571868" y="-3429000"/>
              <a:chExt cx="9144000" cy="6858000"/>
            </a:xfrm>
          </p:grpSpPr>
          <p:grpSp>
            <p:nvGrpSpPr>
              <p:cNvPr id="77" name="Группа 125"/>
              <p:cNvGrpSpPr/>
              <p:nvPr/>
            </p:nvGrpSpPr>
            <p:grpSpPr>
              <a:xfrm>
                <a:off x="3571868" y="-3429000"/>
                <a:ext cx="9144000" cy="6858000"/>
                <a:chOff x="-3214742" y="1285908"/>
                <a:chExt cx="9144000" cy="6858000"/>
              </a:xfrm>
            </p:grpSpPr>
            <p:grpSp>
              <p:nvGrpSpPr>
                <p:cNvPr id="83" name="Группа 114"/>
                <p:cNvGrpSpPr/>
                <p:nvPr/>
              </p:nvGrpSpPr>
              <p:grpSpPr>
                <a:xfrm>
                  <a:off x="-3214742" y="1285908"/>
                  <a:ext cx="9144000" cy="6858000"/>
                  <a:chOff x="0" y="0"/>
                  <a:chExt cx="9144000" cy="6858000"/>
                </a:xfrm>
              </p:grpSpPr>
              <p:sp>
                <p:nvSpPr>
                  <p:cNvPr id="99" name="Прямоугольник 98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  <a:alpha val="69000"/>
                    </a:scheme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0" name="Прямоугольник 99"/>
                  <p:cNvSpPr/>
                  <p:nvPr/>
                </p:nvSpPr>
                <p:spPr>
                  <a:xfrm>
                    <a:off x="357158" y="5143512"/>
                    <a:ext cx="1992853" cy="1015663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6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sz="6000" b="1" dirty="0" smtClean="0"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lang="en-US" sz="6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Nt</a:t>
                    </a:r>
                    <a:endParaRPr lang="ru-RU" sz="6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4" name="Группа 123"/>
                <p:cNvGrpSpPr/>
                <p:nvPr/>
              </p:nvGrpSpPr>
              <p:grpSpPr>
                <a:xfrm>
                  <a:off x="-3000460" y="1500135"/>
                  <a:ext cx="7425913" cy="1562510"/>
                  <a:chOff x="-3152860" y="-910440"/>
                  <a:chExt cx="7425913" cy="1562510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91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152860" y="-646758"/>
                    <a:ext cx="930056" cy="71438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   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92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-2399564" y="-910440"/>
                    <a:ext cx="6672617" cy="1562510"/>
                    <a:chOff x="-957" y="2602"/>
                    <a:chExt cx="4370" cy="1036"/>
                  </a:xfrm>
                  <a:grpFill/>
                </p:grpSpPr>
                <p:grpSp>
                  <p:nvGrpSpPr>
                    <p:cNvPr id="93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931" y="2602"/>
                      <a:ext cx="4344" cy="1036"/>
                      <a:chOff x="6918" y="2902"/>
                      <a:chExt cx="5277" cy="1036"/>
                    </a:xfrm>
                    <a:grpFill/>
                  </p:grpSpPr>
                  <p:sp>
                    <p:nvSpPr>
                      <p:cNvPr id="95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67" y="3938"/>
                        <a:ext cx="628" cy="0"/>
                      </a:xfrm>
                      <a:prstGeom prst="line">
                        <a:avLst/>
                      </a:prstGeom>
                      <a:grpFill/>
                      <a:ln w="19050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96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18" y="2902"/>
                        <a:ext cx="605" cy="829"/>
                        <a:chOff x="7325" y="3170"/>
                        <a:chExt cx="484" cy="829"/>
                      </a:xfrm>
                      <a:grpFill/>
                    </p:grpSpPr>
                    <p:sp>
                      <p:nvSpPr>
                        <p:cNvPr id="97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61" y="3170"/>
                          <a:ext cx="448" cy="379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98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25" y="3549"/>
                          <a:ext cx="484" cy="450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94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957" y="2981"/>
                      <a:ext cx="583" cy="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85" name="Группа 17"/>
                <p:cNvGrpSpPr/>
                <p:nvPr/>
              </p:nvGrpSpPr>
              <p:grpSpPr>
                <a:xfrm>
                  <a:off x="-2071766" y="4418965"/>
                  <a:ext cx="6643766" cy="1938993"/>
                  <a:chOff x="214250" y="4019985"/>
                  <a:chExt cx="6643766" cy="1938993"/>
                </a:xfrm>
              </p:grpSpPr>
              <p:sp>
                <p:nvSpPr>
                  <p:cNvPr id="86" name="Прямоугольник 85"/>
                  <p:cNvSpPr/>
                  <p:nvPr/>
                </p:nvSpPr>
                <p:spPr>
                  <a:xfrm>
                    <a:off x="6000760" y="4019985"/>
                    <a:ext cx="857256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U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7" name="Прямоугольник 86"/>
                  <p:cNvSpPr/>
                  <p:nvPr/>
                </p:nvSpPr>
                <p:spPr>
                  <a:xfrm>
                    <a:off x="4929190" y="4643446"/>
                    <a:ext cx="1000132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cap="all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sz="6600" b="1" cap="all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8" name="Прямоугольник 87"/>
                  <p:cNvSpPr/>
                  <p:nvPr/>
                </p:nvSpPr>
                <p:spPr>
                  <a:xfrm>
                    <a:off x="5929322" y="5127981"/>
                    <a:ext cx="857224" cy="83099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8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lang="ru-RU" sz="48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89" name="Прямая соединительная линия 88"/>
                  <p:cNvCxnSpPr/>
                  <p:nvPr/>
                </p:nvCxnSpPr>
                <p:spPr>
                  <a:xfrm>
                    <a:off x="5929322" y="5199419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Прямая соединительная линия 89"/>
                  <p:cNvCxnSpPr/>
                  <p:nvPr/>
                </p:nvCxnSpPr>
                <p:spPr>
                  <a:xfrm>
                    <a:off x="214250" y="4030176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8" name="Группа 145"/>
              <p:cNvGrpSpPr/>
              <p:nvPr/>
            </p:nvGrpSpPr>
            <p:grpSpPr>
              <a:xfrm>
                <a:off x="3643274" y="-1139909"/>
                <a:ext cx="1808967" cy="1701831"/>
                <a:chOff x="3940901" y="3717875"/>
                <a:chExt cx="1808967" cy="1701831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79" name="Line 1"/>
                <p:cNvSpPr>
                  <a:spLocks noChangeShapeType="1"/>
                </p:cNvSpPr>
                <p:nvPr/>
              </p:nvSpPr>
              <p:spPr bwMode="auto">
                <a:xfrm rot="21420000">
                  <a:off x="5000799" y="4509576"/>
                  <a:ext cx="571504" cy="53509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0" name="Rectangle 152"/>
                <p:cNvSpPr>
                  <a:spLocks noChangeArrowheads="1"/>
                </p:cNvSpPr>
                <p:nvPr/>
              </p:nvSpPr>
              <p:spPr bwMode="auto">
                <a:xfrm>
                  <a:off x="5072034" y="3717875"/>
                  <a:ext cx="677834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q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940901" y="4009516"/>
                  <a:ext cx="1071538" cy="9197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Rectangle 152"/>
                <p:cNvSpPr>
                  <a:spLocks noChangeArrowheads="1"/>
                </p:cNvSpPr>
                <p:nvPr/>
              </p:nvSpPr>
              <p:spPr bwMode="auto">
                <a:xfrm rot="21540000">
                  <a:off x="5163141" y="4650265"/>
                  <a:ext cx="428628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76" name="Прямоугольник 75"/>
            <p:cNvSpPr/>
            <p:nvPr/>
          </p:nvSpPr>
          <p:spPr>
            <a:xfrm>
              <a:off x="1714480" y="1500174"/>
              <a:ext cx="3504486" cy="13234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8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8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8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8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059832" y="0"/>
            <a:ext cx="31683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 стр. 22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"/>
                            </p:stCondLst>
                            <p:childTnLst>
                              <p:par>
                                <p:cTn id="3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0" grpId="1" animBg="1"/>
      <p:bldP spid="21" grpId="0" animBg="1"/>
      <p:bldP spid="21" grpId="1" animBg="1"/>
      <p:bldP spid="27" grpId="0" animBg="1"/>
      <p:bldP spid="34" grpId="0"/>
      <p:bldP spid="35" grpId="0"/>
      <p:bldP spid="36" grpId="0"/>
      <p:bldP spid="37" grpId="0" animBg="1"/>
      <p:bldP spid="38" grpId="0" animBg="1"/>
      <p:bldP spid="41" grpId="0" animBg="1"/>
      <p:bldP spid="42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852"/>
            <a:ext cx="8072462" cy="214314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Гр3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1145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1147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1121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1123 1125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соед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85720" y="3088175"/>
            <a:ext cx="1357322" cy="105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71604" y="2729962"/>
            <a:ext cx="1714512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плзн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541855" y="3568493"/>
            <a:ext cx="1601385" cy="8759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451409" y="3567072"/>
            <a:ext cx="1728000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24850" y="2695176"/>
            <a:ext cx="3214678" cy="2071702"/>
          </a:xfrm>
          <a:prstGeom prst="flowChartConnector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0" y="415333"/>
            <a:ext cx="673427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Измерение КПД электродвигателя 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85984" y="928670"/>
            <a:ext cx="3071834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0,1Н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285984" y="1785926"/>
            <a:ext cx="2643206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h=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0,92м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572232" y="571480"/>
            <a:ext cx="2428892" cy="87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U=</a:t>
            </a:r>
            <a:r>
              <a:rPr lang="ru-RU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3  В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6613921" y="1285860"/>
            <a:ext cx="2530079" cy="87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 А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572232" y="2000240"/>
            <a:ext cx="2286016" cy="87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3,8с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14810" y="6334804"/>
            <a:ext cx="371477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14-4: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Стр. 27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643306" y="1071570"/>
            <a:ext cx="857256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158230" y="1947304"/>
            <a:ext cx="1143008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643802" y="672898"/>
            <a:ext cx="714380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572364" y="1500174"/>
            <a:ext cx="500066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500958" y="2143116"/>
            <a:ext cx="785818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0" y="4786322"/>
            <a:ext cx="91440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Вывод:  КПД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электронагревательного прибора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равен ….%, это значит …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3143240" y="3071810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4000496" y="3643314"/>
            <a:ext cx="1601385" cy="8759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3929058" y="2643182"/>
            <a:ext cx="1571636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5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3857620" y="3571876"/>
            <a:ext cx="1728000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643570" y="3143248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6357950" y="3643314"/>
            <a:ext cx="1728000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6357950" y="3071810"/>
            <a:ext cx="2071702" cy="50006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0,2Н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0,92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6143636" y="3714752"/>
            <a:ext cx="2857488" cy="7858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2,2А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3,8В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 …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 animBg="1"/>
      <p:bldP spid="1029" grpId="0" animBg="1"/>
      <p:bldP spid="1030" grpId="0" animBg="1"/>
      <p:bldP spid="26" grpId="0" animBg="1"/>
      <p:bldP spid="28" grpId="0" animBg="1"/>
      <p:bldP spid="29" grpId="0" animBg="1"/>
      <p:bldP spid="30" grpId="0"/>
      <p:bldP spid="31" grpId="0"/>
      <p:bldP spid="32" grpId="0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/>
      <p:bldP spid="57" grpId="0" animBg="1"/>
      <p:bldP spid="58" grpId="0" animBg="1"/>
      <p:bldP spid="58" grpId="1" animBg="1"/>
      <p:bldP spid="60" grpId="0" animBg="1"/>
      <p:bldP spid="61" grpId="0"/>
      <p:bldP spid="62" grpId="0" animBg="1"/>
      <p:bldP spid="63" grpId="0" animBg="1"/>
      <p:bldP spid="6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-71470" y="3144271"/>
            <a:ext cx="1543190" cy="14123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214414" y="2714620"/>
            <a:ext cx="2094197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плзн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279601" y="3624589"/>
            <a:ext cx="1792201" cy="11617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5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1071538" y="3643314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-32" y="2643182"/>
            <a:ext cx="3549405" cy="2071702"/>
          </a:xfrm>
          <a:prstGeom prst="flowChartConnector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-32" y="214290"/>
            <a:ext cx="901702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Измерение КПД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электронагревательного прибора.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3357554" y="571480"/>
            <a:ext cx="43577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4200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/(</a:t>
            </a:r>
            <a:r>
              <a:rPr lang="ru-RU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С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286116" y="1071546"/>
            <a:ext cx="271464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m=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1кг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357554" y="1643050"/>
            <a:ext cx="250033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5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ru-RU" sz="5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0" y="1000108"/>
            <a:ext cx="3286148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2,2кВт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0" y="1785926"/>
            <a:ext cx="2428860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3м06с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 flipH="1" flipV="1">
            <a:off x="5790647" y="2211078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643702" y="3389805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8532334" y="2819095"/>
            <a:ext cx="68313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к</a:t>
            </a:r>
            <a:endParaRPr lang="ru-RU" sz="2400" u="sng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606614" y="2804653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7188001" y="1390335"/>
            <a:ext cx="1955999" cy="164515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245668" y="1390335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500826" y="1357298"/>
            <a:ext cx="748923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325422" y="714356"/>
            <a:ext cx="389850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357290" y="1071546"/>
            <a:ext cx="714380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3143240" y="3143249"/>
            <a:ext cx="85725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4929198"/>
            <a:ext cx="91440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Вывод:  КПД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электронагревательного прибора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равен 95%, это значит …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71472" y="1857364"/>
            <a:ext cx="1214446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143372" y="642942"/>
            <a:ext cx="1143008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402656" y="1285884"/>
            <a:ext cx="383658" cy="57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699886" y="1865330"/>
            <a:ext cx="714380" cy="563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3863871" y="2786058"/>
            <a:ext cx="2094197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5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3929058" y="3696027"/>
            <a:ext cx="2171886" cy="11617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5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5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3786182" y="3643314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857752" y="6273249"/>
            <a:ext cx="428624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14-5,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Стр. 27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3" grpId="0" animBg="1"/>
      <p:bldP spid="27" grpId="0" animBg="1"/>
      <p:bldP spid="34" grpId="0"/>
      <p:bldP spid="35" grpId="0"/>
      <p:bldP spid="36" grpId="0"/>
      <p:bldP spid="37" grpId="0" animBg="1"/>
      <p:bldP spid="38" grpId="0" animBg="1"/>
      <p:bldP spid="41" grpId="0" animBg="1"/>
      <p:bldP spid="42" grpId="0" animBg="1"/>
      <p:bldP spid="45" grpId="0" animBg="1"/>
      <p:bldP spid="46" grpId="0" animBg="1"/>
      <p:bldP spid="52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14375" y="4929188"/>
            <a:ext cx="1071563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36512" y="1268760"/>
            <a:ext cx="2160240" cy="2154237"/>
          </a:xfrm>
          <a:solidFill>
            <a:srgbClr val="FFC00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 100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2 с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?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?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123729" y="1484784"/>
            <a:ext cx="7020272" cy="410445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 –это перемещение под действием силы,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т.е 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движение равномерное т.к.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2.Мощность- это скорость выполнения работы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/t           N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 силы руки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 к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Дж, а мощность  всего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250Вт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708026" y="5784850"/>
            <a:ext cx="1071562" cy="1587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177925" y="6130925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714646" y="4693231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47688" y="3757613"/>
            <a:ext cx="748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71472" y="3786190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357290" y="6284932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323429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14-2.</a:t>
            </a:r>
            <a:r>
              <a:rPr lang="ru-RU" sz="2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Паровой молот поднимает ударник копра массой </a:t>
            </a:r>
            <a:r>
              <a:rPr lang="ru-RU" sz="2800" b="1" cap="non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кг на высоту </a:t>
            </a:r>
            <a:r>
              <a:rPr lang="ru-RU" sz="2800" b="1" cap="none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0,5м</a:t>
            </a:r>
            <a:r>
              <a:rPr lang="ru-RU" sz="2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2 секунды. Вычислите мощность, развиваемую при выполнении этой работы. </a:t>
            </a:r>
            <a:endParaRPr lang="ru-RU" sz="28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4"/>
          <p:cNvSpPr/>
          <p:nvPr/>
        </p:nvSpPr>
        <p:spPr>
          <a:xfrm>
            <a:off x="-13252" y="6244816"/>
            <a:ext cx="1214446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4"/>
          <p:cNvSpPr/>
          <p:nvPr/>
        </p:nvSpPr>
        <p:spPr>
          <a:xfrm>
            <a:off x="977348" y="3578764"/>
            <a:ext cx="1214446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6334804"/>
            <a:ext cx="250029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Стр. 27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301" grpId="0" build="p" animBg="1"/>
      <p:bldP spid="55302" grpId="0" build="p"/>
      <p:bldP spid="9" grpId="0"/>
      <p:bldP spid="11" grpId="0"/>
      <p:bldP spid="16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045076" y="142852"/>
            <a:ext cx="3956600" cy="2500330"/>
            <a:chOff x="7909" y="8280"/>
            <a:chExt cx="2085" cy="1480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7909" y="8280"/>
              <a:ext cx="2085" cy="1480"/>
              <a:chOff x="1469" y="2644"/>
              <a:chExt cx="2085" cy="1480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1848" y="3341"/>
                <a:ext cx="529" cy="16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1469" y="2644"/>
                <a:ext cx="2085" cy="1480"/>
                <a:chOff x="1637" y="2644"/>
                <a:chExt cx="2085" cy="1480"/>
              </a:xfrm>
            </p:grpSpPr>
            <p:sp>
              <p:nvSpPr>
                <p:cNvPr id="4103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659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637" y="2644"/>
                  <a:ext cx="2085" cy="1342"/>
                  <a:chOff x="1637" y="2644"/>
                  <a:chExt cx="2085" cy="1342"/>
                </a:xfrm>
              </p:grpSpPr>
              <p:sp>
                <p:nvSpPr>
                  <p:cNvPr id="4105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55" y="3412"/>
                    <a:ext cx="3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7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2913" y="3172"/>
                    <a:ext cx="809" cy="725"/>
                    <a:chOff x="5000" y="7596"/>
                    <a:chExt cx="809" cy="725"/>
                  </a:xfrm>
                </p:grpSpPr>
                <p:grpSp>
                  <p:nvGrpSpPr>
                    <p:cNvPr id="8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07" y="7596"/>
                      <a:ext cx="702" cy="725"/>
                      <a:chOff x="5107" y="7596"/>
                      <a:chExt cx="702" cy="725"/>
                    </a:xfrm>
                  </p:grpSpPr>
                  <p:sp>
                    <p:nvSpPr>
                      <p:cNvPr id="4108" name="Text Box 1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107" y="7596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4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</a:t>
                        </a:r>
                        <a:r>
                          <a:rPr kumimoji="0" lang="ru-RU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109" name="Oval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60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4110" name="Line 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111" name="Line 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9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877" y="2644"/>
                    <a:ext cx="1096" cy="760"/>
                    <a:chOff x="9377" y="4873"/>
                    <a:chExt cx="1130" cy="760"/>
                  </a:xfrm>
                </p:grpSpPr>
                <p:grpSp>
                  <p:nvGrpSpPr>
                    <p:cNvPr id="10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79" y="4873"/>
                      <a:ext cx="646" cy="530"/>
                      <a:chOff x="9779" y="4873"/>
                      <a:chExt cx="646" cy="530"/>
                    </a:xfrm>
                  </p:grpSpPr>
                  <p:sp>
                    <p:nvSpPr>
                      <p:cNvPr id="4114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826" y="4873"/>
                        <a:ext cx="599" cy="5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V</a:t>
                        </a:r>
                        <a:endParaRPr kumimoji="0" 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115" name="Oval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79" y="4917"/>
                        <a:ext cx="346" cy="334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60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4116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127" y="5092"/>
                      <a:ext cx="3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117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0" y="5093"/>
                      <a:ext cx="3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118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77" y="5091"/>
                      <a:ext cx="0" cy="5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119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495" y="5091"/>
                      <a:ext cx="0" cy="5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412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709" y="3410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2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47" y="3398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22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2" y="3985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23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7" y="3973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" name="Group 28"/>
                <p:cNvGrpSpPr>
                  <a:grpSpLocks/>
                </p:cNvGrpSpPr>
                <p:nvPr/>
              </p:nvGrpSpPr>
              <p:grpSpPr bwMode="auto">
                <a:xfrm>
                  <a:off x="2881" y="3848"/>
                  <a:ext cx="184" cy="276"/>
                  <a:chOff x="3503" y="4378"/>
                  <a:chExt cx="184" cy="276"/>
                </a:xfrm>
              </p:grpSpPr>
              <p:sp>
                <p:nvSpPr>
                  <p:cNvPr id="4125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26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2" name="Group 31"/>
                <p:cNvGrpSpPr>
                  <a:grpSpLocks/>
                </p:cNvGrpSpPr>
                <p:nvPr/>
              </p:nvGrpSpPr>
              <p:grpSpPr bwMode="auto">
                <a:xfrm>
                  <a:off x="2294" y="3825"/>
                  <a:ext cx="184" cy="276"/>
                  <a:chOff x="3503" y="4378"/>
                  <a:chExt cx="184" cy="276"/>
                </a:xfrm>
              </p:grpSpPr>
              <p:sp>
                <p:nvSpPr>
                  <p:cNvPr id="4128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29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4130" name="Text Box 34"/>
            <p:cNvSpPr txBox="1">
              <a:spLocks noChangeArrowheads="1"/>
            </p:cNvSpPr>
            <p:nvPr/>
          </p:nvSpPr>
          <p:spPr bwMode="auto">
            <a:xfrm>
              <a:off x="8704" y="8436"/>
              <a:ext cx="727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40В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1" name="Text Box 35"/>
            <p:cNvSpPr txBox="1">
              <a:spLocks noChangeArrowheads="1"/>
            </p:cNvSpPr>
            <p:nvPr/>
          </p:nvSpPr>
          <p:spPr bwMode="auto">
            <a:xfrm>
              <a:off x="9261" y="9120"/>
              <a:ext cx="727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2А</a:t>
              </a:r>
              <a:endPara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0" y="4714884"/>
            <a:ext cx="91440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14-3.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Показания приборов приведены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рис.3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Что можно ещё найти и чему оно равно?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95872" y="2772787"/>
            <a:ext cx="1951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/t=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922711" y="2779281"/>
            <a:ext cx="143563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Рамка 46"/>
          <p:cNvSpPr/>
          <p:nvPr/>
        </p:nvSpPr>
        <p:spPr>
          <a:xfrm>
            <a:off x="5726883" y="2821871"/>
            <a:ext cx="928694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667320" y="2804427"/>
            <a:ext cx="1175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73814" y="2779343"/>
            <a:ext cx="1218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7"/>
          <p:cNvGrpSpPr/>
          <p:nvPr/>
        </p:nvGrpSpPr>
        <p:grpSpPr>
          <a:xfrm>
            <a:off x="142844" y="259936"/>
            <a:ext cx="1643041" cy="1168800"/>
            <a:chOff x="5053797" y="4569370"/>
            <a:chExt cx="1643041" cy="116880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7"/>
          <p:cNvGrpSpPr/>
          <p:nvPr/>
        </p:nvGrpSpPr>
        <p:grpSpPr>
          <a:xfrm>
            <a:off x="1857324" y="188498"/>
            <a:ext cx="2000295" cy="1168800"/>
            <a:chOff x="5053797" y="4569370"/>
            <a:chExt cx="2000295" cy="116880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5993119" y="4569370"/>
              <a:ext cx="1060973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40В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2А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Прямоугольник 59"/>
          <p:cNvSpPr/>
          <p:nvPr/>
        </p:nvSpPr>
        <p:spPr>
          <a:xfrm>
            <a:off x="0" y="1428736"/>
            <a:ext cx="4463210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800" b="1" noProof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Сопротивление (20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881277" y="3786190"/>
            <a:ext cx="416133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noProof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Мощность (80 </a:t>
            </a:r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643702" y="6334804"/>
            <a:ext cx="250029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Стр. 27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2" grpId="0"/>
      <p:bldP spid="44" grpId="0"/>
      <p:bldP spid="45" grpId="0" animBg="1"/>
      <p:bldP spid="47" grpId="0" animBg="1"/>
      <p:bldP spid="48" grpId="0"/>
      <p:bldP spid="49" grpId="0"/>
      <p:bldP spid="60" grpId="0" animBg="1"/>
      <p:bldP spid="60" grpId="1" animBg="1"/>
      <p:bldP spid="61" grpId="0" animBg="1"/>
      <p:bldP spid="61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85720" y="643941"/>
            <a:ext cx="1543190" cy="14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71604" y="285728"/>
            <a:ext cx="1571636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5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mgh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541855" y="1124259"/>
            <a:ext cx="1601385" cy="8759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UIt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451409" y="1122838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14282" y="124579"/>
            <a:ext cx="3429024" cy="2071702"/>
          </a:xfrm>
          <a:prstGeom prst="flowChartConnector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-71470" y="5287411"/>
            <a:ext cx="1543190" cy="14123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049043" y="4857760"/>
            <a:ext cx="2094197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5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114230" y="5767729"/>
            <a:ext cx="2171886" cy="11617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54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5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1165657" y="5784581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-32" y="4786322"/>
            <a:ext cx="3549405" cy="2071702"/>
          </a:xfrm>
          <a:prstGeom prst="flowChartConnector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500166" y="2143116"/>
            <a:ext cx="673427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Измерение КПД электродвигателя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3334" y="2928934"/>
            <a:ext cx="846494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КПД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электронагревательного прибора.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714744" y="-142900"/>
            <a:ext cx="2643206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Mg=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643306" y="714356"/>
            <a:ext cx="2643206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h=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1,2м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643702" y="-71462"/>
            <a:ext cx="2428892" cy="87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U=</a:t>
            </a:r>
            <a:r>
              <a:rPr lang="ru-RU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6В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6685391" y="642918"/>
            <a:ext cx="2530079" cy="87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I=</a:t>
            </a:r>
            <a:r>
              <a:rPr lang="ru-RU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1,4А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643702" y="1357298"/>
            <a:ext cx="2286016" cy="87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5400" b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5с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3071802" y="3286124"/>
            <a:ext cx="23574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286116" y="3786190"/>
            <a:ext cx="292895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m=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1,5кг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357554" y="4357694"/>
            <a:ext cx="23574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5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0" y="3500438"/>
            <a:ext cx="3286148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2кВт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0" y="4286256"/>
            <a:ext cx="2428860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6м25с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 flipH="1" flipV="1">
            <a:off x="5790647" y="5392751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643702" y="6571478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8532334" y="6000768"/>
            <a:ext cx="68313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7" action="ppaction://hlinkfile"/>
              </a:rPr>
              <a:t>к</a:t>
            </a:r>
            <a:endParaRPr lang="ru-RU" sz="2400" u="sng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606614" y="5986326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7188001" y="4572008"/>
            <a:ext cx="1955999" cy="164515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245668" y="4572008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500826" y="4324657"/>
            <a:ext cx="748923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325422" y="3896029"/>
            <a:ext cx="389850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500430" y="6273249"/>
            <a:ext cx="31432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Стр. 27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00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900"/>
                            </p:stCondLst>
                            <p:childTnLst>
                              <p:par>
                                <p:cTn id="10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 animBg="1"/>
      <p:bldP spid="1028" grpId="1" animBg="1"/>
      <p:bldP spid="1029" grpId="0" animBg="1"/>
      <p:bldP spid="1029" grpId="1" animBg="1"/>
      <p:bldP spid="18" grpId="0" animBg="1"/>
      <p:bldP spid="20" grpId="0" animBg="1"/>
      <p:bldP spid="20" grpId="1" animBg="1"/>
      <p:bldP spid="21" grpId="0" animBg="1"/>
      <p:bldP spid="21" grpId="1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4" grpId="0"/>
      <p:bldP spid="35" grpId="0"/>
      <p:bldP spid="36" grpId="0"/>
      <p:bldP spid="37" grpId="0" animBg="1"/>
      <p:bldP spid="38" grpId="0" animBg="1"/>
      <p:bldP spid="41" grpId="0" animBg="1"/>
      <p:bldP spid="42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 t="8056" r="4492" b="74366"/>
          <a:stretch>
            <a:fillRect/>
          </a:stretch>
        </p:blipFill>
        <p:spPr bwMode="auto">
          <a:xfrm>
            <a:off x="0" y="0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969932"/>
            <a:ext cx="2643174" cy="99001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=80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ветв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643050"/>
            <a:ext cx="121444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643050"/>
            <a:ext cx="121444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1643050"/>
            <a:ext cx="121444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58082" y="1643050"/>
            <a:ext cx="121444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357554" y="1857364"/>
            <a:ext cx="2157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=4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2928934"/>
            <a:ext cx="121444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3286124"/>
            <a:ext cx="121444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3643314"/>
            <a:ext cx="121444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4000504"/>
            <a:ext cx="121444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6680215" y="3527412"/>
            <a:ext cx="107157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608513" y="3535363"/>
            <a:ext cx="107157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0" idx="3"/>
          </p:cNvCxnSpPr>
          <p:nvPr/>
        </p:nvCxnSpPr>
        <p:spPr>
          <a:xfrm>
            <a:off x="6786578" y="3357562"/>
            <a:ext cx="42862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786578" y="3000372"/>
            <a:ext cx="42862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786578" y="3714752"/>
            <a:ext cx="42862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86578" y="4063991"/>
            <a:ext cx="42862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215206" y="3500438"/>
            <a:ext cx="42862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143504" y="3000372"/>
            <a:ext cx="42862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143504" y="3357562"/>
            <a:ext cx="42862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143504" y="3714752"/>
            <a:ext cx="42862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143504" y="4071942"/>
            <a:ext cx="42862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714876" y="3571876"/>
            <a:ext cx="42862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7"/>
          <p:cNvGrpSpPr/>
          <p:nvPr/>
        </p:nvGrpSpPr>
        <p:grpSpPr>
          <a:xfrm>
            <a:off x="571472" y="3094274"/>
            <a:ext cx="1330355" cy="1191979"/>
            <a:chOff x="5733807" y="4453401"/>
            <a:chExt cx="1820489" cy="1381051"/>
          </a:xfrm>
          <a:solidFill>
            <a:schemeClr val="bg1"/>
          </a:solidFill>
        </p:grpSpPr>
        <p:sp>
          <p:nvSpPr>
            <p:cNvPr id="47" name="Прямоугольник 46"/>
            <p:cNvSpPr/>
            <p:nvPr/>
          </p:nvSpPr>
          <p:spPr>
            <a:xfrm>
              <a:off x="6068912" y="4453401"/>
              <a:ext cx="605570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772238" y="4701711"/>
              <a:ext cx="782058" cy="89148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733807" y="5085600"/>
              <a:ext cx="1368603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вет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7"/>
          <p:cNvGrpSpPr/>
          <p:nvPr/>
        </p:nvGrpSpPr>
        <p:grpSpPr>
          <a:xfrm>
            <a:off x="1871260" y="3094275"/>
            <a:ext cx="1187479" cy="1191980"/>
            <a:chOff x="5929322" y="4453401"/>
            <a:chExt cx="1624974" cy="1381052"/>
          </a:xfrm>
          <a:solidFill>
            <a:schemeClr val="bg1"/>
          </a:solidFill>
        </p:grpSpPr>
        <p:sp>
          <p:nvSpPr>
            <p:cNvPr id="52" name="Прямоугольник 51"/>
            <p:cNvSpPr/>
            <p:nvPr/>
          </p:nvSpPr>
          <p:spPr>
            <a:xfrm>
              <a:off x="5971153" y="4453401"/>
              <a:ext cx="684302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772238" y="4701711"/>
              <a:ext cx="782058" cy="8914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946005" y="5085601"/>
              <a:ext cx="988380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/>
          <p:nvPr/>
        </p:nvGrpSpPr>
        <p:grpSpPr>
          <a:xfrm>
            <a:off x="2973399" y="3094276"/>
            <a:ext cx="1228348" cy="1191980"/>
            <a:chOff x="5873396" y="4453402"/>
            <a:chExt cx="1680900" cy="1381052"/>
          </a:xfrm>
          <a:solidFill>
            <a:schemeClr val="bg1"/>
          </a:solidFill>
        </p:grpSpPr>
        <p:sp>
          <p:nvSpPr>
            <p:cNvPr id="57" name="Прямоугольник 56"/>
            <p:cNvSpPr/>
            <p:nvPr/>
          </p:nvSpPr>
          <p:spPr>
            <a:xfrm>
              <a:off x="5873396" y="4453402"/>
              <a:ext cx="684302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772238" y="4701711"/>
              <a:ext cx="782058" cy="8914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946005" y="5085602"/>
              <a:ext cx="988380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0" name="Прямая соединительная линия 5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7"/>
          <p:cNvGrpSpPr/>
          <p:nvPr/>
        </p:nvGrpSpPr>
        <p:grpSpPr>
          <a:xfrm>
            <a:off x="2285984" y="4286256"/>
            <a:ext cx="1459326" cy="1191979"/>
            <a:chOff x="5557320" y="4453401"/>
            <a:chExt cx="1996976" cy="1381051"/>
          </a:xfrm>
          <a:solidFill>
            <a:schemeClr val="bg1"/>
          </a:solidFill>
        </p:grpSpPr>
        <p:sp>
          <p:nvSpPr>
            <p:cNvPr id="65" name="Прямоугольник 64"/>
            <p:cNvSpPr/>
            <p:nvPr/>
          </p:nvSpPr>
          <p:spPr>
            <a:xfrm>
              <a:off x="6068912" y="4453401"/>
              <a:ext cx="605570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6772238" y="4701711"/>
              <a:ext cx="782058" cy="89148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5557320" y="5085600"/>
              <a:ext cx="1270847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вет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8" name="Прямая соединительная линия 6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17"/>
          <p:cNvGrpSpPr/>
          <p:nvPr/>
        </p:nvGrpSpPr>
        <p:grpSpPr>
          <a:xfrm>
            <a:off x="3857620" y="4286256"/>
            <a:ext cx="734468" cy="1191980"/>
            <a:chOff x="5929322" y="4453401"/>
            <a:chExt cx="1005063" cy="1381052"/>
          </a:xfrm>
          <a:solidFill>
            <a:schemeClr val="bg1"/>
          </a:solidFill>
        </p:grpSpPr>
        <p:sp>
          <p:nvSpPr>
            <p:cNvPr id="70" name="Прямоугольник 69"/>
            <p:cNvSpPr/>
            <p:nvPr/>
          </p:nvSpPr>
          <p:spPr>
            <a:xfrm>
              <a:off x="5971153" y="4453401"/>
              <a:ext cx="684302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946005" y="5085601"/>
              <a:ext cx="988380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" name="Прямая соединительная линия 7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17"/>
          <p:cNvGrpSpPr/>
          <p:nvPr/>
        </p:nvGrpSpPr>
        <p:grpSpPr>
          <a:xfrm>
            <a:off x="5214942" y="4568618"/>
            <a:ext cx="1322464" cy="646331"/>
            <a:chOff x="5549093" y="4675442"/>
            <a:chExt cx="1809690" cy="748852"/>
          </a:xfrm>
          <a:solidFill>
            <a:srgbClr val="FFFF00"/>
          </a:solidFill>
        </p:grpSpPr>
        <p:sp>
          <p:nvSpPr>
            <p:cNvPr id="75" name="Прямоугольник 74"/>
            <p:cNvSpPr/>
            <p:nvPr/>
          </p:nvSpPr>
          <p:spPr>
            <a:xfrm>
              <a:off x="5549093" y="4784474"/>
              <a:ext cx="1466361" cy="60621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вет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576725" y="4675442"/>
              <a:ext cx="782058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17"/>
          <p:cNvGrpSpPr/>
          <p:nvPr/>
        </p:nvGrpSpPr>
        <p:grpSpPr>
          <a:xfrm>
            <a:off x="6564365" y="4415862"/>
            <a:ext cx="657025" cy="1013401"/>
            <a:chOff x="5929322" y="4577570"/>
            <a:chExt cx="899089" cy="1174148"/>
          </a:xfrm>
          <a:solidFill>
            <a:srgbClr val="FFFF00"/>
          </a:solidFill>
        </p:grpSpPr>
        <p:sp>
          <p:nvSpPr>
            <p:cNvPr id="78" name="Прямоугольник 77"/>
            <p:cNvSpPr/>
            <p:nvPr/>
          </p:nvSpPr>
          <p:spPr>
            <a:xfrm>
              <a:off x="5971155" y="5145504"/>
              <a:ext cx="857256" cy="60621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6027082" y="4577570"/>
              <a:ext cx="792866" cy="67753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0" name="Прямая соединительная линия 7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5929322" y="1873741"/>
            <a:ext cx="2473754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endParaRPr kumimoji="0" lang="ru-RU" sz="4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0" y="5780806"/>
            <a:ext cx="9144000" cy="1077218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сопротивление соединенной проволоки будет 5 Ом.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31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88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 t="38086" r="4492" b="49463"/>
          <a:stretch>
            <a:fillRect/>
          </a:stretch>
        </p:blipFill>
        <p:spPr bwMode="auto">
          <a:xfrm>
            <a:off x="0" y="0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2"/>
          <p:cNvGrpSpPr/>
          <p:nvPr/>
        </p:nvGrpSpPr>
        <p:grpSpPr>
          <a:xfrm>
            <a:off x="4071934" y="2428868"/>
            <a:ext cx="4746576" cy="285752"/>
            <a:chOff x="270719" y="2712986"/>
            <a:chExt cx="4746576" cy="285752"/>
          </a:xfrm>
        </p:grpSpPr>
        <p:sp>
          <p:nvSpPr>
            <p:cNvPr id="4" name="Line 25"/>
            <p:cNvSpPr>
              <a:spLocks noChangeShapeType="1"/>
            </p:cNvSpPr>
            <p:nvPr/>
          </p:nvSpPr>
          <p:spPr bwMode="auto">
            <a:xfrm>
              <a:off x="270719" y="2853118"/>
              <a:ext cx="2201053" cy="7067"/>
            </a:xfrm>
            <a:prstGeom prst="line">
              <a:avLst/>
            </a:prstGeom>
            <a:noFill/>
            <a:ln w="349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Rectangle 27"/>
            <p:cNvSpPr>
              <a:spLocks noChangeArrowheads="1"/>
            </p:cNvSpPr>
            <p:nvPr/>
          </p:nvSpPr>
          <p:spPr bwMode="auto">
            <a:xfrm flipV="1">
              <a:off x="1770917" y="2712986"/>
              <a:ext cx="1660289" cy="285752"/>
            </a:xfrm>
            <a:prstGeom prst="rect">
              <a:avLst/>
            </a:prstGeom>
            <a:solidFill>
              <a:srgbClr val="0000CC"/>
            </a:solidFill>
            <a:ln w="34925">
              <a:solidFill>
                <a:srgbClr val="0000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30"/>
            <p:cNvSpPr>
              <a:spLocks noChangeShapeType="1"/>
            </p:cNvSpPr>
            <p:nvPr/>
          </p:nvSpPr>
          <p:spPr bwMode="auto">
            <a:xfrm>
              <a:off x="3433295" y="2879280"/>
              <a:ext cx="1584000" cy="2356"/>
            </a:xfrm>
            <a:prstGeom prst="line">
              <a:avLst/>
            </a:prstGeom>
            <a:noFill/>
            <a:ln w="349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6"/>
          <p:cNvGrpSpPr/>
          <p:nvPr/>
        </p:nvGrpSpPr>
        <p:grpSpPr>
          <a:xfrm>
            <a:off x="4083293" y="1540853"/>
            <a:ext cx="4703549" cy="673701"/>
            <a:chOff x="296787" y="3295485"/>
            <a:chExt cx="4703549" cy="673701"/>
          </a:xfrm>
        </p:grpSpPr>
        <p:sp>
          <p:nvSpPr>
            <p:cNvPr id="19" name="Line 34"/>
            <p:cNvSpPr>
              <a:spLocks noChangeShapeType="1"/>
            </p:cNvSpPr>
            <p:nvPr/>
          </p:nvSpPr>
          <p:spPr bwMode="auto">
            <a:xfrm>
              <a:off x="296787" y="3585162"/>
              <a:ext cx="234000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35"/>
            <p:cNvSpPr>
              <a:spLocks noChangeShapeType="1"/>
            </p:cNvSpPr>
            <p:nvPr/>
          </p:nvSpPr>
          <p:spPr bwMode="auto">
            <a:xfrm>
              <a:off x="3596336" y="3562396"/>
              <a:ext cx="1404000" cy="7067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Группа 125"/>
            <p:cNvGrpSpPr/>
            <p:nvPr/>
          </p:nvGrpSpPr>
          <p:grpSpPr>
            <a:xfrm>
              <a:off x="2567924" y="3295485"/>
              <a:ext cx="1164280" cy="673701"/>
              <a:chOff x="2567924" y="3295485"/>
              <a:chExt cx="1164280" cy="673701"/>
            </a:xfrm>
          </p:grpSpPr>
          <p:grpSp>
            <p:nvGrpSpPr>
              <p:cNvPr id="8" name="Группа 112"/>
              <p:cNvGrpSpPr/>
              <p:nvPr/>
            </p:nvGrpSpPr>
            <p:grpSpPr>
              <a:xfrm>
                <a:off x="2567924" y="3295485"/>
                <a:ext cx="459204" cy="673701"/>
                <a:chOff x="2567924" y="3281837"/>
                <a:chExt cx="459204" cy="673701"/>
              </a:xfrm>
            </p:grpSpPr>
            <p:sp>
              <p:nvSpPr>
                <p:cNvPr id="15" name="Line 38"/>
                <p:cNvSpPr>
                  <a:spLocks noChangeShapeType="1"/>
                </p:cNvSpPr>
                <p:nvPr/>
              </p:nvSpPr>
              <p:spPr bwMode="auto">
                <a:xfrm>
                  <a:off x="2567924" y="3573957"/>
                  <a:ext cx="437509" cy="0"/>
                </a:xfrm>
                <a:prstGeom prst="line">
                  <a:avLst/>
                </a:prstGeom>
                <a:noFill/>
                <a:ln w="349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Line 39"/>
                <p:cNvSpPr>
                  <a:spLocks noChangeShapeType="1"/>
                </p:cNvSpPr>
                <p:nvPr/>
              </p:nvSpPr>
              <p:spPr bwMode="auto">
                <a:xfrm>
                  <a:off x="3027128" y="3281837"/>
                  <a:ext cx="0" cy="673701"/>
                </a:xfrm>
                <a:prstGeom prst="line">
                  <a:avLst/>
                </a:prstGeom>
                <a:noFill/>
                <a:ln w="349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" name="Группа 113"/>
              <p:cNvGrpSpPr/>
              <p:nvPr/>
            </p:nvGrpSpPr>
            <p:grpSpPr>
              <a:xfrm>
                <a:off x="3173567" y="3436158"/>
                <a:ext cx="558637" cy="273862"/>
                <a:chOff x="3173567" y="3449806"/>
                <a:chExt cx="558637" cy="273862"/>
              </a:xfrm>
            </p:grpSpPr>
            <p:sp>
              <p:nvSpPr>
                <p:cNvPr id="13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193453" y="3449806"/>
                  <a:ext cx="0" cy="273862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Line 40"/>
                <p:cNvSpPr>
                  <a:spLocks noChangeShapeType="1"/>
                </p:cNvSpPr>
                <p:nvPr/>
              </p:nvSpPr>
              <p:spPr bwMode="auto">
                <a:xfrm>
                  <a:off x="3173567" y="3575782"/>
                  <a:ext cx="558637" cy="0"/>
                </a:xfrm>
                <a:prstGeom prst="line">
                  <a:avLst/>
                </a:prstGeom>
                <a:noFill/>
                <a:ln w="349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1" name="Группа 23"/>
          <p:cNvGrpSpPr/>
          <p:nvPr/>
        </p:nvGrpSpPr>
        <p:grpSpPr>
          <a:xfrm>
            <a:off x="4085172" y="3192384"/>
            <a:ext cx="4746576" cy="328580"/>
            <a:chOff x="270719" y="2712986"/>
            <a:chExt cx="4746576" cy="328580"/>
          </a:xfrm>
        </p:grpSpPr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270719" y="2853118"/>
              <a:ext cx="2201053" cy="7067"/>
            </a:xfrm>
            <a:prstGeom prst="line">
              <a:avLst/>
            </a:prstGeom>
            <a:noFill/>
            <a:ln w="349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 flipV="1">
              <a:off x="2492675" y="2712986"/>
              <a:ext cx="938531" cy="328580"/>
            </a:xfrm>
            <a:prstGeom prst="rect">
              <a:avLst/>
            </a:prstGeom>
            <a:noFill/>
            <a:ln w="349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>
              <a:off x="3433295" y="2879280"/>
              <a:ext cx="1584000" cy="2356"/>
            </a:xfrm>
            <a:prstGeom prst="line">
              <a:avLst/>
            </a:prstGeom>
            <a:noFill/>
            <a:ln w="349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" name="Line 22"/>
          <p:cNvSpPr>
            <a:spLocks noChangeShapeType="1"/>
          </p:cNvSpPr>
          <p:nvPr/>
        </p:nvSpPr>
        <p:spPr bwMode="auto">
          <a:xfrm flipH="1">
            <a:off x="4078636" y="1812323"/>
            <a:ext cx="0" cy="15480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 flipH="1">
            <a:off x="8773779" y="1798989"/>
            <a:ext cx="0" cy="15480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7"/>
          <p:cNvGrpSpPr/>
          <p:nvPr/>
        </p:nvGrpSpPr>
        <p:grpSpPr>
          <a:xfrm>
            <a:off x="71406" y="2928934"/>
            <a:ext cx="1330355" cy="1191979"/>
            <a:chOff x="5733807" y="4453401"/>
            <a:chExt cx="1820489" cy="1381051"/>
          </a:xfrm>
          <a:solidFill>
            <a:schemeClr val="bg1"/>
          </a:solidFill>
        </p:grpSpPr>
        <p:sp>
          <p:nvSpPr>
            <p:cNvPr id="31" name="Прямоугольник 30"/>
            <p:cNvSpPr/>
            <p:nvPr/>
          </p:nvSpPr>
          <p:spPr>
            <a:xfrm>
              <a:off x="6068912" y="4453401"/>
              <a:ext cx="605570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772238" y="4701711"/>
              <a:ext cx="782058" cy="89148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33807" y="5085600"/>
              <a:ext cx="1368603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вет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7"/>
          <p:cNvGrpSpPr/>
          <p:nvPr/>
        </p:nvGrpSpPr>
        <p:grpSpPr>
          <a:xfrm>
            <a:off x="1371194" y="2928935"/>
            <a:ext cx="1187479" cy="1191980"/>
            <a:chOff x="5929322" y="4453401"/>
            <a:chExt cx="1624974" cy="1381052"/>
          </a:xfrm>
          <a:solidFill>
            <a:schemeClr val="bg1"/>
          </a:solidFill>
        </p:grpSpPr>
        <p:sp>
          <p:nvSpPr>
            <p:cNvPr id="36" name="Прямоугольник 35"/>
            <p:cNvSpPr/>
            <p:nvPr/>
          </p:nvSpPr>
          <p:spPr>
            <a:xfrm>
              <a:off x="5971153" y="4453401"/>
              <a:ext cx="684302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772238" y="4701711"/>
              <a:ext cx="782058" cy="8914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946005" y="5085601"/>
              <a:ext cx="988380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2500298" y="2928934"/>
            <a:ext cx="775337" cy="1191980"/>
            <a:chOff x="5873396" y="4453402"/>
            <a:chExt cx="1060989" cy="1381052"/>
          </a:xfrm>
          <a:solidFill>
            <a:schemeClr val="bg1"/>
          </a:solidFill>
        </p:grpSpPr>
        <p:sp>
          <p:nvSpPr>
            <p:cNvPr id="41" name="Прямоугольник 40"/>
            <p:cNvSpPr/>
            <p:nvPr/>
          </p:nvSpPr>
          <p:spPr>
            <a:xfrm>
              <a:off x="5873396" y="4453402"/>
              <a:ext cx="684302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946005" y="5085602"/>
              <a:ext cx="988380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Прямоугольник 44"/>
          <p:cNvSpPr/>
          <p:nvPr/>
        </p:nvSpPr>
        <p:spPr>
          <a:xfrm>
            <a:off x="0" y="1428736"/>
            <a:ext cx="3143240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Ом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ветв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7"/>
          <p:cNvGrpSpPr/>
          <p:nvPr/>
        </p:nvGrpSpPr>
        <p:grpSpPr>
          <a:xfrm>
            <a:off x="0" y="4071945"/>
            <a:ext cx="1571633" cy="1191979"/>
            <a:chOff x="5403637" y="4453401"/>
            <a:chExt cx="2150659" cy="1381051"/>
          </a:xfrm>
          <a:solidFill>
            <a:schemeClr val="bg1"/>
          </a:solidFill>
        </p:grpSpPr>
        <p:sp>
          <p:nvSpPr>
            <p:cNvPr id="47" name="Прямоугольник 46"/>
            <p:cNvSpPr/>
            <p:nvPr/>
          </p:nvSpPr>
          <p:spPr>
            <a:xfrm>
              <a:off x="6068912" y="4453401"/>
              <a:ext cx="605570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772238" y="4701711"/>
              <a:ext cx="782058" cy="89148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403637" y="5085600"/>
              <a:ext cx="1368603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вет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17"/>
          <p:cNvGrpSpPr/>
          <p:nvPr/>
        </p:nvGrpSpPr>
        <p:grpSpPr>
          <a:xfrm>
            <a:off x="1367805" y="4071942"/>
            <a:ext cx="1360740" cy="1147251"/>
            <a:chOff x="5692228" y="4453401"/>
            <a:chExt cx="1862068" cy="1329229"/>
          </a:xfrm>
          <a:solidFill>
            <a:schemeClr val="bg1"/>
          </a:solidFill>
        </p:grpSpPr>
        <p:sp>
          <p:nvSpPr>
            <p:cNvPr id="52" name="Прямоугольник 51"/>
            <p:cNvSpPr/>
            <p:nvPr/>
          </p:nvSpPr>
          <p:spPr>
            <a:xfrm>
              <a:off x="5971153" y="4453401"/>
              <a:ext cx="684302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772238" y="4701711"/>
              <a:ext cx="782058" cy="8914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692228" y="5176416"/>
              <a:ext cx="1354259" cy="60621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1000</a:t>
              </a:r>
              <a:endPara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17"/>
          <p:cNvGrpSpPr/>
          <p:nvPr/>
        </p:nvGrpSpPr>
        <p:grpSpPr>
          <a:xfrm>
            <a:off x="2643205" y="4071947"/>
            <a:ext cx="775337" cy="1191980"/>
            <a:chOff x="5873396" y="4453402"/>
            <a:chExt cx="1060989" cy="1381052"/>
          </a:xfrm>
          <a:solidFill>
            <a:schemeClr val="bg1"/>
          </a:solidFill>
        </p:grpSpPr>
        <p:sp>
          <p:nvSpPr>
            <p:cNvPr id="57" name="Прямоугольник 56"/>
            <p:cNvSpPr/>
            <p:nvPr/>
          </p:nvSpPr>
          <p:spPr>
            <a:xfrm>
              <a:off x="5873396" y="4453402"/>
              <a:ext cx="684302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946005" y="5085602"/>
              <a:ext cx="988380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17"/>
          <p:cNvGrpSpPr/>
          <p:nvPr/>
        </p:nvGrpSpPr>
        <p:grpSpPr>
          <a:xfrm>
            <a:off x="3571868" y="4000504"/>
            <a:ext cx="1571633" cy="1191979"/>
            <a:chOff x="5403637" y="4453401"/>
            <a:chExt cx="2150659" cy="1381051"/>
          </a:xfrm>
          <a:solidFill>
            <a:schemeClr val="bg1"/>
          </a:solidFill>
        </p:grpSpPr>
        <p:sp>
          <p:nvSpPr>
            <p:cNvPr id="64" name="Прямоугольник 63"/>
            <p:cNvSpPr/>
            <p:nvPr/>
          </p:nvSpPr>
          <p:spPr>
            <a:xfrm>
              <a:off x="6068912" y="4453401"/>
              <a:ext cx="605570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6772238" y="4701711"/>
              <a:ext cx="782058" cy="89148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403637" y="5085600"/>
              <a:ext cx="1368603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вет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17"/>
          <p:cNvGrpSpPr/>
          <p:nvPr/>
        </p:nvGrpSpPr>
        <p:grpSpPr>
          <a:xfrm>
            <a:off x="5072065" y="4059697"/>
            <a:ext cx="1029802" cy="1003558"/>
            <a:chOff x="5692225" y="4604753"/>
            <a:chExt cx="1409205" cy="1162744"/>
          </a:xfrm>
          <a:solidFill>
            <a:schemeClr val="bg1"/>
          </a:solidFill>
        </p:grpSpPr>
        <p:sp>
          <p:nvSpPr>
            <p:cNvPr id="69" name="Прямоугольник 68"/>
            <p:cNvSpPr/>
            <p:nvPr/>
          </p:nvSpPr>
          <p:spPr>
            <a:xfrm>
              <a:off x="5718480" y="4604753"/>
              <a:ext cx="1382950" cy="60621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latin typeface="Times New Roman" pitchFamily="18" charset="0"/>
                  <a:cs typeface="Times New Roman" pitchFamily="18" charset="0"/>
                </a:rPr>
                <a:t>1001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5692225" y="5161283"/>
              <a:ext cx="1354258" cy="60621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1000</a:t>
              </a:r>
              <a:endPara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17"/>
          <p:cNvGrpSpPr/>
          <p:nvPr/>
        </p:nvGrpSpPr>
        <p:grpSpPr>
          <a:xfrm>
            <a:off x="6286512" y="4211429"/>
            <a:ext cx="1322464" cy="646331"/>
            <a:chOff x="5549093" y="4675442"/>
            <a:chExt cx="1809690" cy="748852"/>
          </a:xfrm>
          <a:solidFill>
            <a:srgbClr val="FFFF00"/>
          </a:solidFill>
        </p:grpSpPr>
        <p:sp>
          <p:nvSpPr>
            <p:cNvPr id="74" name="Прямоугольник 73"/>
            <p:cNvSpPr/>
            <p:nvPr/>
          </p:nvSpPr>
          <p:spPr>
            <a:xfrm>
              <a:off x="5549093" y="4784474"/>
              <a:ext cx="1466361" cy="60621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вет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576725" y="4675442"/>
              <a:ext cx="782058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Группа 17"/>
          <p:cNvGrpSpPr/>
          <p:nvPr/>
        </p:nvGrpSpPr>
        <p:grpSpPr>
          <a:xfrm>
            <a:off x="7454829" y="4072759"/>
            <a:ext cx="1029802" cy="1003558"/>
            <a:chOff x="5692225" y="4604753"/>
            <a:chExt cx="1409205" cy="1162744"/>
          </a:xfrm>
          <a:solidFill>
            <a:schemeClr val="bg1"/>
          </a:solidFill>
        </p:grpSpPr>
        <p:sp>
          <p:nvSpPr>
            <p:cNvPr id="77" name="Прямоугольник 76"/>
            <p:cNvSpPr/>
            <p:nvPr/>
          </p:nvSpPr>
          <p:spPr>
            <a:xfrm>
              <a:off x="5718480" y="4604753"/>
              <a:ext cx="1382950" cy="60621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1000</a:t>
              </a:r>
              <a:endPara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5692225" y="5161283"/>
              <a:ext cx="1354257" cy="60621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latin typeface="Times New Roman" pitchFamily="18" charset="0"/>
                  <a:cs typeface="Times New Roman" pitchFamily="18" charset="0"/>
                </a:rPr>
                <a:t>1001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0" y="5214950"/>
            <a:ext cx="9144000" cy="1323439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параллельном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соединении общее сопротивление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меньше меньшего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последовательном больше большего, т.к. сопротивления складываются.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5" grpId="0" build="p" animBg="1"/>
      <p:bldP spid="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 t="8056" r="5078" b="69971"/>
          <a:stretch>
            <a:fillRect/>
          </a:stretch>
        </p:blipFill>
        <p:spPr bwMode="auto">
          <a:xfrm>
            <a:off x="0" y="0"/>
            <a:ext cx="91440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/>
          <a:srcRect l="53320" t="8789" r="4492" b="60449"/>
          <a:stretch>
            <a:fillRect/>
          </a:stretch>
        </p:blipFill>
        <p:spPr bwMode="auto">
          <a:xfrm>
            <a:off x="4612790" y="2143116"/>
            <a:ext cx="45312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4"/>
          <p:cNvGrpSpPr/>
          <p:nvPr/>
        </p:nvGrpSpPr>
        <p:grpSpPr>
          <a:xfrm>
            <a:off x="5201879" y="1593969"/>
            <a:ext cx="3584963" cy="1062276"/>
            <a:chOff x="5934275" y="285742"/>
            <a:chExt cx="3584963" cy="1062276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5973657" y="285742"/>
              <a:ext cx="3507207" cy="992854"/>
              <a:chOff x="8747" y="4873"/>
              <a:chExt cx="2341" cy="628"/>
            </a:xfrm>
          </p:grpSpPr>
          <p:grpSp>
            <p:nvGrpSpPr>
              <p:cNvPr id="4" name="Group 35"/>
              <p:cNvGrpSpPr>
                <a:grpSpLocks/>
              </p:cNvGrpSpPr>
              <p:nvPr/>
            </p:nvGrpSpPr>
            <p:grpSpPr bwMode="auto">
              <a:xfrm>
                <a:off x="9779" y="4873"/>
                <a:ext cx="602" cy="530"/>
                <a:chOff x="9779" y="4873"/>
                <a:chExt cx="602" cy="530"/>
              </a:xfrm>
            </p:grpSpPr>
            <p:sp>
              <p:nvSpPr>
                <p:cNvPr id="1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82" y="4873"/>
                  <a:ext cx="599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" name="Line 38"/>
              <p:cNvSpPr>
                <a:spLocks noChangeShapeType="1"/>
              </p:cNvSpPr>
              <p:nvPr/>
            </p:nvSpPr>
            <p:spPr bwMode="auto">
              <a:xfrm>
                <a:off x="10127" y="5092"/>
                <a:ext cx="96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Line 39"/>
              <p:cNvSpPr>
                <a:spLocks noChangeShapeType="1"/>
              </p:cNvSpPr>
              <p:nvPr/>
            </p:nvSpPr>
            <p:spPr bwMode="auto">
              <a:xfrm>
                <a:off x="8747" y="5093"/>
                <a:ext cx="103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Line 40"/>
              <p:cNvSpPr>
                <a:spLocks noChangeShapeType="1"/>
              </p:cNvSpPr>
              <p:nvPr/>
            </p:nvSpPr>
            <p:spPr bwMode="auto">
              <a:xfrm>
                <a:off x="8747" y="5091"/>
                <a:ext cx="0" cy="4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Line 41"/>
              <p:cNvSpPr>
                <a:spLocks noChangeShapeType="1"/>
              </p:cNvSpPr>
              <p:nvPr/>
            </p:nvSpPr>
            <p:spPr bwMode="auto">
              <a:xfrm>
                <a:off x="11083" y="5091"/>
                <a:ext cx="0" cy="4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Овал 6"/>
            <p:cNvSpPr/>
            <p:nvPr/>
          </p:nvSpPr>
          <p:spPr>
            <a:xfrm>
              <a:off x="5934275" y="1242071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9447800" y="1276580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507634" y="2428868"/>
            <a:ext cx="714380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Ом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3702" y="2428868"/>
            <a:ext cx="714380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Ом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18959" y="2448054"/>
            <a:ext cx="753570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12Ом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6715140" y="3158244"/>
            <a:ext cx="577556" cy="3421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1,2В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7936" y="3110999"/>
            <a:ext cx="6429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0,2А</a:t>
            </a:r>
            <a:endParaRPr lang="ru-RU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7"/>
          <p:cNvGrpSpPr/>
          <p:nvPr/>
        </p:nvGrpSpPr>
        <p:grpSpPr>
          <a:xfrm>
            <a:off x="285719" y="2214553"/>
            <a:ext cx="1571635" cy="1204172"/>
            <a:chOff x="4979240" y="4453401"/>
            <a:chExt cx="2150660" cy="1395179"/>
          </a:xfrm>
          <a:solidFill>
            <a:schemeClr val="bg1"/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5873393" y="4453401"/>
              <a:ext cx="1256505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800" b="1" cap="all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979240" y="4742326"/>
              <a:ext cx="1000132" cy="8914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996057" y="5099728"/>
              <a:ext cx="1133843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7"/>
          <p:cNvGrpSpPr/>
          <p:nvPr/>
        </p:nvGrpSpPr>
        <p:grpSpPr>
          <a:xfrm>
            <a:off x="1812047" y="2205062"/>
            <a:ext cx="1759821" cy="1081062"/>
            <a:chOff x="4979240" y="4453404"/>
            <a:chExt cx="2408176" cy="1252542"/>
          </a:xfrm>
          <a:solidFill>
            <a:schemeClr val="bg1"/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5873394" y="4453404"/>
              <a:ext cx="1452021" cy="67753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latin typeface="Times New Roman" pitchFamily="18" charset="0"/>
                  <a:cs typeface="Times New Roman" pitchFamily="18" charset="0"/>
                </a:rPr>
                <a:t>1,2В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979240" y="4742326"/>
              <a:ext cx="1000132" cy="8914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960302" y="5099732"/>
              <a:ext cx="1427114" cy="60621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6 Ом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49"/>
          <p:cNvSpPr>
            <a:spLocks noChangeArrowheads="1"/>
          </p:cNvSpPr>
          <p:nvPr/>
        </p:nvSpPr>
        <p:spPr bwMode="auto">
          <a:xfrm>
            <a:off x="357158" y="3429000"/>
            <a:ext cx="321471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ru-RU" sz="3200" b="1" baseline="-30000" dirty="0" smtClean="0">
                <a:solidFill>
                  <a:srgbClr val="365D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357158" y="4143380"/>
            <a:ext cx="4572032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5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+ 6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+ 12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Rectangle 49"/>
          <p:cNvSpPr>
            <a:spLocks noChangeArrowheads="1"/>
          </p:cNvSpPr>
          <p:nvPr/>
        </p:nvSpPr>
        <p:spPr bwMode="auto">
          <a:xfrm>
            <a:off x="4786314" y="4143380"/>
            <a:ext cx="1714512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23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7158" y="4929198"/>
            <a:ext cx="292895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14678" y="4929198"/>
            <a:ext cx="35719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Ом=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43702" y="4929198"/>
            <a:ext cx="100013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4,6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965472"/>
            <a:ext cx="9144000" cy="892552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сила тока на всех участках 0,2А, т.к. соединение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неветвистое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 Напряжение на участке АВ 4,6В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 t="46875" r="5078" b="32617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86116" y="1678162"/>
            <a:ext cx="5214246" cy="1965152"/>
            <a:chOff x="10647" y="5767"/>
            <a:chExt cx="3092" cy="1243"/>
          </a:xfrm>
        </p:grpSpPr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>
              <a:off x="10651" y="5944"/>
              <a:ext cx="0" cy="10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10905" y="5829"/>
              <a:ext cx="622" cy="2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11527" y="5933"/>
              <a:ext cx="8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12357" y="5767"/>
              <a:ext cx="300" cy="311"/>
            </a:xfrm>
            <a:prstGeom prst="flowChartSummingJunction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12679" y="5933"/>
              <a:ext cx="8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 rot="-5400000">
              <a:off x="12944" y="6209"/>
              <a:ext cx="1073" cy="517"/>
              <a:chOff x="8548" y="6751"/>
              <a:chExt cx="1210" cy="517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8548" y="7004"/>
                <a:ext cx="3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8905" y="6751"/>
                <a:ext cx="81" cy="506"/>
                <a:chOff x="8905" y="6751"/>
                <a:chExt cx="81" cy="506"/>
              </a:xfrm>
            </p:grpSpPr>
            <p:sp>
              <p:nvSpPr>
                <p:cNvPr id="40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" name="Group 23"/>
              <p:cNvGrpSpPr>
                <a:grpSpLocks/>
              </p:cNvGrpSpPr>
              <p:nvPr/>
            </p:nvGrpSpPr>
            <p:grpSpPr bwMode="auto">
              <a:xfrm>
                <a:off x="9101" y="6762"/>
                <a:ext cx="81" cy="506"/>
                <a:chOff x="8905" y="6751"/>
                <a:chExt cx="81" cy="506"/>
              </a:xfrm>
            </p:grpSpPr>
            <p:sp>
              <p:nvSpPr>
                <p:cNvPr id="3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9297" y="6751"/>
                <a:ext cx="81" cy="506"/>
                <a:chOff x="8905" y="6751"/>
                <a:chExt cx="81" cy="506"/>
              </a:xfrm>
            </p:grpSpPr>
            <p:sp>
              <p:nvSpPr>
                <p:cNvPr id="36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Line 29"/>
              <p:cNvSpPr>
                <a:spLocks noChangeShapeType="1"/>
              </p:cNvSpPr>
              <p:nvPr/>
            </p:nvSpPr>
            <p:spPr bwMode="auto">
              <a:xfrm>
                <a:off x="9373" y="7010"/>
                <a:ext cx="3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>
              <a:off x="10647" y="6981"/>
              <a:ext cx="2838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 flipH="1">
              <a:off x="10652" y="5944"/>
              <a:ext cx="2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571135" y="1934984"/>
            <a:ext cx="1500922" cy="1065577"/>
            <a:chOff x="9388" y="4549"/>
            <a:chExt cx="1119" cy="674"/>
          </a:xfrm>
        </p:grpSpPr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9779" y="4839"/>
              <a:ext cx="408" cy="384"/>
              <a:chOff x="9779" y="4839"/>
              <a:chExt cx="408" cy="384"/>
            </a:xfrm>
          </p:grpSpPr>
          <p:sp>
            <p:nvSpPr>
              <p:cNvPr id="48" name="Text Box 44"/>
              <p:cNvSpPr txBox="1">
                <a:spLocks noChangeArrowheads="1"/>
              </p:cNvSpPr>
              <p:nvPr/>
            </p:nvSpPr>
            <p:spPr bwMode="auto">
              <a:xfrm>
                <a:off x="9806" y="4839"/>
                <a:ext cx="381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Oval 4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261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4" name="Line 4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Line 4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Line 48"/>
            <p:cNvSpPr>
              <a:spLocks noChangeShapeType="1"/>
            </p:cNvSpPr>
            <p:nvPr/>
          </p:nvSpPr>
          <p:spPr bwMode="auto">
            <a:xfrm>
              <a:off x="9388" y="4557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Line 49"/>
            <p:cNvSpPr>
              <a:spLocks noChangeShapeType="1"/>
            </p:cNvSpPr>
            <p:nvPr/>
          </p:nvSpPr>
          <p:spPr bwMode="auto">
            <a:xfrm>
              <a:off x="10502" y="4549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49"/>
          <p:cNvGrpSpPr/>
          <p:nvPr/>
        </p:nvGrpSpPr>
        <p:grpSpPr>
          <a:xfrm>
            <a:off x="7108455" y="1487158"/>
            <a:ext cx="928694" cy="765294"/>
            <a:chOff x="3622024" y="2950025"/>
            <a:chExt cx="1143008" cy="1071411"/>
          </a:xfrm>
        </p:grpSpPr>
        <p:sp>
          <p:nvSpPr>
            <p:cNvPr id="51" name="Oval 84"/>
            <p:cNvSpPr>
              <a:spLocks noChangeArrowheads="1"/>
            </p:cNvSpPr>
            <p:nvPr/>
          </p:nvSpPr>
          <p:spPr bwMode="auto">
            <a:xfrm>
              <a:off x="3771349" y="3181724"/>
              <a:ext cx="717798" cy="8397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 Box 85"/>
            <p:cNvSpPr txBox="1">
              <a:spLocks noChangeArrowheads="1"/>
            </p:cNvSpPr>
            <p:nvPr/>
          </p:nvSpPr>
          <p:spPr bwMode="auto">
            <a:xfrm>
              <a:off x="3622024" y="2950025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0,08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8045763" y="2001415"/>
            <a:ext cx="1032056" cy="1391258"/>
            <a:chOff x="11619" y="6011"/>
            <a:chExt cx="612" cy="880"/>
          </a:xfrm>
        </p:grpSpPr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11619" y="6011"/>
              <a:ext cx="612" cy="869"/>
              <a:chOff x="11787" y="6011"/>
              <a:chExt cx="612" cy="869"/>
            </a:xfrm>
          </p:grpSpPr>
          <p:grpSp>
            <p:nvGrpSpPr>
              <p:cNvPr id="12" name="Group 52"/>
              <p:cNvGrpSpPr>
                <a:grpSpLocks/>
              </p:cNvGrpSpPr>
              <p:nvPr/>
            </p:nvGrpSpPr>
            <p:grpSpPr bwMode="auto">
              <a:xfrm>
                <a:off x="11995" y="6278"/>
                <a:ext cx="404" cy="532"/>
                <a:chOff x="9779" y="4917"/>
                <a:chExt cx="385" cy="532"/>
              </a:xfrm>
            </p:grpSpPr>
            <p:sp>
              <p:nvSpPr>
                <p:cNvPr id="60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9805" y="4919"/>
                  <a:ext cx="359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Oval 54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7" name="Line 55"/>
              <p:cNvSpPr>
                <a:spLocks noChangeShapeType="1"/>
              </p:cNvSpPr>
              <p:nvPr/>
            </p:nvSpPr>
            <p:spPr bwMode="auto">
              <a:xfrm>
                <a:off x="11802" y="6011"/>
                <a:ext cx="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Line 56"/>
              <p:cNvSpPr>
                <a:spLocks noChangeShapeType="1"/>
              </p:cNvSpPr>
              <p:nvPr/>
            </p:nvSpPr>
            <p:spPr bwMode="auto">
              <a:xfrm>
                <a:off x="11787" y="6880"/>
                <a:ext cx="4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Line 57"/>
              <p:cNvSpPr>
                <a:spLocks noChangeShapeType="1"/>
              </p:cNvSpPr>
              <p:nvPr/>
            </p:nvSpPr>
            <p:spPr bwMode="auto">
              <a:xfrm>
                <a:off x="12199" y="6011"/>
                <a:ext cx="0" cy="2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5" name="Line 58"/>
            <p:cNvSpPr>
              <a:spLocks noChangeShapeType="1"/>
            </p:cNvSpPr>
            <p:nvPr/>
          </p:nvSpPr>
          <p:spPr bwMode="auto">
            <a:xfrm>
              <a:off x="12032" y="6625"/>
              <a:ext cx="0" cy="2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Овал 61"/>
          <p:cNvSpPr/>
          <p:nvPr/>
        </p:nvSpPr>
        <p:spPr>
          <a:xfrm>
            <a:off x="5702976" y="191677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540264" y="1928802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8048398" y="200024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8026596" y="332222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7"/>
          <p:cNvGrpSpPr/>
          <p:nvPr/>
        </p:nvGrpSpPr>
        <p:grpSpPr>
          <a:xfrm>
            <a:off x="71406" y="1796201"/>
            <a:ext cx="1928828" cy="1204171"/>
            <a:chOff x="4490450" y="4453404"/>
            <a:chExt cx="2639450" cy="1395179"/>
          </a:xfrm>
          <a:solidFill>
            <a:schemeClr val="bg1"/>
          </a:solidFill>
        </p:grpSpPr>
        <p:sp>
          <p:nvSpPr>
            <p:cNvPr id="67" name="Прямоугольник 66"/>
            <p:cNvSpPr/>
            <p:nvPr/>
          </p:nvSpPr>
          <p:spPr>
            <a:xfrm>
              <a:off x="5873391" y="4453404"/>
              <a:ext cx="1256505" cy="82017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000" b="1" cap="all" dirty="0" err="1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490450" y="4742329"/>
              <a:ext cx="1564117" cy="8914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996057" y="5099730"/>
              <a:ext cx="1133843" cy="74885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 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3714744" y="1785926"/>
            <a:ext cx="1071570" cy="369332"/>
          </a:xfrm>
          <a:prstGeom prst="rect">
            <a:avLst/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 Ом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5730418" y="1935969"/>
            <a:ext cx="1341912" cy="1135140"/>
            <a:chOff x="9388" y="4549"/>
            <a:chExt cx="1119" cy="718"/>
          </a:xfrm>
        </p:grpSpPr>
        <p:grpSp>
          <p:nvGrpSpPr>
            <p:cNvPr id="15" name="Group 43"/>
            <p:cNvGrpSpPr>
              <a:grpSpLocks/>
            </p:cNvGrpSpPr>
            <p:nvPr/>
          </p:nvGrpSpPr>
          <p:grpSpPr bwMode="auto">
            <a:xfrm>
              <a:off x="9779" y="4873"/>
              <a:ext cx="430" cy="394"/>
              <a:chOff x="9779" y="4873"/>
              <a:chExt cx="430" cy="394"/>
            </a:xfrm>
          </p:grpSpPr>
          <p:sp>
            <p:nvSpPr>
              <p:cNvPr id="79" name="Text Box 44"/>
              <p:cNvSpPr txBox="1">
                <a:spLocks noChangeArrowheads="1"/>
              </p:cNvSpPr>
              <p:nvPr/>
            </p:nvSpPr>
            <p:spPr bwMode="auto">
              <a:xfrm>
                <a:off x="9805" y="4873"/>
                <a:ext cx="40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Oval 4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05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5" name="Line 4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Line 4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Line 48"/>
            <p:cNvSpPr>
              <a:spLocks noChangeShapeType="1"/>
            </p:cNvSpPr>
            <p:nvPr/>
          </p:nvSpPr>
          <p:spPr bwMode="auto">
            <a:xfrm>
              <a:off x="9388" y="4557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Line 49"/>
            <p:cNvSpPr>
              <a:spLocks noChangeShapeType="1"/>
            </p:cNvSpPr>
            <p:nvPr/>
          </p:nvSpPr>
          <p:spPr bwMode="auto">
            <a:xfrm>
              <a:off x="10502" y="4549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" name="Rectangle 2"/>
          <p:cNvSpPr>
            <a:spLocks noChangeArrowheads="1"/>
          </p:cNvSpPr>
          <p:nvPr/>
        </p:nvSpPr>
        <p:spPr bwMode="auto">
          <a:xfrm>
            <a:off x="0" y="2925545"/>
            <a:ext cx="242886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6" name="Группа 17"/>
          <p:cNvGrpSpPr/>
          <p:nvPr/>
        </p:nvGrpSpPr>
        <p:grpSpPr>
          <a:xfrm>
            <a:off x="500034" y="3929066"/>
            <a:ext cx="1928828" cy="1204171"/>
            <a:chOff x="4490450" y="4453404"/>
            <a:chExt cx="2639450" cy="1395179"/>
          </a:xfrm>
          <a:solidFill>
            <a:schemeClr val="bg1"/>
          </a:solidFill>
        </p:grpSpPr>
        <p:sp>
          <p:nvSpPr>
            <p:cNvPr id="83" name="Прямоугольник 82"/>
            <p:cNvSpPr/>
            <p:nvPr/>
          </p:nvSpPr>
          <p:spPr>
            <a:xfrm>
              <a:off x="5873391" y="4453404"/>
              <a:ext cx="1256505" cy="82017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000" b="1" cap="all" dirty="0" smtClean="0"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490450" y="4742328"/>
              <a:ext cx="1564117" cy="8914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л </a:t>
              </a:r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5996057" y="5099730"/>
              <a:ext cx="1133843" cy="74885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 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7"/>
          <p:cNvGrpSpPr/>
          <p:nvPr/>
        </p:nvGrpSpPr>
        <p:grpSpPr>
          <a:xfrm>
            <a:off x="2786050" y="3857631"/>
            <a:ext cx="1928825" cy="1105121"/>
            <a:chOff x="4490450" y="4453404"/>
            <a:chExt cx="2639446" cy="1280417"/>
          </a:xfrm>
          <a:solidFill>
            <a:schemeClr val="bg1"/>
          </a:solidFill>
        </p:grpSpPr>
        <p:sp>
          <p:nvSpPr>
            <p:cNvPr id="88" name="Прямоугольник 87"/>
            <p:cNvSpPr/>
            <p:nvPr/>
          </p:nvSpPr>
          <p:spPr>
            <a:xfrm>
              <a:off x="5873391" y="4453404"/>
              <a:ext cx="1256505" cy="67753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4490450" y="4742328"/>
              <a:ext cx="1564117" cy="8914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л </a:t>
              </a:r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5716155" y="5127607"/>
              <a:ext cx="1133843" cy="60621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0,08</a:t>
              </a:r>
              <a:r>
                <a:rPr lang="en-US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Прямая соединительная линия 90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Прямоугольник 91"/>
          <p:cNvSpPr/>
          <p:nvPr/>
        </p:nvSpPr>
        <p:spPr>
          <a:xfrm>
            <a:off x="4547182" y="4202942"/>
            <a:ext cx="142876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=50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0" y="5072074"/>
            <a:ext cx="9144000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сопротивление реостата 100 Ом, лампочки 50 Ом.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5012660" y="191677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7000892" y="191677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72" grpId="0" animBg="1"/>
      <p:bldP spid="8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 t="52002" r="5664" b="31153"/>
          <a:stretch>
            <a:fillRect/>
          </a:stretch>
        </p:blipFill>
        <p:spPr bwMode="auto">
          <a:xfrm>
            <a:off x="0" y="-24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 l="8844" t="8789" r="56517" b="61914"/>
          <a:stretch>
            <a:fillRect/>
          </a:stretch>
        </p:blipFill>
        <p:spPr bwMode="auto">
          <a:xfrm>
            <a:off x="5786446" y="1285860"/>
            <a:ext cx="335755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16" y="3059668"/>
            <a:ext cx="714380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Ом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24" y="2988230"/>
            <a:ext cx="785818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6429388" y="2229550"/>
            <a:ext cx="577556" cy="3421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85926"/>
            <a:ext cx="5715008" cy="1938992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Сопротивления включены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последовательно значит общее сопротивление равно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Ом, а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– это общее напряжение на них. По закону Ома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1357291" y="3316165"/>
            <a:ext cx="1857385" cy="1327281"/>
            <a:chOff x="4783728" y="4453404"/>
            <a:chExt cx="2541686" cy="1537817"/>
          </a:xfrm>
          <a:solidFill>
            <a:schemeClr val="bg1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5873391" y="4453404"/>
              <a:ext cx="1256505" cy="82017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000" b="1" cap="all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783728" y="4749676"/>
              <a:ext cx="1173091" cy="8914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996057" y="5099730"/>
              <a:ext cx="1329357" cy="8914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2928926" y="3643314"/>
            <a:ext cx="142876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=0,8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6929454" y="1500174"/>
            <a:ext cx="642942" cy="3421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0,8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546595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Вольтметр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измеряет напряжение на сопротивлении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значит его показание найдём </a:t>
            </a:r>
            <a:r>
              <a:rPr lang="en-US" sz="32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Ом=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679720"/>
            <a:ext cx="9144000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сила тока на всех участках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А, т.к. соединение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неветвистое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 Напряжение на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равно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 Напряжение на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7572396" y="2214554"/>
            <a:ext cx="500066" cy="3421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8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8221</TotalTime>
  <Words>2884</Words>
  <Application>Microsoft Office PowerPoint</Application>
  <PresentationFormat>Экран (4:3)</PresentationFormat>
  <Paragraphs>906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Трек</vt:lpstr>
      <vt:lpstr>Слайд 1</vt:lpstr>
      <vt:lpstr>Домашнее задание.</vt:lpstr>
      <vt:lpstr>Слайд 3</vt:lpstr>
      <vt:lpstr>Домашнее задание.</vt:lpstr>
      <vt:lpstr>Слайд 5</vt:lpstr>
      <vt:lpstr>Слайд 6</vt:lpstr>
      <vt:lpstr>Слайд 7</vt:lpstr>
      <vt:lpstr>Слайд 8</vt:lpstr>
      <vt:lpstr>Слайд 9</vt:lpstr>
      <vt:lpstr>Домашнее задание.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Домашнее задание.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Домашнее задание.</vt:lpstr>
      <vt:lpstr>Домашнее задание.</vt:lpstr>
      <vt:lpstr>Слайд 34</vt:lpstr>
      <vt:lpstr>Домашнее задание.</vt:lpstr>
      <vt:lpstr>Слайд 36</vt:lpstr>
      <vt:lpstr>Слайд 37</vt:lpstr>
      <vt:lpstr>Слайд 38</vt:lpstr>
      <vt:lpstr>Слайд 39</vt:lpstr>
      <vt:lpstr>Слайд 40</vt:lpstr>
      <vt:lpstr>Слайд 41</vt:lpstr>
      <vt:lpstr>14-2. Паровой молот поднимает ударник копра массой 100 кг на высоту 0,5м за 2 секунды. Вычислите мощность, развиваемую при выполнении этой работы. </vt:lpstr>
      <vt:lpstr>Слайд 43</vt:lpstr>
      <vt:lpstr>Слайд 44</vt:lpstr>
      <vt:lpstr>Слайд 45</vt:lpstr>
      <vt:lpstr>Слайд 46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1052</cp:revision>
  <dcterms:created xsi:type="dcterms:W3CDTF">2009-11-04T14:29:22Z</dcterms:created>
  <dcterms:modified xsi:type="dcterms:W3CDTF">2020-01-20T08:45:46Z</dcterms:modified>
</cp:coreProperties>
</file>