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65"/>
  </p:notesMasterIdLst>
  <p:sldIdLst>
    <p:sldId id="397" r:id="rId2"/>
    <p:sldId id="399" r:id="rId3"/>
    <p:sldId id="389" r:id="rId4"/>
    <p:sldId id="390" r:id="rId5"/>
    <p:sldId id="391" r:id="rId6"/>
    <p:sldId id="392" r:id="rId7"/>
    <p:sldId id="393" r:id="rId8"/>
    <p:sldId id="394" r:id="rId9"/>
    <p:sldId id="405" r:id="rId10"/>
    <p:sldId id="406" r:id="rId11"/>
    <p:sldId id="407" r:id="rId12"/>
    <p:sldId id="408" r:id="rId13"/>
    <p:sldId id="289" r:id="rId14"/>
    <p:sldId id="341" r:id="rId15"/>
    <p:sldId id="316" r:id="rId16"/>
    <p:sldId id="325" r:id="rId17"/>
    <p:sldId id="326" r:id="rId18"/>
    <p:sldId id="321" r:id="rId19"/>
    <p:sldId id="338" r:id="rId20"/>
    <p:sldId id="339" r:id="rId21"/>
    <p:sldId id="400" r:id="rId22"/>
    <p:sldId id="401" r:id="rId23"/>
    <p:sldId id="402" r:id="rId24"/>
    <p:sldId id="403" r:id="rId25"/>
    <p:sldId id="404" r:id="rId26"/>
    <p:sldId id="340" r:id="rId27"/>
    <p:sldId id="311" r:id="rId28"/>
    <p:sldId id="395" r:id="rId29"/>
    <p:sldId id="398" r:id="rId30"/>
    <p:sldId id="330" r:id="rId31"/>
    <p:sldId id="358" r:id="rId32"/>
    <p:sldId id="329" r:id="rId33"/>
    <p:sldId id="356" r:id="rId34"/>
    <p:sldId id="385" r:id="rId35"/>
    <p:sldId id="386" r:id="rId36"/>
    <p:sldId id="357" r:id="rId37"/>
    <p:sldId id="387" r:id="rId38"/>
    <p:sldId id="350" r:id="rId39"/>
    <p:sldId id="352" r:id="rId40"/>
    <p:sldId id="353" r:id="rId41"/>
    <p:sldId id="351" r:id="rId42"/>
    <p:sldId id="367" r:id="rId43"/>
    <p:sldId id="364" r:id="rId44"/>
    <p:sldId id="359" r:id="rId45"/>
    <p:sldId id="361" r:id="rId46"/>
    <p:sldId id="365" r:id="rId47"/>
    <p:sldId id="366" r:id="rId48"/>
    <p:sldId id="368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14AC"/>
    <a:srgbClr val="006600"/>
    <a:srgbClr val="003300"/>
    <a:srgbClr val="365D21"/>
    <a:srgbClr val="66CCFF"/>
    <a:srgbClr val="000000"/>
    <a:srgbClr val="220FB1"/>
    <a:srgbClr val="0033CC"/>
    <a:srgbClr val="2923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1" autoAdjust="0"/>
    <p:restoredTop sz="94681" autoAdjust="0"/>
  </p:normalViewPr>
  <p:slideViewPr>
    <p:cSldViewPr>
      <p:cViewPr>
        <p:scale>
          <a:sx n="50" d="100"/>
          <a:sy n="50" d="100"/>
        </p:scale>
        <p:origin x="-5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7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232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1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5.jpeg"/><Relationship Id="rId4" Type="http://schemas.openxmlformats.org/officeDocument/2006/relationships/audio" Target="../media/audio12.wav"/><Relationship Id="rId9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2.wav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7.wav"/><Relationship Id="rId9" Type="http://schemas.openxmlformats.org/officeDocument/2006/relationships/audio" Target="../media/audio8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3.wav"/><Relationship Id="rId7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10" Type="http://schemas.openxmlformats.org/officeDocument/2006/relationships/image" Target="../media/image20.png"/><Relationship Id="rId4" Type="http://schemas.openxmlformats.org/officeDocument/2006/relationships/audio" Target="../media/audio9.wav"/><Relationship Id="rId9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10" Type="http://schemas.openxmlformats.org/officeDocument/2006/relationships/image" Target="../media/image20.png"/><Relationship Id="rId4" Type="http://schemas.openxmlformats.org/officeDocument/2006/relationships/audio" Target="../media/audio10.wav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fipi.ru/view/sections/92/docs/" TargetMode="External"/><Relationship Id="rId3" Type="http://schemas.openxmlformats.org/officeDocument/2006/relationships/hyperlink" Target="http://class-fizika.narod.ru/9_7.htm" TargetMode="External"/><Relationship Id="rId7" Type="http://schemas.openxmlformats.org/officeDocument/2006/relationships/hyperlink" Target="http://fipi.ru/view/sections/214/docs/" TargetMode="External"/><Relationship Id="rId2" Type="http://schemas.openxmlformats.org/officeDocument/2006/relationships/hyperlink" Target="http://files.school-collection.edu.ru/dlrstore/200f91d9-6595-23e6-0638-a6c5d48095ad/0011962614131652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de.kurganobl.ru/dist/disk/Shcool/Book/Sprav_material/Mech/p2.htm" TargetMode="External"/><Relationship Id="rId5" Type="http://schemas.openxmlformats.org/officeDocument/2006/relationships/hyperlink" Target="http://gannalv.narod.ru/fiz/s3.html" TargetMode="External"/><Relationship Id="rId10" Type="http://schemas.openxmlformats.org/officeDocument/2006/relationships/hyperlink" Target="http://www.virtulab.net/index.php?option=com_content&amp;view=article&amp;id=308&amp;limitstart=5" TargetMode="External"/><Relationship Id="rId4" Type="http://schemas.openxmlformats.org/officeDocument/2006/relationships/hyperlink" Target="http://edu.yar.ru/russian/projects/socnav/prep/phis001/kin/kin2.html" TargetMode="External"/><Relationship Id="rId9" Type="http://schemas.openxmlformats.org/officeDocument/2006/relationships/hyperlink" Target="http://www.virtulab.net/index.php?option=com_content&amp;view=article&amp;id=308:-9-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488" y="857232"/>
            <a:ext cx="400052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 10-13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5-8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Упр. 4-8 </a:t>
            </a:r>
            <a:endParaRPr lang="ru-RU" sz="4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250" y="0"/>
            <a:ext cx="121444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214290"/>
            <a:ext cx="32861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/25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928670"/>
            <a:ext cx="17859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14488"/>
            <a:ext cx="657226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ЗА 1/25 секунды пуля пролетела 400м.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28868"/>
            <a:ext cx="121444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№15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V="1">
            <a:off x="2143108" y="4429131"/>
            <a:ext cx="2000264" cy="12858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H="1">
            <a:off x="2143108" y="2500306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5984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2143140" y="5746375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552922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709974">
            <a:off x="2204436" y="3944492"/>
            <a:ext cx="242889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Э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064560" y="4429132"/>
            <a:ext cx="0" cy="1278330"/>
          </a:xfrm>
          <a:prstGeom prst="line">
            <a:avLst/>
          </a:prstGeom>
          <a:noFill/>
          <a:ln w="88900" cmpd="sng">
            <a:solidFill>
              <a:srgbClr val="0000FF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199575" y="5715016"/>
            <a:ext cx="1872359" cy="0"/>
          </a:xfrm>
          <a:prstGeom prst="line">
            <a:avLst/>
          </a:prstGeom>
          <a:noFill/>
          <a:ln w="88900" cmpd="sng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357694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2274554" y="5177802"/>
            <a:ext cx="783696" cy="519474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29124" y="4357694"/>
            <a:ext cx="157163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929198"/>
            <a:ext cx="21237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80·0,5=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572140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4929198"/>
            <a:ext cx="178595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=80·0,87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357950" y="4929198"/>
            <a:ext cx="22145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=69,28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endParaRPr lang="ru-RU" sz="2800" dirty="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2143108" y="5763300"/>
            <a:ext cx="380118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169547" y="3173414"/>
            <a:ext cx="3747712" cy="255407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6" y="585789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29322" y="3286124"/>
            <a:ext cx="64294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dirty="0">
              <a:solidFill>
                <a:srgbClr val="0014AC"/>
              </a:solidFill>
            </a:endParaRPr>
          </a:p>
        </p:txBody>
      </p:sp>
      <p:grpSp>
        <p:nvGrpSpPr>
          <p:cNvPr id="11" name="Группа 34"/>
          <p:cNvGrpSpPr/>
          <p:nvPr/>
        </p:nvGrpSpPr>
        <p:grpSpPr>
          <a:xfrm>
            <a:off x="5143504" y="2762904"/>
            <a:ext cx="785818" cy="523220"/>
            <a:chOff x="7572396" y="1571612"/>
            <a:chExt cx="928694" cy="523220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7683913" y="1616590"/>
              <a:ext cx="352924" cy="260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72396" y="1571612"/>
              <a:ext cx="928694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800" b="1" dirty="0"/>
            </a:p>
          </p:txBody>
        </p:sp>
      </p:grp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6000760" y="3214686"/>
            <a:ext cx="0" cy="260406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86446" y="2357430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·150c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29322" y="3786190"/>
            <a:ext cx="33575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0,69м/с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00728" y="5857892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,4м/с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·150c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042" y="285728"/>
            <a:ext cx="2000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36004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043608" y="2564904"/>
            <a:ext cx="611560" cy="36004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5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15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3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8" grpId="1" animBg="1"/>
      <p:bldP spid="31" grpId="0"/>
      <p:bldP spid="34" grpId="0" animBg="1"/>
      <p:bldP spid="38" grpId="0" animBg="1"/>
      <p:bldP spid="38" grpId="1" animBg="1"/>
      <p:bldP spid="42" grpId="0" animBg="1"/>
      <p:bldP spid="43" grpId="0" animBg="1"/>
      <p:bldP spid="4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 l="16238" t="10055" r="14069" b="79152"/>
          <a:stretch>
            <a:fillRect/>
          </a:stretch>
        </p:blipFill>
        <p:spPr bwMode="auto">
          <a:xfrm>
            <a:off x="251520" y="0"/>
            <a:ext cx="84969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6238" t="21129" r="49797" b="46668"/>
          <a:stretch>
            <a:fillRect/>
          </a:stretch>
        </p:blipFill>
        <p:spPr bwMode="auto">
          <a:xfrm>
            <a:off x="2593594" y="692696"/>
            <a:ext cx="655040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36004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96136" y="2132856"/>
            <a:ext cx="0" cy="280831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448924" y="2088768"/>
            <a:ext cx="0" cy="280831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 rot="5400000">
            <a:off x="4918080" y="4474220"/>
            <a:ext cx="360040" cy="136815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16016" y="5445224"/>
            <a:ext cx="86409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1x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779912" y="2132856"/>
            <a:ext cx="612000" cy="0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43808" y="1844824"/>
            <a:ext cx="86409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1y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72128" y="2969032"/>
            <a:ext cx="0" cy="201600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429172" y="4293096"/>
            <a:ext cx="0" cy="68400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авая фигурная скобка 18"/>
          <p:cNvSpPr/>
          <p:nvPr/>
        </p:nvSpPr>
        <p:spPr>
          <a:xfrm rot="5400000">
            <a:off x="6786168" y="4635168"/>
            <a:ext cx="324000" cy="9360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94920" y="5408012"/>
            <a:ext cx="1080120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631124" y="2948092"/>
            <a:ext cx="2844000" cy="0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721864" y="4293096"/>
            <a:ext cx="3708000" cy="0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 rot="10800000">
            <a:off x="3384972" y="2938904"/>
            <a:ext cx="360040" cy="1368152"/>
          </a:xfrm>
          <a:prstGeom prst="rightBrac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406988" y="3473088"/>
            <a:ext cx="1008112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-2м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 cstate="print"/>
          <a:srcRect l="16238" t="58500" r="14069" b="27192"/>
          <a:stretch>
            <a:fillRect/>
          </a:stretch>
        </p:blipFill>
        <p:spPr bwMode="auto">
          <a:xfrm>
            <a:off x="0" y="0"/>
            <a:ext cx="9144000" cy="1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50203" t="22148" r="14069" b="43891"/>
          <a:stretch>
            <a:fillRect/>
          </a:stretch>
        </p:blipFill>
        <p:spPr bwMode="auto">
          <a:xfrm>
            <a:off x="4572000" y="1063246"/>
            <a:ext cx="4572000" cy="34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36004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98216" y="2111836"/>
            <a:ext cx="0" cy="93600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6136" y="1124744"/>
            <a:ext cx="86409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А(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20;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209562" y="2081868"/>
            <a:ext cx="972000" cy="0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2614" y="1124744"/>
            <a:ext cx="50405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058352" y="3037526"/>
            <a:ext cx="0" cy="46800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40352" y="1268760"/>
            <a:ext cx="86409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В(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60;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220072" y="3501008"/>
            <a:ext cx="2808000" cy="0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67404" y="1279270"/>
            <a:ext cx="576064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967726" y="1960430"/>
            <a:ext cx="360040" cy="1836000"/>
          </a:xfrm>
          <a:prstGeom prst="rightBrace">
            <a:avLst>
              <a:gd name="adj1" fmla="val 8333"/>
              <a:gd name="adj2" fmla="val 4923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32240" y="2204864"/>
            <a:ext cx="1368152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 rot="10800000">
            <a:off x="4932040" y="2064131"/>
            <a:ext cx="360040" cy="1440000"/>
          </a:xfrm>
          <a:prstGeom prst="rightBrac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1880" y="2564904"/>
            <a:ext cx="1368152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1412776"/>
            <a:ext cx="1800200" cy="46166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1916832"/>
            <a:ext cx="1728192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2571744"/>
          <a:ext cx="9144000" cy="4018128"/>
        </p:xfrm>
        <a:graphic>
          <a:graphicData uri="http://schemas.openxmlformats.org/drawingml/2006/table">
            <a:tbl>
              <a:tblPr/>
              <a:tblGrid>
                <a:gridCol w="8139465"/>
                <a:gridCol w="1004535"/>
              </a:tblGrid>
              <a:tr h="365768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>
                          <a:latin typeface="Times New Roman"/>
                          <a:ea typeface="Times New Roman"/>
                        </a:rPr>
                        <a:t>Консультация по гр.3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>
                          <a:latin typeface="Times New Roman"/>
                          <a:ea typeface="Times New Roman"/>
                        </a:rPr>
                        <a:t>Создание проблемной ситуации: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- «Вы превысили скорость 60 км/час!»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- «Что Вы, я еду всего 10 мин».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800" u="none" strike="noStrike">
                          <a:latin typeface="Times New Roman"/>
                          <a:ea typeface="Times New Roman"/>
                        </a:rPr>
                        <a:t>Эвристическая беседа по теме  №3 с  решением поставленной проблемы, выкладкам на доске, демонстрациями и заполнением справочника №1.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800" u="none" strike="noStrike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5. Первичная обратная связь по вопросам из учебника  стр.30(2,4),стр32(2,5,6,7,8),стр36(1,2,3)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>
                          <a:latin typeface="Times New Roman"/>
                          <a:ea typeface="Times New Roman"/>
                        </a:rPr>
                        <a:t>прз 1,2 (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стр.</a:t>
                      </a:r>
                      <a:r>
                        <a:rPr lang="ru-RU" sz="1800" cap="all">
                          <a:latin typeface="Times New Roman"/>
                          <a:ea typeface="Times New Roman"/>
                        </a:rPr>
                        <a:t>33.) ПРЗ 1,2 (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стр.36),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.  т.№3 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$$  10 -14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- 6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 к  ) /3у2н/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раздел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/т.3/ Равнопеременное движение. Мгновенная скорость. Ускорение.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   Повторить понятие средней скорости.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понятие мгновенной скорости и ускорения.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учащихся выводить формулы перемещения.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Научиться строить график скорости при равноускоренном движении.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Равнопеременное движение (шарик в желобе).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и мгновенная скорости.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8794" y="857232"/>
            <a:ext cx="4929222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 10-13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Упр. 4-8</a:t>
            </a:r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1031237" y="4701980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ускорение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785794"/>
            <a:ext cx="5786478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Равноускоренное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6273249"/>
            <a:ext cx="5214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стр5,6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623538" y="2571744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движение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075132" y="1357298"/>
            <a:ext cx="3714776" cy="1357322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85786" y="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всегда неравномерно…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642918"/>
            <a:ext cx="435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 ед.  времени…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 секунду)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8458" y="167354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744" y="149377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… +</a:t>
            </a:r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4620" y="194884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sz="2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86380" y="2000240"/>
            <a:ext cx="228601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3356992"/>
            <a:ext cx="46434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0,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мгн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07504" y="4581128"/>
            <a:ext cx="8001056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1979712" y="4365452"/>
            <a:ext cx="2928958" cy="188595"/>
          </a:xfrm>
          <a:prstGeom prst="rightArrow">
            <a:avLst/>
          </a:prstGeom>
          <a:solidFill>
            <a:srgbClr val="0014AC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52812" y="400506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3408472" y="4548328"/>
            <a:ext cx="142876" cy="1428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1282" y="47226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408340" y="4222576"/>
            <a:ext cx="1857388" cy="188595"/>
          </a:xfrm>
          <a:prstGeom prst="rightArrow">
            <a:avLst/>
          </a:prstGeom>
          <a:solidFill>
            <a:srgbClr val="0014AC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122720" y="4079700"/>
            <a:ext cx="714380" cy="188595"/>
          </a:xfrm>
          <a:prstGeom prst="rightArrow">
            <a:avLst/>
          </a:prstGeom>
          <a:solidFill>
            <a:srgbClr val="0014AC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714876" y="57148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средняя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6512" y="285749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Мгновенная 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– в данной точке…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3570" y="335699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/спидометр/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6646" y="480493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4967853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1604" y="5127575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 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907704" y="5215132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 rot="16200000" flipH="1">
            <a:off x="4499769" y="1598115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 rot="16200000" flipH="1">
            <a:off x="1212417" y="4808927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 rot="16200000" flipH="1">
            <a:off x="5428463" y="1356505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 rot="16200000" flipH="1">
            <a:off x="6023207" y="1356505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rot="16200000" flipH="1">
            <a:off x="7170269" y="1358094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 rot="16200000" flipH="1">
            <a:off x="5149484" y="3845194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 rot="16200000" flipH="1">
            <a:off x="2100165" y="4669249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3" grpId="0"/>
      <p:bldP spid="4" grpId="0"/>
      <p:bldP spid="5" grpId="0"/>
      <p:bldP spid="6" grpId="0"/>
      <p:bldP spid="10" grpId="0" animBg="1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22" grpId="0"/>
      <p:bldP spid="20" grpId="0"/>
      <p:bldP spid="20" grpId="1"/>
      <p:bldP spid="21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217480" y="2857496"/>
            <a:ext cx="3714776" cy="1857388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1357290" y="0"/>
            <a:ext cx="2357437" cy="584201"/>
            <a:chOff x="4572000" y="201019"/>
            <a:chExt cx="2000264" cy="584775"/>
          </a:xfrm>
        </p:grpSpPr>
        <p:sp>
          <p:nvSpPr>
            <p:cNvPr id="16420" name="TextBox 21"/>
            <p:cNvSpPr txBox="1">
              <a:spLocks noChangeArrowheads="1"/>
            </p:cNvSpPr>
            <p:nvPr/>
          </p:nvSpPr>
          <p:spPr bwMode="auto">
            <a:xfrm>
              <a:off x="4572000" y="201019"/>
              <a:ext cx="20002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нач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(2м/с)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5249885" y="-20329"/>
            <a:ext cx="2536825" cy="585788"/>
            <a:chOff x="6185545" y="-441899"/>
            <a:chExt cx="1571636" cy="584775"/>
          </a:xfrm>
        </p:grpSpPr>
        <p:sp>
          <p:nvSpPr>
            <p:cNvPr id="16418" name="TextBox 25"/>
            <p:cNvSpPr txBox="1">
              <a:spLocks noChangeArrowheads="1"/>
            </p:cNvSpPr>
            <p:nvPr/>
          </p:nvSpPr>
          <p:spPr bwMode="auto">
            <a:xfrm>
              <a:off x="6185545" y="-441899"/>
              <a:ext cx="15716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конечн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(8м/с)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68472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ru-RU" dirty="0">
                  <a:solidFill>
                    <a:srgbClr val="0014AC"/>
                  </a:solidFill>
                </a:rPr>
                <a:t> </a:t>
              </a:r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714348" y="454323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3933832" y="554634"/>
            <a:ext cx="1638300" cy="31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785918" y="1428736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2143108" y="761985"/>
            <a:ext cx="857250" cy="523875"/>
            <a:chOff x="3428992" y="1214422"/>
            <a:chExt cx="857256" cy="523220"/>
          </a:xfrm>
        </p:grpSpPr>
        <p:sp>
          <p:nvSpPr>
            <p:cNvPr id="16416" name="TextBox 30"/>
            <p:cNvSpPr txBox="1">
              <a:spLocks noChangeArrowheads="1"/>
            </p:cNvSpPr>
            <p:nvPr/>
          </p:nvSpPr>
          <p:spPr bwMode="auto">
            <a:xfrm>
              <a:off x="3428992" y="1214422"/>
              <a:ext cx="8572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16200000" flipH="1">
              <a:off x="3928265" y="1000901"/>
              <a:ext cx="1585" cy="4286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2042662" y="1624151"/>
            <a:ext cx="642937" cy="523875"/>
            <a:chOff x="2714612" y="1571612"/>
            <a:chExt cx="642942" cy="523220"/>
          </a:xfrm>
        </p:grpSpPr>
        <p:sp>
          <p:nvSpPr>
            <p:cNvPr id="1641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285720" y="2125708"/>
            <a:ext cx="8643938" cy="646331"/>
          </a:xfrm>
          <a:prstGeom prst="rect">
            <a:avLst/>
          </a:prstGeom>
          <a:blipFill dpi="0" rotWithShape="1">
            <a:blip r:embed="rId7" cstate="print">
              <a:alphaModFix amt="84000"/>
            </a:blip>
            <a:srcRect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скорости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 </a:t>
            </a:r>
            <a:r>
              <a:rPr lang="ru-RU" sz="32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секунду</a:t>
            </a:r>
            <a:r>
              <a:rPr lang="ru-RU" sz="3200" b="1" cap="all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143372" y="4143380"/>
            <a:ext cx="470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2м/с...5…8…11…14…</a:t>
            </a: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465138" y="2863859"/>
            <a:ext cx="4067175" cy="1851025"/>
            <a:chOff x="4315902" y="5563389"/>
            <a:chExt cx="2541824" cy="1136881"/>
          </a:xfrm>
        </p:grpSpPr>
        <p:sp>
          <p:nvSpPr>
            <p:cNvPr id="16410" name="TextBox 36"/>
            <p:cNvSpPr txBox="1">
              <a:spLocks noChangeArrowheads="1"/>
            </p:cNvSpPr>
            <p:nvPr/>
          </p:nvSpPr>
          <p:spPr bwMode="auto">
            <a:xfrm>
              <a:off x="5643280" y="5647154"/>
              <a:ext cx="1214446" cy="81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8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2" name="TextBox 39"/>
            <p:cNvSpPr txBox="1">
              <a:spLocks noChangeArrowheads="1"/>
            </p:cNvSpPr>
            <p:nvPr/>
          </p:nvSpPr>
          <p:spPr bwMode="auto">
            <a:xfrm>
              <a:off x="4315902" y="5563389"/>
              <a:ext cx="1293634" cy="62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4562941" y="6133780"/>
              <a:ext cx="785763" cy="5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5429256" y="3071810"/>
            <a:ext cx="3357588" cy="1094730"/>
            <a:chOff x="4315917" y="5563397"/>
            <a:chExt cx="1993024" cy="671774"/>
          </a:xfrm>
        </p:grpSpPr>
        <p:sp>
          <p:nvSpPr>
            <p:cNvPr id="16406" name="TextBox 42"/>
            <p:cNvSpPr txBox="1">
              <a:spLocks noChangeArrowheads="1"/>
            </p:cNvSpPr>
            <p:nvPr/>
          </p:nvSpPr>
          <p:spPr bwMode="auto">
            <a:xfrm>
              <a:off x="5226711" y="5756030"/>
              <a:ext cx="1082230" cy="396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3м/</a:t>
              </a:r>
              <a:r>
                <a:rPr lang="ru-RU" sz="36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сс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315917" y="5914096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8" name="TextBox 44"/>
            <p:cNvSpPr txBox="1">
              <a:spLocks noChangeArrowheads="1"/>
            </p:cNvSpPr>
            <p:nvPr/>
          </p:nvSpPr>
          <p:spPr bwMode="auto">
            <a:xfrm>
              <a:off x="4315917" y="5563397"/>
              <a:ext cx="835118" cy="396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8м/с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-2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м/с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9" name="TextBox 15"/>
            <p:cNvSpPr txBox="1">
              <a:spLocks noChangeArrowheads="1"/>
            </p:cNvSpPr>
            <p:nvPr/>
          </p:nvSpPr>
          <p:spPr bwMode="auto">
            <a:xfrm>
              <a:off x="4505403" y="5914100"/>
              <a:ext cx="573797" cy="32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2с</a:t>
              </a:r>
            </a:p>
          </p:txBody>
        </p:sp>
      </p:grpSp>
      <p:grpSp>
        <p:nvGrpSpPr>
          <p:cNvPr id="8" name="Группа 33"/>
          <p:cNvGrpSpPr>
            <a:grpSpLocks/>
          </p:cNvGrpSpPr>
          <p:nvPr/>
        </p:nvGrpSpPr>
        <p:grpSpPr bwMode="auto">
          <a:xfrm>
            <a:off x="142844" y="571480"/>
            <a:ext cx="1143000" cy="669925"/>
            <a:chOff x="785786" y="2687133"/>
            <a:chExt cx="1143008" cy="670429"/>
          </a:xfrm>
        </p:grpSpPr>
        <p:grpSp>
          <p:nvGrpSpPr>
            <p:cNvPr id="9" name="Группа 11"/>
            <p:cNvGrpSpPr>
              <a:grpSpLocks/>
            </p:cNvGrpSpPr>
            <p:nvPr/>
          </p:nvGrpSpPr>
          <p:grpSpPr bwMode="auto">
            <a:xfrm>
              <a:off x="785788" y="2786058"/>
              <a:ext cx="1143008" cy="571504"/>
              <a:chOff x="1500166" y="1500174"/>
              <a:chExt cx="2500330" cy="1258588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1784921" y="2258449"/>
                <a:ext cx="572991" cy="500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3142738" y="2212967"/>
                <a:ext cx="572993" cy="5003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Прямоугольник с одним вырезанным углом 41"/>
              <p:cNvSpPr/>
              <p:nvPr/>
            </p:nvSpPr>
            <p:spPr>
              <a:xfrm>
                <a:off x="1500162" y="1499235"/>
                <a:ext cx="2500330" cy="857177"/>
              </a:xfrm>
              <a:prstGeom prst="snip1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6402" name="TextBox 36"/>
            <p:cNvSpPr txBox="1">
              <a:spLocks noChangeArrowheads="1"/>
            </p:cNvSpPr>
            <p:nvPr/>
          </p:nvSpPr>
          <p:spPr bwMode="auto">
            <a:xfrm>
              <a:off x="1088384" y="2687133"/>
              <a:ext cx="5715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/>
            </a:p>
          </p:txBody>
        </p:sp>
      </p:grp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785786" y="928670"/>
            <a:ext cx="1638300" cy="317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 bwMode="auto">
          <a:xfrm rot="16200000" flipH="1">
            <a:off x="3642511" y="3072606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 bwMode="auto">
          <a:xfrm rot="16200000" flipH="1">
            <a:off x="1883859" y="2900845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 bwMode="auto">
          <a:xfrm rot="16200000" flipH="1">
            <a:off x="771343" y="2903289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43341" y="1500174"/>
            <a:ext cx="5000625" cy="5857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быстро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 скорость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4071934" y="5000636"/>
            <a:ext cx="4071966" cy="584775"/>
            <a:chOff x="4429124" y="5572140"/>
            <a:chExt cx="4071966" cy="584775"/>
          </a:xfrm>
        </p:grpSpPr>
        <p:sp>
          <p:nvSpPr>
            <p:cNvPr id="48" name="TextBox 47"/>
            <p:cNvSpPr txBox="1"/>
            <p:nvPr/>
          </p:nvSpPr>
          <p:spPr>
            <a:xfrm>
              <a:off x="4429124" y="5572140"/>
              <a:ext cx="4071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торможение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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 bwMode="auto">
            <a:xfrm rot="16200000" flipH="1">
              <a:off x="7106083" y="546055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 bwMode="auto">
            <a:xfrm rot="16200000" flipH="1">
              <a:off x="8075721" y="5460554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285720" y="5000636"/>
            <a:ext cx="3357583" cy="707886"/>
            <a:chOff x="357158" y="5500702"/>
            <a:chExt cx="3357583" cy="707886"/>
          </a:xfrm>
        </p:grpSpPr>
        <p:sp>
          <p:nvSpPr>
            <p:cNvPr id="47" name="TextBox 46"/>
            <p:cNvSpPr txBox="1"/>
            <p:nvPr/>
          </p:nvSpPr>
          <p:spPr>
            <a:xfrm>
              <a:off x="357158" y="5500702"/>
              <a:ext cx="32861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разгон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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 bwMode="auto">
            <a:xfrm rot="16200000" flipH="1">
              <a:off x="2356627" y="5430059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 bwMode="auto">
            <a:xfrm rot="16200000" flipH="1">
              <a:off x="3499635" y="5430059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4071934" y="578645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500034" y="5929330"/>
            <a:ext cx="2928958" cy="646331"/>
            <a:chOff x="500034" y="5929330"/>
            <a:chExt cx="2928958" cy="646331"/>
          </a:xfrm>
        </p:grpSpPr>
        <p:sp>
          <p:nvSpPr>
            <p:cNvPr id="61" name="TextBox 60"/>
            <p:cNvSpPr txBox="1"/>
            <p:nvPr/>
          </p:nvSpPr>
          <p:spPr>
            <a:xfrm>
              <a:off x="500034" y="5929330"/>
              <a:ext cx="29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 bwMode="auto">
            <a:xfrm rot="16200000" flipH="1">
              <a:off x="1499370" y="5787250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 bwMode="auto">
            <a:xfrm rot="16200000" flipH="1">
              <a:off x="713553" y="5787250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 bwMode="auto">
            <a:xfrm rot="16200000" flipH="1">
              <a:off x="2383922" y="5804096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1689 L 0.24826 -0.016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75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9" grpId="0" animBg="1"/>
      <p:bldP spid="30" grpId="0" animBg="1"/>
      <p:bldP spid="59" grpId="0" uiExpand="1" build="p" animBg="1"/>
      <p:bldP spid="60" grpId="0"/>
      <p:bldP spid="60" grpId="1"/>
      <p:bldP spid="60" grpId="2"/>
      <p:bldP spid="1028" grpId="0" animBg="1"/>
      <p:bldP spid="1028" grpId="1" animBg="1"/>
      <p:bldP spid="58" grpId="0" uiExpand="1" build="p" bldLvl="2" animBg="1" advAuto="10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рямоугольник 149"/>
          <p:cNvSpPr/>
          <p:nvPr/>
        </p:nvSpPr>
        <p:spPr>
          <a:xfrm>
            <a:off x="4429124" y="1898308"/>
            <a:ext cx="3357586" cy="571504"/>
          </a:xfrm>
          <a:prstGeom prst="rect">
            <a:avLst/>
          </a:prstGeom>
          <a:solidFill>
            <a:srgbClr val="66CCFF">
              <a:alpha val="40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Равнобедренный треугольник 150"/>
          <p:cNvSpPr/>
          <p:nvPr/>
        </p:nvSpPr>
        <p:spPr>
          <a:xfrm rot="16200000">
            <a:off x="5464975" y="-409779"/>
            <a:ext cx="1285884" cy="3330290"/>
          </a:xfrm>
          <a:prstGeom prst="triangle">
            <a:avLst>
              <a:gd name="adj" fmla="val 1061"/>
            </a:avLst>
          </a:prstGeom>
          <a:solidFill>
            <a:srgbClr val="66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71406" y="2714620"/>
            <a:ext cx="338598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357158" y="1571612"/>
            <a:ext cx="1357322" cy="114177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площади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596" y="1428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00166" y="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график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скорости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286248" y="2481748"/>
            <a:ext cx="4357718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488" y="21431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59618" y="79624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15338" y="242886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3357554" y="2000240"/>
            <a:ext cx="21431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1714480" y="1527470"/>
            <a:ext cx="1143008" cy="1143008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735644" y="191024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rot="5400000" flipH="1" flipV="1">
            <a:off x="-927932" y="1643050"/>
            <a:ext cx="257176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14348" y="100010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а=0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357158" y="1527470"/>
            <a:ext cx="135732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2214546" y="2143116"/>
            <a:ext cx="214314" cy="571504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2285984" y="150017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29"/>
          <p:cNvSpPr>
            <a:spLocks noChangeShapeType="1"/>
          </p:cNvSpPr>
          <p:nvPr/>
        </p:nvSpPr>
        <p:spPr bwMode="auto">
          <a:xfrm flipV="1">
            <a:off x="4415476" y="552922"/>
            <a:ext cx="3357586" cy="1285884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>
            <a:off x="6799432" y="1532216"/>
            <a:ext cx="2000264" cy="1588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13"/>
          <p:cNvSpPr>
            <a:spLocks/>
          </p:cNvSpPr>
          <p:nvPr/>
        </p:nvSpPr>
        <p:spPr bwMode="auto">
          <a:xfrm>
            <a:off x="7794651" y="552922"/>
            <a:ext cx="349249" cy="1879605"/>
          </a:xfrm>
          <a:prstGeom prst="rightBrace">
            <a:avLst>
              <a:gd name="adj1" fmla="val 70684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/>
          <p:cNvSpPr>
            <a:spLocks/>
          </p:cNvSpPr>
          <p:nvPr/>
        </p:nvSpPr>
        <p:spPr bwMode="auto">
          <a:xfrm>
            <a:off x="4168159" y="1825158"/>
            <a:ext cx="189527" cy="601053"/>
          </a:xfrm>
          <a:prstGeom prst="leftBrace">
            <a:avLst>
              <a:gd name="adj1" fmla="val 27976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 rot="20414770">
            <a:off x="4685116" y="1373121"/>
            <a:ext cx="32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(1/2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высоту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AutoShape 13"/>
          <p:cNvSpPr>
            <a:spLocks/>
          </p:cNvSpPr>
          <p:nvPr/>
        </p:nvSpPr>
        <p:spPr bwMode="auto">
          <a:xfrm rot="5400000">
            <a:off x="5897572" y="958707"/>
            <a:ext cx="349249" cy="3429024"/>
          </a:xfrm>
          <a:prstGeom prst="rightBrace">
            <a:avLst>
              <a:gd name="adj1" fmla="val 70684"/>
              <a:gd name="adj2" fmla="val 50000"/>
            </a:avLst>
          </a:prstGeom>
          <a:noFill/>
          <a:ln w="31750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755952" y="270565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Выноска 2 83"/>
          <p:cNvSpPr/>
          <p:nvPr/>
        </p:nvSpPr>
        <p:spPr>
          <a:xfrm>
            <a:off x="3571868" y="0"/>
            <a:ext cx="2928958" cy="928694"/>
          </a:xfrm>
          <a:prstGeom prst="borderCallout2">
            <a:avLst>
              <a:gd name="adj1" fmla="val 33446"/>
              <a:gd name="adj2" fmla="val 99770"/>
              <a:gd name="adj3" fmla="val 58428"/>
              <a:gd name="adj4" fmla="val 165990"/>
              <a:gd name="adj5" fmla="val 162465"/>
              <a:gd name="adj6" fmla="val 156492"/>
            </a:avLst>
          </a:prstGeom>
          <a:solidFill>
            <a:srgbClr val="00B0F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342900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723218" y="3332243"/>
            <a:ext cx="1273164" cy="6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646372" y="3377606"/>
            <a:ext cx="865176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Text Box 20"/>
          <p:cNvSpPr txBox="1">
            <a:spLocks noChangeArrowheads="1"/>
          </p:cNvSpPr>
          <p:nvPr/>
        </p:nvSpPr>
        <p:spPr bwMode="auto">
          <a:xfrm>
            <a:off x="5929322" y="3357562"/>
            <a:ext cx="865176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429388" y="3286124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7891604" y="2953211"/>
            <a:ext cx="1108732" cy="1198353"/>
            <a:chOff x="6856" y="7797"/>
            <a:chExt cx="634" cy="748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6856" y="7797"/>
              <a:ext cx="634" cy="748"/>
              <a:chOff x="7336" y="7660"/>
              <a:chExt cx="634" cy="748"/>
            </a:xfrm>
          </p:grpSpPr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47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7" name="Группа 106"/>
          <p:cNvGrpSpPr/>
          <p:nvPr/>
        </p:nvGrpSpPr>
        <p:grpSpPr>
          <a:xfrm>
            <a:off x="2955366" y="3119150"/>
            <a:ext cx="3007648" cy="1211248"/>
            <a:chOff x="3214678" y="3959560"/>
            <a:chExt cx="3007648" cy="1211248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3214678" y="3959560"/>
              <a:ext cx="3007648" cy="1211248"/>
              <a:chOff x="3707492" y="3646512"/>
              <a:chExt cx="3007648" cy="1211248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3707492" y="3646512"/>
                <a:ext cx="30076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b="1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</a:t>
                </a:r>
                <a:r>
                  <a:rPr lang="en-US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 Box 17"/>
              <p:cNvSpPr txBox="1">
                <a:spLocks noChangeArrowheads="1"/>
              </p:cNvSpPr>
              <p:nvPr/>
            </p:nvSpPr>
            <p:spPr bwMode="auto">
              <a:xfrm>
                <a:off x="4643438" y="4199384"/>
                <a:ext cx="738336" cy="658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3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456288" y="4544712"/>
              <a:ext cx="1928826" cy="158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07"/>
          <p:cNvGrpSpPr/>
          <p:nvPr/>
        </p:nvGrpSpPr>
        <p:grpSpPr>
          <a:xfrm>
            <a:off x="632460" y="3193786"/>
            <a:ext cx="1714512" cy="1071570"/>
            <a:chOff x="785786" y="3973208"/>
            <a:chExt cx="1714512" cy="1071570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785786" y="3973208"/>
              <a:ext cx="1714512" cy="1071570"/>
              <a:chOff x="785786" y="3973208"/>
              <a:chExt cx="1714512" cy="1071570"/>
            </a:xfrm>
          </p:grpSpPr>
          <p:grpSp>
            <p:nvGrpSpPr>
              <p:cNvPr id="12" name="Group 15"/>
              <p:cNvGrpSpPr>
                <a:grpSpLocks/>
              </p:cNvGrpSpPr>
              <p:nvPr/>
            </p:nvGrpSpPr>
            <p:grpSpPr bwMode="auto">
              <a:xfrm>
                <a:off x="857224" y="3973208"/>
                <a:ext cx="1643074" cy="1071570"/>
                <a:chOff x="2459" y="7640"/>
                <a:chExt cx="1333" cy="1097"/>
              </a:xfrm>
            </p:grpSpPr>
            <p:sp>
              <p:nvSpPr>
                <p:cNvPr id="1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 + v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5" y="8063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343010" cy="857256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894970" y="4531064"/>
              <a:ext cx="1071570" cy="158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4888070" y="4395440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 = x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 Box 21"/>
          <p:cNvSpPr txBox="1">
            <a:spLocks noChangeArrowheads="1"/>
          </p:cNvSpPr>
          <p:nvPr/>
        </p:nvSpPr>
        <p:spPr bwMode="auto">
          <a:xfrm>
            <a:off x="5888170" y="4368144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1" name="Group 22"/>
          <p:cNvGrpSpPr>
            <a:grpSpLocks/>
          </p:cNvGrpSpPr>
          <p:nvPr/>
        </p:nvGrpSpPr>
        <p:grpSpPr bwMode="auto">
          <a:xfrm>
            <a:off x="7527190" y="4143380"/>
            <a:ext cx="1402528" cy="1142280"/>
            <a:chOff x="6856" y="7850"/>
            <a:chExt cx="802" cy="713"/>
          </a:xfrm>
        </p:grpSpPr>
        <p:sp>
          <p:nvSpPr>
            <p:cNvPr id="112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3" name="Group 24"/>
            <p:cNvGrpSpPr>
              <a:grpSpLocks/>
            </p:cNvGrpSpPr>
            <p:nvPr/>
          </p:nvGrpSpPr>
          <p:grpSpPr bwMode="auto">
            <a:xfrm>
              <a:off x="6856" y="7850"/>
              <a:ext cx="802" cy="713"/>
              <a:chOff x="7336" y="7713"/>
              <a:chExt cx="802" cy="713"/>
            </a:xfrm>
          </p:grpSpPr>
          <p:sp>
            <p:nvSpPr>
              <p:cNvPr id="114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Text Box 26"/>
              <p:cNvSpPr txBox="1">
                <a:spLocks noChangeArrowheads="1"/>
              </p:cNvSpPr>
              <p:nvPr/>
            </p:nvSpPr>
            <p:spPr bwMode="auto">
              <a:xfrm>
                <a:off x="7371" y="8020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4759018" y="4088788"/>
            <a:ext cx="4000528" cy="1214460"/>
          </a:xfrm>
          <a:prstGeom prst="bevel">
            <a:avLst>
              <a:gd name="adj" fmla="val 12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-68240" y="553525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601966" y="5252696"/>
            <a:ext cx="1714512" cy="1071570"/>
            <a:chOff x="785786" y="3973208"/>
            <a:chExt cx="1714512" cy="1071570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785786" y="3973208"/>
              <a:ext cx="1714512" cy="1071570"/>
              <a:chOff x="785786" y="3973208"/>
              <a:chExt cx="1714512" cy="1071570"/>
            </a:xfrm>
          </p:grpSpPr>
          <p:grpSp>
            <p:nvGrpSpPr>
              <p:cNvPr id="123" name="Group 15"/>
              <p:cNvGrpSpPr>
                <a:grpSpLocks/>
              </p:cNvGrpSpPr>
              <p:nvPr/>
            </p:nvGrpSpPr>
            <p:grpSpPr bwMode="auto">
              <a:xfrm>
                <a:off x="857224" y="3973208"/>
                <a:ext cx="1643074" cy="1071570"/>
                <a:chOff x="2459" y="7640"/>
                <a:chExt cx="1333" cy="1097"/>
              </a:xfrm>
            </p:grpSpPr>
            <p:sp>
              <p:nvSpPr>
                <p:cNvPr id="1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 + v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5" y="8063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4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343010" cy="857256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894970" y="4531064"/>
              <a:ext cx="1071570" cy="158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2098966" y="5249498"/>
            <a:ext cx="1714512" cy="1071570"/>
            <a:chOff x="785786" y="3973208"/>
            <a:chExt cx="1714512" cy="107157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785786" y="3973208"/>
              <a:ext cx="1714512" cy="1071570"/>
              <a:chOff x="785786" y="3973208"/>
              <a:chExt cx="1714512" cy="1071570"/>
            </a:xfrm>
          </p:grpSpPr>
          <p:grpSp>
            <p:nvGrpSpPr>
              <p:cNvPr id="130" name="Group 15"/>
              <p:cNvGrpSpPr>
                <a:grpSpLocks/>
              </p:cNvGrpSpPr>
              <p:nvPr/>
            </p:nvGrpSpPr>
            <p:grpSpPr bwMode="auto">
              <a:xfrm>
                <a:off x="857224" y="3973208"/>
                <a:ext cx="1643074" cy="1071570"/>
                <a:chOff x="2459" y="7640"/>
                <a:chExt cx="1333" cy="1097"/>
              </a:xfrm>
            </p:grpSpPr>
            <p:sp>
              <p:nvSpPr>
                <p:cNvPr id="13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5" y="8063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1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343010" cy="857256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6600"/>
                  </a:solidFill>
                </a:endParaRPr>
              </a:p>
            </p:txBody>
          </p:sp>
        </p:grp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894970" y="4531064"/>
              <a:ext cx="1071570" cy="158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 Box 20"/>
          <p:cNvSpPr txBox="1">
            <a:spLocks noChangeArrowheads="1"/>
          </p:cNvSpPr>
          <p:nvPr/>
        </p:nvSpPr>
        <p:spPr bwMode="auto">
          <a:xfrm>
            <a:off x="3265216" y="5586644"/>
            <a:ext cx="865176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AutoShape 28"/>
          <p:cNvSpPr>
            <a:spLocks/>
          </p:cNvSpPr>
          <p:nvPr/>
        </p:nvSpPr>
        <p:spPr bwMode="auto">
          <a:xfrm>
            <a:off x="7929555" y="5429264"/>
            <a:ext cx="1214445" cy="642942"/>
          </a:xfrm>
          <a:prstGeom prst="borderCallout1">
            <a:avLst>
              <a:gd name="adj1" fmla="val 51992"/>
              <a:gd name="adj2" fmla="val 540"/>
              <a:gd name="adj3" fmla="val -89738"/>
              <a:gd name="adj4" fmla="val -207992"/>
            </a:avLst>
          </a:prstGeom>
          <a:solidFill>
            <a:srgbClr val="FFFF00">
              <a:alpha val="24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О.З.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 Box 20"/>
          <p:cNvSpPr txBox="1">
            <a:spLocks noChangeArrowheads="1"/>
          </p:cNvSpPr>
          <p:nvPr/>
        </p:nvSpPr>
        <p:spPr bwMode="auto">
          <a:xfrm>
            <a:off x="5421336" y="5572129"/>
            <a:ext cx="865176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857884" y="557214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Блок-схема: альтернативный процесс 145"/>
          <p:cNvSpPr/>
          <p:nvPr/>
        </p:nvSpPr>
        <p:spPr>
          <a:xfrm>
            <a:off x="3782984" y="5320080"/>
            <a:ext cx="2500330" cy="1214446"/>
          </a:xfrm>
          <a:prstGeom prst="flowChartAlternateProcess">
            <a:avLst/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5" name="Группа 134"/>
          <p:cNvGrpSpPr/>
          <p:nvPr/>
        </p:nvGrpSpPr>
        <p:grpSpPr>
          <a:xfrm>
            <a:off x="3847170" y="5208527"/>
            <a:ext cx="1714512" cy="1194645"/>
            <a:chOff x="785786" y="3973181"/>
            <a:chExt cx="1714512" cy="1194645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785786" y="3973181"/>
              <a:ext cx="1714512" cy="1194645"/>
              <a:chOff x="785786" y="3973181"/>
              <a:chExt cx="1714512" cy="1194645"/>
            </a:xfrm>
          </p:grpSpPr>
          <p:grpSp>
            <p:nvGrpSpPr>
              <p:cNvPr id="138" name="Group 15"/>
              <p:cNvGrpSpPr>
                <a:grpSpLocks/>
              </p:cNvGrpSpPr>
              <p:nvPr/>
            </p:nvGrpSpPr>
            <p:grpSpPr bwMode="auto">
              <a:xfrm>
                <a:off x="857224" y="3973181"/>
                <a:ext cx="1643074" cy="1194645"/>
                <a:chOff x="2459" y="7640"/>
                <a:chExt cx="1333" cy="1223"/>
              </a:xfrm>
            </p:grpSpPr>
            <p:sp>
              <p:nvSpPr>
                <p:cNvPr id="14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36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44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 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189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9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894970" y="4667544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Группа 11"/>
          <p:cNvGrpSpPr>
            <a:grpSpLocks/>
          </p:cNvGrpSpPr>
          <p:nvPr/>
        </p:nvGrpSpPr>
        <p:grpSpPr bwMode="auto">
          <a:xfrm rot="20667533">
            <a:off x="671097" y="4077573"/>
            <a:ext cx="1776361" cy="986062"/>
            <a:chOff x="4408102" y="5410089"/>
            <a:chExt cx="2102770" cy="1323948"/>
          </a:xfrm>
        </p:grpSpPr>
        <p:sp>
          <p:nvSpPr>
            <p:cNvPr id="154" name="TextBox 36"/>
            <p:cNvSpPr txBox="1">
              <a:spLocks noChangeArrowheads="1"/>
            </p:cNvSpPr>
            <p:nvPr/>
          </p:nvSpPr>
          <p:spPr bwMode="auto">
            <a:xfrm>
              <a:off x="5296424" y="5734120"/>
              <a:ext cx="1214448" cy="785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cxnSp>
          <p:nvCxnSpPr>
            <p:cNvPr id="155" name="Прямая соединительная линия 154"/>
            <p:cNvCxnSpPr/>
            <p:nvPr/>
          </p:nvCxnSpPr>
          <p:spPr>
            <a:xfrm flipV="1">
              <a:off x="4429124" y="6190973"/>
              <a:ext cx="928695" cy="17067"/>
            </a:xfrm>
            <a:prstGeom prst="line">
              <a:avLst/>
            </a:prstGeom>
            <a:ln w="1905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39"/>
            <p:cNvSpPr txBox="1">
              <a:spLocks noChangeArrowheads="1"/>
            </p:cNvSpPr>
            <p:nvPr/>
          </p:nvSpPr>
          <p:spPr bwMode="auto">
            <a:xfrm>
              <a:off x="4408102" y="5410089"/>
              <a:ext cx="1400151" cy="70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TextBox 15"/>
            <p:cNvSpPr txBox="1">
              <a:spLocks noChangeArrowheads="1"/>
            </p:cNvSpPr>
            <p:nvPr/>
          </p:nvSpPr>
          <p:spPr bwMode="auto">
            <a:xfrm>
              <a:off x="4562944" y="6114177"/>
              <a:ext cx="785763" cy="61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5013348" y="3316618"/>
            <a:ext cx="1273164" cy="6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 rot="10800000" flipV="1">
            <a:off x="928662" y="714356"/>
            <a:ext cx="2928958" cy="2643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11"/>
          <p:cNvGrpSpPr>
            <a:grpSpLocks/>
          </p:cNvGrpSpPr>
          <p:nvPr/>
        </p:nvGrpSpPr>
        <p:grpSpPr bwMode="auto">
          <a:xfrm rot="20667533">
            <a:off x="2457047" y="3934700"/>
            <a:ext cx="1776363" cy="986060"/>
            <a:chOff x="4408102" y="5410089"/>
            <a:chExt cx="2102772" cy="1323944"/>
          </a:xfrm>
        </p:grpSpPr>
        <p:sp>
          <p:nvSpPr>
            <p:cNvPr id="99" name="TextBox 36"/>
            <p:cNvSpPr txBox="1">
              <a:spLocks noChangeArrowheads="1"/>
            </p:cNvSpPr>
            <p:nvPr/>
          </p:nvSpPr>
          <p:spPr bwMode="auto">
            <a:xfrm>
              <a:off x="5296425" y="5734122"/>
              <a:ext cx="1214449" cy="785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3200" b="1" cap="all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2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4429124" y="6190973"/>
              <a:ext cx="928695" cy="17067"/>
            </a:xfrm>
            <a:prstGeom prst="line">
              <a:avLst/>
            </a:prstGeom>
            <a:ln w="1905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39"/>
            <p:cNvSpPr txBox="1">
              <a:spLocks noChangeArrowheads="1"/>
            </p:cNvSpPr>
            <p:nvPr/>
          </p:nvSpPr>
          <p:spPr bwMode="auto">
            <a:xfrm>
              <a:off x="4408102" y="5410089"/>
              <a:ext cx="1400151" cy="70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5"/>
            <p:cNvSpPr txBox="1">
              <a:spLocks noChangeArrowheads="1"/>
            </p:cNvSpPr>
            <p:nvPr/>
          </p:nvSpPr>
          <p:spPr bwMode="auto">
            <a:xfrm>
              <a:off x="4562944" y="6114173"/>
              <a:ext cx="785762" cy="61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056" grpId="0" animBg="1"/>
      <p:bldP spid="1057" grpId="0" animBg="1"/>
      <p:bldP spid="1057" grpId="1" animBg="1"/>
      <p:bldP spid="34" grpId="0"/>
      <p:bldP spid="35" grpId="0"/>
      <p:bldP spid="38" grpId="0"/>
      <p:bldP spid="41" grpId="0"/>
      <p:bldP spid="42" grpId="0"/>
      <p:bldP spid="46" grpId="0" animBg="1"/>
      <p:bldP spid="59" grpId="0"/>
      <p:bldP spid="67" grpId="0"/>
      <p:bldP spid="72" grpId="0" animBg="1"/>
      <p:bldP spid="73" grpId="0"/>
      <p:bldP spid="74" grpId="0" animBg="1"/>
      <p:bldP spid="10" grpId="0" animBg="1"/>
      <p:bldP spid="11" grpId="0" animBg="1"/>
      <p:bldP spid="79" grpId="0"/>
      <p:bldP spid="79" grpId="1"/>
      <p:bldP spid="82" grpId="0" animBg="1"/>
      <p:bldP spid="83" grpId="0"/>
      <p:bldP spid="84" grpId="0" animBg="1"/>
      <p:bldP spid="85" grpId="0"/>
      <p:bldP spid="16" grpId="0"/>
      <p:bldP spid="17" grpId="0"/>
      <p:bldP spid="93" grpId="0"/>
      <p:bldP spid="18" grpId="0"/>
      <p:bldP spid="109" grpId="0"/>
      <p:bldP spid="110" grpId="0"/>
      <p:bldP spid="24" grpId="0" animBg="1"/>
      <p:bldP spid="119" grpId="0"/>
      <p:bldP spid="134" grpId="0"/>
      <p:bldP spid="1052" grpId="0" animBg="1"/>
      <p:bldP spid="1052" grpId="1" animBg="1"/>
      <p:bldP spid="144" grpId="0"/>
      <p:bldP spid="145" grpId="0"/>
      <p:bldP spid="146" grpId="0" animBg="1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 стрелкой 36"/>
          <p:cNvCxnSpPr/>
          <p:nvPr/>
        </p:nvCxnSpPr>
        <p:spPr>
          <a:xfrm>
            <a:off x="3357554" y="5214950"/>
            <a:ext cx="43577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57554" y="35004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86710" y="479715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3607493" y="4149080"/>
            <a:ext cx="678755" cy="10715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2143108" y="4929198"/>
            <a:ext cx="292895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5203067" y="4141411"/>
            <a:ext cx="940569" cy="178792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286248" y="4143380"/>
            <a:ext cx="928694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155699" y="5917455"/>
            <a:ext cx="92869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548248" y="4524190"/>
            <a:ext cx="147600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4495736" y="4505396"/>
            <a:ext cx="144000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5766430" y="5623506"/>
            <a:ext cx="75600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6641124" y="5516486"/>
            <a:ext cx="86400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57554" y="514351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36121" y="514388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76878" y="514351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48006" y="515719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2386" y="511712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39454" y="514370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130722" y="395758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>
            <a:off x="3643306" y="4123698"/>
            <a:ext cx="1548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 rot="18137198">
            <a:off x="2930428" y="4335464"/>
            <a:ext cx="1249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разгон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143372" y="3680846"/>
            <a:ext cx="17223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 3с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069632" y="4500570"/>
            <a:ext cx="18473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endParaRPr lang="ru-RU" sz="24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18059806">
            <a:off x="3736878" y="4667504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429124" y="435769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rot="3533558">
            <a:off x="5132618" y="4683979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 rot="3533558">
            <a:off x="5701225" y="5255572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-2,5м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542926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-15м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987825" y="2916233"/>
            <a:ext cx="580313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перемещ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30+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10-2,5-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15=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8085697" y="2924944"/>
            <a:ext cx="105830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32,5м</a:t>
            </a:r>
          </a:p>
        </p:txBody>
      </p:sp>
      <p:sp>
        <p:nvSpPr>
          <p:cNvPr id="96" name="TextBox 36"/>
          <p:cNvSpPr txBox="1">
            <a:spLocks noChangeArrowheads="1"/>
          </p:cNvSpPr>
          <p:nvPr/>
        </p:nvSpPr>
        <p:spPr bwMode="auto">
          <a:xfrm>
            <a:off x="4941160" y="285767"/>
            <a:ext cx="1143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99" name="TextBox 39"/>
          <p:cNvSpPr txBox="1">
            <a:spLocks noChangeArrowheads="1"/>
          </p:cNvSpPr>
          <p:nvPr/>
        </p:nvSpPr>
        <p:spPr bwMode="auto">
          <a:xfrm>
            <a:off x="3941028" y="116632"/>
            <a:ext cx="1268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15"/>
          <p:cNvSpPr txBox="1">
            <a:spLocks noChangeArrowheads="1"/>
          </p:cNvSpPr>
          <p:nvPr/>
        </p:nvSpPr>
        <p:spPr bwMode="auto">
          <a:xfrm>
            <a:off x="4083904" y="688136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 bwMode="auto">
          <a:xfrm rot="-60000" flipV="1">
            <a:off x="4068105" y="759574"/>
            <a:ext cx="864000" cy="0"/>
          </a:xfrm>
          <a:prstGeom prst="line">
            <a:avLst/>
          </a:prstGeom>
          <a:ln w="381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36"/>
          <p:cNvSpPr txBox="1">
            <a:spLocks noChangeArrowheads="1"/>
          </p:cNvSpPr>
          <p:nvPr/>
        </p:nvSpPr>
        <p:spPr bwMode="auto">
          <a:xfrm>
            <a:off x="3497786" y="1280954"/>
            <a:ext cx="2428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36"/>
          <p:cNvSpPr txBox="1">
            <a:spLocks noChangeArrowheads="1"/>
          </p:cNvSpPr>
          <p:nvPr/>
        </p:nvSpPr>
        <p:spPr bwMode="auto">
          <a:xfrm>
            <a:off x="6064218" y="1280954"/>
            <a:ext cx="2428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м/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36"/>
          <p:cNvSpPr txBox="1">
            <a:spLocks noChangeArrowheads="1"/>
          </p:cNvSpPr>
          <p:nvPr/>
        </p:nvSpPr>
        <p:spPr bwMode="auto">
          <a:xfrm>
            <a:off x="3419872" y="1772816"/>
            <a:ext cx="2714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5,7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-5м/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36"/>
          <p:cNvSpPr txBox="1">
            <a:spLocks noChangeArrowheads="1"/>
          </p:cNvSpPr>
          <p:nvPr/>
        </p:nvSpPr>
        <p:spPr bwMode="auto">
          <a:xfrm>
            <a:off x="6178438" y="1772816"/>
            <a:ext cx="2786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-5м/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36"/>
          <p:cNvSpPr txBox="1">
            <a:spLocks noChangeArrowheads="1"/>
          </p:cNvSpPr>
          <p:nvPr/>
        </p:nvSpPr>
        <p:spPr bwMode="auto">
          <a:xfrm>
            <a:off x="4594800" y="2361074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8,11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=0 м/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Выноска 1 (граница и черта) 46"/>
          <p:cNvSpPr/>
          <p:nvPr/>
        </p:nvSpPr>
        <p:spPr>
          <a:xfrm>
            <a:off x="6444208" y="4509120"/>
            <a:ext cx="2448272" cy="432048"/>
          </a:xfrm>
          <a:prstGeom prst="accentBorderCallout1">
            <a:avLst>
              <a:gd name="adj1" fmla="val 12525"/>
              <a:gd name="adj2" fmla="val -94"/>
              <a:gd name="adj3" fmla="val 205094"/>
              <a:gd name="adj4" fmla="val -23660"/>
            </a:avLst>
          </a:prstGeom>
          <a:solidFill>
            <a:schemeClr val="bg1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000"/>
              </a:spcAft>
            </a:pP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48" name="Выноска 1 (граница и черта) 47"/>
          <p:cNvSpPr/>
          <p:nvPr/>
        </p:nvSpPr>
        <p:spPr>
          <a:xfrm>
            <a:off x="6156176" y="3933056"/>
            <a:ext cx="1512168" cy="432048"/>
          </a:xfrm>
          <a:prstGeom prst="accentBorderCallout1">
            <a:avLst>
              <a:gd name="adj1" fmla="val 12525"/>
              <a:gd name="adj2" fmla="val -94"/>
              <a:gd name="adj3" fmla="val 149071"/>
              <a:gd name="adj4" fmla="val -50338"/>
            </a:avLst>
          </a:prstGeom>
          <a:solidFill>
            <a:schemeClr val="bg1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000"/>
              </a:spcAft>
            </a:pP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Тормозил 2с</a:t>
            </a: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>
            <a:off x="3635896" y="5927246"/>
            <a:ext cx="345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250982" y="558924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3419872" y="6525344"/>
            <a:ext cx="5544616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3563888" y="6525344"/>
            <a:ext cx="1080120" cy="0"/>
          </a:xfrm>
          <a:prstGeom prst="straightConnector1">
            <a:avLst/>
          </a:prstGeom>
          <a:ln w="762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4644008" y="6525344"/>
            <a:ext cx="2736304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380312" y="6525344"/>
            <a:ext cx="1008112" cy="0"/>
          </a:xfrm>
          <a:prstGeom prst="straightConnector1">
            <a:avLst/>
          </a:prstGeom>
          <a:ln w="76200">
            <a:solidFill>
              <a:srgbClr val="0014A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7762386" y="6669360"/>
            <a:ext cx="576064" cy="0"/>
          </a:xfrm>
          <a:prstGeom prst="straightConnector1">
            <a:avLst/>
          </a:prstGeom>
          <a:ln w="76200">
            <a:solidFill>
              <a:srgbClr val="0014A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6444208" y="6669360"/>
            <a:ext cx="136815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3563888" y="6669360"/>
            <a:ext cx="288032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Выноска 1 (граница и черта) 106"/>
          <p:cNvSpPr/>
          <p:nvPr/>
        </p:nvSpPr>
        <p:spPr>
          <a:xfrm>
            <a:off x="7236296" y="5301208"/>
            <a:ext cx="1584176" cy="792088"/>
          </a:xfrm>
          <a:prstGeom prst="accentBorderCallout1">
            <a:avLst>
              <a:gd name="adj1" fmla="val 12525"/>
              <a:gd name="adj2" fmla="val -94"/>
              <a:gd name="adj3" fmla="val 74178"/>
              <a:gd name="adj4" fmla="val -21450"/>
            </a:avLst>
          </a:prstGeom>
          <a:solidFill>
            <a:schemeClr val="bg1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Равномерно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3с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771800" y="5919663"/>
            <a:ext cx="355578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Путь=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30+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10+2,5+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15=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6284064" y="5960297"/>
            <a:ext cx="933269" cy="46166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67,5м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72008" y="3172906"/>
            <a:ext cx="291581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скорость перемещения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1" name="Группа 11"/>
          <p:cNvGrpSpPr>
            <a:grpSpLocks/>
          </p:cNvGrpSpPr>
          <p:nvPr/>
        </p:nvGrpSpPr>
        <p:grpSpPr bwMode="auto">
          <a:xfrm>
            <a:off x="107504" y="3704896"/>
            <a:ext cx="1839604" cy="948240"/>
            <a:chOff x="4384475" y="5547661"/>
            <a:chExt cx="1149863" cy="582171"/>
          </a:xfrm>
        </p:grpSpPr>
        <p:sp>
          <p:nvSpPr>
            <p:cNvPr id="112" name="TextBox 13"/>
            <p:cNvSpPr txBox="1">
              <a:spLocks noChangeArrowheads="1"/>
            </p:cNvSpPr>
            <p:nvPr/>
          </p:nvSpPr>
          <p:spPr bwMode="auto">
            <a:xfrm>
              <a:off x="5087846" y="5674149"/>
              <a:ext cx="446492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4384475" y="5857128"/>
              <a:ext cx="675064" cy="17067"/>
            </a:xfrm>
            <a:prstGeom prst="line">
              <a:avLst/>
            </a:prstGeom>
            <a:ln w="2222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5"/>
            <p:cNvSpPr txBox="1">
              <a:spLocks noChangeArrowheads="1"/>
            </p:cNvSpPr>
            <p:nvPr/>
          </p:nvSpPr>
          <p:spPr bwMode="auto">
            <a:xfrm>
              <a:off x="4384477" y="5547661"/>
              <a:ext cx="630129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32,5 м</a:t>
              </a:r>
              <a:r>
                <a:rPr lang="en-US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TextBox 15"/>
            <p:cNvSpPr txBox="1">
              <a:spLocks noChangeArrowheads="1"/>
            </p:cNvSpPr>
            <p:nvPr/>
          </p:nvSpPr>
          <p:spPr bwMode="auto">
            <a:xfrm>
              <a:off x="4474498" y="5846393"/>
              <a:ext cx="495098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11 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6" name="Группа 11"/>
          <p:cNvGrpSpPr>
            <a:grpSpLocks/>
          </p:cNvGrpSpPr>
          <p:nvPr/>
        </p:nvGrpSpPr>
        <p:grpSpPr bwMode="auto">
          <a:xfrm>
            <a:off x="1592384" y="3687414"/>
            <a:ext cx="747367" cy="896770"/>
            <a:chOff x="4237060" y="5595287"/>
            <a:chExt cx="496826" cy="569312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 rot="21480000" flipV="1">
              <a:off x="4301173" y="5917055"/>
              <a:ext cx="239317" cy="0"/>
            </a:xfrm>
            <a:prstGeom prst="line">
              <a:avLst/>
            </a:prstGeom>
            <a:ln w="254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>
              <a:spLocks noChangeArrowheads="1"/>
            </p:cNvSpPr>
            <p:nvPr/>
          </p:nvSpPr>
          <p:spPr bwMode="auto">
            <a:xfrm>
              <a:off x="4237060" y="5595287"/>
              <a:ext cx="496826" cy="2930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 м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15"/>
            <p:cNvSpPr txBox="1">
              <a:spLocks noChangeArrowheads="1"/>
            </p:cNvSpPr>
            <p:nvPr/>
          </p:nvSpPr>
          <p:spPr bwMode="auto">
            <a:xfrm>
              <a:off x="4398804" y="5871513"/>
              <a:ext cx="237824" cy="29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240999" y="4613066"/>
            <a:ext cx="2746825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скорость движения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1" name="Группа 11"/>
          <p:cNvGrpSpPr>
            <a:grpSpLocks/>
          </p:cNvGrpSpPr>
          <p:nvPr/>
        </p:nvGrpSpPr>
        <p:grpSpPr bwMode="auto">
          <a:xfrm>
            <a:off x="140108" y="5085184"/>
            <a:ext cx="1623580" cy="948240"/>
            <a:chOff x="4384475" y="5547661"/>
            <a:chExt cx="1014835" cy="582171"/>
          </a:xfrm>
        </p:grpSpPr>
        <p:sp>
          <p:nvSpPr>
            <p:cNvPr id="122" name="TextBox 13"/>
            <p:cNvSpPr txBox="1">
              <a:spLocks noChangeArrowheads="1"/>
            </p:cNvSpPr>
            <p:nvPr/>
          </p:nvSpPr>
          <p:spPr bwMode="auto">
            <a:xfrm>
              <a:off x="5087846" y="5674149"/>
              <a:ext cx="311464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3" name="Прямая соединительная линия 122"/>
            <p:cNvCxnSpPr/>
            <p:nvPr/>
          </p:nvCxnSpPr>
          <p:spPr>
            <a:xfrm flipV="1">
              <a:off x="4384475" y="5857128"/>
              <a:ext cx="675064" cy="17067"/>
            </a:xfrm>
            <a:prstGeom prst="line">
              <a:avLst/>
            </a:prstGeom>
            <a:ln w="2222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5"/>
            <p:cNvSpPr txBox="1">
              <a:spLocks noChangeArrowheads="1"/>
            </p:cNvSpPr>
            <p:nvPr/>
          </p:nvSpPr>
          <p:spPr bwMode="auto">
            <a:xfrm>
              <a:off x="4384477" y="5547661"/>
              <a:ext cx="630129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67,5 м</a:t>
              </a:r>
              <a:r>
                <a:rPr lang="en-US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Box 15"/>
            <p:cNvSpPr txBox="1">
              <a:spLocks noChangeArrowheads="1"/>
            </p:cNvSpPr>
            <p:nvPr/>
          </p:nvSpPr>
          <p:spPr bwMode="auto">
            <a:xfrm>
              <a:off x="4474498" y="5846393"/>
              <a:ext cx="495098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11 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6" name="Группа 11"/>
          <p:cNvGrpSpPr>
            <a:grpSpLocks/>
          </p:cNvGrpSpPr>
          <p:nvPr/>
        </p:nvGrpSpPr>
        <p:grpSpPr bwMode="auto">
          <a:xfrm>
            <a:off x="1564586" y="5085184"/>
            <a:ext cx="991189" cy="896770"/>
            <a:chOff x="4237058" y="5595287"/>
            <a:chExt cx="658911" cy="569312"/>
          </a:xfrm>
        </p:grpSpPr>
        <p:cxnSp>
          <p:nvCxnSpPr>
            <p:cNvPr id="127" name="Прямая соединительная линия 126"/>
            <p:cNvCxnSpPr/>
            <p:nvPr/>
          </p:nvCxnSpPr>
          <p:spPr>
            <a:xfrm rot="21480000" flipV="1">
              <a:off x="4301105" y="5913467"/>
              <a:ext cx="454701" cy="0"/>
            </a:xfrm>
            <a:prstGeom prst="line">
              <a:avLst/>
            </a:prstGeom>
            <a:ln w="254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4237058" y="5595287"/>
              <a:ext cx="658911" cy="2930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6,1 м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Box 15"/>
            <p:cNvSpPr txBox="1">
              <a:spLocks noChangeArrowheads="1"/>
            </p:cNvSpPr>
            <p:nvPr/>
          </p:nvSpPr>
          <p:spPr bwMode="auto">
            <a:xfrm>
              <a:off x="4514540" y="5871513"/>
              <a:ext cx="237824" cy="29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1" name="Блок-схема: альтернативный процесс 130"/>
          <p:cNvSpPr/>
          <p:nvPr/>
        </p:nvSpPr>
        <p:spPr>
          <a:xfrm>
            <a:off x="3707904" y="260648"/>
            <a:ext cx="2160240" cy="1008112"/>
          </a:xfrm>
          <a:prstGeom prst="flowChartAlternateProcess">
            <a:avLst/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0" dur="4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1" dur="4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4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3" dur="4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4" dur="4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4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3" grpId="1" animBg="1"/>
      <p:bldP spid="46" grpId="0" animBg="1"/>
      <p:bldP spid="46" grpId="1" animBg="1"/>
      <p:bldP spid="57" grpId="0"/>
      <p:bldP spid="58" grpId="0"/>
      <p:bldP spid="59" grpId="0"/>
      <p:bldP spid="60" grpId="0"/>
      <p:bldP spid="61" grpId="0"/>
      <p:bldP spid="62" grpId="0"/>
      <p:bldP spid="84" grpId="0"/>
      <p:bldP spid="85" grpId="0" animBg="1"/>
      <p:bldP spid="86" grpId="0"/>
      <p:bldP spid="87" grpId="0" animBg="1"/>
      <p:bldP spid="89" grpId="0" animBg="1"/>
      <p:bldP spid="91" grpId="0"/>
      <p:bldP spid="92" grpId="0"/>
      <p:bldP spid="93" grpId="0"/>
      <p:bldP spid="94" grpId="0"/>
      <p:bldP spid="95" grpId="0"/>
      <p:bldP spid="97" grpId="0" animBg="1"/>
      <p:bldP spid="98" grpId="1" animBg="1"/>
      <p:bldP spid="96" grpId="0"/>
      <p:bldP spid="99" grpId="0"/>
      <p:bldP spid="100" grpId="0"/>
      <p:bldP spid="102" grpId="0"/>
      <p:bldP spid="103" grpId="0"/>
      <p:bldP spid="104" grpId="0"/>
      <p:bldP spid="105" grpId="0"/>
      <p:bldP spid="106" grpId="0"/>
      <p:bldP spid="47" grpId="0" animBg="1"/>
      <p:bldP spid="48" grpId="0" animBg="1"/>
      <p:bldP spid="51" grpId="0" animBg="1"/>
      <p:bldP spid="63" grpId="0"/>
      <p:bldP spid="107" grpId="0" animBg="1"/>
      <p:bldP spid="108" grpId="0" animBg="1"/>
      <p:bldP spid="109" grpId="1" animBg="1"/>
      <p:bldP spid="110" grpId="0" animBg="1"/>
      <p:bldP spid="120" grpId="0" animBg="1"/>
      <p:bldP spid="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214290"/>
            <a:ext cx="6500858" cy="328614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algn="ctr"/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прз1,2стр.24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упр.4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Гр№3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643702" y="857232"/>
          <a:ext cx="609600" cy="24384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4439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6600"/>
                          </a:solidFill>
                          <a:latin typeface="Times New Roman"/>
                        </a:rPr>
                        <a:t>15*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927654" y="2793122"/>
            <a:ext cx="2284306" cy="70788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0,5м/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9834" y="1285860"/>
            <a:ext cx="3958670" cy="30718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418111"/>
            <a:ext cx="8028384" cy="83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графику зависимости модуля скорости от времени, определите ускорение прямолинейно движущегося тела.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1608011" y="1711540"/>
            <a:ext cx="10777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35496" y="1506537"/>
            <a:ext cx="15145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30783" y="2435225"/>
            <a:ext cx="1257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93436" y="2290940"/>
            <a:ext cx="1486006" cy="27788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2915816" y="1772816"/>
            <a:ext cx="936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023071" y="2379078"/>
            <a:ext cx="5408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2915816" y="2243773"/>
            <a:ext cx="864000" cy="27788"/>
          </a:xfrm>
          <a:prstGeom prst="line">
            <a:avLst/>
          </a:prstGeom>
          <a:ln w="190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527955"/>
            <a:ext cx="4214842" cy="23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7631832" y="5373216"/>
            <a:ext cx="1548680" cy="9233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5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8" y="5823447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29262" y="5733256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2024239" y="5490640"/>
            <a:ext cx="1402528" cy="1142280"/>
            <a:chOff x="6856" y="7850"/>
            <a:chExt cx="802" cy="713"/>
          </a:xfrm>
        </p:grpSpPr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6856" y="7850"/>
              <a:ext cx="802" cy="713"/>
              <a:chOff x="7336" y="7713"/>
              <a:chExt cx="802" cy="713"/>
            </a:xfrm>
          </p:grpSpPr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7371" y="8020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4725144"/>
            <a:ext cx="4824536" cy="936104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8. 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акой путь тело прошло 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с последних  секунды?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28184" y="1188041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 flipV="1">
            <a:off x="6228184" y="1656936"/>
            <a:ext cx="864000" cy="27788"/>
          </a:xfrm>
          <a:prstGeom prst="line">
            <a:avLst/>
          </a:prstGeom>
          <a:ln w="190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372200" y="1644536"/>
            <a:ext cx="5408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7155614" y="1354215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∙ (4-2)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5836722" y="4779820"/>
            <a:ext cx="1288473" cy="1620981"/>
          </a:xfrm>
          <a:custGeom>
            <a:avLst/>
            <a:gdLst>
              <a:gd name="connsiteX0" fmla="*/ 11876 w 1288473"/>
              <a:gd name="connsiteY0" fmla="*/ 1620981 h 1620981"/>
              <a:gd name="connsiteX1" fmla="*/ 0 w 1288473"/>
              <a:gd name="connsiteY1" fmla="*/ 801584 h 1620981"/>
              <a:gd name="connsiteX2" fmla="*/ 1258785 w 1288473"/>
              <a:gd name="connsiteY2" fmla="*/ 0 h 1620981"/>
              <a:gd name="connsiteX3" fmla="*/ 1288473 w 1288473"/>
              <a:gd name="connsiteY3" fmla="*/ 1597231 h 1620981"/>
              <a:gd name="connsiteX4" fmla="*/ 11876 w 1288473"/>
              <a:gd name="connsiteY4" fmla="*/ 1620981 h 162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473" h="1620981">
                <a:moveTo>
                  <a:pt x="11876" y="1620981"/>
                </a:moveTo>
                <a:lnTo>
                  <a:pt x="0" y="801584"/>
                </a:lnTo>
                <a:lnTo>
                  <a:pt x="1258785" y="0"/>
                </a:lnTo>
                <a:lnTo>
                  <a:pt x="1288473" y="1597231"/>
                </a:lnTo>
                <a:lnTo>
                  <a:pt x="11876" y="162098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7012459" y="2236573"/>
            <a:ext cx="1383957" cy="1427205"/>
          </a:xfrm>
          <a:custGeom>
            <a:avLst/>
            <a:gdLst>
              <a:gd name="connsiteX0" fmla="*/ 6179 w 1383957"/>
              <a:gd name="connsiteY0" fmla="*/ 1427205 h 1427205"/>
              <a:gd name="connsiteX1" fmla="*/ 0 w 1383957"/>
              <a:gd name="connsiteY1" fmla="*/ 358346 h 1427205"/>
              <a:gd name="connsiteX2" fmla="*/ 1383957 w 1383957"/>
              <a:gd name="connsiteY2" fmla="*/ 0 h 1427205"/>
              <a:gd name="connsiteX3" fmla="*/ 1383957 w 1383957"/>
              <a:gd name="connsiteY3" fmla="*/ 1427205 h 1427205"/>
              <a:gd name="connsiteX4" fmla="*/ 6179 w 1383957"/>
              <a:gd name="connsiteY4" fmla="*/ 1427205 h 142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957" h="1427205">
                <a:moveTo>
                  <a:pt x="6179" y="1427205"/>
                </a:moveTo>
                <a:cubicBezTo>
                  <a:pt x="4119" y="1070919"/>
                  <a:pt x="2060" y="714632"/>
                  <a:pt x="0" y="358346"/>
                </a:cubicBezTo>
                <a:lnTo>
                  <a:pt x="1383957" y="0"/>
                </a:lnTo>
                <a:lnTo>
                  <a:pt x="1383957" y="1427205"/>
                </a:lnTo>
                <a:lnTo>
                  <a:pt x="6179" y="142720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7236296" y="2708920"/>
            <a:ext cx="1080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7м</a:t>
            </a:r>
            <a:endParaRPr lang="ru-RU" sz="6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222849" y="4293096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6+12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7308304" y="4797152"/>
            <a:ext cx="864000" cy="27788"/>
          </a:xfrm>
          <a:prstGeom prst="line">
            <a:avLst/>
          </a:prstGeom>
          <a:ln w="190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7380312" y="4810599"/>
            <a:ext cx="5408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8172400" y="4522567"/>
            <a:ext cx="1152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∙(3-1)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65341" y="5503785"/>
            <a:ext cx="1440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18м</a:t>
            </a:r>
            <a:endParaRPr lang="ru-RU" sz="6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  <p:bldP spid="8" grpId="0"/>
      <p:bldP spid="11" grpId="0"/>
      <p:bldP spid="12" grpId="0"/>
      <p:bldP spid="14" grpId="0" animBg="1"/>
      <p:bldP spid="15" grpId="0"/>
      <p:bldP spid="16" grpId="0"/>
      <p:bldP spid="22" grpId="0" animBg="1"/>
      <p:bldP spid="25" grpId="0"/>
      <p:bldP spid="27" grpId="0"/>
      <p:bldP spid="28" grpId="0"/>
      <p:bldP spid="30" grpId="0" animBg="1"/>
      <p:bldP spid="32" grpId="0" animBg="1"/>
      <p:bldP spid="29" grpId="0"/>
      <p:bldP spid="33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531172" y="4416228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тел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785794"/>
            <a:ext cx="5786478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свободное 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6273225"/>
            <a:ext cx="5357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7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№3а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623538" y="2571744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падение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1643042" y="1816420"/>
            <a:ext cx="3714776" cy="1857388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1285870" y="500042"/>
            <a:ext cx="1857372" cy="584201"/>
            <a:chOff x="4572000" y="201019"/>
            <a:chExt cx="1575963" cy="584775"/>
          </a:xfrm>
        </p:grpSpPr>
        <p:sp>
          <p:nvSpPr>
            <p:cNvPr id="16420" name="TextBox 21"/>
            <p:cNvSpPr txBox="1">
              <a:spLocks noChangeArrowheads="1"/>
            </p:cNvSpPr>
            <p:nvPr/>
          </p:nvSpPr>
          <p:spPr bwMode="auto">
            <a:xfrm>
              <a:off x="4572000" y="201019"/>
              <a:ext cx="15759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нач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(2м/с)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1142976" y="5929330"/>
            <a:ext cx="2714644" cy="584775"/>
            <a:chOff x="6185545" y="-441899"/>
            <a:chExt cx="1681800" cy="583764"/>
          </a:xfrm>
        </p:grpSpPr>
        <p:sp>
          <p:nvSpPr>
            <p:cNvPr id="16418" name="TextBox 25"/>
            <p:cNvSpPr txBox="1">
              <a:spLocks noChangeArrowheads="1"/>
            </p:cNvSpPr>
            <p:nvPr/>
          </p:nvSpPr>
          <p:spPr bwMode="auto">
            <a:xfrm>
              <a:off x="6185545" y="-441899"/>
              <a:ext cx="1681800" cy="583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конечн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м/с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68472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ru-RU" dirty="0">
                  <a:solidFill>
                    <a:srgbClr val="0014AC"/>
                  </a:solidFill>
                </a:rPr>
                <a:t> </a:t>
              </a:r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1152000" y="216000"/>
            <a:ext cx="0" cy="857256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375700" lon="20716083" rev="21594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1071538" y="4714884"/>
            <a:ext cx="0" cy="1571636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H="1">
            <a:off x="1071538" y="1214422"/>
            <a:ext cx="71438" cy="785818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-71470" y="1762772"/>
            <a:ext cx="1000132" cy="523220"/>
            <a:chOff x="3428992" y="1214422"/>
            <a:chExt cx="857256" cy="522566"/>
          </a:xfrm>
        </p:grpSpPr>
        <p:sp>
          <p:nvSpPr>
            <p:cNvPr id="16416" name="TextBox 30"/>
            <p:cNvSpPr txBox="1">
              <a:spLocks noChangeArrowheads="1"/>
            </p:cNvSpPr>
            <p:nvPr/>
          </p:nvSpPr>
          <p:spPr bwMode="auto">
            <a:xfrm>
              <a:off x="3428992" y="1214422"/>
              <a:ext cx="857256" cy="52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16200000" flipH="1">
              <a:off x="3692940" y="1072250"/>
              <a:ext cx="1585" cy="4286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1285852" y="1357298"/>
            <a:ext cx="642937" cy="523875"/>
            <a:chOff x="2714612" y="1571612"/>
            <a:chExt cx="642942" cy="523220"/>
          </a:xfrm>
        </p:grpSpPr>
        <p:sp>
          <p:nvSpPr>
            <p:cNvPr id="1641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2857516" y="1071546"/>
            <a:ext cx="6286484" cy="523220"/>
          </a:xfrm>
          <a:prstGeom prst="rect">
            <a:avLst/>
          </a:prstGeom>
          <a:blipFill dpi="0" rotWithShape="1">
            <a:blip r:embed="rId10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скорости  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 </a:t>
            </a:r>
            <a:r>
              <a:rPr lang="ru-RU" sz="2400" b="1" cap="all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секунду</a:t>
            </a:r>
            <a:r>
              <a:rPr lang="ru-RU" sz="2400" b="1" cap="all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857488" y="3714752"/>
            <a:ext cx="542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2м/с…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2071669" y="1720851"/>
            <a:ext cx="3214710" cy="1851025"/>
            <a:chOff x="4315902" y="5563389"/>
            <a:chExt cx="2009067" cy="1136881"/>
          </a:xfrm>
        </p:grpSpPr>
        <p:sp>
          <p:nvSpPr>
            <p:cNvPr id="16410" name="TextBox 36"/>
            <p:cNvSpPr txBox="1">
              <a:spLocks noChangeArrowheads="1"/>
            </p:cNvSpPr>
            <p:nvPr/>
          </p:nvSpPr>
          <p:spPr bwMode="auto">
            <a:xfrm>
              <a:off x="5432050" y="5647154"/>
              <a:ext cx="892919" cy="81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6600" b="1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80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8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2" name="TextBox 39"/>
            <p:cNvSpPr txBox="1">
              <a:spLocks noChangeArrowheads="1"/>
            </p:cNvSpPr>
            <p:nvPr/>
          </p:nvSpPr>
          <p:spPr bwMode="auto">
            <a:xfrm>
              <a:off x="4315902" y="5563389"/>
              <a:ext cx="1293634" cy="62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4562941" y="6133780"/>
              <a:ext cx="785763" cy="5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5643566" y="1928803"/>
            <a:ext cx="3500432" cy="1094730"/>
            <a:chOff x="4315917" y="5563397"/>
            <a:chExt cx="2077815" cy="671774"/>
          </a:xfrm>
        </p:grpSpPr>
        <p:sp>
          <p:nvSpPr>
            <p:cNvPr id="16406" name="TextBox 42"/>
            <p:cNvSpPr txBox="1">
              <a:spLocks noChangeArrowheads="1"/>
            </p:cNvSpPr>
            <p:nvPr/>
          </p:nvSpPr>
          <p:spPr bwMode="auto">
            <a:xfrm>
              <a:off x="5269116" y="5738746"/>
              <a:ext cx="1124616" cy="396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9.8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м/</a:t>
              </a:r>
              <a:r>
                <a:rPr lang="ru-RU" sz="36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сс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315917" y="5914096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8" name="TextBox 44"/>
            <p:cNvSpPr txBox="1">
              <a:spLocks noChangeArrowheads="1"/>
            </p:cNvSpPr>
            <p:nvPr/>
          </p:nvSpPr>
          <p:spPr bwMode="auto">
            <a:xfrm>
              <a:off x="4315917" y="5563397"/>
              <a:ext cx="1134407" cy="396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м/с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-2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м/с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9" name="TextBox 15"/>
            <p:cNvSpPr txBox="1">
              <a:spLocks noChangeArrowheads="1"/>
            </p:cNvSpPr>
            <p:nvPr/>
          </p:nvSpPr>
          <p:spPr bwMode="auto">
            <a:xfrm>
              <a:off x="4505403" y="5914100"/>
              <a:ext cx="573797" cy="32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2с</a:t>
              </a:r>
            </a:p>
          </p:txBody>
        </p:sp>
      </p:grpSp>
      <p:grpSp>
        <p:nvGrpSpPr>
          <p:cNvPr id="8" name="Группа 33"/>
          <p:cNvGrpSpPr>
            <a:grpSpLocks/>
          </p:cNvGrpSpPr>
          <p:nvPr/>
        </p:nvGrpSpPr>
        <p:grpSpPr bwMode="auto">
          <a:xfrm rot="5400000">
            <a:off x="142844" y="571480"/>
            <a:ext cx="1143000" cy="669925"/>
            <a:chOff x="785786" y="2687133"/>
            <a:chExt cx="1143008" cy="670429"/>
          </a:xfrm>
        </p:grpSpPr>
        <p:grpSp>
          <p:nvGrpSpPr>
            <p:cNvPr id="9" name="Группа 11"/>
            <p:cNvGrpSpPr>
              <a:grpSpLocks/>
            </p:cNvGrpSpPr>
            <p:nvPr/>
          </p:nvGrpSpPr>
          <p:grpSpPr bwMode="auto">
            <a:xfrm>
              <a:off x="785788" y="2786058"/>
              <a:ext cx="1143008" cy="571504"/>
              <a:chOff x="1500166" y="1500174"/>
              <a:chExt cx="2500330" cy="1258588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1784921" y="2258449"/>
                <a:ext cx="572991" cy="500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3142738" y="2212967"/>
                <a:ext cx="572993" cy="5003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Прямоугольник с одним вырезанным углом 41"/>
              <p:cNvSpPr/>
              <p:nvPr/>
            </p:nvSpPr>
            <p:spPr>
              <a:xfrm>
                <a:off x="1500162" y="1499235"/>
                <a:ext cx="2500330" cy="857177"/>
              </a:xfrm>
              <a:prstGeom prst="snip1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6402" name="TextBox 36"/>
            <p:cNvSpPr txBox="1">
              <a:spLocks noChangeArrowheads="1"/>
            </p:cNvSpPr>
            <p:nvPr/>
          </p:nvSpPr>
          <p:spPr bwMode="auto">
            <a:xfrm>
              <a:off x="1088384" y="2687133"/>
              <a:ext cx="5715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dirty="0"/>
            </a:p>
          </p:txBody>
        </p:sp>
      </p:grp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714348" y="1000108"/>
            <a:ext cx="0" cy="114300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 bwMode="auto">
          <a:xfrm rot="16200000" flipH="1">
            <a:off x="4785519" y="1999447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 bwMode="auto">
          <a:xfrm rot="16200000" flipH="1">
            <a:off x="3607228" y="1757837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 bwMode="auto">
          <a:xfrm rot="16200000" flipH="1">
            <a:off x="2494712" y="1760281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143240" y="0"/>
            <a:ext cx="600076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скорость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падении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52"/>
          <p:cNvGrpSpPr/>
          <p:nvPr/>
        </p:nvGrpSpPr>
        <p:grpSpPr>
          <a:xfrm>
            <a:off x="5714976" y="4500570"/>
            <a:ext cx="3429024" cy="584775"/>
            <a:chOff x="4429124" y="5572140"/>
            <a:chExt cx="4071966" cy="584775"/>
          </a:xfrm>
        </p:grpSpPr>
        <p:sp>
          <p:nvSpPr>
            <p:cNvPr id="48" name="TextBox 47"/>
            <p:cNvSpPr txBox="1"/>
            <p:nvPr/>
          </p:nvSpPr>
          <p:spPr>
            <a:xfrm>
              <a:off x="4429124" y="5572140"/>
              <a:ext cx="4071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вверх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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 bwMode="auto">
            <a:xfrm rot="16200000" flipH="1">
              <a:off x="6254463" y="546055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 bwMode="auto">
            <a:xfrm rot="16200000" flipH="1">
              <a:off x="7224102" y="5460554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53"/>
          <p:cNvGrpSpPr/>
          <p:nvPr/>
        </p:nvGrpSpPr>
        <p:grpSpPr>
          <a:xfrm>
            <a:off x="2500298" y="4429132"/>
            <a:ext cx="3286116" cy="707886"/>
            <a:chOff x="357158" y="5500702"/>
            <a:chExt cx="3286116" cy="707886"/>
          </a:xfrm>
        </p:grpSpPr>
        <p:sp>
          <p:nvSpPr>
            <p:cNvPr id="47" name="TextBox 46"/>
            <p:cNvSpPr txBox="1"/>
            <p:nvPr/>
          </p:nvSpPr>
          <p:spPr>
            <a:xfrm>
              <a:off x="357158" y="5500702"/>
              <a:ext cx="32861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вниз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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 bwMode="auto">
            <a:xfrm rot="16200000" flipH="1">
              <a:off x="1996236" y="5430059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 bwMode="auto">
            <a:xfrm rot="16200000" flipH="1">
              <a:off x="3071004" y="5430059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5769568" y="6075189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65"/>
          <p:cNvGrpSpPr/>
          <p:nvPr/>
        </p:nvGrpSpPr>
        <p:grpSpPr>
          <a:xfrm>
            <a:off x="5929322" y="5572140"/>
            <a:ext cx="2928958" cy="646331"/>
            <a:chOff x="500034" y="5929330"/>
            <a:chExt cx="2928958" cy="646331"/>
          </a:xfrm>
        </p:grpSpPr>
        <p:sp>
          <p:nvSpPr>
            <p:cNvPr id="61" name="TextBox 60"/>
            <p:cNvSpPr txBox="1"/>
            <p:nvPr/>
          </p:nvSpPr>
          <p:spPr>
            <a:xfrm>
              <a:off x="500034" y="5929330"/>
              <a:ext cx="29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 bwMode="auto">
            <a:xfrm rot="16200000" flipH="1">
              <a:off x="1499370" y="5787250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 bwMode="auto">
            <a:xfrm rot="16200000" flipH="1">
              <a:off x="713553" y="5787250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 bwMode="auto">
            <a:xfrm rot="16200000" flipH="1">
              <a:off x="2383922" y="5804096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36"/>
          <p:cNvGrpSpPr>
            <a:grpSpLocks/>
          </p:cNvGrpSpPr>
          <p:nvPr/>
        </p:nvGrpSpPr>
        <p:grpSpPr bwMode="auto">
          <a:xfrm>
            <a:off x="1285852" y="1357298"/>
            <a:ext cx="642937" cy="523875"/>
            <a:chOff x="2714612" y="1571612"/>
            <a:chExt cx="642942" cy="523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6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66" name="Прямая со стрелкой 65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grpFill/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4.6716E-6 L 0.00122 0.5853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9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3506E-6 L -0.00364 0.425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13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5402E-6 L -0.00329 0.66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3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3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3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65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9" grpId="0" animBg="1"/>
      <p:bldP spid="30" grpId="0" animBg="1"/>
      <p:bldP spid="59" grpId="0" build="p" animBg="1"/>
      <p:bldP spid="60" grpId="0"/>
      <p:bldP spid="60" grpId="1"/>
      <p:bldP spid="60" grpId="2"/>
      <p:bldP spid="1028" grpId="0" animBg="1"/>
      <p:bldP spid="1028" grpId="1" animBg="1"/>
      <p:bldP spid="58" grpId="0" build="p" bldLvl="2" animBg="1" advAuto="10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058475" y="304914"/>
            <a:ext cx="1143008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731393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0" y="2928934"/>
            <a:ext cx="9144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Падающая струя становится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тоньше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 разрывается на капли.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71670" y="5715016"/>
            <a:ext cx="664373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Если отстал, то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НАВСЕГДА!!!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12" grpId="0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058475" y="304914"/>
            <a:ext cx="1143008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731393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1785918" y="5786454"/>
            <a:ext cx="742952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Падающая струя становится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тоньше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 разрывается на капли.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отстал, то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НАВСЕГДА!!!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12" grpId="0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0" grpId="0" animBg="1"/>
      <p:bldP spid="62" grpId="0" animBg="1"/>
      <p:bldP spid="63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Aft>
                <a:spcPts val="0"/>
              </a:spcAft>
              <a:buAutoNum type="arabicPeriod"/>
            </a:pPr>
            <a:r>
              <a:rPr lang="ru-RU" sz="3200" dirty="0" smtClean="0">
                <a:latin typeface="Times New Roman"/>
                <a:ea typeface="Times New Roman"/>
              </a:rPr>
              <a:t>Тело брошено вертикально вверх. В какой момент ускорение тела </a:t>
            </a:r>
            <a:r>
              <a:rPr lang="ru-RU" sz="32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равно нулю?</a:t>
            </a:r>
          </a:p>
          <a:p>
            <a:pPr marL="514350" lvl="0" indent="-514350" algn="ctr">
              <a:spcAft>
                <a:spcPts val="0"/>
              </a:spcAft>
            </a:pPr>
            <a:r>
              <a:rPr lang="ru-RU" sz="32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Во время всего полёта ускорение 9,8м/</a:t>
            </a:r>
            <a:r>
              <a:rPr lang="ru-RU" sz="3200" b="1" u="sng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сс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!!!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2. «Длина одного тела 10,  а другого 20. Какое тело длиннее?»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3. Самостоятельная работа </a:t>
            </a:r>
            <a:r>
              <a:rPr lang="ru-RU" sz="36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с учебником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9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(выписать основные величины и  единицы их измерения)</a:t>
            </a:r>
            <a:endParaRPr lang="ru-RU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какой скоростью будет двигаться тело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7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После начала свободного падения? Начальная скорость равна нулю, ускорение свободного падения принять равным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м/с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64305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+ 9,8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 =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1571612"/>
            <a:ext cx="154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м/с</a:t>
            </a:r>
            <a:endParaRPr lang="ru-RU" sz="40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571744"/>
            <a:ext cx="91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Начальная скорость камня при свободном падении равна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нулю,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ускорение свободного падения принять равным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путь пройдет камень при свободном падении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7 с?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м с точностью до целых.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7793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29262" y="512334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91474" y="4875334"/>
            <a:ext cx="1402528" cy="1142280"/>
            <a:chOff x="6856" y="7850"/>
            <a:chExt cx="802" cy="713"/>
          </a:xfrm>
        </p:grpSpPr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6856" y="7850"/>
              <a:ext cx="802" cy="713"/>
              <a:chOff x="7336" y="7713"/>
              <a:chExt cx="802" cy="713"/>
            </a:xfrm>
          </p:grpSpPr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7371" y="8020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3571868" y="514351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4286243" y="4811316"/>
            <a:ext cx="1857212" cy="1339337"/>
            <a:chOff x="6856" y="7821"/>
            <a:chExt cx="1062" cy="836"/>
          </a:xfrm>
        </p:grpSpPr>
        <p:sp>
          <p:nvSpPr>
            <p:cNvPr id="17" name="Line 23"/>
            <p:cNvSpPr>
              <a:spLocks noChangeShapeType="1"/>
            </p:cNvSpPr>
            <p:nvPr/>
          </p:nvSpPr>
          <p:spPr bwMode="auto">
            <a:xfrm rot="60000" flipV="1">
              <a:off x="6899" y="8200"/>
              <a:ext cx="867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6856" y="7821"/>
              <a:ext cx="1062" cy="836"/>
              <a:chOff x="7336" y="7684"/>
              <a:chExt cx="1062" cy="836"/>
            </a:xfrm>
          </p:grpSpPr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84"/>
                <a:ext cx="106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9,8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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7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7540" y="8114"/>
                <a:ext cx="449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929322" y="51435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507856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245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171" grpId="0"/>
      <p:bldP spid="8" grpId="0"/>
      <p:bldP spid="9" grpId="0"/>
      <p:bldP spid="15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488" y="857232"/>
            <a:ext cx="400052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5-8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Упр. 4-8 </a:t>
            </a:r>
            <a:endParaRPr lang="ru-RU" sz="4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3711" t="28027" r="9570" b="45694"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 rot="20908649">
            <a:off x="983614" y="446046"/>
            <a:ext cx="6159279" cy="260215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теме №3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Гр№4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38,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47,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54,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,65.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прз10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58,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67,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80,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84,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86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8" cstate="print"/>
          <a:srcRect t="9374" r="5500" b="73653"/>
          <a:stretch>
            <a:fillRect/>
          </a:stretch>
        </p:blipFill>
        <p:spPr bwMode="auto">
          <a:xfrm>
            <a:off x="0" y="142876"/>
            <a:ext cx="646303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8500" t="47566" r="55289" b="10000"/>
          <a:stretch>
            <a:fillRect/>
          </a:stretch>
        </p:blipFill>
        <p:spPr bwMode="auto">
          <a:xfrm>
            <a:off x="5796136" y="260648"/>
            <a:ext cx="3571900" cy="334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254" y="1158968"/>
            <a:ext cx="535785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См. т№2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Перемещение численно равно  площади под графиком скорости.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5318" y="1222681"/>
            <a:ext cx="1928826" cy="1428760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1620089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3317" y="2356415"/>
            <a:ext cx="3456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15м/с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·8с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=120м</a:t>
            </a: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 flipH="1">
            <a:off x="4171872" y="3167188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11960" y="302889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8020" y="590810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9062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004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4946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326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854" y="5282044"/>
            <a:ext cx="61509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>
            <a:off x="3922319" y="6105491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493475" y="4823967"/>
            <a:ext cx="250033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171872" y="3645240"/>
            <a:ext cx="2571768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04737" y="3359488"/>
            <a:ext cx="60722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4561964"/>
            <a:ext cx="6480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4217591" y="3646828"/>
            <a:ext cx="2526049" cy="2427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519450" y="4744308"/>
            <a:ext cx="1588" cy="132356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194731" y="4775889"/>
            <a:ext cx="1405901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194731" y="5404504"/>
            <a:ext cx="945923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877043" y="5085184"/>
            <a:ext cx="0" cy="106595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643314"/>
          <a:ext cx="8929718" cy="2928958"/>
        </p:xfrm>
        <a:graphic>
          <a:graphicData uri="http://schemas.openxmlformats.org/drawingml/2006/table">
            <a:tbl>
              <a:tblPr/>
              <a:tblGrid>
                <a:gridCol w="8072462"/>
                <a:gridCol w="857256"/>
              </a:tblGrid>
              <a:tr h="256283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Консультация по задачам гр. 4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Планирование  лабораторной работы.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Объяснение нахождения погрешности в данной лабораторной работе.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Выполнение измерений.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Вычисление ускорения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Вычисление погрешности измерения.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 гр.5 (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бр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№ 5) (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01156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- 7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 к  ) /2у3н/           раздел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1/ Измерение ускорения тела при равноускоренном движении.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учащихся по теме № 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практические навыки.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 определять погрешности измерения.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коммуникации.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5ДЕМОНСТРАЦИИ: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915" y="0"/>
            <a:ext cx="5815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Практическая задача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571480"/>
            <a:ext cx="8345746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«Определение ускорения шарика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скатывании по наклонной плоскости».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1571612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093" y="1994592"/>
            <a:ext cx="76302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наклонная плоскость, шарик, линейка,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метроном, секундомер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2643182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143248"/>
            <a:ext cx="6696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Замеряем время и путь шарика 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скатывании 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14744" y="4799019"/>
            <a:ext cx="4429156" cy="1357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4441829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143636" y="4656143"/>
            <a:ext cx="714380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3"/>
          <p:cNvGrpSpPr>
            <a:grpSpLocks/>
          </p:cNvGrpSpPr>
          <p:nvPr/>
        </p:nvGrpSpPr>
        <p:grpSpPr bwMode="auto">
          <a:xfrm>
            <a:off x="5529702" y="4286256"/>
            <a:ext cx="399620" cy="584201"/>
            <a:chOff x="4572000" y="201019"/>
            <a:chExt cx="333077" cy="584775"/>
          </a:xfrm>
        </p:grpSpPr>
        <p:sp>
          <p:nvSpPr>
            <p:cNvPr id="12" name="TextBox 21"/>
            <p:cNvSpPr txBox="1">
              <a:spLocks noChangeArrowheads="1"/>
            </p:cNvSpPr>
            <p:nvPr/>
          </p:nvSpPr>
          <p:spPr bwMode="auto">
            <a:xfrm>
              <a:off x="4572000" y="201019"/>
              <a:ext cx="33307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" name="Группа 36"/>
          <p:cNvGrpSpPr>
            <a:grpSpLocks/>
          </p:cNvGrpSpPr>
          <p:nvPr/>
        </p:nvGrpSpPr>
        <p:grpSpPr bwMode="auto">
          <a:xfrm>
            <a:off x="6786578" y="4441829"/>
            <a:ext cx="642937" cy="523875"/>
            <a:chOff x="2714612" y="1571612"/>
            <a:chExt cx="642942" cy="523220"/>
          </a:xfrm>
        </p:grpSpPr>
        <p:sp>
          <p:nvSpPr>
            <p:cNvPr id="15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>
            <a:off x="5214942" y="4656143"/>
            <a:ext cx="714380" cy="214314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3423E-6 L 0.44305 0.180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9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/>
          <p:cNvSpPr/>
          <p:nvPr/>
        </p:nvSpPr>
        <p:spPr>
          <a:xfrm>
            <a:off x="0" y="181326"/>
            <a:ext cx="1643042" cy="1000108"/>
          </a:xfrm>
          <a:prstGeom prst="roundRect">
            <a:avLst/>
          </a:prstGeom>
          <a:solidFill>
            <a:srgbClr val="00B050">
              <a:alpha val="46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072330" y="357166"/>
            <a:ext cx="1714512" cy="1214446"/>
          </a:xfrm>
          <a:prstGeom prst="ellipse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57356" y="571480"/>
            <a:ext cx="4429156" cy="1357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071670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1428736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16346" y="1384594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2847038" y="1173478"/>
            <a:ext cx="1402528" cy="1142280"/>
            <a:chOff x="6856" y="7850"/>
            <a:chExt cx="802" cy="713"/>
          </a:xfrm>
        </p:grpSpPr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6856" y="7850"/>
              <a:ext cx="802" cy="713"/>
              <a:chOff x="7336" y="7713"/>
              <a:chExt cx="802" cy="713"/>
            </a:xfrm>
          </p:grpSpPr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7371" y="8020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8904542"/>
              </p:ext>
            </p:extLst>
          </p:nvPr>
        </p:nvGraphicFramePr>
        <p:xfrm>
          <a:off x="4242011" y="2928934"/>
          <a:ext cx="4901989" cy="872125"/>
        </p:xfrm>
        <a:graphic>
          <a:graphicData uri="http://schemas.openxmlformats.org/drawingml/2006/table">
            <a:tbl>
              <a:tblPr/>
              <a:tblGrid>
                <a:gridCol w="593195"/>
                <a:gridCol w="587102"/>
                <a:gridCol w="590148"/>
                <a:gridCol w="587102"/>
                <a:gridCol w="588116"/>
                <a:gridCol w="592179"/>
                <a:gridCol w="667345"/>
                <a:gridCol w="696802"/>
              </a:tblGrid>
              <a:tr h="51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Δ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τ,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</a:rPr>
                        <a:t>Δ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Δ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32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0,01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0,33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0,67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51,8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25,5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129,1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14810" y="3714752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=ε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+2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14810" y="4286256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00628" y="421481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Δ</a:t>
            </a:r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a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072066" y="4643446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43504" y="452786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a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6446" y="4286256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54152" y="423891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Δ</a:t>
            </a:r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S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9688" y="467394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S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643702" y="4684390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86644" y="4286256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</a:t>
            </a:r>
            <a:endParaRPr lang="ru-RU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8119802" y="418432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14AC"/>
                </a:solidFill>
                <a:latin typeface="Times New Roman"/>
                <a:ea typeface="Times New Roman"/>
              </a:rPr>
              <a:t>τ</a:t>
            </a:r>
            <a:r>
              <a:rPr lang="ru-RU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086110" y="4684390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215338" y="471488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t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6248" y="514351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Δ</a:t>
            </a:r>
            <a:r>
              <a:rPr lang="en-US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a=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01894" y="495969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sz="4400" dirty="0" smtClean="0">
                <a:solidFill>
                  <a:srgbClr val="006600"/>
                </a:solidFill>
              </a:rPr>
              <a:t>×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5502" y="507207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a</a:t>
            </a:r>
            <a:endParaRPr lang="ru-RU" sz="3200" dirty="0">
              <a:solidFill>
                <a:srgbClr val="0014AC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286248" y="428604"/>
            <a:ext cx="714380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23"/>
          <p:cNvGrpSpPr>
            <a:grpSpLocks/>
          </p:cNvGrpSpPr>
          <p:nvPr/>
        </p:nvGrpSpPr>
        <p:grpSpPr bwMode="auto">
          <a:xfrm>
            <a:off x="3672314" y="58717"/>
            <a:ext cx="399620" cy="584201"/>
            <a:chOff x="4572000" y="201019"/>
            <a:chExt cx="333077" cy="584775"/>
          </a:xfrm>
        </p:grpSpPr>
        <p:sp>
          <p:nvSpPr>
            <p:cNvPr id="40" name="TextBox 21"/>
            <p:cNvSpPr txBox="1">
              <a:spLocks noChangeArrowheads="1"/>
            </p:cNvSpPr>
            <p:nvPr/>
          </p:nvSpPr>
          <p:spPr bwMode="auto">
            <a:xfrm>
              <a:off x="4572000" y="201019"/>
              <a:ext cx="33307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2" name="Группа 36"/>
          <p:cNvGrpSpPr>
            <a:grpSpLocks/>
          </p:cNvGrpSpPr>
          <p:nvPr/>
        </p:nvGrpSpPr>
        <p:grpSpPr bwMode="auto">
          <a:xfrm>
            <a:off x="4929190" y="214290"/>
            <a:ext cx="642937" cy="523875"/>
            <a:chOff x="2714612" y="1571612"/>
            <a:chExt cx="642942" cy="523220"/>
          </a:xfrm>
        </p:grpSpPr>
        <p:sp>
          <p:nvSpPr>
            <p:cNvPr id="43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 стрелкой 44"/>
          <p:cNvCxnSpPr/>
          <p:nvPr/>
        </p:nvCxnSpPr>
        <p:spPr>
          <a:xfrm>
            <a:off x="3357554" y="428604"/>
            <a:ext cx="714380" cy="214314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72330" y="571480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14AC"/>
                </a:solidFill>
                <a:latin typeface="Times New Roman"/>
                <a:ea typeface="Times New Roman"/>
              </a:rPr>
              <a:t>τ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</a:t>
            </a:r>
            <a:endParaRPr lang="ru-RU" sz="4400" dirty="0"/>
          </a:p>
        </p:txBody>
      </p:sp>
      <p:sp>
        <p:nvSpPr>
          <p:cNvPr id="48" name="TextBox 47"/>
          <p:cNvSpPr txBox="1"/>
          <p:nvPr/>
        </p:nvSpPr>
        <p:spPr>
          <a:xfrm>
            <a:off x="8001024" y="42860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Δ</a:t>
            </a:r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t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902290" y="972812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072462" y="100010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N</a:t>
            </a:r>
            <a:endParaRPr lang="ru-RU" sz="2400" dirty="0">
              <a:solidFill>
                <a:srgbClr val="0014AC"/>
              </a:solidFill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1503030"/>
              </p:ext>
            </p:extLst>
          </p:nvPr>
        </p:nvGraphicFramePr>
        <p:xfrm>
          <a:off x="0" y="2143116"/>
          <a:ext cx="4214810" cy="1285884"/>
        </p:xfrm>
        <a:graphic>
          <a:graphicData uri="http://schemas.openxmlformats.org/drawingml/2006/table">
            <a:tbl>
              <a:tblPr/>
              <a:tblGrid>
                <a:gridCol w="919595"/>
                <a:gridCol w="689696"/>
                <a:gridCol w="613063"/>
                <a:gridCol w="766329"/>
                <a:gridCol w="1226127"/>
              </a:tblGrid>
              <a:tr h="791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S.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τ, </a:t>
                      </a:r>
                      <a:r>
                        <a:rPr lang="ru-RU" sz="20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ru-RU" sz="2400" b="1" dirty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en-US" sz="2400" b="1" dirty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8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/cc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0,35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2,45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33,3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5" name="Прямая соединительная линия 54"/>
          <p:cNvCxnSpPr/>
          <p:nvPr/>
        </p:nvCxnSpPr>
        <p:spPr>
          <a:xfrm>
            <a:off x="714348" y="4143380"/>
            <a:ext cx="2786082" cy="1588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1"/>
          <p:cNvSpPr txBox="1">
            <a:spLocks noChangeArrowheads="1"/>
          </p:cNvSpPr>
          <p:nvPr/>
        </p:nvSpPr>
        <p:spPr bwMode="auto">
          <a:xfrm>
            <a:off x="1785918" y="3714752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2910" y="4000504"/>
            <a:ext cx="668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/>
                <a:ea typeface="Times New Roman"/>
              </a:rPr>
              <a:t>a</a:t>
            </a:r>
            <a:r>
              <a:rPr lang="en-US" sz="1400" dirty="0" err="1" smtClean="0">
                <a:latin typeface="Times New Roman"/>
                <a:ea typeface="Times New Roman"/>
              </a:rPr>
              <a:t>min</a:t>
            </a:r>
            <a:endParaRPr lang="ru-RU" sz="1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857488" y="4000504"/>
            <a:ext cx="699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 smtClean="0">
                <a:latin typeface="Times New Roman"/>
                <a:ea typeface="Times New Roman"/>
              </a:rPr>
              <a:t>a</a:t>
            </a:r>
            <a:r>
              <a:rPr lang="en-US" sz="1400" dirty="0" err="1" smtClean="0">
                <a:latin typeface="Times New Roman"/>
                <a:ea typeface="Times New Roman"/>
              </a:rPr>
              <a:t>max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Реальное значение ускорение шарика лежит в интервале от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min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max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Относительная погрешность составляет 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71407" y="324178"/>
            <a:ext cx="714380" cy="7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a=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22"/>
          <p:cNvGrpSpPr>
            <a:grpSpLocks/>
          </p:cNvGrpSpPr>
          <p:nvPr/>
        </p:nvGrpSpPr>
        <p:grpSpPr bwMode="auto">
          <a:xfrm>
            <a:off x="734392" y="72142"/>
            <a:ext cx="1402528" cy="1142280"/>
            <a:chOff x="6856" y="7850"/>
            <a:chExt cx="802" cy="713"/>
          </a:xfrm>
        </p:grpSpPr>
        <p:sp>
          <p:nvSpPr>
            <p:cNvPr id="65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6" name="Group 24"/>
            <p:cNvGrpSpPr>
              <a:grpSpLocks/>
            </p:cNvGrpSpPr>
            <p:nvPr/>
          </p:nvGrpSpPr>
          <p:grpSpPr bwMode="auto">
            <a:xfrm>
              <a:off x="6856" y="7850"/>
              <a:ext cx="802" cy="713"/>
              <a:chOff x="7336" y="7713"/>
              <a:chExt cx="802" cy="713"/>
            </a:xfrm>
          </p:grpSpPr>
          <p:sp>
            <p:nvSpPr>
              <p:cNvPr id="67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S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 Box 26"/>
              <p:cNvSpPr txBox="1">
                <a:spLocks noChangeArrowheads="1"/>
              </p:cNvSpPr>
              <p:nvPr/>
            </p:nvSpPr>
            <p:spPr bwMode="auto">
              <a:xfrm>
                <a:off x="7371" y="8020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ru-RU" sz="32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200" b="1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3423E-6 L 0.44305 0.180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9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1221E-6 L -0.14792 0.0041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4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4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4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4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6" dur="20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1" grpId="0" animBg="1"/>
      <p:bldP spid="6" grpId="0" animBg="1"/>
      <p:bldP spid="6" grpId="1" animBg="1"/>
      <p:bldP spid="8" grpId="0"/>
      <p:bldP spid="9" grpId="0"/>
      <p:bldP spid="9" grpId="1"/>
      <p:bldP spid="18" grpId="0"/>
      <p:bldP spid="19" grpId="0"/>
      <p:bldP spid="20" grpId="0"/>
      <p:bldP spid="23" grpId="0"/>
      <p:bldP spid="24" grpId="0"/>
      <p:bldP spid="25" grpId="0"/>
      <p:bldP spid="26" grpId="0"/>
      <p:bldP spid="29" grpId="0"/>
      <p:bldP spid="30" grpId="0"/>
      <p:bldP spid="32" grpId="0"/>
      <p:bldP spid="33" grpId="0"/>
      <p:bldP spid="34" grpId="0"/>
      <p:bldP spid="35" grpId="0"/>
      <p:bldP spid="47" grpId="0"/>
      <p:bldP spid="48" grpId="0"/>
      <p:bldP spid="50" grpId="0"/>
      <p:bldP spid="58" grpId="0"/>
      <p:bldP spid="60" grpId="0"/>
      <p:bldP spid="61" grpId="0"/>
      <p:bldP spid="62" grpId="0" build="p"/>
      <p:bldP spid="62" grpId="1" build="allAtOnce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26876" t="15060" r="24751" b="70119"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7" cstate="print"/>
          <a:srcRect l="27055" t="47173" r="52457" b="15773"/>
          <a:stretch>
            <a:fillRect/>
          </a:stretch>
        </p:blipFill>
        <p:spPr bwMode="auto">
          <a:xfrm>
            <a:off x="3698978" y="1285860"/>
            <a:ext cx="5000660" cy="3214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4822827" y="2399747"/>
            <a:ext cx="2071702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86314" y="2028898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 l="62523" t="58928" r="24062" b="36945"/>
          <a:stretch>
            <a:fillRect/>
          </a:stretch>
        </p:blipFill>
        <p:spPr bwMode="auto">
          <a:xfrm>
            <a:off x="571472" y="1857364"/>
            <a:ext cx="3302634" cy="571504"/>
          </a:xfrm>
          <a:prstGeom prst="rect">
            <a:avLst/>
          </a:prstGeom>
          <a:solidFill>
            <a:schemeClr val="bg2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845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 l="26876" t="15060" r="24751" b="70119"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9" cstate="print"/>
          <a:srcRect l="27055" t="47173" r="52457" b="15773"/>
          <a:stretch>
            <a:fillRect/>
          </a:stretch>
        </p:blipFill>
        <p:spPr bwMode="auto">
          <a:xfrm>
            <a:off x="3698978" y="1285860"/>
            <a:ext cx="5000660" cy="3214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4822827" y="2399747"/>
            <a:ext cx="2071702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86314" y="2028898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 l="62523" t="58928" r="24062" b="36945"/>
          <a:stretch>
            <a:fillRect/>
          </a:stretch>
        </p:blipFill>
        <p:spPr bwMode="auto">
          <a:xfrm>
            <a:off x="571472" y="1857364"/>
            <a:ext cx="3302634" cy="571504"/>
          </a:xfrm>
          <a:prstGeom prst="rect">
            <a:avLst/>
          </a:prstGeom>
          <a:solidFill>
            <a:schemeClr val="bg2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628" y="2928934"/>
            <a:ext cx="788999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40м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9759" y="2928934"/>
            <a:ext cx="788999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40м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7062402" y="3797510"/>
            <a:ext cx="973700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14876" y="4191068"/>
            <a:ext cx="3024000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943001" y="3000372"/>
            <a:ext cx="700833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-10м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3703569" y="5178437"/>
            <a:ext cx="2071702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6829029" y="3685765"/>
            <a:ext cx="1916951" cy="157004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7403884" y="4526206"/>
            <a:ext cx="2196000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715272" y="3905912"/>
            <a:ext cx="909223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-80м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714876" y="5357826"/>
            <a:ext cx="3996000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5"/>
          <p:cNvGrpSpPr/>
          <p:nvPr/>
        </p:nvGrpSpPr>
        <p:grpSpPr>
          <a:xfrm>
            <a:off x="71406" y="2629911"/>
            <a:ext cx="2143140" cy="1156279"/>
            <a:chOff x="71406" y="3129977"/>
            <a:chExt cx="2143140" cy="1156279"/>
          </a:xfrm>
        </p:grpSpPr>
        <p:sp>
          <p:nvSpPr>
            <p:cNvPr id="22" name="TextBox 36"/>
            <p:cNvSpPr txBox="1">
              <a:spLocks noChangeArrowheads="1"/>
            </p:cNvSpPr>
            <p:nvPr/>
          </p:nvSpPr>
          <p:spPr bwMode="auto">
            <a:xfrm>
              <a:off x="1071538" y="3299112"/>
              <a:ext cx="114300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4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23" name="TextBox 39"/>
            <p:cNvSpPr txBox="1">
              <a:spLocks noChangeArrowheads="1"/>
            </p:cNvSpPr>
            <p:nvPr/>
          </p:nvSpPr>
          <p:spPr bwMode="auto">
            <a:xfrm>
              <a:off x="71406" y="3129977"/>
              <a:ext cx="12682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214282" y="3701481"/>
              <a:ext cx="9286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rot="-60000" flipV="1">
              <a:off x="142844" y="3772919"/>
              <a:ext cx="864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36"/>
          <p:cNvSpPr txBox="1">
            <a:spLocks noChangeArrowheads="1"/>
          </p:cNvSpPr>
          <p:nvPr/>
        </p:nvSpPr>
        <p:spPr bwMode="auto">
          <a:xfrm>
            <a:off x="2000232" y="2643182"/>
            <a:ext cx="785818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2714612" y="2714620"/>
            <a:ext cx="1214446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44" y="3993573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97661" y="3740822"/>
            <a:ext cx="896627" cy="974062"/>
            <a:chOff x="6856" y="7850"/>
            <a:chExt cx="719" cy="608"/>
          </a:xfrm>
        </p:grpSpPr>
        <p:sp>
          <p:nvSpPr>
            <p:cNvPr id="31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608"/>
              <a:chOff x="7336" y="7713"/>
              <a:chExt cx="719" cy="608"/>
            </a:xfrm>
          </p:grpSpPr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auto">
              <a:xfrm>
                <a:off x="7341" y="8093"/>
                <a:ext cx="458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1928794" y="3896065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714609" y="3643314"/>
            <a:ext cx="1143542" cy="974062"/>
            <a:chOff x="6856" y="7850"/>
            <a:chExt cx="917" cy="608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6856" y="7850"/>
              <a:ext cx="917" cy="608"/>
              <a:chOff x="7336" y="7713"/>
              <a:chExt cx="917" cy="608"/>
            </a:xfrm>
          </p:grpSpPr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91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2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341" y="8093"/>
                <a:ext cx="458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2000235" y="4714884"/>
            <a:ext cx="642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2476548" y="4722372"/>
            <a:ext cx="988257" cy="46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57554" y="5558869"/>
            <a:ext cx="121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2,83с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2714612" y="5500702"/>
            <a:ext cx="988257" cy="46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15272" y="2786058"/>
            <a:ext cx="1214445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6,83с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20" grpId="0" animBg="1"/>
      <p:bldP spid="27" grpId="0" animBg="1"/>
      <p:bldP spid="28" grpId="0" animBg="1"/>
      <p:bldP spid="29" grpId="0"/>
      <p:bldP spid="35" grpId="0"/>
      <p:bldP spid="41" grpId="0"/>
      <p:bldP spid="45" grpId="0"/>
      <p:bldP spid="47" grpId="0"/>
      <p:bldP spid="48" grpId="0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 l="27055" t="47173" r="52457" b="15773"/>
          <a:stretch>
            <a:fillRect/>
          </a:stretch>
        </p:blipFill>
        <p:spPr bwMode="auto">
          <a:xfrm>
            <a:off x="4310562" y="11875"/>
            <a:ext cx="5000660" cy="3214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/>
          <a:srcRect l="27055" t="47173" r="52457" b="15773"/>
          <a:stretch>
            <a:fillRect/>
          </a:stretch>
        </p:blipFill>
        <p:spPr bwMode="auto">
          <a:xfrm>
            <a:off x="214282" y="0"/>
            <a:ext cx="5000660" cy="3214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-545909" y="3415248"/>
            <a:ext cx="5832000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97727" y="735622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-417042" y="4941330"/>
            <a:ext cx="3312000" cy="1588"/>
          </a:xfrm>
          <a:prstGeom prst="line">
            <a:avLst/>
          </a:prstGeom>
          <a:ln w="19050">
            <a:solidFill>
              <a:srgbClr val="0066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42976" y="6357958"/>
            <a:ext cx="3960000" cy="1588"/>
          </a:xfrm>
          <a:prstGeom prst="line">
            <a:avLst/>
          </a:prstGeom>
          <a:ln w="28575">
            <a:solidFill>
              <a:srgbClr val="000099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1269224" y="4160008"/>
            <a:ext cx="4464000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804728" y="4196008"/>
            <a:ext cx="4536000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47854" y="1571236"/>
            <a:ext cx="788999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40м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6985" y="1571236"/>
            <a:ext cx="788999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40м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0227" y="1642674"/>
            <a:ext cx="700833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-10м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3071810"/>
            <a:ext cx="566181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,м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5886410"/>
            <a:ext cx="447558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Дуга 18"/>
          <p:cNvSpPr/>
          <p:nvPr/>
        </p:nvSpPr>
        <p:spPr>
          <a:xfrm rot="5400000">
            <a:off x="-71470" y="3929066"/>
            <a:ext cx="2786082" cy="2071702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226665" y="4952948"/>
            <a:ext cx="1571636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27102" y="5000636"/>
            <a:ext cx="615874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40м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Дуга 21"/>
          <p:cNvSpPr/>
          <p:nvPr/>
        </p:nvSpPr>
        <p:spPr>
          <a:xfrm rot="5400000" flipH="1" flipV="1">
            <a:off x="2274109" y="3762440"/>
            <a:ext cx="2500330" cy="2357454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214414" y="3682119"/>
            <a:ext cx="25200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98540" y="3386080"/>
            <a:ext cx="615874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Дуга 24"/>
          <p:cNvSpPr/>
          <p:nvPr/>
        </p:nvSpPr>
        <p:spPr>
          <a:xfrm rot="5400000" flipH="1" flipV="1">
            <a:off x="2262234" y="3809940"/>
            <a:ext cx="2404954" cy="2214578"/>
          </a:xfrm>
          <a:prstGeom prst="arc">
            <a:avLst>
              <a:gd name="adj1" fmla="val 16200000"/>
              <a:gd name="adj2" fmla="val 287898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214414" y="3929175"/>
            <a:ext cx="29520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41821" y="3869236"/>
            <a:ext cx="57259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70м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3561682" y="3402809"/>
            <a:ext cx="5832000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5376815" y="4147569"/>
            <a:ext cx="4464000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5912319" y="4183569"/>
            <a:ext cx="4536000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857752" y="4643446"/>
            <a:ext cx="3960000" cy="1588"/>
          </a:xfrm>
          <a:prstGeom prst="line">
            <a:avLst/>
          </a:prstGeom>
          <a:ln w="28575">
            <a:solidFill>
              <a:srgbClr val="000099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501090" y="4143380"/>
            <a:ext cx="447558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3690737" y="4798454"/>
            <a:ext cx="3312000" cy="1588"/>
          </a:xfrm>
          <a:prstGeom prst="line">
            <a:avLst/>
          </a:prstGeom>
          <a:ln w="19050">
            <a:solidFill>
              <a:srgbClr val="0014A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500694" y="3100328"/>
            <a:ext cx="84991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а,м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14876" y="3571876"/>
            <a:ext cx="44114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357818" y="3786190"/>
            <a:ext cx="1116000" cy="1588"/>
          </a:xfrm>
          <a:prstGeom prst="line">
            <a:avLst/>
          </a:prstGeom>
          <a:ln w="76200">
            <a:solidFill>
              <a:srgbClr val="0014A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500826" y="5570552"/>
            <a:ext cx="1692000" cy="1588"/>
          </a:xfrm>
          <a:prstGeom prst="line">
            <a:avLst/>
          </a:prstGeom>
          <a:ln w="76200">
            <a:solidFill>
              <a:srgbClr val="0014A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403216" y="5357826"/>
            <a:ext cx="52610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33" grpId="0" animBg="1"/>
      <p:bldP spid="35" grpId="0" animBg="1"/>
      <p:bldP spid="36" grpId="0" animBg="1"/>
      <p:bldP spid="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 cstate="print"/>
          <a:srcRect l="52031" t="47500" r="25000" b="21707"/>
          <a:stretch>
            <a:fillRect/>
          </a:stretch>
        </p:blipFill>
        <p:spPr bwMode="auto">
          <a:xfrm>
            <a:off x="0" y="571480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 l="27187" t="29167" r="25000" b="64166"/>
          <a:stretch>
            <a:fillRect/>
          </a:stretch>
        </p:blipFill>
        <p:spPr bwMode="auto">
          <a:xfrm>
            <a:off x="0" y="0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838065" y="2414531"/>
            <a:ext cx="2071702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01552" y="1870256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 l="34375" t="62540" r="24129" b="33333"/>
          <a:stretch>
            <a:fillRect/>
          </a:stretch>
        </p:blipFill>
        <p:spPr bwMode="auto">
          <a:xfrm>
            <a:off x="2857488" y="2000240"/>
            <a:ext cx="1021563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04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9" cstate="print"/>
          <a:srcRect l="52031" t="47500" r="25000" b="21707"/>
          <a:stretch>
            <a:fillRect/>
          </a:stretch>
        </p:blipFill>
        <p:spPr bwMode="auto">
          <a:xfrm>
            <a:off x="0" y="571480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/>
          <a:srcRect l="27187" t="29167" r="25000" b="64167"/>
          <a:stretch>
            <a:fillRect/>
          </a:stretch>
        </p:blipFill>
        <p:spPr bwMode="auto">
          <a:xfrm>
            <a:off x="-571536" y="0"/>
            <a:ext cx="971553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838065" y="2414531"/>
            <a:ext cx="2071702" cy="1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01552" y="1870256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/>
          <a:srcRect l="37567" t="62540" r="42991" b="33333"/>
          <a:stretch>
            <a:fillRect/>
          </a:stretch>
        </p:blipFill>
        <p:spPr bwMode="auto">
          <a:xfrm>
            <a:off x="3286116" y="5500702"/>
            <a:ext cx="4786314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 cstate="print"/>
          <a:srcRect l="57299" t="62540" r="25580" b="33333"/>
          <a:stretch>
            <a:fillRect/>
          </a:stretch>
        </p:blipFill>
        <p:spPr bwMode="auto">
          <a:xfrm>
            <a:off x="2000232" y="4643446"/>
            <a:ext cx="4214842" cy="57150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14810" y="785794"/>
            <a:ext cx="37147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 = x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 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32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1428736"/>
            <a:ext cx="407196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35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 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5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5</a:t>
            </a:r>
            <a:r>
              <a:rPr lang="en-US" sz="32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048524"/>
            <a:ext cx="249427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691466"/>
            <a:ext cx="171451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3702" y="2691466"/>
            <a:ext cx="135732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endParaRPr lang="ru-RU" sz="28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V="1">
            <a:off x="5940899" y="2060101"/>
            <a:ext cx="976978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29124" y="3286124"/>
            <a:ext cx="35719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35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 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sz="32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5</a:t>
            </a:r>
            <a:r>
              <a:rPr lang="en-US" sz="32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7686" y="3929066"/>
            <a:ext cx="192882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25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12,5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388" y="3929066"/>
            <a:ext cx="171451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2м/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4572008"/>
            <a:ext cx="164307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10м/с</a:t>
            </a:r>
            <a:endParaRPr lang="ru-RU" sz="28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 flipH="1" flipV="1">
            <a:off x="6536545" y="3250405"/>
            <a:ext cx="1000132" cy="6429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/>
          <p:nvPr/>
        </p:nvCxnSpPr>
        <p:spPr>
          <a:xfrm>
            <a:off x="1428750" y="3500438"/>
            <a:ext cx="214313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00125" y="3357563"/>
            <a:ext cx="490538" cy="158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00188" y="214313"/>
            <a:ext cx="70310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  <a:cs typeface="+mn-cs"/>
              </a:rPr>
              <a:t>Если известна начальная скорость и ускорение, можно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  <a:cs typeface="+mn-cs"/>
              </a:rPr>
              <a:t>определить  скорость тела в любой момент времени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28688" y="1285875"/>
            <a:ext cx="1414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Book Antiqua" pitchFamily="18" charset="0"/>
              </a:rPr>
              <a:t>v</a:t>
            </a:r>
            <a:r>
              <a:rPr lang="en-US" sz="3200" b="1" i="1" baseline="-16000">
                <a:latin typeface="Book Antiqua" pitchFamily="18" charset="0"/>
              </a:rPr>
              <a:t>x</a:t>
            </a:r>
            <a:r>
              <a:rPr lang="ru-RU" sz="3200" b="1" i="1">
                <a:latin typeface="Book Antiqua" pitchFamily="18" charset="0"/>
              </a:rPr>
              <a:t> </a:t>
            </a:r>
            <a:r>
              <a:rPr lang="ru-RU" sz="3200" i="1">
                <a:latin typeface="Book Antiqua" pitchFamily="18" charset="0"/>
              </a:rPr>
              <a:t>-</a:t>
            </a:r>
            <a:r>
              <a:rPr lang="ru-RU" sz="3200" b="1" i="1">
                <a:latin typeface="Book Antiqua" pitchFamily="18" charset="0"/>
              </a:rPr>
              <a:t> </a:t>
            </a:r>
            <a:r>
              <a:rPr lang="en-US" sz="3200" b="1" i="1">
                <a:latin typeface="Book Antiqua" pitchFamily="18" charset="0"/>
              </a:rPr>
              <a:t>v</a:t>
            </a:r>
            <a:r>
              <a:rPr lang="ru-RU" sz="3200" b="1" i="1" baseline="-18000">
                <a:latin typeface="Book Antiqua" pitchFamily="18" charset="0"/>
              </a:rPr>
              <a:t>0</a:t>
            </a:r>
            <a:r>
              <a:rPr lang="en-US" sz="3200" b="1" i="1" baseline="-16000">
                <a:latin typeface="Book Antiqua" pitchFamily="18" charset="0"/>
              </a:rPr>
              <a:t>x</a:t>
            </a:r>
            <a:endParaRPr lang="ru-RU" sz="3200" b="1" i="1" baseline="-18000">
              <a:latin typeface="Book Antiqua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928688" y="1785938"/>
            <a:ext cx="1357312" cy="6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357313" y="171450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latin typeface="Book Antiqua" pitchFamily="18" charset="0"/>
              </a:rPr>
              <a:t>t</a:t>
            </a:r>
            <a:endParaRPr lang="ru-RU" sz="3200" b="1" i="1">
              <a:latin typeface="Book Antiqua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2875" y="1500188"/>
            <a:ext cx="796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Book Antiqua" pitchFamily="18" charset="0"/>
              </a:rPr>
              <a:t>а</a:t>
            </a:r>
            <a:r>
              <a:rPr lang="en-US" sz="3200" b="1" i="1" baseline="-16000">
                <a:latin typeface="Book Antiqua" pitchFamily="18" charset="0"/>
              </a:rPr>
              <a:t>x</a:t>
            </a:r>
            <a:r>
              <a:rPr lang="en-US" sz="3200" i="1">
                <a:latin typeface="Book Antiqua" pitchFamily="18" charset="0"/>
              </a:rPr>
              <a:t>=</a:t>
            </a:r>
            <a:endParaRPr lang="ru-RU" sz="3200" i="1">
              <a:latin typeface="Book Antiqua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2875" y="1428750"/>
            <a:ext cx="2214563" cy="7858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Нашивка 35"/>
          <p:cNvSpPr/>
          <p:nvPr/>
        </p:nvSpPr>
        <p:spPr>
          <a:xfrm>
            <a:off x="2571750" y="1714500"/>
            <a:ext cx="571500" cy="357188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286125" y="1500188"/>
            <a:ext cx="1482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Book Antiqua" pitchFamily="18" charset="0"/>
              </a:rPr>
              <a:t>v</a:t>
            </a:r>
            <a:r>
              <a:rPr lang="en-US" sz="3200" b="1" i="1" baseline="-16000">
                <a:latin typeface="Book Antiqua" pitchFamily="18" charset="0"/>
              </a:rPr>
              <a:t>x</a:t>
            </a:r>
            <a:r>
              <a:rPr lang="ru-RU" sz="3200" b="1" i="1">
                <a:latin typeface="Book Antiqua" pitchFamily="18" charset="0"/>
              </a:rPr>
              <a:t> </a:t>
            </a:r>
            <a:r>
              <a:rPr lang="ru-RU" sz="3200" i="1">
                <a:latin typeface="Book Antiqua" pitchFamily="18" charset="0"/>
              </a:rPr>
              <a:t>-</a:t>
            </a:r>
            <a:r>
              <a:rPr lang="ru-RU" sz="3200" b="1" i="1">
                <a:latin typeface="Book Antiqua" pitchFamily="18" charset="0"/>
              </a:rPr>
              <a:t> </a:t>
            </a:r>
            <a:r>
              <a:rPr lang="en-US" sz="3200" b="1" i="1">
                <a:latin typeface="Book Antiqua" pitchFamily="18" charset="0"/>
              </a:rPr>
              <a:t>v</a:t>
            </a:r>
            <a:r>
              <a:rPr lang="ru-RU" sz="3200" b="1" i="1" baseline="-18000">
                <a:latin typeface="Book Antiqua" pitchFamily="18" charset="0"/>
              </a:rPr>
              <a:t>0</a:t>
            </a:r>
            <a:r>
              <a:rPr lang="en-US" sz="3200" b="1" i="1" baseline="-16000">
                <a:latin typeface="Book Antiqua" pitchFamily="18" charset="0"/>
              </a:rPr>
              <a:t> x</a:t>
            </a:r>
            <a:endParaRPr lang="ru-RU" sz="3200" b="1" i="1" baseline="-18000">
              <a:latin typeface="Book Antiqua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500563" y="1500188"/>
            <a:ext cx="1500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latin typeface="Book Antiqua" pitchFamily="18" charset="0"/>
              </a:rPr>
              <a:t> </a:t>
            </a:r>
            <a:r>
              <a:rPr lang="en-US" sz="3200" i="1">
                <a:latin typeface="Book Antiqua" pitchFamily="18" charset="0"/>
              </a:rPr>
              <a:t>=</a:t>
            </a:r>
            <a:r>
              <a:rPr lang="en-US" sz="3200" b="1" i="1">
                <a:latin typeface="Book Antiqua" pitchFamily="18" charset="0"/>
              </a:rPr>
              <a:t> a</a:t>
            </a:r>
            <a:r>
              <a:rPr lang="en-US" sz="3200" b="1" i="1" baseline="-16000">
                <a:latin typeface="Book Antiqua" pitchFamily="18" charset="0"/>
              </a:rPr>
              <a:t>x </a:t>
            </a:r>
            <a:r>
              <a:rPr lang="en-US" sz="3200" b="1" i="1">
                <a:latin typeface="Book Antiqua" pitchFamily="18" charset="0"/>
              </a:rPr>
              <a:t>t</a:t>
            </a:r>
            <a:endParaRPr lang="ru-RU" sz="3200" b="1" i="1">
              <a:latin typeface="Book Antiqua" pitchFamily="18" charset="0"/>
            </a:endParaRPr>
          </a:p>
          <a:p>
            <a:endParaRPr lang="ru-RU" sz="3200" b="1" i="1">
              <a:latin typeface="Book Antiqu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86125" y="1500188"/>
            <a:ext cx="2428875" cy="64293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Нашивка 39"/>
          <p:cNvSpPr/>
          <p:nvPr/>
        </p:nvSpPr>
        <p:spPr>
          <a:xfrm>
            <a:off x="5786438" y="1714500"/>
            <a:ext cx="571500" cy="357188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35" name="TextBox 40"/>
          <p:cNvSpPr txBox="1">
            <a:spLocks noChangeArrowheads="1"/>
          </p:cNvSpPr>
          <p:nvPr/>
        </p:nvSpPr>
        <p:spPr bwMode="auto">
          <a:xfrm>
            <a:off x="6429375" y="1500188"/>
            <a:ext cx="28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Book Antiqua" pitchFamily="18" charset="0"/>
              </a:rPr>
              <a:t> </a:t>
            </a:r>
            <a:endParaRPr lang="ru-RU" sz="3200" b="1" i="1" baseline="-18000">
              <a:latin typeface="Book Antiqua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429375" y="1500188"/>
            <a:ext cx="2500313" cy="64293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357938" y="1500188"/>
            <a:ext cx="2643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latin typeface="Book Antiqua" pitchFamily="18" charset="0"/>
              </a:rPr>
              <a:t> v</a:t>
            </a:r>
            <a:r>
              <a:rPr lang="en-US" sz="3200" b="1" i="1" baseline="-16000">
                <a:latin typeface="Book Antiqua" pitchFamily="18" charset="0"/>
              </a:rPr>
              <a:t>x </a:t>
            </a:r>
            <a:r>
              <a:rPr lang="en-US" sz="3200" i="1">
                <a:latin typeface="Book Antiqua" pitchFamily="18" charset="0"/>
              </a:rPr>
              <a:t>=</a:t>
            </a:r>
            <a:r>
              <a:rPr lang="en-US" sz="3200" b="1" i="1">
                <a:latin typeface="Book Antiqua" pitchFamily="18" charset="0"/>
              </a:rPr>
              <a:t> v</a:t>
            </a:r>
            <a:r>
              <a:rPr lang="ru-RU" sz="3200" b="1" i="1" baseline="-18000">
                <a:latin typeface="Book Antiqua" pitchFamily="18" charset="0"/>
              </a:rPr>
              <a:t>0</a:t>
            </a:r>
            <a:r>
              <a:rPr lang="en-US" sz="3200" b="1" i="1" baseline="-16000">
                <a:latin typeface="Book Antiqua" pitchFamily="18" charset="0"/>
              </a:rPr>
              <a:t> x</a:t>
            </a:r>
            <a:r>
              <a:rPr lang="en-US" sz="3200" b="1" i="1" baseline="-18000">
                <a:latin typeface="Book Antiqua" pitchFamily="18" charset="0"/>
              </a:rPr>
              <a:t> </a:t>
            </a:r>
            <a:r>
              <a:rPr lang="en-US" sz="3200" i="1">
                <a:latin typeface="Book Antiqua" pitchFamily="18" charset="0"/>
              </a:rPr>
              <a:t>+</a:t>
            </a:r>
            <a:r>
              <a:rPr lang="en-US" sz="3200" b="1" i="1">
                <a:latin typeface="Book Antiqua" pitchFamily="18" charset="0"/>
              </a:rPr>
              <a:t> a</a:t>
            </a:r>
            <a:r>
              <a:rPr lang="en-US" sz="3200" b="1" i="1" baseline="-16000">
                <a:latin typeface="Book Antiqua" pitchFamily="18" charset="0"/>
              </a:rPr>
              <a:t>x</a:t>
            </a:r>
            <a:r>
              <a:rPr lang="en-US" sz="3200" b="1" i="1">
                <a:latin typeface="Book Antiqua" pitchFamily="18" charset="0"/>
              </a:rPr>
              <a:t>t</a:t>
            </a:r>
            <a:endParaRPr lang="ru-RU" sz="3200" b="1" i="1">
              <a:latin typeface="Book Antiqua" pitchFamily="18" charset="0"/>
            </a:endParaRPr>
          </a:p>
          <a:p>
            <a:endParaRPr lang="ru-RU" sz="3200" b="1" i="1">
              <a:latin typeface="Book Antiqua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85750" y="2286000"/>
            <a:ext cx="8542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Полученная формула может видоизменяться в зависимости</a:t>
            </a:r>
          </a:p>
          <a:p>
            <a:pPr algn="ctr"/>
            <a:r>
              <a:rPr lang="ru-RU" sz="2000" b="1">
                <a:latin typeface="Calibri" pitchFamily="34" charset="0"/>
              </a:rPr>
              <a:t> от  знаков  проекций  ускорения и  начальной скорости</a:t>
            </a:r>
          </a:p>
        </p:txBody>
      </p:sp>
      <p:grpSp>
        <p:nvGrpSpPr>
          <p:cNvPr id="2" name="Группа 44"/>
          <p:cNvGrpSpPr>
            <a:grpSpLocks/>
          </p:cNvGrpSpPr>
          <p:nvPr/>
        </p:nvGrpSpPr>
        <p:grpSpPr bwMode="auto">
          <a:xfrm>
            <a:off x="500063" y="4071938"/>
            <a:ext cx="8143875" cy="214312"/>
            <a:chOff x="928662" y="4786322"/>
            <a:chExt cx="6500858" cy="142082"/>
          </a:xfrm>
        </p:grpSpPr>
        <p:cxnSp>
          <p:nvCxnSpPr>
            <p:cNvPr id="46" name="Прямая со стрелкой 45"/>
            <p:cNvCxnSpPr/>
            <p:nvPr/>
          </p:nvCxnSpPr>
          <p:spPr>
            <a:xfrm>
              <a:off x="928662" y="4857889"/>
              <a:ext cx="6500858" cy="10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858255" y="4856729"/>
              <a:ext cx="142082" cy="12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1643934" y="4856729"/>
              <a:ext cx="142082" cy="12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2358014" y="4857363"/>
              <a:ext cx="1420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3072728" y="4857363"/>
              <a:ext cx="1420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3786809" y="4856729"/>
              <a:ext cx="142082" cy="12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4501523" y="4856729"/>
              <a:ext cx="142082" cy="12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5215603" y="4857363"/>
              <a:ext cx="1420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5930317" y="4857363"/>
              <a:ext cx="1420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6644399" y="4856729"/>
              <a:ext cx="142082" cy="12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643938" y="3643313"/>
            <a:ext cx="325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х</a:t>
            </a:r>
          </a:p>
        </p:txBody>
      </p:sp>
      <p:sp>
        <p:nvSpPr>
          <p:cNvPr id="57" name="Овал 56"/>
          <p:cNvSpPr/>
          <p:nvPr/>
        </p:nvSpPr>
        <p:spPr>
          <a:xfrm>
            <a:off x="3071813" y="3571875"/>
            <a:ext cx="357187" cy="35718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214938" y="3571875"/>
            <a:ext cx="357187" cy="357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143750" y="3571875"/>
            <a:ext cx="357188" cy="3571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1285875" y="3714750"/>
            <a:ext cx="5000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643563" y="3714750"/>
            <a:ext cx="5715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0800000">
            <a:off x="7572375" y="3714750"/>
            <a:ext cx="5715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>
            <a:off x="5357813" y="3357563"/>
            <a:ext cx="581025" cy="95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7429500" y="3357563"/>
            <a:ext cx="490538" cy="158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857250" y="3571875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10800000">
            <a:off x="2428875" y="3714750"/>
            <a:ext cx="5715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0800000">
            <a:off x="2643188" y="3357563"/>
            <a:ext cx="581025" cy="95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214313" y="5000625"/>
            <a:ext cx="200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Book Antiqua" pitchFamily="18" charset="0"/>
              </a:rPr>
              <a:t>т.к.</a:t>
            </a:r>
            <a:r>
              <a:rPr lang="ru-RU" b="1" i="1">
                <a:latin typeface="Book Antiqua" pitchFamily="18" charset="0"/>
              </a:rPr>
              <a:t> </a:t>
            </a:r>
            <a:r>
              <a:rPr lang="en-US" b="1" i="1">
                <a:latin typeface="Book Antiqua" pitchFamily="18" charset="0"/>
              </a:rPr>
              <a:t>v</a:t>
            </a:r>
            <a:r>
              <a:rPr lang="ru-RU" b="1" i="1" baseline="-25000">
                <a:latin typeface="Book Antiqua" pitchFamily="18" charset="0"/>
              </a:rPr>
              <a:t>1</a:t>
            </a:r>
            <a:r>
              <a:rPr lang="en-US" b="1" i="1" baseline="-25000">
                <a:latin typeface="Book Antiqua" pitchFamily="18" charset="0"/>
              </a:rPr>
              <a:t>x</a:t>
            </a:r>
            <a:r>
              <a:rPr lang="en-US" b="1" i="1">
                <a:latin typeface="Book Antiqua" pitchFamily="18" charset="0"/>
              </a:rPr>
              <a:t> &gt; 0</a:t>
            </a:r>
            <a:r>
              <a:rPr lang="ru-RU" b="1" i="1">
                <a:latin typeface="Book Antiqua" pitchFamily="18" charset="0"/>
              </a:rPr>
              <a:t>, а</a:t>
            </a:r>
            <a:r>
              <a:rPr lang="en-US" b="1" i="1" baseline="-12000">
                <a:latin typeface="Book Antiqua" pitchFamily="18" charset="0"/>
              </a:rPr>
              <a:t>x</a:t>
            </a:r>
            <a:r>
              <a:rPr lang="en-US" b="1" i="1" baseline="-20000">
                <a:latin typeface="Book Antiqua" pitchFamily="18" charset="0"/>
              </a:rPr>
              <a:t> </a:t>
            </a:r>
            <a:r>
              <a:rPr lang="en-US" b="1" i="1">
                <a:latin typeface="Book Antiqua" pitchFamily="18" charset="0"/>
              </a:rPr>
              <a:t>&gt; 0</a:t>
            </a:r>
            <a:endParaRPr lang="ru-RU" b="1" i="1">
              <a:latin typeface="Book Antiqua" pitchFamily="18" charset="0"/>
            </a:endParaRP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2500313" y="5000625"/>
            <a:ext cx="1927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Book Antiqua" pitchFamily="18" charset="0"/>
              </a:rPr>
              <a:t>т.к.</a:t>
            </a:r>
            <a:r>
              <a:rPr lang="ru-RU" b="1" i="1">
                <a:latin typeface="Book Antiqua" pitchFamily="18" charset="0"/>
              </a:rPr>
              <a:t> </a:t>
            </a:r>
            <a:r>
              <a:rPr lang="en-US" b="1" i="1">
                <a:latin typeface="Book Antiqua" pitchFamily="18" charset="0"/>
              </a:rPr>
              <a:t>v</a:t>
            </a:r>
            <a:r>
              <a:rPr lang="ru-RU" b="1" i="1" baseline="-25000">
                <a:latin typeface="Book Antiqua" pitchFamily="18" charset="0"/>
              </a:rPr>
              <a:t>2</a:t>
            </a:r>
            <a:r>
              <a:rPr lang="en-US" b="1" i="1" baseline="-25000">
                <a:latin typeface="Book Antiqua" pitchFamily="18" charset="0"/>
              </a:rPr>
              <a:t>x </a:t>
            </a:r>
            <a:r>
              <a:rPr lang="en-US" b="1" i="1">
                <a:latin typeface="Book Antiqua" pitchFamily="18" charset="0"/>
              </a:rPr>
              <a:t>&lt; 0</a:t>
            </a:r>
            <a:r>
              <a:rPr lang="ru-RU" b="1" i="1">
                <a:latin typeface="Book Antiqua" pitchFamily="18" charset="0"/>
              </a:rPr>
              <a:t>, а</a:t>
            </a:r>
            <a:r>
              <a:rPr lang="en-US" b="1" i="1" baseline="-12000">
                <a:latin typeface="Book Antiqua" pitchFamily="18" charset="0"/>
              </a:rPr>
              <a:t>x</a:t>
            </a:r>
            <a:r>
              <a:rPr lang="en-US" b="1" i="1" baseline="-20000">
                <a:latin typeface="Book Antiqua" pitchFamily="18" charset="0"/>
              </a:rPr>
              <a:t> </a:t>
            </a:r>
            <a:r>
              <a:rPr lang="en-US" b="1" i="1">
                <a:latin typeface="Book Antiqua" pitchFamily="18" charset="0"/>
              </a:rPr>
              <a:t>&lt;0</a:t>
            </a:r>
            <a:endParaRPr lang="ru-RU" b="1" i="1">
              <a:latin typeface="Book Antiqua" pitchFamily="18" charset="0"/>
            </a:endParaRP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6643688" y="5000625"/>
            <a:ext cx="2024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Book Antiqua" pitchFamily="18" charset="0"/>
              </a:rPr>
              <a:t>т.к.</a:t>
            </a:r>
            <a:r>
              <a:rPr lang="ru-RU" b="1" i="1">
                <a:latin typeface="Book Antiqua" pitchFamily="18" charset="0"/>
              </a:rPr>
              <a:t> </a:t>
            </a:r>
            <a:r>
              <a:rPr lang="en-US" b="1" i="1">
                <a:latin typeface="Book Antiqua" pitchFamily="18" charset="0"/>
              </a:rPr>
              <a:t>v</a:t>
            </a:r>
            <a:r>
              <a:rPr lang="ru-RU" b="1" i="1" baseline="-26000">
                <a:latin typeface="Book Antiqua" pitchFamily="18" charset="0"/>
              </a:rPr>
              <a:t>3</a:t>
            </a:r>
            <a:r>
              <a:rPr lang="en-US" b="1" i="1" baseline="-26000">
                <a:latin typeface="Book Antiqua" pitchFamily="18" charset="0"/>
              </a:rPr>
              <a:t>x</a:t>
            </a:r>
            <a:r>
              <a:rPr lang="en-US" b="1" i="1">
                <a:latin typeface="Book Antiqua" pitchFamily="18" charset="0"/>
              </a:rPr>
              <a:t> &lt; 0, a</a:t>
            </a:r>
            <a:r>
              <a:rPr lang="en-US" b="1" i="1" baseline="-12000">
                <a:latin typeface="Book Antiqua" pitchFamily="18" charset="0"/>
              </a:rPr>
              <a:t>x</a:t>
            </a:r>
            <a:r>
              <a:rPr lang="en-US" b="1" i="1">
                <a:latin typeface="Book Antiqua" pitchFamily="18" charset="0"/>
              </a:rPr>
              <a:t> &gt; 0</a:t>
            </a:r>
            <a:endParaRPr lang="ru-RU" b="1" i="1">
              <a:latin typeface="Book Antiqua" pitchFamily="18" charset="0"/>
            </a:endParaRPr>
          </a:p>
        </p:txBody>
      </p:sp>
      <p:sp>
        <p:nvSpPr>
          <p:cNvPr id="78" name="Прямоугольник 77"/>
          <p:cNvSpPr>
            <a:spLocks noChangeArrowheads="1"/>
          </p:cNvSpPr>
          <p:nvPr/>
        </p:nvSpPr>
        <p:spPr bwMode="auto">
          <a:xfrm>
            <a:off x="4572000" y="5000625"/>
            <a:ext cx="2024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Book Antiqua" pitchFamily="18" charset="0"/>
              </a:rPr>
              <a:t>т.к.</a:t>
            </a:r>
            <a:r>
              <a:rPr lang="ru-RU" b="1" i="1">
                <a:latin typeface="Book Antiqua" pitchFamily="18" charset="0"/>
              </a:rPr>
              <a:t> </a:t>
            </a:r>
            <a:r>
              <a:rPr lang="en-US" b="1" i="1">
                <a:latin typeface="Book Antiqua" pitchFamily="18" charset="0"/>
              </a:rPr>
              <a:t>v</a:t>
            </a:r>
            <a:r>
              <a:rPr lang="ru-RU" b="1" i="1" baseline="-25000">
                <a:latin typeface="Book Antiqua" pitchFamily="18" charset="0"/>
              </a:rPr>
              <a:t>4</a:t>
            </a:r>
            <a:r>
              <a:rPr lang="en-US" b="1" i="1" baseline="-25000">
                <a:latin typeface="Book Antiqua" pitchFamily="18" charset="0"/>
              </a:rPr>
              <a:t>x</a:t>
            </a:r>
            <a:r>
              <a:rPr lang="en-US" b="1" i="1">
                <a:latin typeface="Book Antiqua" pitchFamily="18" charset="0"/>
              </a:rPr>
              <a:t> &gt; 0, a</a:t>
            </a:r>
            <a:r>
              <a:rPr lang="en-US" b="1" i="1" baseline="-12000">
                <a:latin typeface="Book Antiqua" pitchFamily="18" charset="0"/>
              </a:rPr>
              <a:t>x</a:t>
            </a:r>
            <a:r>
              <a:rPr lang="en-US" b="1" i="1">
                <a:latin typeface="Book Antiqua" pitchFamily="18" charset="0"/>
              </a:rPr>
              <a:t> &lt; 0</a:t>
            </a:r>
            <a:endParaRPr lang="ru-RU" b="1" i="1">
              <a:latin typeface="Book Antiqua" pitchFamily="18" charset="0"/>
            </a:endParaRP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5572125" y="30718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Book Antiqua" pitchFamily="18" charset="0"/>
              </a:rPr>
              <a:t>а</a:t>
            </a:r>
            <a:endParaRPr 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>
            <a:off x="2857500" y="30718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Book Antiqua" pitchFamily="18" charset="0"/>
              </a:rPr>
              <a:t>а</a:t>
            </a:r>
            <a:endParaRPr lang="ru-RU">
              <a:latin typeface="Calibri" pitchFamily="34" charset="0"/>
            </a:endParaRP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1071563" y="30718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Book Antiqua" pitchFamily="18" charset="0"/>
              </a:rPr>
              <a:t>а</a:t>
            </a:r>
            <a:endParaRPr lang="ru-RU">
              <a:latin typeface="Calibri" pitchFamily="34" charset="0"/>
            </a:endParaRPr>
          </a:p>
        </p:txBody>
      </p: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7358063" y="30718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Book Antiqua" pitchFamily="18" charset="0"/>
              </a:rPr>
              <a:t>а</a:t>
            </a:r>
            <a:endParaRPr lang="ru-RU">
              <a:latin typeface="Calibri" pitchFamily="34" charset="0"/>
            </a:endParaRPr>
          </a:p>
        </p:txBody>
      </p:sp>
      <p:sp>
        <p:nvSpPr>
          <p:cNvPr id="83" name="Прямоугольник 82"/>
          <p:cNvSpPr>
            <a:spLocks noChangeArrowheads="1"/>
          </p:cNvSpPr>
          <p:nvPr/>
        </p:nvSpPr>
        <p:spPr bwMode="auto">
          <a:xfrm>
            <a:off x="1357313" y="34290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Book Antiqua" pitchFamily="18" charset="0"/>
              </a:rPr>
              <a:t>v</a:t>
            </a:r>
            <a:endParaRPr lang="ru-RU">
              <a:latin typeface="Calibri" pitchFamily="34" charset="0"/>
            </a:endParaRPr>
          </a:p>
        </p:txBody>
      </p:sp>
      <p:sp>
        <p:nvSpPr>
          <p:cNvPr id="84" name="Прямоугольник 83"/>
          <p:cNvSpPr>
            <a:spLocks noChangeArrowheads="1"/>
          </p:cNvSpPr>
          <p:nvPr/>
        </p:nvSpPr>
        <p:spPr bwMode="auto">
          <a:xfrm>
            <a:off x="2714625" y="3429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Book Antiqua" pitchFamily="18" charset="0"/>
              </a:rPr>
              <a:t>v</a:t>
            </a:r>
            <a:endParaRPr lang="ru-RU">
              <a:latin typeface="Calibri" pitchFamily="34" charset="0"/>
            </a:endParaRPr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5786438" y="3429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Book Antiqua" pitchFamily="18" charset="0"/>
              </a:rPr>
              <a:t>v</a:t>
            </a:r>
            <a:endParaRPr lang="ru-RU">
              <a:latin typeface="Calibri" pitchFamily="34" charset="0"/>
            </a:endParaRPr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7858125" y="3429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Book Antiqua" pitchFamily="18" charset="0"/>
              </a:rPr>
              <a:t>v</a:t>
            </a:r>
            <a:endParaRPr lang="ru-RU">
              <a:latin typeface="Calibri" pitchFamily="34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1143000" y="3143250"/>
            <a:ext cx="21431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2928938" y="3143250"/>
            <a:ext cx="223837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2786063" y="3500438"/>
            <a:ext cx="21431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7429500" y="3143250"/>
            <a:ext cx="21431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7929563" y="3500438"/>
            <a:ext cx="21431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5643563" y="3143250"/>
            <a:ext cx="21431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5786438" y="3500438"/>
            <a:ext cx="28575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428625" y="4429125"/>
            <a:ext cx="1714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Book Antiqua" pitchFamily="18" charset="0"/>
              </a:rPr>
              <a:t>v = v</a:t>
            </a:r>
            <a:r>
              <a:rPr lang="ru-RU" sz="2400" b="1" i="1" baseline="-18000">
                <a:latin typeface="Book Antiqua" pitchFamily="18" charset="0"/>
              </a:rPr>
              <a:t>0</a:t>
            </a:r>
            <a:r>
              <a:rPr lang="en-US" sz="2400" b="1" i="1" baseline="-18000">
                <a:latin typeface="Book Antiqua" pitchFamily="18" charset="0"/>
              </a:rPr>
              <a:t> </a:t>
            </a:r>
            <a:r>
              <a:rPr lang="en-US" sz="2400" b="1" i="1">
                <a:latin typeface="Book Antiqua" pitchFamily="18" charset="0"/>
              </a:rPr>
              <a:t>+ at</a:t>
            </a:r>
            <a:endParaRPr lang="ru-RU" sz="2400" b="1" i="1">
              <a:latin typeface="Book Antiqua" pitchFamily="18" charset="0"/>
            </a:endParaRPr>
          </a:p>
          <a:p>
            <a:endParaRPr lang="ru-RU" sz="3200" b="1" i="1">
              <a:latin typeface="Book Antiqua" pitchFamily="18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857250" y="3571875"/>
            <a:ext cx="301625" cy="3698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3071813" y="35718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7143750" y="35718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5214938" y="35718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357188" y="4429125"/>
            <a:ext cx="1714500" cy="5000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571750" y="4429125"/>
            <a:ext cx="1785938" cy="5000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571750" y="4429125"/>
            <a:ext cx="2071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Book Antiqua" pitchFamily="18" charset="0"/>
              </a:rPr>
              <a:t>v =</a:t>
            </a:r>
            <a:r>
              <a:rPr lang="ru-RU" sz="2400" b="1" i="1">
                <a:latin typeface="Book Antiqua" pitchFamily="18" charset="0"/>
              </a:rPr>
              <a:t> </a:t>
            </a:r>
            <a:r>
              <a:rPr lang="ru-RU" sz="2400" i="1">
                <a:latin typeface="Book Antiqua" pitchFamily="18" charset="0"/>
              </a:rPr>
              <a:t>-</a:t>
            </a:r>
            <a:r>
              <a:rPr lang="ru-RU" sz="2400" b="1" i="1">
                <a:latin typeface="Book Antiqua" pitchFamily="18" charset="0"/>
              </a:rPr>
              <a:t> </a:t>
            </a:r>
            <a:r>
              <a:rPr lang="en-US" sz="2400" b="1" i="1">
                <a:latin typeface="Book Antiqua" pitchFamily="18" charset="0"/>
              </a:rPr>
              <a:t>v</a:t>
            </a:r>
            <a:r>
              <a:rPr lang="ru-RU" sz="2400" b="1" i="1" baseline="-18000">
                <a:latin typeface="Book Antiqua" pitchFamily="18" charset="0"/>
              </a:rPr>
              <a:t>0</a:t>
            </a:r>
            <a:r>
              <a:rPr lang="en-US" sz="2400" b="1" i="1" baseline="-18000">
                <a:latin typeface="Book Antiqua" pitchFamily="18" charset="0"/>
              </a:rPr>
              <a:t> </a:t>
            </a:r>
            <a:r>
              <a:rPr lang="ru-RU" sz="2400" b="1" i="1">
                <a:latin typeface="Book Antiqua" pitchFamily="18" charset="0"/>
              </a:rPr>
              <a:t> </a:t>
            </a:r>
            <a:r>
              <a:rPr lang="ru-RU" sz="2400" i="1">
                <a:latin typeface="Book Antiqua" pitchFamily="18" charset="0"/>
              </a:rPr>
              <a:t>-</a:t>
            </a:r>
            <a:r>
              <a:rPr lang="en-US" sz="2400" b="1" i="1">
                <a:latin typeface="Book Antiqua" pitchFamily="18" charset="0"/>
              </a:rPr>
              <a:t> at</a:t>
            </a:r>
            <a:endParaRPr lang="ru-RU" sz="2400" b="1" i="1">
              <a:latin typeface="Book Antiqua" pitchFamily="18" charset="0"/>
            </a:endParaRPr>
          </a:p>
          <a:p>
            <a:endParaRPr lang="ru-RU" sz="3200" b="1" i="1">
              <a:latin typeface="Book Antiqua" pitchFamily="18" charset="0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4786313" y="4429125"/>
            <a:ext cx="2071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Book Antiqua" pitchFamily="18" charset="0"/>
              </a:rPr>
              <a:t>v =</a:t>
            </a:r>
            <a:r>
              <a:rPr lang="ru-RU" sz="2400" b="1" i="1">
                <a:latin typeface="Book Antiqua" pitchFamily="18" charset="0"/>
              </a:rPr>
              <a:t> </a:t>
            </a:r>
            <a:r>
              <a:rPr lang="en-US" sz="2400" b="1" i="1">
                <a:latin typeface="Book Antiqua" pitchFamily="18" charset="0"/>
              </a:rPr>
              <a:t>v</a:t>
            </a:r>
            <a:r>
              <a:rPr lang="ru-RU" sz="2400" b="1" i="1" baseline="-18000">
                <a:latin typeface="Book Antiqua" pitchFamily="18" charset="0"/>
              </a:rPr>
              <a:t>0</a:t>
            </a:r>
            <a:r>
              <a:rPr lang="en-US" sz="2400" b="1" i="1" baseline="-18000">
                <a:latin typeface="Book Antiqua" pitchFamily="18" charset="0"/>
              </a:rPr>
              <a:t> </a:t>
            </a:r>
            <a:r>
              <a:rPr lang="ru-RU" sz="2400" b="1" i="1">
                <a:latin typeface="Book Antiqua" pitchFamily="18" charset="0"/>
              </a:rPr>
              <a:t> </a:t>
            </a:r>
            <a:r>
              <a:rPr lang="ru-RU" sz="2400" i="1">
                <a:latin typeface="Book Antiqua" pitchFamily="18" charset="0"/>
              </a:rPr>
              <a:t>-</a:t>
            </a:r>
            <a:r>
              <a:rPr lang="en-US" sz="2400" b="1" i="1">
                <a:latin typeface="Book Antiqua" pitchFamily="18" charset="0"/>
              </a:rPr>
              <a:t> at</a:t>
            </a:r>
            <a:endParaRPr lang="ru-RU" sz="2400" b="1" i="1">
              <a:latin typeface="Book Antiqua" pitchFamily="18" charset="0"/>
            </a:endParaRPr>
          </a:p>
          <a:p>
            <a:endParaRPr lang="ru-RU" sz="3200" b="1" i="1">
              <a:latin typeface="Book Antiqua" pitchFamily="18" charset="0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6715125" y="4429125"/>
            <a:ext cx="2071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Book Antiqua" pitchFamily="18" charset="0"/>
              </a:rPr>
              <a:t>v =</a:t>
            </a:r>
            <a:r>
              <a:rPr lang="ru-RU" sz="2400" b="1" i="1">
                <a:latin typeface="Book Antiqua" pitchFamily="18" charset="0"/>
              </a:rPr>
              <a:t> </a:t>
            </a:r>
            <a:r>
              <a:rPr lang="ru-RU" sz="2400" i="1">
                <a:latin typeface="Book Antiqua" pitchFamily="18" charset="0"/>
              </a:rPr>
              <a:t>-</a:t>
            </a:r>
            <a:r>
              <a:rPr lang="ru-RU" sz="2400" b="1" i="1">
                <a:latin typeface="Book Antiqua" pitchFamily="18" charset="0"/>
              </a:rPr>
              <a:t> </a:t>
            </a:r>
            <a:r>
              <a:rPr lang="en-US" sz="2400" b="1" i="1">
                <a:latin typeface="Book Antiqua" pitchFamily="18" charset="0"/>
              </a:rPr>
              <a:t>v</a:t>
            </a:r>
            <a:r>
              <a:rPr lang="ru-RU" sz="2400" b="1" i="1" baseline="-18000">
                <a:latin typeface="Book Antiqua" pitchFamily="18" charset="0"/>
              </a:rPr>
              <a:t>0</a:t>
            </a:r>
            <a:r>
              <a:rPr lang="en-US" sz="2400" b="1" i="1" baseline="-18000">
                <a:latin typeface="Book Antiqua" pitchFamily="18" charset="0"/>
              </a:rPr>
              <a:t> </a:t>
            </a:r>
            <a:r>
              <a:rPr lang="ru-RU" sz="2400" i="1">
                <a:latin typeface="Book Antiqua" pitchFamily="18" charset="0"/>
              </a:rPr>
              <a:t>+</a:t>
            </a:r>
            <a:r>
              <a:rPr lang="en-US" sz="2400" b="1" i="1">
                <a:latin typeface="Book Antiqua" pitchFamily="18" charset="0"/>
              </a:rPr>
              <a:t> at</a:t>
            </a:r>
            <a:endParaRPr lang="ru-RU" sz="2400" b="1" i="1">
              <a:latin typeface="Book Antiqua" pitchFamily="18" charset="0"/>
            </a:endParaRPr>
          </a:p>
          <a:p>
            <a:endParaRPr lang="ru-RU" sz="3200" b="1" i="1">
              <a:latin typeface="Book Antiqua" pitchFamily="18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643438" y="4429125"/>
            <a:ext cx="1785937" cy="5000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6715125" y="4429125"/>
            <a:ext cx="1785938" cy="5000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214313" y="5643563"/>
            <a:ext cx="4959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В случае, если</a:t>
            </a:r>
            <a:r>
              <a:rPr lang="en-US" sz="2000" b="1" i="1">
                <a:latin typeface="Book Antiqua" pitchFamily="18" charset="0"/>
              </a:rPr>
              <a:t> v</a:t>
            </a:r>
            <a:r>
              <a:rPr lang="ru-RU" sz="2000" b="1" i="1" baseline="-18000">
                <a:latin typeface="Book Antiqua" pitchFamily="18" charset="0"/>
              </a:rPr>
              <a:t>0</a:t>
            </a:r>
            <a:r>
              <a:rPr lang="en-US" sz="2000" b="1" i="1" baseline="-18000">
                <a:latin typeface="Book Antiqua" pitchFamily="18" charset="0"/>
              </a:rPr>
              <a:t> </a:t>
            </a:r>
            <a:r>
              <a:rPr lang="ru-RU" sz="2000" b="1" i="1">
                <a:latin typeface="Book Antiqua" pitchFamily="18" charset="0"/>
              </a:rPr>
              <a:t>= 0 , </a:t>
            </a:r>
            <a:r>
              <a:rPr lang="ru-RU" sz="2000">
                <a:latin typeface="Calibri" pitchFamily="34" charset="0"/>
              </a:rPr>
              <a:t>формула примет вид </a:t>
            </a:r>
          </a:p>
        </p:txBody>
      </p:sp>
      <p:sp>
        <p:nvSpPr>
          <p:cNvPr id="5184" name="TextBox 121"/>
          <p:cNvSpPr txBox="1">
            <a:spLocks noChangeArrowheads="1"/>
          </p:cNvSpPr>
          <p:nvPr/>
        </p:nvSpPr>
        <p:spPr bwMode="auto">
          <a:xfrm>
            <a:off x="5715000" y="5549900"/>
            <a:ext cx="3429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>
              <a:latin typeface="Book Antiqua" pitchFamily="18" charset="0"/>
            </a:endParaRPr>
          </a:p>
          <a:p>
            <a:endParaRPr lang="ru-RU" sz="2000" b="1" i="1">
              <a:latin typeface="Book Antiqua" pitchFamily="18" charset="0"/>
            </a:endParaRPr>
          </a:p>
          <a:p>
            <a:endParaRPr lang="ru-RU" sz="2000" b="1" i="1">
              <a:latin typeface="Book Antiqua" pitchFamily="18" charset="0"/>
            </a:endParaRPr>
          </a:p>
          <a:p>
            <a:r>
              <a:rPr lang="ru-RU" sz="2400" b="1" i="1">
                <a:latin typeface="Book Antiqua" pitchFamily="18" charset="0"/>
              </a:rPr>
              <a:t>  </a:t>
            </a:r>
          </a:p>
          <a:p>
            <a:endParaRPr lang="ru-RU" sz="3200" b="1" i="1">
              <a:latin typeface="Book Antiqua" pitchFamily="18" charset="0"/>
            </a:endParaRPr>
          </a:p>
        </p:txBody>
      </p:sp>
      <p:sp>
        <p:nvSpPr>
          <p:cNvPr id="124" name="Левая фигурная скобка 123"/>
          <p:cNvSpPr/>
          <p:nvPr/>
        </p:nvSpPr>
        <p:spPr>
          <a:xfrm>
            <a:off x="5143500" y="5357813"/>
            <a:ext cx="357188" cy="1000125"/>
          </a:xfrm>
          <a:prstGeom prst="leftBrace">
            <a:avLst>
              <a:gd name="adj1" fmla="val 8333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5572125" y="5429250"/>
            <a:ext cx="24066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Book Antiqua" pitchFamily="18" charset="0"/>
              </a:rPr>
              <a:t>v = </a:t>
            </a:r>
            <a:r>
              <a:rPr lang="ru-RU" sz="2000" i="1">
                <a:latin typeface="Book Antiqua" pitchFamily="18" charset="0"/>
              </a:rPr>
              <a:t>-</a:t>
            </a:r>
            <a:r>
              <a:rPr lang="en-US" sz="2000" b="1" i="1">
                <a:latin typeface="Book Antiqua" pitchFamily="18" charset="0"/>
              </a:rPr>
              <a:t> at    </a:t>
            </a:r>
            <a:r>
              <a:rPr lang="ru-RU" sz="2000" b="1" i="1">
                <a:latin typeface="Book Antiqua" pitchFamily="18" charset="0"/>
              </a:rPr>
              <a:t> </a:t>
            </a:r>
            <a:r>
              <a:rPr lang="ru-RU">
                <a:latin typeface="Calibri" pitchFamily="34" charset="0"/>
              </a:rPr>
              <a:t>если </a:t>
            </a:r>
            <a:r>
              <a:rPr lang="en-US" b="1" i="1">
                <a:latin typeface="Book Antiqua" pitchFamily="18" charset="0"/>
              </a:rPr>
              <a:t>a</a:t>
            </a:r>
            <a:r>
              <a:rPr lang="en-US" b="1" i="1" baseline="-12000">
                <a:latin typeface="Book Antiqua" pitchFamily="18" charset="0"/>
              </a:rPr>
              <a:t>x</a:t>
            </a:r>
            <a:r>
              <a:rPr lang="en-US" b="1" i="1">
                <a:latin typeface="Book Antiqua" pitchFamily="18" charset="0"/>
              </a:rPr>
              <a:t> &lt; 0</a:t>
            </a:r>
          </a:p>
          <a:p>
            <a:endParaRPr lang="ru-RU" b="1" i="1">
              <a:latin typeface="Book Antiqua" pitchFamily="18" charset="0"/>
            </a:endParaRPr>
          </a:p>
          <a:p>
            <a:r>
              <a:rPr lang="en-US" sz="2000" b="1" i="1">
                <a:latin typeface="Book Antiqua" pitchFamily="18" charset="0"/>
              </a:rPr>
              <a:t>v =</a:t>
            </a:r>
            <a:r>
              <a:rPr lang="ru-RU" sz="2000" b="1" i="1">
                <a:latin typeface="Book Antiqua" pitchFamily="18" charset="0"/>
              </a:rPr>
              <a:t> </a:t>
            </a:r>
            <a:r>
              <a:rPr lang="en-US" sz="2000" b="1" i="1">
                <a:latin typeface="Book Antiqua" pitchFamily="18" charset="0"/>
              </a:rPr>
              <a:t> at    </a:t>
            </a:r>
            <a:r>
              <a:rPr lang="ru-RU" sz="2000" b="1" i="1">
                <a:latin typeface="Book Antiqua" pitchFamily="18" charset="0"/>
              </a:rPr>
              <a:t> </a:t>
            </a:r>
            <a:r>
              <a:rPr lang="en-US" sz="2000" b="1" i="1">
                <a:latin typeface="Book Antiqua" pitchFamily="18" charset="0"/>
              </a:rPr>
              <a:t> </a:t>
            </a:r>
            <a:r>
              <a:rPr lang="ru-RU">
                <a:latin typeface="Calibri" pitchFamily="34" charset="0"/>
              </a:rPr>
              <a:t>если </a:t>
            </a:r>
            <a:r>
              <a:rPr lang="en-US" b="1" i="1">
                <a:latin typeface="Book Antiqua" pitchFamily="18" charset="0"/>
              </a:rPr>
              <a:t>a</a:t>
            </a:r>
            <a:r>
              <a:rPr lang="en-US" b="1" i="1" baseline="-12000">
                <a:latin typeface="Book Antiqua" pitchFamily="18" charset="0"/>
              </a:rPr>
              <a:t>x</a:t>
            </a:r>
            <a:r>
              <a:rPr lang="en-US" b="1" i="1">
                <a:latin typeface="Book Antiqua" pitchFamily="18" charset="0"/>
              </a:rPr>
              <a:t> &gt; 0</a:t>
            </a:r>
            <a:endParaRPr lang="ru-RU" b="1" i="1">
              <a:latin typeface="Book Antiqua" pitchFamily="18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5572125" y="5429250"/>
            <a:ext cx="928688" cy="35718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5572125" y="6000750"/>
            <a:ext cx="928688" cy="35718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>
            <a:off x="785813" y="6500813"/>
            <a:ext cx="7929562" cy="1587"/>
          </a:xfrm>
          <a:prstGeom prst="line">
            <a:avLst/>
          </a:prstGeom>
          <a:ln w="88900" cmpd="thickThin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357188" y="285750"/>
            <a:ext cx="857250" cy="642938"/>
            <a:chOff x="142844" y="214290"/>
            <a:chExt cx="1571636" cy="1209104"/>
          </a:xfrm>
        </p:grpSpPr>
        <p:sp>
          <p:nvSpPr>
            <p:cNvPr id="136" name="Овал 135"/>
            <p:cNvSpPr/>
            <p:nvPr/>
          </p:nvSpPr>
          <p:spPr>
            <a:xfrm>
              <a:off x="142844" y="856160"/>
              <a:ext cx="1571636" cy="42990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713290" y="214290"/>
              <a:ext cx="858578" cy="85682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8" name="Равнобедренный треугольник 137"/>
            <p:cNvSpPr/>
            <p:nvPr/>
          </p:nvSpPr>
          <p:spPr>
            <a:xfrm rot="14284651">
              <a:off x="257785" y="566249"/>
              <a:ext cx="928473" cy="78581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139" name="Прямая соединительная линия 138"/>
          <p:cNvCxnSpPr/>
          <p:nvPr/>
        </p:nvCxnSpPr>
        <p:spPr>
          <a:xfrm>
            <a:off x="428625" y="1143000"/>
            <a:ext cx="8286750" cy="1588"/>
          </a:xfrm>
          <a:prstGeom prst="line">
            <a:avLst/>
          </a:prstGeom>
          <a:ln w="127000" cmpd="tri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2" grpId="0" animBg="1"/>
      <p:bldP spid="43" grpId="0"/>
      <p:bldP spid="44" grpId="0"/>
      <p:bldP spid="56" grpId="0"/>
      <p:bldP spid="57" grpId="0" animBg="1"/>
      <p:bldP spid="58" grpId="0" animBg="1"/>
      <p:bldP spid="59" grpId="0" animBg="1"/>
      <p:bldP spid="67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109" grpId="0"/>
      <p:bldP spid="110" grpId="0" animBg="1"/>
      <p:bldP spid="111" grpId="0"/>
      <p:bldP spid="112" grpId="0"/>
      <p:bldP spid="113" grpId="0"/>
      <p:bldP spid="114" grpId="0" animBg="1"/>
      <p:bldP spid="115" grpId="0" animBg="1"/>
      <p:bldP spid="116" grpId="0"/>
      <p:bldP spid="117" grpId="0"/>
      <p:bldP spid="118" grpId="0"/>
      <p:bldP spid="119" grpId="0" animBg="1"/>
      <p:bldP spid="120" grpId="0" animBg="1"/>
      <p:bldP spid="121" grpId="0"/>
      <p:bldP spid="124" grpId="0" animBg="1"/>
      <p:bldP spid="126" grpId="0"/>
      <p:bldP spid="127" grpId="0" animBg="1"/>
      <p:bldP spid="1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8197" name="Object 2"/>
          <p:cNvGraphicFramePr>
            <a:graphicFrameLocks noChangeAspect="1"/>
          </p:cNvGraphicFramePr>
          <p:nvPr/>
        </p:nvGraphicFramePr>
        <p:xfrm>
          <a:off x="304800" y="838200"/>
          <a:ext cx="2133600" cy="1330325"/>
        </p:xfrm>
        <a:graphic>
          <a:graphicData uri="http://schemas.openxmlformats.org/presentationml/2006/ole">
            <p:oleObj spid="_x0000_s1076" name="Формула" r:id="rId3" imgW="736600" imgH="457200" progId="Equation.3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8199" name="Object 3"/>
          <p:cNvGraphicFramePr>
            <a:graphicFrameLocks noChangeAspect="1"/>
          </p:cNvGraphicFramePr>
          <p:nvPr/>
        </p:nvGraphicFramePr>
        <p:xfrm>
          <a:off x="3581400" y="1143000"/>
          <a:ext cx="2209800" cy="700088"/>
        </p:xfrm>
        <a:graphic>
          <a:graphicData uri="http://schemas.openxmlformats.org/presentationml/2006/ole">
            <p:oleObj spid="_x0000_s1077" name="Формула" r:id="rId4" imgW="748975" imgH="241195" progId="Equation.3">
              <p:embed/>
            </p:oleObj>
          </a:graphicData>
        </a:graphic>
      </p:graphicFrame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8201" name="Object 4"/>
          <p:cNvGraphicFramePr>
            <a:graphicFrameLocks noChangeAspect="1"/>
          </p:cNvGraphicFramePr>
          <p:nvPr/>
        </p:nvGraphicFramePr>
        <p:xfrm>
          <a:off x="6858000" y="838200"/>
          <a:ext cx="2057400" cy="1352550"/>
        </p:xfrm>
        <a:graphic>
          <a:graphicData uri="http://schemas.openxmlformats.org/presentationml/2006/ole">
            <p:oleObj spid="_x0000_s1078" name="Формула" r:id="rId5" imgW="698500" imgH="457200" progId="Equation.3">
              <p:embed/>
            </p:oleObj>
          </a:graphicData>
        </a:graphic>
      </p:graphicFrame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8203" name="Object 5"/>
          <p:cNvGraphicFramePr>
            <a:graphicFrameLocks noChangeAspect="1"/>
          </p:cNvGraphicFramePr>
          <p:nvPr/>
        </p:nvGraphicFramePr>
        <p:xfrm>
          <a:off x="0" y="2790825"/>
          <a:ext cx="9144000" cy="1150938"/>
        </p:xfrm>
        <a:graphic>
          <a:graphicData uri="http://schemas.openxmlformats.org/presentationml/2006/ole">
            <p:oleObj spid="_x0000_s1079" name="Формула" r:id="rId6" imgW="3708400" imgH="469900" progId="Equation.3">
              <p:embed/>
            </p:oleObj>
          </a:graphicData>
        </a:graphic>
      </p:graphicFrame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2514600" y="1371600"/>
            <a:ext cx="976313" cy="304800"/>
          </a:xfrm>
          <a:prstGeom prst="notchedRightArrow">
            <a:avLst>
              <a:gd name="adj1" fmla="val 50000"/>
              <a:gd name="adj2" fmla="val 80078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5791200" y="1371600"/>
            <a:ext cx="976313" cy="304800"/>
          </a:xfrm>
          <a:prstGeom prst="notchedRightArrow">
            <a:avLst>
              <a:gd name="adj1" fmla="val 50000"/>
              <a:gd name="adj2" fmla="val 80078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057400" y="4648200"/>
            <a:ext cx="4953000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8210" name="Object 6"/>
          <p:cNvGraphicFramePr>
            <a:graphicFrameLocks noChangeAspect="1"/>
          </p:cNvGraphicFramePr>
          <p:nvPr/>
        </p:nvGraphicFramePr>
        <p:xfrm>
          <a:off x="2819400" y="4648200"/>
          <a:ext cx="3124200" cy="1739900"/>
        </p:xfrm>
        <a:graphic>
          <a:graphicData uri="http://schemas.openxmlformats.org/presentationml/2006/ole">
            <p:oleObj spid="_x0000_s1080" name="Формула" r:id="rId7" imgW="8382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  <p:bldP spid="82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 cstate="print"/>
          <a:srcRect t="24933" r="5500" b="58093"/>
          <a:stretch>
            <a:fillRect/>
          </a:stretch>
        </p:blipFill>
        <p:spPr bwMode="auto">
          <a:xfrm>
            <a:off x="0" y="0"/>
            <a:ext cx="596586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 l="52053" t="46151" r="12868" b="10000"/>
          <a:stretch>
            <a:fillRect/>
          </a:stretch>
        </p:blipFill>
        <p:spPr bwMode="auto">
          <a:xfrm>
            <a:off x="6072198" y="-2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ne 29"/>
          <p:cNvSpPr>
            <a:spLocks noChangeShapeType="1"/>
          </p:cNvSpPr>
          <p:nvPr/>
        </p:nvSpPr>
        <p:spPr bwMode="auto">
          <a:xfrm>
            <a:off x="726982" y="1967311"/>
            <a:ext cx="3273514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31"/>
          <p:cNvSpPr>
            <a:spLocks noChangeShapeType="1"/>
          </p:cNvSpPr>
          <p:nvPr/>
        </p:nvSpPr>
        <p:spPr bwMode="auto">
          <a:xfrm>
            <a:off x="714348" y="1357298"/>
            <a:ext cx="0" cy="1838335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571504" y="3126323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292893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7501052" y="1607331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17579" y="988233"/>
            <a:ext cx="1285884" cy="1588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4786314" y="2714620"/>
            <a:ext cx="3429000" cy="1735137"/>
            <a:chOff x="428596" y="3714752"/>
            <a:chExt cx="3429000" cy="1735137"/>
          </a:xfrm>
        </p:grpSpPr>
        <p:grpSp>
          <p:nvGrpSpPr>
            <p:cNvPr id="14" name="Группа 11"/>
            <p:cNvGrpSpPr>
              <a:grpSpLocks/>
            </p:cNvGrpSpPr>
            <p:nvPr/>
          </p:nvGrpSpPr>
          <p:grpSpPr bwMode="auto">
            <a:xfrm>
              <a:off x="428596" y="3714752"/>
              <a:ext cx="3429000" cy="1735137"/>
              <a:chOff x="4429124" y="5563371"/>
              <a:chExt cx="2143141" cy="1065290"/>
            </a:xfrm>
          </p:grpSpPr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5357819" y="5786456"/>
                <a:ext cx="1214446" cy="68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4429124" y="6117674"/>
                <a:ext cx="928695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4493265" y="5563371"/>
                <a:ext cx="503147" cy="62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b="1" u="sng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15"/>
              <p:cNvSpPr txBox="1">
                <a:spLocks noChangeArrowheads="1"/>
              </p:cNvSpPr>
              <p:nvPr/>
            </p:nvSpPr>
            <p:spPr bwMode="auto">
              <a:xfrm>
                <a:off x="4550190" y="6061935"/>
                <a:ext cx="785818" cy="566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Группа 38"/>
            <p:cNvGrpSpPr/>
            <p:nvPr/>
          </p:nvGrpSpPr>
          <p:grpSpPr>
            <a:xfrm>
              <a:off x="642910" y="3857628"/>
              <a:ext cx="2347004" cy="571504"/>
              <a:chOff x="724798" y="3857628"/>
              <a:chExt cx="2347004" cy="571504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>
                <a:off x="2754300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724798" y="3857628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Группа 11"/>
          <p:cNvGrpSpPr>
            <a:grpSpLocks/>
          </p:cNvGrpSpPr>
          <p:nvPr/>
        </p:nvGrpSpPr>
        <p:grpSpPr bwMode="auto">
          <a:xfrm>
            <a:off x="4643439" y="4572008"/>
            <a:ext cx="3929088" cy="1643055"/>
            <a:chOff x="4429124" y="5563371"/>
            <a:chExt cx="2455698" cy="1008756"/>
          </a:xfrm>
        </p:grpSpPr>
        <p:sp>
          <p:nvSpPr>
            <p:cNvPr id="27" name="TextBox 8"/>
            <p:cNvSpPr txBox="1">
              <a:spLocks noChangeArrowheads="1"/>
            </p:cNvSpPr>
            <p:nvPr/>
          </p:nvSpPr>
          <p:spPr bwMode="auto">
            <a:xfrm>
              <a:off x="5357818" y="5786455"/>
              <a:ext cx="1527004" cy="680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10м/с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4493265" y="5563371"/>
              <a:ext cx="716548" cy="62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0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6786578" y="5143512"/>
            <a:ext cx="928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22323" y="1628012"/>
            <a:ext cx="60633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2498E-6 L -0.74965 -0.50948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2498E-6 L -0.74965 -0.50948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31" grpId="0"/>
      <p:bldP spid="31" grpId="1"/>
      <p:bldP spid="26" grpId="0" animBg="1"/>
      <p:bldP spid="2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r>
              <a:rPr lang="ru-RU" smtClean="0"/>
              <a:t>Закон движения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813"/>
            <a:ext cx="5357813" cy="60721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Кинематический </a:t>
            </a:r>
            <a:r>
              <a:rPr lang="ru-RU" b="1" dirty="0" smtClean="0">
                <a:solidFill>
                  <a:srgbClr val="C00000"/>
                </a:solidFill>
              </a:rPr>
              <a:t>закон прямолинейного равноускоренного движения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Следует помнить, что в формуле </a:t>
            </a:r>
            <a:r>
              <a:rPr lang="ru-RU" b="1" i="1" dirty="0" smtClean="0">
                <a:solidFill>
                  <a:srgbClr val="C00000"/>
                </a:solidFill>
              </a:rPr>
              <a:t>v</a:t>
            </a:r>
            <a:r>
              <a:rPr lang="ru-RU" b="1" i="1" baseline="-25000" dirty="0" smtClean="0">
                <a:solidFill>
                  <a:srgbClr val="C00000"/>
                </a:solidFill>
              </a:rPr>
              <a:t>0x</a:t>
            </a:r>
            <a:r>
              <a:rPr lang="ru-RU" dirty="0" smtClean="0"/>
              <a:t> и </a:t>
            </a:r>
            <a:r>
              <a:rPr lang="ru-RU" b="1" i="1" dirty="0" err="1" smtClean="0">
                <a:solidFill>
                  <a:srgbClr val="C00000"/>
                </a:solidFill>
              </a:rPr>
              <a:t>а</a:t>
            </a:r>
            <a:r>
              <a:rPr lang="ru-RU" b="1" i="1" baseline="-25000" dirty="0" err="1" smtClean="0">
                <a:solidFill>
                  <a:srgbClr val="C00000"/>
                </a:solidFill>
              </a:rPr>
              <a:t>x</a:t>
            </a:r>
            <a:r>
              <a:rPr lang="ru-RU" dirty="0" smtClean="0"/>
              <a:t> могут быть как </a:t>
            </a:r>
            <a:r>
              <a:rPr lang="ru-RU" b="1" dirty="0" smtClean="0">
                <a:solidFill>
                  <a:srgbClr val="C00000"/>
                </a:solidFill>
              </a:rPr>
              <a:t>положительными</a:t>
            </a:r>
            <a:r>
              <a:rPr lang="ru-RU" dirty="0" smtClean="0"/>
              <a:t>, так и </a:t>
            </a:r>
            <a:r>
              <a:rPr lang="ru-RU" b="1" dirty="0" smtClean="0">
                <a:solidFill>
                  <a:srgbClr val="C00000"/>
                </a:solidFill>
              </a:rPr>
              <a:t>отрицательными</a:t>
            </a:r>
            <a:r>
              <a:rPr lang="ru-RU" dirty="0" smtClean="0"/>
              <a:t>, так как это проекции векторов v</a:t>
            </a:r>
            <a:r>
              <a:rPr lang="ru-RU" baseline="-25000" dirty="0" smtClean="0"/>
              <a:t>0</a:t>
            </a:r>
            <a:r>
              <a:rPr lang="ru-RU" dirty="0" smtClean="0"/>
              <a:t> и а на ось О</a:t>
            </a:r>
            <a:r>
              <a:rPr lang="ru-RU" baseline="-25000" dirty="0" smtClean="0"/>
              <a:t>х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Обратите внимание:</a:t>
            </a:r>
            <a:r>
              <a:rPr lang="ru-RU" dirty="0" smtClean="0"/>
              <a:t> зависимость координаты от времени </a:t>
            </a:r>
            <a:r>
              <a:rPr lang="ru-RU" b="1" dirty="0" smtClean="0">
                <a:solidFill>
                  <a:srgbClr val="C00000"/>
                </a:solidFill>
              </a:rPr>
              <a:t>квадратичная, значит, </a:t>
            </a:r>
            <a:r>
              <a:rPr lang="ru-RU" dirty="0" smtClean="0"/>
              <a:t>графиком является - </a:t>
            </a:r>
            <a:r>
              <a:rPr lang="ru-RU" b="1" dirty="0" smtClean="0">
                <a:solidFill>
                  <a:srgbClr val="C00000"/>
                </a:solidFill>
              </a:rPr>
              <a:t>парабола</a:t>
            </a:r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5286375" y="857250"/>
          <a:ext cx="3143250" cy="1504950"/>
        </p:xfrm>
        <a:graphic>
          <a:graphicData uri="http://schemas.openxmlformats.org/presentationml/2006/ole">
            <p:oleObj spid="_x0000_s2060" name="Mathcad" r:id="rId3" imgW="1295400" imgH="457200" progId="">
              <p:embed/>
            </p:oleObj>
          </a:graphicData>
        </a:graphic>
      </p:graphicFrame>
      <p:pic>
        <p:nvPicPr>
          <p:cNvPr id="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29250" y="2571750"/>
            <a:ext cx="3267075" cy="3254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357188" y="285750"/>
            <a:ext cx="857250" cy="642938"/>
            <a:chOff x="142844" y="214290"/>
            <a:chExt cx="1571636" cy="1209104"/>
          </a:xfrm>
        </p:grpSpPr>
        <p:sp>
          <p:nvSpPr>
            <p:cNvPr id="9" name="Овал 8"/>
            <p:cNvSpPr/>
            <p:nvPr/>
          </p:nvSpPr>
          <p:spPr>
            <a:xfrm>
              <a:off x="142844" y="856160"/>
              <a:ext cx="1571636" cy="42990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13290" y="214290"/>
              <a:ext cx="858578" cy="85682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4284651">
              <a:off x="257785" y="566249"/>
              <a:ext cx="928473" cy="78581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428625" y="1143000"/>
            <a:ext cx="8286750" cy="1588"/>
          </a:xfrm>
          <a:prstGeom prst="line">
            <a:avLst/>
          </a:prstGeom>
          <a:ln w="127000" cmpd="tri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0063" y="6357938"/>
            <a:ext cx="8215312" cy="1587"/>
          </a:xfrm>
          <a:prstGeom prst="line">
            <a:avLst/>
          </a:prstGeom>
          <a:ln w="88900" cmpd="thickThin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571500" y="1571625"/>
            <a:ext cx="4862513" cy="4429125"/>
            <a:chOff x="142844" y="1357299"/>
            <a:chExt cx="4648405" cy="4724431"/>
          </a:xfrm>
        </p:grpSpPr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 rot="-5400000">
              <a:off x="-2142796" y="3643309"/>
              <a:ext cx="4714908" cy="142887"/>
              <a:chOff x="928662" y="4786322"/>
              <a:chExt cx="6500858" cy="142082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>
                <a:off x="929540" y="4856880"/>
                <a:ext cx="6499980" cy="150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rot="5400000">
                <a:off x="860948" y="4853861"/>
                <a:ext cx="1418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>
                <a:off x="1647764" y="4853861"/>
                <a:ext cx="1418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rot="5400000">
                <a:off x="2363368" y="4854204"/>
                <a:ext cx="141851" cy="23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>
                <a:off x="3077806" y="4854204"/>
                <a:ext cx="141851" cy="23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>
                <a:off x="3789908" y="4855711"/>
                <a:ext cx="141851" cy="23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rot="5400000">
                <a:off x="4504346" y="4855711"/>
                <a:ext cx="141851" cy="23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rot="5400000">
                <a:off x="5218783" y="4855711"/>
                <a:ext cx="141851" cy="23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rot="5400000">
                <a:off x="5929719" y="4856879"/>
                <a:ext cx="1418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rot="5400000">
                <a:off x="6644156" y="4856879"/>
                <a:ext cx="1418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36"/>
            <p:cNvGrpSpPr>
              <a:grpSpLocks/>
            </p:cNvGrpSpPr>
            <p:nvPr/>
          </p:nvGrpSpPr>
          <p:grpSpPr bwMode="auto">
            <a:xfrm>
              <a:off x="214282" y="4427818"/>
              <a:ext cx="4143404" cy="71399"/>
              <a:chOff x="928662" y="4786322"/>
              <a:chExt cx="6500858" cy="142082"/>
            </a:xfrm>
          </p:grpSpPr>
          <p:cxnSp>
            <p:nvCxnSpPr>
              <p:cNvPr id="52" name="Прямая со стрелкой 51"/>
              <p:cNvCxnSpPr/>
              <p:nvPr/>
            </p:nvCxnSpPr>
            <p:spPr>
              <a:xfrm>
                <a:off x="928490" y="4856119"/>
                <a:ext cx="6500294" cy="33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5400000">
                <a:off x="857725" y="4856121"/>
                <a:ext cx="1415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1643475" y="4856121"/>
                <a:ext cx="1415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rot="5400000">
                <a:off x="2357793" y="4856121"/>
                <a:ext cx="1415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rot="5400000">
                <a:off x="3072111" y="4856121"/>
                <a:ext cx="1415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rot="5400000">
                <a:off x="3786429" y="4856121"/>
                <a:ext cx="1415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5400000">
                <a:off x="4500747" y="4856121"/>
                <a:ext cx="1415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rot="5400000">
                <a:off x="5215065" y="4856121"/>
                <a:ext cx="1415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rot="5400000">
                <a:off x="5929383" y="4856121"/>
                <a:ext cx="1415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>
                <a:off x="6643701" y="4856121"/>
                <a:ext cx="1415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211136" y="1890703"/>
              <a:ext cx="3619472" cy="1498609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14172" y="1856836"/>
              <a:ext cx="4143044" cy="1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6200000" flipV="1">
              <a:off x="-1607123" y="3750521"/>
              <a:ext cx="4653311" cy="9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14172" y="2429187"/>
              <a:ext cx="4143044" cy="1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85498" y="2928723"/>
              <a:ext cx="4071718" cy="1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14172" y="3428260"/>
              <a:ext cx="4143044" cy="1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14172" y="3929490"/>
              <a:ext cx="4143044" cy="1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172" y="5001376"/>
              <a:ext cx="4143044" cy="1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85498" y="6071570"/>
              <a:ext cx="4071718" cy="1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14172" y="5500913"/>
              <a:ext cx="4143044" cy="1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6200000" flipV="1">
              <a:off x="-1179160" y="3750521"/>
              <a:ext cx="4653311" cy="9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6200000" flipV="1">
              <a:off x="-678352" y="3750521"/>
              <a:ext cx="4653311" cy="9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6200000" flipV="1">
              <a:off x="-250390" y="3750521"/>
              <a:ext cx="4653311" cy="9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6200000" flipV="1">
              <a:off x="178331" y="3749763"/>
              <a:ext cx="4653311" cy="10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6200000" flipV="1">
              <a:off x="678381" y="3750521"/>
              <a:ext cx="4653311" cy="9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6200000" flipV="1">
              <a:off x="1107102" y="3749763"/>
              <a:ext cx="4653311" cy="10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16200000" flipV="1">
              <a:off x="1535823" y="3750521"/>
              <a:ext cx="4653311" cy="9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29" name="TextBox 40"/>
            <p:cNvSpPr txBox="1">
              <a:spLocks noChangeArrowheads="1"/>
            </p:cNvSpPr>
            <p:nvPr/>
          </p:nvSpPr>
          <p:spPr bwMode="auto">
            <a:xfrm>
              <a:off x="3967525" y="4024317"/>
              <a:ext cx="823724" cy="393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latin typeface="Book Antiqua" pitchFamily="18" charset="0"/>
                </a:rPr>
                <a:t>t</a:t>
              </a:r>
              <a:r>
                <a:rPr lang="ru-RU" b="1" i="1">
                  <a:latin typeface="Book Antiqua" pitchFamily="18" charset="0"/>
                </a:rPr>
                <a:t>, </a:t>
              </a:r>
              <a:r>
                <a:rPr lang="ru-RU" b="1">
                  <a:latin typeface="Book Antiqua" pitchFamily="18" charset="0"/>
                </a:rPr>
                <a:t>с</a:t>
              </a:r>
              <a:r>
                <a:rPr lang="ru-RU" b="1" i="1">
                  <a:latin typeface="Book Antiqua" pitchFamily="18" charset="0"/>
                </a:rPr>
                <a:t> </a:t>
              </a: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rot="16200000" flipV="1">
              <a:off x="2035872" y="3749763"/>
              <a:ext cx="4653311" cy="10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42844" y="1428419"/>
              <a:ext cx="4214372" cy="1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Овал 73"/>
          <p:cNvSpPr/>
          <p:nvPr/>
        </p:nvSpPr>
        <p:spPr>
          <a:xfrm>
            <a:off x="571500" y="3429000"/>
            <a:ext cx="149225" cy="1333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42938" y="3500438"/>
            <a:ext cx="3786187" cy="1000125"/>
          </a:xfrm>
          <a:prstGeom prst="rect">
            <a:avLst/>
          </a:prstGeom>
          <a:solidFill>
            <a:srgbClr val="0070C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Прямоугольный треугольник 77"/>
          <p:cNvSpPr/>
          <p:nvPr/>
        </p:nvSpPr>
        <p:spPr>
          <a:xfrm flipH="1">
            <a:off x="642938" y="2071688"/>
            <a:ext cx="3786187" cy="1428750"/>
          </a:xfrm>
          <a:prstGeom prst="rtTriangle">
            <a:avLst/>
          </a:prstGeom>
          <a:solidFill>
            <a:srgbClr val="0070C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71500" y="1143000"/>
            <a:ext cx="1025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Book Antiqua" pitchFamily="18" charset="0"/>
              </a:rPr>
              <a:t> </a:t>
            </a:r>
            <a:r>
              <a:rPr lang="en-US" b="1" i="1">
                <a:latin typeface="Book Antiqua" pitchFamily="18" charset="0"/>
              </a:rPr>
              <a:t>v</a:t>
            </a:r>
            <a:r>
              <a:rPr lang="ru-RU" b="1" i="1" baseline="-25000">
                <a:latin typeface="Book Antiqua" pitchFamily="18" charset="0"/>
              </a:rPr>
              <a:t>х</a:t>
            </a:r>
            <a:r>
              <a:rPr lang="en-US" b="1" i="1" baseline="-25000">
                <a:latin typeface="Book Antiqua" pitchFamily="18" charset="0"/>
              </a:rPr>
              <a:t> </a:t>
            </a:r>
            <a:r>
              <a:rPr lang="ru-RU" b="1" i="1">
                <a:latin typeface="Book Antiqua" pitchFamily="18" charset="0"/>
              </a:rPr>
              <a:t>, </a:t>
            </a:r>
            <a:r>
              <a:rPr lang="ru-RU" b="1">
                <a:latin typeface="Book Antiqua" pitchFamily="18" charset="0"/>
              </a:rPr>
              <a:t>м/с</a:t>
            </a:r>
            <a:endParaRPr lang="ru-RU" b="1" baseline="-18000">
              <a:latin typeface="Book Antiqua" pitchFamily="18" charset="0"/>
            </a:endParaRPr>
          </a:p>
        </p:txBody>
      </p:sp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 rot="-5400000">
            <a:off x="-48419" y="3834607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Book Antiqua" pitchFamily="18" charset="0"/>
              </a:rPr>
              <a:t>v</a:t>
            </a:r>
            <a:r>
              <a:rPr lang="ru-RU" b="1" i="1" baseline="-25000">
                <a:latin typeface="Book Antiqua" pitchFamily="18" charset="0"/>
              </a:rPr>
              <a:t>0х</a:t>
            </a:r>
            <a:endParaRPr lang="ru-RU">
              <a:latin typeface="Calibri" pitchFamily="34" charset="0"/>
            </a:endParaRPr>
          </a:p>
        </p:txBody>
      </p: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 rot="-5400000">
            <a:off x="4022725" y="3049588"/>
            <a:ext cx="161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Book Antiqua" pitchFamily="18" charset="0"/>
              </a:rPr>
              <a:t>v</a:t>
            </a:r>
            <a:r>
              <a:rPr lang="ru-RU" b="1" i="1">
                <a:latin typeface="Book Antiqua" pitchFamily="18" charset="0"/>
              </a:rPr>
              <a:t> </a:t>
            </a:r>
            <a:r>
              <a:rPr lang="en-US" b="1" i="1" baseline="-16000">
                <a:latin typeface="Book Antiqua" pitchFamily="18" charset="0"/>
              </a:rPr>
              <a:t>x </a:t>
            </a:r>
            <a:r>
              <a:rPr lang="en-US" b="1" i="1">
                <a:latin typeface="Book Antiqua" pitchFamily="18" charset="0"/>
              </a:rPr>
              <a:t>= v</a:t>
            </a:r>
            <a:r>
              <a:rPr lang="ru-RU" b="1" i="1" baseline="-22000">
                <a:latin typeface="Book Antiqua" pitchFamily="18" charset="0"/>
              </a:rPr>
              <a:t>0</a:t>
            </a:r>
            <a:r>
              <a:rPr lang="en-US" b="1" i="1" baseline="-16000">
                <a:latin typeface="Book Antiqua" pitchFamily="18" charset="0"/>
              </a:rPr>
              <a:t>x</a:t>
            </a:r>
            <a:r>
              <a:rPr lang="ru-RU" i="1">
                <a:latin typeface="Book Antiqua" pitchFamily="18" charset="0"/>
              </a:rPr>
              <a:t> +</a:t>
            </a:r>
            <a:r>
              <a:rPr lang="en-US" b="1" i="1">
                <a:latin typeface="Book Antiqua" pitchFamily="18" charset="0"/>
              </a:rPr>
              <a:t> a</a:t>
            </a:r>
            <a:r>
              <a:rPr lang="ru-RU" b="1" i="1" baseline="-22000">
                <a:latin typeface="Book Antiqua" pitchFamily="18" charset="0"/>
              </a:rPr>
              <a:t>х </a:t>
            </a:r>
            <a:r>
              <a:rPr lang="en-US" b="1" i="1">
                <a:latin typeface="Book Antiqua" pitchFamily="18" charset="0"/>
              </a:rPr>
              <a:t>t</a:t>
            </a:r>
            <a:endParaRPr lang="ru-RU" b="1" i="1" baseline="-18000">
              <a:latin typeface="Book Antiqua" pitchFamily="18" charset="0"/>
            </a:endParaRPr>
          </a:p>
        </p:txBody>
      </p:sp>
      <p:sp>
        <p:nvSpPr>
          <p:cNvPr id="83" name="Правая фигурная скобка 82"/>
          <p:cNvSpPr/>
          <p:nvPr/>
        </p:nvSpPr>
        <p:spPr>
          <a:xfrm rot="10800000">
            <a:off x="428625" y="3500438"/>
            <a:ext cx="214313" cy="1000125"/>
          </a:xfrm>
          <a:prstGeom prst="rightBrace">
            <a:avLst>
              <a:gd name="adj1" fmla="val 90555"/>
              <a:gd name="adj2" fmla="val 49167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Правая фигурная скобка 83"/>
          <p:cNvSpPr/>
          <p:nvPr/>
        </p:nvSpPr>
        <p:spPr>
          <a:xfrm>
            <a:off x="4429125" y="2071688"/>
            <a:ext cx="285750" cy="2428875"/>
          </a:xfrm>
          <a:prstGeom prst="rightBrace">
            <a:avLst>
              <a:gd name="adj1" fmla="val 130000"/>
              <a:gd name="adj2" fmla="val 5000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1428750" y="357188"/>
            <a:ext cx="72993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Перемещение при равноускоренном движении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072063" y="1357313"/>
            <a:ext cx="3952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Нам хорошо известно, что площадь </a:t>
            </a:r>
          </a:p>
          <a:p>
            <a:pPr algn="ctr"/>
            <a:r>
              <a:rPr lang="ru-RU">
                <a:latin typeface="Calibri" pitchFamily="34" charset="0"/>
              </a:rPr>
              <a:t>фигуры под графиком  скорости </a:t>
            </a:r>
          </a:p>
          <a:p>
            <a:pPr algn="ctr"/>
            <a:r>
              <a:rPr lang="ru-RU">
                <a:latin typeface="Calibri" pitchFamily="34" charset="0"/>
              </a:rPr>
              <a:t>численно равна  пути, а под графиком</a:t>
            </a:r>
          </a:p>
          <a:p>
            <a:pPr algn="ctr"/>
            <a:r>
              <a:rPr lang="ru-RU">
                <a:latin typeface="Calibri" pitchFamily="34" charset="0"/>
              </a:rPr>
              <a:t>проекции скорости -  равна проекции </a:t>
            </a:r>
          </a:p>
          <a:p>
            <a:pPr algn="ctr"/>
            <a:r>
              <a:rPr lang="ru-RU">
                <a:latin typeface="Calibri" pitchFamily="34" charset="0"/>
              </a:rPr>
              <a:t>перемещения.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143500" y="2857500"/>
            <a:ext cx="3805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Поэтому,  нам  достаточно выразить </a:t>
            </a:r>
          </a:p>
          <a:p>
            <a:pPr algn="ctr"/>
            <a:r>
              <a:rPr lang="ru-RU">
                <a:latin typeface="Calibri" pitchFamily="34" charset="0"/>
              </a:rPr>
              <a:t>площадь  трапеции   ОАВС</a:t>
            </a:r>
          </a:p>
        </p:txBody>
      </p:sp>
      <p:sp>
        <p:nvSpPr>
          <p:cNvPr id="88" name="Правая фигурная скобка 87"/>
          <p:cNvSpPr/>
          <p:nvPr/>
        </p:nvSpPr>
        <p:spPr>
          <a:xfrm rot="5400000">
            <a:off x="2410619" y="2732882"/>
            <a:ext cx="250825" cy="3786187"/>
          </a:xfrm>
          <a:prstGeom prst="rightBrace">
            <a:avLst>
              <a:gd name="adj1" fmla="val 90555"/>
              <a:gd name="adj2" fmla="val 49167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>
            <a:spLocks noChangeArrowheads="1"/>
          </p:cNvSpPr>
          <p:nvPr/>
        </p:nvSpPr>
        <p:spPr bwMode="auto">
          <a:xfrm>
            <a:off x="2643188" y="4643438"/>
            <a:ext cx="27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Book Antiqua" pitchFamily="18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57188" y="4357688"/>
            <a:ext cx="319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о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285750" y="3214688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429125" y="1714500"/>
            <a:ext cx="30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429125" y="4500563"/>
            <a:ext cx="30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</a:t>
            </a:r>
          </a:p>
        </p:txBody>
      </p:sp>
      <p:sp>
        <p:nvSpPr>
          <p:cNvPr id="94" name="Прямоугольник 93"/>
          <p:cNvSpPr>
            <a:spLocks noChangeArrowheads="1"/>
          </p:cNvSpPr>
          <p:nvPr/>
        </p:nvSpPr>
        <p:spPr bwMode="auto">
          <a:xfrm>
            <a:off x="5286375" y="3714750"/>
            <a:ext cx="682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Book Antiqua" pitchFamily="18" charset="0"/>
              </a:rPr>
              <a:t>S</a:t>
            </a:r>
            <a:r>
              <a:rPr lang="ru-RU" b="1" i="1">
                <a:latin typeface="Book Antiqua" pitchFamily="18" charset="0"/>
              </a:rPr>
              <a:t> </a:t>
            </a:r>
            <a:r>
              <a:rPr lang="en-US" b="1" i="1" baseline="-18000">
                <a:latin typeface="Book Antiqua" pitchFamily="18" charset="0"/>
              </a:rPr>
              <a:t>x</a:t>
            </a:r>
            <a:r>
              <a:rPr lang="ru-RU" b="1" i="1" baseline="-18000">
                <a:latin typeface="Book Antiqua" pitchFamily="18" charset="0"/>
              </a:rPr>
              <a:t> </a:t>
            </a:r>
            <a:r>
              <a:rPr lang="ru-RU" b="1" i="1">
                <a:latin typeface="Book Antiqua" pitchFamily="18" charset="0"/>
              </a:rPr>
              <a:t>= 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857875" y="3429000"/>
            <a:ext cx="100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Book Antiqua" pitchFamily="18" charset="0"/>
              </a:rPr>
              <a:t>v</a:t>
            </a:r>
            <a:r>
              <a:rPr lang="ru-RU" sz="2000" b="1" i="1" baseline="-26000">
                <a:latin typeface="Book Antiqua" pitchFamily="18" charset="0"/>
              </a:rPr>
              <a:t>х</a:t>
            </a:r>
            <a:r>
              <a:rPr lang="ru-RU" sz="2000" b="1" i="1">
                <a:latin typeface="Book Antiqua" pitchFamily="18" charset="0"/>
              </a:rPr>
              <a:t> + </a:t>
            </a:r>
            <a:r>
              <a:rPr lang="en-US" sz="2000" b="1" i="1">
                <a:latin typeface="Book Antiqua" pitchFamily="18" charset="0"/>
              </a:rPr>
              <a:t>v</a:t>
            </a:r>
            <a:r>
              <a:rPr lang="ru-RU" sz="2000" b="1" i="1" baseline="-26000">
                <a:latin typeface="Book Antiqua" pitchFamily="18" charset="0"/>
              </a:rPr>
              <a:t>0</a:t>
            </a:r>
            <a:r>
              <a:rPr lang="ru-RU" sz="2000" b="1" i="1" baseline="-20000">
                <a:latin typeface="Book Antiqua" pitchFamily="18" charset="0"/>
              </a:rPr>
              <a:t>х</a:t>
            </a:r>
          </a:p>
        </p:txBody>
      </p:sp>
      <p:sp>
        <p:nvSpPr>
          <p:cNvPr id="96" name="Прямоугольник 95"/>
          <p:cNvSpPr>
            <a:spLocks noChangeArrowheads="1"/>
          </p:cNvSpPr>
          <p:nvPr/>
        </p:nvSpPr>
        <p:spPr bwMode="auto">
          <a:xfrm>
            <a:off x="6786563" y="3643313"/>
            <a:ext cx="27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Book Antiqua" pitchFamily="18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5857875" y="3857625"/>
            <a:ext cx="95091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143625" y="38576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99" name="Прямоугольник 98"/>
          <p:cNvSpPr>
            <a:spLocks noChangeArrowheads="1"/>
          </p:cNvSpPr>
          <p:nvPr/>
        </p:nvSpPr>
        <p:spPr bwMode="auto">
          <a:xfrm>
            <a:off x="7000875" y="3643313"/>
            <a:ext cx="32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Book Antiqua" pitchFamily="18" charset="0"/>
              </a:rPr>
              <a:t>=</a:t>
            </a:r>
            <a:endParaRPr lang="ru-RU">
              <a:latin typeface="Calibri" pitchFamily="34" charset="0"/>
            </a:endParaRPr>
          </a:p>
        </p:txBody>
      </p:sp>
      <p:sp>
        <p:nvSpPr>
          <p:cNvPr id="100" name="Прямоугольник 99"/>
          <p:cNvSpPr>
            <a:spLocks noChangeArrowheads="1"/>
          </p:cNvSpPr>
          <p:nvPr/>
        </p:nvSpPr>
        <p:spPr bwMode="auto">
          <a:xfrm>
            <a:off x="7358063" y="3500438"/>
            <a:ext cx="120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Book Antiqua" pitchFamily="18" charset="0"/>
              </a:rPr>
              <a:t>2</a:t>
            </a:r>
            <a:r>
              <a:rPr lang="en-US" b="1" i="1">
                <a:latin typeface="Book Antiqua" pitchFamily="18" charset="0"/>
              </a:rPr>
              <a:t>v</a:t>
            </a:r>
            <a:r>
              <a:rPr lang="ru-RU" b="1" i="1" baseline="-22000">
                <a:latin typeface="Book Antiqua" pitchFamily="18" charset="0"/>
              </a:rPr>
              <a:t>0 </a:t>
            </a:r>
            <a:r>
              <a:rPr lang="en-US" b="1" i="1" baseline="-16000">
                <a:latin typeface="Book Antiqua" pitchFamily="18" charset="0"/>
              </a:rPr>
              <a:t>x</a:t>
            </a:r>
            <a:r>
              <a:rPr lang="ru-RU" i="1">
                <a:latin typeface="Book Antiqua" pitchFamily="18" charset="0"/>
              </a:rPr>
              <a:t> +</a:t>
            </a:r>
            <a:r>
              <a:rPr lang="en-US" b="1" i="1">
                <a:latin typeface="Book Antiqua" pitchFamily="18" charset="0"/>
              </a:rPr>
              <a:t> a</a:t>
            </a:r>
            <a:r>
              <a:rPr lang="ru-RU" b="1" i="1" baseline="-22000">
                <a:latin typeface="Book Antiqua" pitchFamily="18" charset="0"/>
              </a:rPr>
              <a:t>х </a:t>
            </a:r>
            <a:r>
              <a:rPr lang="en-US" b="1" i="1">
                <a:latin typeface="Book Antiqua" pitchFamily="18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7786688" y="38576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7429500" y="3857625"/>
            <a:ext cx="107156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>
            <a:spLocks noChangeArrowheads="1"/>
          </p:cNvSpPr>
          <p:nvPr/>
        </p:nvSpPr>
        <p:spPr bwMode="auto">
          <a:xfrm>
            <a:off x="8501063" y="3643313"/>
            <a:ext cx="27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Book Antiqua" pitchFamily="18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214938" y="4214813"/>
            <a:ext cx="2143125" cy="7143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16"/>
          <p:cNvGrpSpPr>
            <a:grpSpLocks/>
          </p:cNvGrpSpPr>
          <p:nvPr/>
        </p:nvGrpSpPr>
        <p:grpSpPr bwMode="auto">
          <a:xfrm>
            <a:off x="5286375" y="4214813"/>
            <a:ext cx="1997075" cy="850900"/>
            <a:chOff x="5929322" y="4500570"/>
            <a:chExt cx="1997241" cy="850762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>
              <a:off x="7358191" y="4857699"/>
              <a:ext cx="42866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07" name="Прямоугольник 118"/>
            <p:cNvSpPr>
              <a:spLocks noChangeArrowheads="1"/>
            </p:cNvSpPr>
            <p:nvPr/>
          </p:nvSpPr>
          <p:spPr bwMode="auto">
            <a:xfrm>
              <a:off x="5929322" y="4643446"/>
              <a:ext cx="143500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latin typeface="Book Antiqua" pitchFamily="18" charset="0"/>
                </a:rPr>
                <a:t>S</a:t>
              </a:r>
              <a:r>
                <a:rPr lang="ru-RU" sz="2000" b="1" i="1">
                  <a:latin typeface="Book Antiqua" pitchFamily="18" charset="0"/>
                </a:rPr>
                <a:t> </a:t>
              </a:r>
              <a:r>
                <a:rPr lang="en-US" sz="2000" b="1" i="1" baseline="-18000">
                  <a:latin typeface="Book Antiqua" pitchFamily="18" charset="0"/>
                </a:rPr>
                <a:t>x</a:t>
              </a:r>
              <a:r>
                <a:rPr lang="ru-RU" sz="2000" b="1" i="1" baseline="-18000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= </a:t>
              </a:r>
              <a:r>
                <a:rPr lang="en-US" sz="2000" b="1" i="1">
                  <a:latin typeface="Book Antiqua" pitchFamily="18" charset="0"/>
                </a:rPr>
                <a:t>v</a:t>
              </a:r>
              <a:r>
                <a:rPr lang="ru-RU" sz="2000" b="1" i="1" baseline="-22000">
                  <a:latin typeface="Book Antiqua" pitchFamily="18" charset="0"/>
                </a:rPr>
                <a:t>0</a:t>
              </a:r>
              <a:r>
                <a:rPr lang="en-US" sz="2000" b="1" i="1" baseline="-16000">
                  <a:latin typeface="Book Antiqua" pitchFamily="18" charset="0"/>
                </a:rPr>
                <a:t>x</a:t>
              </a:r>
              <a:r>
                <a:rPr lang="en-US" sz="2000" b="1" i="1">
                  <a:latin typeface="Book Antiqua" pitchFamily="18" charset="0"/>
                </a:rPr>
                <a:t> t</a:t>
              </a:r>
              <a:r>
                <a:rPr lang="ru-RU" sz="2000" i="1">
                  <a:latin typeface="Book Antiqua" pitchFamily="18" charset="0"/>
                </a:rPr>
                <a:t> +</a:t>
              </a:r>
              <a:endParaRPr lang="ru-RU" sz="2000">
                <a:latin typeface="Calibri" pitchFamily="34" charset="0"/>
              </a:endParaRPr>
            </a:p>
            <a:p>
              <a:r>
                <a:rPr lang="ru-RU" sz="2000" b="1" i="1">
                  <a:latin typeface="Book Antiqua" pitchFamily="18" charset="0"/>
                </a:rPr>
                <a:t> </a:t>
              </a:r>
            </a:p>
          </p:txBody>
        </p:sp>
        <p:sp>
          <p:nvSpPr>
            <p:cNvPr id="6208" name="Прямоугольник 119"/>
            <p:cNvSpPr>
              <a:spLocks noChangeArrowheads="1"/>
            </p:cNvSpPr>
            <p:nvPr/>
          </p:nvSpPr>
          <p:spPr bwMode="auto">
            <a:xfrm>
              <a:off x="7286644" y="4500570"/>
              <a:ext cx="6399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latin typeface="Book Antiqua" pitchFamily="18" charset="0"/>
                </a:rPr>
                <a:t>a</a:t>
              </a:r>
              <a:r>
                <a:rPr lang="ru-RU" sz="2000" b="1" i="1" baseline="-22000">
                  <a:latin typeface="Book Antiqua" pitchFamily="18" charset="0"/>
                </a:rPr>
                <a:t>х </a:t>
              </a:r>
              <a:r>
                <a:rPr lang="en-US" sz="2000" b="1" i="1">
                  <a:latin typeface="Book Antiqua" pitchFamily="18" charset="0"/>
                </a:rPr>
                <a:t>t</a:t>
              </a:r>
              <a:r>
                <a:rPr lang="ru-RU" sz="2000" b="1" i="1" baseline="30000">
                  <a:latin typeface="Book Antiqua" pitchFamily="18" charset="0"/>
                </a:rPr>
                <a:t>2</a:t>
              </a:r>
              <a:endParaRPr lang="ru-RU" sz="2000" baseline="30000">
                <a:latin typeface="Calibri" pitchFamily="34" charset="0"/>
              </a:endParaRPr>
            </a:p>
          </p:txBody>
        </p:sp>
        <p:sp>
          <p:nvSpPr>
            <p:cNvPr id="6209" name="TextBox 120"/>
            <p:cNvSpPr txBox="1">
              <a:spLocks noChangeArrowheads="1"/>
            </p:cNvSpPr>
            <p:nvPr/>
          </p:nvSpPr>
          <p:spPr bwMode="auto">
            <a:xfrm>
              <a:off x="7429520" y="4857760"/>
              <a:ext cx="3145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4857750" y="5000625"/>
            <a:ext cx="416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  Тогда формула  координаты имеет вид: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857750" y="5429250"/>
            <a:ext cx="2286000" cy="7143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Группа 135"/>
          <p:cNvGrpSpPr>
            <a:grpSpLocks/>
          </p:cNvGrpSpPr>
          <p:nvPr/>
        </p:nvGrpSpPr>
        <p:grpSpPr bwMode="auto">
          <a:xfrm>
            <a:off x="4786313" y="5429250"/>
            <a:ext cx="2354262" cy="850900"/>
            <a:chOff x="5572132" y="4500570"/>
            <a:chExt cx="2354431" cy="850762"/>
          </a:xfrm>
        </p:grpSpPr>
        <p:cxnSp>
          <p:nvCxnSpPr>
            <p:cNvPr id="137" name="Прямая соединительная линия 136"/>
            <p:cNvCxnSpPr/>
            <p:nvPr/>
          </p:nvCxnSpPr>
          <p:spPr>
            <a:xfrm>
              <a:off x="7358197" y="4857700"/>
              <a:ext cx="428656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03" name="Прямоугольник 137"/>
            <p:cNvSpPr>
              <a:spLocks noChangeArrowheads="1"/>
            </p:cNvSpPr>
            <p:nvPr/>
          </p:nvSpPr>
          <p:spPr bwMode="auto">
            <a:xfrm>
              <a:off x="5572132" y="4643446"/>
              <a:ext cx="214314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i="1">
                  <a:latin typeface="Book Antiqua" pitchFamily="18" charset="0"/>
                </a:rPr>
                <a:t> x = x</a:t>
              </a:r>
              <a:r>
                <a:rPr lang="en-US" sz="2000" b="1" i="1" baseline="-25000">
                  <a:latin typeface="Book Antiqua" pitchFamily="18" charset="0"/>
                </a:rPr>
                <a:t>0</a:t>
              </a:r>
              <a:r>
                <a:rPr lang="en-US" sz="2000" b="1" i="1">
                  <a:latin typeface="Book Antiqua" pitchFamily="18" charset="0"/>
                </a:rPr>
                <a:t> + v</a:t>
              </a:r>
              <a:r>
                <a:rPr lang="ru-RU" sz="2000" b="1" i="1" baseline="-22000">
                  <a:latin typeface="Book Antiqua" pitchFamily="18" charset="0"/>
                </a:rPr>
                <a:t>0</a:t>
              </a:r>
              <a:r>
                <a:rPr lang="en-US" sz="2000" b="1" i="1" baseline="-16000">
                  <a:latin typeface="Book Antiqua" pitchFamily="18" charset="0"/>
                </a:rPr>
                <a:t>x</a:t>
              </a:r>
              <a:r>
                <a:rPr lang="en-US" sz="2000" b="1" i="1">
                  <a:latin typeface="Book Antiqua" pitchFamily="18" charset="0"/>
                </a:rPr>
                <a:t> t</a:t>
              </a:r>
              <a:r>
                <a:rPr lang="ru-RU" sz="2000" i="1">
                  <a:latin typeface="Book Antiqua" pitchFamily="18" charset="0"/>
                </a:rPr>
                <a:t> +</a:t>
              </a:r>
              <a:endParaRPr lang="ru-RU" sz="2000">
                <a:latin typeface="Calibri" pitchFamily="34" charset="0"/>
              </a:endParaRPr>
            </a:p>
            <a:p>
              <a:r>
                <a:rPr lang="ru-RU" sz="2000" b="1" i="1">
                  <a:latin typeface="Book Antiqua" pitchFamily="18" charset="0"/>
                </a:rPr>
                <a:t> </a:t>
              </a:r>
            </a:p>
          </p:txBody>
        </p:sp>
        <p:sp>
          <p:nvSpPr>
            <p:cNvPr id="6204" name="Прямоугольник 138"/>
            <p:cNvSpPr>
              <a:spLocks noChangeArrowheads="1"/>
            </p:cNvSpPr>
            <p:nvPr/>
          </p:nvSpPr>
          <p:spPr bwMode="auto">
            <a:xfrm>
              <a:off x="7286644" y="4500570"/>
              <a:ext cx="6399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latin typeface="Book Antiqua" pitchFamily="18" charset="0"/>
                </a:rPr>
                <a:t>a</a:t>
              </a:r>
              <a:r>
                <a:rPr lang="ru-RU" sz="2000" b="1" i="1" baseline="-22000">
                  <a:latin typeface="Book Antiqua" pitchFamily="18" charset="0"/>
                </a:rPr>
                <a:t>х </a:t>
              </a:r>
              <a:r>
                <a:rPr lang="en-US" sz="2000" b="1" i="1">
                  <a:latin typeface="Book Antiqua" pitchFamily="18" charset="0"/>
                </a:rPr>
                <a:t>t</a:t>
              </a:r>
              <a:r>
                <a:rPr lang="ru-RU" sz="2000" b="1" i="1" baseline="30000">
                  <a:latin typeface="Book Antiqua" pitchFamily="18" charset="0"/>
                </a:rPr>
                <a:t>2</a:t>
              </a:r>
              <a:endParaRPr lang="ru-RU" sz="2000" baseline="30000">
                <a:latin typeface="Calibri" pitchFamily="34" charset="0"/>
              </a:endParaRPr>
            </a:p>
          </p:txBody>
        </p:sp>
        <p:sp>
          <p:nvSpPr>
            <p:cNvPr id="6205" name="TextBox 139"/>
            <p:cNvSpPr txBox="1">
              <a:spLocks noChangeArrowheads="1"/>
            </p:cNvSpPr>
            <p:nvPr/>
          </p:nvSpPr>
          <p:spPr bwMode="auto">
            <a:xfrm>
              <a:off x="7429520" y="4857760"/>
              <a:ext cx="3145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141" name="Скругленный прямоугольник 140"/>
          <p:cNvSpPr/>
          <p:nvPr/>
        </p:nvSpPr>
        <p:spPr>
          <a:xfrm>
            <a:off x="7500938" y="4214813"/>
            <a:ext cx="1428750" cy="7143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Группа 141"/>
          <p:cNvGrpSpPr>
            <a:grpSpLocks/>
          </p:cNvGrpSpPr>
          <p:nvPr/>
        </p:nvGrpSpPr>
        <p:grpSpPr bwMode="auto">
          <a:xfrm>
            <a:off x="7572375" y="4214813"/>
            <a:ext cx="1282700" cy="850900"/>
            <a:chOff x="5929322" y="4500570"/>
            <a:chExt cx="1282861" cy="850762"/>
          </a:xfrm>
        </p:grpSpPr>
        <p:cxnSp>
          <p:nvCxnSpPr>
            <p:cNvPr id="143" name="Прямая соединительная линия 142"/>
            <p:cNvCxnSpPr/>
            <p:nvPr/>
          </p:nvCxnSpPr>
          <p:spPr>
            <a:xfrm>
              <a:off x="6643787" y="4857699"/>
              <a:ext cx="42867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9" name="Прямоугольник 143"/>
            <p:cNvSpPr>
              <a:spLocks noChangeArrowheads="1"/>
            </p:cNvSpPr>
            <p:nvPr/>
          </p:nvSpPr>
          <p:spPr bwMode="auto">
            <a:xfrm>
              <a:off x="5929322" y="4643446"/>
              <a:ext cx="73930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latin typeface="Book Antiqua" pitchFamily="18" charset="0"/>
                </a:rPr>
                <a:t>S</a:t>
              </a:r>
              <a:r>
                <a:rPr lang="ru-RU" sz="2000" b="1" i="1">
                  <a:latin typeface="Book Antiqua" pitchFamily="18" charset="0"/>
                </a:rPr>
                <a:t> </a:t>
              </a:r>
              <a:r>
                <a:rPr lang="en-US" sz="2000" b="1" i="1" baseline="-18000">
                  <a:latin typeface="Book Antiqua" pitchFamily="18" charset="0"/>
                </a:rPr>
                <a:t>x</a:t>
              </a:r>
              <a:r>
                <a:rPr lang="ru-RU" sz="2000" b="1" i="1" baseline="-18000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= </a:t>
              </a:r>
              <a:endParaRPr lang="ru-RU" sz="2000">
                <a:latin typeface="Calibri" pitchFamily="34" charset="0"/>
              </a:endParaRPr>
            </a:p>
            <a:p>
              <a:r>
                <a:rPr lang="ru-RU" sz="2000" b="1" i="1">
                  <a:latin typeface="Book Antiqua" pitchFamily="18" charset="0"/>
                </a:rPr>
                <a:t> </a:t>
              </a:r>
            </a:p>
          </p:txBody>
        </p:sp>
        <p:sp>
          <p:nvSpPr>
            <p:cNvPr id="6200" name="Прямоугольник 144"/>
            <p:cNvSpPr>
              <a:spLocks noChangeArrowheads="1"/>
            </p:cNvSpPr>
            <p:nvPr/>
          </p:nvSpPr>
          <p:spPr bwMode="auto">
            <a:xfrm>
              <a:off x="6572264" y="4500570"/>
              <a:ext cx="6399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latin typeface="Book Antiqua" pitchFamily="18" charset="0"/>
                </a:rPr>
                <a:t>a</a:t>
              </a:r>
              <a:r>
                <a:rPr lang="ru-RU" sz="2000" b="1" i="1" baseline="-22000">
                  <a:latin typeface="Book Antiqua" pitchFamily="18" charset="0"/>
                </a:rPr>
                <a:t>х </a:t>
              </a:r>
              <a:r>
                <a:rPr lang="en-US" sz="2000" b="1" i="1">
                  <a:latin typeface="Book Antiqua" pitchFamily="18" charset="0"/>
                </a:rPr>
                <a:t>t</a:t>
              </a:r>
              <a:r>
                <a:rPr lang="ru-RU" sz="2000" b="1" i="1" baseline="30000">
                  <a:latin typeface="Book Antiqua" pitchFamily="18" charset="0"/>
                </a:rPr>
                <a:t>2</a:t>
              </a:r>
              <a:endParaRPr lang="ru-RU" sz="2000" baseline="30000">
                <a:latin typeface="Calibri" pitchFamily="34" charset="0"/>
              </a:endParaRPr>
            </a:p>
          </p:txBody>
        </p:sp>
        <p:sp>
          <p:nvSpPr>
            <p:cNvPr id="6201" name="TextBox 145"/>
            <p:cNvSpPr txBox="1">
              <a:spLocks noChangeArrowheads="1"/>
            </p:cNvSpPr>
            <p:nvPr/>
          </p:nvSpPr>
          <p:spPr bwMode="auto">
            <a:xfrm>
              <a:off x="6643702" y="4857760"/>
              <a:ext cx="3145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147" name="Скругленный прямоугольник 146"/>
          <p:cNvSpPr/>
          <p:nvPr/>
        </p:nvSpPr>
        <p:spPr>
          <a:xfrm>
            <a:off x="7286625" y="5429250"/>
            <a:ext cx="1714500" cy="7143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" name="Группа 147"/>
          <p:cNvGrpSpPr>
            <a:grpSpLocks/>
          </p:cNvGrpSpPr>
          <p:nvPr/>
        </p:nvGrpSpPr>
        <p:grpSpPr bwMode="auto">
          <a:xfrm>
            <a:off x="6357938" y="5429250"/>
            <a:ext cx="2571750" cy="850900"/>
            <a:chOff x="5354827" y="4500570"/>
            <a:chExt cx="2571736" cy="850762"/>
          </a:xfrm>
        </p:grpSpPr>
        <p:cxnSp>
          <p:nvCxnSpPr>
            <p:cNvPr id="149" name="Прямая соединительная линия 148"/>
            <p:cNvCxnSpPr/>
            <p:nvPr/>
          </p:nvCxnSpPr>
          <p:spPr>
            <a:xfrm>
              <a:off x="7358241" y="4857700"/>
              <a:ext cx="42862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5" name="Прямоугольник 149"/>
            <p:cNvSpPr>
              <a:spLocks noChangeArrowheads="1"/>
            </p:cNvSpPr>
            <p:nvPr/>
          </p:nvSpPr>
          <p:spPr bwMode="auto">
            <a:xfrm>
              <a:off x="5354827" y="4643446"/>
              <a:ext cx="214314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i="1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              </a:t>
              </a:r>
              <a:r>
                <a:rPr lang="en-US" sz="2000" b="1" i="1">
                  <a:latin typeface="Book Antiqua" pitchFamily="18" charset="0"/>
                </a:rPr>
                <a:t>x = x</a:t>
              </a:r>
              <a:r>
                <a:rPr lang="en-US" sz="2000" b="1" i="1" baseline="-25000">
                  <a:latin typeface="Book Antiqua" pitchFamily="18" charset="0"/>
                </a:rPr>
                <a:t>0</a:t>
              </a:r>
              <a:r>
                <a:rPr lang="en-US" sz="2000" b="1" i="1">
                  <a:latin typeface="Book Antiqua" pitchFamily="18" charset="0"/>
                </a:rPr>
                <a:t> </a:t>
              </a:r>
              <a:r>
                <a:rPr lang="ru-RU" sz="2000" i="1">
                  <a:latin typeface="Book Antiqua" pitchFamily="18" charset="0"/>
                </a:rPr>
                <a:t>+</a:t>
              </a:r>
              <a:endParaRPr lang="ru-RU" sz="2000">
                <a:latin typeface="Calibri" pitchFamily="34" charset="0"/>
              </a:endParaRPr>
            </a:p>
            <a:p>
              <a:r>
                <a:rPr lang="ru-RU" sz="2000" b="1" i="1">
                  <a:latin typeface="Book Antiqua" pitchFamily="18" charset="0"/>
                </a:rPr>
                <a:t> </a:t>
              </a:r>
            </a:p>
          </p:txBody>
        </p:sp>
        <p:sp>
          <p:nvSpPr>
            <p:cNvPr id="6196" name="Прямоугольник 150"/>
            <p:cNvSpPr>
              <a:spLocks noChangeArrowheads="1"/>
            </p:cNvSpPr>
            <p:nvPr/>
          </p:nvSpPr>
          <p:spPr bwMode="auto">
            <a:xfrm>
              <a:off x="7286644" y="4500570"/>
              <a:ext cx="6399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latin typeface="Book Antiqua" pitchFamily="18" charset="0"/>
                </a:rPr>
                <a:t>a</a:t>
              </a:r>
              <a:r>
                <a:rPr lang="ru-RU" sz="2000" b="1" i="1" baseline="-22000">
                  <a:latin typeface="Book Antiqua" pitchFamily="18" charset="0"/>
                </a:rPr>
                <a:t>х </a:t>
              </a:r>
              <a:r>
                <a:rPr lang="en-US" sz="2000" b="1" i="1">
                  <a:latin typeface="Book Antiqua" pitchFamily="18" charset="0"/>
                </a:rPr>
                <a:t>t</a:t>
              </a:r>
              <a:r>
                <a:rPr lang="ru-RU" sz="2000" b="1" i="1" baseline="30000">
                  <a:latin typeface="Book Antiqua" pitchFamily="18" charset="0"/>
                </a:rPr>
                <a:t>2</a:t>
              </a:r>
              <a:endParaRPr lang="ru-RU" sz="2000" baseline="30000">
                <a:latin typeface="Calibri" pitchFamily="34" charset="0"/>
              </a:endParaRPr>
            </a:p>
          </p:txBody>
        </p:sp>
        <p:sp>
          <p:nvSpPr>
            <p:cNvPr id="6197" name="TextBox 151"/>
            <p:cNvSpPr txBox="1">
              <a:spLocks noChangeArrowheads="1"/>
            </p:cNvSpPr>
            <p:nvPr/>
          </p:nvSpPr>
          <p:spPr bwMode="auto">
            <a:xfrm>
              <a:off x="7429520" y="4857760"/>
              <a:ext cx="3145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154" name="Прямая соединительная линия 153"/>
          <p:cNvCxnSpPr/>
          <p:nvPr/>
        </p:nvCxnSpPr>
        <p:spPr>
          <a:xfrm flipV="1">
            <a:off x="642938" y="3071813"/>
            <a:ext cx="3786187" cy="1404937"/>
          </a:xfrm>
          <a:prstGeom prst="line">
            <a:avLst/>
          </a:prstGeom>
          <a:ln w="635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Прямоугольный треугольник 155"/>
          <p:cNvSpPr/>
          <p:nvPr/>
        </p:nvSpPr>
        <p:spPr>
          <a:xfrm flipH="1">
            <a:off x="642938" y="3071813"/>
            <a:ext cx="3786187" cy="1428750"/>
          </a:xfrm>
          <a:prstGeom prst="rtTriangle">
            <a:avLst/>
          </a:prstGeom>
          <a:solidFill>
            <a:srgbClr val="92D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428625" y="5000625"/>
            <a:ext cx="4286250" cy="1285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428625" y="5000625"/>
            <a:ext cx="439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Если тело движется из состояния покоя,</a:t>
            </a:r>
          </a:p>
          <a:p>
            <a:pPr algn="ctr"/>
            <a:r>
              <a:rPr lang="ru-RU">
                <a:latin typeface="Calibri" pitchFamily="34" charset="0"/>
              </a:rPr>
              <a:t>график  проходит через начало координат,</a:t>
            </a:r>
          </a:p>
          <a:p>
            <a:pPr algn="ctr"/>
            <a:r>
              <a:rPr lang="ru-RU">
                <a:latin typeface="Calibri" pitchFamily="34" charset="0"/>
              </a:rPr>
              <a:t>фигура под графиком – треугольник , формула принимает вид</a:t>
            </a:r>
          </a:p>
        </p:txBody>
      </p:sp>
      <p:sp>
        <p:nvSpPr>
          <p:cNvPr id="159" name="Прямоугольник 158"/>
          <p:cNvSpPr>
            <a:spLocks noChangeArrowheads="1"/>
          </p:cNvSpPr>
          <p:nvPr/>
        </p:nvSpPr>
        <p:spPr bwMode="auto">
          <a:xfrm rot="-1313912">
            <a:off x="1731963" y="2284413"/>
            <a:ext cx="159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Book Antiqua" pitchFamily="18" charset="0"/>
              </a:rPr>
              <a:t>v</a:t>
            </a:r>
            <a:r>
              <a:rPr lang="en-US" sz="2000" b="1" i="1" baseline="-16000">
                <a:latin typeface="Book Antiqua" pitchFamily="18" charset="0"/>
              </a:rPr>
              <a:t>x </a:t>
            </a:r>
            <a:r>
              <a:rPr lang="en-US" sz="2000" b="1" i="1">
                <a:latin typeface="Book Antiqua" pitchFamily="18" charset="0"/>
              </a:rPr>
              <a:t>= v</a:t>
            </a:r>
            <a:r>
              <a:rPr lang="ru-RU" sz="2000" b="1" i="1" baseline="-22000">
                <a:latin typeface="Book Antiqua" pitchFamily="18" charset="0"/>
              </a:rPr>
              <a:t>0</a:t>
            </a:r>
            <a:r>
              <a:rPr lang="en-US" sz="2000" b="1" i="1" baseline="-16000">
                <a:latin typeface="Book Antiqua" pitchFamily="18" charset="0"/>
              </a:rPr>
              <a:t>x</a:t>
            </a:r>
            <a:r>
              <a:rPr lang="ru-RU" sz="2000" i="1">
                <a:latin typeface="Book Antiqua" pitchFamily="18" charset="0"/>
              </a:rPr>
              <a:t> +</a:t>
            </a:r>
            <a:r>
              <a:rPr lang="en-US" sz="2000" b="1" i="1">
                <a:latin typeface="Book Antiqua" pitchFamily="18" charset="0"/>
              </a:rPr>
              <a:t> a</a:t>
            </a:r>
            <a:r>
              <a:rPr lang="ru-RU" sz="2000" b="1" i="1" baseline="-22000">
                <a:latin typeface="Book Antiqua" pitchFamily="18" charset="0"/>
              </a:rPr>
              <a:t>х</a:t>
            </a:r>
            <a:r>
              <a:rPr lang="en-US" sz="2000" b="1" i="1">
                <a:latin typeface="Book Antiqua" pitchFamily="18" charset="0"/>
              </a:rPr>
              <a:t>t</a:t>
            </a:r>
            <a:endParaRPr lang="ru-RU" sz="2000" b="1" i="1" baseline="-18000">
              <a:latin typeface="Book Antiqua" pitchFamily="18" charset="0"/>
            </a:endParaRPr>
          </a:p>
        </p:txBody>
      </p:sp>
      <p:sp>
        <p:nvSpPr>
          <p:cNvPr id="162" name="Правая фигурная скобка 161"/>
          <p:cNvSpPr/>
          <p:nvPr/>
        </p:nvSpPr>
        <p:spPr>
          <a:xfrm rot="10800000">
            <a:off x="4214813" y="2071688"/>
            <a:ext cx="214312" cy="1428750"/>
          </a:xfrm>
          <a:prstGeom prst="rightBrace">
            <a:avLst>
              <a:gd name="adj1" fmla="val 90555"/>
              <a:gd name="adj2" fmla="val 49167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" name="Прямоугольник 162"/>
          <p:cNvSpPr>
            <a:spLocks noChangeArrowheads="1"/>
          </p:cNvSpPr>
          <p:nvPr/>
        </p:nvSpPr>
        <p:spPr bwMode="auto">
          <a:xfrm>
            <a:off x="3714750" y="2571750"/>
            <a:ext cx="51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Book Antiqua" pitchFamily="18" charset="0"/>
              </a:rPr>
              <a:t>a</a:t>
            </a:r>
            <a:r>
              <a:rPr lang="ru-RU" b="1" i="1" baseline="-22000">
                <a:latin typeface="Book Antiqua" pitchFamily="18" charset="0"/>
              </a:rPr>
              <a:t>х </a:t>
            </a:r>
            <a:r>
              <a:rPr lang="en-US" b="1" i="1">
                <a:latin typeface="Book Antiqua" pitchFamily="18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112" name="Прямоугольник 111"/>
          <p:cNvSpPr>
            <a:spLocks noChangeArrowheads="1"/>
          </p:cNvSpPr>
          <p:nvPr/>
        </p:nvSpPr>
        <p:spPr bwMode="auto">
          <a:xfrm>
            <a:off x="3643313" y="3714750"/>
            <a:ext cx="51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Book Antiqua" pitchFamily="18" charset="0"/>
              </a:rPr>
              <a:t>a</a:t>
            </a:r>
            <a:r>
              <a:rPr lang="ru-RU" b="1" i="1" baseline="-22000">
                <a:latin typeface="Book Antiqua" pitchFamily="18" charset="0"/>
              </a:rPr>
              <a:t>х </a:t>
            </a:r>
            <a:r>
              <a:rPr lang="en-US" b="1" i="1">
                <a:latin typeface="Book Antiqua" pitchFamily="18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00225 -0.1465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15717 L 0.00225 0.0004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0399 0.1463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2" grpId="0"/>
      <p:bldP spid="83" grpId="0" animBg="1"/>
      <p:bldP spid="84" grpId="0" animBg="1"/>
      <p:bldP spid="85" grpId="0"/>
      <p:bldP spid="86" grpId="0"/>
      <p:bldP spid="87" grpId="0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8" grpId="0"/>
      <p:bldP spid="99" grpId="0"/>
      <p:bldP spid="100" grpId="0"/>
      <p:bldP spid="101" grpId="0"/>
      <p:bldP spid="104" grpId="0"/>
      <p:bldP spid="116" grpId="0" animBg="1"/>
      <p:bldP spid="122" grpId="0"/>
      <p:bldP spid="122" grpId="1"/>
      <p:bldP spid="135" grpId="0" animBg="1"/>
      <p:bldP spid="141" grpId="0" animBg="1"/>
      <p:bldP spid="147" grpId="0" animBg="1"/>
      <p:bldP spid="156" grpId="0" animBg="1"/>
      <p:bldP spid="156" grpId="1" animBg="1"/>
      <p:bldP spid="156" grpId="2" animBg="1"/>
      <p:bldP spid="157" grpId="0" animBg="1"/>
      <p:bldP spid="158" grpId="0"/>
      <p:bldP spid="159" grpId="0"/>
      <p:bldP spid="162" grpId="0" animBg="1"/>
      <p:bldP spid="162" grpId="1" animBg="1"/>
      <p:bldP spid="162" grpId="2" animBg="1"/>
      <p:bldP spid="163" grpId="0"/>
      <p:bldP spid="163" grpId="1"/>
      <p:bldP spid="163" grpId="2"/>
      <p:bldP spid="1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Сравнение графиков движения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71480"/>
            <a:ext cx="4500562" cy="78263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Прямолинейное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равномерное</a:t>
            </a:r>
            <a:r>
              <a:rPr lang="ru-RU" b="1" i="1" dirty="0" smtClean="0"/>
              <a:t> движение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642918"/>
            <a:ext cx="4041775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/>
              <a:t>Прямолинейное </a:t>
            </a:r>
            <a:r>
              <a:rPr lang="ru-RU" b="1" i="1" dirty="0" smtClean="0">
                <a:solidFill>
                  <a:srgbClr val="FF0000"/>
                </a:solidFill>
              </a:rPr>
              <a:t>равнопеременное</a:t>
            </a:r>
            <a:r>
              <a:rPr lang="ru-RU" b="1" i="1" dirty="0" smtClean="0"/>
              <a:t> движение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3500462" cy="37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6000768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Закон </a:t>
            </a:r>
            <a:r>
              <a:rPr lang="ru-RU" dirty="0" smtClean="0"/>
              <a:t>прямолинейного </a:t>
            </a:r>
            <a:r>
              <a:rPr lang="ru-RU" b="1" dirty="0" smtClean="0">
                <a:solidFill>
                  <a:srgbClr val="FF0000"/>
                </a:solidFill>
              </a:rPr>
              <a:t>равномерного</a:t>
            </a:r>
            <a:r>
              <a:rPr lang="ru-RU" dirty="0" smtClean="0"/>
              <a:t> движения</a:t>
            </a:r>
            <a:endParaRPr lang="ru-RU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857224" y="5214950"/>
          <a:ext cx="2841034" cy="785818"/>
        </p:xfrm>
        <a:graphic>
          <a:graphicData uri="http://schemas.openxmlformats.org/presentationml/2006/ole">
            <p:oleObj spid="_x0000_s46092" name="Mathcad" r:id="rId4" imgW="895350" imgH="247650" progId="">
              <p:embed/>
            </p:oleObj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857752" y="6000768"/>
            <a:ext cx="40005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Закон прямолинейного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FF0000"/>
                </a:solidFill>
              </a:rPr>
              <a:t>равноускоренного</a:t>
            </a:r>
            <a:r>
              <a:rPr lang="ru-RU" dirty="0"/>
              <a:t> движения 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428736"/>
            <a:ext cx="3357586" cy="334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5500694" y="4786322"/>
          <a:ext cx="2571768" cy="1231855"/>
        </p:xfrm>
        <a:graphic>
          <a:graphicData uri="http://schemas.openxmlformats.org/presentationml/2006/ole">
            <p:oleObj spid="_x0000_s46093" name="Mathcad" r:id="rId6" imgW="129540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/>
          <a:lstStyle/>
          <a:p>
            <a:r>
              <a:rPr lang="ru-RU" dirty="0" smtClean="0"/>
              <a:t>Перемещение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5143504" cy="6072206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Формула перемещения при прямолинейном равноускоренном движении </a:t>
            </a:r>
            <a:r>
              <a:rPr lang="ru-RU" sz="3200" dirty="0" smtClean="0">
                <a:solidFill>
                  <a:srgbClr val="C00000"/>
                </a:solidFill>
              </a:rPr>
              <a:t>в векторном виде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Формула для расчета перемещения </a:t>
            </a:r>
            <a:r>
              <a:rPr lang="ru-RU" sz="3200" dirty="0" smtClean="0">
                <a:solidFill>
                  <a:srgbClr val="C00000"/>
                </a:solidFill>
              </a:rPr>
              <a:t>в проекциях</a:t>
            </a:r>
            <a:r>
              <a:rPr lang="ru-RU" sz="3200" dirty="0" smtClean="0"/>
              <a:t>: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Еще одна формула </a:t>
            </a:r>
            <a:r>
              <a:rPr lang="ru-RU" sz="3200" dirty="0" smtClean="0"/>
              <a:t>для расчета перемещения при равноускоренном движении: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736"/>
            <a:ext cx="2961855" cy="165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9" y="3500438"/>
            <a:ext cx="3043259" cy="131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072074"/>
            <a:ext cx="34621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Равноускоренное прямолинейное движение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643470" cy="528641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При </a:t>
            </a:r>
            <a:r>
              <a:rPr lang="uk-UA" dirty="0" err="1" smtClean="0"/>
              <a:t>неравномерном</a:t>
            </a:r>
            <a:r>
              <a:rPr lang="uk-UA" dirty="0" smtClean="0"/>
              <a:t> </a:t>
            </a:r>
            <a:r>
              <a:rPr lang="uk-UA" dirty="0" err="1" smtClean="0"/>
              <a:t>движении</a:t>
            </a:r>
            <a:r>
              <a:rPr lang="uk-UA" dirty="0" smtClean="0"/>
              <a:t> </a:t>
            </a:r>
            <a:r>
              <a:rPr lang="uk-UA" dirty="0" err="1" smtClean="0"/>
              <a:t>скорость</a:t>
            </a:r>
            <a:r>
              <a:rPr lang="uk-UA" dirty="0" smtClean="0"/>
              <a:t> </a:t>
            </a:r>
            <a:r>
              <a:rPr lang="uk-UA" dirty="0" err="1" smtClean="0"/>
              <a:t>тела</a:t>
            </a:r>
            <a:r>
              <a:rPr lang="uk-UA" dirty="0" smtClean="0"/>
              <a:t> с </a:t>
            </a:r>
            <a:r>
              <a:rPr lang="uk-UA" dirty="0" err="1" smtClean="0"/>
              <a:t>течением</a:t>
            </a:r>
            <a:r>
              <a:rPr lang="uk-UA" dirty="0" smtClean="0"/>
              <a:t> </a:t>
            </a:r>
            <a:r>
              <a:rPr lang="uk-UA" dirty="0" err="1" smtClean="0"/>
              <a:t>времени</a:t>
            </a:r>
            <a:r>
              <a:rPr lang="uk-UA" dirty="0" smtClean="0"/>
              <a:t> </a:t>
            </a:r>
            <a:r>
              <a:rPr lang="uk-UA" dirty="0" err="1" smtClean="0"/>
              <a:t>изменяется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ru-RU" dirty="0" smtClean="0"/>
              <a:t>Такое прямолинейное движение, при котором скорость тела за любые </a:t>
            </a:r>
            <a:r>
              <a:rPr lang="ru-RU" b="1" dirty="0" smtClean="0"/>
              <a:t>равные промежутки времени</a:t>
            </a:r>
            <a:r>
              <a:rPr lang="ru-RU" dirty="0" smtClean="0"/>
              <a:t> изменяется </a:t>
            </a:r>
            <a:r>
              <a:rPr lang="ru-RU" b="1" dirty="0" smtClean="0"/>
              <a:t>одинаково</a:t>
            </a:r>
            <a:r>
              <a:rPr lang="ru-RU" dirty="0" smtClean="0"/>
              <a:t>, называют </a:t>
            </a:r>
            <a:r>
              <a:rPr lang="ru-RU" b="1" dirty="0" smtClean="0">
                <a:solidFill>
                  <a:srgbClr val="FF0000"/>
                </a:solidFill>
              </a:rPr>
              <a:t>равноускоренным прямолинейным движением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D:\Ирина\ГИА\Физика\Подготовка к ГИА\1.5. Равноускоренное прямолинейное движение\Равноускоренное движение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000372"/>
            <a:ext cx="3876675" cy="447675"/>
          </a:xfrm>
          <a:prstGeom prst="rect">
            <a:avLst/>
          </a:prstGeom>
          <a:noFill/>
        </p:spPr>
      </p:pic>
      <p:pic>
        <p:nvPicPr>
          <p:cNvPr id="2051" name="Picture 3" descr="D:\Ирина\ГИА\Физика\Подготовка к ГИА\1.5. Равноускоренное прямолинейное движение\Наклонная плоскость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929066"/>
            <a:ext cx="2000264" cy="1500198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0" y="1571612"/>
            <a:ext cx="4286248" cy="14287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Торможение</a:t>
            </a:r>
            <a:r>
              <a:rPr lang="ru-RU" sz="2800" dirty="0" smtClean="0"/>
              <a:t> или </a:t>
            </a:r>
            <a:r>
              <a:rPr lang="ru-RU" sz="2800" b="1" dirty="0" smtClean="0">
                <a:solidFill>
                  <a:srgbClr val="C00000"/>
                </a:solidFill>
              </a:rPr>
              <a:t>разгон</a:t>
            </a:r>
            <a:r>
              <a:rPr lang="ru-RU" sz="2800" dirty="0" smtClean="0"/>
              <a:t> автомобиля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43438" y="3429000"/>
            <a:ext cx="4286248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Движение по наклонной плоскости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15008" y="5500702"/>
            <a:ext cx="3428992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Свободное падение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D:\Ирина\ГИА\Физика\Подготовка к ГИА\1.6. Свободное падение\Свободное падение тел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357694"/>
            <a:ext cx="1490664" cy="2347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r>
              <a:rPr lang="ru-RU" dirty="0" smtClean="0"/>
              <a:t>Ускорение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8929718" cy="285751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Быстроту изменения скорости характеризуют величиной, обозначаемой а и называемой </a:t>
            </a:r>
            <a:r>
              <a:rPr lang="ru-RU" b="1" dirty="0" smtClean="0">
                <a:solidFill>
                  <a:srgbClr val="FF0000"/>
                </a:solidFill>
              </a:rPr>
              <a:t>ускорением</a:t>
            </a:r>
            <a:r>
              <a:rPr lang="ru-RU" dirty="0" smtClean="0"/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Ускорением</a:t>
            </a:r>
            <a:r>
              <a:rPr lang="ru-RU" dirty="0" smtClean="0"/>
              <a:t> называют векторную величину, равную </a:t>
            </a:r>
            <a:r>
              <a:rPr lang="ru-RU" b="1" dirty="0" smtClean="0"/>
              <a:t>отношению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изменения скорости </a:t>
            </a:r>
            <a:r>
              <a:rPr lang="ru-RU" dirty="0" smtClean="0"/>
              <a:t>тела </a:t>
            </a:r>
            <a:r>
              <a:rPr lang="ru-RU" b="1" i="1" dirty="0" smtClean="0">
                <a:solidFill>
                  <a:srgbClr val="C00000"/>
                </a:solidFill>
              </a:rPr>
              <a:t>v-v</a:t>
            </a:r>
            <a:r>
              <a:rPr lang="ru-RU" b="1" i="1" baseline="-25000" dirty="0" smtClean="0">
                <a:solidFill>
                  <a:srgbClr val="C00000"/>
                </a:solidFill>
              </a:rPr>
              <a:t>0</a:t>
            </a:r>
            <a:r>
              <a:rPr lang="ru-RU" dirty="0" smtClean="0"/>
              <a:t> к промежутку </a:t>
            </a:r>
            <a:r>
              <a:rPr lang="ru-RU" b="1" dirty="0" smtClean="0">
                <a:solidFill>
                  <a:srgbClr val="C00000"/>
                </a:solidFill>
              </a:rPr>
              <a:t>времени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t</a:t>
            </a:r>
            <a:r>
              <a:rPr lang="ru-RU" dirty="0" smtClean="0"/>
              <a:t>, в течение которого это изменение произошло: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8715436" cy="329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/>
          <a:lstStyle/>
          <a:p>
            <a:r>
              <a:rPr lang="ru-RU" dirty="0" smtClean="0"/>
              <a:t>Частные случаи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4071966" cy="60007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случае </a:t>
            </a:r>
            <a:r>
              <a:rPr lang="ru-RU" sz="3200" dirty="0" smtClean="0">
                <a:solidFill>
                  <a:srgbClr val="C00000"/>
                </a:solidFill>
              </a:rPr>
              <a:t>равенства проекции </a:t>
            </a:r>
            <a:r>
              <a:rPr lang="ru-RU" sz="3200" b="1" dirty="0" smtClean="0">
                <a:solidFill>
                  <a:srgbClr val="C00000"/>
                </a:solidFill>
              </a:rPr>
              <a:t>начальной скорости нулю (</a:t>
            </a:r>
            <a:r>
              <a:rPr lang="en-US" sz="3200" b="1" i="1" dirty="0" smtClean="0">
                <a:solidFill>
                  <a:srgbClr val="C00000"/>
                </a:solidFill>
              </a:rPr>
              <a:t>v</a:t>
            </a:r>
            <a:r>
              <a:rPr lang="en-US" sz="3200" b="1" i="1" baseline="-25000" dirty="0" smtClean="0">
                <a:solidFill>
                  <a:srgbClr val="C00000"/>
                </a:solidFill>
              </a:rPr>
              <a:t>0</a:t>
            </a:r>
            <a:r>
              <a:rPr lang="en-US" sz="3200" b="1" i="1" dirty="0" smtClean="0">
                <a:solidFill>
                  <a:srgbClr val="C00000"/>
                </a:solidFill>
              </a:rPr>
              <a:t> = 0)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получаем выражение:</a:t>
            </a:r>
            <a:endParaRPr lang="en-US" sz="3200" dirty="0" smtClean="0"/>
          </a:p>
          <a:p>
            <a:r>
              <a:rPr lang="ru-RU" sz="3200" dirty="0" smtClean="0"/>
              <a:t>Из этого выражения </a:t>
            </a:r>
            <a:r>
              <a:rPr lang="ru-RU" sz="3200" b="1" dirty="0" smtClean="0"/>
              <a:t>можно найти </a:t>
            </a:r>
            <a:r>
              <a:rPr lang="ru-RU" sz="3200" b="1" dirty="0" smtClean="0">
                <a:solidFill>
                  <a:srgbClr val="C00000"/>
                </a:solidFill>
              </a:rPr>
              <a:t>проекции скорости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r>
              <a:rPr lang="ru-RU" sz="3200" dirty="0" smtClean="0"/>
              <a:t>или ускорения :</a:t>
            </a:r>
          </a:p>
          <a:p>
            <a:endParaRPr lang="ru-RU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2143140" cy="138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357298"/>
            <a:ext cx="1928826" cy="139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71942"/>
            <a:ext cx="34980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214950"/>
            <a:ext cx="2143140" cy="154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перемещения по графику скорости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3855519" cy="3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8342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57224" y="1857364"/>
            <a:ext cx="3000396" cy="1643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86380" y="2357430"/>
            <a:ext cx="2571768" cy="19288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294707">
            <a:off x="6051428" y="2670562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</a:rPr>
              <a:t>a &lt; 0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923551">
            <a:off x="1494946" y="2250677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</a:rPr>
              <a:t>a &gt; 0</a:t>
            </a:r>
            <a:endParaRPr lang="ru-RU" sz="3200" i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892943" y="3750471"/>
            <a:ext cx="1071570" cy="158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251059" y="3249611"/>
            <a:ext cx="2071702" cy="158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158" y="321468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i="1" baseline="-25000" dirty="0" smtClean="0"/>
              <a:t>1</a:t>
            </a:r>
            <a:endParaRPr lang="ru-RU" sz="32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14414" y="421481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</a:t>
            </a:r>
            <a:r>
              <a:rPr lang="en-US" sz="3200" i="1" baseline="-25000" dirty="0" smtClean="0"/>
              <a:t>1</a:t>
            </a:r>
            <a:endParaRPr lang="ru-RU" sz="3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7158" y="185736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i="1" baseline="-25000" dirty="0" smtClean="0"/>
              <a:t>2</a:t>
            </a:r>
            <a:endParaRPr lang="ru-RU" sz="3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371475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i="1" baseline="-25000" dirty="0" smtClean="0"/>
              <a:t>1</a:t>
            </a:r>
            <a:endParaRPr lang="ru-RU" sz="3200" i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428728" y="3214686"/>
            <a:ext cx="1857388" cy="10715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ый треугольник 41"/>
          <p:cNvSpPr/>
          <p:nvPr/>
        </p:nvSpPr>
        <p:spPr>
          <a:xfrm flipH="1">
            <a:off x="1428728" y="2214554"/>
            <a:ext cx="1857388" cy="100013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>
            <a:off x="5286380" y="2428868"/>
            <a:ext cx="2500330" cy="1857388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0800000">
            <a:off x="857224" y="2214554"/>
            <a:ext cx="2428892" cy="158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TextBox 27"/>
          <p:cNvSpPr txBox="1"/>
          <p:nvPr/>
        </p:nvSpPr>
        <p:spPr>
          <a:xfrm>
            <a:off x="3857620" y="4357694"/>
            <a:ext cx="50006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</a:t>
            </a:r>
            <a:endParaRPr lang="ru-RU" sz="3200" i="1" dirty="0"/>
          </a:p>
        </p:txBody>
      </p:sp>
      <p:sp useBgFill="1">
        <p:nvSpPr>
          <p:cNvPr id="48" name="TextBox 47"/>
          <p:cNvSpPr txBox="1"/>
          <p:nvPr/>
        </p:nvSpPr>
        <p:spPr>
          <a:xfrm>
            <a:off x="8286776" y="4429132"/>
            <a:ext cx="50006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</a:t>
            </a:r>
            <a:endParaRPr lang="ru-RU" sz="3200" i="1" dirty="0"/>
          </a:p>
        </p:txBody>
      </p:sp>
      <p:sp useBgFill="1">
        <p:nvSpPr>
          <p:cNvPr id="49" name="TextBox 48"/>
          <p:cNvSpPr txBox="1"/>
          <p:nvPr/>
        </p:nvSpPr>
        <p:spPr>
          <a:xfrm>
            <a:off x="4714876" y="1428736"/>
            <a:ext cx="50006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v</a:t>
            </a:r>
            <a:endParaRPr lang="ru-RU" sz="3200" i="1" dirty="0"/>
          </a:p>
        </p:txBody>
      </p:sp>
      <p:sp useBgFill="1">
        <p:nvSpPr>
          <p:cNvPr id="50" name="TextBox 49"/>
          <p:cNvSpPr txBox="1"/>
          <p:nvPr/>
        </p:nvSpPr>
        <p:spPr>
          <a:xfrm>
            <a:off x="214282" y="1428736"/>
            <a:ext cx="50006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v</a:t>
            </a:r>
            <a:endParaRPr lang="ru-RU" sz="3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0" y="192880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i="1" baseline="-25000" dirty="0" smtClean="0"/>
              <a:t>2</a:t>
            </a:r>
            <a:endParaRPr lang="ru-RU" sz="32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7643834" y="421481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t`</a:t>
            </a:r>
            <a:endParaRPr lang="ru-RU" sz="3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3143240" y="428625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</a:t>
            </a:r>
            <a:r>
              <a:rPr lang="en-US" sz="3200" i="1" baseline="-25000" dirty="0" smtClean="0"/>
              <a:t>2</a:t>
            </a:r>
            <a:endParaRPr lang="ru-RU" sz="32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2000232" y="457200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 smtClean="0"/>
              <a:t>Δ</a:t>
            </a:r>
            <a:r>
              <a:rPr lang="en-US" sz="3200" i="1" dirty="0" smtClean="0"/>
              <a:t>t</a:t>
            </a:r>
            <a:endParaRPr lang="ru-RU" sz="32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214686"/>
            <a:ext cx="17145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500438"/>
            <a:ext cx="14585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6215074" y="457200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 smtClean="0"/>
              <a:t>Δ</a:t>
            </a:r>
            <a:r>
              <a:rPr lang="en-US" sz="3200" i="1" dirty="0" smtClean="0"/>
              <a:t>t</a:t>
            </a:r>
            <a:endParaRPr lang="ru-RU" sz="32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4286248" y="300037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 smtClean="0"/>
              <a:t>Δ</a:t>
            </a:r>
            <a:r>
              <a:rPr lang="en-US" sz="3200" i="1" dirty="0" smtClean="0"/>
              <a:t>v</a:t>
            </a:r>
            <a:endParaRPr lang="ru-RU" sz="3200" i="1" dirty="0"/>
          </a:p>
        </p:txBody>
      </p:sp>
      <p:sp>
        <p:nvSpPr>
          <p:cNvPr id="59" name="Левая фигурная скобка 58"/>
          <p:cNvSpPr/>
          <p:nvPr/>
        </p:nvSpPr>
        <p:spPr>
          <a:xfrm rot="16200000">
            <a:off x="2160967" y="3554016"/>
            <a:ext cx="392909" cy="1857388"/>
          </a:xfrm>
          <a:prstGeom prst="leftBrace">
            <a:avLst>
              <a:gd name="adj1" fmla="val 528"/>
              <a:gd name="adj2" fmla="val 5164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Левая фигурная скобка 59"/>
          <p:cNvSpPr/>
          <p:nvPr/>
        </p:nvSpPr>
        <p:spPr>
          <a:xfrm rot="16200000">
            <a:off x="6340091" y="3232545"/>
            <a:ext cx="392909" cy="2500331"/>
          </a:xfrm>
          <a:prstGeom prst="leftBrace">
            <a:avLst>
              <a:gd name="adj1" fmla="val 528"/>
              <a:gd name="adj2" fmla="val 5164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Левая фигурная скобка 60"/>
          <p:cNvSpPr/>
          <p:nvPr/>
        </p:nvSpPr>
        <p:spPr>
          <a:xfrm>
            <a:off x="4857752" y="2357430"/>
            <a:ext cx="428628" cy="1928826"/>
          </a:xfrm>
          <a:prstGeom prst="leftBrace">
            <a:avLst>
              <a:gd name="adj1" fmla="val 528"/>
              <a:gd name="adj2" fmla="val 5164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ая прямоугольная выноска 61"/>
          <p:cNvSpPr/>
          <p:nvPr/>
        </p:nvSpPr>
        <p:spPr>
          <a:xfrm>
            <a:off x="1000100" y="5429264"/>
            <a:ext cx="7000924" cy="1143008"/>
          </a:xfrm>
          <a:prstGeom prst="wedgeRoundRectCallout">
            <a:avLst>
              <a:gd name="adj1" fmla="val -20355"/>
              <a:gd name="adj2" fmla="val -102702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Площадь фигуры под графиком скорости равна пройденному пути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31289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ГИА-2008 -1. </a:t>
            </a:r>
            <a:r>
              <a:rPr lang="ru-RU" sz="3600" dirty="0" smtClean="0"/>
              <a:t>На рисунках представлены графики зависимости координаты от времени для четырех прямолинейно движущихся тел. Какое из тел движется с наибольшей скоростью?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00438"/>
            <a:ext cx="55197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072074"/>
            <a:ext cx="19050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072074"/>
            <a:ext cx="1965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7" cstate="print"/>
          <a:srcRect t="8935" r="6180" b="45272"/>
          <a:stretch>
            <a:fillRect/>
          </a:stretch>
        </p:blipFill>
        <p:spPr bwMode="auto">
          <a:xfrm>
            <a:off x="142876" y="-24"/>
            <a:ext cx="7500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285720" y="3929066"/>
            <a:ext cx="82868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право 4"/>
          <p:cNvSpPr/>
          <p:nvPr/>
        </p:nvSpPr>
        <p:spPr>
          <a:xfrm>
            <a:off x="500034" y="350043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915663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8001024" y="350043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2844225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7158" y="4000506"/>
            <a:ext cx="328614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643308" y="4000505"/>
            <a:ext cx="5000659" cy="23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rot="16200000" flipH="1">
            <a:off x="4214810" y="-357214"/>
            <a:ext cx="500066" cy="8215370"/>
          </a:xfrm>
          <a:prstGeom prst="leftBrace">
            <a:avLst>
              <a:gd name="adj1" fmla="val 8333"/>
              <a:gd name="adj2" fmla="val 50115"/>
            </a:avLst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844225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4143380"/>
            <a:ext cx="3442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С.о. свяжем с дорогой.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868" y="4143380"/>
            <a:ext cx="264320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4143380"/>
            <a:ext cx="27146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160=3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4786322"/>
            <a:ext cx="27146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160=(3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+5)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7950" y="4786322"/>
            <a:ext cx="13573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5429264"/>
            <a:ext cx="9072420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С.о. свяжем с первым велосипедистом. Тогда скорость второго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142844" y="5857892"/>
            <a:ext cx="2071702" cy="646331"/>
            <a:chOff x="5286380" y="2714620"/>
            <a:chExt cx="2428892" cy="646331"/>
          </a:xfrm>
        </p:grpSpPr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5433554" y="2811012"/>
              <a:ext cx="352924" cy="260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Группа 74"/>
            <p:cNvGrpSpPr/>
            <p:nvPr/>
          </p:nvGrpSpPr>
          <p:grpSpPr>
            <a:xfrm>
              <a:off x="5286380" y="2714620"/>
              <a:ext cx="2428892" cy="646331"/>
              <a:chOff x="5286380" y="2571744"/>
              <a:chExt cx="2428892" cy="646331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6385278" y="2682861"/>
                <a:ext cx="352924" cy="26084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86380" y="2571744"/>
                <a:ext cx="24288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v'</a:t>
                </a:r>
                <a:r>
                  <a:rPr lang="ru-RU" sz="36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600" b="1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2214546" y="5857892"/>
            <a:ext cx="17859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v'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00496" y="5857892"/>
            <a:ext cx="185738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57290" y="3000372"/>
            <a:ext cx="135732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4942" y="2977218"/>
            <a:ext cx="14287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43042" y="3571876"/>
            <a:ext cx="78581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60м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43570" y="3571876"/>
            <a:ext cx="10001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100м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1500174"/>
            <a:ext cx="9144000" cy="9592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велосипедисты встретились через 20с, первый до</a:t>
            </a:r>
          </a:p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встречи прошёл 60м, а второй 100м!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651557" y="342900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629680" cy="362902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ГИА-2009 -1. </a:t>
            </a:r>
            <a:r>
              <a:rPr lang="en-US" dirty="0" smtClean="0"/>
              <a:t>1</a:t>
            </a:r>
            <a:r>
              <a:rPr lang="ru-RU" dirty="0" smtClean="0"/>
              <a:t>. Используя график зависимости скорости движения тела от времени, определите скорость тела в конце 5-ой секунды, считая, что характер движения тела не изменяется.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3571876"/>
            <a:ext cx="3133716" cy="30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9 м</a:t>
            </a:r>
            <a:r>
              <a:rPr lang="en-US" sz="3200" dirty="0"/>
              <a:t>/</a:t>
            </a:r>
            <a:r>
              <a:rPr lang="ru-RU" sz="3200" dirty="0"/>
              <a:t>с </a:t>
            </a:r>
            <a:endParaRPr lang="en-US" sz="3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10 м</a:t>
            </a:r>
            <a:r>
              <a:rPr lang="en-US" sz="3200" dirty="0"/>
              <a:t>/</a:t>
            </a:r>
            <a:r>
              <a:rPr lang="ru-RU" sz="3200" dirty="0"/>
              <a:t>с </a:t>
            </a:r>
            <a:endParaRPr lang="en-US" sz="3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12 м</a:t>
            </a:r>
            <a:r>
              <a:rPr lang="en-US" sz="3200" dirty="0"/>
              <a:t>/</a:t>
            </a:r>
            <a:r>
              <a:rPr lang="ru-RU" sz="3200" dirty="0"/>
              <a:t>с </a:t>
            </a:r>
            <a:endParaRPr lang="en-US" sz="3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14 м</a:t>
            </a:r>
            <a:r>
              <a:rPr lang="en-US" sz="3200" dirty="0"/>
              <a:t>/</a:t>
            </a:r>
            <a:r>
              <a:rPr lang="ru-RU" sz="3200" dirty="0"/>
              <a:t>с </a:t>
            </a:r>
          </a:p>
          <a:p>
            <a:pPr>
              <a:defRPr/>
            </a:pPr>
            <a:r>
              <a:rPr lang="ru-RU" sz="3200" dirty="0"/>
              <a:t>	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929066"/>
            <a:ext cx="3533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5786478" cy="221457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ГИА-2010-1.</a:t>
            </a:r>
            <a:r>
              <a:rPr lang="ru-RU" sz="3200" dirty="0" smtClean="0"/>
              <a:t> По графику скорости, изображенному на рисунке, определите путь, пройденный телом за 5 с.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286124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1) 25м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2) 5 м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3)7,5 м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4) 12,5 м</a:t>
            </a:r>
            <a:endParaRPr lang="ru-RU" sz="2800" i="1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14290"/>
            <a:ext cx="2909897" cy="246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71451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ГИА-2010-1.</a:t>
            </a:r>
            <a:r>
              <a:rPr lang="ru-RU" sz="3200" dirty="0" smtClean="0"/>
              <a:t> По графику зависимости скорости движения тела от времени. Найдите скорость тела в момент времени </a:t>
            </a:r>
            <a:r>
              <a:rPr lang="ru-RU" sz="3200" i="1" dirty="0" err="1" smtClean="0"/>
              <a:t>t</a:t>
            </a:r>
            <a:r>
              <a:rPr lang="ru-RU" sz="3200" i="1" dirty="0" smtClean="0"/>
              <a:t> = 4 с.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214554"/>
            <a:ext cx="3000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1) 0 м/с</a:t>
            </a:r>
          </a:p>
          <a:p>
            <a:r>
              <a:rPr lang="ru-RU" sz="2800" dirty="0" smtClean="0"/>
              <a:t>2) 2 м/с</a:t>
            </a:r>
          </a:p>
          <a:p>
            <a:r>
              <a:rPr lang="ru-RU" sz="2800" dirty="0" smtClean="0"/>
              <a:t>3) - 4м/с</a:t>
            </a:r>
          </a:p>
          <a:p>
            <a:r>
              <a:rPr lang="ru-RU" sz="2800" dirty="0" smtClean="0"/>
              <a:t>4) 16 м/с</a:t>
            </a:r>
            <a:endParaRPr lang="ru-RU" sz="28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4229114" cy="366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7822429" y="4107661"/>
            <a:ext cx="1357322" cy="1588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643570" y="4786322"/>
            <a:ext cx="2866250" cy="10318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300039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ГИА-2010-1.</a:t>
            </a:r>
            <a:r>
              <a:rPr lang="ru-RU" sz="3200" dirty="0" smtClean="0"/>
              <a:t> На рисунке изображен график зависимости скорости движения материальной точки от времени. Определите скорость тела в момент времени </a:t>
            </a:r>
            <a:r>
              <a:rPr lang="en-US" sz="3200" i="1" dirty="0" smtClean="0"/>
              <a:t>t</a:t>
            </a:r>
            <a:r>
              <a:rPr lang="ru-RU" sz="3200" i="1" dirty="0" smtClean="0"/>
              <a:t> = 12 с</a:t>
            </a:r>
            <a:r>
              <a:rPr lang="ru-RU" sz="3200" dirty="0" smtClean="0"/>
              <a:t>, считая, что характер движения тела не изменяется.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714752"/>
            <a:ext cx="2428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1) 30 м/с</a:t>
            </a:r>
          </a:p>
          <a:p>
            <a:r>
              <a:rPr lang="ru-RU" sz="2800" dirty="0" smtClean="0"/>
              <a:t>2) 40 м/с</a:t>
            </a:r>
          </a:p>
          <a:p>
            <a:r>
              <a:rPr lang="ru-RU" sz="2800" dirty="0" smtClean="0"/>
              <a:t>3) 50 м/с</a:t>
            </a:r>
          </a:p>
          <a:p>
            <a:r>
              <a:rPr lang="ru-RU" sz="2800" dirty="0" smtClean="0"/>
              <a:t>4) 36 м/с</a:t>
            </a:r>
            <a:endParaRPr lang="ru-RU" sz="2800" i="1" dirty="0" smtClean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357562"/>
            <a:ext cx="4000513" cy="261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7608115" y="4822041"/>
            <a:ext cx="1357322" cy="1588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32" y="4143380"/>
            <a:ext cx="2716232" cy="1588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85738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ГИА-2010-1.</a:t>
            </a:r>
            <a:r>
              <a:rPr lang="ru-RU" sz="3200" dirty="0" smtClean="0"/>
              <a:t> На рисунке приведен график скорости некоторого тела. Определите скорость тела в момент времени </a:t>
            </a:r>
            <a:r>
              <a:rPr lang="en-US" sz="3200" i="1" dirty="0" smtClean="0"/>
              <a:t>t</a:t>
            </a:r>
            <a:r>
              <a:rPr lang="ru-RU" sz="3200" i="1" dirty="0" smtClean="0"/>
              <a:t> </a:t>
            </a:r>
            <a:r>
              <a:rPr lang="en-US" sz="3200" i="1" dirty="0" smtClean="0"/>
              <a:t>=</a:t>
            </a:r>
            <a:r>
              <a:rPr lang="ru-RU" sz="3200" i="1" dirty="0" smtClean="0"/>
              <a:t> </a:t>
            </a:r>
            <a:r>
              <a:rPr lang="en-US" sz="3200" i="1" dirty="0" smtClean="0"/>
              <a:t>2 </a:t>
            </a:r>
            <a:r>
              <a:rPr lang="ru-RU" sz="3200" i="1" dirty="0" smtClean="0"/>
              <a:t>с.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428868"/>
            <a:ext cx="2428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1) 5 м/с</a:t>
            </a:r>
          </a:p>
          <a:p>
            <a:r>
              <a:rPr lang="ru-RU" sz="2800" dirty="0" smtClean="0"/>
              <a:t>2) 0 м/с</a:t>
            </a:r>
          </a:p>
          <a:p>
            <a:r>
              <a:rPr lang="ru-RU" sz="2800" dirty="0" smtClean="0"/>
              <a:t>3) 7,5 м/с</a:t>
            </a:r>
          </a:p>
          <a:p>
            <a:r>
              <a:rPr lang="ru-RU" sz="2800" dirty="0" smtClean="0"/>
              <a:t>4) 4 м/с</a:t>
            </a:r>
            <a:endParaRPr lang="ru-RU" sz="2800" i="1" dirty="0" smtClean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71678"/>
            <a:ext cx="4557734" cy="30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5572132" y="3857628"/>
            <a:ext cx="1214446" cy="1588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6465901" y="4178305"/>
            <a:ext cx="642942" cy="1588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85738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ГИА-2010-1.</a:t>
            </a:r>
            <a:r>
              <a:rPr lang="ru-RU" sz="3200" dirty="0" smtClean="0"/>
              <a:t> На рисунке представлен график зависимости проекции скорости грузовика на ось </a:t>
            </a:r>
            <a:r>
              <a:rPr lang="ru-RU" sz="3200" i="1" dirty="0" err="1" smtClean="0"/>
              <a:t>х</a:t>
            </a:r>
            <a:r>
              <a:rPr lang="ru-RU" sz="3200" i="1" dirty="0" smtClean="0"/>
              <a:t> </a:t>
            </a:r>
            <a:r>
              <a:rPr lang="ru-RU" sz="3200" dirty="0" smtClean="0"/>
              <a:t>от вре</a:t>
            </a:r>
            <a:r>
              <a:rPr lang="ru-RU" sz="3200" i="1" dirty="0" smtClean="0"/>
              <a:t>ме</a:t>
            </a:r>
            <a:r>
              <a:rPr lang="ru-RU" sz="3200" dirty="0" smtClean="0"/>
              <a:t>ни. Проекция ускорения грузовика на эту ось в момент </a:t>
            </a:r>
            <a:r>
              <a:rPr lang="en-US" sz="3200" i="1" dirty="0" smtClean="0"/>
              <a:t>t=3 </a:t>
            </a:r>
            <a:r>
              <a:rPr lang="ru-RU" sz="3200" i="1" dirty="0" smtClean="0"/>
              <a:t>с </a:t>
            </a:r>
            <a:r>
              <a:rPr lang="ru-RU" sz="3200" dirty="0" smtClean="0"/>
              <a:t>равна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428868"/>
            <a:ext cx="2428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1) 5 м/с</a:t>
            </a:r>
            <a:r>
              <a:rPr lang="ru-RU" sz="2800" baseline="30000" dirty="0" smtClean="0"/>
              <a:t>2</a:t>
            </a:r>
          </a:p>
          <a:p>
            <a:r>
              <a:rPr lang="ru-RU" sz="2800" dirty="0" smtClean="0"/>
              <a:t>2) 10 м/с</a:t>
            </a:r>
            <a:r>
              <a:rPr lang="ru-RU" sz="2800" baseline="30000" dirty="0" smtClean="0"/>
              <a:t>2</a:t>
            </a:r>
          </a:p>
          <a:p>
            <a:r>
              <a:rPr lang="ru-RU" sz="2800" dirty="0" smtClean="0"/>
              <a:t>3) 15 м/с</a:t>
            </a:r>
            <a:r>
              <a:rPr lang="ru-RU" sz="2800" baseline="30000" dirty="0" smtClean="0"/>
              <a:t>2</a:t>
            </a:r>
          </a:p>
          <a:p>
            <a:r>
              <a:rPr lang="ru-RU" sz="2800" dirty="0" smtClean="0"/>
              <a:t>4) 20 м/с</a:t>
            </a:r>
            <a:r>
              <a:rPr lang="ru-RU" sz="2800" baseline="30000" dirty="0" smtClean="0"/>
              <a:t>2</a:t>
            </a:r>
            <a:endParaRPr lang="ru-RU" sz="2800" i="1" baseline="30000" dirty="0" smtClean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285992"/>
            <a:ext cx="3448062" cy="221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ая выноска 36"/>
          <p:cNvSpPr/>
          <p:nvPr/>
        </p:nvSpPr>
        <p:spPr>
          <a:xfrm>
            <a:off x="4071902" y="4572008"/>
            <a:ext cx="5072098" cy="785818"/>
          </a:xfrm>
          <a:prstGeom prst="wedgeRectCallout">
            <a:avLst>
              <a:gd name="adj1" fmla="val -12032"/>
              <a:gd name="adj2" fmla="val -8233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Движение равноускоренное, ускорение постоянно</a:t>
            </a:r>
            <a:endParaRPr lang="ru-RU" sz="2800" dirty="0">
              <a:solidFill>
                <a:schemeClr val="tx2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7108049" y="3464719"/>
            <a:ext cx="1143008" cy="71438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215074" y="2928934"/>
            <a:ext cx="1500198" cy="1588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428868"/>
            <a:ext cx="23114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38100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ГИА-2009-2. </a:t>
            </a:r>
            <a:r>
              <a:rPr lang="ru-RU" sz="2800" dirty="0" smtClean="0"/>
              <a:t>Сани начинают прямолинейное равноускоренное движение по склону горы из состояния покоя и за первую секунду движения проходят расстояние 1 м. Какое расстояние при таком движении они пройдут за третью секунду движения?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214686"/>
            <a:ext cx="2143140" cy="21431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1м. </a:t>
            </a:r>
          </a:p>
          <a:p>
            <a:r>
              <a:rPr lang="ru-RU" dirty="0" smtClean="0"/>
              <a:t>2. 3 м. </a:t>
            </a:r>
          </a:p>
          <a:p>
            <a:r>
              <a:rPr lang="ru-RU" dirty="0" smtClean="0"/>
              <a:t>3. 4 м. </a:t>
            </a:r>
          </a:p>
          <a:p>
            <a:r>
              <a:rPr lang="ru-RU" dirty="0" smtClean="0"/>
              <a:t>4. 5 м. </a:t>
            </a:r>
          </a:p>
          <a:p>
            <a:r>
              <a:rPr lang="ru-RU" dirty="0" smtClean="0"/>
              <a:t>5. 9 м.</a:t>
            </a:r>
            <a:endParaRPr lang="nn-NO" i="1" dirty="0" smtClean="0"/>
          </a:p>
        </p:txBody>
      </p:sp>
      <p:sp>
        <p:nvSpPr>
          <p:cNvPr id="24" name="Прямоугольный треугольник 23"/>
          <p:cNvSpPr/>
          <p:nvPr/>
        </p:nvSpPr>
        <p:spPr>
          <a:xfrm>
            <a:off x="6215074" y="3500438"/>
            <a:ext cx="2714644" cy="1428760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215074" y="3357562"/>
            <a:ext cx="2714644" cy="142876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68918">
            <a:off x="7227144" y="3671159"/>
            <a:ext cx="1284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S(3)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929586" y="3714752"/>
            <a:ext cx="1214414" cy="642942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68918">
            <a:off x="6331503" y="3145329"/>
            <a:ext cx="71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S(1)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68918">
            <a:off x="6982606" y="2969498"/>
            <a:ext cx="57150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S(2)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68918">
            <a:off x="8339929" y="357615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</a:t>
            </a:r>
            <a:r>
              <a:rPr lang="en-US" sz="3200" b="1" i="1" baseline="30000" dirty="0" smtClean="0">
                <a:solidFill>
                  <a:srgbClr val="C00000"/>
                </a:solidFill>
              </a:rPr>
              <a:t>3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6429388" y="3000372"/>
            <a:ext cx="1500198" cy="71438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286512" y="3286124"/>
            <a:ext cx="500066" cy="285752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2643206" cy="72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86190"/>
            <a:ext cx="2786082" cy="77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72008"/>
            <a:ext cx="2571768" cy="76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Левая фигурная скобка 43"/>
          <p:cNvSpPr/>
          <p:nvPr/>
        </p:nvSpPr>
        <p:spPr>
          <a:xfrm>
            <a:off x="2857488" y="4071942"/>
            <a:ext cx="285752" cy="121444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357422" y="435769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</a:t>
            </a:r>
            <a:endParaRPr lang="ru-RU" sz="3600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143512"/>
            <a:ext cx="1643074" cy="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5177852"/>
            <a:ext cx="3143272" cy="82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5976279"/>
            <a:ext cx="1214446" cy="88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786454"/>
            <a:ext cx="1785950" cy="93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236854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ГИА-2009-2. </a:t>
            </a:r>
            <a:r>
              <a:rPr lang="ru-RU" sz="3200" dirty="0" smtClean="0"/>
              <a:t>Брусок скользит по наклонной плоскости равноускоренно из состояния покоя. За вторую секунду движения он прошел путь 60 см. Какой путь был пройден</a:t>
            </a:r>
            <a:br>
              <a:rPr lang="ru-RU" sz="3200" dirty="0" smtClean="0"/>
            </a:br>
            <a:r>
              <a:rPr lang="ru-RU" sz="3200" dirty="0" smtClean="0"/>
              <a:t>бруском за первую секунду движения?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357562"/>
            <a:ext cx="2143140" cy="2928958"/>
          </a:xfrm>
        </p:spPr>
        <p:txBody>
          <a:bodyPr>
            <a:normAutofit/>
          </a:bodyPr>
          <a:lstStyle/>
          <a:p>
            <a:r>
              <a:rPr lang="ru-RU" dirty="0" smtClean="0"/>
              <a:t>1. 5 см. </a:t>
            </a:r>
          </a:p>
          <a:p>
            <a:r>
              <a:rPr lang="ru-RU" dirty="0" smtClean="0"/>
              <a:t>2. 10 см. </a:t>
            </a:r>
          </a:p>
          <a:p>
            <a:r>
              <a:rPr lang="ru-RU" dirty="0" smtClean="0"/>
              <a:t>3. 15 см. </a:t>
            </a:r>
          </a:p>
          <a:p>
            <a:r>
              <a:rPr lang="ru-RU" dirty="0" smtClean="0"/>
              <a:t>4. 20 см. </a:t>
            </a:r>
          </a:p>
          <a:p>
            <a:r>
              <a:rPr lang="ru-RU" dirty="0" smtClean="0"/>
              <a:t>5. 30 см.</a:t>
            </a:r>
            <a:endParaRPr lang="nn-NO" i="1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643182"/>
            <a:ext cx="2786082" cy="8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143380"/>
            <a:ext cx="3500462" cy="8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714620"/>
            <a:ext cx="284119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429000"/>
            <a:ext cx="2928958" cy="6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5000636"/>
            <a:ext cx="4071966" cy="89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5000636"/>
            <a:ext cx="1571636" cy="10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5715016"/>
            <a:ext cx="2500330" cy="102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01118" cy="342902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ГИА-2010-6. </a:t>
            </a:r>
            <a:r>
              <a:rPr lang="ru-RU" sz="3200" dirty="0" smtClean="0"/>
              <a:t>Тело начинает прямолинейное движение из состояния покоя, и его</a:t>
            </a:r>
            <a:r>
              <a:rPr lang="en-US" sz="3200" dirty="0" smtClean="0"/>
              <a:t> </a:t>
            </a:r>
            <a:r>
              <a:rPr lang="ru-RU" sz="3200" dirty="0" smtClean="0"/>
              <a:t>ускорение меняется со временем так,</a:t>
            </a:r>
            <a:r>
              <a:rPr lang="en-US" sz="3200" dirty="0" smtClean="0"/>
              <a:t> </a:t>
            </a:r>
            <a:r>
              <a:rPr lang="ru-RU" sz="3200" dirty="0" smtClean="0"/>
              <a:t>как показано на графике. Через 6 с</a:t>
            </a:r>
            <a:r>
              <a:rPr lang="en-US" sz="3200" dirty="0" smtClean="0"/>
              <a:t> </a:t>
            </a:r>
            <a:r>
              <a:rPr lang="ru-RU" sz="3200" dirty="0" smtClean="0"/>
              <a:t>после начала движения модуль скорости</a:t>
            </a:r>
            <a:r>
              <a:rPr lang="en-US" sz="3200" dirty="0" smtClean="0"/>
              <a:t> </a:t>
            </a:r>
            <a:r>
              <a:rPr lang="ru-RU" sz="3200" dirty="0" smtClean="0"/>
              <a:t>тела будет равен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500826" y="3571876"/>
            <a:ext cx="207170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0 м/с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12 м/с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8 м/с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16 м/с</a:t>
            </a:r>
            <a:endParaRPr lang="ru-RU" sz="32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07389" y="2893216"/>
            <a:ext cx="2857523" cy="450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235745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ГИА-2010-15.</a:t>
            </a:r>
            <a:r>
              <a:rPr lang="ru-RU" sz="2800" dirty="0" smtClean="0"/>
              <a:t> Зависимость координаты материальной точки от времени задается уравнением </a:t>
            </a:r>
            <a:r>
              <a:rPr lang="ru-RU" sz="2800" i="1" dirty="0" err="1" smtClean="0"/>
              <a:t>x</a:t>
            </a:r>
            <a:r>
              <a:rPr lang="ru-RU" sz="2800" i="1" dirty="0" smtClean="0"/>
              <a:t>(</a:t>
            </a:r>
            <a:r>
              <a:rPr lang="ru-RU" sz="2800" i="1" dirty="0" err="1" smtClean="0"/>
              <a:t>t</a:t>
            </a:r>
            <a:r>
              <a:rPr lang="ru-RU" sz="2800" i="1" dirty="0" smtClean="0"/>
              <a:t>)=At</a:t>
            </a:r>
            <a:r>
              <a:rPr lang="ru-RU" sz="2800" i="1" baseline="30000" dirty="0" smtClean="0"/>
              <a:t>2</a:t>
            </a:r>
            <a:r>
              <a:rPr lang="ru-RU" sz="2800" i="1" dirty="0" smtClean="0"/>
              <a:t> + </a:t>
            </a:r>
            <a:r>
              <a:rPr lang="ru-RU" sz="2800" i="1" dirty="0" err="1" smtClean="0"/>
              <a:t>Bt</a:t>
            </a:r>
            <a:r>
              <a:rPr lang="ru-RU" sz="2800" i="1" dirty="0" smtClean="0"/>
              <a:t> + С, где А, В и С — </a:t>
            </a:r>
            <a:r>
              <a:rPr lang="ru-RU" sz="2800" dirty="0" smtClean="0"/>
              <a:t>числовые коэффициенты. Скорость и ускорение тела в момент времени </a:t>
            </a:r>
            <a:r>
              <a:rPr lang="ru-RU" sz="2800" dirty="0" err="1" smtClean="0"/>
              <a:t>t</a:t>
            </a:r>
            <a:r>
              <a:rPr lang="ru-RU" sz="2800" dirty="0" smtClean="0"/>
              <a:t> = 0 равны соответственно</a:t>
            </a:r>
            <a:endParaRPr lang="ru-RU" sz="28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00034" y="2142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596" y="2857496"/>
            <a:ext cx="2928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/>
              <a:t>А и С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В и А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В и С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В и 2А</a:t>
            </a:r>
            <a:endParaRPr lang="ru-RU" sz="28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357562"/>
            <a:ext cx="2500330" cy="95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39" y="2571744"/>
            <a:ext cx="260748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низ 11"/>
          <p:cNvSpPr/>
          <p:nvPr/>
        </p:nvSpPr>
        <p:spPr>
          <a:xfrm rot="10800000">
            <a:off x="4214810" y="3071810"/>
            <a:ext cx="428628" cy="642942"/>
          </a:xfrm>
          <a:prstGeom prst="downArrow">
            <a:avLst/>
          </a:prstGeom>
          <a:gradFill>
            <a:gsLst>
              <a:gs pos="51000">
                <a:schemeClr val="accent1">
                  <a:tint val="66000"/>
                  <a:satMod val="160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5000628" y="3071810"/>
            <a:ext cx="428628" cy="428628"/>
          </a:xfrm>
          <a:prstGeom prst="downArrow">
            <a:avLst/>
          </a:prstGeom>
          <a:gradFill>
            <a:gsLst>
              <a:gs pos="51000">
                <a:schemeClr val="accent1">
                  <a:tint val="66000"/>
                  <a:satMod val="160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572008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86256"/>
            <a:ext cx="1357322" cy="115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8" cstate="print"/>
          <a:srcRect t="26559" r="7232" b="48192"/>
          <a:stretch>
            <a:fillRect/>
          </a:stretch>
        </p:blipFill>
        <p:spPr bwMode="auto">
          <a:xfrm>
            <a:off x="0" y="0"/>
            <a:ext cx="885828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>
            <a:off x="285720" y="3344685"/>
            <a:ext cx="82868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357158" y="277278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71678"/>
            <a:ext cx="171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км/с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 rot="16200000" flipH="1">
            <a:off x="4143372" y="-1084867"/>
            <a:ext cx="500066" cy="8215370"/>
          </a:xfrm>
          <a:prstGeom prst="leftBrace">
            <a:avLst>
              <a:gd name="adj1" fmla="val 8333"/>
              <a:gd name="adj2" fmla="val 50115"/>
            </a:avLst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2129844"/>
            <a:ext cx="1386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1090" y="3086803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28596" y="357187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357562"/>
            <a:ext cx="171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км/с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44" y="3929066"/>
            <a:ext cx="2000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3429000"/>
            <a:ext cx="333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С.о. свяжем с Землёй.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643446"/>
            <a:ext cx="221454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3929066"/>
            <a:ext cx="278608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3929066"/>
            <a:ext cx="15716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4ч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4643446"/>
            <a:ext cx="307183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4643446"/>
            <a:ext cx="16430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768" y="4640057"/>
            <a:ext cx="10001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00702"/>
            <a:ext cx="621507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Самолёты прилетят одновременно!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500462" cy="6540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2003 г.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ru-RU" dirty="0" smtClean="0">
                <a:solidFill>
                  <a:srgbClr val="C00000"/>
                </a:solidFill>
              </a:rPr>
              <a:t>КИМ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858280" cy="2714644"/>
          </a:xfrm>
        </p:spPr>
        <p:txBody>
          <a:bodyPr>
            <a:normAutofit/>
          </a:bodyPr>
          <a:lstStyle/>
          <a:p>
            <a:pPr marL="0" indent="354013">
              <a:buNone/>
            </a:pPr>
            <a:r>
              <a:rPr lang="ru-RU" dirty="0" smtClean="0"/>
              <a:t>Одной из характеристик автомобиля является время </a:t>
            </a:r>
            <a:r>
              <a:rPr lang="en-US" dirty="0" smtClean="0"/>
              <a:t>t</a:t>
            </a:r>
            <a:r>
              <a:rPr lang="ru-RU" dirty="0" smtClean="0"/>
              <a:t> его разгона с места до скорости 100 км/ч. Сколько времени потребуется автомобилю, имеющему время разгона </a:t>
            </a:r>
            <a:r>
              <a:rPr lang="en-US" dirty="0" smtClean="0"/>
              <a:t>t</a:t>
            </a:r>
            <a:r>
              <a:rPr lang="ru-RU" dirty="0" smtClean="0"/>
              <a:t> = 3 с, для разгона до скорости 50 км/ч при равноускоренном движении?</a:t>
            </a:r>
            <a:endParaRPr lang="ru-RU" dirty="0"/>
          </a:p>
        </p:txBody>
      </p:sp>
      <p:sp>
        <p:nvSpPr>
          <p:cNvPr id="30" name="Содержимое 2"/>
          <p:cNvSpPr>
            <a:spLocks noGrp="1"/>
          </p:cNvSpPr>
          <p:nvPr>
            <p:ph sz="quarter" idx="1"/>
          </p:nvPr>
        </p:nvSpPr>
        <p:spPr>
          <a:xfrm>
            <a:off x="3071802" y="3429000"/>
            <a:ext cx="1500198" cy="1071570"/>
          </a:xfrm>
        </p:spPr>
        <p:txBody>
          <a:bodyPr>
            <a:normAutofit fontScale="77500" lnSpcReduction="20000"/>
          </a:bodyPr>
          <a:lstStyle/>
          <a:p>
            <a:pPr marL="596646" indent="-514350">
              <a:buFont typeface="+mj-lt"/>
              <a:buAutoNum type="arabicPeriod"/>
            </a:pPr>
            <a:endParaRPr lang="ru-RU" dirty="0" smtClean="0"/>
          </a:p>
          <a:p>
            <a:pPr marL="596646" indent="-514350">
              <a:buNone/>
            </a:pPr>
            <a:r>
              <a:rPr lang="ru-RU" sz="3800" dirty="0" smtClean="0"/>
              <a:t>2) 1,5 с</a:t>
            </a:r>
            <a:endParaRPr lang="ru-RU" sz="3800" dirty="0"/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714752"/>
            <a:ext cx="1181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10191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714752"/>
            <a:ext cx="1143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1571604" y="4714884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V = a t</a:t>
            </a:r>
          </a:p>
          <a:p>
            <a:r>
              <a:rPr lang="en-US" sz="2800" i="1" dirty="0" smtClean="0"/>
              <a:t>a = v/t = 1000 / (36 </a:t>
            </a:r>
            <a:r>
              <a:rPr lang="ru-RU" sz="2800" i="1" dirty="0" smtClean="0"/>
              <a:t>м/с </a:t>
            </a:r>
            <a:r>
              <a:rPr lang="en-US" sz="2800" i="1" dirty="0" smtClean="0"/>
              <a:t> ∙</a:t>
            </a:r>
            <a:r>
              <a:rPr lang="ru-RU" sz="2800" i="1" dirty="0" smtClean="0"/>
              <a:t> 3 с</a:t>
            </a:r>
            <a:r>
              <a:rPr lang="en-US" sz="2800" i="1" dirty="0" smtClean="0"/>
              <a:t>)</a:t>
            </a:r>
            <a:r>
              <a:rPr lang="ru-RU" sz="2800" i="1" dirty="0" smtClean="0"/>
              <a:t> = </a:t>
            </a:r>
            <a:r>
              <a:rPr lang="en-US" sz="2800" i="1" dirty="0" smtClean="0"/>
              <a:t>250</a:t>
            </a:r>
            <a:r>
              <a:rPr lang="ru-RU" sz="2800" i="1" dirty="0" smtClean="0"/>
              <a:t>/ </a:t>
            </a:r>
            <a:r>
              <a:rPr lang="en-US" sz="2800" i="1" dirty="0" smtClean="0"/>
              <a:t>27</a:t>
            </a:r>
            <a:r>
              <a:rPr lang="ru-RU" sz="2800" i="1" dirty="0" smtClean="0"/>
              <a:t>м/с</a:t>
            </a:r>
            <a:r>
              <a:rPr lang="ru-RU" sz="2800" i="1" baseline="30000" dirty="0" smtClean="0"/>
              <a:t>2</a:t>
            </a:r>
            <a:endParaRPr lang="ru-RU" sz="2800" i="1" dirty="0" smtClean="0"/>
          </a:p>
          <a:p>
            <a:r>
              <a:rPr lang="en-US" sz="2800" i="1" dirty="0" smtClean="0"/>
              <a:t>t</a:t>
            </a:r>
            <a:r>
              <a:rPr lang="en-US" sz="2800" i="1" baseline="30000" dirty="0" smtClean="0"/>
              <a:t>1</a:t>
            </a:r>
            <a:r>
              <a:rPr lang="en-US" sz="2800" i="1" dirty="0" smtClean="0"/>
              <a:t> = V</a:t>
            </a:r>
            <a:r>
              <a:rPr lang="en-US" sz="2800" i="1" baseline="30000" dirty="0" smtClean="0"/>
              <a:t>1</a:t>
            </a:r>
            <a:r>
              <a:rPr lang="en-US" sz="2800" i="1" dirty="0" smtClean="0"/>
              <a:t> / a = 500 / 36 </a:t>
            </a:r>
            <a:r>
              <a:rPr lang="ru-RU" sz="2800" i="1" dirty="0" smtClean="0"/>
              <a:t>м/с</a:t>
            </a:r>
            <a:r>
              <a:rPr lang="en-US" sz="2800" i="1" dirty="0" smtClean="0"/>
              <a:t> : ( </a:t>
            </a:r>
            <a:r>
              <a:rPr lang="ru-RU" sz="2800" i="1" dirty="0" smtClean="0"/>
              <a:t>125 / 3 м/с</a:t>
            </a:r>
            <a:r>
              <a:rPr lang="ru-RU" sz="2800" i="1" baseline="30000" dirty="0" smtClean="0"/>
              <a:t>2</a:t>
            </a:r>
            <a:r>
              <a:rPr lang="en-US" sz="2800" i="1" baseline="30000" dirty="0" smtClean="0"/>
              <a:t> </a:t>
            </a:r>
            <a:r>
              <a:rPr lang="en-US" sz="2800" i="1" dirty="0" smtClean="0"/>
              <a:t>)=  1.5 c</a:t>
            </a:r>
            <a:endParaRPr lang="ru-RU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2005 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3829064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V = v</a:t>
            </a:r>
            <a:r>
              <a:rPr lang="en-US" sz="2800" b="1" i="1" baseline="-25000" dirty="0" smtClean="0"/>
              <a:t>0 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+</a:t>
            </a:r>
            <a:r>
              <a:rPr lang="en-US" sz="2800" b="1" i="1" baseline="-25000" dirty="0" smtClean="0"/>
              <a:t> </a:t>
            </a:r>
            <a:r>
              <a:rPr lang="en-US" sz="2800" b="1" i="1" dirty="0" smtClean="0"/>
              <a:t>at</a:t>
            </a:r>
            <a:endParaRPr lang="ru-RU" sz="2800" b="1" i="1" dirty="0" smtClean="0"/>
          </a:p>
          <a:p>
            <a:r>
              <a:rPr lang="en-US" sz="2800" b="1" i="1" dirty="0" smtClean="0"/>
              <a:t>V</a:t>
            </a:r>
            <a:r>
              <a:rPr lang="ru-RU" sz="2800" b="1" i="1" baseline="-25000" dirty="0" smtClean="0"/>
              <a:t>м</a:t>
            </a:r>
            <a:r>
              <a:rPr lang="en-US" sz="2800" b="1" i="1" dirty="0" smtClean="0"/>
              <a:t> = </a:t>
            </a:r>
            <a:r>
              <a:rPr lang="ru-RU" sz="2800" b="1" i="1" dirty="0" smtClean="0"/>
              <a:t>3</a:t>
            </a:r>
            <a:r>
              <a:rPr lang="en-US" sz="2800" b="1" i="1" dirty="0" smtClean="0"/>
              <a:t>at</a:t>
            </a:r>
            <a:endParaRPr lang="ru-RU" sz="2800" b="1" i="1" dirty="0" smtClean="0"/>
          </a:p>
          <a:p>
            <a:r>
              <a:rPr lang="en-US" sz="2800" b="1" i="1" dirty="0" smtClean="0"/>
              <a:t>V</a:t>
            </a:r>
            <a:r>
              <a:rPr lang="ru-RU" sz="2800" b="1" i="1" baseline="-25000" dirty="0" smtClean="0"/>
              <a:t>в</a:t>
            </a:r>
            <a:r>
              <a:rPr lang="en-US" sz="2800" b="1" i="1" dirty="0" smtClean="0"/>
              <a:t> = at</a:t>
            </a:r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43240" y="571480"/>
            <a:ext cx="5643602" cy="57150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Мотоциклист и велосипедист одновременно начинают равноускоренное движение.  Ускорение мотоциклиста в 3 раза больше, чем у велосипедиста. В один и тот же момент времени скорость мотоциклиста больше скорости велосипедиста</a:t>
            </a:r>
          </a:p>
          <a:p>
            <a:r>
              <a:rPr lang="ru-RU" dirty="0" smtClean="0"/>
              <a:t> 1) в 1,5 раза</a:t>
            </a:r>
          </a:p>
          <a:p>
            <a:r>
              <a:rPr lang="ru-RU" dirty="0" smtClean="0"/>
              <a:t>2) в √3 раза</a:t>
            </a:r>
          </a:p>
          <a:p>
            <a:r>
              <a:rPr lang="ru-RU" dirty="0" smtClean="0"/>
              <a:t>3) в 3 раза</a:t>
            </a:r>
          </a:p>
          <a:p>
            <a:r>
              <a:rPr lang="ru-RU" dirty="0" smtClean="0"/>
              <a:t>4) в 9 раз</a:t>
            </a:r>
            <a:endParaRPr lang="ru-RU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642910" y="2214554"/>
            <a:ext cx="357190" cy="857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357562"/>
            <a:ext cx="107909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2010 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4040188" cy="3857652"/>
          </a:xfrm>
        </p:spPr>
        <p:txBody>
          <a:bodyPr>
            <a:normAutofit fontScale="55000" lnSpcReduction="20000"/>
          </a:bodyPr>
          <a:lstStyle/>
          <a:p>
            <a:r>
              <a:rPr lang="ru-RU" sz="4200" b="0" dirty="0" smtClean="0"/>
              <a:t>На рисунке представлен график зависимости скорости </a:t>
            </a:r>
            <a:r>
              <a:rPr lang="ru-RU" sz="4200" b="0" i="1" dirty="0" err="1" smtClean="0"/>
              <a:t>υ</a:t>
            </a:r>
            <a:r>
              <a:rPr lang="ru-RU" sz="4200" b="0" dirty="0" err="1" smtClean="0"/>
              <a:t> </a:t>
            </a:r>
            <a:r>
              <a:rPr lang="ru-RU" sz="4200" b="0" dirty="0" smtClean="0"/>
              <a:t>автомобиля от времени </a:t>
            </a:r>
            <a:r>
              <a:rPr lang="ru-RU" sz="4200" b="0" i="1" dirty="0" err="1" smtClean="0"/>
              <a:t>t</a:t>
            </a:r>
            <a:r>
              <a:rPr lang="ru-RU" sz="4200" b="0" dirty="0" smtClean="0"/>
              <a:t>. Найдите путь, пройденный автомобилем за 5 с. На рисунке представлен график зависимости скорости </a:t>
            </a:r>
            <a:r>
              <a:rPr lang="ru-RU" sz="4200" b="0" i="1" dirty="0" err="1" smtClean="0"/>
              <a:t>υ</a:t>
            </a:r>
            <a:r>
              <a:rPr lang="ru-RU" sz="4200" b="0" dirty="0" err="1" smtClean="0"/>
              <a:t> </a:t>
            </a:r>
            <a:r>
              <a:rPr lang="ru-RU" sz="4200" b="0" dirty="0" smtClean="0"/>
              <a:t>автомобиля от времени </a:t>
            </a:r>
            <a:r>
              <a:rPr lang="ru-RU" sz="4200" b="0" i="1" dirty="0" err="1" smtClean="0"/>
              <a:t>t</a:t>
            </a:r>
            <a:r>
              <a:rPr lang="ru-RU" sz="4200" b="0" dirty="0" smtClean="0"/>
              <a:t>. Найдите путь, пройденный автомобилем за 5 с. </a:t>
            </a:r>
          </a:p>
          <a:p>
            <a:endParaRPr lang="ru-RU" b="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H="1">
            <a:off x="4500562" y="1447800"/>
            <a:ext cx="4643438" cy="762000"/>
          </a:xfrm>
        </p:spPr>
        <p:txBody>
          <a:bodyPr>
            <a:noAutofit/>
          </a:bodyPr>
          <a:lstStyle/>
          <a:p>
            <a:r>
              <a:rPr lang="ru-RU" dirty="0" smtClean="0"/>
              <a:t>1) 0 м; 2) 20 м; 3) 30 м; 4) 35 м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2285992"/>
            <a:ext cx="3733800" cy="3886200"/>
          </a:xfrm>
        </p:spPr>
        <p:txBody>
          <a:bodyPr/>
          <a:lstStyle/>
          <a:p>
            <a:r>
              <a:rPr lang="ru-RU" dirty="0" smtClean="0"/>
              <a:t>Пройденный путь равен площади фигуры под графиком скорости</a:t>
            </a:r>
          </a:p>
          <a:p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408457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71472" y="6072206"/>
            <a:ext cx="3143272" cy="500066"/>
          </a:xfrm>
          <a:prstGeom prst="wedgeRoundRectCallout">
            <a:avLst>
              <a:gd name="adj1" fmla="val -11281"/>
              <a:gd name="adj2" fmla="val -123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Трапеция</a:t>
            </a:r>
            <a:endParaRPr lang="ru-RU" sz="2800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1" y="4214818"/>
            <a:ext cx="3302023" cy="928694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857208"/>
            <a:ext cx="9001156" cy="6000792"/>
          </a:xfrm>
        </p:spPr>
        <p:txBody>
          <a:bodyPr>
            <a:normAutofit fontScale="77500" lnSpcReduction="20000"/>
          </a:bodyPr>
          <a:lstStyle/>
          <a:p>
            <a:pPr lvl="0">
              <a:buFont typeface="+mj-lt"/>
              <a:buAutoNum type="arabicPeriod"/>
            </a:pPr>
            <a:r>
              <a:rPr lang="ru-RU" sz="1800" dirty="0" err="1" smtClean="0"/>
              <a:t>Гутник</a:t>
            </a:r>
            <a:r>
              <a:rPr lang="ru-RU" sz="1800" dirty="0" smtClean="0"/>
              <a:t>, Е. М., Физика. 7 класс. Учебник для общеобразовательных школ / Е. М. </a:t>
            </a:r>
            <a:r>
              <a:rPr lang="ru-RU" sz="1800" dirty="0" err="1" smtClean="0"/>
              <a:t>Гутник</a:t>
            </a:r>
            <a:r>
              <a:rPr lang="ru-RU" sz="1800" dirty="0" smtClean="0"/>
              <a:t>, А. В. </a:t>
            </a:r>
            <a:r>
              <a:rPr lang="ru-RU" sz="1800" dirty="0" err="1" smtClean="0"/>
              <a:t>Перышкин</a:t>
            </a:r>
            <a:r>
              <a:rPr lang="ru-RU" sz="1800" dirty="0" smtClean="0"/>
              <a:t>. - М.: Дрофа, 2009. – 302 с.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Зорин, Н.И. ГИА 2010. Физика. Тренировочные задания: 9 класс / Н.И. Зорин. – М.: </a:t>
            </a:r>
            <a:r>
              <a:rPr lang="ru-RU" sz="1800" dirty="0" err="1" smtClean="0"/>
              <a:t>Эксмо</a:t>
            </a:r>
            <a:r>
              <a:rPr lang="ru-RU" sz="1800" dirty="0" smtClean="0"/>
              <a:t>, 2010. – 112 с. – (Государственная (итоговая) аттестация (в новой форме).</a:t>
            </a:r>
          </a:p>
          <a:p>
            <a:pPr lvl="0">
              <a:buFont typeface="+mj-lt"/>
              <a:buAutoNum type="arabicPeriod"/>
            </a:pPr>
            <a:r>
              <a:rPr lang="ru-RU" sz="1800" dirty="0" err="1" smtClean="0"/>
              <a:t>Кабардин</a:t>
            </a:r>
            <a:r>
              <a:rPr lang="ru-RU" sz="1800" dirty="0" smtClean="0"/>
              <a:t>, О.Ф. Физика. 9 </a:t>
            </a:r>
            <a:r>
              <a:rPr lang="ru-RU" sz="1800" dirty="0" err="1" smtClean="0"/>
              <a:t>кл</a:t>
            </a:r>
            <a:r>
              <a:rPr lang="ru-RU" sz="1800" dirty="0" smtClean="0"/>
              <a:t>.: сборник тестовых заданий для подготовки к итоговой аттестации за курс основной школы / О.Ф. </a:t>
            </a:r>
            <a:r>
              <a:rPr lang="ru-RU" sz="1800" dirty="0" err="1" smtClean="0"/>
              <a:t>Кабардин</a:t>
            </a:r>
            <a:r>
              <a:rPr lang="ru-RU" sz="1800" dirty="0" smtClean="0"/>
              <a:t>. – М.: Дрофа, 2008. – 219 с;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Кинематика материальной точки (основная школа) . </a:t>
            </a:r>
            <a:r>
              <a:rPr lang="ru-RU" sz="1800" b="1" dirty="0" smtClean="0"/>
              <a:t>Единая коллекция цифровых образовательных ресурсов </a:t>
            </a:r>
            <a:r>
              <a:rPr lang="ru-RU" sz="1800" dirty="0" smtClean="0"/>
              <a:t>//[Электронный ресурс]// </a:t>
            </a:r>
            <a:r>
              <a:rPr lang="en-US" sz="1800" u="sng" dirty="0" smtClean="0">
                <a:hlinkClick r:id="rId2"/>
              </a:rPr>
              <a:t>http</a:t>
            </a:r>
            <a:r>
              <a:rPr lang="ru-RU" sz="1800" u="sng" dirty="0" smtClean="0">
                <a:hlinkClick r:id="rId2"/>
              </a:rPr>
              <a:t>://</a:t>
            </a:r>
            <a:r>
              <a:rPr lang="en-US" sz="1800" u="sng" dirty="0" smtClean="0">
                <a:hlinkClick r:id="rId2"/>
              </a:rPr>
              <a:t>files</a:t>
            </a:r>
            <a:r>
              <a:rPr lang="ru-RU" sz="1800" u="sng" dirty="0" smtClean="0">
                <a:hlinkClick r:id="rId2"/>
              </a:rPr>
              <a:t>.</a:t>
            </a:r>
            <a:r>
              <a:rPr lang="en-US" sz="1800" u="sng" dirty="0" smtClean="0">
                <a:hlinkClick r:id="rId2"/>
              </a:rPr>
              <a:t>school</a:t>
            </a:r>
            <a:r>
              <a:rPr lang="ru-RU" sz="1800" u="sng" dirty="0" smtClean="0">
                <a:hlinkClick r:id="rId2"/>
              </a:rPr>
              <a:t>-</a:t>
            </a:r>
            <a:r>
              <a:rPr lang="en-US" sz="1800" u="sng" dirty="0" smtClean="0">
                <a:hlinkClick r:id="rId2"/>
              </a:rPr>
              <a:t>collection</a:t>
            </a:r>
            <a:r>
              <a:rPr lang="ru-RU" sz="1800" u="sng" dirty="0" smtClean="0">
                <a:hlinkClick r:id="rId2"/>
              </a:rPr>
              <a:t>.</a:t>
            </a:r>
            <a:r>
              <a:rPr lang="en-US" sz="1800" u="sng" dirty="0" err="1" smtClean="0">
                <a:hlinkClick r:id="rId2"/>
              </a:rPr>
              <a:t>edu</a:t>
            </a:r>
            <a:r>
              <a:rPr lang="ru-RU" sz="1800" u="sng" dirty="0" smtClean="0">
                <a:hlinkClick r:id="rId2"/>
              </a:rPr>
              <a:t>.</a:t>
            </a:r>
            <a:r>
              <a:rPr lang="en-US" sz="1800" u="sng" dirty="0" err="1" smtClean="0">
                <a:hlinkClick r:id="rId2"/>
              </a:rPr>
              <a:t>ru</a:t>
            </a:r>
            <a:r>
              <a:rPr lang="ru-RU" sz="1800" u="sng" dirty="0" smtClean="0">
                <a:hlinkClick r:id="rId2"/>
              </a:rPr>
              <a:t>/</a:t>
            </a:r>
            <a:r>
              <a:rPr lang="en-US" sz="1800" u="sng" dirty="0" err="1" smtClean="0">
                <a:hlinkClick r:id="rId2"/>
              </a:rPr>
              <a:t>dlrstore</a:t>
            </a:r>
            <a:r>
              <a:rPr lang="ru-RU" sz="1800" u="sng" dirty="0" smtClean="0">
                <a:hlinkClick r:id="rId2"/>
              </a:rPr>
              <a:t>/200</a:t>
            </a:r>
            <a:r>
              <a:rPr lang="en-US" sz="1800" u="sng" dirty="0" smtClean="0">
                <a:hlinkClick r:id="rId2"/>
              </a:rPr>
              <a:t>f</a:t>
            </a:r>
            <a:r>
              <a:rPr lang="ru-RU" sz="1800" u="sng" dirty="0" smtClean="0">
                <a:hlinkClick r:id="rId2"/>
              </a:rPr>
              <a:t>91</a:t>
            </a:r>
            <a:r>
              <a:rPr lang="en-US" sz="1800" u="sng" dirty="0" smtClean="0">
                <a:hlinkClick r:id="rId2"/>
              </a:rPr>
              <a:t>d</a:t>
            </a:r>
            <a:r>
              <a:rPr lang="ru-RU" sz="1800" u="sng" dirty="0" smtClean="0">
                <a:hlinkClick r:id="rId2"/>
              </a:rPr>
              <a:t>9-6595-23</a:t>
            </a:r>
            <a:r>
              <a:rPr lang="en-US" sz="1800" u="sng" dirty="0" smtClean="0">
                <a:hlinkClick r:id="rId2"/>
              </a:rPr>
              <a:t>e</a:t>
            </a:r>
            <a:r>
              <a:rPr lang="ru-RU" sz="1800" u="sng" dirty="0" smtClean="0">
                <a:hlinkClick r:id="rId2"/>
              </a:rPr>
              <a:t>6-0638-</a:t>
            </a:r>
            <a:r>
              <a:rPr lang="en-US" sz="1800" u="sng" dirty="0" smtClean="0">
                <a:hlinkClick r:id="rId2"/>
              </a:rPr>
              <a:t>a</a:t>
            </a:r>
            <a:r>
              <a:rPr lang="ru-RU" sz="1800" u="sng" dirty="0" smtClean="0">
                <a:hlinkClick r:id="rId2"/>
              </a:rPr>
              <a:t>6</a:t>
            </a:r>
            <a:r>
              <a:rPr lang="en-US" sz="1800" u="sng" dirty="0" smtClean="0">
                <a:hlinkClick r:id="rId2"/>
              </a:rPr>
              <a:t>c</a:t>
            </a:r>
            <a:r>
              <a:rPr lang="ru-RU" sz="1800" u="sng" dirty="0" smtClean="0">
                <a:hlinkClick r:id="rId2"/>
              </a:rPr>
              <a:t>5</a:t>
            </a:r>
            <a:r>
              <a:rPr lang="en-US" sz="1800" u="sng" dirty="0" smtClean="0">
                <a:hlinkClick r:id="rId2"/>
              </a:rPr>
              <a:t>d</a:t>
            </a:r>
            <a:r>
              <a:rPr lang="ru-RU" sz="1800" u="sng" dirty="0" smtClean="0">
                <a:hlinkClick r:id="rId2"/>
              </a:rPr>
              <a:t>48095</a:t>
            </a:r>
            <a:r>
              <a:rPr lang="en-US" sz="1800" u="sng" dirty="0" smtClean="0">
                <a:hlinkClick r:id="rId2"/>
              </a:rPr>
              <a:t>ad</a:t>
            </a:r>
            <a:r>
              <a:rPr lang="ru-RU" sz="1800" u="sng" dirty="0" smtClean="0">
                <a:hlinkClick r:id="rId2"/>
              </a:rPr>
              <a:t>/00119626141316525.</a:t>
            </a:r>
            <a:r>
              <a:rPr lang="en-US" sz="1800" u="sng" dirty="0" err="1" smtClean="0">
                <a:hlinkClick r:id="rId2"/>
              </a:rPr>
              <a:t>htm</a:t>
            </a:r>
            <a:endParaRPr lang="ru-RU" sz="1800" dirty="0" smtClean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ПЕРЕМЕЩЕНИЕ ПРИ ПРЯМОЛИНЕЙНОМ РАВНОУСКОРЕННОМ </a:t>
            </a:r>
            <a:br>
              <a:rPr lang="ru-RU" sz="1800" dirty="0" smtClean="0"/>
            </a:br>
            <a:r>
              <a:rPr lang="ru-RU" sz="1800" dirty="0" smtClean="0"/>
              <a:t>ДВИЖЕНИИ. </a:t>
            </a:r>
            <a:r>
              <a:rPr lang="ru-RU" sz="1800" dirty="0" err="1" smtClean="0"/>
              <a:t>Класс!ная</a:t>
            </a:r>
            <a:r>
              <a:rPr lang="ru-RU" sz="1800" dirty="0" smtClean="0"/>
              <a:t> физика для любознательных. //[Электронный ресурс]// </a:t>
            </a:r>
            <a:r>
              <a:rPr lang="ru-RU" sz="1800" u="sng" dirty="0" smtClean="0">
                <a:hlinkClick r:id="rId3"/>
              </a:rPr>
              <a:t>http://class-fizika.narod.ru/9_7.htm</a:t>
            </a:r>
            <a:endParaRPr lang="ru-RU" sz="1800" dirty="0" smtClean="0"/>
          </a:p>
          <a:p>
            <a:pPr lvl="0">
              <a:buFont typeface="+mj-lt"/>
              <a:buAutoNum type="arabicPeriod"/>
            </a:pPr>
            <a:r>
              <a:rPr lang="ru-RU" sz="1800" dirty="0" err="1" smtClean="0"/>
              <a:t>Перышкин</a:t>
            </a:r>
            <a:r>
              <a:rPr lang="ru-RU" sz="1800" dirty="0" smtClean="0"/>
              <a:t>, А. В., Физика. 7 класс. Учебник для общеобразовательных школ / А. В. </a:t>
            </a:r>
            <a:r>
              <a:rPr lang="ru-RU" sz="1800" dirty="0" err="1" smtClean="0"/>
              <a:t>Перышкин</a:t>
            </a:r>
            <a:r>
              <a:rPr lang="ru-RU" sz="1800" dirty="0" smtClean="0"/>
              <a:t>. - М.: Дрофа, 2009. – 198 с.</a:t>
            </a:r>
          </a:p>
          <a:p>
            <a:pPr lvl="0">
              <a:buFont typeface="+mj-lt"/>
              <a:buAutoNum type="arabicPeriod"/>
            </a:pPr>
            <a:r>
              <a:rPr lang="ru-RU" sz="1800" dirty="0" err="1" smtClean="0"/>
              <a:t>Перышкин</a:t>
            </a:r>
            <a:r>
              <a:rPr lang="ru-RU" sz="1800" dirty="0" smtClean="0"/>
              <a:t>, А. В., Физика. 8 класс. Учебник для общеобразовательных школ / А. В. </a:t>
            </a:r>
            <a:r>
              <a:rPr lang="ru-RU" sz="1800" dirty="0" err="1" smtClean="0"/>
              <a:t>Перышкин</a:t>
            </a:r>
            <a:r>
              <a:rPr lang="ru-RU" sz="1800" dirty="0" smtClean="0"/>
              <a:t>. - М.: Дрофа, 2009. – 196 с.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Равномерное и равноускоренное прямолинейное движение. Социальный навигатор. //[Электронный ресурс]// </a:t>
            </a:r>
            <a:r>
              <a:rPr lang="ru-RU" sz="1800" u="sng" dirty="0" smtClean="0">
                <a:hlinkClick r:id="rId4"/>
              </a:rPr>
              <a:t>http://edu.yar.ru/russian/projects/socnav/prep/phis001/kin/kin2.html</a:t>
            </a:r>
            <a:endParaRPr lang="ru-RU" sz="1800" dirty="0" smtClean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Равноускоренное движение. М.Б. Львовский. Демонстрации по механике //[Электронный ресурс]// </a:t>
            </a:r>
            <a:r>
              <a:rPr lang="en-US" sz="1800" u="sng" dirty="0" smtClean="0">
                <a:hlinkClick r:id="rId5"/>
              </a:rPr>
              <a:t>http</a:t>
            </a:r>
            <a:r>
              <a:rPr lang="ru-RU" sz="1800" u="sng" dirty="0" smtClean="0">
                <a:hlinkClick r:id="rId5"/>
              </a:rPr>
              <a:t>://</a:t>
            </a:r>
            <a:r>
              <a:rPr lang="en-US" sz="1800" u="sng" dirty="0" err="1" smtClean="0">
                <a:hlinkClick r:id="rId5"/>
              </a:rPr>
              <a:t>gannalv</a:t>
            </a:r>
            <a:r>
              <a:rPr lang="ru-RU" sz="1800" u="sng" dirty="0" smtClean="0">
                <a:hlinkClick r:id="rId5"/>
              </a:rPr>
              <a:t>.</a:t>
            </a:r>
            <a:r>
              <a:rPr lang="en-US" sz="1800" u="sng" dirty="0" err="1" smtClean="0">
                <a:hlinkClick r:id="rId5"/>
              </a:rPr>
              <a:t>narod</a:t>
            </a:r>
            <a:r>
              <a:rPr lang="ru-RU" sz="1800" u="sng" dirty="0" smtClean="0">
                <a:hlinkClick r:id="rId5"/>
              </a:rPr>
              <a:t>.</a:t>
            </a:r>
            <a:r>
              <a:rPr lang="en-US" sz="1800" u="sng" dirty="0" err="1" smtClean="0">
                <a:hlinkClick r:id="rId5"/>
              </a:rPr>
              <a:t>ru</a:t>
            </a:r>
            <a:r>
              <a:rPr lang="ru-RU" sz="1800" u="sng" dirty="0" smtClean="0">
                <a:hlinkClick r:id="rId5"/>
              </a:rPr>
              <a:t>/</a:t>
            </a:r>
            <a:r>
              <a:rPr lang="en-US" sz="1800" u="sng" dirty="0" err="1" smtClean="0">
                <a:hlinkClick r:id="rId5"/>
              </a:rPr>
              <a:t>fiz</a:t>
            </a:r>
            <a:r>
              <a:rPr lang="ru-RU" sz="1800" u="sng" dirty="0" smtClean="0">
                <a:hlinkClick r:id="rId5"/>
              </a:rPr>
              <a:t>/</a:t>
            </a:r>
            <a:r>
              <a:rPr lang="en-US" sz="1800" u="sng" dirty="0" smtClean="0">
                <a:hlinkClick r:id="rId5"/>
              </a:rPr>
              <a:t>s</a:t>
            </a:r>
            <a:r>
              <a:rPr lang="ru-RU" sz="1800" u="sng" dirty="0" smtClean="0">
                <a:hlinkClick r:id="rId5"/>
              </a:rPr>
              <a:t>3.</a:t>
            </a:r>
            <a:r>
              <a:rPr lang="en-US" sz="1800" u="sng" dirty="0" smtClean="0">
                <a:hlinkClick r:id="rId5"/>
              </a:rPr>
              <a:t>html</a:t>
            </a:r>
            <a:r>
              <a:rPr lang="ru-RU" sz="1800" dirty="0" smtClean="0"/>
              <a:t> 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Ускорение</a:t>
            </a:r>
            <a:r>
              <a:rPr lang="ru-RU" sz="1800" b="1" dirty="0" smtClean="0"/>
              <a:t>. РАВНОУСКОРЕННОЕ ДВИЖЕНИЕ ФИЗИКА. Образовательный портал Курганской области </a:t>
            </a:r>
            <a:r>
              <a:rPr lang="ru-RU" sz="1800" dirty="0" smtClean="0"/>
              <a:t>//[Электронный ресурс]// </a:t>
            </a:r>
            <a:r>
              <a:rPr lang="en-US" sz="1800" u="sng" dirty="0" smtClean="0">
                <a:hlinkClick r:id="rId6"/>
              </a:rPr>
              <a:t>http</a:t>
            </a:r>
            <a:r>
              <a:rPr lang="ru-RU" sz="1800" u="sng" dirty="0" smtClean="0">
                <a:hlinkClick r:id="rId6"/>
              </a:rPr>
              <a:t>://</a:t>
            </a:r>
            <a:r>
              <a:rPr lang="en-US" sz="1800" u="sng" dirty="0" smtClean="0">
                <a:hlinkClick r:id="rId6"/>
              </a:rPr>
              <a:t>www</a:t>
            </a:r>
            <a:r>
              <a:rPr lang="ru-RU" sz="1800" u="sng" dirty="0" smtClean="0">
                <a:hlinkClick r:id="rId6"/>
              </a:rPr>
              <a:t>.</a:t>
            </a:r>
            <a:r>
              <a:rPr lang="en-US" sz="1800" u="sng" dirty="0" err="1" smtClean="0">
                <a:hlinkClick r:id="rId6"/>
              </a:rPr>
              <a:t>hde</a:t>
            </a:r>
            <a:r>
              <a:rPr lang="ru-RU" sz="1800" u="sng" dirty="0" smtClean="0">
                <a:hlinkClick r:id="rId6"/>
              </a:rPr>
              <a:t>.</a:t>
            </a:r>
            <a:r>
              <a:rPr lang="en-US" sz="1800" u="sng" dirty="0" err="1" smtClean="0">
                <a:hlinkClick r:id="rId6"/>
              </a:rPr>
              <a:t>kurganobl</a:t>
            </a:r>
            <a:r>
              <a:rPr lang="ru-RU" sz="1800" u="sng" dirty="0" smtClean="0">
                <a:hlinkClick r:id="rId6"/>
              </a:rPr>
              <a:t>.</a:t>
            </a:r>
            <a:r>
              <a:rPr lang="en-US" sz="1800" u="sng" dirty="0" err="1" smtClean="0">
                <a:hlinkClick r:id="rId6"/>
              </a:rPr>
              <a:t>ru</a:t>
            </a:r>
            <a:r>
              <a:rPr lang="ru-RU" sz="1800" u="sng" dirty="0" smtClean="0">
                <a:hlinkClick r:id="rId6"/>
              </a:rPr>
              <a:t>/</a:t>
            </a:r>
            <a:r>
              <a:rPr lang="en-US" sz="1800" u="sng" dirty="0" smtClean="0">
                <a:hlinkClick r:id="rId6"/>
              </a:rPr>
              <a:t>dist</a:t>
            </a:r>
            <a:r>
              <a:rPr lang="ru-RU" sz="1800" u="sng" dirty="0" smtClean="0">
                <a:hlinkClick r:id="rId6"/>
              </a:rPr>
              <a:t>/</a:t>
            </a:r>
            <a:r>
              <a:rPr lang="en-US" sz="1800" u="sng" dirty="0" smtClean="0">
                <a:hlinkClick r:id="rId6"/>
              </a:rPr>
              <a:t>disk</a:t>
            </a:r>
            <a:r>
              <a:rPr lang="ru-RU" sz="1800" u="sng" dirty="0" smtClean="0">
                <a:hlinkClick r:id="rId6"/>
              </a:rPr>
              <a:t>/</a:t>
            </a:r>
            <a:r>
              <a:rPr lang="en-US" sz="1800" u="sng" dirty="0" err="1" smtClean="0">
                <a:hlinkClick r:id="rId6"/>
              </a:rPr>
              <a:t>Shcool</a:t>
            </a:r>
            <a:r>
              <a:rPr lang="ru-RU" sz="1800" u="sng" dirty="0" smtClean="0">
                <a:hlinkClick r:id="rId6"/>
              </a:rPr>
              <a:t>/</a:t>
            </a:r>
            <a:r>
              <a:rPr lang="en-US" sz="1800" u="sng" dirty="0" smtClean="0">
                <a:hlinkClick r:id="rId6"/>
              </a:rPr>
              <a:t>Book</a:t>
            </a:r>
            <a:r>
              <a:rPr lang="ru-RU" sz="1800" u="sng" dirty="0" smtClean="0">
                <a:hlinkClick r:id="rId6"/>
              </a:rPr>
              <a:t>/</a:t>
            </a:r>
            <a:r>
              <a:rPr lang="en-US" sz="1800" u="sng" dirty="0" err="1" smtClean="0">
                <a:hlinkClick r:id="rId6"/>
              </a:rPr>
              <a:t>Sprav</a:t>
            </a:r>
            <a:r>
              <a:rPr lang="ru-RU" sz="1800" u="sng" dirty="0" smtClean="0">
                <a:hlinkClick r:id="rId6"/>
              </a:rPr>
              <a:t>_</a:t>
            </a:r>
            <a:r>
              <a:rPr lang="en-US" sz="1800" u="sng" dirty="0" smtClean="0">
                <a:hlinkClick r:id="rId6"/>
              </a:rPr>
              <a:t>material</a:t>
            </a:r>
            <a:r>
              <a:rPr lang="ru-RU" sz="1800" u="sng" dirty="0" smtClean="0">
                <a:hlinkClick r:id="rId6"/>
              </a:rPr>
              <a:t>/</a:t>
            </a:r>
            <a:r>
              <a:rPr lang="en-US" sz="1800" u="sng" dirty="0" err="1" smtClean="0">
                <a:hlinkClick r:id="rId6"/>
              </a:rPr>
              <a:t>Mech</a:t>
            </a:r>
            <a:r>
              <a:rPr lang="ru-RU" sz="1800" u="sng" dirty="0" smtClean="0">
                <a:hlinkClick r:id="rId6"/>
              </a:rPr>
              <a:t>/</a:t>
            </a:r>
            <a:r>
              <a:rPr lang="en-US" sz="1800" u="sng" dirty="0" smtClean="0">
                <a:hlinkClick r:id="rId6"/>
              </a:rPr>
              <a:t>p</a:t>
            </a:r>
            <a:r>
              <a:rPr lang="ru-RU" sz="1800" u="sng" dirty="0" smtClean="0">
                <a:hlinkClick r:id="rId6"/>
              </a:rPr>
              <a:t>2.</a:t>
            </a:r>
            <a:r>
              <a:rPr lang="en-US" sz="1800" u="sng" dirty="0" err="1" smtClean="0">
                <a:hlinkClick r:id="rId6"/>
              </a:rPr>
              <a:t>htm</a:t>
            </a:r>
            <a:r>
              <a:rPr lang="ru-RU" sz="1800" u="sng" dirty="0" smtClean="0">
                <a:hlinkClick r:id="rId6"/>
              </a:rPr>
              <a:t>#</a:t>
            </a:r>
            <a:r>
              <a:rPr lang="en-US" sz="1800" u="sng" dirty="0" smtClean="0">
                <a:hlinkClick r:id="rId6"/>
              </a:rPr>
              <a:t>q</a:t>
            </a:r>
            <a:r>
              <a:rPr lang="ru-RU" sz="1800" u="sng" dirty="0" smtClean="0">
                <a:hlinkClick r:id="rId6"/>
              </a:rPr>
              <a:t>1</a:t>
            </a:r>
            <a:endParaRPr lang="ru-RU" sz="1800" dirty="0" smtClean="0"/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Федеральный институт педагогических измерений. Контрольные измерительные материалы (КИМ) Физика </a:t>
            </a:r>
            <a:r>
              <a:rPr lang="ru-RU" sz="1800" u="sng" dirty="0" smtClean="0">
                <a:hlinkClick r:id="rId7"/>
              </a:rPr>
              <a:t>ГИА-9 2010 г.</a:t>
            </a:r>
            <a:r>
              <a:rPr lang="ru-RU" sz="1800" dirty="0" smtClean="0"/>
              <a:t> / /[Электронный ресурс]// </a:t>
            </a:r>
            <a:r>
              <a:rPr lang="ru-RU" sz="1800" u="sng" dirty="0" smtClean="0">
                <a:hlinkClick r:id="rId7"/>
              </a:rPr>
              <a:t>http://fipi.ru/view/sections/214/docs/</a:t>
            </a:r>
            <a:r>
              <a:rPr lang="ru-RU" sz="1800" dirty="0" smtClean="0"/>
              <a:t>  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Федеральный институт педагогических измерений. Контрольные измерительные материалы (КИМ) Физика ЕГЭ 2001-2010//[Электронный ресурс]// </a:t>
            </a:r>
            <a:r>
              <a:rPr lang="en-US" sz="1800" u="sng" dirty="0" smtClean="0">
                <a:hlinkClick r:id="rId8"/>
              </a:rPr>
              <a:t>http</a:t>
            </a:r>
            <a:r>
              <a:rPr lang="ru-RU" sz="1800" u="sng" dirty="0" smtClean="0">
                <a:hlinkClick r:id="rId8"/>
              </a:rPr>
              <a:t>://</a:t>
            </a:r>
            <a:r>
              <a:rPr lang="en-US" sz="1800" u="sng" dirty="0" err="1" smtClean="0">
                <a:hlinkClick r:id="rId8"/>
              </a:rPr>
              <a:t>fipi</a:t>
            </a:r>
            <a:r>
              <a:rPr lang="ru-RU" sz="1800" u="sng" dirty="0" smtClean="0">
                <a:hlinkClick r:id="rId8"/>
              </a:rPr>
              <a:t>.</a:t>
            </a:r>
            <a:r>
              <a:rPr lang="en-US" sz="1800" u="sng" dirty="0" err="1" smtClean="0">
                <a:hlinkClick r:id="rId8"/>
              </a:rPr>
              <a:t>ru</a:t>
            </a:r>
            <a:r>
              <a:rPr lang="ru-RU" sz="1800" u="sng" dirty="0" smtClean="0">
                <a:hlinkClick r:id="rId8"/>
              </a:rPr>
              <a:t>/</a:t>
            </a:r>
            <a:r>
              <a:rPr lang="en-US" sz="1800" u="sng" dirty="0" smtClean="0">
                <a:hlinkClick r:id="rId8"/>
              </a:rPr>
              <a:t>view</a:t>
            </a:r>
            <a:r>
              <a:rPr lang="ru-RU" sz="1800" u="sng" dirty="0" smtClean="0">
                <a:hlinkClick r:id="rId8"/>
              </a:rPr>
              <a:t>/</a:t>
            </a:r>
            <a:r>
              <a:rPr lang="en-US" sz="1800" u="sng" dirty="0" smtClean="0">
                <a:hlinkClick r:id="rId8"/>
              </a:rPr>
              <a:t>sections</a:t>
            </a:r>
            <a:r>
              <a:rPr lang="ru-RU" sz="1800" u="sng" dirty="0" smtClean="0">
                <a:hlinkClick r:id="rId8"/>
              </a:rPr>
              <a:t>/92/</a:t>
            </a:r>
            <a:r>
              <a:rPr lang="en-US" sz="1800" u="sng" dirty="0" smtClean="0">
                <a:hlinkClick r:id="rId8"/>
              </a:rPr>
              <a:t>docs</a:t>
            </a:r>
            <a:r>
              <a:rPr lang="ru-RU" sz="1800" u="sng" dirty="0" smtClean="0">
                <a:hlinkClick r:id="rId8"/>
              </a:rPr>
              <a:t>/</a:t>
            </a:r>
            <a:r>
              <a:rPr lang="ru-RU" sz="1800" dirty="0" smtClean="0"/>
              <a:t> 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hlinkClick r:id="rId9"/>
              </a:rPr>
              <a:t>Физика 9 класс - § 5. Ускорение. Равноускоренное прямолинейное движение </a:t>
            </a:r>
            <a:r>
              <a:rPr lang="ru-RU" sz="1800" dirty="0" smtClean="0"/>
              <a:t>. VIRTULAB. Виртуальная образовательная лаборатория.  //[Электронный ресурс]// </a:t>
            </a:r>
            <a:r>
              <a:rPr lang="ru-RU" sz="1800" u="sng" dirty="0" smtClean="0">
                <a:hlinkClick r:id="rId10"/>
              </a:rPr>
              <a:t>http://www.virtulab.net/index.php?option=com_content&amp;view=article&amp;id=308&amp;limitstart=5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 t="26559" r="7232" b="48192"/>
          <a:stretch>
            <a:fillRect/>
          </a:stretch>
        </p:blipFill>
        <p:spPr bwMode="auto">
          <a:xfrm>
            <a:off x="0" y="0"/>
            <a:ext cx="885828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29"/>
          <p:cNvSpPr>
            <a:spLocks noChangeShapeType="1"/>
          </p:cNvSpPr>
          <p:nvPr/>
        </p:nvSpPr>
        <p:spPr bwMode="auto">
          <a:xfrm flipV="1">
            <a:off x="2143108" y="2643181"/>
            <a:ext cx="2786082" cy="27146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31"/>
          <p:cNvSpPr>
            <a:spLocks noChangeShapeType="1"/>
          </p:cNvSpPr>
          <p:nvPr/>
        </p:nvSpPr>
        <p:spPr bwMode="auto">
          <a:xfrm flipH="1">
            <a:off x="2143108" y="2143116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5984" y="200024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(км)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519179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35782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535782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535782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535782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466630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452514" y="5072074"/>
            <a:ext cx="571504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43108" y="4786322"/>
            <a:ext cx="642942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2143140" y="5389185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464711" y="4107661"/>
            <a:ext cx="250033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43108" y="2928934"/>
            <a:ext cx="2571768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00100" y="264318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V="1">
            <a:off x="2714612" y="2643181"/>
            <a:ext cx="2143140" cy="271464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893207" y="4964917"/>
            <a:ext cx="785818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43108" y="4643446"/>
            <a:ext cx="107157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4414" y="421481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8926" y="6000768"/>
            <a:ext cx="621507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Самолёты прилетят одновременно!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5" grpId="0" animBg="1"/>
      <p:bldP spid="24" grpId="0"/>
      <p:bldP spid="25" grpId="0" animBg="1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2000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121444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214290"/>
            <a:ext cx="32861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/25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928670"/>
            <a:ext cx="17859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14488"/>
            <a:ext cx="657226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ЗА 1/25 секунды пуля пролетела 400м.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28868"/>
            <a:ext cx="121444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№15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V="1">
            <a:off x="2143108" y="4429131"/>
            <a:ext cx="2000264" cy="12858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H="1">
            <a:off x="2143108" y="2500306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5984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2143140" y="5746375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552922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709974">
            <a:off x="2204436" y="3944492"/>
            <a:ext cx="242889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Э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064560" y="4429132"/>
            <a:ext cx="0" cy="1278330"/>
          </a:xfrm>
          <a:prstGeom prst="line">
            <a:avLst/>
          </a:prstGeom>
          <a:noFill/>
          <a:ln w="88900" cmpd="sng">
            <a:solidFill>
              <a:srgbClr val="0000FF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199575" y="5715016"/>
            <a:ext cx="1872359" cy="0"/>
          </a:xfrm>
          <a:prstGeom prst="line">
            <a:avLst/>
          </a:prstGeom>
          <a:noFill/>
          <a:ln w="88900" cmpd="sng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357694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2274554" y="5177802"/>
            <a:ext cx="783696" cy="519474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29124" y="4357694"/>
            <a:ext cx="157163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929198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80·0,5=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572140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4929198"/>
            <a:ext cx="178595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=80·0,87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357950" y="4929198"/>
            <a:ext cx="22145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=69,28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endParaRPr lang="ru-RU" sz="2800" dirty="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2143108" y="5763300"/>
            <a:ext cx="380118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169547" y="3173414"/>
            <a:ext cx="3747712" cy="255407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6" y="585789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29322" y="3286124"/>
            <a:ext cx="64294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dirty="0">
              <a:solidFill>
                <a:srgbClr val="0014AC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143504" y="2762904"/>
            <a:ext cx="785818" cy="523220"/>
            <a:chOff x="7572396" y="1571612"/>
            <a:chExt cx="928694" cy="523220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7683913" y="1616590"/>
              <a:ext cx="352924" cy="260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72396" y="1571612"/>
              <a:ext cx="928694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800" b="1" dirty="0"/>
            </a:p>
          </p:txBody>
        </p:sp>
      </p:grp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6000760" y="3214686"/>
            <a:ext cx="0" cy="260406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86446" y="2357430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·150c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29322" y="3786190"/>
            <a:ext cx="33575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0,69м/с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00728" y="5857892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,4м/с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·150c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5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15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3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8" grpId="1" animBg="1"/>
      <p:bldP spid="31" grpId="0"/>
      <p:bldP spid="34" grpId="0" animBg="1"/>
      <p:bldP spid="38" grpId="0" animBg="1"/>
      <p:bldP spid="38" grpId="1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113160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Гр.2//т1</a:t>
            </a:r>
          </a:p>
          <a:p>
            <a:pPr algn="ctr"/>
            <a:r>
              <a:rPr lang="ru-RU" sz="4800" dirty="0" smtClean="0"/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5494</TotalTime>
  <Words>3372</Words>
  <Application>Microsoft Office PowerPoint</Application>
  <PresentationFormat>Экран (4:3)</PresentationFormat>
  <Paragraphs>814</Paragraphs>
  <Slides>63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63</vt:i4>
      </vt:variant>
    </vt:vector>
  </HeadingPairs>
  <TitlesOfParts>
    <vt:vector size="66" baseType="lpstr">
      <vt:lpstr>Трек</vt:lpstr>
      <vt:lpstr>Формула</vt:lpstr>
      <vt:lpstr>Mathcad</vt:lpstr>
      <vt:lpstr>Домашнее задание.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Домашнее задание.</vt:lpstr>
      <vt:lpstr>Слайд 10</vt:lpstr>
      <vt:lpstr>Слайд 11</vt:lpstr>
      <vt:lpstr>Слайд 12</vt:lpstr>
      <vt:lpstr>Слайд 13</vt:lpstr>
      <vt:lpstr>Домашнее задание.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Домашнее задание.</vt:lpstr>
      <vt:lpstr>Слайд 28</vt:lpstr>
      <vt:lpstr>Домашнее задание.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Закон движения</vt:lpstr>
      <vt:lpstr>Слайд 41</vt:lpstr>
      <vt:lpstr>Сравнение графиков движения</vt:lpstr>
      <vt:lpstr>Перемещение</vt:lpstr>
      <vt:lpstr>Равноускоренное прямолинейное движение</vt:lpstr>
      <vt:lpstr>Ускорение</vt:lpstr>
      <vt:lpstr>Частные случаи</vt:lpstr>
      <vt:lpstr>Определение перемещения по графику скорости</vt:lpstr>
      <vt:lpstr>Итоги:</vt:lpstr>
      <vt:lpstr>ГИА-2008 -1. На рисунках представлены графики зависимости координаты от времени для четырех прямолинейно движущихся тел. Какое из тел движется с наибольшей скоростью? </vt:lpstr>
      <vt:lpstr>ГИА-2009 -1. 1. Используя график зависимости скорости движения тела от времени, определите скорость тела в конце 5-ой секунды, считая, что характер движения тела не изменяется. </vt:lpstr>
      <vt:lpstr>ГИА-2010-1. По графику скорости, изображенному на рисунке, определите путь, пройденный телом за 5 с.</vt:lpstr>
      <vt:lpstr>ГИА-2010-1. По графику зависимости скорости движения тела от времени. Найдите скорость тела в момент времени t = 4 с.</vt:lpstr>
      <vt:lpstr>ГИА-2010-1. На рисунке изображен график зависимости скорости движения материальной точки от времени. Определите скорость тела в момент времени t = 12 с, считая, что характер движения тела не изменяется.</vt:lpstr>
      <vt:lpstr>ГИА-2010-1. На рисунке приведен график скорости некоторого тела. Определите скорость тела в момент времени t = 2 с.</vt:lpstr>
      <vt:lpstr>ГИА-2010-1. На рисунке представлен график зависимости проекции скорости грузовика на ось х от времени. Проекция ускорения грузовика на эту ось в момент t=3 с равна</vt:lpstr>
      <vt:lpstr>ГИА-2009-2. Сани начинают прямолинейное равноускоренное движение по склону горы из состояния покоя и за первую секунду движения проходят расстояние 1 м. Какое расстояние при таком движении они пройдут за третью секунду движения?</vt:lpstr>
      <vt:lpstr>ГИА-2009-2. Брусок скользит по наклонной плоскости равноускоренно из состояния покоя. За вторую секунду движения он прошел путь 60 см. Какой путь был пройден бруском за первую секунду движения?</vt:lpstr>
      <vt:lpstr>ГИА-2010-6. Тело начинает прямолинейное движение из состояния покоя, и его ускорение меняется со временем так, как показано на графике. Через 6 с после начала движения модуль скорости тела будет равен</vt:lpstr>
      <vt:lpstr>ГИА-2010-15. Зависимость координаты материальной точки от времени задается уравнением x(t)=At2 + Bt + С, где А, В и С — числовые коэффициенты. Скорость и ускорение тела в момент времени t = 0 равны соответственно</vt:lpstr>
      <vt:lpstr>2003 г. (КИМ)</vt:lpstr>
      <vt:lpstr>2005 г</vt:lpstr>
      <vt:lpstr>2010 г.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631</cp:revision>
  <dcterms:created xsi:type="dcterms:W3CDTF">2009-11-04T14:29:22Z</dcterms:created>
  <dcterms:modified xsi:type="dcterms:W3CDTF">2018-09-20T07:13:42Z</dcterms:modified>
</cp:coreProperties>
</file>