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2"/>
  </p:notesMasterIdLst>
  <p:sldIdLst>
    <p:sldId id="322" r:id="rId2"/>
    <p:sldId id="321" r:id="rId3"/>
    <p:sldId id="326" r:id="rId4"/>
    <p:sldId id="316" r:id="rId5"/>
    <p:sldId id="329" r:id="rId6"/>
    <p:sldId id="332" r:id="rId7"/>
    <p:sldId id="318" r:id="rId8"/>
    <p:sldId id="319" r:id="rId9"/>
    <p:sldId id="324" r:id="rId10"/>
    <p:sldId id="325" r:id="rId11"/>
    <p:sldId id="334" r:id="rId12"/>
    <p:sldId id="320" r:id="rId13"/>
    <p:sldId id="328" r:id="rId14"/>
    <p:sldId id="327" r:id="rId15"/>
    <p:sldId id="323" r:id="rId16"/>
    <p:sldId id="335" r:id="rId17"/>
    <p:sldId id="313" r:id="rId18"/>
    <p:sldId id="315" r:id="rId19"/>
    <p:sldId id="314" r:id="rId20"/>
    <p:sldId id="33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20FB1"/>
    <a:srgbClr val="006600"/>
    <a:srgbClr val="003300"/>
    <a:srgbClr val="66CCFF"/>
    <a:srgbClr val="0014AC"/>
    <a:srgbClr val="000000"/>
    <a:srgbClr val="365D21"/>
    <a:srgbClr val="0033CC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656" y="-1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99155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- 3  (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/2у27н/ № 80.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/т.21/ Свободные колебания. Математический маятник.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Знания учащихся понятий «математический маятник», «вынужденные колебания» «резонанс и его условия», формулу Томсона и применение м.м.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СОЗДАТЬ УСЛОВИЯ ДЛЯ ОСУЩЕСТВЛЕНИЯ ПОСТАВЛЕННОЙ ЦЕЛИ.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Зависимость периода колебаний нитяного маятника от длины, амплитуды, массы тела.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Резонанс маятников.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Маятник в часах.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Работа частотомера.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5214942" y="1285860"/>
            <a:ext cx="2428892" cy="1571636"/>
          </a:xfrm>
          <a:prstGeom prst="roundRect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357818" y="1428736"/>
            <a:ext cx="23294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392112" y="1836352"/>
            <a:ext cx="2822566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480984" y="142852"/>
            <a:ext cx="0" cy="335758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1571612"/>
            <a:ext cx="20762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14290"/>
            <a:ext cx="551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1643042" y="1281884"/>
            <a:ext cx="354842" cy="575480"/>
          </a:xfrm>
          <a:custGeom>
            <a:avLst/>
            <a:gdLst>
              <a:gd name="connsiteX0" fmla="*/ 0 w 354842"/>
              <a:gd name="connsiteY0" fmla="*/ 575480 h 575480"/>
              <a:gd name="connsiteX1" fmla="*/ 191069 w 354842"/>
              <a:gd name="connsiteY1" fmla="*/ 2275 h 575480"/>
              <a:gd name="connsiteX2" fmla="*/ 354842 w 354842"/>
              <a:gd name="connsiteY2" fmla="*/ 561833 h 57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2" h="575480">
                <a:moveTo>
                  <a:pt x="0" y="575480"/>
                </a:moveTo>
                <a:cubicBezTo>
                  <a:pt x="65964" y="290015"/>
                  <a:pt x="131929" y="4550"/>
                  <a:pt x="191069" y="2275"/>
                </a:cubicBezTo>
                <a:cubicBezTo>
                  <a:pt x="250209" y="0"/>
                  <a:pt x="302525" y="280916"/>
                  <a:pt x="354842" y="561833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1500166" y="710380"/>
            <a:ext cx="642942" cy="1146960"/>
          </a:xfrm>
          <a:custGeom>
            <a:avLst/>
            <a:gdLst>
              <a:gd name="connsiteX0" fmla="*/ 0 w 354842"/>
              <a:gd name="connsiteY0" fmla="*/ 575480 h 575480"/>
              <a:gd name="connsiteX1" fmla="*/ 191069 w 354842"/>
              <a:gd name="connsiteY1" fmla="*/ 2275 h 575480"/>
              <a:gd name="connsiteX2" fmla="*/ 354842 w 354842"/>
              <a:gd name="connsiteY2" fmla="*/ 561833 h 57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2" h="575480">
                <a:moveTo>
                  <a:pt x="0" y="575480"/>
                </a:moveTo>
                <a:cubicBezTo>
                  <a:pt x="65964" y="290015"/>
                  <a:pt x="131929" y="4550"/>
                  <a:pt x="191069" y="2275"/>
                </a:cubicBezTo>
                <a:cubicBezTo>
                  <a:pt x="250209" y="0"/>
                  <a:pt x="302525" y="280916"/>
                  <a:pt x="354842" y="561833"/>
                </a:cubicBezTo>
              </a:path>
            </a:pathLst>
          </a:cu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1258556" y="285728"/>
            <a:ext cx="1071570" cy="1504126"/>
          </a:xfrm>
          <a:custGeom>
            <a:avLst/>
            <a:gdLst>
              <a:gd name="connsiteX0" fmla="*/ 0 w 354842"/>
              <a:gd name="connsiteY0" fmla="*/ 575480 h 575480"/>
              <a:gd name="connsiteX1" fmla="*/ 191069 w 354842"/>
              <a:gd name="connsiteY1" fmla="*/ 2275 h 575480"/>
              <a:gd name="connsiteX2" fmla="*/ 354842 w 354842"/>
              <a:gd name="connsiteY2" fmla="*/ 561833 h 57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2" h="575480">
                <a:moveTo>
                  <a:pt x="0" y="575480"/>
                </a:moveTo>
                <a:cubicBezTo>
                  <a:pt x="65964" y="290015"/>
                  <a:pt x="131929" y="4550"/>
                  <a:pt x="191069" y="2275"/>
                </a:cubicBezTo>
                <a:cubicBezTo>
                  <a:pt x="250209" y="0"/>
                  <a:pt x="302525" y="280916"/>
                  <a:pt x="354842" y="561833"/>
                </a:cubicBezTo>
              </a:path>
            </a:pathLst>
          </a:cu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1128533" y="1094850"/>
            <a:ext cx="142876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571604" y="1785926"/>
            <a:ext cx="6848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00364" y="357166"/>
            <a:ext cx="6572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2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endParaRPr lang="ru-RU" sz="28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 flipH="1" flipV="1">
            <a:off x="3500430" y="428604"/>
            <a:ext cx="428628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928662" y="2857496"/>
            <a:ext cx="3313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Частотомер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…. чья ???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381916" y="2033932"/>
            <a:ext cx="19513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4857752" y="4000504"/>
            <a:ext cx="4020652" cy="2431435"/>
            <a:chOff x="2857488" y="3714752"/>
            <a:chExt cx="4020652" cy="2431435"/>
          </a:xfrm>
        </p:grpSpPr>
        <p:sp>
          <p:nvSpPr>
            <p:cNvPr id="26" name="Овал 25"/>
            <p:cNvSpPr/>
            <p:nvPr/>
          </p:nvSpPr>
          <p:spPr>
            <a:xfrm>
              <a:off x="5228590" y="3929066"/>
              <a:ext cx="285752" cy="285752"/>
            </a:xfrm>
            <a:prstGeom prst="ellipse">
              <a:avLst/>
            </a:prstGeom>
            <a:solidFill>
              <a:schemeClr val="accent1">
                <a:alpha val="5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2857488" y="3714752"/>
              <a:ext cx="4020652" cy="2431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                       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-………..              -………..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………..            -………..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-………..             -………..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-………..             -………..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………..            -………..</a:t>
              </a:r>
            </a:p>
          </p:txBody>
        </p: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428728" y="3429000"/>
            <a:ext cx="19656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ибрации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!!!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0" y="-24"/>
            <a:ext cx="9144000" cy="6858000"/>
            <a:chOff x="0" y="-3429000"/>
            <a:chExt cx="9144000" cy="685800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9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33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4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35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43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4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5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6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37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8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40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9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30" name="Группа 131"/>
            <p:cNvGrpSpPr/>
            <p:nvPr/>
          </p:nvGrpSpPr>
          <p:grpSpPr>
            <a:xfrm>
              <a:off x="2357422" y="1857364"/>
              <a:ext cx="2882520" cy="769441"/>
              <a:chOff x="5572132" y="1071546"/>
              <a:chExt cx="2882520" cy="769441"/>
            </a:xfrm>
            <a:solidFill>
              <a:schemeClr val="bg1">
                <a:lumMod val="75000"/>
              </a:schemeClr>
            </a:solidFill>
          </p:grpSpPr>
          <p:sp>
            <p:nvSpPr>
              <p:cNvPr id="31" name="Rectangle 1"/>
              <p:cNvSpPr>
                <a:spLocks noChangeArrowheads="1"/>
              </p:cNvSpPr>
              <p:nvPr/>
            </p:nvSpPr>
            <p:spPr bwMode="auto">
              <a:xfrm>
                <a:off x="5572132" y="1071546"/>
                <a:ext cx="2882520" cy="769441"/>
              </a:xfrm>
              <a:prstGeom prst="rect">
                <a:avLst/>
              </a:prstGeom>
              <a:grpFill/>
              <a:ln w="38100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hangingPunct="0"/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44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7415232" y="1124306"/>
                <a:ext cx="707035" cy="2325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73" grpId="0"/>
      <p:bldP spid="5" grpId="0" animBg="1"/>
      <p:bldP spid="6" grpId="0" animBg="1"/>
      <p:bldP spid="7" grpId="0"/>
      <p:bldP spid="9" grpId="0"/>
      <p:bldP spid="12" grpId="0" animBg="1"/>
      <p:bldP spid="13" grpId="0" animBg="1"/>
      <p:bldP spid="14" grpId="0" animBg="1"/>
      <p:bldP spid="17" grpId="0"/>
      <p:bldP spid="18" grpId="0"/>
      <p:bldP spid="18" grpId="1"/>
      <p:bldP spid="22" grpId="0"/>
      <p:bldP spid="2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214282" y="1928802"/>
            <a:ext cx="2882520" cy="769441"/>
            <a:chOff x="5572132" y="1071546"/>
            <a:chExt cx="2882520" cy="769441"/>
          </a:xfrm>
          <a:solidFill>
            <a:schemeClr val="bg2"/>
          </a:solidFill>
        </p:grpSpPr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Прямоугольник 14"/>
          <p:cNvSpPr/>
          <p:nvPr/>
        </p:nvSpPr>
        <p:spPr>
          <a:xfrm>
            <a:off x="3286116" y="1928802"/>
            <a:ext cx="24465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86116" y="2786058"/>
            <a:ext cx="123944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32" y="2730997"/>
            <a:ext cx="1071127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4275" y="2778337"/>
            <a:ext cx="193033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0" y="44871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16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/л.р. 10/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«Измерение ускорения свободного падения с использованием нитяного маятника».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642918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00364" y="571480"/>
            <a:ext cx="585791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нитяной маятник, секундомер,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линейка.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32" y="1285860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91598" y="1357298"/>
            <a:ext cx="668099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Соберём систему нитяного маятника: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/>
        </p:nvGraphicFramePr>
        <p:xfrm>
          <a:off x="140528" y="3571876"/>
          <a:ext cx="4074282" cy="1706880"/>
        </p:xfrm>
        <a:graphic>
          <a:graphicData uri="http://schemas.openxmlformats.org/drawingml/2006/table">
            <a:tbl>
              <a:tblPr/>
              <a:tblGrid>
                <a:gridCol w="788572"/>
                <a:gridCol w="657141"/>
                <a:gridCol w="657141"/>
                <a:gridCol w="828420"/>
                <a:gridCol w="1143008"/>
              </a:tblGrid>
              <a:tr h="571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L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7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120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60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2" name="Прямоугольник 41"/>
          <p:cNvSpPr/>
          <p:nvPr/>
        </p:nvSpPr>
        <p:spPr>
          <a:xfrm>
            <a:off x="0" y="5388892"/>
            <a:ext cx="9358346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Ускорение свободного падения 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( напряжённость гравитационного поля)  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данном месте примерно равно ….  м/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7" grpId="1" animBg="1"/>
      <p:bldP spid="18" grpId="0" animBg="1"/>
      <p:bldP spid="18" grpId="1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5090631" y="5214950"/>
            <a:ext cx="3929090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91163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i="1" u="sng" dirty="0" err="1" smtClean="0">
                <a:latin typeface="Times New Roman" pitchFamily="18" charset="0"/>
                <a:cs typeface="Times New Roman" pitchFamily="18" charset="0"/>
              </a:rPr>
              <a:t>гравиоразведка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1000108"/>
            <a:ext cx="170751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9,75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57356" y="2143116"/>
            <a:ext cx="170751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 =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9,74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214554"/>
            <a:ext cx="170751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g 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9,73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08677" y="1260822"/>
            <a:ext cx="17075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9,76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grpSp>
        <p:nvGrpSpPr>
          <p:cNvPr id="30" name="Группа 29"/>
          <p:cNvGrpSpPr/>
          <p:nvPr/>
        </p:nvGrpSpPr>
        <p:grpSpPr>
          <a:xfrm>
            <a:off x="5618570" y="571480"/>
            <a:ext cx="2882520" cy="769441"/>
            <a:chOff x="5572132" y="1071546"/>
            <a:chExt cx="2882520" cy="769441"/>
          </a:xfrm>
          <a:solidFill>
            <a:schemeClr val="bg2"/>
          </a:solidFill>
        </p:grpSpPr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Прямоугольник 14"/>
          <p:cNvSpPr/>
          <p:nvPr/>
        </p:nvSpPr>
        <p:spPr>
          <a:xfrm>
            <a:off x="6340338" y="1357298"/>
            <a:ext cx="24465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00826" y="2000240"/>
            <a:ext cx="1170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72198" y="2802435"/>
            <a:ext cx="1071127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89776" y="2778337"/>
            <a:ext cx="1930337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6143636" y="3500438"/>
          <a:ext cx="2431209" cy="1170490"/>
        </p:xfrm>
        <a:graphic>
          <a:graphicData uri="http://schemas.openxmlformats.org/drawingml/2006/table">
            <a:tbl>
              <a:tblPr/>
              <a:tblGrid>
                <a:gridCol w="470557"/>
                <a:gridCol w="392130"/>
                <a:gridCol w="392130"/>
                <a:gridCol w="470557"/>
                <a:gridCol w="705835"/>
              </a:tblGrid>
              <a:tr h="587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L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80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cxnSp>
        <p:nvCxnSpPr>
          <p:cNvPr id="21" name="Прямая соединительная линия 20"/>
          <p:cNvCxnSpPr/>
          <p:nvPr/>
        </p:nvCxnSpPr>
        <p:spPr>
          <a:xfrm>
            <a:off x="5162069" y="5143512"/>
            <a:ext cx="385765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019193" y="4572008"/>
            <a:ext cx="774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err="1" smtClean="0">
                <a:latin typeface="Times New Roman"/>
                <a:ea typeface="Times New Roman"/>
              </a:rPr>
              <a:t>g</a:t>
            </a:r>
            <a:r>
              <a:rPr lang="en-US" b="1" dirty="0" err="1" smtClean="0">
                <a:latin typeface="Times New Roman"/>
                <a:ea typeface="Times New Roman"/>
              </a:rPr>
              <a:t>min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376779" y="4572008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b="1" dirty="0" err="1" smtClean="0">
                <a:latin typeface="Times New Roman"/>
                <a:ea typeface="Times New Roman"/>
              </a:rPr>
              <a:t>g</a:t>
            </a:r>
            <a:r>
              <a:rPr lang="en-US" b="1" dirty="0" err="1" smtClean="0">
                <a:latin typeface="Times New Roman"/>
                <a:ea typeface="Times New Roman"/>
              </a:rPr>
              <a:t>max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18273" y="4500570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33705" y="5120358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9,8</a:t>
            </a:r>
            <a:endParaRPr lang="ru-RU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90631" y="5120334"/>
            <a:ext cx="6335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9,6</a:t>
            </a:r>
            <a:endParaRPr lang="ru-RU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448217" y="512033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endParaRPr lang="ru-RU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317" y="4286256"/>
            <a:ext cx="219322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 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latin typeface="Times New Roman"/>
                <a:ea typeface="Times New Roman"/>
                <a:sym typeface="Symbol"/>
              </a:rPr>
              <a:t>L</a:t>
            </a: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+</a:t>
            </a:r>
            <a:r>
              <a:rPr lang="ru-RU" sz="3600" b="1" dirty="0" smtClean="0">
                <a:latin typeface="Times New Roman"/>
                <a:ea typeface="Times New Roman"/>
                <a:sym typeface="Symbol"/>
              </a:rPr>
              <a:t>2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t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00100" y="5715016"/>
            <a:ext cx="2214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∆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g/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endParaRPr lang="ru-RU" sz="20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178335" y="4857760"/>
            <a:ext cx="1893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b="1" dirty="0" smtClean="0">
                <a:latin typeface="Times New Roman"/>
                <a:ea typeface="Times New Roman"/>
                <a:sym typeface="Symbol"/>
              </a:rPr>
              <a:t>L</a:t>
            </a:r>
            <a:r>
              <a:rPr lang="en-US" sz="24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latin typeface="Times New Roman"/>
                <a:ea typeface="Times New Roman"/>
              </a:rPr>
              <a:t>∆</a:t>
            </a:r>
            <a:r>
              <a:rPr lang="en-US" sz="3200" b="1" dirty="0" smtClean="0">
                <a:latin typeface="Times New Roman"/>
                <a:ea typeface="Times New Roman"/>
              </a:rPr>
              <a:t>L/L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249741" y="5286388"/>
            <a:ext cx="15504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b="1" dirty="0" smtClean="0">
                <a:latin typeface="Times New Roman"/>
                <a:ea typeface="Times New Roman"/>
                <a:sym typeface="Symbol"/>
              </a:rPr>
              <a:t>t</a:t>
            </a:r>
            <a:r>
              <a:rPr lang="en-US" sz="24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latin typeface="Times New Roman"/>
                <a:ea typeface="Times New Roman"/>
              </a:rPr>
              <a:t>∆</a:t>
            </a:r>
            <a:r>
              <a:rPr lang="en-US" sz="3200" b="1" dirty="0" smtClean="0">
                <a:latin typeface="Times New Roman"/>
                <a:ea typeface="Times New Roman"/>
              </a:rPr>
              <a:t>t/t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-142908" y="6215082"/>
            <a:ext cx="221457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∆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g</a:t>
            </a: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2800" b="1" dirty="0" smtClean="0">
                <a:sym typeface="Symbol"/>
              </a:rPr>
              <a:t>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16200000" flipH="1">
            <a:off x="-35763" y="5250657"/>
            <a:ext cx="1500222" cy="1000132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99" name="Oval 3"/>
          <p:cNvSpPr>
            <a:spLocks noChangeArrowheads="1"/>
          </p:cNvSpPr>
          <p:nvPr/>
        </p:nvSpPr>
        <p:spPr bwMode="auto">
          <a:xfrm>
            <a:off x="1214414" y="1214422"/>
            <a:ext cx="2743503" cy="92519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Oval 4"/>
          <p:cNvSpPr>
            <a:spLocks noChangeArrowheads="1"/>
          </p:cNvSpPr>
          <p:nvPr/>
        </p:nvSpPr>
        <p:spPr bwMode="auto">
          <a:xfrm>
            <a:off x="793184" y="860137"/>
            <a:ext cx="3564502" cy="1711607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1" name="Oval 5"/>
          <p:cNvSpPr>
            <a:spLocks noChangeArrowheads="1"/>
          </p:cNvSpPr>
          <p:nvPr/>
        </p:nvSpPr>
        <p:spPr bwMode="auto">
          <a:xfrm>
            <a:off x="344478" y="571480"/>
            <a:ext cx="4727588" cy="2312982"/>
          </a:xfrm>
          <a:prstGeom prst="ellips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571868" y="0"/>
            <a:ext cx="557213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«Измерение ускорения свободного падения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Таблица 37"/>
          <p:cNvGraphicFramePr>
            <a:graphicFrameLocks noGrp="1"/>
          </p:cNvGraphicFramePr>
          <p:nvPr/>
        </p:nvGraphicFramePr>
        <p:xfrm>
          <a:off x="0" y="3357562"/>
          <a:ext cx="4235013" cy="965564"/>
        </p:xfrm>
        <a:graphic>
          <a:graphicData uri="http://schemas.openxmlformats.org/drawingml/2006/table">
            <a:tbl>
              <a:tblPr/>
              <a:tblGrid>
                <a:gridCol w="784262"/>
                <a:gridCol w="627409"/>
                <a:gridCol w="705835"/>
                <a:gridCol w="784262"/>
                <a:gridCol w="862687"/>
                <a:gridCol w="470558"/>
              </a:tblGrid>
              <a:tr h="587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∆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L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∆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∆</a:t>
                      </a:r>
                      <a:r>
                        <a:rPr lang="en-US" sz="2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endParaRPr lang="ru-RU" sz="1800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</a:rPr>
                        <a:t>min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en-US" sz="1400" b="1" dirty="0" err="1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g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0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1см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1с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40" name="Прямая со стрелкой 39"/>
          <p:cNvCxnSpPr/>
          <p:nvPr/>
        </p:nvCxnSpPr>
        <p:spPr>
          <a:xfrm rot="5400000" flipH="1" flipV="1">
            <a:off x="1464447" y="4964917"/>
            <a:ext cx="714380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 flipV="1">
            <a:off x="1714480" y="3286124"/>
            <a:ext cx="4572032" cy="3143272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31" idx="2"/>
          </p:cNvCxnSpPr>
          <p:nvPr/>
        </p:nvCxnSpPr>
        <p:spPr>
          <a:xfrm rot="10800000">
            <a:off x="1117932" y="4932588"/>
            <a:ext cx="382234" cy="1394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16200000" flipH="1">
            <a:off x="6072198" y="3786190"/>
            <a:ext cx="1285884" cy="57150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2643174" y="3786190"/>
            <a:ext cx="2500330" cy="142876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3428992" y="3786190"/>
            <a:ext cx="5000660" cy="135732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0" y="-24"/>
            <a:ext cx="9144000" cy="6858000"/>
            <a:chOff x="0" y="-3429000"/>
            <a:chExt cx="9144000" cy="6858000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49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0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52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62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3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4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3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55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7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59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0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58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45" name="Группа 131"/>
            <p:cNvGrpSpPr/>
            <p:nvPr/>
          </p:nvGrpSpPr>
          <p:grpSpPr>
            <a:xfrm>
              <a:off x="2357422" y="1857364"/>
              <a:ext cx="2882520" cy="769441"/>
              <a:chOff x="5572132" y="1071546"/>
              <a:chExt cx="2882520" cy="769441"/>
            </a:xfrm>
            <a:solidFill>
              <a:schemeClr val="bg1">
                <a:lumMod val="75000"/>
              </a:schemeClr>
            </a:solidFill>
          </p:grpSpPr>
          <p:sp>
            <p:nvSpPr>
              <p:cNvPr id="46" name="Rectangle 1"/>
              <p:cNvSpPr>
                <a:spLocks noChangeArrowheads="1"/>
              </p:cNvSpPr>
              <p:nvPr/>
            </p:nvSpPr>
            <p:spPr bwMode="auto">
              <a:xfrm>
                <a:off x="5572132" y="1071546"/>
                <a:ext cx="2882520" cy="769441"/>
              </a:xfrm>
              <a:prstGeom prst="rect">
                <a:avLst/>
              </a:prstGeom>
              <a:grpFill/>
              <a:ln w="38100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hangingPunct="0"/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44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7415232" y="1124306"/>
                <a:ext cx="707035" cy="2325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" grpId="0" animBg="1"/>
      <p:bldP spid="7" grpId="0" animBg="1"/>
      <p:bldP spid="8" grpId="0" animBg="1"/>
      <p:bldP spid="9" grpId="0" animBg="1"/>
      <p:bldP spid="10" grpId="0"/>
      <p:bldP spid="15" grpId="0"/>
      <p:bldP spid="16" grpId="0"/>
      <p:bldP spid="17" grpId="0" animBg="1"/>
      <p:bldP spid="17" grpId="1" animBg="1"/>
      <p:bldP spid="18" grpId="0" animBg="1"/>
      <p:bldP spid="18" grpId="1" animBg="1"/>
      <p:bldP spid="23" grpId="0"/>
      <p:bldP spid="24" grpId="0"/>
      <p:bldP spid="25" grpId="0"/>
      <p:bldP spid="26" grpId="0"/>
      <p:bldP spid="26" grpId="1"/>
      <p:bldP spid="27" grpId="0"/>
      <p:bldP spid="28" grpId="0"/>
      <p:bldP spid="31" grpId="0" animBg="1"/>
      <p:bldP spid="32" grpId="0"/>
      <p:bldP spid="33" grpId="0"/>
      <p:bldP spid="34" grpId="0"/>
      <p:bldP spid="35" grpId="0" animBg="1"/>
      <p:bldP spid="29699" grpId="0" animBg="1"/>
      <p:bldP spid="29700" grpId="0" animBg="1"/>
      <p:bldP spid="2970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2643174" y="5000636"/>
            <a:ext cx="3929090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29"/>
          <p:cNvGrpSpPr/>
          <p:nvPr/>
        </p:nvGrpSpPr>
        <p:grpSpPr>
          <a:xfrm>
            <a:off x="214282" y="1928802"/>
            <a:ext cx="2882520" cy="769441"/>
            <a:chOff x="5572132" y="1071546"/>
            <a:chExt cx="2882520" cy="769441"/>
          </a:xfrm>
          <a:solidFill>
            <a:schemeClr val="bg2"/>
          </a:solidFill>
        </p:grpSpPr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Прямоугольник 14"/>
          <p:cNvSpPr/>
          <p:nvPr/>
        </p:nvSpPr>
        <p:spPr>
          <a:xfrm>
            <a:off x="3286116" y="1928802"/>
            <a:ext cx="24465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86116" y="2786058"/>
            <a:ext cx="123944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32" y="2730997"/>
            <a:ext cx="1071127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4275" y="2778337"/>
            <a:ext cx="193033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51565" y="3571876"/>
          <a:ext cx="4235013" cy="965564"/>
        </p:xfrm>
        <a:graphic>
          <a:graphicData uri="http://schemas.openxmlformats.org/drawingml/2006/table">
            <a:tbl>
              <a:tblPr/>
              <a:tblGrid>
                <a:gridCol w="784262"/>
                <a:gridCol w="627409"/>
                <a:gridCol w="705835"/>
                <a:gridCol w="784262"/>
                <a:gridCol w="862687"/>
                <a:gridCol w="470558"/>
              </a:tblGrid>
              <a:tr h="587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∆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L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∆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∆</a:t>
                      </a:r>
                      <a:r>
                        <a:rPr lang="en-US" sz="2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endParaRPr lang="ru-RU" sz="1800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</a:rPr>
                        <a:t>min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en-US" sz="1400" b="1" dirty="0" err="1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g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0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1см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1с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1" name="Прямая соединительная линия 20"/>
          <p:cNvCxnSpPr/>
          <p:nvPr/>
        </p:nvCxnSpPr>
        <p:spPr>
          <a:xfrm>
            <a:off x="2714612" y="4929198"/>
            <a:ext cx="385765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571736" y="4357694"/>
            <a:ext cx="774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err="1" smtClean="0">
                <a:latin typeface="Times New Roman"/>
                <a:ea typeface="Times New Roman"/>
              </a:rPr>
              <a:t>g</a:t>
            </a:r>
            <a:r>
              <a:rPr lang="en-US" b="1" dirty="0" err="1" smtClean="0">
                <a:latin typeface="Times New Roman"/>
                <a:ea typeface="Times New Roman"/>
              </a:rPr>
              <a:t>min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29322" y="4357694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b="1" dirty="0" err="1" smtClean="0">
                <a:latin typeface="Times New Roman"/>
                <a:ea typeface="Times New Roman"/>
              </a:rPr>
              <a:t>g</a:t>
            </a:r>
            <a:r>
              <a:rPr lang="en-US" b="1" dirty="0" err="1" smtClean="0">
                <a:latin typeface="Times New Roman"/>
                <a:ea typeface="Times New Roman"/>
              </a:rPr>
              <a:t>max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70816" y="4286256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86248" y="490604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9,8</a:t>
            </a:r>
            <a:endParaRPr lang="ru-RU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43174" y="4906020"/>
            <a:ext cx="6335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9,6</a:t>
            </a:r>
            <a:endParaRPr lang="ru-RU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00760" y="490602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endParaRPr lang="ru-RU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636804" y="2285992"/>
            <a:ext cx="22108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 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latin typeface="Times New Roman"/>
                <a:ea typeface="Times New Roman"/>
                <a:sym typeface="Symbol"/>
              </a:rPr>
              <a:t>L</a:t>
            </a: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+</a:t>
            </a:r>
            <a:r>
              <a:rPr lang="ru-RU" sz="3600" b="1" dirty="0" smtClean="0">
                <a:latin typeface="Times New Roman"/>
                <a:ea typeface="Times New Roman"/>
                <a:sym typeface="Symbol"/>
              </a:rPr>
              <a:t>2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t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858016" y="4214818"/>
            <a:ext cx="22145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∆</a:t>
            </a:r>
            <a:r>
              <a:rPr lang="en-US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g</a:t>
            </a:r>
            <a:r>
              <a:rPr lang="en-US" sz="4000" b="1" dirty="0" smtClean="0">
                <a:latin typeface="Times New Roman"/>
                <a:ea typeface="Times New Roman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endParaRPr lang="ru-RU" sz="28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86578" y="3000372"/>
            <a:ext cx="189346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b="1" dirty="0" smtClean="0">
                <a:latin typeface="Times New Roman"/>
                <a:ea typeface="Times New Roman"/>
                <a:sym typeface="Symbol"/>
              </a:rPr>
              <a:t>L</a:t>
            </a:r>
            <a:r>
              <a:rPr lang="en-US" sz="24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latin typeface="Times New Roman"/>
                <a:ea typeface="Times New Roman"/>
              </a:rPr>
              <a:t>∆</a:t>
            </a:r>
            <a:r>
              <a:rPr lang="en-US" sz="3200" b="1" dirty="0" smtClean="0">
                <a:latin typeface="Times New Roman"/>
                <a:ea typeface="Times New Roman"/>
              </a:rPr>
              <a:t>L/L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950666" y="3630043"/>
            <a:ext cx="155042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b="1" dirty="0" smtClean="0">
                <a:latin typeface="Times New Roman"/>
                <a:ea typeface="Times New Roman"/>
                <a:sym typeface="Symbol"/>
              </a:rPr>
              <a:t>t</a:t>
            </a:r>
            <a:r>
              <a:rPr lang="en-US" sz="24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latin typeface="Times New Roman"/>
                <a:ea typeface="Times New Roman"/>
              </a:rPr>
              <a:t>∆</a:t>
            </a:r>
            <a:r>
              <a:rPr lang="en-US" sz="3200" b="1" dirty="0" smtClean="0">
                <a:latin typeface="Times New Roman"/>
                <a:ea typeface="Times New Roman"/>
              </a:rPr>
              <a:t>t/t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58016" y="4929198"/>
            <a:ext cx="221457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∆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g</a:t>
            </a: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2800" b="1" dirty="0" err="1" smtClean="0">
                <a:sym typeface="Symbol"/>
              </a:rPr>
              <a:t>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44871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16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/л.р. 10/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«Измерение ускорения свободного падения с использованием нитяного маятника».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642918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00364" y="571480"/>
            <a:ext cx="585791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нитяной маятник, секундомер,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линейка.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32" y="1285860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91598" y="1357298"/>
            <a:ext cx="668099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Соберём систему нитяного маятника: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/>
        </p:nvGraphicFramePr>
        <p:xfrm>
          <a:off x="69089" y="3571876"/>
          <a:ext cx="2431209" cy="1170490"/>
        </p:xfrm>
        <a:graphic>
          <a:graphicData uri="http://schemas.openxmlformats.org/drawingml/2006/table">
            <a:tbl>
              <a:tblPr/>
              <a:tblGrid>
                <a:gridCol w="470557"/>
                <a:gridCol w="392130"/>
                <a:gridCol w="392130"/>
                <a:gridCol w="470557"/>
                <a:gridCol w="705835"/>
              </a:tblGrid>
              <a:tr h="587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L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80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60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2" name="Прямоугольник 41"/>
          <p:cNvSpPr/>
          <p:nvPr/>
        </p:nvSpPr>
        <p:spPr>
          <a:xfrm>
            <a:off x="0" y="5473029"/>
            <a:ext cx="9358346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Ускорение свободного падения в данном месте лежит в интервале  от … до  … а/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Относительная погрешность составляет</a:t>
            </a:r>
            <a:r>
              <a:rPr lang="en-US" sz="28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</a:t>
            </a:r>
            <a:r>
              <a:rPr lang="en-US" sz="2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ru-RU" sz="2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%.</a:t>
            </a:r>
            <a:endParaRPr lang="ru-RU" sz="2800" dirty="0"/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 flipH="1" flipV="1">
            <a:off x="7108049" y="2750339"/>
            <a:ext cx="571504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7286644" y="2786058"/>
            <a:ext cx="1214446" cy="10715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6200000" flipH="1">
            <a:off x="6393669" y="3393281"/>
            <a:ext cx="2428892" cy="121444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285720" y="3286124"/>
            <a:ext cx="8429684" cy="18573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0800000" flipV="1">
            <a:off x="7286644" y="4714884"/>
            <a:ext cx="928694" cy="428628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42"/>
          <p:cNvGrpSpPr/>
          <p:nvPr/>
        </p:nvGrpSpPr>
        <p:grpSpPr>
          <a:xfrm>
            <a:off x="0" y="0"/>
            <a:ext cx="9144000" cy="6858000"/>
            <a:chOff x="0" y="-3429000"/>
            <a:chExt cx="9144000" cy="6858000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7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53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5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56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64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5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7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58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9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61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2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3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0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49" name="Группа 131"/>
            <p:cNvGrpSpPr/>
            <p:nvPr/>
          </p:nvGrpSpPr>
          <p:grpSpPr>
            <a:xfrm>
              <a:off x="2357422" y="1857364"/>
              <a:ext cx="2882520" cy="769441"/>
              <a:chOff x="5572132" y="1071546"/>
              <a:chExt cx="2882520" cy="769441"/>
            </a:xfrm>
            <a:solidFill>
              <a:schemeClr val="bg1">
                <a:lumMod val="75000"/>
              </a:schemeClr>
            </a:solidFill>
          </p:grpSpPr>
          <p:sp>
            <p:nvSpPr>
              <p:cNvPr id="50" name="Rectangle 1"/>
              <p:cNvSpPr>
                <a:spLocks noChangeArrowheads="1"/>
              </p:cNvSpPr>
              <p:nvPr/>
            </p:nvSpPr>
            <p:spPr bwMode="auto">
              <a:xfrm>
                <a:off x="5572132" y="1071546"/>
                <a:ext cx="2882520" cy="769441"/>
              </a:xfrm>
              <a:prstGeom prst="rect">
                <a:avLst/>
              </a:prstGeom>
              <a:grpFill/>
              <a:ln w="38100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hangingPunct="0"/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44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7415232" y="1124306"/>
                <a:ext cx="707035" cy="2325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5" grpId="0"/>
      <p:bldP spid="16" grpId="0" animBg="1"/>
      <p:bldP spid="17" grpId="0" animBg="1"/>
      <p:bldP spid="17" grpId="1" animBg="1"/>
      <p:bldP spid="18" grpId="0" animBg="1"/>
      <p:bldP spid="18" grpId="1" animBg="1"/>
      <p:bldP spid="23" grpId="0"/>
      <p:bldP spid="24" grpId="0"/>
      <p:bldP spid="25" grpId="0"/>
      <p:bldP spid="26" grpId="0"/>
      <p:bldP spid="26" grpId="1"/>
      <p:bldP spid="27" grpId="0"/>
      <p:bldP spid="28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357166"/>
            <a:ext cx="4214813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№21</a:t>
            </a:r>
          </a:p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56,57</a:t>
            </a:r>
          </a:p>
          <a:p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упр31,32</a:t>
            </a:r>
            <a:endParaRPr lang="en-US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24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-24"/>
            <a:ext cx="9144000" cy="6858000"/>
            <a:chOff x="0" y="-3429000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18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20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28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0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1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22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3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25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4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5" name="Группа 131"/>
            <p:cNvGrpSpPr/>
            <p:nvPr/>
          </p:nvGrpSpPr>
          <p:grpSpPr>
            <a:xfrm>
              <a:off x="2357422" y="1857364"/>
              <a:ext cx="2882520" cy="769441"/>
              <a:chOff x="5572132" y="1071546"/>
              <a:chExt cx="2882520" cy="769441"/>
            </a:xfrm>
            <a:solidFill>
              <a:schemeClr val="bg1">
                <a:lumMod val="75000"/>
              </a:schemeClr>
            </a:solidFill>
          </p:grpSpPr>
          <p:sp>
            <p:nvSpPr>
              <p:cNvPr id="16" name="Rectangle 1"/>
              <p:cNvSpPr>
                <a:spLocks noChangeArrowheads="1"/>
              </p:cNvSpPr>
              <p:nvPr/>
            </p:nvSpPr>
            <p:spPr bwMode="auto">
              <a:xfrm>
                <a:off x="5572132" y="1071546"/>
                <a:ext cx="2882520" cy="769441"/>
              </a:xfrm>
              <a:prstGeom prst="rect">
                <a:avLst/>
              </a:prstGeom>
              <a:grpFill/>
              <a:ln w="38100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hangingPunct="0"/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44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7415232" y="1124306"/>
                <a:ext cx="707035" cy="2325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929066"/>
          <a:ext cx="8929718" cy="2438400"/>
        </p:xfrm>
        <a:graphic>
          <a:graphicData uri="http://schemas.openxmlformats.org/drawingml/2006/table">
            <a:tbl>
              <a:tblPr/>
              <a:tblGrid>
                <a:gridCol w="611563"/>
                <a:gridCol w="7714748"/>
                <a:gridCol w="603407"/>
              </a:tblGrid>
              <a:tr h="178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Д.З. гр. 5.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8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Планирование лабораторной работы и повторение  «погрешностеи».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8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Выполнение работы.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8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Вычисления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4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Дополнительные задания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упр. 33(1), 32 (1,3) /стр. 157 и 160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упр. 33(2), 32 (2,4)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8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Д.З.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гр. 5.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6659"/>
            <a:ext cx="9144000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- 4  (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/3у27н/ № 81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/л.р. 10/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«Измерение ускорения свободного падения с использованием нитяного маятника».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Закрепление знаний по теме 21, развитие навыков измерения ускорения свободного падения.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СОЗДАНИЕ УСЛОВИЙ ДЛЯ ЗАКРЕПЛЕНИЯ ЗНАНИЙ ПО ТЕМЕ И ПОВТОРЕНИЯ ОПРЕДЕЛЕНИЯ ПОГРЕШНОСТЕЙ ИЗМЕРЕНИЯ.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12305" t="46158" r="50781" b="13574"/>
          <a:stretch>
            <a:fillRect/>
          </a:stretch>
        </p:blipFill>
        <p:spPr bwMode="auto">
          <a:xfrm>
            <a:off x="2214546" y="2714620"/>
            <a:ext cx="6929454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12305" t="19776" r="50781" b="53147"/>
          <a:stretch>
            <a:fillRect/>
          </a:stretch>
        </p:blipFill>
        <p:spPr bwMode="auto">
          <a:xfrm>
            <a:off x="0" y="0"/>
            <a:ext cx="6929454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12"/>
          <p:cNvSpPr>
            <a:spLocks noChangeArrowheads="1"/>
          </p:cNvSpPr>
          <p:nvPr/>
        </p:nvSpPr>
        <p:spPr bwMode="auto">
          <a:xfrm>
            <a:off x="3428992" y="2428868"/>
            <a:ext cx="5429288" cy="571504"/>
          </a:xfrm>
          <a:prstGeom prst="foldedCorner">
            <a:avLst>
              <a:gd name="adj" fmla="val 12500"/>
            </a:avLst>
          </a:prstGeom>
          <a:solidFill>
            <a:srgbClr val="92D05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12"/>
          <p:cNvSpPr>
            <a:spLocks noChangeArrowheads="1"/>
          </p:cNvSpPr>
          <p:nvPr/>
        </p:nvSpPr>
        <p:spPr bwMode="auto">
          <a:xfrm>
            <a:off x="3357554" y="5286388"/>
            <a:ext cx="1428760" cy="714380"/>
          </a:xfrm>
          <a:prstGeom prst="foldedCorner">
            <a:avLst>
              <a:gd name="adj" fmla="val 12500"/>
            </a:avLst>
          </a:prstGeom>
          <a:solidFill>
            <a:schemeClr val="accent1">
              <a:lumMod val="60000"/>
              <a:lumOff val="40000"/>
              <a:alpha val="51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12"/>
          <p:cNvSpPr>
            <a:spLocks noChangeArrowheads="1"/>
          </p:cNvSpPr>
          <p:nvPr/>
        </p:nvSpPr>
        <p:spPr bwMode="auto">
          <a:xfrm>
            <a:off x="1119226" y="5072074"/>
            <a:ext cx="1500198" cy="1000132"/>
          </a:xfrm>
          <a:prstGeom prst="foldedCorner">
            <a:avLst>
              <a:gd name="adj" fmla="val 12500"/>
            </a:avLst>
          </a:prstGeom>
          <a:solidFill>
            <a:schemeClr val="bg2">
              <a:lumMod val="75000"/>
              <a:alpha val="27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>
            <a:off x="1297441" y="3941130"/>
            <a:ext cx="1057278" cy="714380"/>
          </a:xfrm>
          <a:prstGeom prst="foldedCorner">
            <a:avLst>
              <a:gd name="adj" fmla="val 12500"/>
            </a:avLst>
          </a:prstGeom>
          <a:solidFill>
            <a:srgbClr val="FF0000">
              <a:alpha val="18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2" name="Oval 12"/>
          <p:cNvSpPr>
            <a:spLocks noChangeArrowheads="1"/>
          </p:cNvSpPr>
          <p:nvPr/>
        </p:nvSpPr>
        <p:spPr bwMode="auto">
          <a:xfrm>
            <a:off x="1393148" y="1928802"/>
            <a:ext cx="588349" cy="669182"/>
          </a:xfrm>
          <a:prstGeom prst="ellipse">
            <a:avLst/>
          </a:prstGeom>
          <a:solidFill>
            <a:srgbClr val="006600">
              <a:alpha val="52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1723906" y="110012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285720" y="1030643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250536" y="1000108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1750338" y="3500438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50390" y="2905122"/>
            <a:ext cx="1107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571868" y="214290"/>
            <a:ext cx="5357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Колебания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………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повторяются !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8992" y="1571612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7554" y="2428868"/>
            <a:ext cx="57864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  =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одного колебания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3429000"/>
            <a:ext cx="56435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ЧАСТОТА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число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колебан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4678" y="4214818"/>
            <a:ext cx="5929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циклическая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       за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сек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857033" y="3857628"/>
            <a:ext cx="500389" cy="787005"/>
            <a:chOff x="9757" y="3167"/>
            <a:chExt cx="530" cy="429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194239" y="4024317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012163" y="5303978"/>
            <a:ext cx="78581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1679303" y="5035885"/>
            <a:ext cx="875079" cy="914387"/>
            <a:chOff x="9757" y="3063"/>
            <a:chExt cx="289" cy="76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9757" y="3461"/>
              <a:ext cx="25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>
              <a:off x="9758" y="3063"/>
              <a:ext cx="27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sym typeface="Symbol" pitchFamily="18" charset="2"/>
                </a:rPr>
                <a:t>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V="1">
              <a:off x="9757" y="3482"/>
              <a:ext cx="289" cy="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3357554" y="5357826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282" y="285728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                                                           </a:t>
            </a:r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5286380" y="5072074"/>
          <a:ext cx="3643338" cy="1454566"/>
        </p:xfrm>
        <a:graphic>
          <a:graphicData uri="http://schemas.openxmlformats.org/drawingml/2006/table">
            <a:tbl>
              <a:tblPr/>
              <a:tblGrid>
                <a:gridCol w="485778"/>
                <a:gridCol w="971557"/>
                <a:gridCol w="1052520"/>
                <a:gridCol w="80963"/>
                <a:gridCol w="1052520"/>
              </a:tblGrid>
              <a:tr h="4513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8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Arial Cyr"/>
                        </a:rPr>
                        <a:t>б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К=10  Н/м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5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с</a:t>
                      </a:r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 с</a:t>
                      </a:r>
                      <a:endParaRPr lang="ru-RU" sz="105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=</a:t>
                      </a:r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1,1Гц</a:t>
                      </a:r>
                      <a:endParaRPr lang="ru-RU" sz="1800" b="1" i="0" u="none" strike="noStrike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=7рад/с</a:t>
                      </a:r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AutoShape 12"/>
          <p:cNvSpPr>
            <a:spLocks noChangeArrowheads="1"/>
          </p:cNvSpPr>
          <p:nvPr/>
        </p:nvSpPr>
        <p:spPr bwMode="auto">
          <a:xfrm>
            <a:off x="3500430" y="214290"/>
            <a:ext cx="5429288" cy="1071570"/>
          </a:xfrm>
          <a:prstGeom prst="foldedCorner">
            <a:avLst>
              <a:gd name="adj" fmla="val 12500"/>
            </a:avLst>
          </a:prstGeom>
          <a:solidFill>
            <a:srgbClr val="00B0F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AutoShape 12"/>
          <p:cNvSpPr>
            <a:spLocks noChangeArrowheads="1"/>
          </p:cNvSpPr>
          <p:nvPr/>
        </p:nvSpPr>
        <p:spPr bwMode="auto">
          <a:xfrm>
            <a:off x="3428992" y="1357298"/>
            <a:ext cx="5429288" cy="1071570"/>
          </a:xfrm>
          <a:prstGeom prst="foldedCorner">
            <a:avLst>
              <a:gd name="adj" fmla="val 12500"/>
            </a:avLst>
          </a:prstGeom>
          <a:solidFill>
            <a:srgbClr val="FFFF0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AutoShape 12"/>
          <p:cNvSpPr>
            <a:spLocks noChangeArrowheads="1"/>
          </p:cNvSpPr>
          <p:nvPr/>
        </p:nvSpPr>
        <p:spPr bwMode="auto">
          <a:xfrm>
            <a:off x="3428992" y="3500438"/>
            <a:ext cx="5429288" cy="571504"/>
          </a:xfrm>
          <a:prstGeom prst="foldedCorner">
            <a:avLst>
              <a:gd name="adj" fmla="val 12500"/>
            </a:avLst>
          </a:prstGeom>
          <a:solidFill>
            <a:srgbClr val="FF000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3286116" y="4357694"/>
            <a:ext cx="5643602" cy="571504"/>
          </a:xfrm>
          <a:prstGeom prst="foldedCorner">
            <a:avLst>
              <a:gd name="adj" fmla="val 12500"/>
            </a:avLst>
          </a:prstGeom>
          <a:solidFill>
            <a:srgbClr val="FF0000">
              <a:alpha val="25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4" name="Группа 43"/>
          <p:cNvGrpSpPr/>
          <p:nvPr/>
        </p:nvGrpSpPr>
        <p:grpSpPr>
          <a:xfrm>
            <a:off x="0" y="24"/>
            <a:ext cx="9144000" cy="6858000"/>
            <a:chOff x="0" y="24"/>
            <a:chExt cx="9144000" cy="6858000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0" y="24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Группа 42"/>
            <p:cNvGrpSpPr/>
            <p:nvPr/>
          </p:nvGrpSpPr>
          <p:grpSpPr>
            <a:xfrm>
              <a:off x="475836" y="285729"/>
              <a:ext cx="1542219" cy="1000335"/>
              <a:chOff x="475836" y="285729"/>
              <a:chExt cx="1542219" cy="1000335"/>
            </a:xfrm>
          </p:grpSpPr>
          <p:sp>
            <p:nvSpPr>
              <p:cNvPr id="38" name="Text Box 7"/>
              <p:cNvSpPr txBox="1">
                <a:spLocks noChangeArrowheads="1"/>
              </p:cNvSpPr>
              <p:nvPr/>
            </p:nvSpPr>
            <p:spPr bwMode="auto">
              <a:xfrm>
                <a:off x="475836" y="553820"/>
                <a:ext cx="785818" cy="66060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</a:t>
                </a: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9" name="Group 8"/>
              <p:cNvGrpSpPr>
                <a:grpSpLocks/>
              </p:cNvGrpSpPr>
              <p:nvPr/>
            </p:nvGrpSpPr>
            <p:grpSpPr bwMode="auto">
              <a:xfrm>
                <a:off x="1142976" y="285729"/>
                <a:ext cx="875079" cy="1000335"/>
                <a:chOff x="9757" y="3063"/>
                <a:chExt cx="289" cy="838"/>
              </a:xfrm>
              <a:solidFill>
                <a:schemeClr val="bg2"/>
              </a:solidFill>
            </p:grpSpPr>
            <p:sp>
              <p:nvSpPr>
                <p:cNvPr id="4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255" cy="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</a:rPr>
                    <a:t>T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4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758" y="3063"/>
                  <a:ext cx="275" cy="42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</a:rPr>
                    <a:t>2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sym typeface="Symbol" pitchFamily="18" charset="2"/>
                    </a:rPr>
                    <a:t>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42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9757" y="3482"/>
                  <a:ext cx="289" cy="55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scene3d>
                  <a:camera prst="orthographicFront">
                    <a:rot lat="0" lon="0" rev="21299999"/>
                  </a:camera>
                  <a:lightRig rig="threePt" dir="t"/>
                </a:scene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7 -2.59259E-6 L -0.14236 -2.59259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889 -2.59259E-6 L 0.15243 -2.59259E-6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6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6" grpId="0" animBg="1"/>
      <p:bldP spid="25" grpId="0" animBg="1"/>
      <p:bldP spid="1036" grpId="0" animBg="1"/>
      <p:bldP spid="1036" grpId="1" animBg="1"/>
      <p:bldP spid="2" grpId="0" uiExpand="1" build="allAtOnce" animBg="1"/>
      <p:bldP spid="2" grpId="1" uiExpand="1" build="p" animBg="1"/>
      <p:bldP spid="2" grpId="2" uiExpand="1" build="allAtOnce" animBg="1"/>
      <p:bldP spid="7" grpId="0"/>
      <p:bldP spid="8" grpId="0"/>
      <p:bldP spid="9" grpId="0"/>
      <p:bldP spid="10" grpId="0"/>
      <p:bldP spid="11" grpId="0"/>
      <p:bldP spid="12" grpId="0"/>
      <p:bldP spid="1030" grpId="0"/>
      <p:bldP spid="1031" grpId="0"/>
      <p:bldP spid="23" grpId="0"/>
      <p:bldP spid="29" grpId="0" animBg="1"/>
      <p:bldP spid="31" grpId="0" animBg="1"/>
      <p:bldP spid="33" grpId="0" animBg="1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3869495" y="1166922"/>
            <a:ext cx="3000396" cy="601667"/>
          </a:xfrm>
          <a:prstGeom prst="foldedCorner">
            <a:avLst>
              <a:gd name="adj" fmla="val 12500"/>
            </a:avLst>
          </a:prstGeom>
          <a:solidFill>
            <a:srgbClr val="00B0F0">
              <a:alpha val="12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8"/>
          <p:cNvSpPr>
            <a:spLocks noChangeArrowheads="1"/>
          </p:cNvSpPr>
          <p:nvPr/>
        </p:nvSpPr>
        <p:spPr bwMode="auto">
          <a:xfrm>
            <a:off x="952412" y="5643578"/>
            <a:ext cx="2571768" cy="601667"/>
          </a:xfrm>
          <a:prstGeom prst="foldedCorner">
            <a:avLst>
              <a:gd name="adj" fmla="val 12500"/>
            </a:avLst>
          </a:prstGeom>
          <a:solidFill>
            <a:schemeClr val="accent1">
              <a:alpha val="47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1000100" y="5000636"/>
            <a:ext cx="2571768" cy="601667"/>
          </a:xfrm>
          <a:prstGeom prst="foldedCorner">
            <a:avLst>
              <a:gd name="adj" fmla="val 12500"/>
            </a:avLst>
          </a:prstGeom>
          <a:solidFill>
            <a:srgbClr val="92D050">
              <a:alpha val="49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285720" y="1142984"/>
            <a:ext cx="3946528" cy="3489336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 flipV="1">
            <a:off x="1142975" y="1500173"/>
            <a:ext cx="1113810" cy="134398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lg" len="lg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rc 7"/>
          <p:cNvSpPr>
            <a:spLocks/>
          </p:cNvSpPr>
          <p:nvPr/>
        </p:nvSpPr>
        <p:spPr bwMode="auto">
          <a:xfrm rot="12515859" flipV="1">
            <a:off x="1842729" y="2073139"/>
            <a:ext cx="390469" cy="33690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42844" y="2857496"/>
            <a:ext cx="43577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309564" y="2868671"/>
            <a:ext cx="39290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25605" idx="1"/>
          </p:cNvCxnSpPr>
          <p:nvPr/>
        </p:nvCxnSpPr>
        <p:spPr>
          <a:xfrm rot="16200000" flipH="1">
            <a:off x="1714479" y="928668"/>
            <a:ext cx="1" cy="1143009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892981" y="208355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0100" y="164305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7793" y="92964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71934" y="1006602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sin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1538" y="5000636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sin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1538" y="5572140"/>
            <a:ext cx="254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3438" y="1785926"/>
            <a:ext cx="4143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"ГАРМОНИЧЕСКИЕ"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29058" y="5000636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 в ПР)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71868" y="5572140"/>
            <a:ext cx="4500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=0)  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амлитудн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Полож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43570" y="214290"/>
            <a:ext cx="2000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5608" grpId="0" animBg="1"/>
      <p:bldP spid="25602" grpId="0" animBg="1"/>
      <p:bldP spid="25605" grpId="0" animBg="1"/>
      <p:bldP spid="25607" grpId="0" animBg="1"/>
      <p:bldP spid="16" grpId="0"/>
      <p:bldP spid="17" grpId="0"/>
      <p:bldP spid="18" grpId="0"/>
      <p:bldP spid="18" grpId="1"/>
      <p:bldP spid="19" grpId="0"/>
      <p:bldP spid="20" grpId="0"/>
      <p:bldP spid="21" grpId="0"/>
      <p:bldP spid="21" grpId="1"/>
      <p:bldP spid="22" grpId="0"/>
      <p:bldP spid="23" grpId="0"/>
      <p:bldP spid="24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2" name="Oval 66"/>
          <p:cNvSpPr>
            <a:spLocks noChangeArrowheads="1"/>
          </p:cNvSpPr>
          <p:nvPr/>
        </p:nvSpPr>
        <p:spPr bwMode="auto">
          <a:xfrm>
            <a:off x="119126" y="3631439"/>
            <a:ext cx="928662" cy="817553"/>
          </a:xfrm>
          <a:prstGeom prst="ellipse">
            <a:avLst/>
          </a:prstGeom>
          <a:solidFill>
            <a:srgbClr val="92D05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6" name="Oval 50"/>
          <p:cNvSpPr>
            <a:spLocks noChangeArrowheads="1"/>
          </p:cNvSpPr>
          <p:nvPr/>
        </p:nvSpPr>
        <p:spPr bwMode="auto">
          <a:xfrm flipH="1">
            <a:off x="285720" y="1111228"/>
            <a:ext cx="3214710" cy="531822"/>
          </a:xfrm>
          <a:prstGeom prst="ellipse">
            <a:avLst/>
          </a:prstGeom>
          <a:solidFill>
            <a:srgbClr val="FFFFFF"/>
          </a:solidFill>
          <a:ln w="444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107597" y="3643314"/>
            <a:ext cx="1058877" cy="928694"/>
            <a:chOff x="9717" y="3167"/>
            <a:chExt cx="721" cy="662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0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24586" name="Group 10"/>
          <p:cNvGrpSpPr>
            <a:grpSpLocks/>
          </p:cNvGrpSpPr>
          <p:nvPr/>
        </p:nvGrpSpPr>
        <p:grpSpPr bwMode="auto">
          <a:xfrm>
            <a:off x="1441710" y="3572064"/>
            <a:ext cx="1344340" cy="1071567"/>
            <a:chOff x="9752" y="3167"/>
            <a:chExt cx="686" cy="662"/>
          </a:xfrm>
        </p:grpSpPr>
        <p:sp>
          <p:nvSpPr>
            <p:cNvPr id="24587" name="Text Box 11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8" name="Text Box 12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9752" y="347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</a:endParaRPr>
            </a:p>
          </p:txBody>
        </p:sp>
      </p:grpSp>
      <p:grpSp>
        <p:nvGrpSpPr>
          <p:cNvPr id="91" name="Группа 90"/>
          <p:cNvGrpSpPr/>
          <p:nvPr/>
        </p:nvGrpSpPr>
        <p:grpSpPr>
          <a:xfrm>
            <a:off x="1554759" y="1387833"/>
            <a:ext cx="588349" cy="2469795"/>
            <a:chOff x="1554759" y="1054798"/>
            <a:chExt cx="588349" cy="2469795"/>
          </a:xfrm>
        </p:grpSpPr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1554759" y="1571612"/>
              <a:ext cx="588349" cy="669182"/>
            </a:xfrm>
            <a:prstGeom prst="ellipse">
              <a:avLst/>
            </a:prstGeom>
            <a:solidFill>
              <a:srgbClr val="006600">
                <a:alpha val="52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4"/>
            <p:cNvSpPr>
              <a:spLocks noChangeShapeType="1"/>
            </p:cNvSpPr>
            <p:nvPr/>
          </p:nvSpPr>
          <p:spPr bwMode="auto">
            <a:xfrm>
              <a:off x="1857356" y="1054798"/>
              <a:ext cx="0" cy="24697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285720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>
            <a:off x="3428992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1928794" y="3143248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143108" y="2610145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dirty="0"/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2928926" y="3634940"/>
            <a:ext cx="1058877" cy="928694"/>
            <a:chOff x="9717" y="3167"/>
            <a:chExt cx="721" cy="662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285720" y="4572008"/>
            <a:ext cx="3929090" cy="57150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(амплитуде)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428596" y="5357826"/>
            <a:ext cx="3786214" cy="85725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раза за период</a:t>
            </a:r>
          </a:p>
        </p:txBody>
      </p:sp>
      <p:grpSp>
        <p:nvGrpSpPr>
          <p:cNvPr id="24591" name="Group 15"/>
          <p:cNvGrpSpPr>
            <a:grpSpLocks/>
          </p:cNvGrpSpPr>
          <p:nvPr/>
        </p:nvGrpSpPr>
        <p:grpSpPr bwMode="auto">
          <a:xfrm>
            <a:off x="4000496" y="1071546"/>
            <a:ext cx="959402" cy="857256"/>
            <a:chOff x="9757" y="3167"/>
            <a:chExt cx="681" cy="662"/>
          </a:xfrm>
        </p:grpSpPr>
        <p:sp>
          <p:nvSpPr>
            <p:cNvPr id="24592" name="Text Box 16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k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3" name="Text Box 17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m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4" name="Line 18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24595" name="Group 19"/>
          <p:cNvGrpSpPr>
            <a:grpSpLocks/>
          </p:cNvGrpSpPr>
          <p:nvPr/>
        </p:nvGrpSpPr>
        <p:grpSpPr bwMode="auto">
          <a:xfrm>
            <a:off x="5009387" y="1071734"/>
            <a:ext cx="991373" cy="857256"/>
            <a:chOff x="9757" y="3167"/>
            <a:chExt cx="681" cy="662"/>
          </a:xfrm>
        </p:grpSpPr>
        <p:sp>
          <p:nvSpPr>
            <p:cNvPr id="24596" name="Text Box 20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7" name="Text Box 21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5715008" y="1357298"/>
            <a:ext cx="838203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4643438" y="1369172"/>
            <a:ext cx="500066" cy="34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2428860" y="3857628"/>
            <a:ext cx="77375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984334" y="3826096"/>
            <a:ext cx="64294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4602" name="Group 26"/>
          <p:cNvGrpSpPr>
            <a:grpSpLocks/>
          </p:cNvGrpSpPr>
          <p:nvPr/>
        </p:nvGrpSpPr>
        <p:grpSpPr bwMode="auto">
          <a:xfrm>
            <a:off x="6429388" y="1000108"/>
            <a:ext cx="2143134" cy="1136655"/>
            <a:chOff x="6745" y="3364"/>
            <a:chExt cx="1463" cy="778"/>
          </a:xfrm>
        </p:grpSpPr>
        <p:grpSp>
          <p:nvGrpSpPr>
            <p:cNvPr id="24603" name="Group 27"/>
            <p:cNvGrpSpPr>
              <a:grpSpLocks/>
            </p:cNvGrpSpPr>
            <p:nvPr/>
          </p:nvGrpSpPr>
          <p:grpSpPr bwMode="auto">
            <a:xfrm>
              <a:off x="6745" y="3364"/>
              <a:ext cx="1463" cy="778"/>
              <a:chOff x="6577" y="3364"/>
              <a:chExt cx="1385" cy="778"/>
            </a:xfrm>
          </p:grpSpPr>
          <p:grpSp>
            <p:nvGrpSpPr>
              <p:cNvPr id="24604" name="Group 28"/>
              <p:cNvGrpSpPr>
                <a:grpSpLocks/>
              </p:cNvGrpSpPr>
              <p:nvPr/>
            </p:nvGrpSpPr>
            <p:grpSpPr bwMode="auto">
              <a:xfrm>
                <a:off x="6577" y="3364"/>
                <a:ext cx="603" cy="766"/>
                <a:chOff x="9757" y="3167"/>
                <a:chExt cx="681" cy="662"/>
              </a:xfrm>
            </p:grpSpPr>
            <p:sp>
              <p:nvSpPr>
                <p:cNvPr id="24605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v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0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x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07" name="Line 31"/>
                <p:cNvSpPr>
                  <a:spLocks noChangeShapeType="1"/>
                </p:cNvSpPr>
                <p:nvPr/>
              </p:nvSpPr>
              <p:spPr bwMode="auto">
                <a:xfrm>
                  <a:off x="9757" y="3537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/>
                </a:p>
              </p:txBody>
            </p:sp>
          </p:grpSp>
          <p:grpSp>
            <p:nvGrpSpPr>
              <p:cNvPr id="24608" name="Group 32"/>
              <p:cNvGrpSpPr>
                <a:grpSpLocks/>
              </p:cNvGrpSpPr>
              <p:nvPr/>
            </p:nvGrpSpPr>
            <p:grpSpPr bwMode="auto">
              <a:xfrm>
                <a:off x="7406" y="3376"/>
                <a:ext cx="556" cy="766"/>
                <a:chOff x="9757" y="3167"/>
                <a:chExt cx="681" cy="662"/>
              </a:xfrm>
            </p:grpSpPr>
            <p:sp>
              <p:nvSpPr>
                <p:cNvPr id="24609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k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11" name="Line 35"/>
                <p:cNvSpPr>
                  <a:spLocks noChangeShapeType="1"/>
                </p:cNvSpPr>
                <p:nvPr/>
              </p:nvSpPr>
              <p:spPr bwMode="auto">
                <a:xfrm>
                  <a:off x="9757" y="3537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/>
                </a:p>
              </p:txBody>
            </p:sp>
          </p:grpSp>
          <p:sp>
            <p:nvSpPr>
              <p:cNvPr id="24612" name="Text Box 36"/>
              <p:cNvSpPr txBox="1">
                <a:spLocks noChangeArrowheads="1"/>
              </p:cNvSpPr>
              <p:nvPr/>
            </p:nvSpPr>
            <p:spPr bwMode="auto">
              <a:xfrm>
                <a:off x="6952" y="3592"/>
                <a:ext cx="587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Calibri" pitchFamily="34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sym typeface="Symbol" pitchFamily="18" charset="2"/>
                  </a:rPr>
                  <a:t>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24613" name="Group 37"/>
            <p:cNvGrpSpPr>
              <a:grpSpLocks/>
            </p:cNvGrpSpPr>
            <p:nvPr/>
          </p:nvGrpSpPr>
          <p:grpSpPr bwMode="auto">
            <a:xfrm>
              <a:off x="7524" y="3456"/>
              <a:ext cx="492" cy="284"/>
              <a:chOff x="7524" y="3456"/>
              <a:chExt cx="492" cy="284"/>
            </a:xfrm>
          </p:grpSpPr>
          <p:sp>
            <p:nvSpPr>
              <p:cNvPr id="24614" name="Line 38"/>
              <p:cNvSpPr>
                <a:spLocks noChangeShapeType="1"/>
              </p:cNvSpPr>
              <p:nvPr/>
            </p:nvSpPr>
            <p:spPr bwMode="auto">
              <a:xfrm>
                <a:off x="7584" y="34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4615" name="Line 39"/>
              <p:cNvSpPr>
                <a:spLocks noChangeShapeType="1"/>
              </p:cNvSpPr>
              <p:nvPr/>
            </p:nvSpPr>
            <p:spPr bwMode="auto">
              <a:xfrm rot="21370300" flipV="1">
                <a:off x="7524" y="3456"/>
                <a:ext cx="62" cy="284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</p:grpSp>
      </p:grpSp>
      <p:sp>
        <p:nvSpPr>
          <p:cNvPr id="24616" name="Text Box 40"/>
          <p:cNvSpPr txBox="1">
            <a:spLocks noChangeArrowheads="1"/>
          </p:cNvSpPr>
          <p:nvPr/>
        </p:nvSpPr>
        <p:spPr bwMode="auto">
          <a:xfrm>
            <a:off x="4251412" y="2788224"/>
            <a:ext cx="1033463" cy="85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17" name="Text Box 41"/>
          <p:cNvSpPr txBox="1">
            <a:spLocks noChangeArrowheads="1"/>
          </p:cNvSpPr>
          <p:nvPr/>
        </p:nvSpPr>
        <p:spPr bwMode="auto">
          <a:xfrm>
            <a:off x="6132532" y="2797933"/>
            <a:ext cx="1593675" cy="85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618" name="Group 42"/>
          <p:cNvGrpSpPr>
            <a:grpSpLocks/>
          </p:cNvGrpSpPr>
          <p:nvPr/>
        </p:nvGrpSpPr>
        <p:grpSpPr bwMode="auto">
          <a:xfrm>
            <a:off x="7096074" y="2550110"/>
            <a:ext cx="1190387" cy="1272684"/>
            <a:chOff x="9757" y="3255"/>
            <a:chExt cx="577" cy="591"/>
          </a:xfrm>
        </p:grpSpPr>
        <p:sp>
          <p:nvSpPr>
            <p:cNvPr id="24619" name="Text Box 43"/>
            <p:cNvSpPr txBox="1">
              <a:spLocks noChangeArrowheads="1"/>
            </p:cNvSpPr>
            <p:nvPr/>
          </p:nvSpPr>
          <p:spPr bwMode="auto">
            <a:xfrm>
              <a:off x="9826" y="3478"/>
              <a:ext cx="50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20" name="Text Box 44"/>
            <p:cNvSpPr txBox="1">
              <a:spLocks noChangeArrowheads="1"/>
            </p:cNvSpPr>
            <p:nvPr/>
          </p:nvSpPr>
          <p:spPr bwMode="auto">
            <a:xfrm>
              <a:off x="9787" y="3255"/>
              <a:ext cx="51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21" name="Line 4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622" name="Group 46"/>
          <p:cNvGrpSpPr>
            <a:grpSpLocks/>
          </p:cNvGrpSpPr>
          <p:nvPr/>
        </p:nvGrpSpPr>
        <p:grpSpPr bwMode="auto">
          <a:xfrm>
            <a:off x="5067568" y="2630931"/>
            <a:ext cx="1420819" cy="844553"/>
            <a:chOff x="9757" y="3167"/>
            <a:chExt cx="681" cy="662"/>
          </a:xfrm>
        </p:grpSpPr>
        <p:sp>
          <p:nvSpPr>
            <p:cNvPr id="24623" name="Text Box 47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   v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4" name="Text Box 48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R</a:t>
              </a:r>
              <a:endPara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5" name="Line 49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4929190" y="3857628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u="sng" baseline="-25000" dirty="0" smtClean="0">
                <a:latin typeface="Times New Roman" pitchFamily="18" charset="0"/>
                <a:cs typeface="Times New Roman" pitchFamily="18" charset="0"/>
              </a:rPr>
              <a:t>КОЛЕБ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u="sng" baseline="-25000" dirty="0" smtClean="0">
                <a:latin typeface="Times New Roman" pitchFamily="18" charset="0"/>
                <a:cs typeface="Times New Roman" pitchFamily="18" charset="0"/>
              </a:rPr>
              <a:t>ВРАЩ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9"/>
          <p:cNvSpPr>
            <a:spLocks noChangeShapeType="1"/>
          </p:cNvSpPr>
          <p:nvPr/>
        </p:nvSpPr>
        <p:spPr bwMode="auto">
          <a:xfrm flipH="1">
            <a:off x="1869231" y="1000108"/>
            <a:ext cx="1530476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2500298" y="57148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628" name="Group 52"/>
          <p:cNvGrpSpPr>
            <a:grpSpLocks/>
          </p:cNvGrpSpPr>
          <p:nvPr/>
        </p:nvGrpSpPr>
        <p:grpSpPr bwMode="auto">
          <a:xfrm>
            <a:off x="5000628" y="4572008"/>
            <a:ext cx="3214710" cy="1128717"/>
            <a:chOff x="6247" y="4708"/>
            <a:chExt cx="1691" cy="766"/>
          </a:xfrm>
        </p:grpSpPr>
        <p:sp>
          <p:nvSpPr>
            <p:cNvPr id="24629" name="Text Box 53"/>
            <p:cNvSpPr txBox="1">
              <a:spLocks noChangeArrowheads="1"/>
            </p:cNvSpPr>
            <p:nvPr/>
          </p:nvSpPr>
          <p:spPr bwMode="auto">
            <a:xfrm>
              <a:off x="6247" y="4857"/>
              <a:ext cx="76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630" name="Group 54"/>
            <p:cNvGrpSpPr>
              <a:grpSpLocks/>
            </p:cNvGrpSpPr>
            <p:nvPr/>
          </p:nvGrpSpPr>
          <p:grpSpPr bwMode="auto">
            <a:xfrm>
              <a:off x="6247" y="4708"/>
              <a:ext cx="1691" cy="766"/>
              <a:chOff x="6247" y="4708"/>
              <a:chExt cx="1691" cy="766"/>
            </a:xfrm>
          </p:grpSpPr>
          <p:grpSp>
            <p:nvGrpSpPr>
              <p:cNvPr id="24631" name="Group 55"/>
              <p:cNvGrpSpPr>
                <a:grpSpLocks/>
              </p:cNvGrpSpPr>
              <p:nvPr/>
            </p:nvGrpSpPr>
            <p:grpSpPr bwMode="auto">
              <a:xfrm>
                <a:off x="7133" y="4816"/>
                <a:ext cx="726" cy="530"/>
                <a:chOff x="7269" y="3433"/>
                <a:chExt cx="726" cy="530"/>
              </a:xfrm>
            </p:grpSpPr>
            <p:sp>
              <p:nvSpPr>
                <p:cNvPr id="24632" name="Line 56"/>
                <p:cNvSpPr>
                  <a:spLocks noChangeShapeType="1"/>
                </p:cNvSpPr>
                <p:nvPr/>
              </p:nvSpPr>
              <p:spPr bwMode="auto">
                <a:xfrm>
                  <a:off x="7269" y="3675"/>
                  <a:ext cx="35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633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7304" y="3444"/>
                  <a:ext cx="80" cy="51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634" name="Line 58"/>
                <p:cNvSpPr>
                  <a:spLocks noChangeShapeType="1"/>
                </p:cNvSpPr>
                <p:nvPr/>
              </p:nvSpPr>
              <p:spPr bwMode="auto">
                <a:xfrm>
                  <a:off x="7384" y="3433"/>
                  <a:ext cx="61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635" name="Group 59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35" y="4708"/>
                <a:chExt cx="1691" cy="766"/>
              </a:xfrm>
            </p:grpSpPr>
            <p:sp>
              <p:nvSpPr>
                <p:cNvPr id="2463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6586" y="4813"/>
                  <a:ext cx="657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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4637" name="Group 61"/>
                <p:cNvGrpSpPr>
                  <a:grpSpLocks/>
                </p:cNvGrpSpPr>
                <p:nvPr/>
              </p:nvGrpSpPr>
              <p:grpSpPr bwMode="auto">
                <a:xfrm>
                  <a:off x="7229" y="4708"/>
                  <a:ext cx="672" cy="766"/>
                  <a:chOff x="9757" y="3167"/>
                  <a:chExt cx="681" cy="662"/>
                </a:xfrm>
              </p:grpSpPr>
              <p:sp>
                <p:nvSpPr>
                  <p:cNvPr id="24638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1"/>
                    <a:ext cx="680" cy="3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k </a:t>
                    </a:r>
                    <a:endParaRPr kumimoji="0" lang="ru-RU" sz="5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39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3167"/>
                    <a:ext cx="680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40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9757" y="3537"/>
                    <a:ext cx="53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4641" name="AutoShape 65"/>
                <p:cNvSpPr>
                  <a:spLocks noChangeArrowheads="1"/>
                </p:cNvSpPr>
                <p:nvPr/>
              </p:nvSpPr>
              <p:spPr bwMode="auto">
                <a:xfrm>
                  <a:off x="6235" y="4771"/>
                  <a:ext cx="1691" cy="691"/>
                </a:xfrm>
                <a:prstGeom prst="foldedCorner">
                  <a:avLst>
                    <a:gd name="adj" fmla="val 12500"/>
                  </a:avLst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88" name="Oval 66"/>
          <p:cNvSpPr>
            <a:spLocks noChangeArrowheads="1"/>
          </p:cNvSpPr>
          <p:nvPr/>
        </p:nvSpPr>
        <p:spPr bwMode="auto">
          <a:xfrm>
            <a:off x="1428728" y="3571876"/>
            <a:ext cx="928694" cy="888991"/>
          </a:xfrm>
          <a:prstGeom prst="ellipse">
            <a:avLst/>
          </a:prstGeom>
          <a:solidFill>
            <a:srgbClr val="66CCFF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Oval 66"/>
          <p:cNvSpPr>
            <a:spLocks noChangeArrowheads="1"/>
          </p:cNvSpPr>
          <p:nvPr/>
        </p:nvSpPr>
        <p:spPr bwMode="auto">
          <a:xfrm>
            <a:off x="2928926" y="3571876"/>
            <a:ext cx="928694" cy="888991"/>
          </a:xfrm>
          <a:prstGeom prst="ellipse">
            <a:avLst/>
          </a:prstGeom>
          <a:solidFill>
            <a:srgbClr val="FFFF0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643438" y="285728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   ЗСЭ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" name="Таблица 80"/>
          <p:cNvGraphicFramePr>
            <a:graphicFrameLocks noGrp="1"/>
          </p:cNvGraphicFramePr>
          <p:nvPr/>
        </p:nvGraphicFramePr>
        <p:xfrm>
          <a:off x="5143504" y="5715016"/>
          <a:ext cx="3214710" cy="824865"/>
        </p:xfrm>
        <a:graphic>
          <a:graphicData uri="http://schemas.openxmlformats.org/drawingml/2006/table">
            <a:tbl>
              <a:tblPr/>
              <a:tblGrid>
                <a:gridCol w="428628"/>
                <a:gridCol w="857256"/>
                <a:gridCol w="928694"/>
                <a:gridCol w="71438"/>
                <a:gridCol w="928694"/>
              </a:tblGrid>
              <a:tr h="2171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2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Arial Cyr"/>
                        </a:rPr>
                        <a:t>б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К=10  Н/м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=0,9</a:t>
                      </a:r>
                      <a:r>
                        <a:rPr lang="ru-RU" sz="1400" b="1" baseline="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с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1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 с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=</a:t>
                      </a:r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1600" b="1" i="0" u="none" strike="noStrike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1,1Гц</a:t>
                      </a:r>
                      <a:endParaRPr lang="ru-RU" sz="1600" b="1" i="0" u="none" strike="noStrike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=7рад/с</a:t>
                      </a:r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188 -0.0544 L -0.17465 -0.054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repeatCount="indefinite" fill="hold" grpId="0" nodeType="after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2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000"/>
                            </p:stCondLst>
                            <p:childTnLst>
                              <p:par>
                                <p:cTn id="1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4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4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46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246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2" grpId="0" animBg="1"/>
      <p:bldP spid="24626" grpId="0" animBg="1"/>
      <p:bldP spid="24626" grpId="1" animBg="1"/>
      <p:bldP spid="18" grpId="0" animBg="1"/>
      <p:bldP spid="19" grpId="0"/>
      <p:bldP spid="24590" grpId="0" animBg="1"/>
      <p:bldP spid="25" grpId="0" animBg="1"/>
      <p:bldP spid="24599" grpId="0"/>
      <p:bldP spid="24600" grpId="0"/>
      <p:bldP spid="36" grpId="0"/>
      <p:bldP spid="36" grpId="1"/>
      <p:bldP spid="37" grpId="0"/>
      <p:bldP spid="24616" grpId="0"/>
      <p:bldP spid="24617" grpId="0"/>
      <p:bldP spid="64" grpId="0"/>
      <p:bldP spid="67" grpId="0" animBg="1"/>
      <p:bldP spid="68" grpId="0"/>
      <p:bldP spid="88" grpId="0" animBg="1"/>
      <p:bldP spid="88" grpId="1" animBg="1"/>
      <p:bldP spid="89" grpId="0" animBg="1"/>
      <p:bldP spid="89" grpId="1" animBg="1"/>
      <p:bldP spid="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1" cy="5608320"/>
        </p:xfrm>
        <a:graphic>
          <a:graphicData uri="http://schemas.openxmlformats.org/drawingml/2006/table">
            <a:tbl>
              <a:tblPr/>
              <a:tblGrid>
                <a:gridCol w="642910"/>
                <a:gridCol w="7743111"/>
                <a:gridCol w="757980"/>
              </a:tblGrid>
              <a:tr h="178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гр.4.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 </a:t>
                      </a: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Независимость периода колебаний нитяного маятника от амплитуды. Почему?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теме № 21. с  решением поставленной проблемы, выкладкам на доске, демонстрациями и заполнением справочника №5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5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 по вопросам из учебника стр157(1,2,3,4,5,6,7),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стр. 160 (1,2,3,4)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упр. 32 (1,2,3,4)  стр.157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упр. 33 (1,2)       стр. 160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т.21 $56,57 упр. 32,33. Л.р. 8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214282" y="1928802"/>
            <a:ext cx="2882520" cy="769441"/>
            <a:chOff x="5572132" y="1071546"/>
            <a:chExt cx="2882520" cy="769441"/>
          </a:xfrm>
          <a:solidFill>
            <a:schemeClr val="bg2"/>
          </a:solidFill>
        </p:grpSpPr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Прямоугольник 14"/>
          <p:cNvSpPr/>
          <p:nvPr/>
        </p:nvSpPr>
        <p:spPr>
          <a:xfrm>
            <a:off x="3286116" y="1928802"/>
            <a:ext cx="24465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86116" y="2786058"/>
            <a:ext cx="123944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32" y="2730997"/>
            <a:ext cx="1071127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4275" y="2778337"/>
            <a:ext cx="193033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000760" y="490602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endParaRPr lang="ru-RU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636804" y="2285992"/>
            <a:ext cx="22108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 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latin typeface="Times New Roman"/>
                <a:ea typeface="Times New Roman"/>
                <a:sym typeface="Symbol"/>
              </a:rPr>
              <a:t>L</a:t>
            </a: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+</a:t>
            </a:r>
            <a:r>
              <a:rPr lang="ru-RU" sz="3600" b="1" dirty="0" smtClean="0">
                <a:latin typeface="Times New Roman"/>
                <a:ea typeface="Times New Roman"/>
                <a:sym typeface="Symbol"/>
              </a:rPr>
              <a:t>2</a:t>
            </a:r>
            <a:r>
              <a:rPr lang="en-US" sz="36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t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858016" y="4214818"/>
            <a:ext cx="22145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∆</a:t>
            </a:r>
            <a:r>
              <a:rPr lang="en-US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g</a:t>
            </a:r>
            <a:r>
              <a:rPr lang="en-US" sz="4000" b="1" dirty="0" smtClean="0">
                <a:latin typeface="Times New Roman"/>
                <a:ea typeface="Times New Roman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endParaRPr lang="ru-RU" sz="28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86578" y="3000372"/>
            <a:ext cx="189346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b="1" dirty="0" smtClean="0">
                <a:latin typeface="Times New Roman"/>
                <a:ea typeface="Times New Roman"/>
                <a:sym typeface="Symbol"/>
              </a:rPr>
              <a:t>L</a:t>
            </a:r>
            <a:r>
              <a:rPr lang="en-US" sz="24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latin typeface="Times New Roman"/>
                <a:ea typeface="Times New Roman"/>
              </a:rPr>
              <a:t>∆</a:t>
            </a:r>
            <a:r>
              <a:rPr lang="en-US" sz="3200" b="1" dirty="0" smtClean="0">
                <a:latin typeface="Times New Roman"/>
                <a:ea typeface="Times New Roman"/>
              </a:rPr>
              <a:t>L/L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950666" y="3630043"/>
            <a:ext cx="155042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b="1" dirty="0" smtClean="0">
                <a:latin typeface="Times New Roman"/>
                <a:ea typeface="Times New Roman"/>
                <a:sym typeface="Symbol"/>
              </a:rPr>
              <a:t>t</a:t>
            </a:r>
            <a:r>
              <a:rPr lang="en-US" sz="24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latin typeface="Times New Roman"/>
                <a:ea typeface="Times New Roman"/>
              </a:rPr>
              <a:t>∆</a:t>
            </a:r>
            <a:r>
              <a:rPr lang="en-US" sz="3200" b="1" dirty="0" smtClean="0">
                <a:latin typeface="Times New Roman"/>
                <a:ea typeface="Times New Roman"/>
              </a:rPr>
              <a:t>t/t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58016" y="4929198"/>
            <a:ext cx="221457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∆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g</a:t>
            </a: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=</a:t>
            </a:r>
            <a:r>
              <a:rPr lang="ru-RU" sz="2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en-US" sz="2800" b="1" dirty="0" err="1" smtClean="0">
                <a:sym typeface="Symbol"/>
              </a:rPr>
              <a:t>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44871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16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/л.р. 10/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«Измерение ускорения свободного падения с использованием нитяного маятника».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642918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00364" y="571480"/>
            <a:ext cx="585791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нитяной маятник, секундомер,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линейка.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32" y="1285860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91598" y="1357298"/>
            <a:ext cx="668099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Соберём систему нитяного маятника: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/>
        </p:nvGraphicFramePr>
        <p:xfrm>
          <a:off x="140528" y="3571876"/>
          <a:ext cx="4074282" cy="1706880"/>
        </p:xfrm>
        <a:graphic>
          <a:graphicData uri="http://schemas.openxmlformats.org/drawingml/2006/table">
            <a:tbl>
              <a:tblPr/>
              <a:tblGrid>
                <a:gridCol w="788572"/>
                <a:gridCol w="657141"/>
                <a:gridCol w="657141"/>
                <a:gridCol w="828420"/>
                <a:gridCol w="1143008"/>
              </a:tblGrid>
              <a:tr h="571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L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g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7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120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60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2" name="Прямоугольник 41"/>
          <p:cNvSpPr/>
          <p:nvPr/>
        </p:nvSpPr>
        <p:spPr>
          <a:xfrm>
            <a:off x="0" y="5473029"/>
            <a:ext cx="9358346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Ускорение свободного падения в данном месте лежит в интервале  от … до  … а/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Относительная погрешность составляет</a:t>
            </a:r>
            <a:r>
              <a:rPr lang="en-US" sz="28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 </a:t>
            </a:r>
            <a:r>
              <a:rPr lang="en-US" sz="2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g</a:t>
            </a:r>
            <a:r>
              <a:rPr lang="ru-RU" sz="2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%.</a:t>
            </a:r>
            <a:endParaRPr lang="ru-RU" sz="2800" dirty="0"/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 flipH="1" flipV="1">
            <a:off x="7108049" y="2750339"/>
            <a:ext cx="571504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7286644" y="2786058"/>
            <a:ext cx="1214446" cy="10715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6200000" flipH="1">
            <a:off x="6393669" y="3393281"/>
            <a:ext cx="2428892" cy="121444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0800000" flipV="1">
            <a:off x="7286644" y="4714884"/>
            <a:ext cx="928694" cy="428628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7" grpId="1" animBg="1"/>
      <p:bldP spid="18" grpId="0" animBg="1"/>
      <p:bldP spid="18" grpId="1" animBg="1"/>
      <p:bldP spid="28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357166"/>
            <a:ext cx="4214813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№21</a:t>
            </a:r>
          </a:p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56,57</a:t>
            </a:r>
          </a:p>
          <a:p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упр31,32</a:t>
            </a:r>
            <a:endParaRPr lang="en-US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24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-24"/>
            <a:ext cx="9144000" cy="6858000"/>
            <a:chOff x="0" y="-3429000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18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20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28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0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1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22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3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25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4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5" name="Группа 131"/>
            <p:cNvGrpSpPr/>
            <p:nvPr/>
          </p:nvGrpSpPr>
          <p:grpSpPr>
            <a:xfrm>
              <a:off x="2357422" y="1857364"/>
              <a:ext cx="2882520" cy="769441"/>
              <a:chOff x="5572132" y="1071546"/>
              <a:chExt cx="2882520" cy="769441"/>
            </a:xfrm>
            <a:solidFill>
              <a:schemeClr val="bg1">
                <a:lumMod val="75000"/>
              </a:schemeClr>
            </a:solidFill>
          </p:grpSpPr>
          <p:sp>
            <p:nvSpPr>
              <p:cNvPr id="16" name="Rectangle 1"/>
              <p:cNvSpPr>
                <a:spLocks noChangeArrowheads="1"/>
              </p:cNvSpPr>
              <p:nvPr/>
            </p:nvSpPr>
            <p:spPr bwMode="auto">
              <a:xfrm>
                <a:off x="5572132" y="1071546"/>
                <a:ext cx="2882520" cy="769441"/>
              </a:xfrm>
              <a:prstGeom prst="rect">
                <a:avLst/>
              </a:prstGeom>
              <a:grpFill/>
              <a:ln w="38100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hangingPunct="0"/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44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7415232" y="1124306"/>
                <a:ext cx="707035" cy="2325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031237" y="470198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Вынужденные колебания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Нитяной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2155810" y="257174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маятник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442754" y="2332392"/>
            <a:ext cx="1502334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-23178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/л.р. 10а/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«Изучение колебаний нитяного маятника».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00042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00364" y="500042"/>
            <a:ext cx="585791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нитяной маятник, секундомер,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линейка.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1857364"/>
            <a:ext cx="257936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Гипотеза №1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33536" y="1357298"/>
            <a:ext cx="59104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Соберём систему нитяного маятника: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14678" y="3000372"/>
            <a:ext cx="592932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Вывод1:</a:t>
            </a:r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643206" y="1857364"/>
            <a:ext cx="6286512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 колебаний зависит от амплитуды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71406" y="2428868"/>
          <a:ext cx="3071834" cy="1714512"/>
        </p:xfrm>
        <a:graphic>
          <a:graphicData uri="http://schemas.openxmlformats.org/drawingml/2006/table">
            <a:tbl>
              <a:tblPr/>
              <a:tblGrid>
                <a:gridCol w="642942"/>
                <a:gridCol w="734088"/>
                <a:gridCol w="529626"/>
                <a:gridCol w="529626"/>
                <a:gridCol w="635552"/>
              </a:tblGrid>
              <a:tr h="940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x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см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5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916300" y="1272589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4143380"/>
            <a:ext cx="257936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Гипотеза №2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571736" y="4159146"/>
            <a:ext cx="6286512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 колебаний зависит от массы груза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3" name="Таблица 52"/>
          <p:cNvGraphicFramePr>
            <a:graphicFrameLocks noGrp="1"/>
          </p:cNvGraphicFramePr>
          <p:nvPr/>
        </p:nvGraphicFramePr>
        <p:xfrm>
          <a:off x="0" y="4714884"/>
          <a:ext cx="3071834" cy="1714512"/>
        </p:xfrm>
        <a:graphic>
          <a:graphicData uri="http://schemas.openxmlformats.org/drawingml/2006/table">
            <a:tbl>
              <a:tblPr/>
              <a:tblGrid>
                <a:gridCol w="642942"/>
                <a:gridCol w="734088"/>
                <a:gridCol w="529626"/>
                <a:gridCol w="529626"/>
                <a:gridCol w="635552"/>
              </a:tblGrid>
              <a:tr h="940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M</a:t>
                      </a: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/>
                          <a:ea typeface="Times New Roman"/>
                        </a:rPr>
                        <a:t>гр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5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200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" name="Прямоугольник 54"/>
          <p:cNvSpPr/>
          <p:nvPr/>
        </p:nvSpPr>
        <p:spPr>
          <a:xfrm>
            <a:off x="3000364" y="5143512"/>
            <a:ext cx="614363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Вывод2:</a:t>
            </a:r>
            <a:endParaRPr lang="ru-RU" sz="28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4643438" y="5143512"/>
            <a:ext cx="250033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зависит 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000628" y="3000372"/>
            <a:ext cx="250033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зависит 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0" y="24"/>
            <a:ext cx="9144000" cy="6858000"/>
            <a:chOff x="0" y="3214686"/>
            <a:chExt cx="9144000" cy="685800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0" y="3214686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786446" y="6150114"/>
              <a:ext cx="2359941" cy="1107996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6600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9" grpId="0" animBg="1"/>
      <p:bldP spid="50" grpId="0" animBg="1"/>
      <p:bldP spid="52" grpId="0" animBg="1"/>
      <p:bldP spid="55" grpId="0" animBg="1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357422" y="2071678"/>
            <a:ext cx="123944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-23178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/л.р. 10а/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«Изучение колебаний нитяного маятника».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00042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00364" y="500042"/>
            <a:ext cx="585791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нитяной маятник, секундомер,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линейка.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3143248"/>
            <a:ext cx="257936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Гипотеза №</a:t>
            </a:r>
            <a:r>
              <a:rPr lang="en-US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33536" y="1357298"/>
            <a:ext cx="59104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Соберём систему нитяного маятника: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14678" y="4214818"/>
            <a:ext cx="592932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643174" y="3214686"/>
            <a:ext cx="6286512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 колебаний зависит от длины нити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0" y="3929066"/>
          <a:ext cx="3071834" cy="1714512"/>
        </p:xfrm>
        <a:graphic>
          <a:graphicData uri="http://schemas.openxmlformats.org/drawingml/2006/table">
            <a:tbl>
              <a:tblPr/>
              <a:tblGrid>
                <a:gridCol w="642942"/>
                <a:gridCol w="734088"/>
                <a:gridCol w="529626"/>
                <a:gridCol w="529626"/>
                <a:gridCol w="635552"/>
              </a:tblGrid>
              <a:tr h="940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L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см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5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916300" y="1272589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6"/>
          <p:cNvGrpSpPr/>
          <p:nvPr/>
        </p:nvGrpSpPr>
        <p:grpSpPr>
          <a:xfrm>
            <a:off x="5715008" y="5159889"/>
            <a:ext cx="2882520" cy="769441"/>
            <a:chOff x="5572132" y="1071546"/>
            <a:chExt cx="2882520" cy="769441"/>
          </a:xfrm>
        </p:grpSpPr>
        <p:sp>
          <p:nvSpPr>
            <p:cNvPr id="18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0" y="24"/>
            <a:ext cx="9144000" cy="6858000"/>
            <a:chOff x="0" y="3214686"/>
            <a:chExt cx="9144000" cy="68580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3214686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86446" y="6150114"/>
              <a:ext cx="2359941" cy="1107996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6600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8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8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8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3714744" y="571480"/>
            <a:ext cx="4429156" cy="1428760"/>
          </a:xfrm>
          <a:prstGeom prst="roundRect">
            <a:avLst/>
          </a:prstGeom>
          <a:solidFill>
            <a:schemeClr val="accent1">
              <a:alpha val="2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595035" cy="461665"/>
            <a:chOff x="357158" y="3357562"/>
            <a:chExt cx="595035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3714744" y="857232"/>
            <a:ext cx="128588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V="1">
            <a:off x="4786314" y="857231"/>
            <a:ext cx="1000132" cy="357188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16"/>
          <p:cNvSpPr txBox="1">
            <a:spLocks noChangeArrowheads="1"/>
          </p:cNvSpPr>
          <p:nvPr/>
        </p:nvSpPr>
        <p:spPr bwMode="auto">
          <a:xfrm>
            <a:off x="3428992" y="0"/>
            <a:ext cx="421484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Нитяной  маятник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715008" y="500042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= const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(МТ)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857884" y="928670"/>
            <a:ext cx="1888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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нити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6" name="Line 17"/>
          <p:cNvSpPr>
            <a:spLocks noChangeShapeType="1"/>
          </p:cNvSpPr>
          <p:nvPr/>
        </p:nvSpPr>
        <p:spPr bwMode="auto">
          <a:xfrm>
            <a:off x="4786314" y="1214420"/>
            <a:ext cx="1143008" cy="45719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000760" y="1500174"/>
            <a:ext cx="957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sp>
        <p:nvSpPr>
          <p:cNvPr id="58" name="Line 17"/>
          <p:cNvSpPr>
            <a:spLocks noChangeShapeType="1"/>
          </p:cNvSpPr>
          <p:nvPr/>
        </p:nvSpPr>
        <p:spPr bwMode="auto">
          <a:xfrm>
            <a:off x="4786314" y="1214422"/>
            <a:ext cx="1214446" cy="50006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786446" y="2071678"/>
            <a:ext cx="2571768" cy="1285884"/>
          </a:xfrm>
          <a:prstGeom prst="roundRect">
            <a:avLst/>
          </a:prstGeom>
          <a:solidFill>
            <a:srgbClr val="92D050">
              <a:alpha val="19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61" name="Rectangle 23"/>
          <p:cNvSpPr>
            <a:spLocks noChangeArrowheads="1"/>
          </p:cNvSpPr>
          <p:nvPr/>
        </p:nvSpPr>
        <p:spPr bwMode="auto">
          <a:xfrm>
            <a:off x="5857885" y="2071678"/>
            <a:ext cx="21503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  ПР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23"/>
          <p:cNvSpPr>
            <a:spLocks noChangeArrowheads="1"/>
          </p:cNvSpPr>
          <p:nvPr/>
        </p:nvSpPr>
        <p:spPr bwMode="auto">
          <a:xfrm>
            <a:off x="5857884" y="2428868"/>
            <a:ext cx="1714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Rectangle 23"/>
          <p:cNvSpPr>
            <a:spLocks noChangeArrowheads="1"/>
          </p:cNvSpPr>
          <p:nvPr/>
        </p:nvSpPr>
        <p:spPr bwMode="auto">
          <a:xfrm>
            <a:off x="5857884" y="2857496"/>
            <a:ext cx="27146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Инертность 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2928926" y="2643182"/>
            <a:ext cx="883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714744" y="2639793"/>
            <a:ext cx="2002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928926" y="3214686"/>
            <a:ext cx="883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86182" y="3214686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453264" y="3230452"/>
            <a:ext cx="1025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5857884" y="3357562"/>
            <a:ext cx="1430713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 =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8" name="Группа 117"/>
          <p:cNvGrpSpPr/>
          <p:nvPr/>
        </p:nvGrpSpPr>
        <p:grpSpPr>
          <a:xfrm>
            <a:off x="3643306" y="3663577"/>
            <a:ext cx="1857388" cy="836993"/>
            <a:chOff x="3643306" y="3663577"/>
            <a:chExt cx="1857388" cy="836993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4429124" y="3663577"/>
              <a:ext cx="1071570" cy="819310"/>
              <a:chOff x="9757" y="3126"/>
              <a:chExt cx="681" cy="703"/>
            </a:xfrm>
          </p:grpSpPr>
          <p:sp>
            <p:nvSpPr>
              <p:cNvPr id="1027" name="Text Box 3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9758" y="3126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" name="Прямоугольник 80"/>
            <p:cNvSpPr/>
            <p:nvPr/>
          </p:nvSpPr>
          <p:spPr>
            <a:xfrm>
              <a:off x="3643306" y="3854239"/>
              <a:ext cx="704039" cy="64633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k=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3" name="Group 52"/>
          <p:cNvGrpSpPr>
            <a:grpSpLocks/>
          </p:cNvGrpSpPr>
          <p:nvPr/>
        </p:nvGrpSpPr>
        <p:grpSpPr bwMode="auto">
          <a:xfrm>
            <a:off x="5500694" y="4000504"/>
            <a:ext cx="3214710" cy="1128717"/>
            <a:chOff x="6247" y="4708"/>
            <a:chExt cx="1691" cy="766"/>
          </a:xfrm>
        </p:grpSpPr>
        <p:sp>
          <p:nvSpPr>
            <p:cNvPr id="84" name="Text Box 53"/>
            <p:cNvSpPr txBox="1">
              <a:spLocks noChangeArrowheads="1"/>
            </p:cNvSpPr>
            <p:nvPr/>
          </p:nvSpPr>
          <p:spPr bwMode="auto">
            <a:xfrm>
              <a:off x="6247" y="4857"/>
              <a:ext cx="76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5" name="Group 54"/>
            <p:cNvGrpSpPr>
              <a:grpSpLocks/>
            </p:cNvGrpSpPr>
            <p:nvPr/>
          </p:nvGrpSpPr>
          <p:grpSpPr bwMode="auto">
            <a:xfrm>
              <a:off x="6247" y="4708"/>
              <a:ext cx="1691" cy="766"/>
              <a:chOff x="6247" y="4708"/>
              <a:chExt cx="1691" cy="766"/>
            </a:xfrm>
          </p:grpSpPr>
          <p:grpSp>
            <p:nvGrpSpPr>
              <p:cNvPr id="90" name="Group 55"/>
              <p:cNvGrpSpPr>
                <a:grpSpLocks/>
              </p:cNvGrpSpPr>
              <p:nvPr/>
            </p:nvGrpSpPr>
            <p:grpSpPr bwMode="auto">
              <a:xfrm>
                <a:off x="7133" y="4816"/>
                <a:ext cx="726" cy="530"/>
                <a:chOff x="7269" y="3433"/>
                <a:chExt cx="726" cy="530"/>
              </a:xfrm>
            </p:grpSpPr>
            <p:sp>
              <p:nvSpPr>
                <p:cNvPr id="109" name="Line 56"/>
                <p:cNvSpPr>
                  <a:spLocks noChangeShapeType="1"/>
                </p:cNvSpPr>
                <p:nvPr/>
              </p:nvSpPr>
              <p:spPr bwMode="auto">
                <a:xfrm>
                  <a:off x="7269" y="3675"/>
                  <a:ext cx="35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0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7304" y="3444"/>
                  <a:ext cx="80" cy="51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1" name="Line 58"/>
                <p:cNvSpPr>
                  <a:spLocks noChangeShapeType="1"/>
                </p:cNvSpPr>
                <p:nvPr/>
              </p:nvSpPr>
              <p:spPr bwMode="auto">
                <a:xfrm>
                  <a:off x="7384" y="3433"/>
                  <a:ext cx="61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02" name="Group 59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35" y="4708"/>
                <a:chExt cx="1691" cy="766"/>
              </a:xfrm>
            </p:grpSpPr>
            <p:sp>
              <p:nvSpPr>
                <p:cNvPr id="103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6586" y="4813"/>
                  <a:ext cx="657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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4" name="Group 61"/>
                <p:cNvGrpSpPr>
                  <a:grpSpLocks/>
                </p:cNvGrpSpPr>
                <p:nvPr/>
              </p:nvGrpSpPr>
              <p:grpSpPr bwMode="auto">
                <a:xfrm>
                  <a:off x="7229" y="4708"/>
                  <a:ext cx="672" cy="766"/>
                  <a:chOff x="9757" y="3167"/>
                  <a:chExt cx="681" cy="662"/>
                </a:xfrm>
              </p:grpSpPr>
              <p:sp>
                <p:nvSpPr>
                  <p:cNvPr id="106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1"/>
                    <a:ext cx="680" cy="3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k </a:t>
                    </a:r>
                    <a:endParaRPr kumimoji="0" lang="ru-RU" sz="5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7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3167"/>
                    <a:ext cx="680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8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9757" y="3537"/>
                    <a:ext cx="53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5" name="AutoShape 65"/>
                <p:cNvSpPr>
                  <a:spLocks noChangeArrowheads="1"/>
                </p:cNvSpPr>
                <p:nvPr/>
              </p:nvSpPr>
              <p:spPr bwMode="auto">
                <a:xfrm>
                  <a:off x="6235" y="4771"/>
                  <a:ext cx="1691" cy="691"/>
                </a:xfrm>
                <a:prstGeom prst="foldedCorner">
                  <a:avLst>
                    <a:gd name="adj" fmla="val 12500"/>
                  </a:avLst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13" name="Группа 112"/>
          <p:cNvGrpSpPr/>
          <p:nvPr/>
        </p:nvGrpSpPr>
        <p:grpSpPr>
          <a:xfrm>
            <a:off x="3428992" y="5286388"/>
            <a:ext cx="2882520" cy="769441"/>
            <a:chOff x="5572132" y="1071546"/>
            <a:chExt cx="2882520" cy="769441"/>
          </a:xfrm>
        </p:grpSpPr>
        <p:sp>
          <p:nvSpPr>
            <p:cNvPr id="114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Группа 116"/>
          <p:cNvGrpSpPr/>
          <p:nvPr/>
        </p:nvGrpSpPr>
        <p:grpSpPr>
          <a:xfrm>
            <a:off x="2428860" y="1897929"/>
            <a:ext cx="2356299" cy="673815"/>
            <a:chOff x="2428860" y="1897929"/>
            <a:chExt cx="2356299" cy="673815"/>
          </a:xfrm>
        </p:grpSpPr>
        <p:sp>
          <p:nvSpPr>
            <p:cNvPr id="116" name="Прямоугольник 115"/>
            <p:cNvSpPr/>
            <p:nvPr/>
          </p:nvSpPr>
          <p:spPr>
            <a:xfrm>
              <a:off x="2428860" y="2110079"/>
              <a:ext cx="1600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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sin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30" name="Group 6"/>
            <p:cNvGrpSpPr>
              <a:grpSpLocks/>
            </p:cNvGrpSpPr>
            <p:nvPr/>
          </p:nvGrpSpPr>
          <p:grpSpPr bwMode="auto">
            <a:xfrm>
              <a:off x="4000495" y="1897929"/>
              <a:ext cx="784664" cy="661102"/>
              <a:chOff x="9757" y="2931"/>
              <a:chExt cx="680" cy="898"/>
            </a:xfrm>
          </p:grpSpPr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8"/>
              <p:cNvSpPr txBox="1">
                <a:spLocks noChangeArrowheads="1"/>
              </p:cNvSpPr>
              <p:nvPr/>
            </p:nvSpPr>
            <p:spPr bwMode="auto">
              <a:xfrm>
                <a:off x="9758" y="2931"/>
                <a:ext cx="432" cy="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0" name="Прямая со стрелкой 119"/>
          <p:cNvCxnSpPr/>
          <p:nvPr/>
        </p:nvCxnSpPr>
        <p:spPr>
          <a:xfrm>
            <a:off x="4214810" y="4357694"/>
            <a:ext cx="3429024" cy="500066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5" name="Группа 134"/>
          <p:cNvGrpSpPr/>
          <p:nvPr/>
        </p:nvGrpSpPr>
        <p:grpSpPr>
          <a:xfrm>
            <a:off x="0" y="-24"/>
            <a:ext cx="9144000" cy="6858000"/>
            <a:chOff x="0" y="-3429000"/>
            <a:chExt cx="9144000" cy="6858000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Group 52"/>
            <p:cNvGrpSpPr>
              <a:grpSpLocks/>
            </p:cNvGrpSpPr>
            <p:nvPr/>
          </p:nvGrpSpPr>
          <p:grpSpPr bwMode="auto">
            <a:xfrm>
              <a:off x="5929290" y="1571612"/>
              <a:ext cx="3214710" cy="1128717"/>
              <a:chOff x="6247" y="4708"/>
              <a:chExt cx="1691" cy="766"/>
            </a:xfrm>
          </p:grpSpPr>
          <p:sp>
            <p:nvSpPr>
              <p:cNvPr id="112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9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121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129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0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1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2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123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4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126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7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8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25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32" name="Группа 131"/>
            <p:cNvGrpSpPr/>
            <p:nvPr/>
          </p:nvGrpSpPr>
          <p:grpSpPr>
            <a:xfrm>
              <a:off x="2357422" y="1857364"/>
              <a:ext cx="2882520" cy="769441"/>
              <a:chOff x="5572132" y="1071546"/>
              <a:chExt cx="2882520" cy="769441"/>
            </a:xfrm>
            <a:solidFill>
              <a:schemeClr val="bg1">
                <a:lumMod val="75000"/>
              </a:schemeClr>
            </a:solidFill>
          </p:grpSpPr>
          <p:sp>
            <p:nvSpPr>
              <p:cNvPr id="133" name="Rectangle 1"/>
              <p:cNvSpPr>
                <a:spLocks noChangeArrowheads="1"/>
              </p:cNvSpPr>
              <p:nvPr/>
            </p:nvSpPr>
            <p:spPr bwMode="auto">
              <a:xfrm>
                <a:off x="5572132" y="1071546"/>
                <a:ext cx="2882520" cy="769441"/>
              </a:xfrm>
              <a:prstGeom prst="rect">
                <a:avLst/>
              </a:prstGeom>
              <a:grpFill/>
              <a:ln w="38100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hangingPunct="0"/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44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134" name="Прямая соединительная линия 133"/>
              <p:cNvCxnSpPr/>
              <p:nvPr/>
            </p:nvCxnSpPr>
            <p:spPr>
              <a:xfrm>
                <a:off x="7415232" y="1124306"/>
                <a:ext cx="707035" cy="2325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9" dur="4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0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225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2" dur="225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3" dur="225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70"/>
                            </p:stCondLst>
                            <p:childTnLst>
                              <p:par>
                                <p:cTn id="1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7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"/>
                            </p:stCondLst>
                            <p:childTnLst>
                              <p:par>
                                <p:cTn id="1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00"/>
                            </p:stCondLst>
                            <p:childTnLst>
                              <p:par>
                                <p:cTn id="2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00"/>
                            </p:stCondLst>
                            <p:childTnLst>
                              <p:par>
                                <p:cTn id="2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3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1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2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6" dur="2000" fill="hold"/>
                                        <p:tgtEl>
                                          <p:spTgt spid="104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8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0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2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4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1033" grpId="0" animBg="1"/>
      <p:bldP spid="1033" grpId="1" animBg="1"/>
      <p:bldP spid="1029" grpId="0" animBg="1"/>
      <p:bldP spid="1036" grpId="0" animBg="1"/>
      <p:bldP spid="1036" grpId="1" animBg="1"/>
      <p:bldP spid="1028" grpId="0" animBg="1"/>
      <p:bldP spid="28" grpId="0"/>
      <p:bldP spid="29" grpId="0" animBg="1"/>
      <p:bldP spid="30" grpId="0"/>
      <p:bldP spid="30" grpId="1"/>
      <p:bldP spid="41" grpId="0" animBg="1"/>
      <p:bldP spid="1040" grpId="0"/>
      <p:bldP spid="1040" grpId="1"/>
      <p:bldP spid="1041" grpId="0" animBg="1"/>
      <p:bldP spid="51" grpId="0"/>
      <p:bldP spid="52" grpId="0"/>
      <p:bldP spid="52" grpId="1"/>
      <p:bldP spid="53" grpId="0"/>
      <p:bldP spid="53" grpId="1"/>
      <p:bldP spid="54" grpId="0"/>
      <p:bldP spid="54" grpId="1"/>
      <p:bldP spid="55" grpId="0"/>
      <p:bldP spid="56" grpId="0" animBg="1"/>
      <p:bldP spid="57" grpId="0"/>
      <p:bldP spid="57" grpId="1"/>
      <p:bldP spid="58" grpId="0" animBg="1"/>
      <p:bldP spid="60" grpId="0" animBg="1"/>
      <p:bldP spid="61" grpId="0"/>
      <p:bldP spid="62" grpId="0"/>
      <p:bldP spid="63" grpId="0"/>
      <p:bldP spid="1035" grpId="0" animBg="1"/>
      <p:bldP spid="1035" grpId="1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94" grpId="0"/>
      <p:bldP spid="95" grpId="0"/>
      <p:bldP spid="72" grpId="0"/>
      <p:bldP spid="74" grpId="0"/>
      <p:bldP spid="75" grpId="0"/>
      <p:bldP spid="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571472" y="242886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714480" y="3827031"/>
            <a:ext cx="1357322" cy="959291"/>
            <a:chOff x="5608" y="6801"/>
            <a:chExt cx="666" cy="635"/>
          </a:xfrm>
        </p:grpSpPr>
        <p:sp>
          <p:nvSpPr>
            <p:cNvPr id="26648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649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4786314" y="2571744"/>
            <a:ext cx="25337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СОХРАНЯЕТСЯ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1428728" y="2428868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2857488" y="2428868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4908439" y="5797730"/>
            <a:ext cx="35926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5610242" y="5589612"/>
            <a:ext cx="1033460" cy="70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3" name="Line 29"/>
          <p:cNvSpPr>
            <a:spLocks noChangeShapeType="1"/>
          </p:cNvSpPr>
          <p:nvPr/>
        </p:nvSpPr>
        <p:spPr bwMode="auto">
          <a:xfrm flipH="1" flipV="1">
            <a:off x="4857753" y="4219599"/>
            <a:ext cx="55574" cy="242411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54" name="Line 30"/>
          <p:cNvSpPr>
            <a:spLocks noChangeShapeType="1"/>
          </p:cNvSpPr>
          <p:nvPr/>
        </p:nvSpPr>
        <p:spPr bwMode="auto">
          <a:xfrm>
            <a:off x="4857752" y="5286388"/>
            <a:ext cx="3830652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1"/>
          <p:cNvGrpSpPr/>
          <p:nvPr/>
        </p:nvGrpSpPr>
        <p:grpSpPr>
          <a:xfrm>
            <a:off x="5000628" y="4743519"/>
            <a:ext cx="2640423" cy="977203"/>
            <a:chOff x="2976511" y="4238671"/>
            <a:chExt cx="2640423" cy="977203"/>
          </a:xfrm>
        </p:grpSpPr>
        <p:grpSp>
          <p:nvGrpSpPr>
            <p:cNvPr id="4" name="Group 2"/>
            <p:cNvGrpSpPr>
              <a:grpSpLocks/>
            </p:cNvGrpSpPr>
            <p:nvPr/>
          </p:nvGrpSpPr>
          <p:grpSpPr bwMode="auto">
            <a:xfrm>
              <a:off x="2976511" y="4238671"/>
              <a:ext cx="2315272" cy="977203"/>
              <a:chOff x="4369" y="8640"/>
              <a:chExt cx="1718" cy="554"/>
            </a:xfrm>
          </p:grpSpPr>
          <p:sp>
            <p:nvSpPr>
              <p:cNvPr id="1027" name="Freeform 3"/>
              <p:cNvSpPr>
                <a:spLocks/>
              </p:cNvSpPr>
              <p:nvPr/>
            </p:nvSpPr>
            <p:spPr bwMode="auto">
              <a:xfrm rot="2605636">
                <a:off x="4369" y="8640"/>
                <a:ext cx="473" cy="461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Freeform 4"/>
              <p:cNvSpPr>
                <a:spLocks/>
              </p:cNvSpPr>
              <p:nvPr/>
            </p:nvSpPr>
            <p:spPr bwMode="auto">
              <a:xfrm rot="19408925" flipV="1">
                <a:off x="4958" y="8823"/>
                <a:ext cx="252" cy="371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Freeform 5"/>
              <p:cNvSpPr>
                <a:spLocks/>
              </p:cNvSpPr>
              <p:nvPr/>
            </p:nvSpPr>
            <p:spPr bwMode="auto">
              <a:xfrm rot="18994364" flipH="1">
                <a:off x="5274" y="8849"/>
                <a:ext cx="336" cy="292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auto">
              <a:xfrm rot="1730014" flipH="1" flipV="1">
                <a:off x="5666" y="8916"/>
                <a:ext cx="178" cy="206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auto">
              <a:xfrm rot="18561059" flipH="1">
                <a:off x="5896" y="8826"/>
                <a:ext cx="144" cy="238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" name="Freeform 7"/>
            <p:cNvSpPr>
              <a:spLocks/>
            </p:cNvSpPr>
            <p:nvPr/>
          </p:nvSpPr>
          <p:spPr bwMode="auto">
            <a:xfrm rot="18759207" flipV="1">
              <a:off x="5363283" y="4706673"/>
              <a:ext cx="205436" cy="301867"/>
            </a:xfrm>
            <a:custGeom>
              <a:avLst/>
              <a:gdLst/>
              <a:ahLst/>
              <a:cxnLst>
                <a:cxn ang="0">
                  <a:pos x="82" y="540"/>
                </a:cxn>
                <a:cxn ang="0">
                  <a:pos x="70" y="68"/>
                </a:cxn>
                <a:cxn ang="0">
                  <a:pos x="502" y="131"/>
                </a:cxn>
              </a:cxnLst>
              <a:rect l="0" t="0" r="r" b="b"/>
              <a:pathLst>
                <a:path w="502" h="540">
                  <a:moveTo>
                    <a:pt x="82" y="540"/>
                  </a:moveTo>
                  <a:cubicBezTo>
                    <a:pt x="41" y="338"/>
                    <a:pt x="0" y="136"/>
                    <a:pt x="70" y="68"/>
                  </a:cubicBezTo>
                  <a:cubicBezTo>
                    <a:pt x="140" y="0"/>
                    <a:pt x="428" y="122"/>
                    <a:pt x="502" y="131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2" name="Rectangle 26"/>
          <p:cNvSpPr>
            <a:spLocks noChangeArrowheads="1"/>
          </p:cNvSpPr>
          <p:nvPr/>
        </p:nvSpPr>
        <p:spPr bwMode="auto">
          <a:xfrm>
            <a:off x="5072066" y="1285860"/>
            <a:ext cx="15199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ЗСЭ</a:t>
            </a:r>
            <a:endParaRPr kumimoji="0" lang="ru-RU" sz="72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6357950" y="4143380"/>
            <a:ext cx="2279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затухают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6286512" y="3714752"/>
            <a:ext cx="2575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Свободные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75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stealth"/>
            <a:tailEnd type="non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142844" y="3786190"/>
            <a:ext cx="392909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285720" y="3213098"/>
            <a:ext cx="392909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Line 5"/>
          <p:cNvSpPr>
            <a:spLocks noChangeShapeType="1"/>
          </p:cNvSpPr>
          <p:nvPr/>
        </p:nvSpPr>
        <p:spPr bwMode="auto">
          <a:xfrm>
            <a:off x="2272336" y="343518"/>
            <a:ext cx="1643074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Arc 11"/>
          <p:cNvSpPr>
            <a:spLocks/>
          </p:cNvSpPr>
          <p:nvPr/>
        </p:nvSpPr>
        <p:spPr bwMode="auto">
          <a:xfrm flipV="1">
            <a:off x="2214546" y="3000372"/>
            <a:ext cx="1643074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18"/>
          <p:cNvSpPr txBox="1">
            <a:spLocks noChangeArrowheads="1"/>
          </p:cNvSpPr>
          <p:nvPr/>
        </p:nvSpPr>
        <p:spPr bwMode="auto">
          <a:xfrm>
            <a:off x="3714744" y="2480163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847762" y="2333332"/>
            <a:ext cx="1357322" cy="959291"/>
            <a:chOff x="5608" y="6801"/>
            <a:chExt cx="666" cy="635"/>
          </a:xfrm>
        </p:grpSpPr>
        <p:sp>
          <p:nvSpPr>
            <p:cNvPr id="97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Text Box 18"/>
          <p:cNvSpPr txBox="1">
            <a:spLocks noChangeArrowheads="1"/>
          </p:cNvSpPr>
          <p:nvPr/>
        </p:nvSpPr>
        <p:spPr bwMode="auto">
          <a:xfrm>
            <a:off x="428596" y="242886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0" y="-24"/>
            <a:ext cx="9144000" cy="6858000"/>
            <a:chOff x="0" y="-3429000"/>
            <a:chExt cx="9144000" cy="6858000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47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8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49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57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8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9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0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51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2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54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5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6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53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44" name="Группа 131"/>
            <p:cNvGrpSpPr/>
            <p:nvPr/>
          </p:nvGrpSpPr>
          <p:grpSpPr>
            <a:xfrm>
              <a:off x="2357422" y="1857364"/>
              <a:ext cx="2882520" cy="769441"/>
              <a:chOff x="5572132" y="1071546"/>
              <a:chExt cx="2882520" cy="769441"/>
            </a:xfrm>
            <a:solidFill>
              <a:schemeClr val="bg1">
                <a:lumMod val="75000"/>
              </a:schemeClr>
            </a:solidFill>
          </p:grpSpPr>
          <p:sp>
            <p:nvSpPr>
              <p:cNvPr id="45" name="Rectangle 1"/>
              <p:cNvSpPr>
                <a:spLocks noChangeArrowheads="1"/>
              </p:cNvSpPr>
              <p:nvPr/>
            </p:nvSpPr>
            <p:spPr bwMode="auto">
              <a:xfrm>
                <a:off x="5572132" y="1071546"/>
                <a:ext cx="2882520" cy="769441"/>
              </a:xfrm>
              <a:prstGeom prst="rect">
                <a:avLst/>
              </a:prstGeom>
              <a:grpFill/>
              <a:ln w="38100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hangingPunct="0"/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44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46" name="Прямая соединительная линия 45"/>
              <p:cNvCxnSpPr/>
              <p:nvPr/>
            </p:nvCxnSpPr>
            <p:spPr>
              <a:xfrm>
                <a:off x="7415232" y="1124306"/>
                <a:ext cx="707035" cy="2325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2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086 0.07979 L 0.38993 0.006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0" y="-37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2" grpId="0"/>
      <p:bldP spid="26642" grpId="1"/>
      <p:bldP spid="26650" grpId="0"/>
      <p:bldP spid="28" grpId="0"/>
      <p:bldP spid="29" grpId="0"/>
      <p:bldP spid="26651" grpId="0"/>
      <p:bldP spid="26652" grpId="0"/>
      <p:bldP spid="26653" grpId="0" animBg="1"/>
      <p:bldP spid="26654" grpId="0" animBg="1"/>
      <p:bldP spid="152" grpId="0"/>
      <p:bldP spid="153" grpId="0"/>
      <p:bldP spid="154" grpId="0"/>
      <p:bldP spid="72" grpId="0" animBg="1"/>
      <p:bldP spid="72" grpId="1" animBg="1"/>
      <p:bldP spid="72" grpId="2" animBg="1"/>
      <p:bldP spid="73" grpId="0" animBg="1"/>
      <p:bldP spid="77" grpId="0" animBg="1"/>
      <p:bldP spid="78" grpId="0" animBg="1"/>
      <p:bldP spid="82" grpId="0" animBg="1"/>
      <p:bldP spid="83" grpId="0" animBg="1"/>
      <p:bldP spid="95" grpId="0"/>
      <p:bldP spid="9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>
            <a:off x="3476332" y="4912352"/>
            <a:ext cx="5357850" cy="1143008"/>
          </a:xfrm>
          <a:prstGeom prst="round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14546" y="0"/>
            <a:ext cx="44905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  затухают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786182" y="1214422"/>
            <a:ext cx="45704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 = 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(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+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4000" b="0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14612" y="500042"/>
            <a:ext cx="33575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вынужденные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2143116"/>
            <a:ext cx="30850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Раскачиваем…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29124" y="2428868"/>
            <a:ext cx="31665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накопление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830060" y="3898572"/>
            <a:ext cx="613322" cy="77129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7"/>
          <p:cNvGrpSpPr/>
          <p:nvPr/>
        </p:nvGrpSpPr>
        <p:grpSpPr>
          <a:xfrm>
            <a:off x="1714480" y="3286124"/>
            <a:ext cx="4714908" cy="1571636"/>
            <a:chOff x="1714480" y="3286124"/>
            <a:chExt cx="4714908" cy="1571636"/>
          </a:xfrm>
        </p:grpSpPr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1714480" y="3286124"/>
              <a:ext cx="4714908" cy="1571636"/>
              <a:chOff x="4262" y="3767"/>
              <a:chExt cx="3076" cy="1385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4262" y="3779"/>
                <a:ext cx="307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4458" y="4585"/>
                <a:ext cx="141" cy="141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Oval 5"/>
              <p:cNvSpPr>
                <a:spLocks noChangeArrowheads="1"/>
              </p:cNvSpPr>
              <p:nvPr/>
            </p:nvSpPr>
            <p:spPr bwMode="auto">
              <a:xfrm>
                <a:off x="6094" y="5011"/>
                <a:ext cx="141" cy="14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Oval 6"/>
              <p:cNvSpPr>
                <a:spLocks noChangeArrowheads="1"/>
              </p:cNvSpPr>
              <p:nvPr/>
            </p:nvSpPr>
            <p:spPr bwMode="auto">
              <a:xfrm>
                <a:off x="6820" y="4572"/>
                <a:ext cx="141" cy="14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4573" y="4643"/>
                <a:ext cx="243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 flipV="1">
                <a:off x="4527" y="3790"/>
                <a:ext cx="0" cy="80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V="1">
                <a:off x="6877" y="3767"/>
                <a:ext cx="0" cy="80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H="1" flipV="1">
                <a:off x="6163" y="3769"/>
                <a:ext cx="0" cy="1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V="1">
                <a:off x="5322" y="3790"/>
                <a:ext cx="0" cy="54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Oval 5"/>
            <p:cNvSpPr>
              <a:spLocks noChangeArrowheads="1"/>
            </p:cNvSpPr>
            <p:nvPr/>
          </p:nvSpPr>
          <p:spPr bwMode="auto">
            <a:xfrm>
              <a:off x="3212867" y="3904968"/>
              <a:ext cx="216125" cy="160000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-1" y="5000636"/>
            <a:ext cx="4316133" cy="914407"/>
            <a:chOff x="4297" y="5264"/>
            <a:chExt cx="3479" cy="680"/>
          </a:xfrm>
        </p:grpSpPr>
        <p:grpSp>
          <p:nvGrpSpPr>
            <p:cNvPr id="9" name="Group 15"/>
            <p:cNvGrpSpPr>
              <a:grpSpLocks/>
            </p:cNvGrpSpPr>
            <p:nvPr/>
          </p:nvGrpSpPr>
          <p:grpSpPr bwMode="auto">
            <a:xfrm>
              <a:off x="4297" y="5334"/>
              <a:ext cx="58" cy="610"/>
              <a:chOff x="4297" y="5334"/>
              <a:chExt cx="58" cy="610"/>
            </a:xfrm>
          </p:grpSpPr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>
                <a:off x="4355" y="5334"/>
                <a:ext cx="0" cy="58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>
                <a:off x="4297" y="5357"/>
                <a:ext cx="0" cy="587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" name="Group 18"/>
            <p:cNvGrpSpPr>
              <a:grpSpLocks/>
            </p:cNvGrpSpPr>
            <p:nvPr/>
          </p:nvGrpSpPr>
          <p:grpSpPr bwMode="auto">
            <a:xfrm>
              <a:off x="4383" y="5316"/>
              <a:ext cx="1234" cy="507"/>
              <a:chOff x="4383" y="5316"/>
              <a:chExt cx="1234" cy="507"/>
            </a:xfrm>
          </p:grpSpPr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 flipV="1">
                <a:off x="4383" y="5334"/>
                <a:ext cx="150" cy="3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auto">
              <a:xfrm flipV="1">
                <a:off x="5467" y="5477"/>
                <a:ext cx="150" cy="3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>
                <a:off x="4539" y="5345"/>
                <a:ext cx="190" cy="4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 rot="13431078">
                <a:off x="4698" y="5341"/>
                <a:ext cx="224" cy="4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>
                <a:off x="4896" y="5327"/>
                <a:ext cx="190" cy="4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auto">
              <a:xfrm rot="13431078">
                <a:off x="5067" y="5330"/>
                <a:ext cx="224" cy="4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auto">
              <a:xfrm>
                <a:off x="5271" y="5316"/>
                <a:ext cx="190" cy="4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603" y="5363"/>
              <a:ext cx="334" cy="32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5927" y="5264"/>
              <a:ext cx="1234" cy="507"/>
              <a:chOff x="4383" y="5316"/>
              <a:chExt cx="1234" cy="507"/>
            </a:xfrm>
          </p:grpSpPr>
          <p:sp>
            <p:nvSpPr>
              <p:cNvPr id="1052" name="Line 28"/>
              <p:cNvSpPr>
                <a:spLocks noChangeShapeType="1"/>
              </p:cNvSpPr>
              <p:nvPr/>
            </p:nvSpPr>
            <p:spPr bwMode="auto">
              <a:xfrm flipV="1">
                <a:off x="4383" y="5334"/>
                <a:ext cx="150" cy="3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3" name="Line 29"/>
              <p:cNvSpPr>
                <a:spLocks noChangeShapeType="1"/>
              </p:cNvSpPr>
              <p:nvPr/>
            </p:nvSpPr>
            <p:spPr bwMode="auto">
              <a:xfrm flipV="1">
                <a:off x="5467" y="5477"/>
                <a:ext cx="150" cy="3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4" name="Line 30"/>
              <p:cNvSpPr>
                <a:spLocks noChangeShapeType="1"/>
              </p:cNvSpPr>
              <p:nvPr/>
            </p:nvSpPr>
            <p:spPr bwMode="auto">
              <a:xfrm>
                <a:off x="4539" y="5345"/>
                <a:ext cx="190" cy="4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5" name="Line 31"/>
              <p:cNvSpPr>
                <a:spLocks noChangeShapeType="1"/>
              </p:cNvSpPr>
              <p:nvPr/>
            </p:nvSpPr>
            <p:spPr bwMode="auto">
              <a:xfrm rot="13431078">
                <a:off x="4698" y="5341"/>
                <a:ext cx="224" cy="4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6" name="Line 32"/>
              <p:cNvSpPr>
                <a:spLocks noChangeShapeType="1"/>
              </p:cNvSpPr>
              <p:nvPr/>
            </p:nvSpPr>
            <p:spPr bwMode="auto">
              <a:xfrm>
                <a:off x="4896" y="5327"/>
                <a:ext cx="190" cy="4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 rot="13431078">
                <a:off x="5067" y="5330"/>
                <a:ext cx="224" cy="4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8" name="Line 34"/>
              <p:cNvSpPr>
                <a:spLocks noChangeShapeType="1"/>
              </p:cNvSpPr>
              <p:nvPr/>
            </p:nvSpPr>
            <p:spPr bwMode="auto">
              <a:xfrm>
                <a:off x="5271" y="5316"/>
                <a:ext cx="190" cy="4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 flipV="1">
              <a:off x="7143" y="5423"/>
              <a:ext cx="633" cy="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9" name="Прямая соединительная линия 48"/>
          <p:cNvCxnSpPr/>
          <p:nvPr/>
        </p:nvCxnSpPr>
        <p:spPr>
          <a:xfrm rot="5400000">
            <a:off x="1928794" y="5429264"/>
            <a:ext cx="1285884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570678" y="5428470"/>
            <a:ext cx="1285884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1214414" y="5929330"/>
            <a:ext cx="1357322" cy="1588"/>
          </a:xfrm>
          <a:prstGeom prst="straightConnector1">
            <a:avLst/>
          </a:prstGeom>
          <a:ln w="22225">
            <a:solidFill>
              <a:srgbClr val="000099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3500430" y="4844112"/>
            <a:ext cx="578647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РЕЗОНАНС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резкое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../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вынужденных…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rot="5400000" flipH="1" flipV="1">
            <a:off x="4929190" y="5643578"/>
            <a:ext cx="357190" cy="2143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0" y="1142984"/>
            <a:ext cx="33575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Line 12"/>
          <p:cNvSpPr>
            <a:spLocks noChangeShapeType="1"/>
          </p:cNvSpPr>
          <p:nvPr/>
        </p:nvSpPr>
        <p:spPr bwMode="auto">
          <a:xfrm>
            <a:off x="1214414" y="5343302"/>
            <a:ext cx="1357322" cy="45719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4" name="Группа 53"/>
          <p:cNvGrpSpPr/>
          <p:nvPr/>
        </p:nvGrpSpPr>
        <p:grpSpPr>
          <a:xfrm>
            <a:off x="0" y="-24"/>
            <a:ext cx="9144000" cy="6858000"/>
            <a:chOff x="0" y="-3429000"/>
            <a:chExt cx="9144000" cy="6858000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6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60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1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62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70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2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3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64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5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67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8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9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6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57" name="Группа 131"/>
            <p:cNvGrpSpPr/>
            <p:nvPr/>
          </p:nvGrpSpPr>
          <p:grpSpPr>
            <a:xfrm>
              <a:off x="2357422" y="1857364"/>
              <a:ext cx="2882520" cy="769441"/>
              <a:chOff x="5572132" y="1071546"/>
              <a:chExt cx="2882520" cy="769441"/>
            </a:xfrm>
            <a:solidFill>
              <a:schemeClr val="bg1">
                <a:lumMod val="75000"/>
              </a:schemeClr>
            </a:solidFill>
          </p:grpSpPr>
          <p:sp>
            <p:nvSpPr>
              <p:cNvPr id="58" name="Rectangle 1"/>
              <p:cNvSpPr>
                <a:spLocks noChangeArrowheads="1"/>
              </p:cNvSpPr>
              <p:nvPr/>
            </p:nvSpPr>
            <p:spPr bwMode="auto">
              <a:xfrm>
                <a:off x="5572132" y="1071546"/>
                <a:ext cx="2882520" cy="769441"/>
              </a:xfrm>
              <a:prstGeom prst="rect">
                <a:avLst/>
              </a:prstGeom>
              <a:grpFill/>
              <a:ln w="38100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hangingPunct="0"/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44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59" name="Прямая соединительная линия 58"/>
              <p:cNvCxnSpPr/>
              <p:nvPr/>
            </p:nvCxnSpPr>
            <p:spPr>
              <a:xfrm>
                <a:off x="7415232" y="1124306"/>
                <a:ext cx="707035" cy="2325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9139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2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6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2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9139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1025" grpId="0"/>
      <p:bldP spid="4" grpId="0"/>
      <p:bldP spid="5" grpId="0"/>
      <p:bldP spid="6" grpId="0"/>
      <p:bldP spid="1036" grpId="0" animBg="1"/>
      <p:bldP spid="1063" grpId="0"/>
      <p:bldP spid="47" grpId="0"/>
      <p:bldP spid="5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3532</TotalTime>
  <Words>1553</Words>
  <Application>Microsoft Office PowerPoint</Application>
  <PresentationFormat>Экран (4:3)</PresentationFormat>
  <Paragraphs>461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Домашнее задание.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393</cp:revision>
  <dcterms:created xsi:type="dcterms:W3CDTF">2009-11-04T14:29:22Z</dcterms:created>
  <dcterms:modified xsi:type="dcterms:W3CDTF">2020-03-16T15:21:34Z</dcterms:modified>
</cp:coreProperties>
</file>