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2"/>
  </p:notesMasterIdLst>
  <p:sldIdLst>
    <p:sldId id="322" r:id="rId2"/>
    <p:sldId id="321" r:id="rId3"/>
    <p:sldId id="326" r:id="rId4"/>
    <p:sldId id="316" r:id="rId5"/>
    <p:sldId id="329" r:id="rId6"/>
    <p:sldId id="332" r:id="rId7"/>
    <p:sldId id="318" r:id="rId8"/>
    <p:sldId id="319" r:id="rId9"/>
    <p:sldId id="324" r:id="rId10"/>
    <p:sldId id="325" r:id="rId11"/>
    <p:sldId id="334" r:id="rId12"/>
    <p:sldId id="320" r:id="rId13"/>
    <p:sldId id="328" r:id="rId14"/>
    <p:sldId id="327" r:id="rId15"/>
    <p:sldId id="323" r:id="rId16"/>
    <p:sldId id="335" r:id="rId17"/>
    <p:sldId id="313" r:id="rId18"/>
    <p:sldId id="315" r:id="rId19"/>
    <p:sldId id="314" r:id="rId20"/>
    <p:sldId id="33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20FB1"/>
    <a:srgbClr val="006600"/>
    <a:srgbClr val="003300"/>
    <a:srgbClr val="66CCFF"/>
    <a:srgbClr val="0014AC"/>
    <a:srgbClr val="000000"/>
    <a:srgbClr val="365D21"/>
    <a:srgbClr val="0033CC"/>
    <a:srgbClr val="29239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656" y="-1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9915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12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6.jpeg"/><Relationship Id="rId5" Type="http://schemas.openxmlformats.org/officeDocument/2006/relationships/audio" Target="../media/audio4.wav"/><Relationship Id="rId10" Type="http://schemas.openxmlformats.org/officeDocument/2006/relationships/image" Target="../media/image5.jpeg"/><Relationship Id="rId4" Type="http://schemas.openxmlformats.org/officeDocument/2006/relationships/audio" Target="../media/audio3.wav"/><Relationship Id="rId9" Type="http://schemas.openxmlformats.org/officeDocument/2006/relationships/image" Target="../media/image4.png"/><Relationship Id="rId1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7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12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6.jpeg"/><Relationship Id="rId5" Type="http://schemas.openxmlformats.org/officeDocument/2006/relationships/audio" Target="../media/audio4.wav"/><Relationship Id="rId10" Type="http://schemas.openxmlformats.org/officeDocument/2006/relationships/image" Target="../media/image5.jpeg"/><Relationship Id="rId4" Type="http://schemas.openxmlformats.org/officeDocument/2006/relationships/audio" Target="../media/audio3.wav"/><Relationship Id="rId9" Type="http://schemas.openxmlformats.org/officeDocument/2006/relationships/image" Target="../media/image4.png"/><Relationship Id="rId1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1.wav"/><Relationship Id="rId7" Type="http://schemas.openxmlformats.org/officeDocument/2006/relationships/audio" Target="../media/audio4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- 3  (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/2у27н/ № 80.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(V)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/т.21/ Свободные колебания. Математический маятник.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Знания учащихся понятий «математический маятник», «вынужденные колебания» «резонанс и его условия», формулу Томсона и применение м.м.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СОЗДАТЬ УСЛОВИЯ ДЛЯ ОСУЩЕСТВЛЕНИЯ ПОСТАВЛЕННОЙ ЦЕЛИ.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 Зависимость периода колебаний нитяного маятника от длины, амплитуды, массы тела.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Резонанс маятников.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Маятник в часах.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Работа частотомера.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кругленный прямоугольник 27"/>
          <p:cNvSpPr/>
          <p:nvPr/>
        </p:nvSpPr>
        <p:spPr>
          <a:xfrm>
            <a:off x="5214942" y="1285860"/>
            <a:ext cx="2428892" cy="1571636"/>
          </a:xfrm>
          <a:prstGeom prst="roundRect">
            <a:avLst/>
          </a:prstGeom>
          <a:solidFill>
            <a:schemeClr val="accent1">
              <a:alpha val="4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57818" y="1428736"/>
            <a:ext cx="23294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вн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392112" y="1836352"/>
            <a:ext cx="2822566" cy="4571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scene3d>
            <a:camera prst="orthographicFront">
              <a:rot lat="0" lon="0" rev="6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V="1">
            <a:off x="480984" y="142852"/>
            <a:ext cx="0" cy="335758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1571612"/>
            <a:ext cx="2076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</a:t>
            </a: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14290"/>
            <a:ext cx="55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1643042" y="1281884"/>
            <a:ext cx="354842" cy="575480"/>
          </a:xfrm>
          <a:custGeom>
            <a:avLst/>
            <a:gdLst>
              <a:gd name="connsiteX0" fmla="*/ 0 w 354842"/>
              <a:gd name="connsiteY0" fmla="*/ 575480 h 575480"/>
              <a:gd name="connsiteX1" fmla="*/ 191069 w 354842"/>
              <a:gd name="connsiteY1" fmla="*/ 2275 h 575480"/>
              <a:gd name="connsiteX2" fmla="*/ 354842 w 354842"/>
              <a:gd name="connsiteY2" fmla="*/ 561833 h 575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4842" h="575480">
                <a:moveTo>
                  <a:pt x="0" y="575480"/>
                </a:moveTo>
                <a:cubicBezTo>
                  <a:pt x="65964" y="290015"/>
                  <a:pt x="131929" y="4550"/>
                  <a:pt x="191069" y="2275"/>
                </a:cubicBezTo>
                <a:cubicBezTo>
                  <a:pt x="250209" y="0"/>
                  <a:pt x="302525" y="280916"/>
                  <a:pt x="354842" y="561833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1500166" y="710380"/>
            <a:ext cx="642942" cy="1146960"/>
          </a:xfrm>
          <a:custGeom>
            <a:avLst/>
            <a:gdLst>
              <a:gd name="connsiteX0" fmla="*/ 0 w 354842"/>
              <a:gd name="connsiteY0" fmla="*/ 575480 h 575480"/>
              <a:gd name="connsiteX1" fmla="*/ 191069 w 354842"/>
              <a:gd name="connsiteY1" fmla="*/ 2275 h 575480"/>
              <a:gd name="connsiteX2" fmla="*/ 354842 w 354842"/>
              <a:gd name="connsiteY2" fmla="*/ 561833 h 575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4842" h="575480">
                <a:moveTo>
                  <a:pt x="0" y="575480"/>
                </a:moveTo>
                <a:cubicBezTo>
                  <a:pt x="65964" y="290015"/>
                  <a:pt x="131929" y="4550"/>
                  <a:pt x="191069" y="2275"/>
                </a:cubicBezTo>
                <a:cubicBezTo>
                  <a:pt x="250209" y="0"/>
                  <a:pt x="302525" y="280916"/>
                  <a:pt x="354842" y="561833"/>
                </a:cubicBezTo>
              </a:path>
            </a:pathLst>
          </a:cu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1258556" y="285728"/>
            <a:ext cx="1071570" cy="1504126"/>
          </a:xfrm>
          <a:custGeom>
            <a:avLst/>
            <a:gdLst>
              <a:gd name="connsiteX0" fmla="*/ 0 w 354842"/>
              <a:gd name="connsiteY0" fmla="*/ 575480 h 575480"/>
              <a:gd name="connsiteX1" fmla="*/ 191069 w 354842"/>
              <a:gd name="connsiteY1" fmla="*/ 2275 h 575480"/>
              <a:gd name="connsiteX2" fmla="*/ 354842 w 354842"/>
              <a:gd name="connsiteY2" fmla="*/ 561833 h 575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4842" h="575480">
                <a:moveTo>
                  <a:pt x="0" y="575480"/>
                </a:moveTo>
                <a:cubicBezTo>
                  <a:pt x="65964" y="290015"/>
                  <a:pt x="131929" y="4550"/>
                  <a:pt x="191069" y="2275"/>
                </a:cubicBezTo>
                <a:cubicBezTo>
                  <a:pt x="250209" y="0"/>
                  <a:pt x="302525" y="280916"/>
                  <a:pt x="354842" y="561833"/>
                </a:cubicBezTo>
              </a:path>
            </a:pathLst>
          </a:cu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1128533" y="1094850"/>
            <a:ext cx="142876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571604" y="1785926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00364" y="357166"/>
            <a:ext cx="657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lang="ru-RU" sz="2800" b="1" baseline="-30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тр</a:t>
            </a:r>
            <a:endParaRPr lang="ru-RU" sz="28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 flipH="1" flipV="1">
            <a:off x="3500430" y="428604"/>
            <a:ext cx="428628" cy="2857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928662" y="2857496"/>
            <a:ext cx="3313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Частотомер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…. чья ???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5381916" y="2033932"/>
            <a:ext cx="19513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2.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F</a:t>
            </a:r>
            <a:r>
              <a:rPr kumimoji="0" lang="ru-RU" sz="32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Группа 26"/>
          <p:cNvGrpSpPr/>
          <p:nvPr/>
        </p:nvGrpSpPr>
        <p:grpSpPr>
          <a:xfrm>
            <a:off x="4857752" y="4000504"/>
            <a:ext cx="4020652" cy="2431435"/>
            <a:chOff x="2857488" y="3714752"/>
            <a:chExt cx="4020652" cy="2431435"/>
          </a:xfrm>
        </p:grpSpPr>
        <p:sp>
          <p:nvSpPr>
            <p:cNvPr id="26" name="Овал 25"/>
            <p:cNvSpPr/>
            <p:nvPr/>
          </p:nvSpPr>
          <p:spPr>
            <a:xfrm>
              <a:off x="5228590" y="3929066"/>
              <a:ext cx="285752" cy="285752"/>
            </a:xfrm>
            <a:prstGeom prst="ellipse">
              <a:avLst/>
            </a:prstGeom>
            <a:solidFill>
              <a:schemeClr val="accent1">
                <a:alpha val="54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Rectangle 1"/>
            <p:cNvSpPr>
              <a:spLocks noChangeArrowheads="1"/>
            </p:cNvSpPr>
            <p:nvPr/>
          </p:nvSpPr>
          <p:spPr bwMode="auto">
            <a:xfrm>
              <a:off x="2857488" y="3714752"/>
              <a:ext cx="4020652" cy="2431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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                            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           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-………..              -………..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 ………..            -………..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-………..             -………..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-………..             -………..</a:t>
              </a:r>
              <a:endPara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- ………..            -………..</a:t>
              </a: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428728" y="3429000"/>
            <a:ext cx="19656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ибрации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!!!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9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33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4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35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43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4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5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36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37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38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40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1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2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9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30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31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73" grpId="0"/>
      <p:bldP spid="5" grpId="0" animBg="1"/>
      <p:bldP spid="6" grpId="0" animBg="1"/>
      <p:bldP spid="7" grpId="0"/>
      <p:bldP spid="9" grpId="0"/>
      <p:bldP spid="12" grpId="0" animBg="1"/>
      <p:bldP spid="13" grpId="0" animBg="1"/>
      <p:bldP spid="14" grpId="0" animBg="1"/>
      <p:bldP spid="17" grpId="0"/>
      <p:bldP spid="18" grpId="0"/>
      <p:bldP spid="18" grpId="1"/>
      <p:bldP spid="22" grpId="0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214282" y="1928802"/>
            <a:ext cx="2882520" cy="769441"/>
            <a:chOff x="5572132" y="1071546"/>
            <a:chExt cx="2882520" cy="769441"/>
          </a:xfrm>
          <a:solidFill>
            <a:schemeClr val="bg2"/>
          </a:solidFill>
        </p:grpSpPr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3286116" y="1928802"/>
            <a:ext cx="24465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16" y="2786058"/>
            <a:ext cx="1239442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32" y="2730997"/>
            <a:ext cx="1071127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4275" y="2778337"/>
            <a:ext cx="193033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0" y="44871"/>
            <a:ext cx="914400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16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10/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«Измерение ускорения свободного падения с использованием нитяного маятника».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642918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71480"/>
            <a:ext cx="585791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нитяной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-32" y="1285860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91598" y="1357298"/>
            <a:ext cx="668099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Соберём систему нитяного маятника: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140528" y="3571876"/>
          <a:ext cx="4074282" cy="1706880"/>
        </p:xfrm>
        <a:graphic>
          <a:graphicData uri="http://schemas.openxmlformats.org/drawingml/2006/table">
            <a:tbl>
              <a:tblPr/>
              <a:tblGrid>
                <a:gridCol w="788572"/>
                <a:gridCol w="657141"/>
                <a:gridCol w="657141"/>
                <a:gridCol w="828420"/>
                <a:gridCol w="1143008"/>
              </a:tblGrid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120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0" y="5388892"/>
            <a:ext cx="9358346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 Ускорение свободного падения 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( напряжённость гравитационного поля)  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данном месте примерно равно ….  м/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7" grpId="1" animBg="1"/>
      <p:bldP spid="18" grpId="0" animBg="1"/>
      <p:bldP spid="18" grpId="1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5090631" y="5214950"/>
            <a:ext cx="392909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291163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i="1" u="sng" dirty="0" err="1" smtClean="0">
                <a:latin typeface="Times New Roman" pitchFamily="18" charset="0"/>
                <a:cs typeface="Times New Roman" pitchFamily="18" charset="0"/>
              </a:rPr>
              <a:t>гравиоразведка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1000108"/>
            <a:ext cx="170751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 =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9,75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2143116"/>
            <a:ext cx="1707519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 =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9,74</a:t>
            </a:r>
            <a:r>
              <a:rPr lang="en-US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000099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214554"/>
            <a:ext cx="1707519" cy="707886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 =</a:t>
            </a:r>
            <a:r>
              <a:rPr lang="ru-RU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9,73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0033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08677" y="1260822"/>
            <a:ext cx="17075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 =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9,76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5618570" y="571480"/>
            <a:ext cx="2882520" cy="769441"/>
            <a:chOff x="5572132" y="1071546"/>
            <a:chExt cx="2882520" cy="769441"/>
          </a:xfrm>
          <a:solidFill>
            <a:schemeClr val="bg2"/>
          </a:solidFill>
        </p:grpSpPr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6340338" y="1357298"/>
            <a:ext cx="24465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0826" y="2000240"/>
            <a:ext cx="11705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72198" y="2802435"/>
            <a:ext cx="1071127" cy="76944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9776" y="2778337"/>
            <a:ext cx="1930337" cy="707886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6143636" y="3500438"/>
          <a:ext cx="2431209" cy="1170490"/>
        </p:xfrm>
        <a:graphic>
          <a:graphicData uri="http://schemas.openxmlformats.org/drawingml/2006/table">
            <a:tbl>
              <a:tblPr/>
              <a:tblGrid>
                <a:gridCol w="470557"/>
                <a:gridCol w="392130"/>
                <a:gridCol w="392130"/>
                <a:gridCol w="470557"/>
                <a:gridCol w="705835"/>
              </a:tblGrid>
              <a:tr h="587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8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5162069" y="5143512"/>
            <a:ext cx="385765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5019193" y="4572008"/>
            <a:ext cx="774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err="1" smtClean="0">
                <a:latin typeface="Times New Roman"/>
                <a:ea typeface="Times New Roman"/>
              </a:rPr>
              <a:t>g</a:t>
            </a:r>
            <a:r>
              <a:rPr lang="en-US" b="1" dirty="0" err="1" smtClean="0">
                <a:latin typeface="Times New Roman"/>
                <a:ea typeface="Times New Roman"/>
              </a:rPr>
              <a:t>min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376779" y="4572008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err="1" smtClean="0">
                <a:latin typeface="Times New Roman"/>
                <a:ea typeface="Times New Roman"/>
              </a:rPr>
              <a:t>g</a:t>
            </a:r>
            <a:r>
              <a:rPr lang="en-US" b="1" dirty="0" err="1" smtClean="0">
                <a:latin typeface="Times New Roman"/>
                <a:ea typeface="Times New Roman"/>
              </a:rPr>
              <a:t>max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18273" y="450057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733705" y="5120358"/>
            <a:ext cx="63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9,8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90631" y="5120334"/>
            <a:ext cx="6335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9,6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448217" y="5120334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317" y="4286256"/>
            <a:ext cx="219322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+</a:t>
            </a: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2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t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000100" y="5715016"/>
            <a:ext cx="22145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4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g/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178335" y="4857760"/>
            <a:ext cx="18934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L/L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249741" y="5286388"/>
            <a:ext cx="1550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t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t/t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-142908" y="6215082"/>
            <a:ext cx="221457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</a:t>
            </a: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4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2800" b="1" dirty="0" smtClean="0">
                <a:sym typeface="Symbol"/>
              </a:rPr>
              <a:t></a:t>
            </a:r>
            <a:r>
              <a:rPr lang="ru-RU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16200000" flipH="1">
            <a:off x="-35763" y="5250657"/>
            <a:ext cx="1500222" cy="1000132"/>
          </a:xfrm>
          <a:prstGeom prst="straightConnector1">
            <a:avLst/>
          </a:prstGeom>
          <a:ln w="38100">
            <a:solidFill>
              <a:srgbClr val="220FB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1214414" y="1214422"/>
            <a:ext cx="2743503" cy="92519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793184" y="860137"/>
            <a:ext cx="3564502" cy="1711607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344478" y="571480"/>
            <a:ext cx="4727588" cy="2312982"/>
          </a:xfrm>
          <a:prstGeom prst="ellipse">
            <a:avLst/>
          </a:prstGeom>
          <a:noFill/>
          <a:ln w="38100">
            <a:solidFill>
              <a:srgbClr val="0033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3571868" y="0"/>
            <a:ext cx="5572132" cy="40011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0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«Измерение ускорения свободного падения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0" y="3357562"/>
          <a:ext cx="4235013" cy="965564"/>
        </p:xfrm>
        <a:graphic>
          <a:graphicData uri="http://schemas.openxmlformats.org/drawingml/2006/table">
            <a:tbl>
              <a:tblPr/>
              <a:tblGrid>
                <a:gridCol w="784262"/>
                <a:gridCol w="627409"/>
                <a:gridCol w="705835"/>
                <a:gridCol w="784262"/>
                <a:gridCol w="862687"/>
                <a:gridCol w="470558"/>
              </a:tblGrid>
              <a:tr h="587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min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en-US" sz="1400" b="1" dirty="0" err="1">
                          <a:latin typeface="Times New Roman"/>
                          <a:ea typeface="Times New Roman"/>
                        </a:rPr>
                        <a:t>max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</a:t>
                      </a:r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8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1см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1с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0" name="Прямая со стрелкой 39"/>
          <p:cNvCxnSpPr/>
          <p:nvPr/>
        </p:nvCxnSpPr>
        <p:spPr>
          <a:xfrm rot="5400000" flipH="1" flipV="1">
            <a:off x="1464447" y="4964917"/>
            <a:ext cx="714380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10800000" flipV="1">
            <a:off x="1714480" y="3286124"/>
            <a:ext cx="4572032" cy="3143272"/>
          </a:xfrm>
          <a:prstGeom prst="straightConnector1">
            <a:avLst/>
          </a:prstGeom>
          <a:ln w="38100">
            <a:solidFill>
              <a:srgbClr val="220FB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endCxn id="31" idx="2"/>
          </p:cNvCxnSpPr>
          <p:nvPr/>
        </p:nvCxnSpPr>
        <p:spPr>
          <a:xfrm rot="10800000">
            <a:off x="1117932" y="4932588"/>
            <a:ext cx="382234" cy="1394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16200000" flipH="1">
            <a:off x="6072198" y="3786190"/>
            <a:ext cx="1285884" cy="57150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2643174" y="3786190"/>
            <a:ext cx="2500330" cy="142876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3428992" y="3786190"/>
            <a:ext cx="5000660" cy="135732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Группа 40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3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49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0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52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62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3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4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53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55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7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59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0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1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58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45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46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47" name="Прямая соединительная линия 46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" grpId="0" animBg="1"/>
      <p:bldP spid="7" grpId="0" animBg="1"/>
      <p:bldP spid="8" grpId="0" animBg="1"/>
      <p:bldP spid="9" grpId="0" animBg="1"/>
      <p:bldP spid="10" grpId="0"/>
      <p:bldP spid="15" grpId="0"/>
      <p:bldP spid="16" grpId="0"/>
      <p:bldP spid="17" grpId="0" animBg="1"/>
      <p:bldP spid="17" grpId="1" animBg="1"/>
      <p:bldP spid="18" grpId="0" animBg="1"/>
      <p:bldP spid="18" grpId="1" animBg="1"/>
      <p:bldP spid="23" grpId="0"/>
      <p:bldP spid="24" grpId="0"/>
      <p:bldP spid="25" grpId="0"/>
      <p:bldP spid="26" grpId="0"/>
      <p:bldP spid="26" grpId="1"/>
      <p:bldP spid="27" grpId="0"/>
      <p:bldP spid="28" grpId="0"/>
      <p:bldP spid="31" grpId="0" animBg="1"/>
      <p:bldP spid="32" grpId="0"/>
      <p:bldP spid="33" grpId="0"/>
      <p:bldP spid="34" grpId="0"/>
      <p:bldP spid="35" grpId="0" animBg="1"/>
      <p:bldP spid="29699" grpId="0" animBg="1"/>
      <p:bldP spid="29700" grpId="0" animBg="1"/>
      <p:bldP spid="29701" grpId="0" animBg="1"/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2643174" y="5000636"/>
            <a:ext cx="392909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9"/>
          <p:cNvGrpSpPr/>
          <p:nvPr/>
        </p:nvGrpSpPr>
        <p:grpSpPr>
          <a:xfrm>
            <a:off x="214282" y="1928802"/>
            <a:ext cx="2882520" cy="769441"/>
            <a:chOff x="5572132" y="1071546"/>
            <a:chExt cx="2882520" cy="769441"/>
          </a:xfrm>
          <a:solidFill>
            <a:schemeClr val="bg2"/>
          </a:solidFill>
        </p:grpSpPr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3286116" y="1928802"/>
            <a:ext cx="24465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16" y="2786058"/>
            <a:ext cx="1239442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32" y="2730997"/>
            <a:ext cx="1071127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4275" y="2778337"/>
            <a:ext cx="193033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51565" y="3571876"/>
          <a:ext cx="4235013" cy="965564"/>
        </p:xfrm>
        <a:graphic>
          <a:graphicData uri="http://schemas.openxmlformats.org/drawingml/2006/table">
            <a:tbl>
              <a:tblPr/>
              <a:tblGrid>
                <a:gridCol w="784262"/>
                <a:gridCol w="627409"/>
                <a:gridCol w="705835"/>
                <a:gridCol w="784262"/>
                <a:gridCol w="862687"/>
                <a:gridCol w="470558"/>
              </a:tblGrid>
              <a:tr h="587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∆</a:t>
                      </a:r>
                      <a:r>
                        <a:rPr lang="en-US" sz="2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en-US" sz="1600" b="1" dirty="0" err="1">
                          <a:latin typeface="Times New Roman"/>
                          <a:ea typeface="Times New Roman"/>
                        </a:rPr>
                        <a:t>min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en-US" sz="1400" b="1" dirty="0" err="1">
                          <a:latin typeface="Times New Roman"/>
                          <a:ea typeface="Times New Roman"/>
                        </a:rPr>
                        <a:t>max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</a:t>
                      </a:r>
                      <a:r>
                        <a:rPr lang="en-US" sz="2000" b="1" dirty="0" smtClean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8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1см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1с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2714612" y="4929198"/>
            <a:ext cx="385765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71736" y="4357694"/>
            <a:ext cx="7745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err="1" smtClean="0">
                <a:latin typeface="Times New Roman"/>
                <a:ea typeface="Times New Roman"/>
              </a:rPr>
              <a:t>g</a:t>
            </a:r>
            <a:r>
              <a:rPr lang="en-US" b="1" dirty="0" err="1" smtClean="0">
                <a:latin typeface="Times New Roman"/>
                <a:ea typeface="Times New Roman"/>
              </a:rPr>
              <a:t>min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29322" y="4357694"/>
            <a:ext cx="838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err="1" smtClean="0">
                <a:latin typeface="Times New Roman"/>
                <a:ea typeface="Times New Roman"/>
              </a:rPr>
              <a:t>g</a:t>
            </a:r>
            <a:r>
              <a:rPr lang="en-US" b="1" dirty="0" err="1" smtClean="0">
                <a:latin typeface="Times New Roman"/>
                <a:ea typeface="Times New Roman"/>
              </a:rPr>
              <a:t>max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370816" y="428625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286248" y="4906044"/>
            <a:ext cx="633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9,8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643174" y="4906020"/>
            <a:ext cx="6335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9,6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000760" y="490602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636804" y="2285992"/>
            <a:ext cx="22108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+</a:t>
            </a: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2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t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858016" y="4214818"/>
            <a:ext cx="221457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8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ru-RU" sz="40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40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</a:t>
            </a:r>
            <a:r>
              <a:rPr lang="en-US" sz="4000" b="1" dirty="0" smtClean="0">
                <a:latin typeface="Times New Roman"/>
                <a:ea typeface="Times New Roman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786578" y="3000372"/>
            <a:ext cx="189346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L/L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950666" y="3630043"/>
            <a:ext cx="155042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t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t/t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58016" y="4929198"/>
            <a:ext cx="22145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</a:t>
            </a: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4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2800" b="1" dirty="0" err="1" smtClean="0">
                <a:sym typeface="Symbol"/>
              </a:rPr>
              <a:t>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44871"/>
            <a:ext cx="914400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16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10/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«Измерение ускорения свободного падения с использованием нитяного маятника».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642918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71480"/>
            <a:ext cx="585791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нитяной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-32" y="1285860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91598" y="1357298"/>
            <a:ext cx="668099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Соберём систему нитяного маятника: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69089" y="3571876"/>
          <a:ext cx="2431209" cy="1170490"/>
        </p:xfrm>
        <a:graphic>
          <a:graphicData uri="http://schemas.openxmlformats.org/drawingml/2006/table">
            <a:tbl>
              <a:tblPr/>
              <a:tblGrid>
                <a:gridCol w="470557"/>
                <a:gridCol w="392130"/>
                <a:gridCol w="392130"/>
                <a:gridCol w="470557"/>
                <a:gridCol w="705835"/>
              </a:tblGrid>
              <a:tr h="587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80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0" y="5473029"/>
            <a:ext cx="9358346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Ускорение свободного падения в данном месте лежит в интервале  от … до  … а/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сс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Относительная погрешность составляет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</a:t>
            </a:r>
            <a:r>
              <a:rPr lang="en-US" sz="2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ru-RU" sz="2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%.</a:t>
            </a:r>
            <a:endParaRPr lang="ru-RU" sz="2800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 rot="5400000" flipH="1" flipV="1">
            <a:off x="7108049" y="2750339"/>
            <a:ext cx="571504" cy="5000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7286644" y="2786058"/>
            <a:ext cx="1214446" cy="1071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H="1">
            <a:off x="6393669" y="3393281"/>
            <a:ext cx="2428892" cy="1214446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285720" y="3286124"/>
            <a:ext cx="8429684" cy="1857388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10800000" flipV="1">
            <a:off x="7286644" y="4714884"/>
            <a:ext cx="928694" cy="428628"/>
          </a:xfrm>
          <a:prstGeom prst="straightConnector1">
            <a:avLst/>
          </a:prstGeom>
          <a:ln w="38100">
            <a:solidFill>
              <a:srgbClr val="220FB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/>
          <p:cNvGrpSpPr/>
          <p:nvPr/>
        </p:nvGrpSpPr>
        <p:grpSpPr>
          <a:xfrm>
            <a:off x="0" y="0"/>
            <a:ext cx="9144000" cy="6858000"/>
            <a:chOff x="0" y="-3429000"/>
            <a:chExt cx="9144000" cy="6858000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7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53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55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56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64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5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6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57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58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9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61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2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3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0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49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50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52" name="Прямая соединительная линия 51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5" grpId="0"/>
      <p:bldP spid="16" grpId="0" animBg="1"/>
      <p:bldP spid="17" grpId="0" animBg="1"/>
      <p:bldP spid="17" grpId="1" animBg="1"/>
      <p:bldP spid="18" grpId="0" animBg="1"/>
      <p:bldP spid="18" grpId="1" animBg="1"/>
      <p:bldP spid="23" grpId="0"/>
      <p:bldP spid="24" grpId="0"/>
      <p:bldP spid="25" grpId="0"/>
      <p:bldP spid="26" grpId="0"/>
      <p:bldP spid="26" grpId="1"/>
      <p:bldP spid="27" grpId="0"/>
      <p:bldP spid="28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357166"/>
            <a:ext cx="4214813" cy="271464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№21</a:t>
            </a:r>
          </a:p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 56,57</a:t>
            </a:r>
          </a:p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упр31,32</a:t>
            </a:r>
            <a:endParaRPr lang="en-US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2" y="-24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Группа 11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18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9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20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28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9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1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22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3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25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6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7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4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15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16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929066"/>
          <a:ext cx="8929718" cy="2438400"/>
        </p:xfrm>
        <a:graphic>
          <a:graphicData uri="http://schemas.openxmlformats.org/drawingml/2006/table">
            <a:tbl>
              <a:tblPr/>
              <a:tblGrid>
                <a:gridCol w="611563"/>
                <a:gridCol w="7714748"/>
                <a:gridCol w="603407"/>
              </a:tblGrid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Д.З. гр. 5.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Планирование лабораторной работы и повторение  «погрешностеи».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Выполнение работы.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Вычисления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4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Дополнительные задания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упр. 33(1), 32 (1,3) /стр. 157 и 160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упр. 33(2), 32 (2,4)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Д.З.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гр. 5.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-6659"/>
            <a:ext cx="9144000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- 4  (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/3у27н/ № 81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раздел (V)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/л.р. 10/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«Измерение ускорения свободного падения с использованием нитяного маятника».</a:t>
            </a:r>
            <a:endParaRPr kumimoji="0" lang="ru-RU" sz="11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Закрепление знаний по теме 21, развитие навыков измерения ускорения свободного падения.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СОЗДАНИЕ УСЛОВИЙ ДЛЯ ЗАКРЕПЛЕНИЯ ЗНАНИЙ ПО ТЕМЕ И ПОВТОРЕНИЯ ОПРЕДЕЛЕНИЯ ПОГРЕШНОСТЕЙ ИЗМЕРЕНИЯ.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 l="12305" t="46158" r="50781" b="13574"/>
          <a:stretch>
            <a:fillRect/>
          </a:stretch>
        </p:blipFill>
        <p:spPr bwMode="auto">
          <a:xfrm>
            <a:off x="2214546" y="2714620"/>
            <a:ext cx="6929454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 l="12305" t="19776" r="50781" b="53147"/>
          <a:stretch>
            <a:fillRect/>
          </a:stretch>
        </p:blipFill>
        <p:spPr bwMode="auto">
          <a:xfrm>
            <a:off x="0" y="0"/>
            <a:ext cx="6929454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utoShape 12"/>
          <p:cNvSpPr>
            <a:spLocks noChangeArrowheads="1"/>
          </p:cNvSpPr>
          <p:nvPr/>
        </p:nvSpPr>
        <p:spPr bwMode="auto">
          <a:xfrm>
            <a:off x="3428992" y="2428868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92D05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" name="AutoShape 12"/>
          <p:cNvSpPr>
            <a:spLocks noChangeArrowheads="1"/>
          </p:cNvSpPr>
          <p:nvPr/>
        </p:nvSpPr>
        <p:spPr bwMode="auto">
          <a:xfrm>
            <a:off x="3357554" y="5286388"/>
            <a:ext cx="1428760" cy="714380"/>
          </a:xfrm>
          <a:prstGeom prst="foldedCorner">
            <a:avLst>
              <a:gd name="adj" fmla="val 12500"/>
            </a:avLst>
          </a:prstGeom>
          <a:solidFill>
            <a:schemeClr val="accent1">
              <a:lumMod val="60000"/>
              <a:lumOff val="40000"/>
              <a:alpha val="51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" name="AutoShape 12"/>
          <p:cNvSpPr>
            <a:spLocks noChangeArrowheads="1"/>
          </p:cNvSpPr>
          <p:nvPr/>
        </p:nvSpPr>
        <p:spPr bwMode="auto">
          <a:xfrm>
            <a:off x="1119226" y="5072074"/>
            <a:ext cx="1500198" cy="1000132"/>
          </a:xfrm>
          <a:prstGeom prst="foldedCorner">
            <a:avLst>
              <a:gd name="adj" fmla="val 12500"/>
            </a:avLst>
          </a:prstGeom>
          <a:solidFill>
            <a:schemeClr val="bg2">
              <a:lumMod val="75000"/>
              <a:alpha val="27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1297441" y="3941130"/>
            <a:ext cx="1057278" cy="714380"/>
          </a:xfrm>
          <a:prstGeom prst="foldedCorner">
            <a:avLst>
              <a:gd name="adj" fmla="val 12500"/>
            </a:avLst>
          </a:prstGeom>
          <a:solidFill>
            <a:srgbClr val="FF0000">
              <a:alpha val="18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2" name="Oval 12"/>
          <p:cNvSpPr>
            <a:spLocks noChangeArrowheads="1"/>
          </p:cNvSpPr>
          <p:nvPr/>
        </p:nvSpPr>
        <p:spPr bwMode="auto">
          <a:xfrm>
            <a:off x="1393148" y="1928802"/>
            <a:ext cx="588349" cy="669182"/>
          </a:xfrm>
          <a:prstGeom prst="ellipse">
            <a:avLst/>
          </a:prstGeom>
          <a:solidFill>
            <a:srgbClr val="006600">
              <a:alpha val="52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1723906" y="110012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85720" y="1030643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3250536" y="1000108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1750338" y="3500438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50390" y="2905122"/>
            <a:ext cx="1107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571868" y="214290"/>
            <a:ext cx="5357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Колебания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………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повторяются !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2" y="1571612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АМПЛИТУДА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max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величины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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7554" y="2428868"/>
            <a:ext cx="57864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Период</a:t>
            </a:r>
            <a:r>
              <a:rPr lang="ru-RU" sz="2800" b="1" cap="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cap="all" dirty="0" smtClean="0">
                <a:latin typeface="Times New Roman" pitchFamily="18" charset="0"/>
                <a:cs typeface="Times New Roman" pitchFamily="18" charset="0"/>
              </a:rPr>
              <a:t>  =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одного колебания  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3429000"/>
            <a:ext cx="56435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lang="ru-RU" sz="2800" b="1" u="sng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колебан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4678" y="4214818"/>
            <a:ext cx="5929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cap="all" dirty="0" smtClean="0">
                <a:latin typeface="Times New Roman" pitchFamily="18" charset="0"/>
                <a:cs typeface="Times New Roman" pitchFamily="18" charset="0"/>
              </a:rPr>
              <a:t>циклическая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ru-RU" sz="3600" b="1" u="sng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…       за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сек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857033" y="3857628"/>
            <a:ext cx="500389" cy="787005"/>
            <a:chOff x="9757" y="3167"/>
            <a:chExt cx="530" cy="429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757" y="3362"/>
              <a:ext cx="530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408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9820" y="3387"/>
              <a:ext cx="284" cy="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600000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194239" y="4024317"/>
            <a:ext cx="672325" cy="38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sym typeface="Symbol" pitchFamily="18" charset="2"/>
              </a:rPr>
              <a:t>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012163" y="5303978"/>
            <a:ext cx="78581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679303" y="5035885"/>
            <a:ext cx="875079" cy="914387"/>
            <a:chOff x="9757" y="3063"/>
            <a:chExt cx="289" cy="766"/>
          </a:xfrm>
        </p:grpSpPr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9757" y="3461"/>
              <a:ext cx="25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T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9758" y="3063"/>
              <a:ext cx="275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 flipV="1">
              <a:off x="9757" y="3482"/>
              <a:ext cx="289" cy="5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21299999"/>
              </a:camera>
              <a:lightRig rig="threePt" dir="t"/>
            </a:scene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3357554" y="5357826"/>
            <a:ext cx="1714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cap="all" dirty="0" smtClean="0">
                <a:latin typeface="Times New Roman" pitchFamily="18" charset="0"/>
                <a:cs typeface="Times New Roman" pitchFamily="18" charset="0"/>
                <a:sym typeface="Symbol"/>
              </a:rPr>
              <a:t>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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4282" y="285728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                                                           </a:t>
            </a:r>
            <a:endParaRPr lang="ru-RU" dirty="0"/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/>
        </p:nvGraphicFramePr>
        <p:xfrm>
          <a:off x="5286380" y="5072074"/>
          <a:ext cx="3643338" cy="1454566"/>
        </p:xfrm>
        <a:graphic>
          <a:graphicData uri="http://schemas.openxmlformats.org/drawingml/2006/table">
            <a:tbl>
              <a:tblPr/>
              <a:tblGrid>
                <a:gridCol w="485778"/>
                <a:gridCol w="971557"/>
                <a:gridCol w="1052520"/>
                <a:gridCol w="80963"/>
                <a:gridCol w="1052520"/>
              </a:tblGrid>
              <a:tr h="4513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8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latin typeface="Arial Cyr"/>
                        </a:rPr>
                        <a:t>б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К=10  Н/м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5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1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с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3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20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 с</a:t>
                      </a:r>
                      <a:endParaRPr lang="ru-RU" sz="105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=</a:t>
                      </a:r>
                      <a:r>
                        <a:rPr lang="ru-RU" sz="14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1,1Гц</a:t>
                      </a:r>
                      <a:endParaRPr lang="ru-RU" sz="1800" b="1" i="0" u="none" strike="noStrike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=7рад/с</a:t>
                      </a:r>
                      <a:r>
                        <a:rPr lang="ru-RU" sz="16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AutoShape 12"/>
          <p:cNvSpPr>
            <a:spLocks noChangeArrowheads="1"/>
          </p:cNvSpPr>
          <p:nvPr/>
        </p:nvSpPr>
        <p:spPr bwMode="auto">
          <a:xfrm>
            <a:off x="3500430" y="214290"/>
            <a:ext cx="5429288" cy="1071570"/>
          </a:xfrm>
          <a:prstGeom prst="foldedCorner">
            <a:avLst>
              <a:gd name="adj" fmla="val 12500"/>
            </a:avLst>
          </a:prstGeom>
          <a:solidFill>
            <a:srgbClr val="00B0F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3428992" y="1357298"/>
            <a:ext cx="5429288" cy="1071570"/>
          </a:xfrm>
          <a:prstGeom prst="foldedCorner">
            <a:avLst>
              <a:gd name="adj" fmla="val 12500"/>
            </a:avLst>
          </a:prstGeom>
          <a:solidFill>
            <a:srgbClr val="FFFF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12"/>
          <p:cNvSpPr>
            <a:spLocks noChangeArrowheads="1"/>
          </p:cNvSpPr>
          <p:nvPr/>
        </p:nvSpPr>
        <p:spPr bwMode="auto">
          <a:xfrm>
            <a:off x="3428992" y="3500438"/>
            <a:ext cx="5429288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14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AutoShape 12"/>
          <p:cNvSpPr>
            <a:spLocks noChangeArrowheads="1"/>
          </p:cNvSpPr>
          <p:nvPr/>
        </p:nvSpPr>
        <p:spPr bwMode="auto">
          <a:xfrm>
            <a:off x="3286116" y="4357694"/>
            <a:ext cx="5643602" cy="571504"/>
          </a:xfrm>
          <a:prstGeom prst="foldedCorner">
            <a:avLst>
              <a:gd name="adj" fmla="val 12500"/>
            </a:avLst>
          </a:prstGeom>
          <a:solidFill>
            <a:srgbClr val="FF0000">
              <a:alpha val="25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4" name="Группа 43"/>
          <p:cNvGrpSpPr/>
          <p:nvPr/>
        </p:nvGrpSpPr>
        <p:grpSpPr>
          <a:xfrm>
            <a:off x="0" y="24"/>
            <a:ext cx="9144000" cy="6858000"/>
            <a:chOff x="0" y="24"/>
            <a:chExt cx="9144000" cy="6858000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0" y="24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3" name="Группа 42"/>
            <p:cNvGrpSpPr/>
            <p:nvPr/>
          </p:nvGrpSpPr>
          <p:grpSpPr>
            <a:xfrm>
              <a:off x="475836" y="285729"/>
              <a:ext cx="1542219" cy="1000335"/>
              <a:chOff x="475836" y="285729"/>
              <a:chExt cx="1542219" cy="1000335"/>
            </a:xfrm>
          </p:grpSpPr>
          <p:sp>
            <p:nvSpPr>
              <p:cNvPr id="38" name="Text Box 7"/>
              <p:cNvSpPr txBox="1">
                <a:spLocks noChangeArrowheads="1"/>
              </p:cNvSpPr>
              <p:nvPr/>
            </p:nvSpPr>
            <p:spPr bwMode="auto">
              <a:xfrm>
                <a:off x="475836" y="553820"/>
                <a:ext cx="785818" cy="66060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4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</a:t>
                </a:r>
                <a:r>
                  <a:rPr kumimoji="0" lang="ru-RU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9" name="Group 8"/>
              <p:cNvGrpSpPr>
                <a:grpSpLocks/>
              </p:cNvGrpSpPr>
              <p:nvPr/>
            </p:nvGrpSpPr>
            <p:grpSpPr bwMode="auto">
              <a:xfrm>
                <a:off x="1142976" y="285729"/>
                <a:ext cx="875079" cy="1000335"/>
                <a:chOff x="9757" y="3063"/>
                <a:chExt cx="289" cy="838"/>
              </a:xfrm>
              <a:solidFill>
                <a:schemeClr val="bg2"/>
              </a:solidFill>
            </p:grpSpPr>
            <p:sp>
              <p:nvSpPr>
                <p:cNvPr id="4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255" cy="44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</a:rPr>
                    <a:t>T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9758" y="3063"/>
                  <a:ext cx="275" cy="425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</a:rPr>
                    <a:t>2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2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9757" y="3482"/>
                  <a:ext cx="289" cy="55"/>
                </a:xfrm>
                <a:prstGeom prst="line">
                  <a:avLst/>
                </a:prstGeom>
                <a:grp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scene3d>
                  <a:camera prst="orthographicFront">
                    <a:rot lat="0" lon="0" rev="21299999"/>
                  </a:camera>
                  <a:lightRig rig="threePt" dir="t"/>
                </a:scene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000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57 -2.59259E-6 L -0.14236 -2.59259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repeatCount="indefinite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889 -2.59259E-6 L 0.15243 -2.59259E-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2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6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3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2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3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6" grpId="0" animBg="1"/>
      <p:bldP spid="25" grpId="0" animBg="1"/>
      <p:bldP spid="1036" grpId="0" animBg="1"/>
      <p:bldP spid="1036" grpId="1" animBg="1"/>
      <p:bldP spid="2" grpId="0" uiExpand="1" build="allAtOnce" animBg="1"/>
      <p:bldP spid="2" grpId="1" uiExpand="1" build="p" animBg="1"/>
      <p:bldP spid="2" grpId="2" uiExpand="1" build="allAtOnce" animBg="1"/>
      <p:bldP spid="7" grpId="0"/>
      <p:bldP spid="8" grpId="0"/>
      <p:bldP spid="9" grpId="0"/>
      <p:bldP spid="10" grpId="0"/>
      <p:bldP spid="11" grpId="0"/>
      <p:bldP spid="12" grpId="0"/>
      <p:bldP spid="1030" grpId="0"/>
      <p:bldP spid="1031" grpId="0"/>
      <p:bldP spid="23" grpId="0"/>
      <p:bldP spid="29" grpId="0" animBg="1"/>
      <p:bldP spid="31" grpId="0" animBg="1"/>
      <p:bldP spid="33" grpId="0" animBg="1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utoShape 8"/>
          <p:cNvSpPr>
            <a:spLocks noChangeArrowheads="1"/>
          </p:cNvSpPr>
          <p:nvPr/>
        </p:nvSpPr>
        <p:spPr bwMode="auto">
          <a:xfrm>
            <a:off x="3869495" y="1166922"/>
            <a:ext cx="3000396" cy="601667"/>
          </a:xfrm>
          <a:prstGeom prst="foldedCorner">
            <a:avLst>
              <a:gd name="adj" fmla="val 12500"/>
            </a:avLst>
          </a:prstGeom>
          <a:solidFill>
            <a:srgbClr val="00B0F0">
              <a:alpha val="12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auto">
          <a:xfrm>
            <a:off x="952412" y="5643578"/>
            <a:ext cx="2571768" cy="601667"/>
          </a:xfrm>
          <a:prstGeom prst="foldedCorner">
            <a:avLst>
              <a:gd name="adj" fmla="val 12500"/>
            </a:avLst>
          </a:prstGeom>
          <a:solidFill>
            <a:schemeClr val="accent1">
              <a:alpha val="47000"/>
            </a:scheme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1000100" y="5000636"/>
            <a:ext cx="2571768" cy="601667"/>
          </a:xfrm>
          <a:prstGeom prst="foldedCorner">
            <a:avLst>
              <a:gd name="adj" fmla="val 12500"/>
            </a:avLst>
          </a:prstGeom>
          <a:solidFill>
            <a:srgbClr val="92D050">
              <a:alpha val="49000"/>
            </a:srgbClr>
          </a:solidFill>
          <a:ln w="1905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285720" y="1142984"/>
            <a:ext cx="3946528" cy="3489336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 flipV="1">
            <a:off x="1142975" y="1500173"/>
            <a:ext cx="1113810" cy="13439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 type="none" w="lg" len="lg"/>
            <a:tailEnd type="stealth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7" name="Arc 7"/>
          <p:cNvSpPr>
            <a:spLocks/>
          </p:cNvSpPr>
          <p:nvPr/>
        </p:nvSpPr>
        <p:spPr bwMode="auto">
          <a:xfrm rot="12515859" flipV="1">
            <a:off x="1842729" y="2073139"/>
            <a:ext cx="390469" cy="336901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rgbClr val="0000FF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42844" y="2857496"/>
            <a:ext cx="43577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09564" y="2868671"/>
            <a:ext cx="39290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25605" idx="1"/>
          </p:cNvCxnSpPr>
          <p:nvPr/>
        </p:nvCxnSpPr>
        <p:spPr>
          <a:xfrm rot="16200000" flipH="1">
            <a:off x="1714479" y="928668"/>
            <a:ext cx="1" cy="1143009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892981" y="208355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24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0100" y="1643050"/>
            <a:ext cx="57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07793" y="92964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71934" y="1006602"/>
            <a:ext cx="30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71538" y="5000636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-25000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2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1538" y="5572140"/>
            <a:ext cx="254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baseline="-25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43438" y="1785926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"ГАРМОНИЧЕСКИЕ"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9058" y="5000636"/>
            <a:ext cx="285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если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=0 в ПР)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71868" y="5572140"/>
            <a:ext cx="4500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если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=0) 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амлитудн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Полож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43570" y="214290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</a:t>
            </a:r>
            <a:r>
              <a:rPr lang="en-US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500"/>
                            </p:stCondLst>
                            <p:childTnLst>
                              <p:par>
                                <p:cTn id="10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5608" grpId="0" animBg="1"/>
      <p:bldP spid="25602" grpId="0" animBg="1"/>
      <p:bldP spid="25605" grpId="0" animBg="1"/>
      <p:bldP spid="25607" grpId="0" animBg="1"/>
      <p:bldP spid="16" grpId="0"/>
      <p:bldP spid="17" grpId="0"/>
      <p:bldP spid="18" grpId="0"/>
      <p:bldP spid="18" grpId="1"/>
      <p:bldP spid="19" grpId="0"/>
      <p:bldP spid="20" grpId="0"/>
      <p:bldP spid="21" grpId="0"/>
      <p:bldP spid="21" grpId="1"/>
      <p:bldP spid="22" grpId="0"/>
      <p:bldP spid="23" grpId="0"/>
      <p:bldP spid="24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42" name="Oval 66"/>
          <p:cNvSpPr>
            <a:spLocks noChangeArrowheads="1"/>
          </p:cNvSpPr>
          <p:nvPr/>
        </p:nvSpPr>
        <p:spPr bwMode="auto">
          <a:xfrm>
            <a:off x="119126" y="3631439"/>
            <a:ext cx="928662" cy="817553"/>
          </a:xfrm>
          <a:prstGeom prst="ellipse">
            <a:avLst/>
          </a:prstGeom>
          <a:solidFill>
            <a:srgbClr val="92D05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6" name="Oval 50"/>
          <p:cNvSpPr>
            <a:spLocks noChangeArrowheads="1"/>
          </p:cNvSpPr>
          <p:nvPr/>
        </p:nvSpPr>
        <p:spPr bwMode="auto">
          <a:xfrm flipH="1">
            <a:off x="285720" y="1111228"/>
            <a:ext cx="3214710" cy="531822"/>
          </a:xfrm>
          <a:prstGeom prst="ellipse">
            <a:avLst/>
          </a:prstGeom>
          <a:solidFill>
            <a:srgbClr val="FFFFFF"/>
          </a:solidFill>
          <a:ln w="44450">
            <a:solidFill>
              <a:srgbClr val="0066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107597" y="3643314"/>
            <a:ext cx="1058877" cy="928694"/>
            <a:chOff x="9717" y="3167"/>
            <a:chExt cx="721" cy="662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1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1441710" y="3572064"/>
            <a:ext cx="1344340" cy="1071567"/>
            <a:chOff x="9752" y="3167"/>
            <a:chExt cx="686" cy="662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  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9752" y="347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rgbClr val="0014AC"/>
                </a:solidFill>
              </a:endParaRPr>
            </a:p>
          </p:txBody>
        </p:sp>
      </p:grpSp>
      <p:grpSp>
        <p:nvGrpSpPr>
          <p:cNvPr id="91" name="Группа 90"/>
          <p:cNvGrpSpPr/>
          <p:nvPr/>
        </p:nvGrpSpPr>
        <p:grpSpPr>
          <a:xfrm>
            <a:off x="1554759" y="1387833"/>
            <a:ext cx="588349" cy="2469795"/>
            <a:chOff x="1554759" y="1054798"/>
            <a:chExt cx="588349" cy="2469795"/>
          </a:xfrm>
        </p:grpSpPr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1554759" y="1571612"/>
              <a:ext cx="588349" cy="669182"/>
            </a:xfrm>
            <a:prstGeom prst="ellipse">
              <a:avLst/>
            </a:prstGeom>
            <a:solidFill>
              <a:srgbClr val="006600">
                <a:alpha val="52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4"/>
            <p:cNvSpPr>
              <a:spLocks noChangeShapeType="1"/>
            </p:cNvSpPr>
            <p:nvPr/>
          </p:nvSpPr>
          <p:spPr bwMode="auto">
            <a:xfrm>
              <a:off x="1857356" y="1054798"/>
              <a:ext cx="0" cy="24697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85720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3428992" y="928670"/>
            <a:ext cx="0" cy="246979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 flipH="1">
            <a:off x="1928794" y="3143248"/>
            <a:ext cx="1530476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143108" y="2610145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dirty="0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2928926" y="3634940"/>
            <a:ext cx="1058877" cy="928694"/>
            <a:chOff x="9717" y="3167"/>
            <a:chExt cx="721" cy="662"/>
          </a:xfrm>
        </p:grpSpPr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2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4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kx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9717" y="3486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285720" y="4572008"/>
            <a:ext cx="3929090" cy="57150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энергия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(амплитуде)</a:t>
            </a:r>
            <a:r>
              <a:rPr kumimoji="0" lang="ru-RU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28596" y="5357826"/>
            <a:ext cx="3786214" cy="857256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Два раза за период</a:t>
            </a:r>
          </a:p>
        </p:txBody>
      </p: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4000496" y="1071546"/>
            <a:ext cx="959402" cy="857256"/>
            <a:chOff x="9757" y="3167"/>
            <a:chExt cx="681" cy="662"/>
          </a:xfrm>
        </p:grpSpPr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k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m</a:t>
              </a:r>
              <a:endParaRPr kumimoji="0" lang="ru-RU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4" name="Line 18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grpSp>
        <p:nvGrpSpPr>
          <p:cNvPr id="24595" name="Group 19"/>
          <p:cNvGrpSpPr>
            <a:grpSpLocks/>
          </p:cNvGrpSpPr>
          <p:nvPr/>
        </p:nvGrpSpPr>
        <p:grpSpPr bwMode="auto">
          <a:xfrm>
            <a:off x="5009387" y="1071734"/>
            <a:ext cx="991373" cy="857256"/>
            <a:chOff x="9757" y="3167"/>
            <a:chExt cx="681" cy="662"/>
          </a:xfrm>
        </p:grpSpPr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v</a:t>
              </a:r>
              <a:r>
                <a:rPr kumimoji="0" lang="en-US" sz="24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7" name="Text Box 21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x</a:t>
              </a:r>
              <a:r>
                <a:rPr kumimoji="0" lang="en-US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m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/>
            </a:p>
          </p:txBody>
        </p:sp>
      </p:grp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5715008" y="1357298"/>
            <a:ext cx="838203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4643438" y="1369172"/>
            <a:ext cx="500066" cy="34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2428860" y="3857628"/>
            <a:ext cx="77375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984334" y="3826096"/>
            <a:ext cx="64294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</a:rPr>
              <a:t>=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4602" name="Group 26"/>
          <p:cNvGrpSpPr>
            <a:grpSpLocks/>
          </p:cNvGrpSpPr>
          <p:nvPr/>
        </p:nvGrpSpPr>
        <p:grpSpPr bwMode="auto">
          <a:xfrm>
            <a:off x="6429388" y="1000108"/>
            <a:ext cx="2143134" cy="1136655"/>
            <a:chOff x="6745" y="3364"/>
            <a:chExt cx="1463" cy="778"/>
          </a:xfrm>
        </p:grpSpPr>
        <p:grpSp>
          <p:nvGrpSpPr>
            <p:cNvPr id="24603" name="Group 27"/>
            <p:cNvGrpSpPr>
              <a:grpSpLocks/>
            </p:cNvGrpSpPr>
            <p:nvPr/>
          </p:nvGrpSpPr>
          <p:grpSpPr bwMode="auto">
            <a:xfrm>
              <a:off x="6745" y="3364"/>
              <a:ext cx="1463" cy="778"/>
              <a:chOff x="6577" y="3364"/>
              <a:chExt cx="1385" cy="778"/>
            </a:xfrm>
          </p:grpSpPr>
          <p:grpSp>
            <p:nvGrpSpPr>
              <p:cNvPr id="24604" name="Group 28"/>
              <p:cNvGrpSpPr>
                <a:grpSpLocks/>
              </p:cNvGrpSpPr>
              <p:nvPr/>
            </p:nvGrpSpPr>
            <p:grpSpPr bwMode="auto">
              <a:xfrm>
                <a:off x="6577" y="3364"/>
                <a:ext cx="603" cy="766"/>
                <a:chOff x="9757" y="3167"/>
                <a:chExt cx="681" cy="662"/>
              </a:xfrm>
            </p:grpSpPr>
            <p:sp>
              <p:nvSpPr>
                <p:cNvPr id="2460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v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x</a:t>
                  </a:r>
                  <a:r>
                    <a:rPr kumimoji="0" lang="en-US" sz="3200" b="1" i="0" u="none" strike="noStrike" cap="none" normalizeH="0" baseline="-2500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07" name="Line 31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grpSp>
            <p:nvGrpSpPr>
              <p:cNvPr id="24608" name="Group 32"/>
              <p:cNvGrpSpPr>
                <a:grpSpLocks/>
              </p:cNvGrpSpPr>
              <p:nvPr/>
            </p:nvGrpSpPr>
            <p:grpSpPr bwMode="auto">
              <a:xfrm>
                <a:off x="7406" y="3376"/>
                <a:ext cx="556" cy="766"/>
                <a:chOff x="9757" y="3167"/>
                <a:chExt cx="681" cy="662"/>
              </a:xfrm>
            </p:grpSpPr>
            <p:sp>
              <p:nvSpPr>
                <p:cNvPr id="24609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9757" y="3461"/>
                  <a:ext cx="680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 k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9758" y="3167"/>
                  <a:ext cx="680" cy="4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</a:rPr>
                    <a:t>m</a:t>
                  </a:r>
                  <a:endParaRPr kumimoji="0" lang="ru-RU" sz="4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24611" name="Line 35"/>
                <p:cNvSpPr>
                  <a:spLocks noChangeShapeType="1"/>
                </p:cNvSpPr>
                <p:nvPr/>
              </p:nvSpPr>
              <p:spPr bwMode="auto">
                <a:xfrm>
                  <a:off x="9757" y="3537"/>
                  <a:ext cx="5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/>
                </a:p>
              </p:txBody>
            </p:sp>
          </p:grpSp>
          <p:sp>
            <p:nvSpPr>
              <p:cNvPr id="24612" name="Text Box 36"/>
              <p:cNvSpPr txBox="1">
                <a:spLocks noChangeArrowheads="1"/>
              </p:cNvSpPr>
              <p:nvPr/>
            </p:nvSpPr>
            <p:spPr bwMode="auto">
              <a:xfrm>
                <a:off x="6952" y="3592"/>
                <a:ext cx="587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 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Calibri" pitchFamily="34" charset="0"/>
                  </a:rPr>
                  <a:t>=</a:t>
                </a:r>
                <a:r>
                  <a:rPr kumimoji="0" lang="en-US" sz="32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sym typeface="Symbol" pitchFamily="18" charset="2"/>
                  </a:rPr>
                  <a:t></a:t>
                </a:r>
                <a:endParaRPr kumimoji="0" lang="ru-RU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4613" name="Group 37"/>
            <p:cNvGrpSpPr>
              <a:grpSpLocks/>
            </p:cNvGrpSpPr>
            <p:nvPr/>
          </p:nvGrpSpPr>
          <p:grpSpPr bwMode="auto">
            <a:xfrm>
              <a:off x="7524" y="3456"/>
              <a:ext cx="492" cy="284"/>
              <a:chOff x="7524" y="3456"/>
              <a:chExt cx="492" cy="284"/>
            </a:xfrm>
          </p:grpSpPr>
          <p:sp>
            <p:nvSpPr>
              <p:cNvPr id="24614" name="Line 38"/>
              <p:cNvSpPr>
                <a:spLocks noChangeShapeType="1"/>
              </p:cNvSpPr>
              <p:nvPr/>
            </p:nvSpPr>
            <p:spPr bwMode="auto">
              <a:xfrm>
                <a:off x="7584" y="3456"/>
                <a:ext cx="432" cy="0"/>
              </a:xfrm>
              <a:prstGeom prst="line">
                <a:avLst/>
              </a:prstGeom>
              <a:noFill/>
              <a:ln w="127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/>
            </p:nvSpPr>
            <p:spPr bwMode="auto">
              <a:xfrm rot="21370300" flipV="1">
                <a:off x="7524" y="3456"/>
                <a:ext cx="62" cy="284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/>
              </a:p>
            </p:txBody>
          </p:sp>
        </p:grpSp>
      </p:grp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4251412" y="2788224"/>
            <a:ext cx="1033463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6132532" y="2797933"/>
            <a:ext cx="1593675" cy="857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-2500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18" name="Group 42"/>
          <p:cNvGrpSpPr>
            <a:grpSpLocks/>
          </p:cNvGrpSpPr>
          <p:nvPr/>
        </p:nvGrpSpPr>
        <p:grpSpPr bwMode="auto">
          <a:xfrm>
            <a:off x="7096074" y="2550110"/>
            <a:ext cx="1190387" cy="1272684"/>
            <a:chOff x="9757" y="3255"/>
            <a:chExt cx="577" cy="591"/>
          </a:xfrm>
        </p:grpSpPr>
        <p:sp>
          <p:nvSpPr>
            <p:cNvPr id="24619" name="Text Box 43"/>
            <p:cNvSpPr txBox="1">
              <a:spLocks noChangeArrowheads="1"/>
            </p:cNvSpPr>
            <p:nvPr/>
          </p:nvSpPr>
          <p:spPr bwMode="auto">
            <a:xfrm>
              <a:off x="9826" y="3478"/>
              <a:ext cx="5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0" name="Text Box 44"/>
            <p:cNvSpPr txBox="1">
              <a:spLocks noChangeArrowheads="1"/>
            </p:cNvSpPr>
            <p:nvPr/>
          </p:nvSpPr>
          <p:spPr bwMode="auto">
            <a:xfrm>
              <a:off x="9787" y="3255"/>
              <a:ext cx="513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622" name="Group 46"/>
          <p:cNvGrpSpPr>
            <a:grpSpLocks/>
          </p:cNvGrpSpPr>
          <p:nvPr/>
        </p:nvGrpSpPr>
        <p:grpSpPr bwMode="auto">
          <a:xfrm>
            <a:off x="5067568" y="2630931"/>
            <a:ext cx="1420819" cy="844553"/>
            <a:chOff x="9757" y="3167"/>
            <a:chExt cx="681" cy="662"/>
          </a:xfrm>
        </p:grpSpPr>
        <p:sp>
          <p:nvSpPr>
            <p:cNvPr id="24623" name="Text Box 47"/>
            <p:cNvSpPr txBox="1">
              <a:spLocks noChangeArrowheads="1"/>
            </p:cNvSpPr>
            <p:nvPr/>
          </p:nvSpPr>
          <p:spPr bwMode="auto">
            <a:xfrm>
              <a:off x="9757" y="3461"/>
              <a:ext cx="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     v 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4" name="Text Box 48"/>
            <p:cNvSpPr txBox="1">
              <a:spLocks noChangeArrowheads="1"/>
            </p:cNvSpPr>
            <p:nvPr/>
          </p:nvSpPr>
          <p:spPr bwMode="auto">
            <a:xfrm>
              <a:off x="9758" y="3167"/>
              <a:ext cx="680" cy="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2</a:t>
              </a: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sym typeface="Symbol" pitchFamily="18" charset="2"/>
                </a:rPr>
                <a:t></a:t>
              </a:r>
              <a:r>
                <a:rPr kumimoji="0" lang="en-US" sz="28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R</a:t>
              </a:r>
              <a:endPara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625" name="Line 49"/>
            <p:cNvSpPr>
              <a:spLocks noChangeShapeType="1"/>
            </p:cNvSpPr>
            <p:nvPr/>
          </p:nvSpPr>
          <p:spPr bwMode="auto">
            <a:xfrm>
              <a:off x="9757" y="3537"/>
              <a:ext cx="53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929190" y="3857628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КОЛЕБ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u="sng" baseline="-25000" dirty="0" smtClean="0">
                <a:latin typeface="Times New Roman" pitchFamily="18" charset="0"/>
                <a:cs typeface="Times New Roman" pitchFamily="18" charset="0"/>
              </a:rPr>
              <a:t>ВРАЩ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9"/>
          <p:cNvSpPr>
            <a:spLocks noChangeShapeType="1"/>
          </p:cNvSpPr>
          <p:nvPr/>
        </p:nvSpPr>
        <p:spPr bwMode="auto">
          <a:xfrm flipH="1">
            <a:off x="1869231" y="1000108"/>
            <a:ext cx="1530476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500298" y="57148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628" name="Group 52"/>
          <p:cNvGrpSpPr>
            <a:grpSpLocks/>
          </p:cNvGrpSpPr>
          <p:nvPr/>
        </p:nvGrpSpPr>
        <p:grpSpPr bwMode="auto">
          <a:xfrm>
            <a:off x="5000628" y="4572008"/>
            <a:ext cx="3214710" cy="1128717"/>
            <a:chOff x="6247" y="4708"/>
            <a:chExt cx="1691" cy="766"/>
          </a:xfrm>
        </p:grpSpPr>
        <p:sp>
          <p:nvSpPr>
            <p:cNvPr id="24629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4630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766"/>
              <a:chOff x="6247" y="4708"/>
              <a:chExt cx="1691" cy="766"/>
            </a:xfrm>
          </p:grpSpPr>
          <p:grpSp>
            <p:nvGrpSpPr>
              <p:cNvPr id="24631" name="Group 55"/>
              <p:cNvGrpSpPr>
                <a:grpSpLocks/>
              </p:cNvGrpSpPr>
              <p:nvPr/>
            </p:nvGrpSpPr>
            <p:grpSpPr bwMode="auto">
              <a:xfrm>
                <a:off x="7133" y="4816"/>
                <a:ext cx="726" cy="530"/>
                <a:chOff x="7269" y="3433"/>
                <a:chExt cx="726" cy="530"/>
              </a:xfrm>
            </p:grpSpPr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3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4634" name="Line 58"/>
                <p:cNvSpPr>
                  <a:spLocks noChangeShapeType="1"/>
                </p:cNvSpPr>
                <p:nvPr/>
              </p:nvSpPr>
              <p:spPr bwMode="auto">
                <a:xfrm>
                  <a:off x="7384" y="3433"/>
                  <a:ext cx="61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24635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35" y="4708"/>
                <a:chExt cx="1691" cy="766"/>
              </a:xfrm>
            </p:grpSpPr>
            <p:sp>
              <p:nvSpPr>
                <p:cNvPr id="24636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4637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766"/>
                  <a:chOff x="9757" y="3167"/>
                  <a:chExt cx="681" cy="662"/>
                </a:xfrm>
              </p:grpSpPr>
              <p:sp>
                <p:nvSpPr>
                  <p:cNvPr id="2463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461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3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167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4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3537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4641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88" name="Oval 66"/>
          <p:cNvSpPr>
            <a:spLocks noChangeArrowheads="1"/>
          </p:cNvSpPr>
          <p:nvPr/>
        </p:nvSpPr>
        <p:spPr bwMode="auto">
          <a:xfrm>
            <a:off x="1428728" y="3571876"/>
            <a:ext cx="928694" cy="888991"/>
          </a:xfrm>
          <a:prstGeom prst="ellipse">
            <a:avLst/>
          </a:prstGeom>
          <a:solidFill>
            <a:srgbClr val="66CCFF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Oval 66"/>
          <p:cNvSpPr>
            <a:spLocks noChangeArrowheads="1"/>
          </p:cNvSpPr>
          <p:nvPr/>
        </p:nvSpPr>
        <p:spPr bwMode="auto">
          <a:xfrm>
            <a:off x="2928926" y="3571876"/>
            <a:ext cx="928694" cy="888991"/>
          </a:xfrm>
          <a:prstGeom prst="ellipse">
            <a:avLst/>
          </a:prstGeom>
          <a:solidFill>
            <a:srgbClr val="FFFF00">
              <a:alpha val="18000"/>
            </a:srgbClr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4643438" y="285728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Из   ЗСЭ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1" name="Таблица 80"/>
          <p:cNvGraphicFramePr>
            <a:graphicFrameLocks noGrp="1"/>
          </p:cNvGraphicFramePr>
          <p:nvPr/>
        </p:nvGraphicFramePr>
        <p:xfrm>
          <a:off x="5143504" y="5715016"/>
          <a:ext cx="3214710" cy="824865"/>
        </p:xfrm>
        <a:graphic>
          <a:graphicData uri="http://schemas.openxmlformats.org/drawingml/2006/table">
            <a:tbl>
              <a:tblPr/>
              <a:tblGrid>
                <a:gridCol w="428628"/>
                <a:gridCol w="857256"/>
                <a:gridCol w="928694"/>
                <a:gridCol w="71438"/>
                <a:gridCol w="928694"/>
              </a:tblGrid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ru-RU" sz="1200" b="1" i="0" u="none" strike="noStrike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коле</a:t>
                      </a:r>
                      <a:r>
                        <a:rPr lang="ru-RU" sz="1000" b="0" i="0" u="none" strike="noStrike" dirty="0" err="1" smtClean="0">
                          <a:solidFill>
                            <a:schemeClr val="tx1"/>
                          </a:solidFill>
                          <a:latin typeface="Arial Cyr"/>
                        </a:rPr>
                        <a:t>б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К=10  Н/м</a:t>
                      </a:r>
                      <a:r>
                        <a:rPr lang="ru-RU" sz="14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4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=0,9</a:t>
                      </a:r>
                      <a:r>
                        <a:rPr lang="ru-RU" sz="1400" b="1" baseline="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с</a:t>
                      </a: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1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 с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=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r>
                        <a:rPr lang="ru-RU" sz="1600" b="1" i="0" u="none" strike="noStrike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1,1Гц</a:t>
                      </a:r>
                      <a:endParaRPr lang="ru-RU" sz="1600" b="1" i="0" u="none" strike="noStrike" dirty="0">
                        <a:solidFill>
                          <a:srgbClr val="0066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=7рад/с</a:t>
                      </a:r>
                      <a:r>
                        <a:rPr lang="ru-RU" sz="1200" b="0" i="0" u="none" strike="noStrike" dirty="0" smtClean="0">
                          <a:solidFill>
                            <a:srgbClr val="FF0000"/>
                          </a:solidFill>
                          <a:latin typeface="Arial Cyr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latin typeface="Arial Cyr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188 -0.0544 L -0.17465 -0.054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repeatCount="indefinite" fill="hold" grpId="0" nodeType="after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3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2000" fill="hold"/>
                                        <p:tgtEl>
                                          <p:spTgt spid="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1" presetClass="entr" presetSubtype="1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2" dur="20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0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0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4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6" dur="2000" fill="hold"/>
                                        <p:tgtEl>
                                          <p:spTgt spid="246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42" grpId="0" animBg="1"/>
      <p:bldP spid="24626" grpId="0" animBg="1"/>
      <p:bldP spid="24626" grpId="1" animBg="1"/>
      <p:bldP spid="18" grpId="0" animBg="1"/>
      <p:bldP spid="19" grpId="0"/>
      <p:bldP spid="24590" grpId="0" animBg="1"/>
      <p:bldP spid="25" grpId="0" animBg="1"/>
      <p:bldP spid="24599" grpId="0"/>
      <p:bldP spid="24600" grpId="0"/>
      <p:bldP spid="36" grpId="0"/>
      <p:bldP spid="36" grpId="1"/>
      <p:bldP spid="37" grpId="0"/>
      <p:bldP spid="24616" grpId="0"/>
      <p:bldP spid="24617" grpId="0"/>
      <p:bldP spid="64" grpId="0"/>
      <p:bldP spid="67" grpId="0" animBg="1"/>
      <p:bldP spid="68" grpId="0"/>
      <p:bldP spid="88" grpId="0" animBg="1"/>
      <p:bldP spid="88" grpId="1" animBg="1"/>
      <p:bldP spid="89" grpId="0" animBg="1"/>
      <p:bldP spid="89" grpId="1" animBg="1"/>
      <p:bldP spid="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1" cy="5608320"/>
        </p:xfrm>
        <a:graphic>
          <a:graphicData uri="http://schemas.openxmlformats.org/drawingml/2006/table">
            <a:tbl>
              <a:tblPr/>
              <a:tblGrid>
                <a:gridCol w="642910"/>
                <a:gridCol w="7743111"/>
                <a:gridCol w="757980"/>
              </a:tblGrid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Консультация по задачам гр.4.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проблемной ситуации </a:t>
                      </a:r>
                      <a:endParaRPr lang="ru-RU" sz="2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8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Независимость периода колебаний нитяного маятника от амплитуды. Почему?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Эвристическая беседа по теме № 21. с  решением поставленной проблемы, выкладкам на доске, демонстрациями и заполнением справочника №5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20м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2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Повторение материала темы по опорному конспекту и акцентуацией сложных моментов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5м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Первичная обратная связь по вопросам из учебника стр157(1,2,3,4,5,6,7), 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стр. 160 (1,2,3,4)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упр. 32 (1,2,3,4)  стр.157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упр. 33 (1,2)       стр. 160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10м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ДЗ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т.21 $56,57 упр. 32,33. Л.р. 8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50м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799" marR="667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9"/>
          <p:cNvGrpSpPr/>
          <p:nvPr/>
        </p:nvGrpSpPr>
        <p:grpSpPr>
          <a:xfrm>
            <a:off x="214282" y="1928802"/>
            <a:ext cx="2882520" cy="769441"/>
            <a:chOff x="5572132" y="1071546"/>
            <a:chExt cx="2882520" cy="769441"/>
          </a:xfrm>
          <a:solidFill>
            <a:schemeClr val="bg2"/>
          </a:solidFill>
        </p:grpSpPr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3286116" y="1928802"/>
            <a:ext cx="24465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16" y="2786058"/>
            <a:ext cx="1239442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32" y="2730997"/>
            <a:ext cx="1071127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84275" y="2778337"/>
            <a:ext cx="193033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lang="ru-RU" sz="4000" b="1" baseline="30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000760" y="490602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endParaRPr lang="ru-RU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636804" y="2285992"/>
            <a:ext cx="22108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+</a:t>
            </a: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2</a:t>
            </a:r>
            <a:r>
              <a:rPr lang="en-US" sz="36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smtClean="0">
                <a:latin typeface="Times New Roman"/>
                <a:ea typeface="Times New Roman"/>
                <a:sym typeface="Symbol"/>
              </a:rPr>
              <a:t>t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858016" y="4214818"/>
            <a:ext cx="2214578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8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ru-RU" sz="40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40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</a:t>
            </a:r>
            <a:r>
              <a:rPr lang="en-US" sz="4000" b="1" dirty="0" smtClean="0">
                <a:latin typeface="Times New Roman"/>
                <a:ea typeface="Times New Roman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8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786578" y="3000372"/>
            <a:ext cx="189346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L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L/L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950666" y="3630043"/>
            <a:ext cx="155042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latin typeface="Times New Roman"/>
                <a:ea typeface="Times New Roman"/>
                <a:sym typeface="Symbol"/>
              </a:rPr>
              <a:t></a:t>
            </a:r>
            <a:r>
              <a:rPr lang="en-US" sz="1600" b="1" dirty="0" smtClean="0">
                <a:latin typeface="Times New Roman"/>
                <a:ea typeface="Times New Roman"/>
                <a:sym typeface="Symbol"/>
              </a:rPr>
              <a:t>t</a:t>
            </a:r>
            <a:r>
              <a:rPr lang="en-US" sz="2400" b="1" dirty="0" smtClean="0">
                <a:latin typeface="Times New Roman"/>
                <a:ea typeface="Times New Roman"/>
                <a:sym typeface="Symbol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latin typeface="Times New Roman"/>
                <a:ea typeface="Times New Roman"/>
              </a:rPr>
              <a:t>∆</a:t>
            </a:r>
            <a:r>
              <a:rPr lang="en-US" sz="3200" b="1" dirty="0" smtClean="0">
                <a:latin typeface="Times New Roman"/>
                <a:ea typeface="Times New Roman"/>
              </a:rPr>
              <a:t>t/t</a:t>
            </a:r>
            <a:endParaRPr lang="ru-RU" sz="2000" dirty="0">
              <a:latin typeface="Times New Roman"/>
              <a:ea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58016" y="4929198"/>
            <a:ext cx="221457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∆</a:t>
            </a:r>
            <a:r>
              <a:rPr lang="en-US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g</a:t>
            </a:r>
            <a:r>
              <a:rPr lang="ru-RU" sz="36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=</a:t>
            </a:r>
            <a:r>
              <a:rPr lang="ru-RU" sz="2400" b="1" dirty="0" smtClean="0">
                <a:solidFill>
                  <a:srgbClr val="000099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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en-US" sz="2800" b="1" dirty="0" err="1" smtClean="0">
                <a:sym typeface="Symbol"/>
              </a:rPr>
              <a:t>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g</a:t>
            </a:r>
            <a:endParaRPr lang="ru-RU" sz="24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44871"/>
            <a:ext cx="9144000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16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10/</a:t>
            </a: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«Измерение ускорения свободного падения с использованием нитяного маятника».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642918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71480"/>
            <a:ext cx="585791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нитяной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-32" y="1285860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91598" y="1357298"/>
            <a:ext cx="668099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Соберём систему нитяного маятника:</a:t>
            </a:r>
            <a:endParaRPr 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140528" y="3571876"/>
          <a:ext cx="4074282" cy="1706880"/>
        </p:xfrm>
        <a:graphic>
          <a:graphicData uri="http://schemas.openxmlformats.org/drawingml/2006/table">
            <a:tbl>
              <a:tblPr/>
              <a:tblGrid>
                <a:gridCol w="788572"/>
                <a:gridCol w="657141"/>
                <a:gridCol w="657141"/>
                <a:gridCol w="828420"/>
                <a:gridCol w="1143008"/>
              </a:tblGrid>
              <a:tr h="57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g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7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120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0" y="5473029"/>
            <a:ext cx="9358346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Ускорение свободного падения в данном месте лежит в интервале  от … до  … а/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сс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Относительная погрешность составляет</a:t>
            </a:r>
            <a:r>
              <a:rPr lang="en-US" sz="28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 </a:t>
            </a:r>
            <a:r>
              <a:rPr lang="en-US" sz="2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g</a:t>
            </a:r>
            <a:r>
              <a:rPr lang="ru-RU" sz="2000" b="1" dirty="0" smtClean="0">
                <a:solidFill>
                  <a:srgbClr val="0000FF"/>
                </a:solidFill>
                <a:latin typeface="Times New Roman"/>
                <a:ea typeface="Times New Roman"/>
                <a:sym typeface="Symbol"/>
              </a:rPr>
              <a:t>%.</a:t>
            </a:r>
            <a:endParaRPr lang="ru-RU" sz="2800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 rot="5400000" flipH="1" flipV="1">
            <a:off x="7108049" y="2750339"/>
            <a:ext cx="571504" cy="5000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7286644" y="2786058"/>
            <a:ext cx="1214446" cy="10715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H="1">
            <a:off x="6393669" y="3393281"/>
            <a:ext cx="2428892" cy="1214446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10800000" flipV="1">
            <a:off x="7286644" y="4714884"/>
            <a:ext cx="928694" cy="428628"/>
          </a:xfrm>
          <a:prstGeom prst="straightConnector1">
            <a:avLst/>
          </a:prstGeom>
          <a:ln w="38100">
            <a:solidFill>
              <a:srgbClr val="220FB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 animBg="1"/>
      <p:bldP spid="17" grpId="1" animBg="1"/>
      <p:bldP spid="18" grpId="0" animBg="1"/>
      <p:bldP spid="18" grpId="1" animBg="1"/>
      <p:bldP spid="28" grpId="0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28938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71750" y="357166"/>
            <a:ext cx="4214813" cy="2714644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№21</a:t>
            </a:r>
          </a:p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 56,57</a:t>
            </a:r>
          </a:p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упр31,32</a:t>
            </a:r>
            <a:endParaRPr lang="en-US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32" y="-24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70738" y="4589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Группа 11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4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18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9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20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28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9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1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22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23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25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6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7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24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15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16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500"/>
                            </p:stCondLst>
                            <p:childTnLst>
                              <p:par>
                                <p:cTn id="7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500"/>
                            </p:stCondLst>
                            <p:childTnLst>
                              <p:par>
                                <p:cTn id="8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4500"/>
                            </p:stCondLst>
                            <p:childTnLst>
                              <p:par>
                                <p:cTn id="8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9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6500"/>
                            </p:stCondLst>
                            <p:childTnLst>
                              <p:par>
                                <p:cTn id="9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WordArt 4"/>
          <p:cNvSpPr>
            <a:spLocks noChangeArrowheads="1" noChangeShapeType="1" noTextEdit="1"/>
          </p:cNvSpPr>
          <p:nvPr/>
        </p:nvSpPr>
        <p:spPr bwMode="gray">
          <a:xfrm rot="740954">
            <a:off x="1031237" y="4701980"/>
            <a:ext cx="7345362" cy="10858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>
              <a:defRPr/>
            </a:pPr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155C15"/>
                    </a:gs>
                    <a:gs pos="50000">
                      <a:srgbClr val="238623"/>
                    </a:gs>
                    <a:gs pos="100000">
                      <a:srgbClr val="2BA12B"/>
                    </a:gs>
                  </a:gsLst>
                  <a:lin ang="2700000" scaled="1"/>
                </a:gra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Вынужденные колебания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55C15"/>
                  </a:gs>
                  <a:gs pos="50000">
                    <a:srgbClr val="238623"/>
                  </a:gs>
                  <a:gs pos="100000">
                    <a:srgbClr val="2BA12B"/>
                  </a:gs>
                </a:gsLst>
                <a:lin ang="2700000" scaled="1"/>
              </a:gra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571472" y="785794"/>
            <a:ext cx="4773612" cy="210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Нитяной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№21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>
            <a:off x="2155810" y="2571744"/>
            <a:ext cx="6988190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14AC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Verdana"/>
              </a:rPr>
              <a:t>маятник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Verdan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4442754" y="2332392"/>
            <a:ext cx="1502334" cy="707886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-23178"/>
            <a:ext cx="91440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10а/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«Изучение колебаний нитяного маятника».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500042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00042"/>
            <a:ext cx="585791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нитяной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857364"/>
            <a:ext cx="257936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№1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33536" y="1357298"/>
            <a:ext cx="591046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Соберём систему нитяного маятника: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14678" y="3000372"/>
            <a:ext cx="592932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Вывод1: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643206" y="1857364"/>
            <a:ext cx="628651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амплитуды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71406" y="2428868"/>
          <a:ext cx="3071834" cy="1714512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940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x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см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916300" y="1272589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4143380"/>
            <a:ext cx="257936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№2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2571736" y="4159146"/>
            <a:ext cx="628651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массы груза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" name="Таблица 52"/>
          <p:cNvGraphicFramePr>
            <a:graphicFrameLocks noGrp="1"/>
          </p:cNvGraphicFramePr>
          <p:nvPr/>
        </p:nvGraphicFramePr>
        <p:xfrm>
          <a:off x="0" y="4714884"/>
          <a:ext cx="3071834" cy="1714512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940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M</a:t>
                      </a:r>
                      <a:endParaRPr lang="ru-RU" sz="18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Times New Roman"/>
                        </a:rPr>
                        <a:t>гр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3000364" y="5143512"/>
            <a:ext cx="6143636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Вывод2:</a:t>
            </a:r>
            <a:endParaRPr lang="ru-RU" sz="28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643438" y="5143512"/>
            <a:ext cx="250033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зависит !!!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000628" y="3000372"/>
            <a:ext cx="250033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зависит !!!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0" y="24"/>
            <a:ext cx="9144000" cy="6858000"/>
            <a:chOff x="0" y="3214686"/>
            <a:chExt cx="9144000" cy="685800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0" y="3214686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86446" y="6150114"/>
              <a:ext cx="2359941" cy="1107996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6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9" grpId="0" animBg="1"/>
      <p:bldP spid="50" grpId="0" animBg="1"/>
      <p:bldP spid="52" grpId="0" animBg="1"/>
      <p:bldP spid="55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357422" y="2071678"/>
            <a:ext cx="1239442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-23178"/>
            <a:ext cx="91440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u="sng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/л.р. 10а/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«Изучение колебаний нитяного маятника».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500042"/>
            <a:ext cx="293349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00364" y="500042"/>
            <a:ext cx="5857916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штатив с принадлежностями,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нитяной маятник, секундомер,</a:t>
            </a:r>
            <a:r>
              <a:rPr lang="ru-RU" sz="2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линейка.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3143248"/>
            <a:ext cx="257936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Гипотеза №</a:t>
            </a:r>
            <a:r>
              <a:rPr lang="en-US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u="sng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33536" y="1357298"/>
            <a:ext cx="591046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Соберём систему нитяного маятника:</a:t>
            </a:r>
            <a:endParaRPr 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14678" y="4214818"/>
            <a:ext cx="5929322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643174" y="3214686"/>
            <a:ext cx="6286512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колебаний зависит от длины нити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0" y="3929066"/>
          <a:ext cx="3071834" cy="1714512"/>
        </p:xfrm>
        <a:graphic>
          <a:graphicData uri="http://schemas.openxmlformats.org/drawingml/2006/table">
            <a:tbl>
              <a:tblPr/>
              <a:tblGrid>
                <a:gridCol w="642942"/>
                <a:gridCol w="734088"/>
                <a:gridCol w="529626"/>
                <a:gridCol w="529626"/>
                <a:gridCol w="635552"/>
              </a:tblGrid>
              <a:tr h="940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T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</a:rPr>
                        <a:t>L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см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5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916300" y="1272589"/>
            <a:ext cx="236981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ход работы:</a:t>
            </a:r>
            <a:endParaRPr lang="ru-RU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6"/>
          <p:cNvGrpSpPr/>
          <p:nvPr/>
        </p:nvGrpSpPr>
        <p:grpSpPr>
          <a:xfrm>
            <a:off x="5715008" y="5159889"/>
            <a:ext cx="2882520" cy="769441"/>
            <a:chOff x="5572132" y="1071546"/>
            <a:chExt cx="2882520" cy="769441"/>
          </a:xfrm>
        </p:grpSpPr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noFill/>
            <a:ln w="3810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0" y="24"/>
            <a:ext cx="9144000" cy="6858000"/>
            <a:chOff x="0" y="3214686"/>
            <a:chExt cx="9144000" cy="685800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3214686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86446" y="6150114"/>
              <a:ext cx="2359941" cy="1107996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>
              <a:spAutoFit/>
            </a:bodyPr>
            <a:lstStyle/>
            <a:p>
              <a:pPr lvl="0">
                <a:spcAft>
                  <a:spcPts val="1000"/>
                </a:spcAft>
              </a:pP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ru-RU" sz="66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6600" b="1" dirty="0" smtClean="0"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6600" b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3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85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85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8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3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Скругленный прямоугольник 58"/>
          <p:cNvSpPr/>
          <p:nvPr/>
        </p:nvSpPr>
        <p:spPr>
          <a:xfrm>
            <a:off x="3714744" y="571480"/>
            <a:ext cx="4429156" cy="1428760"/>
          </a:xfrm>
          <a:prstGeom prst="roundRect">
            <a:avLst/>
          </a:prstGeom>
          <a:solidFill>
            <a:schemeClr val="accent1">
              <a:alpha val="2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214282" y="3126682"/>
            <a:ext cx="289411" cy="230879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H="1">
            <a:off x="401649" y="278838"/>
            <a:ext cx="1829422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20139" y="261915"/>
            <a:ext cx="751597" cy="32438"/>
            <a:chOff x="10760" y="1635"/>
            <a:chExt cx="403" cy="23"/>
          </a:xfrm>
        </p:grpSpPr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10771" y="1658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0760" y="1635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357158" y="2000240"/>
            <a:ext cx="785818" cy="1226784"/>
          </a:xfrm>
          <a:prstGeom prst="line">
            <a:avLst/>
          </a:prstGeom>
          <a:noFill/>
          <a:ln w="5715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H="1">
            <a:off x="2183486" y="350277"/>
            <a:ext cx="45719" cy="3507351"/>
          </a:xfrm>
          <a:prstGeom prst="line">
            <a:avLst/>
          </a:prstGeom>
          <a:noFill/>
          <a:ln w="38100">
            <a:solidFill>
              <a:srgbClr val="0033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-352801" y="4027617"/>
            <a:ext cx="1468667" cy="487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  <a:scene3d>
            <a:camera prst="orthographicFront">
              <a:rot lat="0" lon="0" rev="18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2"/>
          <p:cNvGrpSpPr/>
          <p:nvPr/>
        </p:nvGrpSpPr>
        <p:grpSpPr>
          <a:xfrm>
            <a:off x="357158" y="4643446"/>
            <a:ext cx="595035" cy="461665"/>
            <a:chOff x="357158" y="3357562"/>
            <a:chExt cx="595035" cy="461665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357158" y="3357562"/>
              <a:ext cx="59503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mg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571472" y="3429000"/>
              <a:ext cx="285752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6"/>
          <p:cNvGrpSpPr/>
          <p:nvPr/>
        </p:nvGrpSpPr>
        <p:grpSpPr>
          <a:xfrm>
            <a:off x="907487" y="1357298"/>
            <a:ext cx="407484" cy="461665"/>
            <a:chOff x="571472" y="1071546"/>
            <a:chExt cx="407484" cy="46166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571472" y="1071546"/>
              <a:ext cx="40748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Прямая со стрелкой 25"/>
            <p:cNvCxnSpPr/>
            <p:nvPr/>
          </p:nvCxnSpPr>
          <p:spPr>
            <a:xfrm>
              <a:off x="676372" y="1107359"/>
              <a:ext cx="285752" cy="1588"/>
            </a:xfrm>
            <a:prstGeom prst="straightConnector1">
              <a:avLst/>
            </a:prstGeom>
            <a:ln w="38100">
              <a:solidFill>
                <a:srgbClr val="0014A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>
            <a:off x="1709279" y="2488164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000" dirty="0">
              <a:solidFill>
                <a:srgbClr val="003300"/>
              </a:solidFill>
            </a:endParaRPr>
          </a:p>
        </p:txBody>
      </p:sp>
      <p:sp>
        <p:nvSpPr>
          <p:cNvPr id="29" name="Дуга 28"/>
          <p:cNvSpPr/>
          <p:nvPr/>
        </p:nvSpPr>
        <p:spPr>
          <a:xfrm rot="9491916">
            <a:off x="1929622" y="480640"/>
            <a:ext cx="428628" cy="35719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785918" y="714356"/>
            <a:ext cx="410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rot="5400000">
            <a:off x="183094" y="2960122"/>
            <a:ext cx="1785950" cy="906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176194" y="3885888"/>
            <a:ext cx="1137919" cy="65277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трелка вправо 40"/>
          <p:cNvSpPr/>
          <p:nvPr/>
        </p:nvSpPr>
        <p:spPr>
          <a:xfrm rot="1808701">
            <a:off x="333168" y="3376944"/>
            <a:ext cx="771377" cy="2570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1"/>
          <p:cNvGrpSpPr/>
          <p:nvPr/>
        </p:nvGrpSpPr>
        <p:grpSpPr>
          <a:xfrm>
            <a:off x="714348" y="2928934"/>
            <a:ext cx="407484" cy="461665"/>
            <a:chOff x="571472" y="1071546"/>
            <a:chExt cx="407484" cy="461665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571472" y="1071546"/>
              <a:ext cx="407484" cy="461665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ru-RU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Прямая со стрелкой 43"/>
            <p:cNvCxnSpPr/>
            <p:nvPr/>
          </p:nvCxnSpPr>
          <p:spPr>
            <a:xfrm>
              <a:off x="621780" y="1121007"/>
              <a:ext cx="285752" cy="1588"/>
            </a:xfrm>
            <a:prstGeom prst="straightConnector1">
              <a:avLst/>
            </a:prstGeom>
            <a:ln w="28575"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3714744" y="857232"/>
            <a:ext cx="128588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ММ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 flipV="1">
            <a:off x="4786314" y="857231"/>
            <a:ext cx="1000132" cy="3571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3428992" y="0"/>
            <a:ext cx="42148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Нитяной  маятник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715008" y="500042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 = const</a:t>
            </a:r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(МТ)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2264809" y="1142984"/>
            <a:ext cx="5387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 </a:t>
            </a:r>
            <a:endParaRPr lang="ru-RU" sz="32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5857884" y="928670"/>
            <a:ext cx="18886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</a:t>
            </a:r>
            <a:r>
              <a:rPr lang="en-US" sz="2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-250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нити</a:t>
            </a:r>
            <a:endParaRPr lang="ru-RU" sz="2800" dirty="0">
              <a:solidFill>
                <a:srgbClr val="003300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0" y="5143512"/>
            <a:ext cx="1263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Земля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56" name="Line 17"/>
          <p:cNvSpPr>
            <a:spLocks noChangeShapeType="1"/>
          </p:cNvSpPr>
          <p:nvPr/>
        </p:nvSpPr>
        <p:spPr bwMode="auto">
          <a:xfrm>
            <a:off x="4786314" y="1214420"/>
            <a:ext cx="1143008" cy="45719"/>
          </a:xfrm>
          <a:prstGeom prst="line">
            <a:avLst/>
          </a:prstGeom>
          <a:noFill/>
          <a:ln w="38100">
            <a:solidFill>
              <a:srgbClr val="0033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000760" y="1500174"/>
            <a:ext cx="957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/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4786314" y="1214422"/>
            <a:ext cx="1214446" cy="50006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5786446" y="2071678"/>
            <a:ext cx="2571768" cy="1285884"/>
          </a:xfrm>
          <a:prstGeom prst="roundRect">
            <a:avLst/>
          </a:prstGeom>
          <a:solidFill>
            <a:srgbClr val="92D050">
              <a:alpha val="19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61" name="Rectangle 23"/>
          <p:cNvSpPr>
            <a:spLocks noChangeArrowheads="1"/>
          </p:cNvSpPr>
          <p:nvPr/>
        </p:nvSpPr>
        <p:spPr bwMode="auto">
          <a:xfrm>
            <a:off x="5857885" y="2071678"/>
            <a:ext cx="21503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2400" b="1" i="0" u="none" strike="noStrike" cap="none" normalizeH="0" baseline="-3000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  ПР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Rectangle 23"/>
          <p:cNvSpPr>
            <a:spLocks noChangeArrowheads="1"/>
          </p:cNvSpPr>
          <p:nvPr/>
        </p:nvSpPr>
        <p:spPr bwMode="auto">
          <a:xfrm>
            <a:off x="5857884" y="2428868"/>
            <a:ext cx="1714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2400" b="1" i="0" u="none" strike="noStrike" cap="none" normalizeH="0" baseline="-3000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auto">
          <a:xfrm>
            <a:off x="5857884" y="2857496"/>
            <a:ext cx="27146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Инертность …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35" name="Arc 11"/>
          <p:cNvSpPr>
            <a:spLocks/>
          </p:cNvSpPr>
          <p:nvPr/>
        </p:nvSpPr>
        <p:spPr bwMode="auto">
          <a:xfrm flipH="1" flipV="1">
            <a:off x="428596" y="3000372"/>
            <a:ext cx="1785950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none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Line 4"/>
          <p:cNvSpPr>
            <a:spLocks noChangeShapeType="1"/>
          </p:cNvSpPr>
          <p:nvPr/>
        </p:nvSpPr>
        <p:spPr bwMode="auto">
          <a:xfrm flipH="1">
            <a:off x="2174640" y="341400"/>
            <a:ext cx="45719" cy="3507351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 rot="5400000">
            <a:off x="1455839" y="4599120"/>
            <a:ext cx="1468667" cy="487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  <a:scene3d>
            <a:camera prst="orthographicFront">
              <a:rot lat="0" lon="0" rev="18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Line 12"/>
          <p:cNvSpPr>
            <a:spLocks noChangeShapeType="1"/>
          </p:cNvSpPr>
          <p:nvPr/>
        </p:nvSpPr>
        <p:spPr bwMode="auto">
          <a:xfrm flipV="1">
            <a:off x="2158874" y="2134742"/>
            <a:ext cx="45719" cy="1583974"/>
          </a:xfrm>
          <a:prstGeom prst="line">
            <a:avLst/>
          </a:prstGeom>
          <a:noFill/>
          <a:ln w="57150">
            <a:solidFill>
              <a:srgbClr val="0014AC"/>
            </a:solidFill>
            <a:round/>
            <a:headEnd/>
            <a:tailEnd type="triangle" w="med" len="med"/>
          </a:ln>
          <a:scene3d>
            <a:camera prst="orthographicFront">
              <a:rot lat="0" lon="0" rev="6000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Прямая со стрелкой 72"/>
          <p:cNvCxnSpPr/>
          <p:nvPr/>
        </p:nvCxnSpPr>
        <p:spPr>
          <a:xfrm rot="5400000" flipH="1" flipV="1">
            <a:off x="964381" y="3107529"/>
            <a:ext cx="571504" cy="214314"/>
          </a:xfrm>
          <a:prstGeom prst="straightConnector1">
            <a:avLst/>
          </a:prstGeom>
          <a:ln w="571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77"/>
          <p:cNvGrpSpPr/>
          <p:nvPr/>
        </p:nvGrpSpPr>
        <p:grpSpPr>
          <a:xfrm>
            <a:off x="1166134" y="2500306"/>
            <a:ext cx="457176" cy="461665"/>
            <a:chOff x="3214678" y="2500306"/>
            <a:chExt cx="457176" cy="461665"/>
          </a:xfrm>
        </p:grpSpPr>
        <p:sp>
          <p:nvSpPr>
            <p:cNvPr id="76" name="Прямоугольник 75"/>
            <p:cNvSpPr/>
            <p:nvPr/>
          </p:nvSpPr>
          <p:spPr>
            <a:xfrm>
              <a:off x="3214678" y="2500306"/>
              <a:ext cx="45717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400" b="1" baseline="-25000" dirty="0" err="1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ц</a:t>
              </a:r>
              <a:endParaRPr lang="ru-RU" sz="2400" dirty="0">
                <a:solidFill>
                  <a:srgbClr val="006600"/>
                </a:solidFill>
              </a:endParaRPr>
            </a:p>
          </p:txBody>
        </p:sp>
        <p:cxnSp>
          <p:nvCxnSpPr>
            <p:cNvPr id="77" name="Прямая со стрелкой 76"/>
            <p:cNvCxnSpPr/>
            <p:nvPr/>
          </p:nvCxnSpPr>
          <p:spPr>
            <a:xfrm>
              <a:off x="3287098" y="2619042"/>
              <a:ext cx="285752" cy="1588"/>
            </a:xfrm>
            <a:prstGeom prst="straightConnector1">
              <a:avLst/>
            </a:prstGeom>
            <a:ln w="38100">
              <a:solidFill>
                <a:srgbClr val="00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80"/>
          <p:cNvGrpSpPr/>
          <p:nvPr/>
        </p:nvGrpSpPr>
        <p:grpSpPr>
          <a:xfrm>
            <a:off x="1258000" y="3262970"/>
            <a:ext cx="364202" cy="523220"/>
            <a:chOff x="3714744" y="2643182"/>
            <a:chExt cx="364202" cy="523220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3714744" y="2643182"/>
              <a:ext cx="364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ru-RU" sz="2800" dirty="0">
                <a:solidFill>
                  <a:srgbClr val="006600"/>
                </a:solidFill>
              </a:endParaRPr>
            </a:p>
          </p:txBody>
        </p:sp>
        <p:cxnSp>
          <p:nvCxnSpPr>
            <p:cNvPr id="80" name="Прямая со стрелкой 79"/>
            <p:cNvCxnSpPr/>
            <p:nvPr/>
          </p:nvCxnSpPr>
          <p:spPr>
            <a:xfrm>
              <a:off x="3778790" y="2690480"/>
              <a:ext cx="285752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Прямая со стрелкой 81"/>
          <p:cNvCxnSpPr/>
          <p:nvPr/>
        </p:nvCxnSpPr>
        <p:spPr>
          <a:xfrm>
            <a:off x="1071538" y="3786190"/>
            <a:ext cx="571504" cy="214314"/>
          </a:xfrm>
          <a:prstGeom prst="straightConnector1">
            <a:avLst/>
          </a:prstGeom>
          <a:ln w="5715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Группа 84"/>
          <p:cNvGrpSpPr/>
          <p:nvPr/>
        </p:nvGrpSpPr>
        <p:grpSpPr>
          <a:xfrm>
            <a:off x="1357290" y="3993112"/>
            <a:ext cx="470000" cy="523220"/>
            <a:chOff x="3214678" y="2500306"/>
            <a:chExt cx="470000" cy="523220"/>
          </a:xfrm>
        </p:grpSpPr>
        <p:sp>
          <p:nvSpPr>
            <p:cNvPr id="86" name="Прямоугольник 85"/>
            <p:cNvSpPr/>
            <p:nvPr/>
          </p:nvSpPr>
          <p:spPr>
            <a:xfrm>
              <a:off x="3214678" y="2500306"/>
              <a:ext cx="4700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8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а</a:t>
              </a:r>
              <a:r>
                <a:rPr lang="ru-RU" sz="2800" b="1" baseline="-25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</a:t>
              </a:r>
              <a:endParaRPr lang="ru-RU" sz="2800" dirty="0">
                <a:solidFill>
                  <a:srgbClr val="003300"/>
                </a:solidFill>
              </a:endParaRPr>
            </a:p>
          </p:txBody>
        </p:sp>
        <p:cxnSp>
          <p:nvCxnSpPr>
            <p:cNvPr id="87" name="Прямая со стрелкой 86"/>
            <p:cNvCxnSpPr/>
            <p:nvPr/>
          </p:nvCxnSpPr>
          <p:spPr>
            <a:xfrm>
              <a:off x="3287098" y="2619042"/>
              <a:ext cx="285752" cy="1588"/>
            </a:xfrm>
            <a:prstGeom prst="straightConnector1">
              <a:avLst/>
            </a:prstGeom>
            <a:ln w="38100">
              <a:solidFill>
                <a:srgbClr val="00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Line 4"/>
          <p:cNvSpPr>
            <a:spLocks noChangeShapeType="1"/>
          </p:cNvSpPr>
          <p:nvPr/>
        </p:nvSpPr>
        <p:spPr bwMode="auto">
          <a:xfrm flipH="1" flipV="1">
            <a:off x="714348" y="4214818"/>
            <a:ext cx="1714512" cy="56461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stealth" w="lg" len="lg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14546" y="4714884"/>
            <a:ext cx="415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dirty="0"/>
          </a:p>
        </p:txBody>
      </p:sp>
      <p:sp>
        <p:nvSpPr>
          <p:cNvPr id="92" name="Дуга 91"/>
          <p:cNvSpPr/>
          <p:nvPr/>
        </p:nvSpPr>
        <p:spPr>
          <a:xfrm rot="21252767">
            <a:off x="199299" y="4285690"/>
            <a:ext cx="428628" cy="35719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349518" y="3786190"/>
            <a:ext cx="4443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endParaRPr lang="ru-RU" sz="3200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2928926" y="2643182"/>
            <a:ext cx="8835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baseline="-250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714744" y="2639793"/>
            <a:ext cx="20024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928926" y="3214686"/>
            <a:ext cx="8835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baseline="-250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786182" y="3214686"/>
            <a:ext cx="800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4453264" y="3230452"/>
            <a:ext cx="10252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857884" y="3357562"/>
            <a:ext cx="1430713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3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" name="Группа 117"/>
          <p:cNvGrpSpPr/>
          <p:nvPr/>
        </p:nvGrpSpPr>
        <p:grpSpPr>
          <a:xfrm>
            <a:off x="3643306" y="3663577"/>
            <a:ext cx="1857388" cy="836993"/>
            <a:chOff x="3643306" y="3663577"/>
            <a:chExt cx="1857388" cy="836993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4429124" y="3663577"/>
              <a:ext cx="1071570" cy="819310"/>
              <a:chOff x="9757" y="3126"/>
              <a:chExt cx="681" cy="703"/>
            </a:xfrm>
          </p:grpSpPr>
          <p:sp>
            <p:nvSpPr>
              <p:cNvPr id="1027" name="Text Box 3"/>
              <p:cNvSpPr txBox="1">
                <a:spLocks noChangeArrowheads="1"/>
              </p:cNvSpPr>
              <p:nvPr/>
            </p:nvSpPr>
            <p:spPr bwMode="auto">
              <a:xfrm>
                <a:off x="9757" y="3461"/>
                <a:ext cx="68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8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9758" y="3126"/>
                <a:ext cx="680" cy="4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mg</a:t>
                </a: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8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9757" y="3537"/>
                <a:ext cx="53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1" name="Прямоугольник 80"/>
            <p:cNvSpPr/>
            <p:nvPr/>
          </p:nvSpPr>
          <p:spPr>
            <a:xfrm>
              <a:off x="3643306" y="3854239"/>
              <a:ext cx="704039" cy="64633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latin typeface="Times New Roman" pitchFamily="18" charset="0"/>
                  <a:cs typeface="Times New Roman" pitchFamily="18" charset="0"/>
                </a:rPr>
                <a:t>k=</a:t>
              </a:r>
              <a:endParaRPr lang="ru-RU" sz="3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3" name="Group 52"/>
          <p:cNvGrpSpPr>
            <a:grpSpLocks/>
          </p:cNvGrpSpPr>
          <p:nvPr/>
        </p:nvGrpSpPr>
        <p:grpSpPr bwMode="auto">
          <a:xfrm>
            <a:off x="5500694" y="4000504"/>
            <a:ext cx="3214710" cy="1128717"/>
            <a:chOff x="6247" y="4708"/>
            <a:chExt cx="1691" cy="766"/>
          </a:xfrm>
        </p:grpSpPr>
        <p:sp>
          <p:nvSpPr>
            <p:cNvPr id="84" name="Text Box 53"/>
            <p:cNvSpPr txBox="1">
              <a:spLocks noChangeArrowheads="1"/>
            </p:cNvSpPr>
            <p:nvPr/>
          </p:nvSpPr>
          <p:spPr bwMode="auto">
            <a:xfrm>
              <a:off x="6247" y="4857"/>
              <a:ext cx="76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4000" b="1" i="0" u="none" strike="noStrike" cap="none" normalizeH="0" baseline="-2500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40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5" name="Group 54"/>
            <p:cNvGrpSpPr>
              <a:grpSpLocks/>
            </p:cNvGrpSpPr>
            <p:nvPr/>
          </p:nvGrpSpPr>
          <p:grpSpPr bwMode="auto">
            <a:xfrm>
              <a:off x="6247" y="4708"/>
              <a:ext cx="1691" cy="766"/>
              <a:chOff x="6247" y="4708"/>
              <a:chExt cx="1691" cy="766"/>
            </a:xfrm>
          </p:grpSpPr>
          <p:grpSp>
            <p:nvGrpSpPr>
              <p:cNvPr id="90" name="Group 55"/>
              <p:cNvGrpSpPr>
                <a:grpSpLocks/>
              </p:cNvGrpSpPr>
              <p:nvPr/>
            </p:nvGrpSpPr>
            <p:grpSpPr bwMode="auto">
              <a:xfrm>
                <a:off x="7133" y="4816"/>
                <a:ext cx="726" cy="530"/>
                <a:chOff x="7269" y="3433"/>
                <a:chExt cx="726" cy="530"/>
              </a:xfrm>
            </p:grpSpPr>
            <p:sp>
              <p:nvSpPr>
                <p:cNvPr id="109" name="Line 56"/>
                <p:cNvSpPr>
                  <a:spLocks noChangeShapeType="1"/>
                </p:cNvSpPr>
                <p:nvPr/>
              </p:nvSpPr>
              <p:spPr bwMode="auto">
                <a:xfrm>
                  <a:off x="7269" y="3675"/>
                  <a:ext cx="35" cy="27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0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7304" y="3444"/>
                  <a:ext cx="80" cy="51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1" name="Line 58"/>
                <p:cNvSpPr>
                  <a:spLocks noChangeShapeType="1"/>
                </p:cNvSpPr>
                <p:nvPr/>
              </p:nvSpPr>
              <p:spPr bwMode="auto">
                <a:xfrm>
                  <a:off x="7384" y="3433"/>
                  <a:ext cx="611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02" name="Group 59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35" y="4708"/>
                <a:chExt cx="1691" cy="766"/>
              </a:xfrm>
            </p:grpSpPr>
            <p:sp>
              <p:nvSpPr>
                <p:cNvPr id="10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6586" y="4813"/>
                  <a:ext cx="657" cy="46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40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ru-RU" sz="4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</a:t>
                  </a:r>
                  <a:endParaRPr kumimoji="0" lang="ru-RU" sz="5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04" name="Group 61"/>
                <p:cNvGrpSpPr>
                  <a:grpSpLocks/>
                </p:cNvGrpSpPr>
                <p:nvPr/>
              </p:nvGrpSpPr>
              <p:grpSpPr bwMode="auto">
                <a:xfrm>
                  <a:off x="7229" y="4708"/>
                  <a:ext cx="672" cy="766"/>
                  <a:chOff x="9757" y="3167"/>
                  <a:chExt cx="681" cy="662"/>
                </a:xfrm>
              </p:grpSpPr>
              <p:sp>
                <p:nvSpPr>
                  <p:cNvPr id="106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7" y="3461"/>
                    <a:ext cx="680" cy="36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k </a:t>
                    </a:r>
                    <a:endParaRPr kumimoji="0" lang="ru-RU" sz="5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7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758" y="3167"/>
                    <a:ext cx="680" cy="4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m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8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9757" y="3537"/>
                    <a:ext cx="53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05" name="AutoShape 65"/>
                <p:cNvSpPr>
                  <a:spLocks noChangeArrowheads="1"/>
                </p:cNvSpPr>
                <p:nvPr/>
              </p:nvSpPr>
              <p:spPr bwMode="auto">
                <a:xfrm>
                  <a:off x="6235" y="4771"/>
                  <a:ext cx="1691" cy="691"/>
                </a:xfrm>
                <a:prstGeom prst="foldedCorner">
                  <a:avLst>
                    <a:gd name="adj" fmla="val 12500"/>
                  </a:avLst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5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113" name="Группа 112"/>
          <p:cNvGrpSpPr/>
          <p:nvPr/>
        </p:nvGrpSpPr>
        <p:grpSpPr>
          <a:xfrm>
            <a:off x="3428992" y="5286388"/>
            <a:ext cx="2882520" cy="769441"/>
            <a:chOff x="5572132" y="1071546"/>
            <a:chExt cx="2882520" cy="769441"/>
          </a:xfrm>
        </p:grpSpPr>
        <p:sp>
          <p:nvSpPr>
            <p:cNvPr id="114" name="Rectangle 1"/>
            <p:cNvSpPr>
              <a:spLocks noChangeArrowheads="1"/>
            </p:cNvSpPr>
            <p:nvPr/>
          </p:nvSpPr>
          <p:spPr bwMode="auto">
            <a:xfrm>
              <a:off x="5572132" y="1071546"/>
              <a:ext cx="2882520" cy="769441"/>
            </a:xfrm>
            <a:prstGeom prst="rect">
              <a:avLst/>
            </a:prstGeom>
            <a:noFill/>
            <a:ln w="3810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hangingPunct="0"/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T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= </a:t>
              </a:r>
              <a:r>
                <a: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2</a:t>
              </a:r>
              <a:r>
                <a:rPr kumimoji="0" lang="en-US" sz="4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rPr>
                <a:t>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4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endParaRPr>
            </a:p>
          </p:txBody>
        </p:sp>
        <p:cxnSp>
          <p:nvCxnSpPr>
            <p:cNvPr id="115" name="Прямая соединительная линия 114"/>
            <p:cNvCxnSpPr/>
            <p:nvPr/>
          </p:nvCxnSpPr>
          <p:spPr>
            <a:xfrm>
              <a:off x="7358082" y="1124306"/>
              <a:ext cx="707035" cy="232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Группа 116"/>
          <p:cNvGrpSpPr/>
          <p:nvPr/>
        </p:nvGrpSpPr>
        <p:grpSpPr>
          <a:xfrm>
            <a:off x="2428860" y="1897929"/>
            <a:ext cx="2356299" cy="673815"/>
            <a:chOff x="2428860" y="1897929"/>
            <a:chExt cx="2356299" cy="673815"/>
          </a:xfrm>
        </p:grpSpPr>
        <p:sp>
          <p:nvSpPr>
            <p:cNvPr id="116" name="Прямоугольник 115"/>
            <p:cNvSpPr/>
            <p:nvPr/>
          </p:nvSpPr>
          <p:spPr>
            <a:xfrm>
              <a:off x="2428860" y="2110079"/>
              <a:ext cx="160011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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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sin 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</a:t>
              </a:r>
              <a:r>
                <a:rPr lang="ru-RU" sz="2400" b="1" dirty="0" smtClean="0">
                  <a:latin typeface="Times New Roman" pitchFamily="18" charset="0"/>
                  <a:cs typeface="Times New Roman" pitchFamily="18" charset="0"/>
                </a:rPr>
                <a:t> =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000495" y="1897929"/>
              <a:ext cx="784664" cy="661102"/>
              <a:chOff x="9757" y="2931"/>
              <a:chExt cx="680" cy="898"/>
            </a:xfrm>
          </p:grpSpPr>
          <p:sp>
            <p:nvSpPr>
              <p:cNvPr id="11" name="Text Box 7"/>
              <p:cNvSpPr txBox="1">
                <a:spLocks noChangeArrowheads="1"/>
              </p:cNvSpPr>
              <p:nvPr/>
            </p:nvSpPr>
            <p:spPr bwMode="auto">
              <a:xfrm>
                <a:off x="9757" y="3461"/>
                <a:ext cx="68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kumimoji="0" lang="ru-RU" sz="40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9758" y="2931"/>
                <a:ext cx="432" cy="5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kumimoji="0" lang="ru-RU" sz="40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9757" y="3537"/>
                <a:ext cx="53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120" name="Прямая со стрелкой 119"/>
          <p:cNvCxnSpPr/>
          <p:nvPr/>
        </p:nvCxnSpPr>
        <p:spPr>
          <a:xfrm>
            <a:off x="4214810" y="4357694"/>
            <a:ext cx="3429024" cy="500066"/>
          </a:xfrm>
          <a:prstGeom prst="straightConnector1">
            <a:avLst/>
          </a:prstGeom>
          <a:ln w="5715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Группа 134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96" name="Прямоугольник 95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1" name="Group 52"/>
            <p:cNvGrpSpPr>
              <a:grpSpLocks/>
            </p:cNvGrpSpPr>
            <p:nvPr/>
          </p:nvGrpSpPr>
          <p:grpSpPr bwMode="auto">
            <a:xfrm>
              <a:off x="5929290" y="1571612"/>
              <a:ext cx="3214710" cy="1128717"/>
              <a:chOff x="6247" y="4708"/>
              <a:chExt cx="1691" cy="766"/>
            </a:xfrm>
          </p:grpSpPr>
          <p:sp>
            <p:nvSpPr>
              <p:cNvPr id="112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19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121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129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0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1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22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123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124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126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7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28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25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132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133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134" name="Прямая соединительная линия 133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9" dur="4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0" dur="2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1" dur="225" fill="hold">
                                          <p:stCondLst>
                                            <p:cond delay="225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2" dur="225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3" dur="225" fill="hold">
                                          <p:stCondLst>
                                            <p:cond delay="675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7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000"/>
                            </p:stCondLst>
                            <p:childTnLst>
                              <p:par>
                                <p:cTn id="1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20086 0.07986 " pathEditMode="relative" rAng="0" ptsTypes="AA">
                                      <p:cBhvr>
                                        <p:cTn id="174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400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00"/>
                            </p:stCondLst>
                            <p:childTnLst>
                              <p:par>
                                <p:cTn id="2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500"/>
                            </p:stCondLst>
                            <p:childTnLst>
                              <p:par>
                                <p:cTn id="235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5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2" dur="20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6" dur="2000" fill="hold"/>
                                        <p:tgtEl>
                                          <p:spTgt spid="1040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8" dur="2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2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0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2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4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1033" grpId="0" animBg="1"/>
      <p:bldP spid="1033" grpId="1" animBg="1"/>
      <p:bldP spid="1029" grpId="0" animBg="1"/>
      <p:bldP spid="1036" grpId="0" animBg="1"/>
      <p:bldP spid="1036" grpId="1" animBg="1"/>
      <p:bldP spid="1028" grpId="0" animBg="1"/>
      <p:bldP spid="28" grpId="0"/>
      <p:bldP spid="29" grpId="0" animBg="1"/>
      <p:bldP spid="30" grpId="0"/>
      <p:bldP spid="30" grpId="1"/>
      <p:bldP spid="41" grpId="0" animBg="1"/>
      <p:bldP spid="1040" grpId="0"/>
      <p:bldP spid="1040" grpId="1"/>
      <p:bldP spid="1041" grpId="0" animBg="1"/>
      <p:bldP spid="51" grpId="0"/>
      <p:bldP spid="52" grpId="0"/>
      <p:bldP spid="52" grpId="1"/>
      <p:bldP spid="53" grpId="0"/>
      <p:bldP spid="53" grpId="1"/>
      <p:bldP spid="54" grpId="0"/>
      <p:bldP spid="54" grpId="1"/>
      <p:bldP spid="55" grpId="0"/>
      <p:bldP spid="56" grpId="0" animBg="1"/>
      <p:bldP spid="57" grpId="0"/>
      <p:bldP spid="57" grpId="1"/>
      <p:bldP spid="58" grpId="0" animBg="1"/>
      <p:bldP spid="60" grpId="0" animBg="1"/>
      <p:bldP spid="61" grpId="0"/>
      <p:bldP spid="62" grpId="0"/>
      <p:bldP spid="63" grpId="0"/>
      <p:bldP spid="1035" grpId="0" animBg="1"/>
      <p:bldP spid="1035" grpId="1" animBg="1"/>
      <p:bldP spid="69" grpId="0" animBg="1"/>
      <p:bldP spid="71" grpId="0" animBg="1"/>
      <p:bldP spid="88" grpId="0" animBg="1"/>
      <p:bldP spid="89" grpId="0"/>
      <p:bldP spid="92" grpId="0" animBg="1"/>
      <p:bldP spid="93" grpId="0"/>
      <p:bldP spid="94" grpId="0"/>
      <p:bldP spid="95" grpId="0"/>
      <p:bldP spid="72" grpId="0"/>
      <p:bldP spid="74" grpId="0"/>
      <p:bldP spid="75" grpId="0"/>
      <p:bldP spid="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571472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14480" y="3827031"/>
            <a:ext cx="1357322" cy="959291"/>
            <a:chOff x="5608" y="6801"/>
            <a:chExt cx="666" cy="635"/>
          </a:xfrm>
        </p:grpSpPr>
        <p:sp>
          <p:nvSpPr>
            <p:cNvPr id="26648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4786314" y="2571744"/>
            <a:ext cx="25337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СОХРАНЯЕТСЯ</a:t>
            </a:r>
            <a:endParaRPr kumimoji="0" lang="ru-RU" sz="3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142872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2857488" y="2428868"/>
            <a:ext cx="4732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4908439" y="5797730"/>
            <a:ext cx="359265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 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5610242" y="5589612"/>
            <a:ext cx="1033460" cy="701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en-US" sz="28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тр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 flipH="1" flipV="1">
            <a:off x="4857753" y="4219599"/>
            <a:ext cx="55574" cy="242411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>
            <a:off x="4857752" y="5286388"/>
            <a:ext cx="3830652" cy="4571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41"/>
          <p:cNvGrpSpPr/>
          <p:nvPr/>
        </p:nvGrpSpPr>
        <p:grpSpPr>
          <a:xfrm>
            <a:off x="5000628" y="4743519"/>
            <a:ext cx="2640423" cy="977203"/>
            <a:chOff x="2976511" y="4238671"/>
            <a:chExt cx="2640423" cy="977203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2976511" y="4238671"/>
              <a:ext cx="2315272" cy="977203"/>
              <a:chOff x="4369" y="8640"/>
              <a:chExt cx="1718" cy="554"/>
            </a:xfrm>
          </p:grpSpPr>
          <p:sp>
            <p:nvSpPr>
              <p:cNvPr id="1027" name="Freeform 3"/>
              <p:cNvSpPr>
                <a:spLocks/>
              </p:cNvSpPr>
              <p:nvPr/>
            </p:nvSpPr>
            <p:spPr bwMode="auto">
              <a:xfrm rot="2605636">
                <a:off x="4369" y="8640"/>
                <a:ext cx="473" cy="461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8" name="Freeform 4"/>
              <p:cNvSpPr>
                <a:spLocks/>
              </p:cNvSpPr>
              <p:nvPr/>
            </p:nvSpPr>
            <p:spPr bwMode="auto">
              <a:xfrm rot="19408925" flipV="1">
                <a:off x="4958" y="8823"/>
                <a:ext cx="252" cy="371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Freeform 5"/>
              <p:cNvSpPr>
                <a:spLocks/>
              </p:cNvSpPr>
              <p:nvPr/>
            </p:nvSpPr>
            <p:spPr bwMode="auto">
              <a:xfrm rot="18994364" flipH="1">
                <a:off x="5274" y="8849"/>
                <a:ext cx="336" cy="292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Freeform 6"/>
              <p:cNvSpPr>
                <a:spLocks/>
              </p:cNvSpPr>
              <p:nvPr/>
            </p:nvSpPr>
            <p:spPr bwMode="auto">
              <a:xfrm rot="1730014" flipH="1" flipV="1">
                <a:off x="5666" y="8916"/>
                <a:ext cx="178" cy="206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auto">
              <a:xfrm rot="18561059" flipH="1">
                <a:off x="5896" y="8826"/>
                <a:ext cx="144" cy="238"/>
              </a:xfrm>
              <a:custGeom>
                <a:avLst/>
                <a:gdLst/>
                <a:ahLst/>
                <a:cxnLst>
                  <a:cxn ang="0">
                    <a:pos x="82" y="540"/>
                  </a:cxn>
                  <a:cxn ang="0">
                    <a:pos x="70" y="68"/>
                  </a:cxn>
                  <a:cxn ang="0">
                    <a:pos x="502" y="131"/>
                  </a:cxn>
                </a:cxnLst>
                <a:rect l="0" t="0" r="r" b="b"/>
                <a:pathLst>
                  <a:path w="502" h="540">
                    <a:moveTo>
                      <a:pt x="82" y="540"/>
                    </a:moveTo>
                    <a:cubicBezTo>
                      <a:pt x="41" y="338"/>
                      <a:pt x="0" y="136"/>
                      <a:pt x="70" y="68"/>
                    </a:cubicBezTo>
                    <a:cubicBezTo>
                      <a:pt x="140" y="0"/>
                      <a:pt x="428" y="122"/>
                      <a:pt x="502" y="131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1" name="Freeform 7"/>
            <p:cNvSpPr>
              <a:spLocks/>
            </p:cNvSpPr>
            <p:nvPr/>
          </p:nvSpPr>
          <p:spPr bwMode="auto">
            <a:xfrm rot="18759207" flipV="1">
              <a:off x="5363283" y="4706673"/>
              <a:ext cx="205436" cy="301867"/>
            </a:xfrm>
            <a:custGeom>
              <a:avLst/>
              <a:gdLst/>
              <a:ahLst/>
              <a:cxnLst>
                <a:cxn ang="0">
                  <a:pos x="82" y="540"/>
                </a:cxn>
                <a:cxn ang="0">
                  <a:pos x="70" y="68"/>
                </a:cxn>
                <a:cxn ang="0">
                  <a:pos x="502" y="131"/>
                </a:cxn>
              </a:cxnLst>
              <a:rect l="0" t="0" r="r" b="b"/>
              <a:pathLst>
                <a:path w="502" h="540">
                  <a:moveTo>
                    <a:pt x="82" y="540"/>
                  </a:moveTo>
                  <a:cubicBezTo>
                    <a:pt x="41" y="338"/>
                    <a:pt x="0" y="136"/>
                    <a:pt x="70" y="68"/>
                  </a:cubicBezTo>
                  <a:cubicBezTo>
                    <a:pt x="140" y="0"/>
                    <a:pt x="428" y="122"/>
                    <a:pt x="502" y="131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52" name="Rectangle 26"/>
          <p:cNvSpPr>
            <a:spLocks noChangeArrowheads="1"/>
          </p:cNvSpPr>
          <p:nvPr/>
        </p:nvSpPr>
        <p:spPr bwMode="auto">
          <a:xfrm>
            <a:off x="5072066" y="1285860"/>
            <a:ext cx="151996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ЗСЭ</a:t>
            </a:r>
            <a:endParaRPr kumimoji="0" lang="ru-RU" sz="72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6357950" y="4143380"/>
            <a:ext cx="2279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затухают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" name="Прямоугольник 153"/>
          <p:cNvSpPr/>
          <p:nvPr/>
        </p:nvSpPr>
        <p:spPr>
          <a:xfrm>
            <a:off x="6286512" y="3714752"/>
            <a:ext cx="2575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Свободные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Oval 9"/>
          <p:cNvSpPr>
            <a:spLocks noChangeArrowheads="1"/>
          </p:cNvSpPr>
          <p:nvPr/>
        </p:nvSpPr>
        <p:spPr bwMode="auto">
          <a:xfrm>
            <a:off x="214282" y="3126682"/>
            <a:ext cx="289411" cy="230879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Line 5"/>
          <p:cNvSpPr>
            <a:spLocks noChangeShapeType="1"/>
          </p:cNvSpPr>
          <p:nvPr/>
        </p:nvSpPr>
        <p:spPr bwMode="auto">
          <a:xfrm flipH="1">
            <a:off x="401649" y="278838"/>
            <a:ext cx="1829422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820139" y="261915"/>
            <a:ext cx="751597" cy="32438"/>
            <a:chOff x="10760" y="1635"/>
            <a:chExt cx="403" cy="23"/>
          </a:xfrm>
        </p:grpSpPr>
        <p:sp>
          <p:nvSpPr>
            <p:cNvPr id="75" name="Line 7"/>
            <p:cNvSpPr>
              <a:spLocks noChangeShapeType="1"/>
            </p:cNvSpPr>
            <p:nvPr/>
          </p:nvSpPr>
          <p:spPr bwMode="auto">
            <a:xfrm>
              <a:off x="10771" y="1658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Line 8"/>
            <p:cNvSpPr>
              <a:spLocks noChangeShapeType="1"/>
            </p:cNvSpPr>
            <p:nvPr/>
          </p:nvSpPr>
          <p:spPr bwMode="auto">
            <a:xfrm>
              <a:off x="10760" y="1635"/>
              <a:ext cx="39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" name="Arc 11"/>
          <p:cNvSpPr>
            <a:spLocks/>
          </p:cNvSpPr>
          <p:nvPr/>
        </p:nvSpPr>
        <p:spPr bwMode="auto">
          <a:xfrm flipH="1" flipV="1">
            <a:off x="428596" y="3000372"/>
            <a:ext cx="1785950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stealth"/>
            <a:tailEnd type="non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Line 4"/>
          <p:cNvSpPr>
            <a:spLocks noChangeShapeType="1"/>
          </p:cNvSpPr>
          <p:nvPr/>
        </p:nvSpPr>
        <p:spPr bwMode="auto">
          <a:xfrm flipH="1">
            <a:off x="2174640" y="341400"/>
            <a:ext cx="45719" cy="3507351"/>
          </a:xfrm>
          <a:prstGeom prst="line">
            <a:avLst/>
          </a:prstGeom>
          <a:noFill/>
          <a:ln w="381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142844" y="3786190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285720" y="3213098"/>
            <a:ext cx="392909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Line 5"/>
          <p:cNvSpPr>
            <a:spLocks noChangeShapeType="1"/>
          </p:cNvSpPr>
          <p:nvPr/>
        </p:nvSpPr>
        <p:spPr bwMode="auto">
          <a:xfrm>
            <a:off x="2272336" y="343518"/>
            <a:ext cx="1643074" cy="29224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Arc 11"/>
          <p:cNvSpPr>
            <a:spLocks/>
          </p:cNvSpPr>
          <p:nvPr/>
        </p:nvSpPr>
        <p:spPr bwMode="auto">
          <a:xfrm flipV="1">
            <a:off x="2214546" y="3000372"/>
            <a:ext cx="1643074" cy="78581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63"/>
              <a:gd name="T1" fmla="*/ 0 h 21600"/>
              <a:gd name="T2" fmla="*/ 20563 w 20563"/>
              <a:gd name="T3" fmla="*/ 14987 h 21600"/>
              <a:gd name="T4" fmla="*/ 0 w 2056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63" h="21600" fill="none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</a:path>
              <a:path w="20563" h="21600" stroke="0" extrusionOk="0">
                <a:moveTo>
                  <a:pt x="-1" y="0"/>
                </a:moveTo>
                <a:cubicBezTo>
                  <a:pt x="9381" y="0"/>
                  <a:pt x="17690" y="6055"/>
                  <a:pt x="20562" y="1498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dash"/>
            <a:round/>
            <a:headEnd type="none"/>
            <a:tailEnd type="stealth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 Box 18"/>
          <p:cNvSpPr txBox="1">
            <a:spLocks noChangeArrowheads="1"/>
          </p:cNvSpPr>
          <p:nvPr/>
        </p:nvSpPr>
        <p:spPr bwMode="auto">
          <a:xfrm>
            <a:off x="3714744" y="2480163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847762" y="2333332"/>
            <a:ext cx="1357322" cy="959291"/>
            <a:chOff x="5608" y="6801"/>
            <a:chExt cx="666" cy="635"/>
          </a:xfrm>
        </p:grpSpPr>
        <p:sp>
          <p:nvSpPr>
            <p:cNvPr id="97" name="Text Box 24"/>
            <p:cNvSpPr txBox="1">
              <a:spLocks noChangeArrowheads="1"/>
            </p:cNvSpPr>
            <p:nvPr/>
          </p:nvSpPr>
          <p:spPr bwMode="auto">
            <a:xfrm>
              <a:off x="5608" y="6801"/>
              <a:ext cx="66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sng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mv</a:t>
              </a:r>
              <a:r>
                <a:rPr kumimoji="0" lang="en-US" sz="3200" b="1" i="0" u="sng" strike="noStrike" cap="none" normalizeH="0" baseline="-25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Text Box 25"/>
            <p:cNvSpPr txBox="1">
              <a:spLocks noChangeArrowheads="1"/>
            </p:cNvSpPr>
            <p:nvPr/>
          </p:nvSpPr>
          <p:spPr bwMode="auto">
            <a:xfrm>
              <a:off x="5743" y="7053"/>
              <a:ext cx="391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9" name="Text Box 18"/>
          <p:cNvSpPr txBox="1">
            <a:spLocks noChangeArrowheads="1"/>
          </p:cNvSpPr>
          <p:nvPr/>
        </p:nvSpPr>
        <p:spPr bwMode="auto">
          <a:xfrm>
            <a:off x="428596" y="2428868"/>
            <a:ext cx="1071570" cy="66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mgh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33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43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47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8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49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57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8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9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50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51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52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54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5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6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53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44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45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0.20086 0.0798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40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86 0.07979 L 0.38993 0.0062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-37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"/>
                            </p:stCondLst>
                            <p:childTnLst>
                              <p:par>
                                <p:cTn id="13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7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/>
      <p:bldP spid="26642" grpId="1"/>
      <p:bldP spid="26650" grpId="0"/>
      <p:bldP spid="28" grpId="0"/>
      <p:bldP spid="29" grpId="0"/>
      <p:bldP spid="26651" grpId="0"/>
      <p:bldP spid="26652" grpId="0"/>
      <p:bldP spid="26653" grpId="0" animBg="1"/>
      <p:bldP spid="26654" grpId="0" animBg="1"/>
      <p:bldP spid="152" grpId="0"/>
      <p:bldP spid="153" grpId="0"/>
      <p:bldP spid="154" grpId="0"/>
      <p:bldP spid="72" grpId="0" animBg="1"/>
      <p:bldP spid="72" grpId="1" animBg="1"/>
      <p:bldP spid="72" grpId="2" animBg="1"/>
      <p:bldP spid="73" grpId="0" animBg="1"/>
      <p:bldP spid="77" grpId="0" animBg="1"/>
      <p:bldP spid="78" grpId="0" animBg="1"/>
      <p:bldP spid="82" grpId="0" animBg="1"/>
      <p:bldP spid="83" grpId="0" animBg="1"/>
      <p:bldP spid="95" grpId="0"/>
      <p:bldP spid="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3476332" y="4912352"/>
            <a:ext cx="5357850" cy="1143008"/>
          </a:xfrm>
          <a:prstGeom prst="roundRect">
            <a:avLst/>
          </a:prstGeom>
          <a:solidFill>
            <a:schemeClr val="accent1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14546" y="0"/>
            <a:ext cx="44905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свободные  затухают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786182" y="1214422"/>
            <a:ext cx="45704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 = 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kumimoji="0" lang="en-US" sz="4000" b="1" i="0" u="none" strike="noStrike" cap="none" normalizeH="0" baseline="-3000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cos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(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 +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</a:t>
            </a:r>
            <a:r>
              <a:rPr kumimoji="0" lang="en-US" sz="4000" b="0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14612" y="500042"/>
            <a:ext cx="335758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вынужденные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0034" y="2143116"/>
            <a:ext cx="30850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Раскачиваем…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429124" y="2428868"/>
            <a:ext cx="31665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накопление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Е</a:t>
            </a:r>
            <a:r>
              <a:rPr kumimoji="0" lang="ru-RU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40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1830060" y="3898572"/>
            <a:ext cx="613322" cy="77129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47"/>
          <p:cNvGrpSpPr/>
          <p:nvPr/>
        </p:nvGrpSpPr>
        <p:grpSpPr>
          <a:xfrm>
            <a:off x="1714480" y="3286124"/>
            <a:ext cx="4714908" cy="1571636"/>
            <a:chOff x="1714480" y="3286124"/>
            <a:chExt cx="4714908" cy="1571636"/>
          </a:xfrm>
        </p:grpSpPr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1714480" y="3286124"/>
              <a:ext cx="4714908" cy="1571636"/>
              <a:chOff x="4262" y="3767"/>
              <a:chExt cx="3076" cy="1385"/>
            </a:xfrm>
          </p:grpSpPr>
          <p:sp>
            <p:nvSpPr>
              <p:cNvPr id="1027" name="Line 3"/>
              <p:cNvSpPr>
                <a:spLocks noChangeShapeType="1"/>
              </p:cNvSpPr>
              <p:nvPr/>
            </p:nvSpPr>
            <p:spPr bwMode="auto">
              <a:xfrm>
                <a:off x="4262" y="3779"/>
                <a:ext cx="307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8" name="Oval 4"/>
              <p:cNvSpPr>
                <a:spLocks noChangeArrowheads="1"/>
              </p:cNvSpPr>
              <p:nvPr/>
            </p:nvSpPr>
            <p:spPr bwMode="auto">
              <a:xfrm>
                <a:off x="4458" y="4585"/>
                <a:ext cx="141" cy="141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Oval 5"/>
              <p:cNvSpPr>
                <a:spLocks noChangeArrowheads="1"/>
              </p:cNvSpPr>
              <p:nvPr/>
            </p:nvSpPr>
            <p:spPr bwMode="auto">
              <a:xfrm>
                <a:off x="6094" y="5011"/>
                <a:ext cx="141" cy="14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Oval 6"/>
              <p:cNvSpPr>
                <a:spLocks noChangeArrowheads="1"/>
              </p:cNvSpPr>
              <p:nvPr/>
            </p:nvSpPr>
            <p:spPr bwMode="auto">
              <a:xfrm>
                <a:off x="6820" y="4572"/>
                <a:ext cx="141" cy="14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4573" y="4643"/>
                <a:ext cx="243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V="1">
                <a:off x="4527" y="3790"/>
                <a:ext cx="0" cy="80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 flipV="1">
                <a:off x="6877" y="3767"/>
                <a:ext cx="0" cy="80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4" name="Line 10"/>
              <p:cNvSpPr>
                <a:spLocks noChangeShapeType="1"/>
              </p:cNvSpPr>
              <p:nvPr/>
            </p:nvSpPr>
            <p:spPr bwMode="auto">
              <a:xfrm flipH="1" flipV="1">
                <a:off x="6163" y="3769"/>
                <a:ext cx="0" cy="12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 flipV="1">
                <a:off x="5322" y="3790"/>
                <a:ext cx="0" cy="54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9" name="Oval 5"/>
            <p:cNvSpPr>
              <a:spLocks noChangeArrowheads="1"/>
            </p:cNvSpPr>
            <p:nvPr/>
          </p:nvSpPr>
          <p:spPr bwMode="auto">
            <a:xfrm>
              <a:off x="3212867" y="3904968"/>
              <a:ext cx="216125" cy="160000"/>
            </a:xfrm>
            <a:prstGeom prst="ellipse">
              <a:avLst/>
            </a:prstGeom>
            <a:solidFill>
              <a:srgbClr val="0000FF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-1" y="5000636"/>
            <a:ext cx="4316133" cy="914407"/>
            <a:chOff x="4297" y="5264"/>
            <a:chExt cx="3479" cy="680"/>
          </a:xfrm>
        </p:grpSpPr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4297" y="5334"/>
              <a:ext cx="58" cy="610"/>
              <a:chOff x="4297" y="5334"/>
              <a:chExt cx="58" cy="610"/>
            </a:xfrm>
          </p:grpSpPr>
          <p:sp>
            <p:nvSpPr>
              <p:cNvPr id="1040" name="Line 16"/>
              <p:cNvSpPr>
                <a:spLocks noChangeShapeType="1"/>
              </p:cNvSpPr>
              <p:nvPr/>
            </p:nvSpPr>
            <p:spPr bwMode="auto">
              <a:xfrm>
                <a:off x="4355" y="5334"/>
                <a:ext cx="0" cy="58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1" name="Line 17"/>
              <p:cNvSpPr>
                <a:spLocks noChangeShapeType="1"/>
              </p:cNvSpPr>
              <p:nvPr/>
            </p:nvSpPr>
            <p:spPr bwMode="auto">
              <a:xfrm>
                <a:off x="4297" y="5357"/>
                <a:ext cx="0" cy="587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4383" y="5316"/>
              <a:ext cx="1234" cy="507"/>
              <a:chOff x="4383" y="5316"/>
              <a:chExt cx="1234" cy="507"/>
            </a:xfrm>
          </p:grpSpPr>
          <p:sp>
            <p:nvSpPr>
              <p:cNvPr id="1043" name="Line 19"/>
              <p:cNvSpPr>
                <a:spLocks noChangeShapeType="1"/>
              </p:cNvSpPr>
              <p:nvPr/>
            </p:nvSpPr>
            <p:spPr bwMode="auto">
              <a:xfrm flipV="1">
                <a:off x="4383" y="5334"/>
                <a:ext cx="15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auto">
              <a:xfrm flipV="1">
                <a:off x="5467" y="5477"/>
                <a:ext cx="15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>
                <a:off x="4539" y="5345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 rot="13431078">
                <a:off x="4698" y="5341"/>
                <a:ext cx="224" cy="4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7" name="Line 23"/>
              <p:cNvSpPr>
                <a:spLocks noChangeShapeType="1"/>
              </p:cNvSpPr>
              <p:nvPr/>
            </p:nvSpPr>
            <p:spPr bwMode="auto">
              <a:xfrm>
                <a:off x="4896" y="5327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8" name="Line 24"/>
              <p:cNvSpPr>
                <a:spLocks noChangeShapeType="1"/>
              </p:cNvSpPr>
              <p:nvPr/>
            </p:nvSpPr>
            <p:spPr bwMode="auto">
              <a:xfrm rot="13431078">
                <a:off x="5067" y="5330"/>
                <a:ext cx="224" cy="4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>
                <a:off x="5271" y="5316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603" y="5363"/>
              <a:ext cx="334" cy="32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5927" y="5264"/>
              <a:ext cx="1234" cy="507"/>
              <a:chOff x="4383" y="5316"/>
              <a:chExt cx="1234" cy="507"/>
            </a:xfrm>
          </p:grpSpPr>
          <p:sp>
            <p:nvSpPr>
              <p:cNvPr id="1052" name="Line 28"/>
              <p:cNvSpPr>
                <a:spLocks noChangeShapeType="1"/>
              </p:cNvSpPr>
              <p:nvPr/>
            </p:nvSpPr>
            <p:spPr bwMode="auto">
              <a:xfrm flipV="1">
                <a:off x="4383" y="5334"/>
                <a:ext cx="15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3" name="Line 29"/>
              <p:cNvSpPr>
                <a:spLocks noChangeShapeType="1"/>
              </p:cNvSpPr>
              <p:nvPr/>
            </p:nvSpPr>
            <p:spPr bwMode="auto">
              <a:xfrm flipV="1">
                <a:off x="5467" y="5477"/>
                <a:ext cx="15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4" name="Line 30"/>
              <p:cNvSpPr>
                <a:spLocks noChangeShapeType="1"/>
              </p:cNvSpPr>
              <p:nvPr/>
            </p:nvSpPr>
            <p:spPr bwMode="auto">
              <a:xfrm>
                <a:off x="4539" y="5345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5" name="Line 31"/>
              <p:cNvSpPr>
                <a:spLocks noChangeShapeType="1"/>
              </p:cNvSpPr>
              <p:nvPr/>
            </p:nvSpPr>
            <p:spPr bwMode="auto">
              <a:xfrm rot="13431078">
                <a:off x="4698" y="5341"/>
                <a:ext cx="224" cy="4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6" name="Line 32"/>
              <p:cNvSpPr>
                <a:spLocks noChangeShapeType="1"/>
              </p:cNvSpPr>
              <p:nvPr/>
            </p:nvSpPr>
            <p:spPr bwMode="auto">
              <a:xfrm>
                <a:off x="4896" y="5327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 rot="13431078">
                <a:off x="5067" y="5330"/>
                <a:ext cx="224" cy="46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8" name="Line 34"/>
              <p:cNvSpPr>
                <a:spLocks noChangeShapeType="1"/>
              </p:cNvSpPr>
              <p:nvPr/>
            </p:nvSpPr>
            <p:spPr bwMode="auto">
              <a:xfrm>
                <a:off x="5271" y="5316"/>
                <a:ext cx="190" cy="47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 flipV="1">
              <a:off x="7143" y="5423"/>
              <a:ext cx="633" cy="1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49" name="Прямая соединительная линия 48"/>
          <p:cNvCxnSpPr/>
          <p:nvPr/>
        </p:nvCxnSpPr>
        <p:spPr>
          <a:xfrm rot="5400000">
            <a:off x="1928794" y="5429264"/>
            <a:ext cx="1285884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70678" y="5428470"/>
            <a:ext cx="1285884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1214414" y="5929330"/>
            <a:ext cx="1357322" cy="1588"/>
          </a:xfrm>
          <a:prstGeom prst="straightConnector1">
            <a:avLst/>
          </a:prstGeom>
          <a:ln w="22225">
            <a:solidFill>
              <a:srgbClr val="000099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3500430" y="4844112"/>
            <a:ext cx="578647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РЕЗОНАНС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резкое</a:t>
            </a:r>
            <a:r>
              <a:rPr kumimoji="0" lang="en-US" sz="36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../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вынужденных…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rot="5400000" flipH="1" flipV="1">
            <a:off x="4929190" y="5643578"/>
            <a:ext cx="357190" cy="21431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0" y="1142984"/>
            <a:ext cx="33575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 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en-US" sz="36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1214414" y="5343302"/>
            <a:ext cx="1357322" cy="45719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4" name="Группа 53"/>
          <p:cNvGrpSpPr/>
          <p:nvPr/>
        </p:nvGrpSpPr>
        <p:grpSpPr>
          <a:xfrm>
            <a:off x="0" y="-24"/>
            <a:ext cx="9144000" cy="6858000"/>
            <a:chOff x="0" y="-3429000"/>
            <a:chExt cx="9144000" cy="6858000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0" y="-342900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6" name="Group 52"/>
            <p:cNvGrpSpPr>
              <a:grpSpLocks/>
            </p:cNvGrpSpPr>
            <p:nvPr/>
          </p:nvGrpSpPr>
          <p:grpSpPr bwMode="auto">
            <a:xfrm>
              <a:off x="5929286" y="1571618"/>
              <a:ext cx="3214709" cy="1128718"/>
              <a:chOff x="6247" y="4708"/>
              <a:chExt cx="1691" cy="766"/>
            </a:xfrm>
          </p:grpSpPr>
          <p:sp>
            <p:nvSpPr>
              <p:cNvPr id="60" name="Text Box 53"/>
              <p:cNvSpPr txBox="1">
                <a:spLocks noChangeArrowheads="1"/>
              </p:cNvSpPr>
              <p:nvPr/>
            </p:nvSpPr>
            <p:spPr bwMode="auto">
              <a:xfrm>
                <a:off x="6247" y="4857"/>
                <a:ext cx="760" cy="4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4000" b="1" i="0" u="none" strike="noStrike" cap="none" normalizeH="0" baseline="-2500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kumimoji="0" lang="ru-RU" sz="5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61" name="Group 54"/>
              <p:cNvGrpSpPr>
                <a:grpSpLocks/>
              </p:cNvGrpSpPr>
              <p:nvPr/>
            </p:nvGrpSpPr>
            <p:grpSpPr bwMode="auto">
              <a:xfrm>
                <a:off x="6247" y="4708"/>
                <a:ext cx="1691" cy="766"/>
                <a:chOff x="6247" y="4708"/>
                <a:chExt cx="1691" cy="766"/>
              </a:xfrm>
            </p:grpSpPr>
            <p:grpSp>
              <p:nvGrpSpPr>
                <p:cNvPr id="62" name="Group 55"/>
                <p:cNvGrpSpPr>
                  <a:grpSpLocks/>
                </p:cNvGrpSpPr>
                <p:nvPr/>
              </p:nvGrpSpPr>
              <p:grpSpPr bwMode="auto">
                <a:xfrm>
                  <a:off x="7133" y="4816"/>
                  <a:ext cx="726" cy="530"/>
                  <a:chOff x="7269" y="3433"/>
                  <a:chExt cx="726" cy="530"/>
                </a:xfrm>
              </p:grpSpPr>
              <p:sp>
                <p:nvSpPr>
                  <p:cNvPr id="70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7269" y="3675"/>
                    <a:ext cx="35" cy="276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1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304" y="3444"/>
                    <a:ext cx="80" cy="519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2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7384" y="3433"/>
                    <a:ext cx="611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63" name="Group 59"/>
                <p:cNvGrpSpPr>
                  <a:grpSpLocks/>
                </p:cNvGrpSpPr>
                <p:nvPr/>
              </p:nvGrpSpPr>
              <p:grpSpPr bwMode="auto">
                <a:xfrm>
                  <a:off x="6247" y="4708"/>
                  <a:ext cx="1691" cy="766"/>
                  <a:chOff x="6235" y="4708"/>
                  <a:chExt cx="1691" cy="766"/>
                </a:xfrm>
              </p:grpSpPr>
              <p:sp>
                <p:nvSpPr>
                  <p:cNvPr id="64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86" y="4813"/>
                    <a:ext cx="657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sz="40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rPr>
                      <a:t></a:t>
                    </a:r>
                    <a:endPara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65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7229" y="4708"/>
                    <a:ext cx="672" cy="766"/>
                    <a:chOff x="9757" y="3167"/>
                    <a:chExt cx="681" cy="662"/>
                  </a:xfrm>
                </p:grpSpPr>
                <p:sp>
                  <p:nvSpPr>
                    <p:cNvPr id="67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7" y="3461"/>
                      <a:ext cx="680" cy="36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k </a:t>
                      </a:r>
                      <a:endParaRPr kumimoji="0" 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8" name="Text Box 6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58" y="3167"/>
                      <a:ext cx="680" cy="42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5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9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57" y="3537"/>
                      <a:ext cx="530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ru-RU" sz="5400"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6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6235" y="4771"/>
                    <a:ext cx="1691" cy="691"/>
                  </a:xfrm>
                  <a:prstGeom prst="foldedCorner">
                    <a:avLst>
                      <a:gd name="adj" fmla="val 12500"/>
                    </a:avLst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ru-RU" sz="540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grpSp>
          <p:nvGrpSpPr>
            <p:cNvPr id="57" name="Группа 131"/>
            <p:cNvGrpSpPr/>
            <p:nvPr/>
          </p:nvGrpSpPr>
          <p:grpSpPr>
            <a:xfrm>
              <a:off x="2357422" y="1857364"/>
              <a:ext cx="2882520" cy="769441"/>
              <a:chOff x="5572132" y="1071546"/>
              <a:chExt cx="2882520" cy="769441"/>
            </a:xfrm>
            <a:solidFill>
              <a:schemeClr val="bg1">
                <a:lumMod val="75000"/>
              </a:schemeClr>
            </a:solidFill>
          </p:grpSpPr>
          <p:sp>
            <p:nvSpPr>
              <p:cNvPr id="58" name="Rectangle 1"/>
              <p:cNvSpPr>
                <a:spLocks noChangeArrowheads="1"/>
              </p:cNvSpPr>
              <p:nvPr/>
            </p:nvSpPr>
            <p:spPr bwMode="auto">
              <a:xfrm>
                <a:off x="5572132" y="1071546"/>
                <a:ext cx="2882520" cy="76944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ffectLst/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eaLnBrk="0" hangingPunct="0"/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T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= </a:t>
                </a:r>
                <a:r>
                  <a:rPr kumimoji="0" lang="ru-RU" sz="4400" b="1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2</a:t>
                </a:r>
                <a:r>
                  <a:rPr kumimoji="0" lang="en-US" sz="4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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smtClean="0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4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4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endParaRPr kumimoji="0" lang="ru-RU" sz="44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  <p:cxnSp>
            <p:nvCxnSpPr>
              <p:cNvPr id="59" name="Прямая соединительная линия 58"/>
              <p:cNvCxnSpPr/>
              <p:nvPr/>
            </p:nvCxnSpPr>
            <p:spPr>
              <a:xfrm>
                <a:off x="7415232" y="1124306"/>
                <a:ext cx="707035" cy="2325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191395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6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6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400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191395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400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400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1025" grpId="0"/>
      <p:bldP spid="4" grpId="0"/>
      <p:bldP spid="5" grpId="0"/>
      <p:bldP spid="6" grpId="0"/>
      <p:bldP spid="1036" grpId="0" animBg="1"/>
      <p:bldP spid="1063" grpId="0"/>
      <p:bldP spid="47" grpId="0"/>
      <p:bldP spid="5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3532</TotalTime>
  <Words>1553</Words>
  <Application>Microsoft Office PowerPoint</Application>
  <PresentationFormat>Экран (4:3)</PresentationFormat>
  <Paragraphs>461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Домашнее задание.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393</cp:revision>
  <dcterms:created xsi:type="dcterms:W3CDTF">2009-11-04T14:29:22Z</dcterms:created>
  <dcterms:modified xsi:type="dcterms:W3CDTF">2020-03-16T15:21:34Z</dcterms:modified>
</cp:coreProperties>
</file>