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2"/>
  </p:notesMasterIdLst>
  <p:sldIdLst>
    <p:sldId id="320" r:id="rId2"/>
    <p:sldId id="256" r:id="rId3"/>
    <p:sldId id="336" r:id="rId4"/>
    <p:sldId id="346" r:id="rId5"/>
    <p:sldId id="347" r:id="rId6"/>
    <p:sldId id="307" r:id="rId7"/>
    <p:sldId id="308" r:id="rId8"/>
    <p:sldId id="309" r:id="rId9"/>
    <p:sldId id="310" r:id="rId10"/>
    <p:sldId id="311" r:id="rId11"/>
    <p:sldId id="312" r:id="rId12"/>
    <p:sldId id="340" r:id="rId13"/>
    <p:sldId id="339" r:id="rId14"/>
    <p:sldId id="313" r:id="rId15"/>
    <p:sldId id="322" r:id="rId16"/>
    <p:sldId id="316" r:id="rId17"/>
    <p:sldId id="314" r:id="rId18"/>
    <p:sldId id="323" r:id="rId19"/>
    <p:sldId id="337" r:id="rId20"/>
    <p:sldId id="338" r:id="rId21"/>
    <p:sldId id="325" r:id="rId22"/>
    <p:sldId id="317" r:id="rId23"/>
    <p:sldId id="305" r:id="rId24"/>
    <p:sldId id="298" r:id="rId25"/>
    <p:sldId id="297" r:id="rId26"/>
    <p:sldId id="295" r:id="rId27"/>
    <p:sldId id="321" r:id="rId28"/>
    <p:sldId id="324" r:id="rId29"/>
    <p:sldId id="327" r:id="rId30"/>
    <p:sldId id="326" r:id="rId31"/>
    <p:sldId id="329" r:id="rId32"/>
    <p:sldId id="328" r:id="rId33"/>
    <p:sldId id="333" r:id="rId34"/>
    <p:sldId id="350" r:id="rId35"/>
    <p:sldId id="349" r:id="rId36"/>
    <p:sldId id="351" r:id="rId37"/>
    <p:sldId id="352" r:id="rId38"/>
    <p:sldId id="353" r:id="rId39"/>
    <p:sldId id="354" r:id="rId40"/>
    <p:sldId id="345" r:id="rId41"/>
    <p:sldId id="331" r:id="rId42"/>
    <p:sldId id="341" r:id="rId43"/>
    <p:sldId id="342" r:id="rId44"/>
    <p:sldId id="318" r:id="rId45"/>
    <p:sldId id="330" r:id="rId46"/>
    <p:sldId id="348" r:id="rId47"/>
    <p:sldId id="334" r:id="rId48"/>
    <p:sldId id="335" r:id="rId49"/>
    <p:sldId id="343" r:id="rId50"/>
    <p:sldId id="344" r:id="rId5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6600"/>
    <a:srgbClr val="18186A"/>
    <a:srgbClr val="222292"/>
    <a:srgbClr val="F9E3A5"/>
    <a:srgbClr val="339933"/>
    <a:srgbClr val="F90101"/>
    <a:srgbClr val="0033CC"/>
    <a:srgbClr val="1A1A70"/>
    <a:srgbClr val="1B1B7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931" autoAdjust="0"/>
    <p:restoredTop sz="93792" autoAdjust="0"/>
  </p:normalViewPr>
  <p:slideViewPr>
    <p:cSldViewPr>
      <p:cViewPr>
        <p:scale>
          <a:sx n="91" d="100"/>
          <a:sy n="91" d="100"/>
        </p:scale>
        <p:origin x="-1410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846693D7-88DF-4F2F-B581-196637C2216A}" type="datetimeFigureOut">
              <a:rPr lang="ru-RU"/>
              <a:pPr>
                <a:defRPr/>
              </a:pPr>
              <a:t>24.01.2021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4B15717C-298D-4083-BA6F-E30A1CB358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57873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ltGray">
          <a:xfrm>
            <a:off x="-1588" y="5157788"/>
            <a:ext cx="9145588" cy="1708150"/>
          </a:xfrm>
          <a:prstGeom prst="rect">
            <a:avLst/>
          </a:prstGeom>
          <a:solidFill>
            <a:srgbClr val="FFFFE5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gray">
          <a:xfrm>
            <a:off x="3175" y="4935538"/>
            <a:ext cx="1282700" cy="222250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invGray">
          <a:xfrm flipH="1">
            <a:off x="8221663" y="0"/>
            <a:ext cx="136525" cy="928688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15" descr="occupations_bike_repair_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5888" y="928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6" descr="science_machine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000500"/>
            <a:ext cx="391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52600" y="3733800"/>
            <a:ext cx="60198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524000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ru-RU" altLang="zh-CN" dirty="0" smtClean="0"/>
              <a:t>Образец заголовка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8475" y="233363"/>
            <a:ext cx="2130425" cy="6276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238875" cy="6276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250825" cy="5891213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1403350" cy="1247775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0" y="0"/>
            <a:ext cx="73025" cy="765175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468313" y="6481763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187450" y="908050"/>
            <a:ext cx="7956550" cy="144463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547813" y="233363"/>
            <a:ext cx="74310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rgbClr val="339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3C43F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5.wav"/><Relationship Id="rId4" Type="http://schemas.openxmlformats.org/officeDocument/2006/relationships/audio" Target="../media/audio2.wav"/><Relationship Id="rId9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audio" Target="../media/audio5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audio" Target="../media/audio9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11" Type="http://schemas.microsoft.com/office/2007/relationships/hdphoto" Target="../media/hdphoto7.wdp"/><Relationship Id="rId5" Type="http://schemas.openxmlformats.org/officeDocument/2006/relationships/audio" Target="../media/audio2.wav"/><Relationship Id="rId10" Type="http://schemas.openxmlformats.org/officeDocument/2006/relationships/image" Target="../media/image22.jpeg"/><Relationship Id="rId4" Type="http://schemas.openxmlformats.org/officeDocument/2006/relationships/audio" Target="../media/audio5.wav"/><Relationship Id="rId9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1.wav"/><Relationship Id="rId10" Type="http://schemas.microsoft.com/office/2007/relationships/hdphoto" Target="../media/hdphoto8.wdp"/><Relationship Id="rId4" Type="http://schemas.openxmlformats.org/officeDocument/2006/relationships/audio" Target="../media/audio8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8.wav"/><Relationship Id="rId4" Type="http://schemas.openxmlformats.org/officeDocument/2006/relationships/audio" Target="../media/audio5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9.wav"/><Relationship Id="rId4" Type="http://schemas.openxmlformats.org/officeDocument/2006/relationships/audio" Target="../media/audio5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9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8.wav"/><Relationship Id="rId4" Type="http://schemas.openxmlformats.org/officeDocument/2006/relationships/audio" Target="../media/audio11.wav"/><Relationship Id="rId9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audio" Target="../media/audio5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7.wav"/><Relationship Id="rId4" Type="http://schemas.openxmlformats.org/officeDocument/2006/relationships/audio" Target="../media/audio5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9.wav"/><Relationship Id="rId4" Type="http://schemas.openxmlformats.org/officeDocument/2006/relationships/audio" Target="../media/audio8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9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0.wav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9.wav"/><Relationship Id="rId4" Type="http://schemas.openxmlformats.org/officeDocument/2006/relationships/audio" Target="../media/audio2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26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7.wav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8.wav"/><Relationship Id="rId7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10.wav"/><Relationship Id="rId4" Type="http://schemas.openxmlformats.org/officeDocument/2006/relationships/audio" Target="../media/audio4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audio" Target="../media/audio11.wav"/><Relationship Id="rId4" Type="http://schemas.openxmlformats.org/officeDocument/2006/relationships/audio" Target="../media/audio5.wav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audio" Target="../media/audio9.wav"/><Relationship Id="rId4" Type="http://schemas.openxmlformats.org/officeDocument/2006/relationships/audio" Target="../media/audio1.wav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5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8.wav"/><Relationship Id="rId4" Type="http://schemas.openxmlformats.org/officeDocument/2006/relationships/audio" Target="../media/audio4.wav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3" Type="http://schemas.openxmlformats.org/officeDocument/2006/relationships/audio" Target="../media/audio9.wav"/><Relationship Id="rId7" Type="http://schemas.openxmlformats.org/officeDocument/2006/relationships/audio" Target="../media/audio10.wav"/><Relationship Id="rId12" Type="http://schemas.openxmlformats.org/officeDocument/2006/relationships/image" Target="../media/image14.jpeg"/><Relationship Id="rId1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5.jpeg"/><Relationship Id="rId1" Type="http://schemas.openxmlformats.org/officeDocument/2006/relationships/vmlDrawing" Target="../drawings/vmlDrawing1.vml"/><Relationship Id="rId6" Type="http://schemas.openxmlformats.org/officeDocument/2006/relationships/audio" Target="../media/audio7.wav"/><Relationship Id="rId11" Type="http://schemas.openxmlformats.org/officeDocument/2006/relationships/oleObject" Target="../embeddings/oleObject2.bin"/><Relationship Id="rId5" Type="http://schemas.openxmlformats.org/officeDocument/2006/relationships/audio" Target="../media/audio5.wav"/><Relationship Id="rId15" Type="http://schemas.microsoft.com/office/2007/relationships/hdphoto" Target="../media/hdphoto1.wdp"/><Relationship Id="rId10" Type="http://schemas.openxmlformats.org/officeDocument/2006/relationships/oleObject" Target="../embeddings/oleObject1.bin"/><Relationship Id="rId4" Type="http://schemas.openxmlformats.org/officeDocument/2006/relationships/audio" Target="../media/audio1.wav"/><Relationship Id="rId9" Type="http://schemas.openxmlformats.org/officeDocument/2006/relationships/audio" Target="../media/audio8.wav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audio" Target="../media/audio9.wav"/><Relationship Id="rId7" Type="http://schemas.openxmlformats.org/officeDocument/2006/relationships/image" Target="../media/image16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microsoft.com/office/2007/relationships/hdphoto" Target="../media/hdphoto4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audio" Target="../media/audio7.wav"/><Relationship Id="rId4" Type="http://schemas.openxmlformats.org/officeDocument/2006/relationships/audio" Target="../media/audio5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1.wav"/><Relationship Id="rId4" Type="http://schemas.openxmlformats.org/officeDocument/2006/relationships/audio" Target="../media/audio9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43108" y="79356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32" y="-24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-24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00100" y="44624"/>
            <a:ext cx="7715304" cy="3456384"/>
          </a:xfrm>
          <a:solidFill>
            <a:srgbClr val="92D050"/>
          </a:solidFill>
        </p:spPr>
        <p:txBody>
          <a:bodyPr/>
          <a:lstStyle/>
          <a:p>
            <a:pPr marL="0" indent="0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9окт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тст№1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(50 баллов)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на16,10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Гр5//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ru-RU" sz="32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500"/>
                            </p:stCondLst>
                            <p:childTnLst>
                              <p:par>
                                <p:cTn id="6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1500"/>
                            </p:stCondLst>
                            <p:childTnLst>
                              <p:par>
                                <p:cTn id="75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2000"/>
                            </p:stCondLst>
                            <p:childTnLst>
                              <p:par>
                                <p:cTn id="7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0" y="0"/>
            <a:ext cx="9468544" cy="27089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6.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Если  вещество сохраняет объем,  но легко  меняет форму, значит, оно находится в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...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состоянии.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1)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жидком </a:t>
            </a: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или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твердом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2)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жидком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3)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газообразном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4)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твердом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20302423">
            <a:off x="4496514" y="1882364"/>
            <a:ext cx="2930033" cy="609334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marL="457200" lvl="0" indent="-457200">
              <a:lnSpc>
                <a:spcPts val="4000"/>
              </a:lnSpc>
              <a:spcAft>
                <a:spcPts val="1000"/>
              </a:spcAft>
            </a:pP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2)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жидком </a:t>
            </a:r>
            <a:endParaRPr lang="en-US" sz="4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0" y="3429000"/>
            <a:ext cx="9143999" cy="242889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6.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Определите,  какое  свойство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жидких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тел  указано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неверно.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1)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текут 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2)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имеют определенный объем 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3)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трудно сжимаются 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2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4)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сохраняют постоянную форму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0685024">
            <a:off x="2186088" y="5527496"/>
            <a:ext cx="7001276" cy="392864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>
              <a:lnSpc>
                <a:spcPts val="2000"/>
              </a:lnSpc>
              <a:spcAft>
                <a:spcPts val="1000"/>
              </a:spcAft>
            </a:pP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сохраняют постоянную форму</a:t>
            </a:r>
            <a:endParaRPr lang="ru-RU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0" y="0"/>
            <a:ext cx="9144000" cy="6858024"/>
            <a:chOff x="-93792" y="-4973273"/>
            <a:chExt cx="9144000" cy="6858024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-93792" y="-4973273"/>
              <a:ext cx="9144000" cy="6858024"/>
              <a:chOff x="-2715246" y="-6673767"/>
              <a:chExt cx="9144000" cy="7072362"/>
            </a:xfrm>
          </p:grpSpPr>
          <p:sp>
            <p:nvSpPr>
              <p:cNvPr id="9" name="Прямоугольник 8"/>
              <p:cNvSpPr/>
              <p:nvPr/>
            </p:nvSpPr>
            <p:spPr>
              <a:xfrm>
                <a:off x="-2715246" y="-6673767"/>
                <a:ext cx="9144000" cy="707236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Line 16"/>
              <p:cNvSpPr>
                <a:spLocks noChangeShapeType="1"/>
              </p:cNvSpPr>
              <p:nvPr/>
            </p:nvSpPr>
            <p:spPr bwMode="auto">
              <a:xfrm>
                <a:off x="4716987" y="-6599508"/>
                <a:ext cx="864966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-1547880" y="-4506632"/>
                <a:ext cx="7129833" cy="95218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>
                <a:spAutoFit/>
              </a:bodyPr>
              <a:lstStyle/>
              <a:p>
                <a:pPr lvl="0" eaLnBrk="0" hangingPunct="0"/>
                <a:r>
                  <a:rPr lang="ru-RU" sz="54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… состоят из молекул</a:t>
                </a:r>
              </a:p>
            </p:txBody>
          </p:sp>
          <p:sp>
            <p:nvSpPr>
              <p:cNvPr id="12" name="Text Box 50"/>
              <p:cNvSpPr txBox="1">
                <a:spLocks noChangeArrowheads="1"/>
              </p:cNvSpPr>
              <p:nvPr/>
            </p:nvSpPr>
            <p:spPr bwMode="auto">
              <a:xfrm>
                <a:off x="-2073055" y="-3476416"/>
                <a:ext cx="8180182" cy="114298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…хаотически движутся</a:t>
                </a:r>
              </a:p>
            </p:txBody>
          </p:sp>
        </p:grpSp>
        <p:sp>
          <p:nvSpPr>
            <p:cNvPr id="8" name="Text Box 50"/>
            <p:cNvSpPr txBox="1">
              <a:spLocks noChangeArrowheads="1"/>
            </p:cNvSpPr>
            <p:nvPr/>
          </p:nvSpPr>
          <p:spPr bwMode="auto">
            <a:xfrm>
              <a:off x="1266025" y="-663753"/>
              <a:ext cx="6749141" cy="110834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…взаимодействуют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12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5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200"/>
                                        <p:tgtEl>
                                          <p:spTgt spid="512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200"/>
                                        <p:tgtEl>
                                          <p:spTgt spid="512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200"/>
                                        <p:tgtEl>
                                          <p:spTgt spid="512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200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200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200"/>
                                        <p:tgtEl>
                                          <p:spTgt spid="5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200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200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200"/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200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200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200"/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200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200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200"/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200"/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200"/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200"/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 build="p" animBg="1"/>
      <p:bldP spid="3" grpId="0" animBg="1"/>
      <p:bldP spid="5122" grpId="0" build="p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107154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7.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Определите скорость движения автомобиля.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736242" y="1357322"/>
            <a:ext cx="5336352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-62888" y="1097663"/>
            <a:ext cx="5715008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км/час</a:t>
            </a:r>
            <a:r>
              <a:rPr lang="ru-RU" sz="48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4=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км/час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78599" y="1070032"/>
            <a:ext cx="2143140" cy="101566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flipH="1">
            <a:off x="3491278" y="4183946"/>
            <a:ext cx="5652722" cy="242889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42844" y="3571876"/>
            <a:ext cx="5929354" cy="7694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км/час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4= 72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км/час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35896" y="3356992"/>
            <a:ext cx="2143140" cy="101566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flipH="1">
            <a:off x="2893840" y="6012577"/>
            <a:ext cx="196619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18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км/час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 animBg="1"/>
      <p:bldP spid="4" grpId="0" animBg="1"/>
      <p:bldP spid="5" grpId="0" animBg="1"/>
      <p:bldP spid="9" grpId="0" animBg="1"/>
      <p:bldP spid="9" grpId="2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71" name="Group 19"/>
          <p:cNvGrpSpPr>
            <a:grpSpLocks/>
          </p:cNvGrpSpPr>
          <p:nvPr/>
        </p:nvGrpSpPr>
        <p:grpSpPr bwMode="auto">
          <a:xfrm>
            <a:off x="604840" y="781053"/>
            <a:ext cx="4824416" cy="2862261"/>
            <a:chOff x="8991" y="8100"/>
            <a:chExt cx="2816" cy="2216"/>
          </a:xfrm>
        </p:grpSpPr>
        <p:grpSp>
          <p:nvGrpSpPr>
            <p:cNvPr id="49172" name="Group 20"/>
            <p:cNvGrpSpPr>
              <a:grpSpLocks/>
            </p:cNvGrpSpPr>
            <p:nvPr/>
          </p:nvGrpSpPr>
          <p:grpSpPr bwMode="auto">
            <a:xfrm>
              <a:off x="8991" y="8100"/>
              <a:ext cx="2816" cy="2216"/>
              <a:chOff x="8629" y="8224"/>
              <a:chExt cx="2816" cy="2216"/>
            </a:xfrm>
          </p:grpSpPr>
          <p:sp>
            <p:nvSpPr>
              <p:cNvPr id="49173" name="Text Box 21"/>
              <p:cNvSpPr txBox="1">
                <a:spLocks noChangeArrowheads="1"/>
              </p:cNvSpPr>
              <p:nvPr/>
            </p:nvSpPr>
            <p:spPr bwMode="auto">
              <a:xfrm>
                <a:off x="8721" y="8280"/>
                <a:ext cx="2700" cy="2160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174" name="Text Box 22"/>
              <p:cNvSpPr txBox="1">
                <a:spLocks noChangeArrowheads="1"/>
              </p:cNvSpPr>
              <p:nvPr/>
            </p:nvSpPr>
            <p:spPr bwMode="auto">
              <a:xfrm>
                <a:off x="8901" y="8224"/>
                <a:ext cx="72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s.</a:t>
                </a:r>
                <a:r>
                  <a:rPr kumimoji="0" lang="ru-RU" sz="2400" b="0" i="0" u="none" strike="noStrike" cap="none" normalizeH="0" baseline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м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175" name="Text Box 23"/>
              <p:cNvSpPr txBox="1">
                <a:spLocks noChangeArrowheads="1"/>
              </p:cNvSpPr>
              <p:nvPr/>
            </p:nvSpPr>
            <p:spPr bwMode="auto">
              <a:xfrm>
                <a:off x="8629" y="8456"/>
                <a:ext cx="360" cy="12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6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176" name="Text Box 24"/>
              <p:cNvSpPr txBox="1">
                <a:spLocks noChangeArrowheads="1"/>
              </p:cNvSpPr>
              <p:nvPr/>
            </p:nvSpPr>
            <p:spPr bwMode="auto">
              <a:xfrm>
                <a:off x="10905" y="9680"/>
                <a:ext cx="54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t.c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177" name="Text Box 25"/>
              <p:cNvSpPr txBox="1">
                <a:spLocks noChangeArrowheads="1"/>
              </p:cNvSpPr>
              <p:nvPr/>
            </p:nvSpPr>
            <p:spPr bwMode="auto">
              <a:xfrm>
                <a:off x="9589" y="9984"/>
                <a:ext cx="54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2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0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9178" name="Text Box 26"/>
            <p:cNvSpPr txBox="1">
              <a:spLocks noChangeArrowheads="1"/>
            </p:cNvSpPr>
            <p:nvPr/>
          </p:nvSpPr>
          <p:spPr bwMode="auto">
            <a:xfrm>
              <a:off x="10341" y="8280"/>
              <a:ext cx="126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noProof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Рис.5</a:t>
              </a:r>
              <a:endParaRPr kumimoji="0" lang="ru-RU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49170" name="Picture 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0321" y="285752"/>
            <a:ext cx="4018869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79" name="Text Box 27"/>
          <p:cNvSpPr txBox="1">
            <a:spLocks noChangeArrowheads="1"/>
          </p:cNvSpPr>
          <p:nvPr/>
        </p:nvSpPr>
        <p:spPr bwMode="auto">
          <a:xfrm>
            <a:off x="0" y="3643314"/>
            <a:ext cx="914400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9.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 графику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 рисунке.5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найдите скорости двух тел.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с большим значением скорости запишите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м/с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точностью до целых.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27"/>
          <p:cNvSpPr txBox="1">
            <a:spLocks noChangeArrowheads="1"/>
          </p:cNvSpPr>
          <p:nvPr/>
        </p:nvSpPr>
        <p:spPr bwMode="auto">
          <a:xfrm>
            <a:off x="1428728" y="1214422"/>
            <a:ext cx="785786" cy="50006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3м/с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27"/>
          <p:cNvSpPr txBox="1">
            <a:spLocks noChangeArrowheads="1"/>
          </p:cNvSpPr>
          <p:nvPr/>
        </p:nvSpPr>
        <p:spPr bwMode="auto">
          <a:xfrm>
            <a:off x="3286116" y="2071678"/>
            <a:ext cx="785786" cy="50006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1м/с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27"/>
          <p:cNvSpPr txBox="1">
            <a:spLocks noChangeArrowheads="1"/>
          </p:cNvSpPr>
          <p:nvPr/>
        </p:nvSpPr>
        <p:spPr bwMode="auto">
          <a:xfrm>
            <a:off x="6858016" y="1000108"/>
            <a:ext cx="500066" cy="78581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79" grpId="0"/>
      <p:bldP spid="29" grpId="0" animBg="1"/>
      <p:bldP spid="30" grpId="0" animBg="1"/>
      <p:bldP spid="3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3857620" cy="3398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0" y="3071810"/>
            <a:ext cx="8929718" cy="72074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9.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графику скорости найдите путь, пройденный телом за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50 с.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(рис.5)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 Ответ запишите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метрах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27"/>
          <p:cNvSpPr txBox="1">
            <a:spLocks noChangeArrowheads="1"/>
          </p:cNvSpPr>
          <p:nvPr/>
        </p:nvSpPr>
        <p:spPr bwMode="auto">
          <a:xfrm>
            <a:off x="1071538" y="1467516"/>
            <a:ext cx="2000264" cy="78581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1,5·50=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27"/>
          <p:cNvSpPr txBox="1">
            <a:spLocks noChangeArrowheads="1"/>
          </p:cNvSpPr>
          <p:nvPr/>
        </p:nvSpPr>
        <p:spPr bwMode="auto">
          <a:xfrm>
            <a:off x="3786182" y="1500174"/>
            <a:ext cx="1214446" cy="785818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75м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 Box 27"/>
          <p:cNvSpPr txBox="1">
            <a:spLocks noChangeArrowheads="1"/>
          </p:cNvSpPr>
          <p:nvPr/>
        </p:nvSpPr>
        <p:spPr bwMode="auto">
          <a:xfrm>
            <a:off x="5857884" y="1500174"/>
            <a:ext cx="1214446" cy="78581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75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213285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трех мензурках налиты разные жидкости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одинаковой массы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(180 </a:t>
            </a:r>
            <a:r>
              <a:rPr kumimoji="0" lang="ru-RU" sz="32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гр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В каком сосуде жидкость имеет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наибольшую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плотность?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1,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, 3,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4-во всех одинаковы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4691727" y="1556792"/>
            <a:ext cx="4427832" cy="3024336"/>
            <a:chOff x="4573324" y="1047582"/>
            <a:chExt cx="4427832" cy="3024336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 xmlns="">
                    <a14:imgLayer r:embed="rId9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3324" y="1214422"/>
              <a:ext cx="4427832" cy="2857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79" name="Text Box 7"/>
            <p:cNvSpPr txBox="1">
              <a:spLocks noChangeArrowheads="1"/>
            </p:cNvSpPr>
            <p:nvPr/>
          </p:nvSpPr>
          <p:spPr bwMode="auto">
            <a:xfrm>
              <a:off x="5173677" y="1047582"/>
              <a:ext cx="3683629" cy="57150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  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  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  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214282" y="2132856"/>
            <a:ext cx="3500462" cy="1214446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ts val="3000"/>
              </a:lnSpc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– наименьшая</a:t>
            </a:r>
          </a:p>
          <a:p>
            <a:pPr>
              <a:lnSpc>
                <a:spcPts val="3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180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180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г/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11537" b="36692"/>
          <a:stretch>
            <a:fillRect/>
          </a:stretch>
        </p:blipFill>
        <p:spPr bwMode="auto">
          <a:xfrm>
            <a:off x="0" y="5357826"/>
            <a:ext cx="6905642" cy="1311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 rot="20414297">
            <a:off x="3911976" y="5893444"/>
            <a:ext cx="2214578" cy="48987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>
              <a:lnSpc>
                <a:spcPts val="3100"/>
              </a:lnSpc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Кирпич      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-36513" y="3293534"/>
            <a:ext cx="3957441" cy="107157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наибольшая</a:t>
            </a:r>
          </a:p>
          <a:p>
            <a:pPr marL="0" marR="0" lvl="0" indent="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180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1,8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г/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</a:t>
            </a:r>
          </a:p>
        </p:txBody>
      </p:sp>
      <p:sp>
        <p:nvSpPr>
          <p:cNvPr id="18" name="Прямоугольник 17"/>
          <p:cNvSpPr/>
          <p:nvPr/>
        </p:nvSpPr>
        <p:spPr>
          <a:xfrm rot="20414297">
            <a:off x="35561" y="5661168"/>
            <a:ext cx="2214578" cy="48987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>
              <a:lnSpc>
                <a:spcPts val="3100"/>
              </a:lnSpc>
              <a:spcAft>
                <a:spcPts val="100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стекло      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0" y="4149080"/>
            <a:ext cx="7308304" cy="104894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10.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Размеры брусков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одинаковы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Какой из них имеет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наименьшую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массу?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6440510" y="4786322"/>
            <a:ext cx="2703522" cy="200026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 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г/см</a:t>
            </a:r>
            <a:r>
              <a:rPr kumimoji="0" lang="ru-RU" sz="2800" b="1" i="0" u="sng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2,7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0" y="0"/>
            <a:ext cx="9215438" cy="6870401"/>
            <a:chOff x="181098" y="-12401"/>
            <a:chExt cx="9215438" cy="6870401"/>
          </a:xfrm>
        </p:grpSpPr>
        <p:grpSp>
          <p:nvGrpSpPr>
            <p:cNvPr id="20" name="Группа 19"/>
            <p:cNvGrpSpPr/>
            <p:nvPr/>
          </p:nvGrpSpPr>
          <p:grpSpPr>
            <a:xfrm>
              <a:off x="181098" y="-12401"/>
              <a:ext cx="9215438" cy="6870401"/>
              <a:chOff x="-37435" y="-5400457"/>
              <a:chExt cx="9215438" cy="6858024"/>
            </a:xfrm>
          </p:grpSpPr>
          <p:grpSp>
            <p:nvGrpSpPr>
              <p:cNvPr id="27" name="Группа 26"/>
              <p:cNvGrpSpPr/>
              <p:nvPr/>
            </p:nvGrpSpPr>
            <p:grpSpPr>
              <a:xfrm>
                <a:off x="-21784" y="-5400457"/>
                <a:ext cx="9179717" cy="6858024"/>
                <a:chOff x="-2643238" y="-7114302"/>
                <a:chExt cx="9179717" cy="7072362"/>
              </a:xfrm>
            </p:grpSpPr>
            <p:sp>
              <p:nvSpPr>
                <p:cNvPr id="29" name="Прямоугольник 28"/>
                <p:cNvSpPr/>
                <p:nvPr/>
              </p:nvSpPr>
              <p:spPr>
                <a:xfrm>
                  <a:off x="-2643238" y="-7114302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138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38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0" name="Line 16"/>
                <p:cNvSpPr>
                  <a:spLocks noChangeShapeType="1"/>
                </p:cNvSpPr>
                <p:nvPr/>
              </p:nvSpPr>
              <p:spPr bwMode="auto">
                <a:xfrm>
                  <a:off x="4716987" y="-6599508"/>
                  <a:ext cx="864966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1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-2607520" y="-6830404"/>
                  <a:ext cx="9143999" cy="173831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Плотность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это масса 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единицы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объёма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.</a:t>
                  </a:r>
                </a:p>
              </p:txBody>
            </p:sp>
          </p:grpSp>
          <p:sp>
            <p:nvSpPr>
              <p:cNvPr id="28" name="Text Box 50"/>
              <p:cNvSpPr txBox="1">
                <a:spLocks noChangeArrowheads="1"/>
              </p:cNvSpPr>
              <p:nvPr/>
            </p:nvSpPr>
            <p:spPr bwMode="auto">
              <a:xfrm>
                <a:off x="-37435" y="-1150158"/>
                <a:ext cx="9215438" cy="195381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44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Она зависит </a:t>
                </a:r>
                <a:r>
                  <a:rPr lang="ru-RU" sz="4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от массы одной молекулы и </a:t>
                </a:r>
                <a:r>
                  <a:rPr lang="ru-RU" sz="44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расстояния между </a:t>
                </a:r>
                <a:r>
                  <a:rPr lang="ru-RU" sz="44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молекулами. </a:t>
                </a:r>
                <a:endParaRPr lang="ru-RU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/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1" name="Группа 20"/>
            <p:cNvGrpSpPr/>
            <p:nvPr/>
          </p:nvGrpSpPr>
          <p:grpSpPr>
            <a:xfrm>
              <a:off x="2334829" y="2149959"/>
              <a:ext cx="2021147" cy="1853864"/>
              <a:chOff x="428596" y="2726023"/>
              <a:chExt cx="2021147" cy="1853864"/>
            </a:xfrm>
            <a:solidFill>
              <a:srgbClr val="FFFF00"/>
            </a:solidFill>
          </p:grpSpPr>
          <p:sp>
            <p:nvSpPr>
              <p:cNvPr id="22" name="Прямоугольник 21"/>
              <p:cNvSpPr/>
              <p:nvPr/>
            </p:nvSpPr>
            <p:spPr>
              <a:xfrm>
                <a:off x="428596" y="3138688"/>
                <a:ext cx="748923" cy="1323439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r>
                  <a:rPr lang="ru-RU" sz="80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8000" dirty="0"/>
              </a:p>
            </p:txBody>
          </p:sp>
          <p:sp>
            <p:nvSpPr>
              <p:cNvPr id="23" name="Text Box 10"/>
              <p:cNvSpPr txBox="1">
                <a:spLocks noChangeArrowheads="1"/>
              </p:cNvSpPr>
              <p:nvPr/>
            </p:nvSpPr>
            <p:spPr bwMode="auto">
              <a:xfrm>
                <a:off x="1500166" y="2726023"/>
                <a:ext cx="949577" cy="100599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339933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Text Box 11"/>
              <p:cNvSpPr txBox="1">
                <a:spLocks noChangeArrowheads="1"/>
              </p:cNvSpPr>
              <p:nvPr/>
            </p:nvSpPr>
            <p:spPr bwMode="auto">
              <a:xfrm>
                <a:off x="1488103" y="3651193"/>
                <a:ext cx="882705" cy="92869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Line 6"/>
              <p:cNvSpPr>
                <a:spLocks noChangeShapeType="1"/>
              </p:cNvSpPr>
              <p:nvPr/>
            </p:nvSpPr>
            <p:spPr bwMode="auto">
              <a:xfrm flipH="1">
                <a:off x="1571792" y="3819058"/>
                <a:ext cx="577325" cy="0"/>
              </a:xfrm>
              <a:prstGeom prst="line">
                <a:avLst/>
              </a:prstGeom>
              <a:grp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Rectangle 1"/>
              <p:cNvSpPr>
                <a:spLocks noChangeArrowheads="1"/>
              </p:cNvSpPr>
              <p:nvPr/>
            </p:nvSpPr>
            <p:spPr bwMode="auto">
              <a:xfrm>
                <a:off x="1000100" y="3365441"/>
                <a:ext cx="506870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07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 build="p" animBg="1"/>
      <p:bldP spid="11" grpId="0" animBg="1"/>
      <p:bldP spid="17" grpId="0" animBg="1"/>
      <p:bldP spid="17" grpId="1" animBg="1"/>
      <p:bldP spid="10" grpId="0" animBg="1"/>
      <p:bldP spid="10" grpId="1" animBg="1"/>
      <p:bldP spid="18" grpId="0" animBg="1"/>
      <p:bldP spid="3080" grpId="0" animBg="1"/>
      <p:bldP spid="308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00010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11.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Какой уровень займет вода в мензурке, если в нее опустить кусок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стекла?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286676" y="481953"/>
            <a:ext cx="2071670" cy="3953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000364" y="2143116"/>
            <a:ext cx="2286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стекла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496" y="3933056"/>
            <a:ext cx="485778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общий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нач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000396" y="2802904"/>
            <a:ext cx="1714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=90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000760" y="2857496"/>
            <a:ext cx="1500198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071902" y="2857496"/>
            <a:ext cx="23574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2,5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071802" y="1428736"/>
            <a:ext cx="22860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стекла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86380" y="1142984"/>
            <a:ext cx="11430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endParaRPr lang="ru-RU" sz="4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286380" y="1571612"/>
            <a:ext cx="9286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ст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42844" y="785794"/>
            <a:ext cx="27860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стекла.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=90г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14282" y="2331171"/>
            <a:ext cx="24288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конечн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1571612"/>
            <a:ext cx="32861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ст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2,5</a:t>
            </a: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36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142844" y="1159361"/>
            <a:ext cx="280275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rot="5400000" flipH="1" flipV="1">
            <a:off x="1820842" y="2178041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857488" y="857232"/>
            <a:ext cx="4675704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 Найдём объём стекла.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Line 6"/>
          <p:cNvSpPr>
            <a:spLocks noChangeShapeType="1"/>
          </p:cNvSpPr>
          <p:nvPr/>
        </p:nvSpPr>
        <p:spPr bwMode="auto">
          <a:xfrm flipH="1">
            <a:off x="5357818" y="1857364"/>
            <a:ext cx="720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32" y="3429000"/>
            <a:ext cx="8680710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2. Найдём конечный объём воды в мензурке.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-32" y="4655070"/>
            <a:ext cx="564360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общий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+36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 flipH="1" flipV="1">
            <a:off x="2714612" y="1700808"/>
            <a:ext cx="5077627" cy="1386124"/>
          </a:xfrm>
          <a:prstGeom prst="straightConnector1">
            <a:avLst/>
          </a:prstGeom>
          <a:ln w="38100">
            <a:solidFill>
              <a:srgbClr val="F9010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6215074" y="4929222"/>
            <a:ext cx="2928926" cy="200024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 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г/см</a:t>
            </a:r>
            <a:r>
              <a:rPr kumimoji="0" lang="ru-RU" sz="2800" b="1" i="0" u="sng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2,7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526920" y="4603775"/>
            <a:ext cx="1853392" cy="76944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136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/>
          </a:p>
        </p:txBody>
      </p:sp>
      <p:sp>
        <p:nvSpPr>
          <p:cNvPr id="42" name="TextBox 41"/>
          <p:cNvSpPr txBox="1"/>
          <p:nvPr/>
        </p:nvSpPr>
        <p:spPr>
          <a:xfrm>
            <a:off x="-1" y="5780806"/>
            <a:ext cx="6750859" cy="1200329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конечный объём воды в 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мензурке составит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136см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3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3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800"/>
                            </p:stCondLst>
                            <p:childTnLst>
                              <p:par>
                                <p:cTn id="7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4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5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0" dur="3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1" dur="3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300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5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6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3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2" dur="4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3" dur="4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4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7" dur="4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8" dur="4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4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4" dur="400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5" dur="400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400"/>
                                        <p:tgtEl>
                                          <p:spTgt spid="4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9" dur="4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0" dur="4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4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000"/>
                            </p:stCondLst>
                            <p:childTnLst>
                              <p:par>
                                <p:cTn id="17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1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6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7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" dur="3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3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4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0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1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2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3600"/>
                            </p:stCondLst>
                            <p:childTnLst>
                              <p:par>
                                <p:cTn id="19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5" dur="2000" fill="hold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7" dur="2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5600"/>
                            </p:stCondLst>
                            <p:childTnLst>
                              <p:par>
                                <p:cTn id="19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00" dur="2000" fill="hold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nimBg="1"/>
      <p:bldP spid="5" grpId="0"/>
      <p:bldP spid="23" grpId="0" build="allAtOnce" animBg="1"/>
      <p:bldP spid="25" grpId="0"/>
      <p:bldP spid="26" grpId="0" animBg="1"/>
      <p:bldP spid="27" grpId="0"/>
      <p:bldP spid="28" grpId="0"/>
      <p:bldP spid="29" grpId="0"/>
      <p:bldP spid="30" grpId="0"/>
      <p:bldP spid="32" grpId="0"/>
      <p:bldP spid="33" grpId="0"/>
      <p:bldP spid="34" grpId="0"/>
      <p:bldP spid="35" grpId="0"/>
      <p:bldP spid="38" grpId="0" build="allAtOnce" animBg="1"/>
      <p:bldP spid="39" grpId="0" animBg="1"/>
      <p:bldP spid="40" grpId="0" build="allAtOnce" animBg="1"/>
      <p:bldP spid="41" grpId="0" build="allAtOnce" animBg="1"/>
      <p:bldP spid="4" grpId="0" animBg="1"/>
      <p:bldP spid="4" grpId="1" animBg="1"/>
      <p:bldP spid="24" grpId="0" animBg="1"/>
      <p:bldP spid="24" grpId="1" animBg="1"/>
      <p:bldP spid="42" grpId="0" build="p" animBg="1"/>
      <p:bldP spid="42" grpId="1" build="allAtOnce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49289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12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Можно ли разделить на более мелкие частицы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молекулу или атом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1)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нельзя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2)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можно </a:t>
            </a:r>
          </a:p>
          <a:p>
            <a:pPr marL="0" marR="0" lvl="0" indent="0" algn="just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3)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молекулу разделить нельзя, атом — можно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4)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молекулу разделить можно, атом — нельзя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0" y="3356992"/>
            <a:ext cx="9144000" cy="338437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12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Укажите 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неверное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утверждение. </a:t>
            </a:r>
          </a:p>
          <a:p>
            <a:pPr marL="457200" marR="0" lvl="0" indent="-45720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AutoNum type="arabicParenR"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молекула — мельчайшая частица вещества</a:t>
            </a:r>
          </a:p>
          <a:p>
            <a:pPr marL="457200" marR="0" lvl="0" indent="-45720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2)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молекулы одного и того же вещества одинаковы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3)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при нагревании тела молекулы вещества увеличиваются в размерах</a:t>
            </a: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4)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атомы — составные части молекул  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4293096"/>
            <a:ext cx="8892480" cy="936104"/>
          </a:xfrm>
          <a:prstGeom prst="roundRect">
            <a:avLst/>
          </a:prstGeom>
          <a:solidFill>
            <a:schemeClr val="accent2">
              <a:lumMod val="20000"/>
              <a:lumOff val="80000"/>
              <a:alpha val="46000"/>
            </a:schemeClr>
          </a:solidFill>
          <a:ln w="76200">
            <a:solidFill>
              <a:srgbClr val="F901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-36512" y="1340768"/>
            <a:ext cx="9071992" cy="468052"/>
          </a:xfrm>
          <a:prstGeom prst="roundRect">
            <a:avLst/>
          </a:prstGeom>
          <a:noFill/>
          <a:ln w="76200"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-36512" y="-44648"/>
            <a:ext cx="9144000" cy="6858024"/>
            <a:chOff x="-93792" y="-4973273"/>
            <a:chExt cx="9144000" cy="6858024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-93792" y="-4973273"/>
              <a:ext cx="9144000" cy="6858024"/>
              <a:chOff x="-2715246" y="-6673767"/>
              <a:chExt cx="9144000" cy="7072362"/>
            </a:xfrm>
          </p:grpSpPr>
          <p:sp>
            <p:nvSpPr>
              <p:cNvPr id="10" name="Прямоугольник 9"/>
              <p:cNvSpPr/>
              <p:nvPr/>
            </p:nvSpPr>
            <p:spPr>
              <a:xfrm>
                <a:off x="-2715246" y="-6673767"/>
                <a:ext cx="9144000" cy="707236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Line 16"/>
              <p:cNvSpPr>
                <a:spLocks noChangeShapeType="1"/>
              </p:cNvSpPr>
              <p:nvPr/>
            </p:nvSpPr>
            <p:spPr bwMode="auto">
              <a:xfrm>
                <a:off x="4716987" y="-6599508"/>
                <a:ext cx="864966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-1547880" y="-4506632"/>
                <a:ext cx="7129833" cy="95218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>
                <a:spAutoFit/>
              </a:bodyPr>
              <a:lstStyle/>
              <a:p>
                <a:pPr lvl="0" eaLnBrk="0" hangingPunct="0"/>
                <a:r>
                  <a:rPr lang="ru-RU" sz="54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… состоят из молекул</a:t>
                </a:r>
              </a:p>
            </p:txBody>
          </p:sp>
          <p:sp>
            <p:nvSpPr>
              <p:cNvPr id="13" name="Text Box 50"/>
              <p:cNvSpPr txBox="1">
                <a:spLocks noChangeArrowheads="1"/>
              </p:cNvSpPr>
              <p:nvPr/>
            </p:nvSpPr>
            <p:spPr bwMode="auto">
              <a:xfrm>
                <a:off x="-2073055" y="-3476416"/>
                <a:ext cx="8180182" cy="114298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…хаотически движутся</a:t>
                </a:r>
              </a:p>
            </p:txBody>
          </p:sp>
        </p:grpSp>
        <p:sp>
          <p:nvSpPr>
            <p:cNvPr id="9" name="Text Box 50"/>
            <p:cNvSpPr txBox="1">
              <a:spLocks noChangeArrowheads="1"/>
            </p:cNvSpPr>
            <p:nvPr/>
          </p:nvSpPr>
          <p:spPr bwMode="auto">
            <a:xfrm>
              <a:off x="1266025" y="-663753"/>
              <a:ext cx="6749141" cy="110834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…взаимодействуют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379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379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379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33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33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0.01828 L 0.00399 0.07894 " pathEditMode="relative" rAng="0" ptsTypes="AA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486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3379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3379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3379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5" dur="8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6" dur="8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8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2" dur="8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3" dur="8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8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7037E-7 L -0.00208 0.13148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657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uiExpand="1" build="p" animBg="1"/>
      <p:bldP spid="33795" grpId="0" uiExpand="1" build="p" animBg="1"/>
      <p:bldP spid="4" grpId="0" animBg="1"/>
      <p:bldP spid="4" grpId="1" animBg="1"/>
      <p:bldP spid="8" grpId="0" animBg="1"/>
      <p:bldP spid="8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2500306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каком состоянии может находиться ртуть? </a:t>
            </a:r>
          </a:p>
          <a:p>
            <a:pPr marL="514350" marR="0" lvl="0" indent="-51435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AutoNum type="arabicParenR"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только в жидком </a:t>
            </a:r>
          </a:p>
          <a:p>
            <a:pPr marL="514350" marR="0" lvl="0" indent="-51435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36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2)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только в газообразном </a:t>
            </a:r>
          </a:p>
          <a:p>
            <a:pPr marL="514350" marR="0" lvl="0" indent="-51435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36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3)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во всех трех состояниях</a:t>
            </a:r>
          </a:p>
          <a:p>
            <a:pPr marL="514350" marR="0" lvl="0" indent="-514350" algn="l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36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4)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только в твердом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0" y="2636912"/>
            <a:ext cx="9144000" cy="3714776"/>
          </a:xfrm>
          <a:prstGeom prst="rect">
            <a:avLst/>
          </a:prstGeom>
          <a:solidFill>
            <a:schemeClr val="bg1"/>
          </a:solidFill>
          <a:ln w="9525">
            <a:solidFill>
              <a:srgbClr val="F9010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13.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У какого вещества молекулы расположены на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больших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расстояниях,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сильно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притягиваются друг к другу и колеблются около определенных положений? </a:t>
            </a:r>
          </a:p>
          <a:p>
            <a:pPr marL="0" marR="0" lvl="0" indent="0" algn="just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1)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газ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4400" b="1" i="0" u="none" strike="noStrike" cap="none" normalizeH="0" baseline="0" noProof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твердое тело </a:t>
            </a:r>
          </a:p>
          <a:p>
            <a:pPr marL="0" marR="0" lvl="0" indent="0" algn="just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3)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жидкость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ts val="3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4)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cs typeface="Times New Roman" pitchFamily="18" charset="0"/>
              </a:rPr>
              <a:t>такого вещества нет.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9010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0305926">
            <a:off x="4214810" y="4545627"/>
            <a:ext cx="4159087" cy="513154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lvl="0" algn="just">
              <a:lnSpc>
                <a:spcPts val="3000"/>
              </a:lnSpc>
              <a:spcAft>
                <a:spcPts val="1000"/>
              </a:spcAft>
            </a:pPr>
            <a:r>
              <a:rPr lang="ru-RU" sz="4400" b="1" noProof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2)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твердое тело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-36512" y="512676"/>
            <a:ext cx="5832648" cy="468052"/>
          </a:xfrm>
          <a:prstGeom prst="roundRect">
            <a:avLst/>
          </a:prstGeom>
          <a:noFill/>
          <a:ln w="76200">
            <a:solidFill>
              <a:srgbClr val="33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495" y="4725144"/>
            <a:ext cx="6258857" cy="468052"/>
          </a:xfrm>
          <a:prstGeom prst="roundRect">
            <a:avLst/>
          </a:prstGeom>
          <a:noFill/>
          <a:ln w="76200">
            <a:solidFill>
              <a:srgbClr val="F901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0" y="0"/>
            <a:ext cx="9144000" cy="6858024"/>
            <a:chOff x="-93792" y="-4973273"/>
            <a:chExt cx="9144000" cy="6858024"/>
          </a:xfrm>
        </p:grpSpPr>
        <p:grpSp>
          <p:nvGrpSpPr>
            <p:cNvPr id="9" name="Группа 8"/>
            <p:cNvGrpSpPr/>
            <p:nvPr/>
          </p:nvGrpSpPr>
          <p:grpSpPr>
            <a:xfrm>
              <a:off x="-93792" y="-4973273"/>
              <a:ext cx="9144000" cy="6858024"/>
              <a:chOff x="-2715246" y="-6673767"/>
              <a:chExt cx="9144000" cy="7072362"/>
            </a:xfrm>
          </p:grpSpPr>
          <p:sp>
            <p:nvSpPr>
              <p:cNvPr id="11" name="Прямоугольник 10"/>
              <p:cNvSpPr/>
              <p:nvPr/>
            </p:nvSpPr>
            <p:spPr>
              <a:xfrm>
                <a:off x="-2715246" y="-6673767"/>
                <a:ext cx="9144000" cy="707236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Line 16"/>
              <p:cNvSpPr>
                <a:spLocks noChangeShapeType="1"/>
              </p:cNvSpPr>
              <p:nvPr/>
            </p:nvSpPr>
            <p:spPr bwMode="auto">
              <a:xfrm>
                <a:off x="4716987" y="-6599508"/>
                <a:ext cx="864966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Прямоугольник 12"/>
              <p:cNvSpPr/>
              <p:nvPr/>
            </p:nvSpPr>
            <p:spPr>
              <a:xfrm>
                <a:off x="-1547880" y="-4506632"/>
                <a:ext cx="7129833" cy="95218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>
                <a:spAutoFit/>
              </a:bodyPr>
              <a:lstStyle/>
              <a:p>
                <a:pPr lvl="0" eaLnBrk="0" hangingPunct="0"/>
                <a:r>
                  <a:rPr lang="ru-RU" sz="54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… состоят из молекул</a:t>
                </a:r>
              </a:p>
            </p:txBody>
          </p:sp>
          <p:sp>
            <p:nvSpPr>
              <p:cNvPr id="14" name="Text Box 50"/>
              <p:cNvSpPr txBox="1">
                <a:spLocks noChangeArrowheads="1"/>
              </p:cNvSpPr>
              <p:nvPr/>
            </p:nvSpPr>
            <p:spPr bwMode="auto">
              <a:xfrm>
                <a:off x="-2073055" y="-3476416"/>
                <a:ext cx="8180182" cy="114298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…хаотически движутся</a:t>
                </a:r>
              </a:p>
            </p:txBody>
          </p:sp>
        </p:grpSp>
        <p:sp>
          <p:nvSpPr>
            <p:cNvPr id="10" name="Text Box 50"/>
            <p:cNvSpPr txBox="1">
              <a:spLocks noChangeArrowheads="1"/>
            </p:cNvSpPr>
            <p:nvPr/>
          </p:nvSpPr>
          <p:spPr bwMode="auto">
            <a:xfrm>
              <a:off x="1266025" y="-663753"/>
              <a:ext cx="6749141" cy="110834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…взаимодействуют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04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04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04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20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0.00509 L 0.004 0.13912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669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1852 L 0.00399 0.15254 " pathEditMode="relative" rAng="0" ptsTypes="AA">
                                      <p:cBhvr>
                                        <p:cTn id="7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669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 uiExpand="1" build="p" animBg="1"/>
      <p:bldP spid="2050" grpId="0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Скругленный прямоугольник 30"/>
          <p:cNvSpPr/>
          <p:nvPr/>
        </p:nvSpPr>
        <p:spPr>
          <a:xfrm>
            <a:off x="0" y="3857628"/>
            <a:ext cx="3428992" cy="928694"/>
          </a:xfrm>
          <a:prstGeom prst="roundRect">
            <a:avLst/>
          </a:prstGeom>
          <a:solidFill>
            <a:srgbClr val="FFC000">
              <a:alpha val="46000"/>
            </a:srgb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0" y="6088559"/>
            <a:ext cx="242886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стали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-71470" y="1355884"/>
            <a:ext cx="3138493" cy="2214578"/>
            <a:chOff x="2880" y="11808"/>
            <a:chExt cx="2160" cy="1152"/>
          </a:xfrm>
        </p:grpSpPr>
        <p:sp>
          <p:nvSpPr>
            <p:cNvPr id="15" name="Line 2"/>
            <p:cNvSpPr>
              <a:spLocks noChangeShapeType="1"/>
            </p:cNvSpPr>
            <p:nvPr/>
          </p:nvSpPr>
          <p:spPr bwMode="auto">
            <a:xfrm flipV="1">
              <a:off x="2880" y="11808"/>
              <a:ext cx="1152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3"/>
            <p:cNvSpPr>
              <a:spLocks noChangeShapeType="1"/>
            </p:cNvSpPr>
            <p:nvPr/>
          </p:nvSpPr>
          <p:spPr bwMode="auto">
            <a:xfrm>
              <a:off x="4032" y="11808"/>
              <a:ext cx="1008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4"/>
            <p:cNvSpPr>
              <a:spLocks noChangeShapeType="1"/>
            </p:cNvSpPr>
            <p:nvPr/>
          </p:nvSpPr>
          <p:spPr bwMode="auto">
            <a:xfrm>
              <a:off x="2880" y="12960"/>
              <a:ext cx="216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207687" y="2570330"/>
            <a:ext cx="64953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6600" dirty="0"/>
          </a:p>
        </p:txBody>
      </p:sp>
      <p:sp>
        <p:nvSpPr>
          <p:cNvPr id="19" name="Text Box 10"/>
          <p:cNvSpPr txBox="1">
            <a:spLocks noChangeArrowheads="1"/>
          </p:cNvSpPr>
          <p:nvPr/>
        </p:nvSpPr>
        <p:spPr bwMode="auto">
          <a:xfrm>
            <a:off x="1122093" y="1427322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1928794" y="2713206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Line 6"/>
          <p:cNvSpPr>
            <a:spLocks noChangeShapeType="1"/>
          </p:cNvSpPr>
          <p:nvPr/>
        </p:nvSpPr>
        <p:spPr bwMode="auto">
          <a:xfrm flipH="1">
            <a:off x="1495387" y="2606756"/>
            <a:ext cx="864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42531" y="2678194"/>
            <a:ext cx="66717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-32" y="5341449"/>
            <a:ext cx="6429420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стали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148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-128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145820" y="5286388"/>
            <a:ext cx="1712328" cy="769441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/>
          </a:p>
        </p:txBody>
      </p:sp>
      <p:sp>
        <p:nvSpPr>
          <p:cNvPr id="27" name="TextBox 26"/>
          <p:cNvSpPr txBox="1"/>
          <p:nvPr/>
        </p:nvSpPr>
        <p:spPr>
          <a:xfrm>
            <a:off x="1702605" y="6000580"/>
            <a:ext cx="307183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7,8</a:t>
            </a:r>
            <a:r>
              <a:rPr lang="ru-RU" sz="4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г/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3929066"/>
            <a:ext cx="18573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500298" y="3857628"/>
            <a:ext cx="1214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428728" y="3857628"/>
            <a:ext cx="13573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57150" y="0"/>
            <a:ext cx="9144000" cy="92867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11.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Найдите  массу 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стального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цилиндра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граммах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68571" y="928670"/>
            <a:ext cx="3975429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3" name="Прямая со стрелкой 32"/>
          <p:cNvCxnSpPr/>
          <p:nvPr/>
        </p:nvCxnSpPr>
        <p:spPr>
          <a:xfrm rot="5400000" flipH="1" flipV="1">
            <a:off x="3500430" y="2643182"/>
            <a:ext cx="4000528" cy="2000264"/>
          </a:xfrm>
          <a:prstGeom prst="straightConnector1">
            <a:avLst/>
          </a:prstGeom>
          <a:ln w="38100">
            <a:solidFill>
              <a:srgbClr val="F9010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0" y="4844489"/>
            <a:ext cx="4501553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 Найдём объём стали.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7740352" y="4404142"/>
            <a:ext cx="357190" cy="64294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 стрелкой 34"/>
          <p:cNvCxnSpPr/>
          <p:nvPr/>
        </p:nvCxnSpPr>
        <p:spPr>
          <a:xfrm flipV="1">
            <a:off x="2571736" y="1285860"/>
            <a:ext cx="6143668" cy="4286280"/>
          </a:xfrm>
          <a:prstGeom prst="straightConnector1">
            <a:avLst/>
          </a:prstGeom>
          <a:ln w="381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1928794" y="980728"/>
            <a:ext cx="3503796" cy="2000264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1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 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г/см</a:t>
            </a:r>
            <a:r>
              <a:rPr kumimoji="0" lang="ru-RU" sz="3200" b="1" i="0" u="sng" strike="noStrike" cap="none" normalizeH="0" baseline="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4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 2,7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-32171" y="285728"/>
            <a:ext cx="9215438" cy="6870401"/>
            <a:chOff x="181098" y="-12401"/>
            <a:chExt cx="9215438" cy="6870401"/>
          </a:xfrm>
        </p:grpSpPr>
        <p:grpSp>
          <p:nvGrpSpPr>
            <p:cNvPr id="34" name="Группа 33"/>
            <p:cNvGrpSpPr/>
            <p:nvPr/>
          </p:nvGrpSpPr>
          <p:grpSpPr>
            <a:xfrm>
              <a:off x="181098" y="-12401"/>
              <a:ext cx="9215438" cy="6870401"/>
              <a:chOff x="-37435" y="-5400457"/>
              <a:chExt cx="9215438" cy="6858024"/>
            </a:xfrm>
          </p:grpSpPr>
          <p:grpSp>
            <p:nvGrpSpPr>
              <p:cNvPr id="44" name="Группа 43"/>
              <p:cNvGrpSpPr/>
              <p:nvPr/>
            </p:nvGrpSpPr>
            <p:grpSpPr>
              <a:xfrm>
                <a:off x="-21784" y="-5400457"/>
                <a:ext cx="9179717" cy="6858024"/>
                <a:chOff x="-2643238" y="-7114302"/>
                <a:chExt cx="9179717" cy="7072362"/>
              </a:xfrm>
            </p:grpSpPr>
            <p:sp>
              <p:nvSpPr>
                <p:cNvPr id="46" name="Прямоугольник 45"/>
                <p:cNvSpPr/>
                <p:nvPr/>
              </p:nvSpPr>
              <p:spPr>
                <a:xfrm>
                  <a:off x="-2643238" y="-7114302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138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38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7" name="Line 16"/>
                <p:cNvSpPr>
                  <a:spLocks noChangeShapeType="1"/>
                </p:cNvSpPr>
                <p:nvPr/>
              </p:nvSpPr>
              <p:spPr bwMode="auto">
                <a:xfrm>
                  <a:off x="4716987" y="-6599508"/>
                  <a:ext cx="864966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8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-2607520" y="-6830404"/>
                  <a:ext cx="9143999" cy="173831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Плотность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это масса 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единицы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объёма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.</a:t>
                  </a:r>
                </a:p>
              </p:txBody>
            </p:sp>
          </p:grpSp>
          <p:sp>
            <p:nvSpPr>
              <p:cNvPr id="45" name="Text Box 50"/>
              <p:cNvSpPr txBox="1">
                <a:spLocks noChangeArrowheads="1"/>
              </p:cNvSpPr>
              <p:nvPr/>
            </p:nvSpPr>
            <p:spPr bwMode="auto">
              <a:xfrm>
                <a:off x="-37435" y="-1150158"/>
                <a:ext cx="9215438" cy="195381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44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Она зависит </a:t>
                </a:r>
                <a:r>
                  <a:rPr lang="ru-RU" sz="4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от массы одной молекулы и </a:t>
                </a:r>
                <a:r>
                  <a:rPr lang="ru-RU" sz="44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расстояния между </a:t>
                </a:r>
                <a:r>
                  <a:rPr lang="ru-RU" sz="44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молекулами. </a:t>
                </a:r>
                <a:endParaRPr lang="ru-RU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/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6" name="Группа 35"/>
            <p:cNvGrpSpPr/>
            <p:nvPr/>
          </p:nvGrpSpPr>
          <p:grpSpPr>
            <a:xfrm>
              <a:off x="2334829" y="2149959"/>
              <a:ext cx="2021147" cy="1853864"/>
              <a:chOff x="428596" y="2726023"/>
              <a:chExt cx="2021147" cy="1853864"/>
            </a:xfrm>
            <a:solidFill>
              <a:srgbClr val="FFFF00"/>
            </a:solidFill>
          </p:grpSpPr>
          <p:sp>
            <p:nvSpPr>
              <p:cNvPr id="39" name="Прямоугольник 38"/>
              <p:cNvSpPr/>
              <p:nvPr/>
            </p:nvSpPr>
            <p:spPr>
              <a:xfrm>
                <a:off x="428596" y="3138688"/>
                <a:ext cx="748923" cy="1323439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r>
                  <a:rPr lang="ru-RU" sz="80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8000" dirty="0"/>
              </a:p>
            </p:txBody>
          </p:sp>
          <p:sp>
            <p:nvSpPr>
              <p:cNvPr id="40" name="Text Box 10"/>
              <p:cNvSpPr txBox="1">
                <a:spLocks noChangeArrowheads="1"/>
              </p:cNvSpPr>
              <p:nvPr/>
            </p:nvSpPr>
            <p:spPr bwMode="auto">
              <a:xfrm>
                <a:off x="1500166" y="2726023"/>
                <a:ext cx="949577" cy="100599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339933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 Box 11"/>
              <p:cNvSpPr txBox="1">
                <a:spLocks noChangeArrowheads="1"/>
              </p:cNvSpPr>
              <p:nvPr/>
            </p:nvSpPr>
            <p:spPr bwMode="auto">
              <a:xfrm>
                <a:off x="1488103" y="3651193"/>
                <a:ext cx="882705" cy="92869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Line 6"/>
              <p:cNvSpPr>
                <a:spLocks noChangeShapeType="1"/>
              </p:cNvSpPr>
              <p:nvPr/>
            </p:nvSpPr>
            <p:spPr bwMode="auto">
              <a:xfrm flipH="1">
                <a:off x="1571792" y="3819058"/>
                <a:ext cx="577325" cy="0"/>
              </a:xfrm>
              <a:prstGeom prst="line">
                <a:avLst/>
              </a:prstGeom>
              <a:grp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Rectangle 1"/>
              <p:cNvSpPr>
                <a:spLocks noChangeArrowheads="1"/>
              </p:cNvSpPr>
              <p:nvPr/>
            </p:nvSpPr>
            <p:spPr bwMode="auto">
              <a:xfrm>
                <a:off x="1000100" y="3365441"/>
                <a:ext cx="506870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</p:grpSp>
      <p:sp>
        <p:nvSpPr>
          <p:cNvPr id="25" name="TextBox 24"/>
          <p:cNvSpPr txBox="1"/>
          <p:nvPr/>
        </p:nvSpPr>
        <p:spPr>
          <a:xfrm>
            <a:off x="4274372" y="5969809"/>
            <a:ext cx="2417018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215074" y="5945707"/>
            <a:ext cx="1500198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156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4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200"/>
                                        <p:tgtEl>
                                          <p:spTgt spid="34818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200"/>
                                        <p:tgtEl>
                                          <p:spTgt spid="34818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200"/>
                                        <p:tgtEl>
                                          <p:spTgt spid="34818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200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200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200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036E-7 L -0.13125 -0.00254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00" y="-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4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9" dur="3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0" dur="3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300"/>
                                        <p:tgtEl>
                                          <p:spTgt spid="3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4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0877C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5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3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1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2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4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5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6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4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000"/>
                            </p:stCondLst>
                            <p:childTnLst>
                              <p:par>
                                <p:cTn id="17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5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5" grpId="0" animBg="1"/>
      <p:bldP spid="18" grpId="0"/>
      <p:bldP spid="18" grpId="1"/>
      <p:bldP spid="19" grpId="0"/>
      <p:bldP spid="19" grpId="1"/>
      <p:bldP spid="20" grpId="0"/>
      <p:bldP spid="20" grpId="1"/>
      <p:bldP spid="21" grpId="0" animBg="1"/>
      <p:bldP spid="21" grpId="1" animBg="1"/>
      <p:bldP spid="21" grpId="2" animBg="1"/>
      <p:bldP spid="22" grpId="0"/>
      <p:bldP spid="23" grpId="0" animBg="1"/>
      <p:bldP spid="24" grpId="0" animBg="1"/>
      <p:bldP spid="27" grpId="0" animBg="1"/>
      <p:bldP spid="28" grpId="0"/>
      <p:bldP spid="29" grpId="0"/>
      <p:bldP spid="30" grpId="0"/>
      <p:bldP spid="34818" grpId="0" build="allAtOnce" animBg="1"/>
      <p:bldP spid="37" grpId="0" build="allAtOnce" animBg="1"/>
      <p:bldP spid="38" grpId="0" animBg="1"/>
      <p:bldP spid="4" grpId="0" animBg="1"/>
      <p:bldP spid="25" grpId="0" animBg="1"/>
      <p:bldP spid="26" grpId="0" animBg="1"/>
      <p:bldP spid="26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14.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Найдите значение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 введите с точностью до десятых.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000108"/>
            <a:ext cx="24288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80=4+2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0" y="1714488"/>
            <a:ext cx="27860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80=40+2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2428868"/>
            <a:ext cx="20002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6=4+4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71736" y="1000108"/>
            <a:ext cx="18573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76=2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500562" y="1000108"/>
            <a:ext cx="15716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38=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858016" y="928670"/>
            <a:ext cx="857256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38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857488" y="1714488"/>
            <a:ext cx="18573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40=2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929190" y="1720982"/>
            <a:ext cx="15716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786578" y="1643050"/>
            <a:ext cx="928694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214546" y="2428868"/>
            <a:ext cx="12858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2=4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857620" y="2357430"/>
            <a:ext cx="15716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0,5=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143636" y="2500306"/>
            <a:ext cx="1071570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endParaRPr 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0" y="3357562"/>
            <a:ext cx="914400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noProof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15.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Найдите значение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введите с точностью до десятых.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0" y="4357694"/>
            <a:ext cx="1928794" cy="2500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80=4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80=40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6=4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2=4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000232" y="4357694"/>
            <a:ext cx="1500198" cy="250030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20=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2=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1,5=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0,5=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x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 animBg="1"/>
      <p:bldP spid="11" grpId="0"/>
      <p:bldP spid="12" grpId="0"/>
      <p:bldP spid="13" grpId="0" animBg="1"/>
      <p:bldP spid="14" grpId="0"/>
      <p:bldP spid="15" grpId="0"/>
      <p:bldP spid="16" grpId="0" animBg="1"/>
      <p:bldP spid="50178" grpId="0"/>
      <p:bldP spid="18" grpId="0" uiExpand="1" build="p"/>
      <p:bldP spid="19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>
            <a:off x="214282" y="4214818"/>
            <a:ext cx="7345362" cy="119439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Плотность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288340"/>
            <a:ext cx="8929718" cy="156966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стр.11</a:t>
            </a:r>
          </a:p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Диагностика стр.9</a:t>
            </a:r>
          </a:p>
          <a:p>
            <a:pPr algn="ctr">
              <a:defRPr/>
            </a:pP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59632" y="214290"/>
            <a:ext cx="4499116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 тесту №1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46047" y="3071810"/>
            <a:ext cx="7345362" cy="119439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ДВИЖЕНИЕ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424301">
            <a:off x="201250" y="1412069"/>
            <a:ext cx="7952368" cy="160738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Строение вещества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0" grpId="0" animBg="1"/>
      <p:bldP spid="1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4" cstate="print"/>
          <a:srcRect l="6889" t="45117" r="43161" b="25131"/>
          <a:stretch>
            <a:fillRect/>
          </a:stretch>
        </p:blipFill>
        <p:spPr bwMode="auto">
          <a:xfrm>
            <a:off x="-1" y="0"/>
            <a:ext cx="9079089" cy="421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571472" y="3286124"/>
            <a:ext cx="8572528" cy="428628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0764 -0.18866 " pathEditMode="relative" rAng="0" ptsTypes="AA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-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7384"/>
            <a:ext cx="9144000" cy="575542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latin typeface="Times New Roman" pitchFamily="18" charset="0"/>
                <a:cs typeface="Times New Roman" pitchFamily="18" charset="0"/>
              </a:rPr>
              <a:t>2. Основные положения о строении вещества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вещества состоят из молекул, а молекулы – из атомов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(наличие промежутков)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Молекулы </a:t>
            </a:r>
            <a:r>
              <a:rPr lang="ru-RU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внутри вещества хаотически двигаются </a:t>
            </a:r>
            <a:r>
              <a:rPr lang="ru-RU" sz="28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(чем быстрее, тем теплее тело).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Броуновское движение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 беспорядочное движение молекул, взвешенных в жидкости или газе. Движение происходит из-за ударов молекул окружающей среды. Оно зависит от температуры окружающей среды. Чем быстрее двигаются молекулы вещества, а значит, тело теплее,  тем выше температура.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Диффузия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явление проникновения молекул одного вещества, между молекулами другого.</a:t>
            </a:r>
          </a:p>
          <a:p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Молекулы </a:t>
            </a:r>
            <a:r>
              <a:rPr lang="ru-RU" sz="3200" b="1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внутри вещества взаимодействуют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(притягиваются и отталкиваются).</a:t>
            </a:r>
          </a:p>
        </p:txBody>
      </p:sp>
    </p:spTree>
    <p:extLst>
      <p:ext uri="{BB962C8B-B14F-4D97-AF65-F5344CB8AC3E}">
        <p14:creationId xmlns:p14="http://schemas.microsoft.com/office/powerpoint/2010/main" xmlns="" val="469680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00313" y="214313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00232" y="642918"/>
            <a:ext cx="5500726" cy="292895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зачету по темам №1-6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Гр7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150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226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267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269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270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№5(149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141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239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217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218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207*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142852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Группа 11"/>
          <p:cNvGrpSpPr/>
          <p:nvPr/>
        </p:nvGrpSpPr>
        <p:grpSpPr>
          <a:xfrm>
            <a:off x="-35720" y="-84410"/>
            <a:ext cx="9504264" cy="7329834"/>
            <a:chOff x="-57505" y="-5400458"/>
            <a:chExt cx="9504264" cy="6858025"/>
          </a:xfrm>
        </p:grpSpPr>
        <p:grpSp>
          <p:nvGrpSpPr>
            <p:cNvPr id="13" name="Группа 12"/>
            <p:cNvGrpSpPr/>
            <p:nvPr/>
          </p:nvGrpSpPr>
          <p:grpSpPr>
            <a:xfrm>
              <a:off x="-21785" y="-5400458"/>
              <a:ext cx="9144001" cy="6858025"/>
              <a:chOff x="-2643239" y="-7114302"/>
              <a:chExt cx="9144001" cy="7072362"/>
            </a:xfrm>
          </p:grpSpPr>
          <p:sp>
            <p:nvSpPr>
              <p:cNvPr id="16" name="Прямоугольник 15"/>
              <p:cNvSpPr/>
              <p:nvPr/>
            </p:nvSpPr>
            <p:spPr>
              <a:xfrm>
                <a:off x="-2643238" y="-7114302"/>
                <a:ext cx="9144000" cy="707236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Line 16"/>
              <p:cNvSpPr>
                <a:spLocks noChangeShapeType="1"/>
              </p:cNvSpPr>
              <p:nvPr/>
            </p:nvSpPr>
            <p:spPr bwMode="auto">
              <a:xfrm>
                <a:off x="4716987" y="-6599508"/>
                <a:ext cx="864966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Прямоугольник 17"/>
              <p:cNvSpPr/>
              <p:nvPr/>
            </p:nvSpPr>
            <p:spPr>
              <a:xfrm>
                <a:off x="-2643239" y="-7032857"/>
                <a:ext cx="9144000" cy="180915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>
                <a:spAutoFit/>
              </a:bodyPr>
              <a:lstStyle/>
              <a:p>
                <a:pPr lvl="0" eaLnBrk="0" hangingPunct="0"/>
                <a:r>
                  <a:rPr lang="ru-RU" sz="5400" b="1" dirty="0" smtClean="0">
                    <a:latin typeface="Times New Roman" pitchFamily="18" charset="0"/>
                    <a:cs typeface="Times New Roman" pitchFamily="18" charset="0"/>
                  </a:rPr>
                  <a:t>Быстроту движения х-</a:t>
                </a:r>
                <a:r>
                  <a:rPr lang="ru-RU" sz="5400" b="1" dirty="0" err="1" smtClean="0">
                    <a:latin typeface="Times New Roman" pitchFamily="18" charset="0"/>
                    <a:cs typeface="Times New Roman" pitchFamily="18" charset="0"/>
                  </a:rPr>
                  <a:t>зует</a:t>
                </a:r>
                <a:r>
                  <a:rPr lang="ru-RU" sz="54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скорость.</a:t>
                </a:r>
              </a:p>
            </p:txBody>
          </p:sp>
          <p:sp>
            <p:nvSpPr>
              <p:cNvPr id="19" name="Text Box 50"/>
              <p:cNvSpPr txBox="1">
                <a:spLocks noChangeArrowheads="1"/>
              </p:cNvSpPr>
              <p:nvPr/>
            </p:nvSpPr>
            <p:spPr bwMode="auto">
              <a:xfrm>
                <a:off x="-2643239" y="-5087456"/>
                <a:ext cx="9143999" cy="173831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Ускорение</a:t>
                </a: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укажет как быстро меняется скорость.</a:t>
                </a:r>
              </a:p>
            </p:txBody>
          </p:sp>
        </p:grpSp>
        <p:sp>
          <p:nvSpPr>
            <p:cNvPr id="14" name="Text Box 50"/>
            <p:cNvSpPr txBox="1">
              <a:spLocks noChangeArrowheads="1"/>
            </p:cNvSpPr>
            <p:nvPr/>
          </p:nvSpPr>
          <p:spPr bwMode="auto">
            <a:xfrm>
              <a:off x="-21785" y="-1641589"/>
              <a:ext cx="9215438" cy="11780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5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4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действие 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ДРУГОГО</a:t>
              </a:r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400" b="1" dirty="0">
                  <a:latin typeface="Times New Roman" pitchFamily="18" charset="0"/>
                  <a:cs typeface="Times New Roman" pitchFamily="18" charset="0"/>
                </a:rPr>
                <a:t>тела</a:t>
              </a:r>
              <a:r>
                <a:rPr lang="ru-RU" sz="4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lvl="0"/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 Box 50"/>
            <p:cNvSpPr txBox="1">
              <a:spLocks noChangeArrowheads="1"/>
            </p:cNvSpPr>
            <p:nvPr/>
          </p:nvSpPr>
          <p:spPr bwMode="auto">
            <a:xfrm>
              <a:off x="-57505" y="-335882"/>
              <a:ext cx="9504264" cy="148220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4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Масса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400" dirty="0" smtClean="0">
                  <a:latin typeface="Times New Roman" pitchFamily="18" charset="0"/>
                  <a:cs typeface="Times New Roman" pitchFamily="18" charset="0"/>
                </a:rPr>
                <a:t>х-</a:t>
              </a:r>
              <a:r>
                <a:rPr lang="ru-RU" sz="4400" dirty="0" err="1" smtClean="0">
                  <a:latin typeface="Times New Roman" pitchFamily="18" charset="0"/>
                  <a:cs typeface="Times New Roman" pitchFamily="18" charset="0"/>
                </a:rPr>
                <a:t>зует</a:t>
              </a:r>
              <a:r>
                <a:rPr lang="ru-RU" sz="4400" dirty="0" smtClean="0">
                  <a:latin typeface="Times New Roman" pitchFamily="18" charset="0"/>
                  <a:cs typeface="Times New Roman" pitchFamily="18" charset="0"/>
                </a:rPr>
                <a:t> способность мешать скорости изменяться</a:t>
              </a:r>
              <a:r>
                <a:rPr lang="en-US" sz="4400" dirty="0" smtClean="0"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lang="ru-RU" sz="4400" dirty="0" smtClean="0">
                  <a:latin typeface="Times New Roman" pitchFamily="18" charset="0"/>
                  <a:cs typeface="Times New Roman" pitchFamily="18" charset="0"/>
                </a:rPr>
                <a:t> т.е. </a:t>
              </a:r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</a:rPr>
                <a:t>инертность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5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0"/>
                            </p:stCondLst>
                            <p:childTnLst>
                              <p:par>
                                <p:cTn id="8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500"/>
                            </p:stCondLst>
                            <p:childTnLst>
                              <p:par>
                                <p:cTn id="8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1000"/>
                            </p:stCondLst>
                            <p:childTnLst>
                              <p:par>
                                <p:cTn id="92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1500"/>
                            </p:stCondLst>
                            <p:childTnLst>
                              <p:par>
                                <p:cTn id="9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Скругленный прямоугольник 44"/>
          <p:cNvSpPr/>
          <p:nvPr/>
        </p:nvSpPr>
        <p:spPr>
          <a:xfrm>
            <a:off x="357158" y="4988197"/>
            <a:ext cx="2000264" cy="1500198"/>
          </a:xfrm>
          <a:prstGeom prst="roundRect">
            <a:avLst/>
          </a:prstGeom>
          <a:solidFill>
            <a:schemeClr val="accent1">
              <a:alpha val="5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1071538" y="4191068"/>
            <a:ext cx="6500858" cy="785818"/>
          </a:xfrm>
          <a:prstGeom prst="roundRect">
            <a:avLst/>
          </a:prstGeom>
          <a:solidFill>
            <a:srgbClr val="F9E3A5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Куб 18"/>
          <p:cNvSpPr/>
          <p:nvPr/>
        </p:nvSpPr>
        <p:spPr>
          <a:xfrm>
            <a:off x="6334200" y="714356"/>
            <a:ext cx="2000264" cy="2143140"/>
          </a:xfrm>
          <a:prstGeom prst="cube">
            <a:avLst/>
          </a:prstGeom>
          <a:solidFill>
            <a:schemeClr val="accent1"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Куб 17"/>
          <p:cNvSpPr/>
          <p:nvPr/>
        </p:nvSpPr>
        <p:spPr>
          <a:xfrm>
            <a:off x="3286116" y="821231"/>
            <a:ext cx="2000264" cy="2143140"/>
          </a:xfrm>
          <a:prstGeom prst="cube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Куб 16"/>
          <p:cNvSpPr/>
          <p:nvPr/>
        </p:nvSpPr>
        <p:spPr>
          <a:xfrm>
            <a:off x="310034" y="845169"/>
            <a:ext cx="2000264" cy="2143140"/>
          </a:xfrm>
          <a:prstGeom prst="cube">
            <a:avLst/>
          </a:prstGeom>
          <a:solidFill>
            <a:srgbClr val="FF0000">
              <a:alpha val="3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14678" y="-24"/>
            <a:ext cx="175387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железо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14282" y="3071810"/>
            <a:ext cx="2053767" cy="769441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44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89г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71472" y="-71462"/>
            <a:ext cx="128560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медь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929322" y="-24"/>
            <a:ext cx="264320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алюминий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571736" y="857232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937609" y="659295"/>
            <a:ext cx="84830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786182" y="690606"/>
            <a:ext cx="99520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1571612"/>
            <a:ext cx="15648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4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57554" y="1571612"/>
            <a:ext cx="15648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44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357950" y="1643050"/>
            <a:ext cx="15648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7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44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2381172" y="3000748"/>
            <a:ext cx="49404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87007" y="3000372"/>
            <a:ext cx="2199769" cy="769441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ал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27г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3071802" y="3071810"/>
            <a:ext cx="2069797" cy="769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4400" b="1" baseline="-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ж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=79г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6429388" y="571480"/>
            <a:ext cx="154837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857620" y="4143380"/>
            <a:ext cx="371477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ПЛОТНОСТЬ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1071538" y="4071942"/>
            <a:ext cx="27146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1см</a:t>
            </a:r>
            <a:r>
              <a:rPr lang="ru-RU" sz="4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28596" y="5059635"/>
            <a:ext cx="64953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6600" dirty="0"/>
          </a:p>
        </p:txBody>
      </p:sp>
      <p:sp>
        <p:nvSpPr>
          <p:cNvPr id="35" name="Text Box 10"/>
          <p:cNvSpPr txBox="1">
            <a:spLocks noChangeArrowheads="1"/>
          </p:cNvSpPr>
          <p:nvPr/>
        </p:nvSpPr>
        <p:spPr bwMode="auto">
          <a:xfrm>
            <a:off x="1500166" y="4773883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11"/>
          <p:cNvSpPr txBox="1">
            <a:spLocks noChangeArrowheads="1"/>
          </p:cNvSpPr>
          <p:nvPr/>
        </p:nvSpPr>
        <p:spPr bwMode="auto">
          <a:xfrm>
            <a:off x="1488103" y="5572140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Line 6"/>
          <p:cNvSpPr>
            <a:spLocks noChangeShapeType="1"/>
          </p:cNvSpPr>
          <p:nvPr/>
        </p:nvSpPr>
        <p:spPr bwMode="auto">
          <a:xfrm flipH="1">
            <a:off x="1571792" y="5691266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1000100" y="5286388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2714612" y="5072074"/>
            <a:ext cx="3029997" cy="769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ж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=7,9г/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Rectangle 1"/>
          <p:cNvSpPr>
            <a:spLocks noChangeArrowheads="1"/>
          </p:cNvSpPr>
          <p:nvPr/>
        </p:nvSpPr>
        <p:spPr bwMode="auto">
          <a:xfrm>
            <a:off x="5786446" y="5072074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7500958" y="5072074"/>
            <a:ext cx="1495922" cy="769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кг/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Rectangle 1"/>
          <p:cNvSpPr>
            <a:spLocks noChangeArrowheads="1"/>
          </p:cNvSpPr>
          <p:nvPr/>
        </p:nvSpPr>
        <p:spPr bwMode="auto">
          <a:xfrm>
            <a:off x="5643570" y="857232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3" name="Rectangle 1"/>
          <p:cNvSpPr>
            <a:spLocks noChangeArrowheads="1"/>
          </p:cNvSpPr>
          <p:nvPr/>
        </p:nvSpPr>
        <p:spPr bwMode="auto">
          <a:xfrm>
            <a:off x="5429256" y="3071810"/>
            <a:ext cx="49404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6" name="Rectangle 1"/>
          <p:cNvSpPr>
            <a:spLocks noChangeArrowheads="1"/>
          </p:cNvSpPr>
          <p:nvPr/>
        </p:nvSpPr>
        <p:spPr bwMode="auto">
          <a:xfrm>
            <a:off x="6215074" y="5072262"/>
            <a:ext cx="1313180" cy="769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7900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7" name="Rectangle 1"/>
          <p:cNvSpPr>
            <a:spLocks noChangeArrowheads="1"/>
          </p:cNvSpPr>
          <p:nvPr/>
        </p:nvSpPr>
        <p:spPr bwMode="auto">
          <a:xfrm>
            <a:off x="2571736" y="5929330"/>
            <a:ext cx="3337196" cy="769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воды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г/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8" name="Rectangle 1"/>
          <p:cNvSpPr>
            <a:spLocks noChangeArrowheads="1"/>
          </p:cNvSpPr>
          <p:nvPr/>
        </p:nvSpPr>
        <p:spPr bwMode="auto">
          <a:xfrm>
            <a:off x="5857884" y="5929330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9" name="Rectangle 1"/>
          <p:cNvSpPr>
            <a:spLocks noChangeArrowheads="1"/>
          </p:cNvSpPr>
          <p:nvPr/>
        </p:nvSpPr>
        <p:spPr bwMode="auto">
          <a:xfrm>
            <a:off x="7576672" y="5874269"/>
            <a:ext cx="1495922" cy="76944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кг/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0" name="Rectangle 1"/>
          <p:cNvSpPr>
            <a:spLocks noChangeArrowheads="1"/>
          </p:cNvSpPr>
          <p:nvPr/>
        </p:nvSpPr>
        <p:spPr bwMode="auto">
          <a:xfrm>
            <a:off x="6247341" y="5898207"/>
            <a:ext cx="1313180" cy="76944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00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6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5" dur="4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6" dur="4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4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000"/>
                            </p:stCondLst>
                            <p:childTnLst>
                              <p:par>
                                <p:cTn id="1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3000"/>
                            </p:stCondLst>
                            <p:childTnLst>
                              <p:par>
                                <p:cTn id="1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000"/>
                            </p:stCondLst>
                            <p:childTnLst>
                              <p:par>
                                <p:cTn id="1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3000"/>
                            </p:stCondLst>
                            <p:childTnLst>
                              <p:par>
                                <p:cTn id="17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3000"/>
                            </p:stCondLst>
                            <p:childTnLst>
                              <p:par>
                                <p:cTn id="19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9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11" dur="2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3" dur="2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7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9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1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3" dur="2000" fill="hold"/>
                                        <p:tgtEl>
                                          <p:spTgt spid="4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5" grpId="1" animBg="1"/>
      <p:bldP spid="44" grpId="0" animBg="1"/>
      <p:bldP spid="44" grpId="1" animBg="1"/>
      <p:bldP spid="19" grpId="0" animBg="1"/>
      <p:bldP spid="18" grpId="0" animBg="1"/>
      <p:bldP spid="17" grpId="0" animBg="1"/>
      <p:bldP spid="1025" grpId="0"/>
      <p:bldP spid="3" grpId="0" animBg="1"/>
      <p:bldP spid="4" grpId="0"/>
      <p:bldP spid="5" grpId="0"/>
      <p:bldP spid="6" grpId="0"/>
      <p:bldP spid="6" grpId="1"/>
      <p:bldP spid="8" grpId="0"/>
      <p:bldP spid="9" grpId="0"/>
      <p:bldP spid="11" grpId="0"/>
      <p:bldP spid="12" grpId="0"/>
      <p:bldP spid="13" grpId="0"/>
      <p:bldP spid="14" grpId="0"/>
      <p:bldP spid="15" grpId="0" animBg="1"/>
      <p:bldP spid="16" grpId="0" animBg="1"/>
      <p:bldP spid="10" grpId="0"/>
      <p:bldP spid="1026" grpId="0"/>
      <p:bldP spid="1026" grpId="1"/>
      <p:bldP spid="21" grpId="0"/>
      <p:bldP spid="21" grpId="1"/>
      <p:bldP spid="34" grpId="0"/>
      <p:bldP spid="34" grpId="1"/>
      <p:bldP spid="35" grpId="0"/>
      <p:bldP spid="35" grpId="1"/>
      <p:bldP spid="36" grpId="0"/>
      <p:bldP spid="36" grpId="1"/>
      <p:bldP spid="37" grpId="0" animBg="1"/>
      <p:bldP spid="38" grpId="0"/>
      <p:bldP spid="39" grpId="0" animBg="1"/>
      <p:bldP spid="40" grpId="0"/>
      <p:bldP spid="41" grpId="0" animBg="1"/>
      <p:bldP spid="42" grpId="0"/>
      <p:bldP spid="42" grpId="1"/>
      <p:bldP spid="43" grpId="0"/>
      <p:bldP spid="46" grpId="0" animBg="1"/>
      <p:bldP spid="46" grpId="1" animBg="1"/>
      <p:bldP spid="47" grpId="0" animBg="1"/>
      <p:bldP spid="48" grpId="0"/>
      <p:bldP spid="49" grpId="0" animBg="1"/>
      <p:bldP spid="50" grpId="0" animBg="1"/>
      <p:bldP spid="50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5"/>
          <p:cNvSpPr>
            <a:spLocks noChangeArrowheads="1"/>
          </p:cNvSpPr>
          <p:nvPr/>
        </p:nvSpPr>
        <p:spPr bwMode="auto">
          <a:xfrm rot="1023482">
            <a:off x="3186194" y="343398"/>
            <a:ext cx="545546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масса  молекул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kumimoji="0" lang="en-US" sz="7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 rot="20351649">
            <a:off x="3124764" y="2091873"/>
            <a:ext cx="509312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близость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молекул</a:t>
            </a:r>
            <a:endParaRPr kumimoji="0" lang="en-US" sz="6600" b="1" i="0" u="none" strike="noStrike" cap="none" normalizeH="0" baseline="0" dirty="0" smtClean="0">
              <a:ln>
                <a:noFill/>
              </a:ln>
              <a:solidFill>
                <a:srgbClr val="339933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2571736" y="500042"/>
            <a:ext cx="60785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endParaRPr kumimoji="0" lang="en-US" sz="6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357158" y="285728"/>
            <a:ext cx="212686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6000" b="1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ртути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60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3500430" y="357166"/>
            <a:ext cx="178382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6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kumimoji="0" lang="en-US" sz="6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142844" y="1500174"/>
            <a:ext cx="254909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13,6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г/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3571868" y="1500174"/>
            <a:ext cx="184377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г/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5000628" y="5357826"/>
            <a:ext cx="1071570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" name="Rectangle 6"/>
          <p:cNvSpPr>
            <a:spLocks noChangeArrowheads="1"/>
          </p:cNvSpPr>
          <p:nvPr/>
        </p:nvSpPr>
        <p:spPr bwMode="auto">
          <a:xfrm>
            <a:off x="6491230" y="4786322"/>
            <a:ext cx="243848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лед    900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вода  1000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пар    0, 59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4419528" y="4786322"/>
            <a:ext cx="1643074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3490834" y="5929330"/>
            <a:ext cx="2906565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" name="Rectangle 2"/>
          <p:cNvSpPr>
            <a:spLocks noChangeArrowheads="1"/>
          </p:cNvSpPr>
          <p:nvPr/>
        </p:nvSpPr>
        <p:spPr bwMode="auto">
          <a:xfrm>
            <a:off x="5214942" y="3857628"/>
            <a:ext cx="371477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ПЛОТНОСТЬ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auto">
          <a:xfrm>
            <a:off x="714348" y="3929066"/>
            <a:ext cx="3214710" cy="830997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4800" b="1" i="0" u="none" strike="noStrike" cap="none" normalizeH="0" baseline="-3000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ртути</a:t>
            </a:r>
            <a:r>
              <a:rPr lang="ru-RU" sz="48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en-US" sz="4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·</a:t>
            </a:r>
            <a:r>
              <a:rPr lang="en-US" sz="48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40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40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40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4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4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4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4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4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4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4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4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4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4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4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4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800"/>
                            </p:stCondLst>
                            <p:childTnLst>
                              <p:par>
                                <p:cTn id="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410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/>
      <p:bldP spid="4101" grpId="1"/>
      <p:bldP spid="11" grpId="0"/>
      <p:bldP spid="11" grpId="1"/>
      <p:bldP spid="12" grpId="0"/>
      <p:bldP spid="12" grpId="1"/>
      <p:bldP spid="13" grpId="0"/>
      <p:bldP spid="14" grpId="0"/>
      <p:bldP spid="15" grpId="0"/>
      <p:bldP spid="16" grpId="0"/>
      <p:bldP spid="4102" grpId="0" animBg="1"/>
      <p:bldP spid="18" grpId="0" build="p"/>
      <p:bldP spid="19" grpId="0" animBg="1"/>
      <p:bldP spid="20" grpId="0" animBg="1"/>
      <p:bldP spid="21" grpId="0"/>
      <p:bldP spid="22" grpId="0" animBg="1"/>
      <p:bldP spid="22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5934101" y="-36450"/>
            <a:ext cx="3138493" cy="2214578"/>
            <a:chOff x="2880" y="11808"/>
            <a:chExt cx="2160" cy="1152"/>
          </a:xfrm>
        </p:grpSpPr>
        <p:sp>
          <p:nvSpPr>
            <p:cNvPr id="3" name="Line 2"/>
            <p:cNvSpPr>
              <a:spLocks noChangeShapeType="1"/>
            </p:cNvSpPr>
            <p:nvPr/>
          </p:nvSpPr>
          <p:spPr bwMode="auto">
            <a:xfrm flipV="1">
              <a:off x="2880" y="11808"/>
              <a:ext cx="1152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" name="Line 3"/>
            <p:cNvSpPr>
              <a:spLocks noChangeShapeType="1"/>
            </p:cNvSpPr>
            <p:nvPr/>
          </p:nvSpPr>
          <p:spPr bwMode="auto">
            <a:xfrm>
              <a:off x="4032" y="11808"/>
              <a:ext cx="1008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Line 4"/>
            <p:cNvSpPr>
              <a:spLocks noChangeShapeType="1"/>
            </p:cNvSpPr>
            <p:nvPr/>
          </p:nvSpPr>
          <p:spPr bwMode="auto">
            <a:xfrm>
              <a:off x="2880" y="12960"/>
              <a:ext cx="216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" name="Прямоугольник 5"/>
          <p:cNvSpPr/>
          <p:nvPr/>
        </p:nvSpPr>
        <p:spPr>
          <a:xfrm>
            <a:off x="6213258" y="1177996"/>
            <a:ext cx="64953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6600" dirty="0"/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7127664" y="34988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7934365" y="1320872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1472" y="1714488"/>
            <a:ext cx="1285884" cy="4643470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07285" y="3750377"/>
            <a:ext cx="1224000" cy="2571768"/>
          </a:xfrm>
          <a:prstGeom prst="rect">
            <a:avLst/>
          </a:prstGeom>
          <a:solidFill>
            <a:srgbClr val="0000FF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000232" y="3500438"/>
            <a:ext cx="1087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Line 6"/>
          <p:cNvSpPr>
            <a:spLocks noChangeShapeType="1"/>
          </p:cNvSpPr>
          <p:nvPr/>
        </p:nvSpPr>
        <p:spPr bwMode="auto">
          <a:xfrm flipH="1">
            <a:off x="7500958" y="1214422"/>
            <a:ext cx="864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048102" y="1285860"/>
            <a:ext cx="66717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09606" y="2726495"/>
            <a:ext cx="1224000" cy="3571900"/>
          </a:xfrm>
          <a:prstGeom prst="rect">
            <a:avLst/>
          </a:prstGeom>
          <a:solidFill>
            <a:srgbClr val="0000FF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857224" y="-2071726"/>
            <a:ext cx="642942" cy="3571900"/>
            <a:chOff x="3500430" y="642918"/>
            <a:chExt cx="642942" cy="357190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3500430" y="3071810"/>
              <a:ext cx="642942" cy="1143008"/>
            </a:xfrm>
            <a:prstGeom prst="rect">
              <a:avLst/>
            </a:prstGeom>
            <a:solidFill>
              <a:srgbClr val="0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4" name="Прямая соединительная линия 13"/>
            <p:cNvCxnSpPr>
              <a:stCxn id="12" idx="0"/>
            </p:cNvCxnSpPr>
            <p:nvPr/>
          </p:nvCxnSpPr>
          <p:spPr>
            <a:xfrm rot="16200000" flipV="1">
              <a:off x="2589596" y="1839504"/>
              <a:ext cx="2428892" cy="3571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Прямоугольник 18"/>
          <p:cNvSpPr/>
          <p:nvPr/>
        </p:nvSpPr>
        <p:spPr>
          <a:xfrm>
            <a:off x="2000232" y="2214554"/>
            <a:ext cx="1087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40 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2071670" y="516419"/>
            <a:ext cx="1797287" cy="76944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=79г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1857356" y="2857496"/>
            <a:ext cx="104490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714612" y="2571744"/>
            <a:ext cx="156485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4400" b="1" baseline="-25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643174" y="0"/>
            <a:ext cx="98091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весы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299932" y="2643182"/>
            <a:ext cx="134363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66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</a:t>
            </a:r>
            <a:endParaRPr lang="ru-RU" sz="6600" dirty="0"/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5643570" y="2786058"/>
            <a:ext cx="2125903" cy="76944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7,9г/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4857752" y="3786190"/>
            <a:ext cx="3844899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таблицы…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корона….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утонуть трудно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(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длр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036E-7 L -0.13125 -0.00254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00" y="-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0"/>
                            </p:stCondLst>
                            <p:childTnLst>
                              <p:par>
                                <p:cTn id="73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87789E-6 L 0.00104 0.59367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29700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3000"/>
                            </p:stCondLst>
                            <p:childTnLst>
                              <p:par>
                                <p:cTn id="9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500"/>
                            </p:stCondLst>
                            <p:childTnLst>
                              <p:par>
                                <p:cTn id="11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1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4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4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400"/>
                                        <p:tgtEl>
                                          <p:spTgt spid="5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4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4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400"/>
                                        <p:tgtEl>
                                          <p:spTgt spid="5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9" dur="400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0" dur="400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400"/>
                                        <p:tgtEl>
                                          <p:spTgt spid="5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6" dur="400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EF1313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7" dur="400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400"/>
                                        <p:tgtEl>
                                          <p:spTgt spid="5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15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15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5" presetID="1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15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7" presetID="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15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6" grpId="2"/>
      <p:bldP spid="7" grpId="0"/>
      <p:bldP spid="7" grpId="1"/>
      <p:bldP spid="7" grpId="2"/>
      <p:bldP spid="8" grpId="0"/>
      <p:bldP spid="8" grpId="1"/>
      <p:bldP spid="8" grpId="2"/>
      <p:bldP spid="9" grpId="0" animBg="1"/>
      <p:bldP spid="10" grpId="0" animBg="1"/>
      <p:bldP spid="11" grpId="0"/>
      <p:bldP spid="16" grpId="0" animBg="1"/>
      <p:bldP spid="16" grpId="1" animBg="1"/>
      <p:bldP spid="16" grpId="2" animBg="1"/>
      <p:bldP spid="17" grpId="0"/>
      <p:bldP spid="17" grpId="1"/>
      <p:bldP spid="18" grpId="0" animBg="1"/>
      <p:bldP spid="19" grpId="0"/>
      <p:bldP spid="20" grpId="0" animBg="1"/>
      <p:bldP spid="21" grpId="0"/>
      <p:bldP spid="22" grpId="0"/>
      <p:bldP spid="22" grpId="1"/>
      <p:bldP spid="25" grpId="0"/>
      <p:bldP spid="26" grpId="0" animBg="1"/>
      <p:bldP spid="26" grpId="1" animBg="1"/>
      <p:bldP spid="5121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1499184" y="834074"/>
            <a:ext cx="7143800" cy="928694"/>
          </a:xfrm>
          <a:prstGeom prst="roundRect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4357694"/>
            <a:ext cx="9144000" cy="170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914400" marR="0" lvl="0" indent="-914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2.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взвешивание на  рычажных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914400" marR="0" lvl="0" indent="-9144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ru-RU" sz="5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тела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4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разновесок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" name="Блок-схема: магнитный диск 2"/>
          <p:cNvSpPr/>
          <p:nvPr/>
        </p:nvSpPr>
        <p:spPr>
          <a:xfrm>
            <a:off x="357158" y="0"/>
            <a:ext cx="1000132" cy="1357322"/>
          </a:xfrm>
          <a:prstGeom prst="flowChartMagneticDisk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429388" y="0"/>
            <a:ext cx="21132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 </a:t>
            </a:r>
            <a:r>
              <a:rPr lang="ru-RU" sz="4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Совр</a:t>
            </a:r>
            <a:endParaRPr lang="ru-RU" sz="54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57356" y="785794"/>
            <a:ext cx="707233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 кг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4800" b="0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(платина + иридий)</a:t>
            </a:r>
            <a:endParaRPr kumimoji="0" lang="ru-RU" sz="5400" b="1" i="0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85752" y="1785926"/>
            <a:ext cx="8572528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МАССЫ    </a:t>
            </a:r>
            <a:r>
              <a:rPr kumimoji="0" lang="ru-RU" sz="44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СРАВНИВАЮТ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2571744"/>
            <a:ext cx="9144000" cy="161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 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при  взаимодействии    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с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эталоном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43042" y="285728"/>
            <a:ext cx="19672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эталоны</a:t>
            </a:r>
            <a:endParaRPr lang="ru-RU" sz="3600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4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4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4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4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4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4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40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40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40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4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4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4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073" grpId="0" build="p"/>
      <p:bldP spid="3" grpId="0" animBg="1"/>
      <p:bldP spid="5" grpId="0"/>
      <p:bldP spid="6" grpId="0"/>
      <p:bldP spid="7" grpId="0" build="p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-40944" y="-13648"/>
            <a:ext cx="9286908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1/6.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пустую мензурку массой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500 г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налили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150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жидкости. Масса мензурки с жидкостью</a:t>
            </a: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650 г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Определите, какую жидкость налили в мензурку (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её плотности).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8"/>
          <p:cNvGrpSpPr/>
          <p:nvPr/>
        </p:nvGrpSpPr>
        <p:grpSpPr>
          <a:xfrm>
            <a:off x="4474541" y="2500306"/>
            <a:ext cx="4669459" cy="4143404"/>
            <a:chOff x="4474541" y="2500306"/>
            <a:chExt cx="4669459" cy="4143404"/>
          </a:xfrm>
        </p:grpSpPr>
        <p:grpSp>
          <p:nvGrpSpPr>
            <p:cNvPr id="3" name="Группа 2"/>
            <p:cNvGrpSpPr/>
            <p:nvPr/>
          </p:nvGrpSpPr>
          <p:grpSpPr>
            <a:xfrm>
              <a:off x="4474541" y="2500306"/>
              <a:ext cx="4669459" cy="4048152"/>
              <a:chOff x="4573324" y="952476"/>
              <a:chExt cx="4452273" cy="4048152"/>
            </a:xfrm>
          </p:grpSpPr>
          <p:pic>
            <p:nvPicPr>
              <p:cNvPr id="4" name="Picture 2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4573324" y="1214422"/>
                <a:ext cx="4427832" cy="28574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5" name="Group 5"/>
              <p:cNvGrpSpPr>
                <a:grpSpLocks/>
              </p:cNvGrpSpPr>
              <p:nvPr/>
            </p:nvGrpSpPr>
            <p:grpSpPr bwMode="auto">
              <a:xfrm>
                <a:off x="4714875" y="952476"/>
                <a:ext cx="4310722" cy="4048152"/>
                <a:chOff x="8541" y="10950"/>
                <a:chExt cx="2949" cy="2550"/>
              </a:xfrm>
            </p:grpSpPr>
            <p:sp>
              <p:nvSpPr>
                <p:cNvPr id="6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8541" y="11160"/>
                  <a:ext cx="2880" cy="23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400" b="0" i="0" u="none" strike="noStrike" cap="none" normalizeH="0" baseline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2400" b="0" i="0" u="none" strike="noStrike" cap="none" normalizeH="0" baseline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ru-RU" sz="36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8970" y="10950"/>
                  <a:ext cx="2520" cy="3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           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              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3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8" name="Прямоугольник 7"/>
            <p:cNvSpPr/>
            <p:nvPr/>
          </p:nvSpPr>
          <p:spPr>
            <a:xfrm>
              <a:off x="4786314" y="2500306"/>
              <a:ext cx="3071802" cy="41434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142844" y="2214554"/>
            <a:ext cx="25010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менз.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=500г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2844" y="2714620"/>
            <a:ext cx="24288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общая</a:t>
            </a:r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650</a:t>
            </a:r>
            <a:r>
              <a:rPr lang="ru-RU" sz="32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14282" y="4000504"/>
            <a:ext cx="15716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 </a:t>
            </a:r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rot="5400000" flipH="1" flipV="1">
            <a:off x="1536679" y="3463925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0" y="3286124"/>
            <a:ext cx="298350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жидк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857488" y="1928802"/>
            <a:ext cx="4786346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sym typeface="Symbol" pitchFamily="18" charset="2"/>
              </a:rPr>
              <a:t>1.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Найдём массу жидкости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857488" y="2285992"/>
            <a:ext cx="50006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общая</a:t>
            </a:r>
            <a:r>
              <a:rPr lang="ru-RU" sz="28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менз</a:t>
            </a:r>
            <a:r>
              <a:rPr lang="ru-RU" sz="2400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err="1" smtClean="0">
                <a:solidFill>
                  <a:srgbClr val="F9010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жидк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786050" y="3786190"/>
            <a:ext cx="4929222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sym typeface="Symbol" pitchFamily="18" charset="2"/>
              </a:rPr>
              <a:t>2.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Найдём плотность жидкости 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836605" y="4500570"/>
            <a:ext cx="64953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6600" dirty="0"/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3908175" y="4214818"/>
            <a:ext cx="949577" cy="100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11"/>
          <p:cNvSpPr txBox="1">
            <a:spLocks noChangeArrowheads="1"/>
          </p:cNvSpPr>
          <p:nvPr/>
        </p:nvSpPr>
        <p:spPr bwMode="auto">
          <a:xfrm>
            <a:off x="3896112" y="5013075"/>
            <a:ext cx="882705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Line 6"/>
          <p:cNvSpPr>
            <a:spLocks noChangeShapeType="1"/>
          </p:cNvSpPr>
          <p:nvPr/>
        </p:nvSpPr>
        <p:spPr bwMode="auto">
          <a:xfrm flipH="1">
            <a:off x="3979801" y="5132201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3408109" y="4727323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143504" y="4500570"/>
            <a:ext cx="64953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6600" dirty="0"/>
          </a:p>
        </p:txBody>
      </p:sp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5715008" y="4714884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6143636" y="4500570"/>
            <a:ext cx="1214446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150 г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Line 6"/>
          <p:cNvSpPr>
            <a:spLocks noChangeShapeType="1"/>
          </p:cNvSpPr>
          <p:nvPr/>
        </p:nvSpPr>
        <p:spPr bwMode="auto">
          <a:xfrm flipH="1">
            <a:off x="6286512" y="5072074"/>
            <a:ext cx="828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6143636" y="5143512"/>
            <a:ext cx="1428760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150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14282" y="6072206"/>
            <a:ext cx="89297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F90101"/>
                </a:solidFill>
                <a:latin typeface="Times New Roman" pitchFamily="18" charset="0"/>
                <a:sym typeface="Symbol" pitchFamily="18" charset="2"/>
              </a:rPr>
              <a:t>Ответ: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sym typeface="Symbol" pitchFamily="18" charset="2"/>
              </a:rPr>
              <a:t>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плотность жидкости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г/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, видимо это вода.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786050" y="3071810"/>
            <a:ext cx="50006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rgbClr val="F9010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жидк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650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=150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1" dur="4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2" dur="4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4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1" grpId="0"/>
      <p:bldP spid="10" grpId="0"/>
      <p:bldP spid="11" grpId="0"/>
      <p:bldP spid="14" grpId="0"/>
      <p:bldP spid="19" grpId="0"/>
      <p:bldP spid="20" grpId="0" animBg="1"/>
      <p:bldP spid="21" grpId="0"/>
      <p:bldP spid="22" grpId="0" animBg="1"/>
      <p:bldP spid="23" grpId="0"/>
      <p:bldP spid="24" grpId="0"/>
      <p:bldP spid="25" grpId="0"/>
      <p:bldP spid="26" grpId="0" animBg="1"/>
      <p:bldP spid="27" grpId="0"/>
      <p:bldP spid="28" grpId="0"/>
      <p:bldP spid="29" grpId="0"/>
      <p:bldP spid="30" grpId="0"/>
      <p:bldP spid="31" grpId="0" animBg="1"/>
      <p:bldP spid="32" grpId="0"/>
      <p:bldP spid="33" grpId="0"/>
      <p:bldP spid="3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756" y="-27384"/>
            <a:ext cx="9144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Физика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– наука о наиболее </a:t>
            </a:r>
            <a:r>
              <a:rPr lang="ru-RU" sz="28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простых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явлениях природы.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Явление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– то или иное </a:t>
            </a:r>
            <a:r>
              <a:rPr lang="ru-RU" sz="2800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изменение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материи.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Материя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– объективная реальность. (то, что нас окружает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Виды явлений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:- физические 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ru-RU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 химические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                - </a:t>
            </a:r>
            <a:r>
              <a:rPr lang="ru-RU" sz="28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биологические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                -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социальные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-100990" y="3920808"/>
            <a:ext cx="9244989" cy="224449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Физические явления:</a:t>
            </a:r>
          </a:p>
          <a:p>
            <a:pPr marL="0" marR="0" lvl="0" indent="0" algn="just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механические</a:t>
            </a:r>
          </a:p>
          <a:p>
            <a:pPr marL="0" marR="0" lvl="0" indent="0" algn="just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 тепловые</a:t>
            </a:r>
          </a:p>
          <a:p>
            <a:pPr marL="0" marR="0" lvl="0" indent="0" algn="just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- электромагнитные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(световые)</a:t>
            </a:r>
          </a:p>
          <a:p>
            <a:pPr marL="0" marR="0" lvl="0" indent="0" algn="just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ядерные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0" y="-59949"/>
            <a:ext cx="9144000" cy="6873325"/>
            <a:chOff x="-2643238" y="-6599508"/>
            <a:chExt cx="9144000" cy="12171624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-2643238" y="-6551013"/>
              <a:ext cx="9144000" cy="12123129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9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Line 16"/>
            <p:cNvSpPr>
              <a:spLocks noChangeShapeType="1"/>
            </p:cNvSpPr>
            <p:nvPr/>
          </p:nvSpPr>
          <p:spPr bwMode="auto">
            <a:xfrm>
              <a:off x="4716987" y="-6599508"/>
              <a:ext cx="864966" cy="0"/>
            </a:xfrm>
            <a:prstGeom prst="line">
              <a:avLst/>
            </a:prstGeom>
            <a:solidFill>
              <a:schemeClr val="bg2">
                <a:lumMod val="9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-2634482" y="-1623639"/>
              <a:ext cx="3429024" cy="261612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lvl="0" eaLnBrk="0" hangingPunct="0"/>
              <a:r>
                <a:rPr lang="ru-RU" sz="5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Физика =</a:t>
              </a:r>
            </a:p>
            <a:p>
              <a:pPr lvl="0" eaLnBrk="0" hangingPunct="0"/>
              <a:endParaRPr lang="ru-RU" sz="36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 Box 50"/>
            <p:cNvSpPr txBox="1">
              <a:spLocks noChangeArrowheads="1"/>
            </p:cNvSpPr>
            <p:nvPr/>
          </p:nvSpPr>
          <p:spPr bwMode="auto">
            <a:xfrm>
              <a:off x="777774" y="892951"/>
              <a:ext cx="5435506" cy="194367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Наука о природе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8651548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>
                <a:latin typeface="Times New Roman" pitchFamily="18" charset="0"/>
                <a:cs typeface="Times New Roman" pitchFamily="18" charset="0"/>
              </a:rPr>
              <a:t>3. фазовые  состояния вещества</a:t>
            </a:r>
            <a:endParaRPr lang="ru-RU" sz="2400" i="1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твердое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– молекулы сильно взаимодействуют друг с другом, расположены очень близко. 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Вещество имеет свою форму и объем (стол, линейка, лед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…)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жидкое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взаимодействие между молекулами менее сильное, течет. Вещество имеет свой объем и принимает форму сосуда (вода, керосин, ртуть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…)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газообразное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– молекулы почти не взаимодействуют, расстояние очень большое. Вещество принимает объем и форму сосуда (воздух, любой газ, пар).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-36512" y="-44648"/>
            <a:ext cx="9144000" cy="6858024"/>
            <a:chOff x="-93792" y="-4973273"/>
            <a:chExt cx="9144000" cy="6858024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-93792" y="-4973273"/>
              <a:ext cx="9144000" cy="6858024"/>
              <a:chOff x="-2715246" y="-6673767"/>
              <a:chExt cx="9144000" cy="7072362"/>
            </a:xfrm>
          </p:grpSpPr>
          <p:sp>
            <p:nvSpPr>
              <p:cNvPr id="6" name="Прямоугольник 5"/>
              <p:cNvSpPr/>
              <p:nvPr/>
            </p:nvSpPr>
            <p:spPr>
              <a:xfrm>
                <a:off x="-2715246" y="-6673767"/>
                <a:ext cx="9144000" cy="707236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Line 16"/>
              <p:cNvSpPr>
                <a:spLocks noChangeShapeType="1"/>
              </p:cNvSpPr>
              <p:nvPr/>
            </p:nvSpPr>
            <p:spPr bwMode="auto">
              <a:xfrm>
                <a:off x="4716987" y="-6599508"/>
                <a:ext cx="864966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Прямоугольник 7"/>
              <p:cNvSpPr/>
              <p:nvPr/>
            </p:nvSpPr>
            <p:spPr>
              <a:xfrm>
                <a:off x="-1547880" y="-4506632"/>
                <a:ext cx="7129833" cy="95218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>
                <a:spAutoFit/>
              </a:bodyPr>
              <a:lstStyle/>
              <a:p>
                <a:pPr lvl="0" eaLnBrk="0" hangingPunct="0"/>
                <a:r>
                  <a:rPr lang="ru-RU" sz="54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… состоят из молекул</a:t>
                </a:r>
              </a:p>
            </p:txBody>
          </p:sp>
          <p:sp>
            <p:nvSpPr>
              <p:cNvPr id="9" name="Text Box 50"/>
              <p:cNvSpPr txBox="1">
                <a:spLocks noChangeArrowheads="1"/>
              </p:cNvSpPr>
              <p:nvPr/>
            </p:nvSpPr>
            <p:spPr bwMode="auto">
              <a:xfrm>
                <a:off x="-2073055" y="-3476416"/>
                <a:ext cx="8180182" cy="114298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…хаотически движутся</a:t>
                </a:r>
              </a:p>
            </p:txBody>
          </p:sp>
        </p:grpSp>
        <p:sp>
          <p:nvSpPr>
            <p:cNvPr id="5" name="Text Box 50"/>
            <p:cNvSpPr txBox="1">
              <a:spLocks noChangeArrowheads="1"/>
            </p:cNvSpPr>
            <p:nvPr/>
          </p:nvSpPr>
          <p:spPr bwMode="auto">
            <a:xfrm>
              <a:off x="1266025" y="-663753"/>
              <a:ext cx="6749141" cy="110834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…взаимодействуют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245104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500042"/>
          <a:ext cx="9144001" cy="1214446"/>
        </p:xfrm>
        <a:graphic>
          <a:graphicData uri="http://schemas.openxmlformats.org/drawingml/2006/table">
            <a:tbl>
              <a:tblPr/>
              <a:tblGrid>
                <a:gridCol w="1241405"/>
                <a:gridCol w="603691"/>
                <a:gridCol w="485562"/>
                <a:gridCol w="594118"/>
                <a:gridCol w="731194"/>
                <a:gridCol w="367730"/>
                <a:gridCol w="367730"/>
                <a:gridCol w="367730"/>
                <a:gridCol w="367730"/>
                <a:gridCol w="367730"/>
                <a:gridCol w="488580"/>
                <a:gridCol w="475287"/>
                <a:gridCol w="488580"/>
                <a:gridCol w="488580"/>
                <a:gridCol w="488580"/>
                <a:gridCol w="488580"/>
                <a:gridCol w="731194"/>
              </a:tblGrid>
              <a:tr h="3571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вариант№1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066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Число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71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Корр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-4" y="6035040"/>
          <a:ext cx="9144004" cy="822960"/>
        </p:xfrm>
        <a:graphic>
          <a:graphicData uri="http://schemas.openxmlformats.org/drawingml/2006/table">
            <a:tbl>
              <a:tblPr/>
              <a:tblGrid>
                <a:gridCol w="2582700"/>
                <a:gridCol w="444932"/>
                <a:gridCol w="444932"/>
                <a:gridCol w="444932"/>
                <a:gridCol w="444932"/>
                <a:gridCol w="444932"/>
                <a:gridCol w="444932"/>
                <a:gridCol w="444932"/>
                <a:gridCol w="444932"/>
                <a:gridCol w="301712"/>
                <a:gridCol w="444932"/>
                <a:gridCol w="444932"/>
                <a:gridCol w="301712"/>
                <a:gridCol w="301712"/>
                <a:gridCol w="301712"/>
                <a:gridCol w="301712"/>
                <a:gridCol w="301712"/>
                <a:gridCol w="301712"/>
              </a:tblGrid>
              <a:tr h="20002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Количество баллов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5,4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5,1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4,8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4,5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3,9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3,6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339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339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339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2,7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2,4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55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Количество правильных ответов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8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339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339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339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ответы оформите в виде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1714488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Проверяется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первая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строчка в числах,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коррекции.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Ответы без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аргументов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считаются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Вы проверяете свои знания, а не интуицию!!!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1. </a:t>
            </a:r>
            <a:r>
              <a:rPr lang="en-US" b="1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 =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5500702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Разбаловка  результата.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2124145"/>
            <a:ext cx="2133918" cy="58477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путь  (м)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771800" y="1844824"/>
            <a:ext cx="2571736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объём (м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1844824"/>
            <a:ext cx="2786049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площадь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573304" y="2329716"/>
            <a:ext cx="3463192" cy="52322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–температура(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848631" y="2346030"/>
            <a:ext cx="2852127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скорость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(м/с)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5554757" y="1757996"/>
            <a:ext cx="2401619" cy="52322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время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(с)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1196752"/>
            <a:ext cx="3143272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измерить  =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48618" y="-3577"/>
            <a:ext cx="8532440" cy="120032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600" b="1" u="sng" dirty="0">
                <a:latin typeface="Times New Roman" pitchFamily="18" charset="0"/>
                <a:cs typeface="Times New Roman" pitchFamily="18" charset="0"/>
              </a:rPr>
              <a:t>Источники знаний: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- наблюдение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                                   - опыты   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03848" y="1196752"/>
            <a:ext cx="5286412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сравнить с 1 ед. измерения!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578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3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2" grpId="0" animBg="1"/>
      <p:bldP spid="3" grpId="0" build="allAtOnce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89772" y="1714488"/>
            <a:ext cx="1285884" cy="4643470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3750377"/>
            <a:ext cx="1224000" cy="2571768"/>
          </a:xfrm>
          <a:prstGeom prst="rect">
            <a:avLst/>
          </a:prstGeom>
          <a:solidFill>
            <a:srgbClr val="0000FF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619672" y="3500438"/>
            <a:ext cx="1087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30 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27906" y="2726495"/>
            <a:ext cx="1224000" cy="3571900"/>
          </a:xfrm>
          <a:prstGeom prst="rect">
            <a:avLst/>
          </a:prstGeom>
          <a:solidFill>
            <a:srgbClr val="0000FF">
              <a:alpha val="6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475524" y="-2071726"/>
            <a:ext cx="642942" cy="3571900"/>
            <a:chOff x="3500430" y="642918"/>
            <a:chExt cx="642942" cy="3571900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3500430" y="3071810"/>
              <a:ext cx="642942" cy="1143008"/>
            </a:xfrm>
            <a:prstGeom prst="rect">
              <a:avLst/>
            </a:prstGeom>
            <a:solidFill>
              <a:srgbClr val="0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4" name="Прямая соединительная линия 13"/>
            <p:cNvCxnSpPr>
              <a:stCxn id="12" idx="0"/>
            </p:cNvCxnSpPr>
            <p:nvPr/>
          </p:nvCxnSpPr>
          <p:spPr>
            <a:xfrm rot="16200000" flipV="1">
              <a:off x="2589596" y="1839504"/>
              <a:ext cx="2428892" cy="3571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Прямоугольник 18"/>
          <p:cNvSpPr/>
          <p:nvPr/>
        </p:nvSpPr>
        <p:spPr>
          <a:xfrm>
            <a:off x="1619672" y="2214554"/>
            <a:ext cx="1087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40 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467544" y="2857496"/>
            <a:ext cx="104490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403648" y="2670011"/>
            <a:ext cx="1564852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7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44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0" name="Таблица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50198346"/>
              </p:ext>
            </p:extLst>
          </p:nvPr>
        </p:nvGraphicFramePr>
        <p:xfrm>
          <a:off x="2051720" y="288030"/>
          <a:ext cx="7092314" cy="2055172"/>
        </p:xfrm>
        <a:graphic>
          <a:graphicData uri="http://schemas.openxmlformats.org/drawingml/2006/table">
            <a:tbl>
              <a:tblPr/>
              <a:tblGrid>
                <a:gridCol w="1080120"/>
                <a:gridCol w="1152128"/>
                <a:gridCol w="1440160"/>
                <a:gridCol w="1584176"/>
                <a:gridCol w="1835730"/>
              </a:tblGrid>
              <a:tr h="76470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99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9933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</a:t>
                      </a:r>
                      <a:endParaRPr lang="ru-RU" sz="3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</a:t>
                      </a:r>
                      <a:r>
                        <a:rPr kumimoji="0" lang="ru-RU" sz="32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3200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u="non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sym typeface="Symbol" pitchFamily="18" charset="2"/>
                        </a:rPr>
                        <a:t>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г/см</a:t>
                      </a:r>
                      <a:r>
                        <a:rPr kumimoji="0" lang="ru-RU" sz="2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3200" u="none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b="1" u="non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sym typeface="Symbol" pitchFamily="18" charset="2"/>
                        </a:rPr>
                        <a:t></a:t>
                      </a: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кг/см</a:t>
                      </a:r>
                      <a:r>
                        <a:rPr kumimoji="0" lang="ru-RU" sz="2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3200" u="none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u="none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вещество</a:t>
                      </a:r>
                      <a:endParaRPr lang="ru-RU" sz="3200" u="none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  <a:tr h="2426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  <a:tr h="4370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  <a:tr h="2426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b="1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kumimoji="0" lang="ru-RU" sz="2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>
                        <a:alpha val="58000"/>
                      </a:srgbClr>
                    </a:solidFill>
                  </a:tcPr>
                </a:tc>
              </a:tr>
            </a:tbl>
          </a:graphicData>
        </a:graphic>
      </p:graphicFrame>
      <p:grpSp>
        <p:nvGrpSpPr>
          <p:cNvPr id="41" name="Группа 40"/>
          <p:cNvGrpSpPr/>
          <p:nvPr/>
        </p:nvGrpSpPr>
        <p:grpSpPr>
          <a:xfrm>
            <a:off x="3203848" y="2711040"/>
            <a:ext cx="2088232" cy="2006694"/>
            <a:chOff x="6444208" y="3643819"/>
            <a:chExt cx="2088232" cy="2006694"/>
          </a:xfrm>
        </p:grpSpPr>
        <p:grpSp>
          <p:nvGrpSpPr>
            <p:cNvPr id="42" name="Группа 41"/>
            <p:cNvGrpSpPr/>
            <p:nvPr/>
          </p:nvGrpSpPr>
          <p:grpSpPr>
            <a:xfrm>
              <a:off x="6444208" y="3643819"/>
              <a:ext cx="2088232" cy="2006694"/>
              <a:chOff x="6444208" y="3643819"/>
              <a:chExt cx="2088232" cy="2006694"/>
            </a:xfrm>
          </p:grpSpPr>
          <p:sp>
            <p:nvSpPr>
              <p:cNvPr id="44" name="Прямоугольник 43"/>
              <p:cNvSpPr/>
              <p:nvPr/>
            </p:nvSpPr>
            <p:spPr>
              <a:xfrm>
                <a:off x="6444208" y="4277472"/>
                <a:ext cx="748923" cy="804387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:pPr>
                  <a:lnSpc>
                    <a:spcPts val="5000"/>
                  </a:lnSpc>
                </a:pPr>
                <a:r>
                  <a:rPr lang="ru-RU" sz="80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8000" dirty="0"/>
              </a:p>
            </p:txBody>
          </p:sp>
          <p:sp>
            <p:nvSpPr>
              <p:cNvPr id="45" name="Text Box 10"/>
              <p:cNvSpPr txBox="1">
                <a:spLocks noChangeArrowheads="1"/>
              </p:cNvSpPr>
              <p:nvPr/>
            </p:nvSpPr>
            <p:spPr bwMode="auto">
              <a:xfrm>
                <a:off x="7582863" y="3643819"/>
                <a:ext cx="949577" cy="1005992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6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339933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Text Box 11"/>
              <p:cNvSpPr txBox="1">
                <a:spLocks noChangeArrowheads="1"/>
              </p:cNvSpPr>
              <p:nvPr/>
            </p:nvSpPr>
            <p:spPr bwMode="auto">
              <a:xfrm>
                <a:off x="7570800" y="4721819"/>
                <a:ext cx="882705" cy="928694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ts val="57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60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66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7" name="Rectangle 1"/>
              <p:cNvSpPr>
                <a:spLocks noChangeArrowheads="1"/>
              </p:cNvSpPr>
              <p:nvPr/>
            </p:nvSpPr>
            <p:spPr bwMode="auto">
              <a:xfrm>
                <a:off x="7082797" y="4230778"/>
                <a:ext cx="506870" cy="769441"/>
              </a:xfrm>
              <a:prstGeom prst="rect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43" name="Line 6"/>
            <p:cNvSpPr>
              <a:spLocks noChangeShapeType="1"/>
            </p:cNvSpPr>
            <p:nvPr/>
          </p:nvSpPr>
          <p:spPr bwMode="auto">
            <a:xfrm flipH="1">
              <a:off x="7654489" y="4684395"/>
              <a:ext cx="577325" cy="0"/>
            </a:xfrm>
            <a:prstGeom prst="line">
              <a:avLst/>
            </a:prstGeom>
            <a:solidFill>
              <a:srgbClr val="FFFF00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8" name="Text Box 10"/>
          <p:cNvSpPr txBox="1">
            <a:spLocks noChangeArrowheads="1"/>
          </p:cNvSpPr>
          <p:nvPr/>
        </p:nvSpPr>
        <p:spPr bwMode="auto">
          <a:xfrm>
            <a:off x="5841599" y="2847507"/>
            <a:ext cx="2987856" cy="1904507"/>
          </a:xfrm>
          <a:prstGeom prst="rect">
            <a:avLst/>
          </a:prstGeom>
          <a:solidFill>
            <a:srgbClr val="FFFF00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lnSpc>
                <a:spcPts val="2100"/>
              </a:lnSpc>
              <a:spcAft>
                <a:spcPts val="1000"/>
              </a:spcAf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Плотности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в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г/см</a:t>
            </a:r>
            <a:r>
              <a:rPr lang="ru-RU" sz="2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000" b="1" i="0" u="sng" strike="noStrike" cap="none" normalizeH="0" baseline="30000" dirty="0" smtClean="0">
              <a:ln>
                <a:noFill/>
              </a:ln>
              <a:solidFill>
                <a:srgbClr val="8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2,5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Свинец      - 11,3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Сталь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-  7,8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Кирпич       – 3,0</a:t>
            </a:r>
          </a:p>
          <a:p>
            <a:pPr marL="0" marR="0" lvl="0" indent="0" algn="l" defTabSz="914400" rtl="0" eaLnBrk="1" fontAlgn="base" latinLnBrk="0" hangingPunct="1">
              <a:lnSpc>
                <a:spcPts val="1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– 2,7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742" y="5085184"/>
            <a:ext cx="9413474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Вывод:1.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плотность первого тела   </a:t>
            </a:r>
            <a:r>
              <a:rPr lang="ru-RU" sz="4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г/см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>
                <a:latin typeface="Times New Roman" pitchFamily="18" charset="0"/>
                <a:ea typeface="Times New Roman"/>
                <a:cs typeface="Times New Roman" pitchFamily="18" charset="0"/>
              </a:rPr>
              <a:t>,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вероятно оно состоит из …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Плотность </a:t>
            </a:r>
          </a:p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определяется  …    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-34926" y="14983"/>
            <a:ext cx="9215438" cy="6870401"/>
            <a:chOff x="181098" y="-12401"/>
            <a:chExt cx="9215438" cy="6870401"/>
          </a:xfrm>
        </p:grpSpPr>
        <p:grpSp>
          <p:nvGrpSpPr>
            <p:cNvPr id="24" name="Группа 23"/>
            <p:cNvGrpSpPr/>
            <p:nvPr/>
          </p:nvGrpSpPr>
          <p:grpSpPr>
            <a:xfrm>
              <a:off x="181098" y="-12401"/>
              <a:ext cx="9215438" cy="6870401"/>
              <a:chOff x="-37435" y="-5400457"/>
              <a:chExt cx="9215438" cy="6858024"/>
            </a:xfrm>
          </p:grpSpPr>
          <p:grpSp>
            <p:nvGrpSpPr>
              <p:cNvPr id="31" name="Группа 30"/>
              <p:cNvGrpSpPr/>
              <p:nvPr/>
            </p:nvGrpSpPr>
            <p:grpSpPr>
              <a:xfrm>
                <a:off x="-21784" y="-5400457"/>
                <a:ext cx="9179717" cy="6858024"/>
                <a:chOff x="-2643238" y="-7114302"/>
                <a:chExt cx="9179717" cy="7072362"/>
              </a:xfrm>
            </p:grpSpPr>
            <p:sp>
              <p:nvSpPr>
                <p:cNvPr id="33" name="Прямоугольник 32"/>
                <p:cNvSpPr/>
                <p:nvPr/>
              </p:nvSpPr>
              <p:spPr>
                <a:xfrm>
                  <a:off x="-2643238" y="-7114302"/>
                  <a:ext cx="9144000" cy="7072362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  <a:alpha val="69000"/>
                  </a:schemeClr>
                </a:solidFill>
              </p:spPr>
              <p:style>
                <a:lnRef idx="1">
                  <a:schemeClr val="dk1"/>
                </a:lnRef>
                <a:fillRef idx="2">
                  <a:schemeClr val="dk1"/>
                </a:fillRef>
                <a:effectRef idx="1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>
                    <a:spcAft>
                      <a:spcPts val="1000"/>
                    </a:spcAft>
                  </a:pPr>
                  <a:endParaRPr lang="ru-RU" sz="138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algn="ctr">
                    <a:spcAft>
                      <a:spcPts val="1000"/>
                    </a:spcAft>
                  </a:pPr>
                  <a:endParaRPr lang="ru-RU" sz="13800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Line 16"/>
                <p:cNvSpPr>
                  <a:spLocks noChangeShapeType="1"/>
                </p:cNvSpPr>
                <p:nvPr/>
              </p:nvSpPr>
              <p:spPr bwMode="auto">
                <a:xfrm>
                  <a:off x="4716987" y="-6599508"/>
                  <a:ext cx="864966" cy="0"/>
                </a:xfrm>
                <a:prstGeom prst="line">
                  <a:avLst/>
                </a:prstGeom>
                <a:solidFill>
                  <a:schemeClr val="bg2">
                    <a:lumMod val="90000"/>
                  </a:schemeClr>
                </a:solidFill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60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5" name="Text Box 50"/>
                <p:cNvSpPr txBox="1">
                  <a:spLocks noChangeArrowheads="1"/>
                </p:cNvSpPr>
                <p:nvPr/>
              </p:nvSpPr>
              <p:spPr bwMode="auto">
                <a:xfrm>
                  <a:off x="-2607520" y="-6830404"/>
                  <a:ext cx="9143999" cy="1738310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/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Плотность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это масса 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единицы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объёма</a:t>
                  </a:r>
                  <a:r>
                    <a:rPr kumimoji="0" lang="ru-RU" sz="5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.</a:t>
                  </a:r>
                </a:p>
              </p:txBody>
            </p:sp>
          </p:grpSp>
          <p:sp>
            <p:nvSpPr>
              <p:cNvPr id="32" name="Text Box 50"/>
              <p:cNvSpPr txBox="1">
                <a:spLocks noChangeArrowheads="1"/>
              </p:cNvSpPr>
              <p:nvPr/>
            </p:nvSpPr>
            <p:spPr bwMode="auto">
              <a:xfrm>
                <a:off x="-37435" y="-1150158"/>
                <a:ext cx="9215438" cy="195381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ru-RU" sz="44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Она зависит </a:t>
                </a:r>
                <a:r>
                  <a:rPr lang="ru-RU" sz="44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от массы одной молекулы и </a:t>
                </a:r>
                <a:r>
                  <a:rPr lang="ru-RU" sz="44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расстояния между </a:t>
                </a:r>
                <a:r>
                  <a:rPr lang="ru-RU" sz="4400" b="1" dirty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молекулами. </a:t>
                </a:r>
                <a:endParaRPr lang="ru-RU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/>
                <a:endPara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5" name="Группа 24"/>
            <p:cNvGrpSpPr/>
            <p:nvPr/>
          </p:nvGrpSpPr>
          <p:grpSpPr>
            <a:xfrm>
              <a:off x="2334829" y="2149959"/>
              <a:ext cx="2021147" cy="1853864"/>
              <a:chOff x="428596" y="2726023"/>
              <a:chExt cx="2021147" cy="1853864"/>
            </a:xfrm>
            <a:solidFill>
              <a:srgbClr val="FFFF00"/>
            </a:solidFill>
          </p:grpSpPr>
          <p:sp>
            <p:nvSpPr>
              <p:cNvPr id="26" name="Прямоугольник 25"/>
              <p:cNvSpPr/>
              <p:nvPr/>
            </p:nvSpPr>
            <p:spPr>
              <a:xfrm>
                <a:off x="428596" y="3138688"/>
                <a:ext cx="748923" cy="1323439"/>
              </a:xfrm>
              <a:prstGeom prst="rect">
                <a:avLst/>
              </a:prstGeom>
              <a:grpFill/>
            </p:spPr>
            <p:txBody>
              <a:bodyPr wrap="none">
                <a:spAutoFit/>
              </a:bodyPr>
              <a:lstStyle/>
              <a:p>
                <a:r>
                  <a:rPr lang="ru-RU" sz="8000" b="1" dirty="0" smtClean="0">
                    <a:solidFill>
                      <a:srgbClr val="FF0000"/>
                    </a:solidFill>
                    <a:latin typeface="Times New Roman" pitchFamily="18" charset="0"/>
                    <a:sym typeface="Symbol" pitchFamily="18" charset="2"/>
                  </a:rPr>
                  <a:t></a:t>
                </a:r>
                <a:endParaRPr lang="ru-RU" sz="8000" dirty="0"/>
              </a:p>
            </p:txBody>
          </p:sp>
          <p:sp>
            <p:nvSpPr>
              <p:cNvPr id="27" name="Text Box 10"/>
              <p:cNvSpPr txBox="1">
                <a:spLocks noChangeArrowheads="1"/>
              </p:cNvSpPr>
              <p:nvPr/>
            </p:nvSpPr>
            <p:spPr bwMode="auto">
              <a:xfrm>
                <a:off x="1500166" y="2726023"/>
                <a:ext cx="949577" cy="1005992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339933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339933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Text Box 11"/>
              <p:cNvSpPr txBox="1">
                <a:spLocks noChangeArrowheads="1"/>
              </p:cNvSpPr>
              <p:nvPr/>
            </p:nvSpPr>
            <p:spPr bwMode="auto">
              <a:xfrm>
                <a:off x="1488103" y="3651193"/>
                <a:ext cx="882705" cy="928694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72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Line 6"/>
              <p:cNvSpPr>
                <a:spLocks noChangeShapeType="1"/>
              </p:cNvSpPr>
              <p:nvPr/>
            </p:nvSpPr>
            <p:spPr bwMode="auto">
              <a:xfrm flipH="1">
                <a:off x="1571792" y="3819058"/>
                <a:ext cx="577325" cy="0"/>
              </a:xfrm>
              <a:prstGeom prst="line">
                <a:avLst/>
              </a:prstGeom>
              <a:grp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Rectangle 1"/>
              <p:cNvSpPr>
                <a:spLocks noChangeArrowheads="1"/>
              </p:cNvSpPr>
              <p:nvPr/>
            </p:nvSpPr>
            <p:spPr bwMode="auto">
              <a:xfrm>
                <a:off x="1000100" y="3365441"/>
                <a:ext cx="506870" cy="76944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400" b="1" i="0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164843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87789E-6 L 0.00104 0.59367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29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8" grpId="0" animBg="1"/>
      <p:bldP spid="19" grpId="0"/>
      <p:bldP spid="21" grpId="0"/>
      <p:bldP spid="22" grpId="0" animBg="1"/>
      <p:bldP spid="48" grpId="0" animBg="1"/>
      <p:bldP spid="4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44624"/>
            <a:ext cx="9179343" cy="954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Масса</a:t>
            </a:r>
            <a:r>
              <a:rPr lang="en-US" sz="2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х-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зует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способность мешать скорости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изменяться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т.е.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инертность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1124744"/>
            <a:ext cx="9144000" cy="10772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действие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ДРУГОГО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тела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измеряется в Ньютонах.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343" y="2276872"/>
            <a:ext cx="9144000" cy="120032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Тело покоится или движется равномерно</a:t>
            </a:r>
            <a:r>
              <a:rPr lang="en-US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если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сумма сил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равна нулю.</a:t>
            </a:r>
            <a:r>
              <a:rPr lang="en-US" sz="3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з-н Н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343" y="3789040"/>
            <a:ext cx="9144000" cy="120032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Ускорение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пропорционально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сумме сил и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обратно пропорционально 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массе.</a:t>
            </a:r>
            <a:r>
              <a:rPr lang="ru-RU" sz="36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з-н Н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1"/>
          <p:cNvGrpSpPr>
            <a:grpSpLocks/>
          </p:cNvGrpSpPr>
          <p:nvPr/>
        </p:nvGrpSpPr>
        <p:grpSpPr bwMode="auto">
          <a:xfrm>
            <a:off x="6667500" y="5155108"/>
            <a:ext cx="1924050" cy="1298228"/>
            <a:chOff x="4371974" y="5631582"/>
            <a:chExt cx="1731011" cy="774837"/>
          </a:xfrm>
          <a:solidFill>
            <a:srgbClr val="FFFF00"/>
          </a:solidFill>
        </p:grpSpPr>
        <p:sp>
          <p:nvSpPr>
            <p:cNvPr id="14" name="TextBox 8"/>
            <p:cNvSpPr txBox="1">
              <a:spLocks noChangeArrowheads="1"/>
            </p:cNvSpPr>
            <p:nvPr/>
          </p:nvSpPr>
          <p:spPr bwMode="auto">
            <a:xfrm>
              <a:off x="5263569" y="5797812"/>
              <a:ext cx="839416" cy="47239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400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44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4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4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Box 10"/>
            <p:cNvSpPr txBox="1">
              <a:spLocks noChangeArrowheads="1"/>
            </p:cNvSpPr>
            <p:nvPr/>
          </p:nvSpPr>
          <p:spPr bwMode="auto">
            <a:xfrm>
              <a:off x="4495002" y="5631582"/>
              <a:ext cx="836750" cy="42249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4000" b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 </a:t>
              </a:r>
              <a:r>
                <a:rPr lang="en-US" sz="4000" b="1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400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Box 15"/>
            <p:cNvSpPr txBox="1">
              <a:spLocks noChangeArrowheads="1"/>
            </p:cNvSpPr>
            <p:nvPr/>
          </p:nvSpPr>
          <p:spPr bwMode="auto">
            <a:xfrm>
              <a:off x="4550190" y="6114537"/>
              <a:ext cx="682621" cy="29188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ts val="3000"/>
                </a:lnSpc>
              </a:pPr>
              <a:r>
                <a:rPr lang="ru-RU" sz="3200" b="1" dirty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b="1" dirty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3600" b="1" dirty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2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единительная линия 16"/>
            <p:cNvCxnSpPr/>
            <p:nvPr/>
          </p:nvCxnSpPr>
          <p:spPr>
            <a:xfrm flipV="1">
              <a:off x="4371974" y="6035804"/>
              <a:ext cx="928696" cy="17067"/>
            </a:xfrm>
            <a:prstGeom prst="line">
              <a:avLst/>
            </a:prstGeom>
            <a:grpFill/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Прямая со стрелкой 17"/>
          <p:cNvCxnSpPr/>
          <p:nvPr/>
        </p:nvCxnSpPr>
        <p:spPr bwMode="auto">
          <a:xfrm>
            <a:off x="7097713" y="5220196"/>
            <a:ext cx="428625" cy="1588"/>
          </a:xfrm>
          <a:prstGeom prst="straightConnector1">
            <a:avLst/>
          </a:prstGeom>
          <a:ln w="41275">
            <a:solidFill>
              <a:srgbClr val="C0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 bwMode="auto">
          <a:xfrm>
            <a:off x="8172400" y="5659660"/>
            <a:ext cx="428625" cy="1588"/>
          </a:xfrm>
          <a:prstGeom prst="straightConnector1">
            <a:avLst/>
          </a:prstGeom>
          <a:ln w="41275">
            <a:solidFill>
              <a:srgbClr val="0033CC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19"/>
          <p:cNvGrpSpPr/>
          <p:nvPr/>
        </p:nvGrpSpPr>
        <p:grpSpPr>
          <a:xfrm>
            <a:off x="-35720" y="-84410"/>
            <a:ext cx="9504264" cy="7329834"/>
            <a:chOff x="-57505" y="-5400458"/>
            <a:chExt cx="9504264" cy="6858025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-21785" y="-5400458"/>
              <a:ext cx="9144001" cy="6858025"/>
              <a:chOff x="-2643239" y="-7114302"/>
              <a:chExt cx="9144001" cy="7072362"/>
            </a:xfrm>
          </p:grpSpPr>
          <p:sp>
            <p:nvSpPr>
              <p:cNvPr id="24" name="Прямоугольник 23"/>
              <p:cNvSpPr/>
              <p:nvPr/>
            </p:nvSpPr>
            <p:spPr>
              <a:xfrm>
                <a:off x="-2643238" y="-7114302"/>
                <a:ext cx="9144000" cy="707236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5" name="Line 16"/>
              <p:cNvSpPr>
                <a:spLocks noChangeShapeType="1"/>
              </p:cNvSpPr>
              <p:nvPr/>
            </p:nvSpPr>
            <p:spPr bwMode="auto">
              <a:xfrm>
                <a:off x="4716987" y="-6599508"/>
                <a:ext cx="864966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Прямоугольник 25"/>
              <p:cNvSpPr/>
              <p:nvPr/>
            </p:nvSpPr>
            <p:spPr>
              <a:xfrm>
                <a:off x="-2643239" y="-7032857"/>
                <a:ext cx="9144000" cy="180915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>
                <a:spAutoFit/>
              </a:bodyPr>
              <a:lstStyle/>
              <a:p>
                <a:pPr lvl="0" eaLnBrk="0" hangingPunct="0"/>
                <a:r>
                  <a:rPr lang="ru-RU" sz="5400" b="1" dirty="0" smtClean="0">
                    <a:latin typeface="Times New Roman" pitchFamily="18" charset="0"/>
                    <a:cs typeface="Times New Roman" pitchFamily="18" charset="0"/>
                  </a:rPr>
                  <a:t>Быстроту движения х-</a:t>
                </a:r>
                <a:r>
                  <a:rPr lang="ru-RU" sz="5400" b="1" dirty="0" err="1" smtClean="0">
                    <a:latin typeface="Times New Roman" pitchFamily="18" charset="0"/>
                    <a:cs typeface="Times New Roman" pitchFamily="18" charset="0"/>
                  </a:rPr>
                  <a:t>зует</a:t>
                </a:r>
                <a:r>
                  <a:rPr lang="ru-RU" sz="54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скорость.</a:t>
                </a:r>
              </a:p>
            </p:txBody>
          </p:sp>
          <p:sp>
            <p:nvSpPr>
              <p:cNvPr id="27" name="Text Box 50"/>
              <p:cNvSpPr txBox="1">
                <a:spLocks noChangeArrowheads="1"/>
              </p:cNvSpPr>
              <p:nvPr/>
            </p:nvSpPr>
            <p:spPr bwMode="auto">
              <a:xfrm>
                <a:off x="-2643239" y="-5087456"/>
                <a:ext cx="9143999" cy="173831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Ускорение</a:t>
                </a:r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укажет как быстро меняется скорость.</a:t>
                </a:r>
              </a:p>
            </p:txBody>
          </p:sp>
        </p:grpSp>
        <p:sp>
          <p:nvSpPr>
            <p:cNvPr id="22" name="Text Box 50"/>
            <p:cNvSpPr txBox="1">
              <a:spLocks noChangeArrowheads="1"/>
            </p:cNvSpPr>
            <p:nvPr/>
          </p:nvSpPr>
          <p:spPr bwMode="auto">
            <a:xfrm>
              <a:off x="-21785" y="-1641589"/>
              <a:ext cx="9215438" cy="11780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54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СИЛА</a:t>
              </a:r>
              <a:r>
                <a:rPr lang="ru-RU" sz="4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ru-RU" sz="4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действие 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ДРУГОГО</a:t>
              </a:r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400" b="1" dirty="0">
                  <a:latin typeface="Times New Roman" pitchFamily="18" charset="0"/>
                  <a:cs typeface="Times New Roman" pitchFamily="18" charset="0"/>
                </a:rPr>
                <a:t>тела</a:t>
              </a:r>
              <a:r>
                <a:rPr lang="ru-RU" sz="4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  <a:p>
              <a:pPr lvl="0"/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 Box 50"/>
            <p:cNvSpPr txBox="1">
              <a:spLocks noChangeArrowheads="1"/>
            </p:cNvSpPr>
            <p:nvPr/>
          </p:nvSpPr>
          <p:spPr bwMode="auto">
            <a:xfrm>
              <a:off x="-57505" y="-335882"/>
              <a:ext cx="9504264" cy="1482205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lang="ru-RU" sz="4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Масса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400" dirty="0" smtClean="0">
                  <a:latin typeface="Times New Roman" pitchFamily="18" charset="0"/>
                  <a:cs typeface="Times New Roman" pitchFamily="18" charset="0"/>
                </a:rPr>
                <a:t>х-</a:t>
              </a:r>
              <a:r>
                <a:rPr lang="ru-RU" sz="4400" dirty="0" err="1" smtClean="0">
                  <a:latin typeface="Times New Roman" pitchFamily="18" charset="0"/>
                  <a:cs typeface="Times New Roman" pitchFamily="18" charset="0"/>
                </a:rPr>
                <a:t>зует</a:t>
              </a:r>
              <a:r>
                <a:rPr lang="ru-RU" sz="4400" dirty="0" smtClean="0">
                  <a:latin typeface="Times New Roman" pitchFamily="18" charset="0"/>
                  <a:cs typeface="Times New Roman" pitchFamily="18" charset="0"/>
                </a:rPr>
                <a:t> способность мешать скорости изменяться</a:t>
              </a:r>
              <a:r>
                <a:rPr lang="en-US" sz="4400" dirty="0" smtClean="0">
                  <a:latin typeface="Times New Roman" pitchFamily="18" charset="0"/>
                  <a:cs typeface="Times New Roman" pitchFamily="18" charset="0"/>
                </a:rPr>
                <a:t>,</a:t>
              </a:r>
              <a:r>
                <a:rPr lang="ru-RU" sz="4400" dirty="0" smtClean="0">
                  <a:latin typeface="Times New Roman" pitchFamily="18" charset="0"/>
                  <a:cs typeface="Times New Roman" pitchFamily="18" charset="0"/>
                </a:rPr>
                <a:t> т.е. </a:t>
              </a:r>
              <a:r>
                <a:rPr lang="ru-RU" sz="4400" b="1" dirty="0" smtClean="0">
                  <a:latin typeface="Times New Roman" pitchFamily="18" charset="0"/>
                  <a:cs typeface="Times New Roman" pitchFamily="18" charset="0"/>
                </a:rPr>
                <a:t>инертность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75509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>
            <a:off x="547686" y="5019539"/>
            <a:ext cx="7345362" cy="119439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Плотность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35896" y="6273225"/>
            <a:ext cx="55081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</a:t>
            </a:r>
            <a:r>
              <a:rPr lang="ru-RU" sz="3200" b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b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стр.12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4413" y="535054"/>
            <a:ext cx="5317546" cy="1107996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К зачёту №1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071538" y="3643314"/>
            <a:ext cx="7345362" cy="119439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скорость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424301">
            <a:off x="201250" y="1765968"/>
            <a:ext cx="7952368" cy="160738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Строение вещества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72200" y="4149080"/>
            <a:ext cx="2773516" cy="144655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8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9010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К=10</a:t>
            </a:r>
            <a:endParaRPr lang="ru-RU" sz="8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90101"/>
              </a:soli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3154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0" grpId="0" animBg="1"/>
      <p:bldP spid="11" grpId="0" animBg="1"/>
      <p:bldP spid="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15547597"/>
              </p:ext>
            </p:extLst>
          </p:nvPr>
        </p:nvGraphicFramePr>
        <p:xfrm>
          <a:off x="35496" y="116632"/>
          <a:ext cx="9143998" cy="4114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5524"/>
                <a:gridCol w="4077403"/>
                <a:gridCol w="396233"/>
                <a:gridCol w="4174838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800" b="1" dirty="0"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Пластилин, доска, дерево, Луна…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Физическое тело:                                                                    Вещество:</a:t>
                      </a:r>
                      <a:endParaRPr lang="ru-RU" sz="1800" b="1" dirty="0"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Физические явления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Методы изучения </a:t>
                      </a:r>
                      <a:r>
                        <a:rPr lang="ru-RU" sz="18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явлений.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8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Что Вы знаете о строении  вещества?</a:t>
                      </a:r>
                      <a:endParaRPr lang="ru-RU" sz="18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8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чего зависит температура тела?</a:t>
                      </a:r>
                      <a:endParaRPr lang="ru-RU" sz="1800" b="1" dirty="0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чем отличие движения молекул в твердом и газообразном  состоянии  в-ва ?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чем отличие движения молекул в жидком  и газообразном   состоянии  в-</a:t>
                      </a:r>
                      <a:r>
                        <a:rPr lang="ru-RU" sz="18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?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Диффузия От чего зависит  её скорость?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Броуновское  движение. От чего зависит его скорость?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 найти цену деления прибора?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 найти объём неизвестного сосуда?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22229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800" b="1">
                        <a:solidFill>
                          <a:srgbClr val="222292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22229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Каких  русских физиков Вы знаете</a:t>
                      </a:r>
                      <a:r>
                        <a:rPr lang="ru-RU" sz="1800" b="1" dirty="0" smtClean="0">
                          <a:solidFill>
                            <a:srgbClr val="22229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22229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(3-5)</a:t>
                      </a:r>
                      <a:endParaRPr lang="ru-RU" sz="1800" b="1" dirty="0">
                        <a:solidFill>
                          <a:srgbClr val="222292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22229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800" b="1">
                        <a:solidFill>
                          <a:srgbClr val="222292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22229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Каких великих иностранных физиков Вы знаете?</a:t>
                      </a:r>
                      <a:endParaRPr lang="ru-RU" sz="1800" b="1" dirty="0">
                        <a:solidFill>
                          <a:srgbClr val="222292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Инертность. Масса.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Инерция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Траектория.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Путь. Перемещение.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 найти толщину простыни?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8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 найти  толщину  проволоки?</a:t>
                      </a:r>
                      <a:endParaRPr lang="ru-RU" sz="18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8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Плотность. От чего она  зависит?</a:t>
                      </a:r>
                      <a:endParaRPr lang="ru-RU" sz="1800" b="1" dirty="0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00405" y="4823281"/>
            <a:ext cx="4775218" cy="206210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Каждый вопрос 5 баллов.</a:t>
            </a: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«3» Определение.</a:t>
            </a: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«4» Физический смысл.</a:t>
            </a: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«5» 2-3 примера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48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Петя посмотрел на этикетку, наклеенную на бутылку с подсолнечным маслом, и ему стало интересно, </a:t>
            </a:r>
            <a:r>
              <a:rPr lang="ru-RU" sz="3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каково </a:t>
            </a:r>
            <a:r>
              <a:rPr lang="ru-RU" sz="3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значение плотности </a:t>
            </a:r>
            <a:r>
              <a:rPr lang="ru-RU" sz="3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этого масла. Найдите плотность масла, пользуясь   данными с этикетки.</a:t>
            </a:r>
            <a:endParaRPr lang="ru-RU" sz="3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6"/>
          <a:srcRect l="27656" t="20000" r="27812" b="17500"/>
          <a:stretch>
            <a:fillRect/>
          </a:stretch>
        </p:blipFill>
        <p:spPr bwMode="auto">
          <a:xfrm>
            <a:off x="3500430" y="2357430"/>
            <a:ext cx="5643570" cy="445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42844" y="2285992"/>
            <a:ext cx="18573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4600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3741011"/>
            <a:ext cx="15716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 </a:t>
            </a:r>
            <a:r>
              <a:rPr lang="ru-RU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2614380"/>
            <a:ext cx="200086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672065" y="3169507"/>
            <a:ext cx="224773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5000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0893" y="2500306"/>
            <a:ext cx="649537" cy="110799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endParaRPr lang="ru-RU" sz="6600" dirty="0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3908175" y="2143116"/>
            <a:ext cx="949577" cy="100599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3896112" y="2941373"/>
            <a:ext cx="882705" cy="92869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auto">
          <a:xfrm flipH="1">
            <a:off x="3979801" y="3060499"/>
            <a:ext cx="577325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3500430" y="2714620"/>
            <a:ext cx="506870" cy="76944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4857752" y="2643182"/>
            <a:ext cx="506870" cy="76944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5429256" y="2357430"/>
            <a:ext cx="2214578" cy="64294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4600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Line 6"/>
          <p:cNvSpPr>
            <a:spLocks noChangeShapeType="1"/>
          </p:cNvSpPr>
          <p:nvPr/>
        </p:nvSpPr>
        <p:spPr bwMode="auto">
          <a:xfrm flipH="1">
            <a:off x="5572132" y="2928934"/>
            <a:ext cx="828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5429256" y="3000372"/>
            <a:ext cx="1857388" cy="64294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5000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858016" y="2428868"/>
            <a:ext cx="1571604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0,92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928762" y="3923418"/>
            <a:ext cx="7215238" cy="1077218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solidFill>
                  <a:srgbClr val="F90101"/>
                </a:solidFill>
                <a:latin typeface="Times New Roman" pitchFamily="18" charset="0"/>
                <a:sym typeface="Symbol" pitchFamily="18" charset="2"/>
              </a:rPr>
              <a:t>Ответ: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sym typeface="Symbol" pitchFamily="18" charset="2"/>
              </a:rPr>
              <a:t>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плотность этого масла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0,92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г/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, </a:t>
            </a:r>
          </a:p>
          <a:p>
            <a:pPr algn="r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или 9200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кг/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578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4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4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4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горизонтальном участке пути разогнавшийся автомобиль может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довольно длительное время продолжать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своё движение при неработающем двигателе. На каком механическом свойстве тел основан этот свободный ход машины? В чём состоит это свойство?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578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рисунке приведён график зависимости скорости электропоезда метро от времени при движении между двумя станциями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Сколько секунд поезд двигался с постоянной скоростью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6">
            <a:lum bright="-10000" contrast="30000"/>
          </a:blip>
          <a:srcRect l="28594" t="30000" r="21718" b="29166"/>
          <a:stretch>
            <a:fillRect/>
          </a:stretch>
        </p:blipFill>
        <p:spPr bwMode="auto">
          <a:xfrm>
            <a:off x="1357290" y="2214554"/>
            <a:ext cx="7715304" cy="3566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3090690" y="3460530"/>
            <a:ext cx="3000396" cy="1588"/>
          </a:xfrm>
          <a:prstGeom prst="line">
            <a:avLst/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3929058" y="2428868"/>
            <a:ext cx="2000264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80 -20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857884" y="2428868"/>
            <a:ext cx="785818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60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578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Играя в кондитерский магазин, подружки взвешивали на рычажных весах две шоколадные плитки одинакового размера (без обёрток).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того, чтобы уравновесить первую плитку шоколада, им понадобились одна гирька массой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50 грамм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две гирьки массами по 20 грамм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каждая. Для взвешивания второй плитки им понадобились одна гирька массой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50 грамм,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одна массой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15 грамм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одна массой 5 грамм. Подружки сообразили, что один шоколад был  пористым, а второй – более плотным. Чему была равна масса плитки пористого шоколада? 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29124" y="3071810"/>
            <a:ext cx="250033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50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 -2∙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20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=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72264" y="3071810"/>
            <a:ext cx="785818" cy="707886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90</a:t>
            </a:r>
            <a:endParaRPr lang="ru-RU" sz="4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29124" y="4000504"/>
            <a:ext cx="2214578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50 - 15 =</a:t>
            </a:r>
            <a:endParaRPr lang="ru-RU" sz="4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57950" y="3929066"/>
            <a:ext cx="785818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90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578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  <p:bldP spid="7" grpId="0" animBg="1"/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Для постройки гаража дачнику не хватило песчано-цементной смеси. Для её изготовления было дополнительно заказано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300 кг песка.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 тележка, в которой можно его перевозить, вмещает только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0,02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Какое минимальное число раз дачнику придётся загружать эту  тележку для того, чтобы перевезти весь песок? Плотность песка при его </a:t>
            </a:r>
            <a:r>
              <a:rPr lang="ru-RU" sz="28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насыпании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в тележку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(так называемая насыпная плотность) </a:t>
            </a:r>
            <a:r>
              <a:rPr lang="ru-RU" sz="2800" b="1" dirty="0" smtClean="0">
                <a:solidFill>
                  <a:srgbClr val="222292"/>
                </a:solidFill>
                <a:latin typeface="Times New Roman" pitchFamily="18" charset="0"/>
                <a:cs typeface="Times New Roman" pitchFamily="18" charset="0"/>
              </a:rPr>
              <a:t>1600 кг/</a:t>
            </a:r>
            <a:r>
              <a:rPr lang="ru-RU" sz="2800" b="1" dirty="0" smtClean="0">
                <a:solidFill>
                  <a:srgbClr val="22229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222292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22229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3000372"/>
            <a:ext cx="21431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300кг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06" y="4143380"/>
            <a:ext cx="27860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18186A"/>
                </a:solidFill>
                <a:latin typeface="Times New Roman" pitchFamily="18" charset="0"/>
                <a:sym typeface="Symbol" pitchFamily="18" charset="2"/>
              </a:rPr>
              <a:t> </a:t>
            </a:r>
            <a:r>
              <a:rPr lang="ru-RU" sz="3200" b="1" dirty="0" smtClean="0">
                <a:solidFill>
                  <a:srgbClr val="18186A"/>
                </a:solidFill>
                <a:latin typeface="Times New Roman" pitchFamily="18" charset="0"/>
                <a:cs typeface="Times New Roman" pitchFamily="18" charset="0"/>
              </a:rPr>
              <a:t>=1600кг/</a:t>
            </a:r>
            <a:r>
              <a:rPr lang="ru-RU" sz="3200" b="1" dirty="0" smtClean="0">
                <a:solidFill>
                  <a:srgbClr val="18186A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18186A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18186A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18186A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3543074"/>
            <a:ext cx="212269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0,02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4714884"/>
            <a:ext cx="10001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57554" y="3071810"/>
            <a:ext cx="1643074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357818" y="3786190"/>
            <a:ext cx="500066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428992" y="3143248"/>
            <a:ext cx="1428760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300кг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5214943" y="3139859"/>
            <a:ext cx="15716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1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0,02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643174" y="4405978"/>
            <a:ext cx="6357950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1.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Найдём массу песка вмещающуюся в тележку. 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3929058" y="4857760"/>
            <a:ext cx="1163891" cy="71438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878635" y="4857760"/>
            <a:ext cx="1214446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222292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∙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78767" y="4987365"/>
            <a:ext cx="2928926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18186A"/>
                </a:solidFill>
                <a:latin typeface="Times New Roman" pitchFamily="18" charset="0"/>
                <a:cs typeface="Times New Roman" pitchFamily="18" charset="0"/>
              </a:rPr>
              <a:t>600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кг/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18186A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∙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0,02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8215306" y="5357826"/>
            <a:ext cx="928694" cy="52322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5500702"/>
            <a:ext cx="4714876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2.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Найдём количество поездок…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929190" y="5715016"/>
            <a:ext cx="10001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5643570" y="5500702"/>
            <a:ext cx="2214578" cy="64294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кг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Line 6"/>
          <p:cNvSpPr>
            <a:spLocks noChangeShapeType="1"/>
          </p:cNvSpPr>
          <p:nvPr/>
        </p:nvSpPr>
        <p:spPr bwMode="auto">
          <a:xfrm flipH="1">
            <a:off x="5786446" y="6072206"/>
            <a:ext cx="828000" cy="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6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5719122" y="6103736"/>
            <a:ext cx="1071570" cy="57150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21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кг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7072330" y="5857892"/>
            <a:ext cx="1071570" cy="52322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</a:t>
            </a:r>
            <a:endParaRPr kumimoji="0" lang="ru-RU" sz="36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0" y="6396335"/>
            <a:ext cx="5786446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Ответ: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 дачнику придется ездить 15 раз.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578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 animBg="1"/>
      <p:bldP spid="8" grpId="0" animBg="1"/>
      <p:bldP spid="9" grpId="0" animBg="1"/>
      <p:bldP spid="10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т2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.Температура тела здорового человека равна +36,6 °С – такую температуру называют нормальной. На рисунке изображены три термометра.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Чему равна цена деления того термометра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который подойдет для измерения температуры тела с необходимой точностью? 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8"/>
          <a:srcRect l="31875" t="30833" r="26875" b="22500"/>
          <a:stretch>
            <a:fillRect/>
          </a:stretch>
        </p:blipFill>
        <p:spPr bwMode="auto">
          <a:xfrm>
            <a:off x="1734859" y="1714488"/>
            <a:ext cx="7409141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8"/>
          <a:srcRect l="35551" t="30833" r="28388" b="57147"/>
          <a:stretch>
            <a:fillRect/>
          </a:stretch>
        </p:blipFill>
        <p:spPr bwMode="auto">
          <a:xfrm>
            <a:off x="0" y="1643050"/>
            <a:ext cx="914400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428992" y="2643182"/>
            <a:ext cx="2643206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6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37-36</a:t>
            </a:r>
            <a:endParaRPr lang="ru-RU" sz="6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00496" y="3714752"/>
            <a:ext cx="1285884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10</a:t>
            </a:r>
            <a:endParaRPr lang="ru-RU" sz="6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Line 6"/>
          <p:cNvSpPr>
            <a:spLocks noChangeShapeType="1"/>
          </p:cNvSpPr>
          <p:nvPr/>
        </p:nvSpPr>
        <p:spPr bwMode="auto">
          <a:xfrm flipH="1">
            <a:off x="3857620" y="3643314"/>
            <a:ext cx="151200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9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86446" y="3429000"/>
            <a:ext cx="1285884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0,1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  <p:bldP spid="9" grpId="0" animBg="1"/>
      <p:bldP spid="1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9578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-27384"/>
            <a:ext cx="9144000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Зачет №1  "Движение и плотность". /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Приведите примеры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Физическое тело: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Вещество: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уквенные обозначения и  ед. измерения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Путь-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Площадь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. ..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Объём-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Время -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скорость -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Температура-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положения  о строении  вещества:  1.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2.. . . . . . . . . . . . . . . . . . . . . . . . . .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3. . . . . . . . . . . . . . . . . . . 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Температура тела зависит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Отличие движения молекул в твердом и газообразном  состоянии 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в-ва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том,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Отличие движения молекул в жидком  и газообразном   состоянии 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в-ва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в том что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Скорость – это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Плотность – это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. . . . . . . . . . . . . . . . . 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=20…,    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=200….   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 -?                    v=400….,      t =10….     s -?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7.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900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кг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kumimoji="0" lang="en-US" b="1" i="0" u="none" strike="noStrike" cap="none" normalizeH="0" baseline="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, m =1800 …., V -?    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900 кг/м</a:t>
            </a:r>
            <a:r>
              <a:rPr kumimoji="0" lang="ru-RU" b="1" i="0" u="none" strike="noStrike" cap="none" normalizeH="0" baseline="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,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3м</a:t>
            </a:r>
            <a:r>
              <a:rPr kumimoji="0" lang="ru-RU" b="1" i="0" u="none" strike="noStrike" cap="none" normalizeH="0" baseline="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,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-?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8.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36 км/ч – это значит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 . . . . . . . . . . . . . . . . . 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900 кг/м</a:t>
            </a:r>
            <a:r>
              <a:rPr kumimoji="0" lang="ru-RU" b="0" i="0" u="none" strike="noStrike" cap="none" normalizeH="0" baseline="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- это значит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48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84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84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84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84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84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84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84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84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843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843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1843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1843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843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1843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1843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-27384"/>
            <a:ext cx="914400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9.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Чтобы  найти цену деления прибора надо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Чтобы  найти объём неизвестного сосуда надо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Перечислите  русских физиков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Перечислите  великих иностранных физиков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11.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Диффузия –это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Броуновское  движение- это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12.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Скорость диффузии зависит от . . . . . . . . . . . . . . . . . . . . . . . . . 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Скорость броуновского движения зависит от . . . . . . . . . . . . . . . . . . . . . . . . . 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13.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Инертность-это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Инерция – это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48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84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84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84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84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84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84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84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84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843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0" y="-27384"/>
            <a:ext cx="9144000" cy="661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13.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Инертность-это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Инерция – это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14.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Траектория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–это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Путь – это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15.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П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лотность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тела зависит от 1.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2.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Масса – это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16.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Физические явления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Методы изучения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физич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явлений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17.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чтобы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найти  толщину  проволоки надо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Чтобы  найти толщину простыни надо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. . . . . . . . . . . . . . . . . . . . . . . . 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48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84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84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84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84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84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84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84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84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843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22037276"/>
              </p:ext>
            </p:extLst>
          </p:nvPr>
        </p:nvGraphicFramePr>
        <p:xfrm>
          <a:off x="35496" y="692696"/>
          <a:ext cx="9143998" cy="3291840"/>
        </p:xfrm>
        <a:graphic>
          <a:graphicData uri="http://schemas.openxmlformats.org/drawingml/2006/table">
            <a:tbl>
              <a:tblPr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495524"/>
                <a:gridCol w="4077403"/>
                <a:gridCol w="396233"/>
                <a:gridCol w="4174838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b="1" dirty="0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u="sng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 -  БУКВЕННЫЕ ОБОЗНАЧЕНИЯ И  ЕД. ИЗМЕРЕНИЯ</a:t>
                      </a:r>
                      <a:endParaRPr lang="ru-RU" sz="2400" b="1" dirty="0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b="1" dirty="0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Площадь- *</a:t>
                      </a:r>
                      <a:endParaRPr lang="ru-RU" sz="24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24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Путь- *</a:t>
                      </a:r>
                      <a:endParaRPr lang="ru-RU" sz="24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b="1" dirty="0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Объём- *</a:t>
                      </a:r>
                      <a:endParaRPr lang="ru-RU" sz="24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скорость- *</a:t>
                      </a:r>
                      <a:endParaRPr lang="ru-RU" sz="24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b="1" dirty="0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Время -*</a:t>
                      </a:r>
                      <a:endParaRPr lang="ru-RU" sz="2400" b="1" dirty="0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4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Температура- *</a:t>
                      </a:r>
                      <a:endParaRPr lang="ru-RU" sz="2400" b="1" dirty="0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1"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 =20,     s=200    t -?</a:t>
                      </a:r>
                      <a:endParaRPr lang="ru-RU" sz="2400" b="1"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2400" b="1"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v=400,      t =10     s -?</a:t>
                      </a:r>
                      <a:endParaRPr lang="ru-RU" sz="2400" b="1" dirty="0"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 b="1"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</a:t>
                      </a:r>
                      <a:r>
                        <a:rPr lang="ru-RU" sz="24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= 900 </a:t>
                      </a:r>
                      <a:r>
                        <a:rPr lang="ru-RU" sz="2400" b="1" dirty="0" smtClean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кг/м</a:t>
                      </a:r>
                      <a:r>
                        <a:rPr lang="ru-RU" sz="2400" b="1" baseline="30000" dirty="0" smtClean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2400" b="1" dirty="0" smtClean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24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 =1800кг V -?</a:t>
                      </a:r>
                      <a:endParaRPr lang="ru-RU" sz="2400" b="1" dirty="0"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400" b="1"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</a:t>
                      </a:r>
                      <a:r>
                        <a:rPr lang="ru-RU" sz="24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= 900 кг/м</a:t>
                      </a:r>
                      <a:r>
                        <a:rPr lang="ru-RU" sz="2400" b="1" baseline="30000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24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, V = 3м</a:t>
                      </a:r>
                      <a:r>
                        <a:rPr lang="ru-RU" sz="2400" b="1" baseline="30000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24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, m -?</a:t>
                      </a:r>
                      <a:endParaRPr lang="ru-RU" sz="2400" b="1" dirty="0"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4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Скорость.</a:t>
                      </a:r>
                      <a:endParaRPr lang="ru-RU" sz="24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4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Плотность.</a:t>
                      </a:r>
                      <a:endParaRPr lang="ru-RU" sz="2400" b="1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4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 = 36 км/ч – физический смысл\  </a:t>
                      </a:r>
                      <a:r>
                        <a:rPr lang="ru-RU" sz="24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…м/с?</a:t>
                      </a:r>
                      <a:endParaRPr lang="ru-RU" sz="2400" b="1" dirty="0"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24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</a:t>
                      </a: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= 900 кг/м</a:t>
                      </a:r>
                      <a:r>
                        <a:rPr lang="ru-RU" sz="2400" b="1" baseline="30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2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- физический смысл</a:t>
                      </a:r>
                      <a:r>
                        <a:rPr lang="ru-RU" sz="24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  … г/см</a:t>
                      </a:r>
                      <a:r>
                        <a:rPr lang="ru-RU" sz="2400" b="1" baseline="30000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sz="24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  </a:t>
                      </a:r>
                      <a:endParaRPr lang="ru-RU" sz="2400" b="1" dirty="0"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431428" y="-125341"/>
            <a:ext cx="23070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2+0.3=3.5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883557" y="4614"/>
            <a:ext cx="1284326" cy="707886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к=10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9010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15547597"/>
              </p:ext>
            </p:extLst>
          </p:nvPr>
        </p:nvGraphicFramePr>
        <p:xfrm>
          <a:off x="35496" y="116632"/>
          <a:ext cx="9143998" cy="4114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5524"/>
                <a:gridCol w="4077403"/>
                <a:gridCol w="396233"/>
                <a:gridCol w="4174838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800" b="1" dirty="0"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Пластилин, доска, дерево, Луна…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Физическое тело:                                                                    Вещество:</a:t>
                      </a:r>
                      <a:endParaRPr lang="ru-RU" sz="1800" b="1" dirty="0"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Физические явления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Методы изучения </a:t>
                      </a:r>
                      <a:r>
                        <a:rPr lang="ru-RU" sz="18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явлений.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8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Что Вы знаете о строении  вещества?</a:t>
                      </a:r>
                      <a:endParaRPr lang="ru-RU" sz="18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8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чего зависит температура тела?</a:t>
                      </a:r>
                      <a:endParaRPr lang="ru-RU" sz="1800" b="1" dirty="0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чем отличие движения молекул в твердом и газообразном  состоянии  в-ва ?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чем отличие движения молекул в жидком  и газообразном   состоянии  в-</a:t>
                      </a:r>
                      <a:r>
                        <a:rPr lang="ru-RU" sz="18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?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Диффузия От чего зависит  её скорость?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Броуновское  движение. От чего зависит его скорость?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 найти цену деления прибора?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 найти объём неизвестного сосуда?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22229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800" b="1">
                        <a:solidFill>
                          <a:srgbClr val="222292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22229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Каких  русских физиков Вы знаете</a:t>
                      </a:r>
                      <a:r>
                        <a:rPr lang="ru-RU" sz="1800" b="1" dirty="0" smtClean="0">
                          <a:solidFill>
                            <a:srgbClr val="22229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22229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(3-5)</a:t>
                      </a:r>
                      <a:endParaRPr lang="ru-RU" sz="1800" b="1" dirty="0">
                        <a:solidFill>
                          <a:srgbClr val="222292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22229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800" b="1">
                        <a:solidFill>
                          <a:srgbClr val="222292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22229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Каких великих иностранных физиков Вы знаете?</a:t>
                      </a:r>
                      <a:endParaRPr lang="ru-RU" sz="1800" b="1" dirty="0">
                        <a:solidFill>
                          <a:srgbClr val="222292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Инертность. Масса.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Инерция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Траектория. </a:t>
                      </a:r>
                      <a:r>
                        <a:rPr lang="ru-RU" sz="18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Путь. Перемещение.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 найти толщину простыни?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8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 найти  толщину  проволоки?</a:t>
                      </a:r>
                      <a:endParaRPr lang="ru-RU" sz="18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8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Плотность. От чего она  зависит?</a:t>
                      </a:r>
                      <a:endParaRPr lang="ru-RU" sz="1800" b="1" dirty="0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00405" y="4823281"/>
            <a:ext cx="4775218" cy="206210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Каждый вопрос 5 баллов.</a:t>
            </a: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«3» Определение.</a:t>
            </a: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«4» Физический смысл.</a:t>
            </a:r>
          </a:p>
          <a:p>
            <a:pPr marR="0" lvl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«5» 2-3 примера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48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горизонтальном участке пути разогнавшийся автомобиль может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довольно длительное время продолжать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своё движение при неработающем двигателе. На каком механическом свойстве тел основан этот свободный ход машины? В чём состоит это свойство?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578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39087565"/>
              </p:ext>
            </p:extLst>
          </p:nvPr>
        </p:nvGraphicFramePr>
        <p:xfrm>
          <a:off x="35496" y="116632"/>
          <a:ext cx="9143998" cy="548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5524"/>
                <a:gridCol w="8648474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800" b="1" dirty="0"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Пластилин, доска, дерево, Луна…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9010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Физическое тело:                                                                    Вещество:</a:t>
                      </a:r>
                      <a:endParaRPr lang="ru-RU" sz="1800" b="1" dirty="0">
                        <a:solidFill>
                          <a:srgbClr val="F9010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43576473"/>
              </p:ext>
            </p:extLst>
          </p:nvPr>
        </p:nvGraphicFramePr>
        <p:xfrm>
          <a:off x="0" y="692696"/>
          <a:ext cx="9143998" cy="274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5524"/>
                <a:gridCol w="4077403"/>
                <a:gridCol w="396233"/>
                <a:gridCol w="4174838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Физические явления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Методы изучения </a:t>
                      </a:r>
                      <a:r>
                        <a:rPr lang="ru-RU" sz="18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явлений.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70611307"/>
              </p:ext>
            </p:extLst>
          </p:nvPr>
        </p:nvGraphicFramePr>
        <p:xfrm>
          <a:off x="6104" y="5832688"/>
          <a:ext cx="9143998" cy="274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5524"/>
                <a:gridCol w="4077403"/>
                <a:gridCol w="396233"/>
                <a:gridCol w="4174838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800" b="1" dirty="0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 найти  толщину  проволоки?</a:t>
                      </a:r>
                      <a:endParaRPr lang="ru-RU" sz="18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8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Плотность. От чего она  зависит?</a:t>
                      </a:r>
                      <a:endParaRPr lang="ru-RU" sz="1800" b="1" dirty="0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5017074"/>
              </p:ext>
            </p:extLst>
          </p:nvPr>
        </p:nvGraphicFramePr>
        <p:xfrm>
          <a:off x="-36512" y="1052736"/>
          <a:ext cx="9143998" cy="274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5524"/>
                <a:gridCol w="4077403"/>
                <a:gridCol w="396233"/>
                <a:gridCol w="4174838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800" b="1" dirty="0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Что Вы знаете о строении  вещества?</a:t>
                      </a:r>
                      <a:endParaRPr lang="ru-RU" sz="18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800" b="1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 чего зависит температура тела?</a:t>
                      </a:r>
                      <a:endParaRPr lang="ru-RU" sz="1800" b="1" dirty="0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11444688"/>
              </p:ext>
            </p:extLst>
          </p:nvPr>
        </p:nvGraphicFramePr>
        <p:xfrm>
          <a:off x="-36512" y="1556792"/>
          <a:ext cx="9143998" cy="822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5524"/>
                <a:gridCol w="4077403"/>
                <a:gridCol w="396233"/>
                <a:gridCol w="4174838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чем отличие движения молекул в твердом и газообразном  состоянии  в-ва ?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чем отличие движения молекул в жидком  и газообразном   состоянии  в-</a:t>
                      </a:r>
                      <a:r>
                        <a:rPr lang="ru-RU" sz="18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?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09526183"/>
              </p:ext>
            </p:extLst>
          </p:nvPr>
        </p:nvGraphicFramePr>
        <p:xfrm>
          <a:off x="-36512" y="2520320"/>
          <a:ext cx="9143998" cy="548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5524"/>
                <a:gridCol w="4077403"/>
                <a:gridCol w="396233"/>
                <a:gridCol w="4174838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Диффузия От чего зависит  её скорость?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Броуновское  движение. От чего зависит его скорость?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26894828"/>
              </p:ext>
            </p:extLst>
          </p:nvPr>
        </p:nvGraphicFramePr>
        <p:xfrm>
          <a:off x="35496" y="3226688"/>
          <a:ext cx="9143998" cy="274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5524"/>
                <a:gridCol w="4077403"/>
                <a:gridCol w="396233"/>
                <a:gridCol w="4174838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 найти цену деления прибора?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8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 найти объём неизвестного сосуда?</a:t>
                      </a:r>
                      <a:endParaRPr lang="ru-RU" sz="1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68888747"/>
              </p:ext>
            </p:extLst>
          </p:nvPr>
        </p:nvGraphicFramePr>
        <p:xfrm>
          <a:off x="35496" y="3717032"/>
          <a:ext cx="9143998" cy="548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5524"/>
                <a:gridCol w="4077403"/>
                <a:gridCol w="396233"/>
                <a:gridCol w="4174838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22229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800" b="1" dirty="0">
                        <a:solidFill>
                          <a:srgbClr val="222292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22229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Каких  русских физиков Вы знаете</a:t>
                      </a:r>
                      <a:r>
                        <a:rPr lang="ru-RU" sz="1800" b="1" dirty="0" smtClean="0">
                          <a:solidFill>
                            <a:srgbClr val="22229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222292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(3-5)</a:t>
                      </a:r>
                      <a:endParaRPr lang="ru-RU" sz="1800" b="1" dirty="0">
                        <a:solidFill>
                          <a:srgbClr val="222292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22229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800" b="1">
                        <a:solidFill>
                          <a:srgbClr val="222292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22229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Каких великих иностранных физиков Вы знаете?</a:t>
                      </a:r>
                      <a:endParaRPr lang="ru-RU" sz="1800" b="1" dirty="0">
                        <a:solidFill>
                          <a:srgbClr val="222292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42043701"/>
              </p:ext>
            </p:extLst>
          </p:nvPr>
        </p:nvGraphicFramePr>
        <p:xfrm>
          <a:off x="-36512" y="4450824"/>
          <a:ext cx="9143998" cy="274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5524"/>
                <a:gridCol w="4077403"/>
                <a:gridCol w="396233"/>
                <a:gridCol w="4174838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Инертность. Масса.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Инерция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70286712"/>
              </p:ext>
            </p:extLst>
          </p:nvPr>
        </p:nvGraphicFramePr>
        <p:xfrm>
          <a:off x="-36512" y="5040600"/>
          <a:ext cx="9143998" cy="548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5524"/>
                <a:gridCol w="4077403"/>
                <a:gridCol w="396233"/>
                <a:gridCol w="4174838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Траектория. </a:t>
                      </a:r>
                      <a:r>
                        <a:rPr lang="ru-RU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Путь. Перемещение.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lang="ru-RU" sz="18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Как найти толщину простыни</a:t>
                      </a:r>
                      <a:r>
                        <a:rPr lang="ru-RU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 (толщину проволоки)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722323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24"/>
            <a:ext cx="9144000" cy="138499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1.  Если потрясти ведро с яблоками то наверху окажутся ….</a:t>
            </a:r>
            <a:r>
              <a:rPr lang="ru-RU" sz="28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1 крупные 2,Мелкие 3. Красные 4.Зелёные</a:t>
            </a:r>
          </a:p>
          <a:p>
            <a:pPr>
              <a:spcAft>
                <a:spcPts val="0"/>
              </a:spcAft>
            </a:pPr>
            <a:r>
              <a:rPr lang="ru-RU" sz="28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5. одинаково</a:t>
            </a:r>
            <a:endParaRPr lang="ru-RU" sz="2800" i="1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357298"/>
            <a:ext cx="9144000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2.  Из лодки выпрыгивают папа и сын. Кто должен выпрыгнуть первым чтобы лодка двигалась быстрее? </a:t>
            </a:r>
            <a:r>
              <a:rPr lang="ru-RU" sz="28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1. сын 2. папа  3. безразлично</a:t>
            </a:r>
            <a:endParaRPr lang="ru-RU" sz="2800" i="1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2714620"/>
            <a:ext cx="9144000" cy="138499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3. Если смешать ртуть и воду, то получится удвоенный объём, а если воду и спирт, то общий объём будет меньше. </a:t>
            </a:r>
            <a:r>
              <a:rPr lang="ru-RU" sz="2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Почему?</a:t>
            </a:r>
            <a:endParaRPr lang="ru-RU" sz="2800" i="1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4071942"/>
            <a:ext cx="9144000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4. Дешевый способ путешествия!!!?</a:t>
            </a:r>
            <a:endParaRPr lang="ru-RU" sz="2800" i="1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4572008"/>
            <a:ext cx="9144000" cy="52322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5. Можно ли поймать пулю рукой? ….</a:t>
            </a:r>
            <a:endParaRPr lang="ru-RU" sz="2800" i="1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48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  <p:bldP spid="7" grpId="0" build="p" animBg="1"/>
      <p:bldP spid="8" grpId="0" build="p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/>
          <p:nvPr/>
        </p:nvPicPr>
        <p:blipFill>
          <a:blip r:embed="rId2" cstate="print">
            <a:lum bright="-10000" contrast="40000"/>
          </a:blip>
          <a:srcRect l="14854" t="7832" r="6539" b="3830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69578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www.wondershare.com</a:t>
            </a:r>
            <a:endParaRPr lang="en-US" altLang="zh-CN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Company Name</a:t>
            </a:r>
            <a:endParaRPr lang="en-US" altLang="zh-CN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69578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-24"/>
            <a:ext cx="9144000" cy="142876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Какая формула приведена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неверно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ρ</a:t>
            </a:r>
            <a:r>
              <a:rPr kumimoji="0" lang="ru-RU" sz="36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mV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 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ρV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vt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792235687"/>
              </p:ext>
            </p:extLst>
          </p:nvPr>
        </p:nvGraphicFramePr>
        <p:xfrm>
          <a:off x="2555776" y="565103"/>
          <a:ext cx="1076700" cy="919681"/>
        </p:xfrm>
        <a:graphic>
          <a:graphicData uri="http://schemas.openxmlformats.org/presentationml/2006/ole">
            <p:oleObj spid="_x0000_s1085" name="Формула" r:id="rId10" imgW="457002" imgH="393529" progId="Equation.3">
              <p:embed/>
            </p:oleObj>
          </a:graphicData>
        </a:graphic>
      </p:graphicFrame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3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048301197"/>
              </p:ext>
            </p:extLst>
          </p:nvPr>
        </p:nvGraphicFramePr>
        <p:xfrm>
          <a:off x="6156176" y="480851"/>
          <a:ext cx="1128427" cy="1075941"/>
        </p:xfrm>
        <a:graphic>
          <a:graphicData uri="http://schemas.openxmlformats.org/presentationml/2006/ole">
            <p:oleObj spid="_x0000_s1086" name="Формула" r:id="rId11" imgW="406048" imgH="393359" progId="Equation.3">
              <p:embed/>
            </p:oleObj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427984" y="697826"/>
            <a:ext cx="1214446" cy="642942"/>
          </a:xfrm>
          <a:prstGeom prst="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0" y="1628800"/>
            <a:ext cx="8858280" cy="96876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ru-RU" sz="3200" b="0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Определите показания термометра.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градусах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07504" y="2924944"/>
            <a:ext cx="614859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7" name="Text Box 13"/>
          <p:cNvSpPr txBox="1">
            <a:spLocks noChangeArrowheads="1"/>
          </p:cNvSpPr>
          <p:nvPr/>
        </p:nvSpPr>
        <p:spPr bwMode="auto">
          <a:xfrm>
            <a:off x="1" y="4221379"/>
            <a:ext cx="6715139" cy="143986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2.</a:t>
            </a:r>
            <a:r>
              <a:rPr kumimoji="0" lang="ru-RU" sz="2800" b="1" i="0" u="none" strike="noStrike" cap="none" normalizeH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Определите показания секундомера.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(рис.1)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секундах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 xmlns="">
                  <a14:imgLayer r:embed="rId17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369159" y="3198309"/>
            <a:ext cx="2774874" cy="3616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857224" y="5909231"/>
            <a:ext cx="342902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минут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42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сек.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00496" y="5766355"/>
            <a:ext cx="1285884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462</a:t>
            </a:r>
            <a:endParaRPr lang="ru-RU" sz="4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57554" y="2924944"/>
            <a:ext cx="1214446" cy="76944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6,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91880" y="2875583"/>
            <a:ext cx="92869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37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0" y="-59949"/>
            <a:ext cx="9144000" cy="6873325"/>
            <a:chOff x="-2643238" y="-6599508"/>
            <a:chExt cx="9144000" cy="12171624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-2643238" y="-6551013"/>
              <a:ext cx="9144000" cy="12123129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9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Line 16"/>
            <p:cNvSpPr>
              <a:spLocks noChangeShapeType="1"/>
            </p:cNvSpPr>
            <p:nvPr/>
          </p:nvSpPr>
          <p:spPr bwMode="auto">
            <a:xfrm>
              <a:off x="4716987" y="-6599508"/>
              <a:ext cx="864966" cy="0"/>
            </a:xfrm>
            <a:prstGeom prst="line">
              <a:avLst/>
            </a:prstGeom>
            <a:solidFill>
              <a:schemeClr val="bg2">
                <a:lumMod val="9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-2634482" y="-1623639"/>
              <a:ext cx="3429024" cy="261612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lvl="0" eaLnBrk="0" hangingPunct="0"/>
              <a:r>
                <a:rPr lang="ru-RU" sz="5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Физика =</a:t>
              </a:r>
            </a:p>
            <a:p>
              <a:pPr lvl="0" eaLnBrk="0" hangingPunct="0"/>
              <a:endParaRPr lang="ru-RU" sz="36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Text Box 50"/>
            <p:cNvSpPr txBox="1">
              <a:spLocks noChangeArrowheads="1"/>
            </p:cNvSpPr>
            <p:nvPr/>
          </p:nvSpPr>
          <p:spPr bwMode="auto">
            <a:xfrm>
              <a:off x="777774" y="892951"/>
              <a:ext cx="5435506" cy="194367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Наука о природе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8 -1.11111E-6 L -0.38924 -0.00555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81" y="-27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03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03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03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0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103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103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103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1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1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10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  <p:bldP spid="8" grpId="0" animBg="1"/>
      <p:bldP spid="8" grpId="1" animBg="1"/>
      <p:bldP spid="1032" grpId="0" uiExpand="1" build="p" animBg="1"/>
      <p:bldP spid="1037" grpId="0" uiExpand="1" build="allAtOnce" animBg="1"/>
      <p:bldP spid="17" grpId="0" animBg="1"/>
      <p:bldP spid="18" grpId="0" animBg="1"/>
      <p:bldP spid="18" grpId="1" animBg="1"/>
      <p:bldP spid="15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20008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рисунке 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одном и том же масштабе изображены карандаш, плотно обвитый тонкой проволокой, и линейка. Определите 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диаметр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проволоки.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десятых.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904950" y="2561355"/>
            <a:ext cx="5491187" cy="2857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500430" y="2132727"/>
            <a:ext cx="85725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04950" y="5622339"/>
            <a:ext cx="5786478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мм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-12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мм</a:t>
            </a: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=24</a:t>
            </a:r>
            <a:r>
              <a:rPr lang="ru-RU" sz="4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мм</a:t>
            </a:r>
            <a:endParaRPr lang="ru-RU" sz="4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262800" y="2793360"/>
            <a:ext cx="857256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2346247" y="3110155"/>
            <a:ext cx="1500198" cy="1588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5400000">
            <a:off x="4048884" y="3110155"/>
            <a:ext cx="1500198" cy="1588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>
            <a:off x="0" y="-59949"/>
            <a:ext cx="9144000" cy="6873325"/>
            <a:chOff x="-2643238" y="-6599508"/>
            <a:chExt cx="9144000" cy="12171624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-2643238" y="-6551013"/>
              <a:ext cx="9144000" cy="12123129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9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Line 16"/>
            <p:cNvSpPr>
              <a:spLocks noChangeShapeType="1"/>
            </p:cNvSpPr>
            <p:nvPr/>
          </p:nvSpPr>
          <p:spPr bwMode="auto">
            <a:xfrm>
              <a:off x="4716987" y="-6599508"/>
              <a:ext cx="864966" cy="0"/>
            </a:xfrm>
            <a:prstGeom prst="line">
              <a:avLst/>
            </a:prstGeom>
            <a:solidFill>
              <a:schemeClr val="bg2">
                <a:lumMod val="9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-2634482" y="-1623639"/>
              <a:ext cx="3429024" cy="261612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lvl="0" eaLnBrk="0" hangingPunct="0"/>
              <a:r>
                <a:rPr lang="ru-RU" sz="5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Физика =</a:t>
              </a:r>
            </a:p>
            <a:p>
              <a:pPr lvl="0" eaLnBrk="0" hangingPunct="0"/>
              <a:endParaRPr lang="ru-RU" sz="36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 Box 50"/>
            <p:cNvSpPr txBox="1">
              <a:spLocks noChangeArrowheads="1"/>
            </p:cNvSpPr>
            <p:nvPr/>
          </p:nvSpPr>
          <p:spPr bwMode="auto">
            <a:xfrm>
              <a:off x="777774" y="892951"/>
              <a:ext cx="5435506" cy="194367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Наука о природе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 animBg="1"/>
      <p:bldP spid="7" grpId="0" animBg="1"/>
      <p:bldP spid="8" grpId="0" animBg="1"/>
      <p:bldP spid="9" grpId="0" animBg="1"/>
      <p:bldP spid="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Text Box 1"/>
          <p:cNvSpPr txBox="1">
            <a:spLocks noChangeArrowheads="1"/>
          </p:cNvSpPr>
          <p:nvPr/>
        </p:nvSpPr>
        <p:spPr bwMode="auto">
          <a:xfrm>
            <a:off x="1" y="0"/>
            <a:ext cx="9143999" cy="14557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Найдите объём параллелепипеда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3)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, полученное число умножьте 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000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000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и занесите в таблицу.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608320" y="1000108"/>
            <a:ext cx="4535680" cy="371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6320" y="5430909"/>
            <a:ext cx="9144000" cy="7694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V=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0,03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×0,03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×0,04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en-US" sz="44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4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en-US" sz="4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52120" y="2486506"/>
            <a:ext cx="1313180" cy="144655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8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endParaRPr lang="ru-RU" sz="8800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0" y="-59949"/>
            <a:ext cx="9144000" cy="6873325"/>
            <a:chOff x="-2643238" y="-6599508"/>
            <a:chExt cx="9144000" cy="12171624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-2643238" y="-6551013"/>
              <a:ext cx="9144000" cy="12123129"/>
            </a:xfrm>
            <a:prstGeom prst="rect">
              <a:avLst/>
            </a:prstGeom>
            <a:solidFill>
              <a:schemeClr val="tx1">
                <a:lumMod val="75000"/>
                <a:lumOff val="25000"/>
                <a:alpha val="69000"/>
              </a:scheme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 algn="ctr">
                <a:spcAft>
                  <a:spcPts val="1000"/>
                </a:spcAft>
              </a:pPr>
              <a:endPara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Line 16"/>
            <p:cNvSpPr>
              <a:spLocks noChangeShapeType="1"/>
            </p:cNvSpPr>
            <p:nvPr/>
          </p:nvSpPr>
          <p:spPr bwMode="auto">
            <a:xfrm>
              <a:off x="4716987" y="-6599508"/>
              <a:ext cx="864966" cy="0"/>
            </a:xfrm>
            <a:prstGeom prst="line">
              <a:avLst/>
            </a:prstGeom>
            <a:solidFill>
              <a:schemeClr val="bg2">
                <a:lumMod val="90000"/>
              </a:schemeClr>
            </a:solidFill>
            <a:ln w="19050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6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-2634482" y="-1623639"/>
              <a:ext cx="3429024" cy="261612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>
              <a:spAutoFit/>
            </a:bodyPr>
            <a:lstStyle/>
            <a:p>
              <a:pPr lvl="0" eaLnBrk="0" hangingPunct="0"/>
              <a:r>
                <a:rPr lang="ru-RU" sz="5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Физика =</a:t>
              </a:r>
            </a:p>
            <a:p>
              <a:pPr lvl="0" eaLnBrk="0" hangingPunct="0"/>
              <a:endParaRPr lang="ru-RU" sz="36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 Box 50"/>
            <p:cNvSpPr txBox="1">
              <a:spLocks noChangeArrowheads="1"/>
            </p:cNvSpPr>
            <p:nvPr/>
          </p:nvSpPr>
          <p:spPr bwMode="auto">
            <a:xfrm>
              <a:off x="777774" y="892951"/>
              <a:ext cx="5435506" cy="194367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Наука о природе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9" grpId="0" animBg="1"/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32146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Какой важный вывод о строении вещества можно сделать из явления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диффузии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1)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молекулы всех веществ неподвижны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молекулы всех веществ непрерывно движутся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все тела состоят из мельчайших частиц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4)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молекулы разных веществ разные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0" y="3286124"/>
            <a:ext cx="9144000" cy="30718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Укажите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неверное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утверждение. </a:t>
            </a:r>
            <a:endParaRPr kumimoji="0" lang="en-US" sz="3600" b="1" i="0" u="sng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60000" marR="0" lvl="0" indent="-51435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AutoNum type="arabicParenR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 нагревании диффузия протекает быстрее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60000" marR="0" lvl="0" indent="-51435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2)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при охлаждении диффузия протекает медленнее 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60000" marR="0" lvl="0" indent="-51435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3)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 одних веществ диффузия зависит от температуры, а у других — нет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60000" marR="0" lvl="0" indent="-51435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4)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диффузия не зависит от температуры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713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20995824">
            <a:off x="500034" y="1637913"/>
            <a:ext cx="8358246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2) молекулы всех веществ непрерывно движутся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0861853">
            <a:off x="125691" y="4374961"/>
            <a:ext cx="9001156" cy="113107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360000" lvl="0" indent="-514350">
              <a:lnSpc>
                <a:spcPts val="2500"/>
              </a:lnSpc>
              <a:spcAft>
                <a:spcPts val="600"/>
              </a:spcAft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 одних веществ диффузия зависит от температуры, а у других — нет 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60000" lvl="0" indent="-514350">
              <a:lnSpc>
                <a:spcPts val="2500"/>
              </a:lnSpc>
              <a:spcAft>
                <a:spcPts val="600"/>
              </a:spcAft>
            </a:pPr>
            <a:r>
              <a:rPr lang="ru-RU" sz="24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4)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диффузия не зависит от температуры</a:t>
            </a:r>
            <a:endParaRPr lang="ru-RU" sz="20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93943" y="5467372"/>
            <a:ext cx="1282514" cy="75360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360000" lvl="0" indent="-514350">
              <a:lnSpc>
                <a:spcPts val="5000"/>
              </a:lnSpc>
              <a:spcAft>
                <a:spcPts val="600"/>
              </a:spcAft>
            </a:pPr>
            <a:r>
              <a:rPr lang="ru-RU" sz="6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6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60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5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-36512" y="-44648"/>
            <a:ext cx="9144000" cy="6858024"/>
            <a:chOff x="-93792" y="-4973273"/>
            <a:chExt cx="9144000" cy="6858024"/>
          </a:xfrm>
        </p:grpSpPr>
        <p:grpSp>
          <p:nvGrpSpPr>
            <p:cNvPr id="8" name="Группа 7"/>
            <p:cNvGrpSpPr/>
            <p:nvPr/>
          </p:nvGrpSpPr>
          <p:grpSpPr>
            <a:xfrm>
              <a:off x="-93792" y="-4973273"/>
              <a:ext cx="9144000" cy="6858024"/>
              <a:chOff x="-2715246" y="-6673767"/>
              <a:chExt cx="9144000" cy="7072362"/>
            </a:xfrm>
          </p:grpSpPr>
          <p:sp>
            <p:nvSpPr>
              <p:cNvPr id="10" name="Прямоугольник 9"/>
              <p:cNvSpPr/>
              <p:nvPr/>
            </p:nvSpPr>
            <p:spPr>
              <a:xfrm>
                <a:off x="-2715246" y="-6673767"/>
                <a:ext cx="9144000" cy="7072362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Line 16"/>
              <p:cNvSpPr>
                <a:spLocks noChangeShapeType="1"/>
              </p:cNvSpPr>
              <p:nvPr/>
            </p:nvSpPr>
            <p:spPr bwMode="auto">
              <a:xfrm>
                <a:off x="4716987" y="-6599508"/>
                <a:ext cx="864966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6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-1547880" y="-4506632"/>
                <a:ext cx="7129833" cy="95218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txBody>
              <a:bodyPr wrap="square">
                <a:spAutoFit/>
              </a:bodyPr>
              <a:lstStyle/>
              <a:p>
                <a:pPr lvl="0" eaLnBrk="0" hangingPunct="0"/>
                <a:r>
                  <a:rPr lang="ru-RU" sz="54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… состоят из молекул</a:t>
                </a:r>
              </a:p>
            </p:txBody>
          </p:sp>
          <p:sp>
            <p:nvSpPr>
              <p:cNvPr id="13" name="Text Box 50"/>
              <p:cNvSpPr txBox="1">
                <a:spLocks noChangeArrowheads="1"/>
              </p:cNvSpPr>
              <p:nvPr/>
            </p:nvSpPr>
            <p:spPr bwMode="auto">
              <a:xfrm>
                <a:off x="-2073055" y="-3476416"/>
                <a:ext cx="8180182" cy="1142984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/>
                <a:r>
                  <a:rPr kumimoji="0" lang="ru-RU" sz="54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…хаотически движутся</a:t>
                </a:r>
              </a:p>
            </p:txBody>
          </p:sp>
        </p:grpSp>
        <p:sp>
          <p:nvSpPr>
            <p:cNvPr id="9" name="Text Box 50"/>
            <p:cNvSpPr txBox="1">
              <a:spLocks noChangeArrowheads="1"/>
            </p:cNvSpPr>
            <p:nvPr/>
          </p:nvSpPr>
          <p:spPr bwMode="auto">
            <a:xfrm>
              <a:off x="1266025" y="-663753"/>
              <a:ext cx="6749141" cy="1108344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/>
              <a:r>
                <a:rPr kumimoji="0" lang="ru-RU" sz="5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…взаимодействуют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14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14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14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6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6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6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6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6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6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6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6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6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6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61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61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61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D2151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" grpId="0" uiExpand="1" build="p" animBg="1"/>
      <p:bldP spid="6146" grpId="0" animBg="1"/>
      <p:bldP spid="4" grpId="0" animBg="1"/>
      <p:bldP spid="4" grpId="1" animBg="1"/>
      <p:bldP spid="5" grpId="0" animBg="1"/>
      <p:bldP spid="6" grpId="0" animBg="1"/>
      <p:bldP spid="6" grpId="1" animBg="1"/>
    </p:bldLst>
  </p:timing>
</p:sld>
</file>

<file path=ppt/theme/theme1.xml><?xml version="1.0" encoding="utf-8"?>
<a:theme xmlns:a="http://schemas.openxmlformats.org/drawingml/2006/main" name="new_year4">
  <a:themeElements>
    <a:clrScheme name="new year4 3">
      <a:dk1>
        <a:srgbClr val="1A1A70"/>
      </a:dk1>
      <a:lt1>
        <a:srgbClr val="FFFFFF"/>
      </a:lt1>
      <a:dk2>
        <a:srgbClr val="243D8C"/>
      </a:dk2>
      <a:lt2>
        <a:srgbClr val="DDDDDD"/>
      </a:lt2>
      <a:accent1>
        <a:srgbClr val="3E78C6"/>
      </a:accent1>
      <a:accent2>
        <a:srgbClr val="84A1E8"/>
      </a:accent2>
      <a:accent3>
        <a:srgbClr val="FFFFFF"/>
      </a:accent3>
      <a:accent4>
        <a:srgbClr val="14145F"/>
      </a:accent4>
      <a:accent5>
        <a:srgbClr val="AFBEDF"/>
      </a:accent5>
      <a:accent6>
        <a:srgbClr val="7791D2"/>
      </a:accent6>
      <a:hlink>
        <a:srgbClr val="90B54D"/>
      </a:hlink>
      <a:folHlink>
        <a:srgbClr val="F3C43F"/>
      </a:folHlink>
    </a:clrScheme>
    <a:fontScheme name="new year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w year4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new_year4</Template>
  <TotalTime>4000</TotalTime>
  <Words>5227</Words>
  <Application>Microsoft Office PowerPoint</Application>
  <PresentationFormat>Экран (4:3)</PresentationFormat>
  <Paragraphs>716</Paragraphs>
  <Slides>50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2" baseType="lpstr">
      <vt:lpstr>new_year4</vt:lpstr>
      <vt:lpstr>Формула</vt:lpstr>
      <vt:lpstr>Домашнее задание.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Домашнее задание.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Knt</cp:lastModifiedBy>
  <cp:revision>380</cp:revision>
  <dcterms:created xsi:type="dcterms:W3CDTF">2008-12-14T04:17:18Z</dcterms:created>
  <dcterms:modified xsi:type="dcterms:W3CDTF">2021-01-24T15:38:21Z</dcterms:modified>
</cp:coreProperties>
</file>