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sldIdLst>
    <p:sldId id="292" r:id="rId2"/>
    <p:sldId id="293" r:id="rId3"/>
    <p:sldId id="366" r:id="rId4"/>
    <p:sldId id="342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296" r:id="rId22"/>
    <p:sldId id="294" r:id="rId23"/>
    <p:sldId id="256" r:id="rId24"/>
    <p:sldId id="314" r:id="rId25"/>
    <p:sldId id="315" r:id="rId26"/>
    <p:sldId id="316" r:id="rId27"/>
    <p:sldId id="379" r:id="rId28"/>
    <p:sldId id="318" r:id="rId29"/>
    <p:sldId id="381" r:id="rId30"/>
    <p:sldId id="382" r:id="rId31"/>
    <p:sldId id="380" r:id="rId32"/>
    <p:sldId id="317" r:id="rId33"/>
    <p:sldId id="323" r:id="rId34"/>
    <p:sldId id="295" r:id="rId35"/>
    <p:sldId id="320" r:id="rId36"/>
    <p:sldId id="355" r:id="rId37"/>
    <p:sldId id="356" r:id="rId38"/>
    <p:sldId id="338" r:id="rId39"/>
    <p:sldId id="367" r:id="rId40"/>
    <p:sldId id="357" r:id="rId41"/>
    <p:sldId id="358" r:id="rId42"/>
    <p:sldId id="340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02" r:id="rId53"/>
    <p:sldId id="322" r:id="rId54"/>
    <p:sldId id="377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3A5"/>
    <a:srgbClr val="000000"/>
    <a:srgbClr val="006600"/>
    <a:srgbClr val="0000FF"/>
    <a:srgbClr val="F90101"/>
    <a:srgbClr val="008000"/>
    <a:srgbClr val="003300"/>
    <a:srgbClr val="8E6C00"/>
    <a:srgbClr val="D09B06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80" d="100"/>
          <a:sy n="80" d="100"/>
        </p:scale>
        <p:origin x="-114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26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5.jpe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audio" Target="../media/audio9.wav"/><Relationship Id="rId9" Type="http://schemas.openxmlformats.org/officeDocument/2006/relationships/audio" Target="../media/audio1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audio" Target="../media/audio7.wav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8.wav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audio" Target="../media/audio9.wav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12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audio" Target="../media/audio7.wav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audio" Target="../media/audio12.wav"/><Relationship Id="rId9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2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8.wav"/><Relationship Id="rId9" Type="http://schemas.openxmlformats.org/officeDocument/2006/relationships/audio" Target="../media/audio9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audio" Target="../media/audio9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3.wav"/><Relationship Id="rId5" Type="http://schemas.openxmlformats.org/officeDocument/2006/relationships/audio" Target="../media/audio8.wav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2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9.wav"/><Relationship Id="rId9" Type="http://schemas.openxmlformats.org/officeDocument/2006/relationships/audio" Target="../media/audio1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audio" Target="../media/audio8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1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12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audio" Target="../media/audio7.wav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12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audio" Target="../media/audio7.wav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audio" Target="../media/audio7.wav"/><Relationship Id="rId9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9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8.wav"/><Relationship Id="rId9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9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12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audio" Target="../media/audio7.wav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12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2.png"/><Relationship Id="rId5" Type="http://schemas.openxmlformats.org/officeDocument/2006/relationships/audio" Target="../media/audio9.wav"/><Relationship Id="rId10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- 8  (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/2у9н/      раздел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/т8/ Закон всемирного тяготения.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 логически выводить закон тяготения.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физический смысл постоянной всемирного тяготения.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понятия «силы тяжести», «вес тела»,  провести их сравнение.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понятие «невесомости».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Вес, изменение веса, невесомость.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1132889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Mg=5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поворачивает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 rot="20273205">
            <a:off x="7988670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8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643174" y="1977086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14612" y="1214422"/>
            <a:ext cx="303095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"/>
          <p:cNvGrpSpPr/>
          <p:nvPr/>
        </p:nvGrpSpPr>
        <p:grpSpPr>
          <a:xfrm>
            <a:off x="7786710" y="178592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8501058" y="5072062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0" cstate="print"/>
          <a:srcRect l="25781" t="63721" r="10937" b="28954"/>
          <a:stretch>
            <a:fillRect/>
          </a:stretch>
        </p:blipFill>
        <p:spPr bwMode="auto">
          <a:xfrm>
            <a:off x="-32" y="4405978"/>
            <a:ext cx="86439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TextBox 96"/>
          <p:cNvSpPr txBox="1"/>
          <p:nvPr/>
        </p:nvSpPr>
        <p:spPr>
          <a:xfrm>
            <a:off x="0" y="5191796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дорога действует на автомобиль с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кН, т.к. автомобиль действует на неё с такой же силой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43174" y="2500306"/>
            <a:ext cx="2357454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71736" y="3071810"/>
            <a:ext cx="3714776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sym typeface="Symbol"/>
              </a:rPr>
              <a:t></a:t>
            </a:r>
            <a:r>
              <a:rPr lang="ru-RU" sz="3200" b="1" dirty="0" smtClean="0"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0,2·50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71736" y="3643314"/>
            <a:ext cx="2786082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sym typeface="Symbol"/>
              </a:rPr>
              <a:t></a:t>
            </a:r>
            <a:r>
              <a:rPr lang="ru-RU" sz="3200" b="1" dirty="0" smtClean="0"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50912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animBg="1"/>
      <p:bldP spid="60" grpId="0" animBg="1"/>
      <p:bldP spid="133" grpId="0" animBg="1"/>
      <p:bldP spid="71" grpId="0" animBg="1"/>
      <p:bldP spid="84" grpId="0" animBg="1"/>
      <p:bldP spid="72" grpId="0" animBg="1" autoUpdateAnimBg="0"/>
      <p:bldP spid="97" grpId="0" animBg="1"/>
      <p:bldP spid="98" grpId="0" animBg="1"/>
      <p:bldP spid="99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упр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/>
          <a:srcRect l="25781" t="71045" r="10937" b="17968"/>
          <a:stretch>
            <a:fillRect/>
          </a:stretch>
        </p:blipFill>
        <p:spPr bwMode="auto">
          <a:xfrm>
            <a:off x="0" y="-24"/>
            <a:ext cx="8643966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8" cstate="print"/>
          <a:srcRect l="30469" t="34331" r="60156" b="28772"/>
          <a:stretch>
            <a:fillRect/>
          </a:stretch>
        </p:blipFill>
        <p:spPr bwMode="auto">
          <a:xfrm>
            <a:off x="928662" y="1000108"/>
            <a:ext cx="11430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V="1">
            <a:off x="814674" y="3832848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"/>
          <p:cNvGrpSpPr/>
          <p:nvPr/>
        </p:nvGrpSpPr>
        <p:grpSpPr>
          <a:xfrm>
            <a:off x="334856" y="3669724"/>
            <a:ext cx="593806" cy="461665"/>
            <a:chOff x="2714612" y="4429132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5984" y="1834210"/>
            <a:ext cx="585791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400" b="1" u="sng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левой гири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810143" y="3132130"/>
            <a:ext cx="612000" cy="0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428596" y="2500306"/>
            <a:ext cx="857256" cy="461665"/>
            <a:chOff x="2714611" y="4429132"/>
            <a:chExt cx="1031324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285984" y="2334276"/>
            <a:ext cx="3857652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(1з-н Н)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928670"/>
            <a:ext cx="450059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каждой гири 10кг,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2928934"/>
            <a:ext cx="428628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975223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натяжения нити в любом сечении равна 100Н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2844" y="2000240"/>
            <a:ext cx="1500198" cy="2428892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1071563"/>
            <a:ext cx="478634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№11</a:t>
            </a: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57818" y="714356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148323" y="0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l="27539" t="64453" r="10937" b="25293"/>
          <a:stretch>
            <a:fillRect/>
          </a:stretch>
        </p:blipFill>
        <p:spPr bwMode="auto">
          <a:xfrm>
            <a:off x="0" y="5857868"/>
            <a:ext cx="75009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7539" t="43945" r="32617" b="35547"/>
          <a:stretch>
            <a:fillRect/>
          </a:stretch>
        </p:blipFill>
        <p:spPr bwMode="auto">
          <a:xfrm>
            <a:off x="0" y="0"/>
            <a:ext cx="746011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01024" y="3860506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 l="35742" t="13916" r="32617" b="56055"/>
          <a:stretch>
            <a:fillRect/>
          </a:stretch>
        </p:blipFill>
        <p:spPr bwMode="auto">
          <a:xfrm>
            <a:off x="0" y="0"/>
            <a:ext cx="53578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273" t="27100" r="63672" b="42871"/>
          <a:stretch>
            <a:fillRect/>
          </a:stretch>
        </p:blipFill>
        <p:spPr bwMode="auto">
          <a:xfrm>
            <a:off x="5357786" y="0"/>
            <a:ext cx="37862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6"/>
          <p:cNvSpPr txBox="1">
            <a:spLocks noChangeArrowheads="1"/>
          </p:cNvSpPr>
          <p:nvPr/>
        </p:nvSpPr>
        <p:spPr bwMode="auto">
          <a:xfrm>
            <a:off x="3143240" y="3000372"/>
            <a:ext cx="3167384" cy="831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12635" y="1059671"/>
            <a:ext cx="2214578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405406" y="1428724"/>
            <a:ext cx="1428736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358756" y="1427930"/>
            <a:ext cx="1428736" cy="1588"/>
          </a:xfrm>
          <a:prstGeom prst="line">
            <a:avLst/>
          </a:prstGeom>
          <a:ln w="38100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00760" y="1571612"/>
            <a:ext cx="2214578" cy="1588"/>
          </a:xfrm>
          <a:prstGeom prst="line">
            <a:avLst/>
          </a:prstGeom>
          <a:ln w="38100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36"/>
          <p:cNvSpPr txBox="1">
            <a:spLocks noChangeArrowheads="1"/>
          </p:cNvSpPr>
          <p:nvPr/>
        </p:nvSpPr>
        <p:spPr bwMode="auto">
          <a:xfrm>
            <a:off x="6846141" y="2190804"/>
            <a:ext cx="500066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9" name="Text Box 136"/>
          <p:cNvSpPr txBox="1">
            <a:spLocks noChangeArrowheads="1"/>
          </p:cNvSpPr>
          <p:nvPr/>
        </p:nvSpPr>
        <p:spPr bwMode="auto">
          <a:xfrm>
            <a:off x="5357818" y="857232"/>
            <a:ext cx="500066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0" name="Text Box 136"/>
          <p:cNvSpPr txBox="1">
            <a:spLocks noChangeArrowheads="1"/>
          </p:cNvSpPr>
          <p:nvPr/>
        </p:nvSpPr>
        <p:spPr bwMode="auto">
          <a:xfrm>
            <a:off x="3143240" y="3857628"/>
            <a:ext cx="3857652" cy="831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6"/>
          <p:cNvSpPr txBox="1">
            <a:spLocks noChangeArrowheads="1"/>
          </p:cNvSpPr>
          <p:nvPr/>
        </p:nvSpPr>
        <p:spPr bwMode="auto">
          <a:xfrm>
            <a:off x="3214678" y="4643446"/>
            <a:ext cx="2714644" cy="831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833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Н/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6"/>
          <p:cNvSpPr txBox="1">
            <a:spLocks noChangeArrowheads="1"/>
          </p:cNvSpPr>
          <p:nvPr/>
        </p:nvSpPr>
        <p:spPr bwMode="auto">
          <a:xfrm>
            <a:off x="0" y="6241038"/>
            <a:ext cx="8001024" cy="6169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 этой пружины около 833Н/м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72462" y="3860506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10547" t="61524" r="64844" b="19433"/>
          <a:stretch>
            <a:fillRect/>
          </a:stretch>
        </p:blipFill>
        <p:spPr bwMode="auto">
          <a:xfrm>
            <a:off x="5335848" y="71414"/>
            <a:ext cx="3808184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36328" t="44678" r="32617" b="19433"/>
          <a:stretch>
            <a:fillRect/>
          </a:stretch>
        </p:blipFill>
        <p:spPr bwMode="auto">
          <a:xfrm>
            <a:off x="0" y="0"/>
            <a:ext cx="5500694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81517"/>
            <a:ext cx="914400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Что? Система двух  тел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равноускоренно,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03931" y="948452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355991" y="46896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7000892" y="1752889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2"/>
          <p:cNvGrpSpPr/>
          <p:nvPr/>
        </p:nvGrpSpPr>
        <p:grpSpPr>
          <a:xfrm>
            <a:off x="7000892" y="-104499"/>
            <a:ext cx="714380" cy="533103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5"/>
          <p:cNvGrpSpPr/>
          <p:nvPr/>
        </p:nvGrpSpPr>
        <p:grpSpPr>
          <a:xfrm>
            <a:off x="6143636" y="214290"/>
            <a:ext cx="571504" cy="400110"/>
            <a:chOff x="1928794" y="2494942"/>
            <a:chExt cx="571504" cy="400110"/>
          </a:xfrm>
          <a:solidFill>
            <a:srgbClr val="F9E3A5"/>
          </a:solidFill>
        </p:grpSpPr>
        <p:sp>
          <p:nvSpPr>
            <p:cNvPr id="18" name="TextBox 17"/>
            <p:cNvSpPr txBox="1"/>
            <p:nvPr/>
          </p:nvSpPr>
          <p:spPr>
            <a:xfrm>
              <a:off x="1928794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 flipV="1">
            <a:off x="6357950" y="938691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6391803" y="123103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0"/>
          <p:cNvGrpSpPr/>
          <p:nvPr/>
        </p:nvGrpSpPr>
        <p:grpSpPr>
          <a:xfrm>
            <a:off x="7929586" y="1000108"/>
            <a:ext cx="428628" cy="523220"/>
            <a:chOff x="5929322" y="2428868"/>
            <a:chExt cx="428628" cy="523220"/>
          </a:xfrm>
          <a:solidFill>
            <a:srgbClr val="F9E3A5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5929322" y="2428868"/>
              <a:ext cx="40427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28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2643182"/>
            <a:ext cx="778671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214686"/>
            <a:ext cx="571500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вертикали ускорения нет 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213233" y="4286256"/>
            <a:ext cx="2001445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·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857760"/>
            <a:ext cx="471487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5286388"/>
            <a:ext cx="44999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,3кг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8064" y="5301208"/>
            <a:ext cx="1857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8424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85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72462" y="3860506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10547" t="61524" r="78232" b="19433"/>
          <a:stretch>
            <a:fillRect/>
          </a:stretch>
        </p:blipFill>
        <p:spPr bwMode="auto">
          <a:xfrm>
            <a:off x="5966915" y="35789"/>
            <a:ext cx="1736482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36328" t="44678" r="32617" b="19433"/>
          <a:stretch>
            <a:fillRect/>
          </a:stretch>
        </p:blipFill>
        <p:spPr bwMode="auto">
          <a:xfrm>
            <a:off x="0" y="0"/>
            <a:ext cx="5500694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81517"/>
            <a:ext cx="87154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Что? Тело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равноускоренно, с ускорением 2м/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03931" y="948452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355991" y="46896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7072330" y="1643050"/>
            <a:ext cx="928694" cy="461665"/>
            <a:chOff x="2714612" y="4429132"/>
            <a:chExt cx="928694" cy="46166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92869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2"/>
          <p:cNvGrpSpPr/>
          <p:nvPr/>
        </p:nvGrpSpPr>
        <p:grpSpPr>
          <a:xfrm>
            <a:off x="7000892" y="-104499"/>
            <a:ext cx="714380" cy="533103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6391803" y="123103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20"/>
          <p:cNvGrpSpPr/>
          <p:nvPr/>
        </p:nvGrpSpPr>
        <p:grpSpPr>
          <a:xfrm>
            <a:off x="7929586" y="1000108"/>
            <a:ext cx="428628" cy="523220"/>
            <a:chOff x="5929322" y="2428868"/>
            <a:chExt cx="428628" cy="523220"/>
          </a:xfrm>
          <a:solidFill>
            <a:srgbClr val="F9E3A5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5929322" y="2428868"/>
              <a:ext cx="40427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28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2643182"/>
            <a:ext cx="607219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286124"/>
            <a:ext cx="471487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786190"/>
            <a:ext cx="52863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·2м/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0,6Н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Ускорение системы составляет 2м/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сила упругости  верёвки равна 0,6Н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44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32227" t="9521" r="6250" b="73633"/>
          <a:stretch>
            <a:fillRect/>
          </a:stretch>
        </p:blipFill>
        <p:spPr bwMode="auto">
          <a:xfrm>
            <a:off x="0" y="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041370"/>
            <a:ext cx="2643174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Марс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Марс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41404" y="4248718"/>
            <a:ext cx="2000264" cy="17859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1157" y="4531691"/>
            <a:ext cx="133352" cy="130679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142976" y="4621149"/>
            <a:ext cx="714053" cy="450925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601538" y="4214818"/>
            <a:ext cx="1143008" cy="656840"/>
            <a:chOff x="2714612" y="4429132"/>
            <a:chExt cx="928694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5"/>
          <p:cNvSpPr>
            <a:spLocks/>
          </p:cNvSpPr>
          <p:nvPr/>
        </p:nvSpPr>
        <p:spPr bwMode="auto">
          <a:xfrm rot="3224091">
            <a:off x="1255841" y="4599188"/>
            <a:ext cx="575703" cy="1001630"/>
          </a:xfrm>
          <a:prstGeom prst="rightBrace">
            <a:avLst>
              <a:gd name="adj1" fmla="val 21787"/>
              <a:gd name="adj2" fmla="val 45741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214950"/>
            <a:ext cx="470000" cy="369332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47913" y="2077030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90585" y="1714487"/>
            <a:ext cx="2235883" cy="1286326"/>
            <a:chOff x="9003" y="5871"/>
            <a:chExt cx="633" cy="938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938"/>
              <a:chOff x="11929" y="4886"/>
              <a:chExt cx="633" cy="938"/>
            </a:xfrm>
          </p:grpSpPr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356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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2367780" y="3200991"/>
            <a:ext cx="1733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812854" y="2838449"/>
            <a:ext cx="2235883" cy="1305525"/>
            <a:chOff x="9003" y="5871"/>
            <a:chExt cx="633" cy="952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952"/>
              <a:chOff x="11929" y="4886"/>
              <a:chExt cx="633" cy="952"/>
            </a:xfrm>
          </p:grpSpPr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12160" y="5341"/>
                <a:ext cx="356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5643570" y="2576655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586236" y="2214112"/>
            <a:ext cx="2737455" cy="1286326"/>
            <a:chOff x="9003" y="5871"/>
            <a:chExt cx="775" cy="93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9003" y="5871"/>
              <a:ext cx="775" cy="938"/>
              <a:chOff x="11929" y="4886"/>
              <a:chExt cx="775" cy="938"/>
            </a:xfrm>
          </p:grpSpPr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775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Марс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538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Марс 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5857884" y="3929066"/>
            <a:ext cx="214314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6710" y="3929066"/>
            <a:ext cx="107157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10/4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08858" y="4527296"/>
            <a:ext cx="1245854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501340" y="4168840"/>
            <a:ext cx="1483525" cy="1245186"/>
            <a:chOff x="9003" y="5849"/>
            <a:chExt cx="420" cy="908"/>
          </a:xfrm>
          <a:solidFill>
            <a:srgbClr val="F9E3A5"/>
          </a:solidFill>
        </p:grpSpPr>
        <p:grpSp>
          <p:nvGrpSpPr>
            <p:cNvPr id="23" name="Group 4"/>
            <p:cNvGrpSpPr>
              <a:grpSpLocks/>
            </p:cNvGrpSpPr>
            <p:nvPr/>
          </p:nvGrpSpPr>
          <p:grpSpPr bwMode="auto">
            <a:xfrm>
              <a:off x="9003" y="5849"/>
              <a:ext cx="404" cy="908"/>
              <a:chOff x="11929" y="4864"/>
              <a:chExt cx="404" cy="908"/>
            </a:xfrm>
            <a:grpFill/>
          </p:grpSpPr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64"/>
                <a:ext cx="404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08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000628" y="4828858"/>
            <a:ext cx="1697901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6428795" y="4515810"/>
            <a:ext cx="2073403" cy="1215016"/>
            <a:chOff x="8964" y="5871"/>
            <a:chExt cx="587" cy="886"/>
          </a:xfrm>
          <a:solidFill>
            <a:srgbClr val="F9E3A5"/>
          </a:solidFill>
        </p:grpSpPr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8964" y="5871"/>
              <a:ext cx="587" cy="886"/>
              <a:chOff x="11890" y="4886"/>
              <a:chExt cx="587" cy="886"/>
            </a:xfrm>
            <a:grpFill/>
          </p:grpSpPr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548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11890" y="5327"/>
                <a:ext cx="425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10· 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072330" y="4734886"/>
            <a:ext cx="1143008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000768"/>
            <a:ext cx="9144000" cy="954107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Марсе сила тяготения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 меньше,</a:t>
            </a:r>
          </a:p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ускорение свободного падения равно почти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4м/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4" grpId="0" animBg="1"/>
      <p:bldP spid="16" grpId="0"/>
      <p:bldP spid="22" grpId="0"/>
      <p:bldP spid="28" grpId="0"/>
      <p:bldP spid="34" grpId="0" animBg="1"/>
      <p:bldP spid="35" grpId="0" animBg="1"/>
      <p:bldP spid="36" grpId="0" animBg="1"/>
      <p:bldP spid="42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928670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об/с</a:t>
            </a:r>
            <a:endParaRPr lang="ru-RU" sz="44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928671"/>
            <a:ext cx="2571768" cy="1836000"/>
            <a:chOff x="928662" y="1214423"/>
            <a:chExt cx="2573356" cy="1836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2583224" y="2131629"/>
              <a:ext cx="183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500166" y="-24"/>
            <a:ext cx="7643834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Тело двигается по окружности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9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071538" y="2889537"/>
            <a:ext cx="150019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0" name="Группа 55"/>
          <p:cNvGrpSpPr/>
          <p:nvPr/>
        </p:nvGrpSpPr>
        <p:grpSpPr>
          <a:xfrm>
            <a:off x="7546452" y="3214686"/>
            <a:ext cx="1597548" cy="1132099"/>
            <a:chOff x="630659" y="4438667"/>
            <a:chExt cx="1597548" cy="1132099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71868" y="1428736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0800000" flipV="1">
            <a:off x="3286116" y="785794"/>
            <a:ext cx="1214446" cy="107157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ый треугольник 170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0" cstate="print"/>
          <a:srcRect l="26953" t="38819" r="10937" b="48730"/>
          <a:stretch>
            <a:fillRect/>
          </a:stretch>
        </p:blipFill>
        <p:spPr bwMode="auto">
          <a:xfrm>
            <a:off x="0" y="5214950"/>
            <a:ext cx="9144000" cy="146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2571736" y="2884127"/>
            <a:ext cx="92869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86116" y="2857496"/>
            <a:ext cx="157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5786" y="3630043"/>
            <a:ext cx="250033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2" name="Группа 55"/>
          <p:cNvGrpSpPr/>
          <p:nvPr/>
        </p:nvGrpSpPr>
        <p:grpSpPr>
          <a:xfrm>
            <a:off x="3286116" y="3286124"/>
            <a:ext cx="2641361" cy="1132099"/>
            <a:chOff x="630659" y="4438667"/>
            <a:chExt cx="2641361" cy="1132099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1512697" y="4438667"/>
              <a:ext cx="1759323" cy="1132099"/>
              <a:chOff x="9815" y="3167"/>
              <a:chExt cx="450" cy="622"/>
            </a:xfrm>
          </p:grpSpPr>
          <p:sp>
            <p:nvSpPr>
              <p:cNvPr id="108" name="Text Box 4"/>
              <p:cNvSpPr txBox="1">
                <a:spLocks noChangeArrowheads="1"/>
              </p:cNvSpPr>
              <p:nvPr/>
            </p:nvSpPr>
            <p:spPr bwMode="auto">
              <a:xfrm>
                <a:off x="9954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40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dirty="0" smtClean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45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baseline="30000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000" b="1" baseline="30000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40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55"/>
          <p:cNvGrpSpPr/>
          <p:nvPr/>
        </p:nvGrpSpPr>
        <p:grpSpPr>
          <a:xfrm>
            <a:off x="214282" y="4357694"/>
            <a:ext cx="3478023" cy="917327"/>
            <a:chOff x="630659" y="4582449"/>
            <a:chExt cx="3478023" cy="917327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1489245" y="4582449"/>
              <a:ext cx="2619437" cy="917327"/>
              <a:chOff x="9809" y="3246"/>
              <a:chExt cx="670" cy="504"/>
            </a:xfrm>
          </p:grpSpPr>
          <p:sp>
            <p:nvSpPr>
              <p:cNvPr id="114" name="Text Box 4"/>
              <p:cNvSpPr txBox="1">
                <a:spLocks noChangeArrowheads="1"/>
              </p:cNvSpPr>
              <p:nvPr/>
            </p:nvSpPr>
            <p:spPr bwMode="auto">
              <a:xfrm>
                <a:off x="9845" y="3520"/>
                <a:ext cx="41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9,8</a:t>
                </a:r>
                <a:r>
                  <a:rPr lang="en-US" sz="28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 Box 5"/>
              <p:cNvSpPr txBox="1">
                <a:spLocks noChangeArrowheads="1"/>
              </p:cNvSpPr>
              <p:nvPr/>
            </p:nvSpPr>
            <p:spPr bwMode="auto">
              <a:xfrm>
                <a:off x="9809" y="3246"/>
                <a:ext cx="670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4·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3,14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0,12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57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Выгнутая вверх стрелка 117"/>
          <p:cNvSpPr/>
          <p:nvPr/>
        </p:nvSpPr>
        <p:spPr>
          <a:xfrm flipH="1">
            <a:off x="1428728" y="2714620"/>
            <a:ext cx="2071702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должен быть не менее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60" grpId="0" animBg="1"/>
      <p:bldP spid="133" grpId="0" animBg="1"/>
      <p:bldP spid="135" grpId="0" animBg="1"/>
      <p:bldP spid="138" grpId="0" animBg="1"/>
      <p:bldP spid="139" grpId="0" animBg="1"/>
      <p:bldP spid="71" grpId="0" animBg="1"/>
      <p:bldP spid="84" grpId="0" animBg="1"/>
      <p:bldP spid="80" grpId="0" animBg="1"/>
      <p:bldP spid="95" grpId="0" animBg="1"/>
      <p:bldP spid="171" grpId="0" animBg="1"/>
      <p:bldP spid="82" grpId="0" animBg="1"/>
      <p:bldP spid="92" grpId="0" animBg="1"/>
      <p:bldP spid="102" grpId="0" animBg="1"/>
      <p:bldP spid="118" grpId="0" animBg="1"/>
      <p:bldP spid="1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7572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 flipH="1" flipV="1">
            <a:off x="1761350" y="2093801"/>
            <a:ext cx="357190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1285860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(А)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0"/>
          <a:ext cx="9144002" cy="6202680"/>
        </p:xfrm>
        <a:graphic>
          <a:graphicData uri="http://schemas.openxmlformats.org/drawingml/2006/table">
            <a:tbl>
              <a:tblPr/>
              <a:tblGrid>
                <a:gridCol w="4141109"/>
                <a:gridCol w="646339"/>
                <a:gridCol w="4356554"/>
              </a:tblGrid>
              <a:tr h="547295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Консультация по задачам гр.4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Создание 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«Почему тела падают вниз? Сколько весит падающее тело массой 10кг?»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Эвристическая беседа по теме № 8 с  решением поставленной проблемы, выкладкам на доске, демонстрациями и заполнением справочника №2.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 и дополнением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 Первичная обратная связь по вопросам из учебника стр.85(1,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,4,5,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         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Дополнение к учебнику  ИК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Кикоина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                                      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F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sym typeface="Symbol"/>
                        </a:rPr>
                        <a:t>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0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sym typeface="Symbol"/>
                        </a:rPr>
                        <a:t>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 F</a:t>
                      </a:r>
                      <a:r>
                        <a:rPr lang="ru-RU" sz="2000" b="1" baseline="-25000" dirty="0">
                          <a:latin typeface="Times New Roman"/>
                          <a:ea typeface="Times New Roman"/>
                        </a:rPr>
                        <a:t>тягот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=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mg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Д.З.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 т.№8.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$ 28,29,30.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7572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 flipH="1" flipV="1">
            <a:off x="1761350" y="2093801"/>
            <a:ext cx="357190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1285860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(А)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2" y="-24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500042"/>
            <a:ext cx="5429288" cy="128588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 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§28-30,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№215</a:t>
            </a: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 №7</a:t>
            </a:r>
            <a:r>
              <a:rPr lang="ru-RU" sz="4800" b="1" dirty="0" smtClean="0">
                <a:solidFill>
                  <a:schemeClr val="bg1"/>
                </a:solidFill>
              </a:rPr>
              <a:t> 159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160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166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167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162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n-NO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Упр11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4429132"/>
            <a:ext cx="6998647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гравио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разведка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что это?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04045" y="1000108"/>
            <a:ext cx="924804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Чем отличается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тяжести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85852" y="2285992"/>
            <a:ext cx="7144456" cy="132343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 был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сутки длились 6часов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602610" y="1415832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тяготения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142844" y="2285992"/>
            <a:ext cx="6072230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тяжести  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273225"/>
            <a:ext cx="565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стр.16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640446">
            <a:off x="816923" y="420191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вес тела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1357290" y="3214686"/>
            <a:ext cx="2857520" cy="1285884"/>
          </a:xfrm>
          <a:prstGeom prst="roundRect">
            <a:avLst/>
          </a:prstGeom>
          <a:solidFill>
            <a:schemeClr val="tx2">
              <a:lumMod val="40000"/>
              <a:lumOff val="6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 rot="19305794">
            <a:off x="4053681" y="3797809"/>
            <a:ext cx="2643206" cy="857256"/>
          </a:xfrm>
          <a:prstGeom prst="roundRect">
            <a:avLst/>
          </a:prstGeom>
          <a:solidFill>
            <a:srgbClr val="92D05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2000240"/>
            <a:ext cx="2643206" cy="857256"/>
          </a:xfrm>
          <a:prstGeom prst="roundRect">
            <a:avLst/>
          </a:pr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704" y="-13648"/>
            <a:ext cx="90311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ВСЕМИРНОГО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ТЯГОТЕНИЯ.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(1667)</a:t>
            </a:r>
            <a:endParaRPr kumimoji="0" lang="en-US" sz="4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1480"/>
            <a:ext cx="5115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раза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сильнее,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чем 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кг</a:t>
            </a:r>
            <a:r>
              <a:rPr lang="ru-RU" sz="28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83262"/>
            <a:ext cx="2793842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 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56" y="1571612"/>
            <a:ext cx="23321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 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 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dirty="0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2908308" y="1714488"/>
            <a:ext cx="520684" cy="1198556"/>
          </a:xfrm>
          <a:prstGeom prst="rightBrace">
            <a:avLst>
              <a:gd name="adj1" fmla="val 21787"/>
              <a:gd name="adj2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2071678"/>
            <a:ext cx="2545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507207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5786454"/>
            <a:ext cx="578658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на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поверхн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32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r>
              <a:rPr lang="ru-RU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29520" y="4833620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58082" y="714356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6026387" y="2688994"/>
            <a:ext cx="2900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E6C00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(60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715272" y="2500306"/>
            <a:ext cx="1500198" cy="1214446"/>
            <a:chOff x="4214810" y="3286124"/>
            <a:chExt cx="1500198" cy="121444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305648" y="3286124"/>
              <a:ext cx="14093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9,8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ru-RU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214810" y="3857628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4429124" y="3854239"/>
              <a:ext cx="8002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ru-RU" sz="36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2" name="Rectangle 6"/>
          <p:cNvSpPr>
            <a:spLocks noChangeArrowheads="1"/>
          </p:cNvSpPr>
          <p:nvPr/>
        </p:nvSpPr>
        <p:spPr bwMode="auto">
          <a:xfrm rot="19684154">
            <a:off x="4214810" y="3714752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728" y="3643314"/>
            <a:ext cx="1315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731458" y="3941126"/>
            <a:ext cx="1357322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00298" y="3143248"/>
            <a:ext cx="157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066306" y="3883451"/>
            <a:ext cx="851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-1" y="4929198"/>
            <a:ext cx="1810908" cy="1143008"/>
            <a:chOff x="1405" y="3675"/>
            <a:chExt cx="749" cy="415"/>
          </a:xfrm>
        </p:grpSpPr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1405" y="3675"/>
              <a:ext cx="427" cy="415"/>
            </a:xfrm>
            <a:prstGeom prst="ellipse">
              <a:avLst/>
            </a:prstGeom>
            <a:solidFill>
              <a:srgbClr val="FF99CC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613" y="3882"/>
              <a:ext cx="54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047240" y="4979119"/>
            <a:ext cx="1810380" cy="950211"/>
            <a:chOff x="2696" y="3699"/>
            <a:chExt cx="600" cy="345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2972" y="3699"/>
              <a:ext cx="324" cy="345"/>
            </a:xfrm>
            <a:prstGeom prst="ellipse">
              <a:avLst/>
            </a:prstGeom>
            <a:solidFill>
              <a:srgbClr val="FF99CC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H="1">
              <a:off x="2696" y="3882"/>
              <a:ext cx="4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57158" y="6000768"/>
            <a:ext cx="296324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шары…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М.Т.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 rot="19115490">
            <a:off x="-201138" y="1910177"/>
            <a:ext cx="14287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path" presetSubtype="0" repeatCount="200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0763 C 0.31111 0.00763 0.55902 0.34736 0.55902 0.76596 C 0.55902 1.18478 0.31111 1.52567 0.00694 1.52567 C -0.29723 1.52567 -0.54445 1.18478 -0.54445 0.76596 C -0.54445 0.34736 -0.29723 0.00763 0.00694 0.00763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5578E-6 L 0.08629 -0.1864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4" grpId="0" animBg="1"/>
      <p:bldP spid="23" grpId="0" animBg="1"/>
      <p:bldP spid="4097" grpId="0"/>
      <p:bldP spid="6" grpId="0"/>
      <p:bldP spid="8" grpId="0" animBg="1"/>
      <p:bldP spid="9" grpId="0" build="p"/>
      <p:bldP spid="4101" grpId="0" animBg="1"/>
      <p:bldP spid="11" grpId="0"/>
      <p:bldP spid="12" grpId="0" animBg="1"/>
      <p:bldP spid="13" grpId="0" animBg="1"/>
      <p:bldP spid="14" grpId="0" animBg="1"/>
      <p:bldP spid="15" grpId="0" animBg="1"/>
      <p:bldP spid="15" grpId="1" animBg="1"/>
      <p:bldP spid="16" grpId="0"/>
      <p:bldP spid="4102" grpId="0"/>
      <p:bldP spid="25" grpId="0"/>
      <p:bldP spid="25" grpId="1"/>
      <p:bldP spid="27" grpId="0"/>
      <p:bldP spid="27" grpId="1"/>
      <p:bldP spid="28" grpId="0"/>
      <p:bldP spid="28" grpId="1"/>
      <p:bldP spid="30" grpId="0" animBg="1"/>
      <p:bldP spid="30" grpId="1" animBg="1"/>
      <p:bldP spid="4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нутый угол 41"/>
          <p:cNvSpPr/>
          <p:nvPr/>
        </p:nvSpPr>
        <p:spPr>
          <a:xfrm>
            <a:off x="5429256" y="5857892"/>
            <a:ext cx="3429024" cy="785818"/>
          </a:xfrm>
          <a:prstGeom prst="foldedCorner">
            <a:avLst/>
          </a:prstGeom>
          <a:solidFill>
            <a:srgbClr val="92D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нутый угол 40"/>
          <p:cNvSpPr/>
          <p:nvPr/>
        </p:nvSpPr>
        <p:spPr>
          <a:xfrm>
            <a:off x="5857884" y="642918"/>
            <a:ext cx="3286148" cy="1500198"/>
          </a:xfrm>
          <a:prstGeom prst="foldedCorner">
            <a:avLst/>
          </a:prstGeom>
          <a:solidFill>
            <a:srgbClr val="92D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30428" y="785794"/>
            <a:ext cx="75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12370" y="0"/>
            <a:ext cx="6403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гравитационная</a:t>
            </a:r>
            <a:r>
              <a:rPr kumimoji="0" lang="ru-RU" sz="36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постоянная</a:t>
            </a:r>
            <a:endParaRPr kumimoji="0" lang="en-US" sz="4800" b="0" i="1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2784386" y="561080"/>
            <a:ext cx="1399798" cy="1094438"/>
            <a:chOff x="8974" y="5894"/>
            <a:chExt cx="509" cy="816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8982" y="6389"/>
              <a:ext cx="432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8974" y="5894"/>
              <a:ext cx="509" cy="816"/>
              <a:chOff x="11900" y="4909"/>
              <a:chExt cx="509" cy="816"/>
            </a:xfrm>
          </p:grpSpPr>
          <p:sp>
            <p:nvSpPr>
              <p:cNvPr id="3076" name="Text Box 4"/>
              <p:cNvSpPr txBox="1">
                <a:spLocks noChangeArrowheads="1"/>
              </p:cNvSpPr>
              <p:nvPr/>
            </p:nvSpPr>
            <p:spPr bwMode="auto">
              <a:xfrm>
                <a:off x="11900" y="4909"/>
                <a:ext cx="468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∙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11938" y="5310"/>
                <a:ext cx="471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∙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643570" y="571480"/>
            <a:ext cx="37147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притяжения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00034" y="2214554"/>
            <a:ext cx="7399989" cy="2573004"/>
            <a:chOff x="428596" y="2214554"/>
            <a:chExt cx="7399989" cy="2573004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3692147" y="2254980"/>
              <a:ext cx="308349" cy="45964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28596" y="2214554"/>
              <a:ext cx="7399989" cy="2573004"/>
              <a:chOff x="374004" y="2214554"/>
              <a:chExt cx="7399989" cy="2573004"/>
            </a:xfrm>
          </p:grpSpPr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 flipV="1">
                <a:off x="785786" y="2214554"/>
                <a:ext cx="605874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AutoShape 9"/>
              <p:cNvSpPr>
                <a:spLocks noChangeArrowheads="1"/>
              </p:cNvSpPr>
              <p:nvPr/>
            </p:nvSpPr>
            <p:spPr bwMode="auto">
              <a:xfrm>
                <a:off x="5929322" y="2214554"/>
                <a:ext cx="1844671" cy="20621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Oval 10"/>
              <p:cNvSpPr>
                <a:spLocks noChangeArrowheads="1"/>
              </p:cNvSpPr>
              <p:nvPr/>
            </p:nvSpPr>
            <p:spPr bwMode="auto">
              <a:xfrm>
                <a:off x="374004" y="4017350"/>
                <a:ext cx="793728" cy="770208"/>
              </a:xfrm>
              <a:prstGeom prst="ellipse">
                <a:avLst/>
              </a:prstGeom>
              <a:solidFill>
                <a:srgbClr val="000000">
                  <a:alpha val="7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Oval 11"/>
              <p:cNvSpPr>
                <a:spLocks noChangeArrowheads="1"/>
              </p:cNvSpPr>
              <p:nvPr/>
            </p:nvSpPr>
            <p:spPr bwMode="auto">
              <a:xfrm>
                <a:off x="6143636" y="3500438"/>
                <a:ext cx="763576" cy="770208"/>
              </a:xfrm>
              <a:prstGeom prst="ellipse">
                <a:avLst/>
              </a:prstGeom>
              <a:solidFill>
                <a:srgbClr val="000000">
                  <a:alpha val="77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 rot="120000">
                <a:off x="773040" y="2231650"/>
                <a:ext cx="45719" cy="180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0" y="4874784"/>
            <a:ext cx="1747302" cy="1714334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072330" y="3786190"/>
            <a:ext cx="302937" cy="428585"/>
          </a:xfrm>
          <a:prstGeom prst="rect">
            <a:avLst/>
          </a:prstGeom>
          <a:solidFill>
            <a:srgbClr val="0000FF">
              <a:alpha val="7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rot="60000" flipV="1">
            <a:off x="1" y="6602765"/>
            <a:ext cx="2643174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V="1">
            <a:off x="516970" y="4864922"/>
            <a:ext cx="756000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3"/>
          <p:cNvGrpSpPr/>
          <p:nvPr/>
        </p:nvGrpSpPr>
        <p:grpSpPr>
          <a:xfrm>
            <a:off x="7286644" y="4538971"/>
            <a:ext cx="714380" cy="461665"/>
            <a:chOff x="2714612" y="4429132"/>
            <a:chExt cx="714380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3"/>
          <p:cNvGrpSpPr/>
          <p:nvPr/>
        </p:nvGrpSpPr>
        <p:grpSpPr>
          <a:xfrm>
            <a:off x="353960" y="5120270"/>
            <a:ext cx="714380" cy="461665"/>
            <a:chOff x="2714612" y="4429132"/>
            <a:chExt cx="714380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 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/>
          <p:nvPr/>
        </p:nvCxnSpPr>
        <p:spPr>
          <a:xfrm rot="16200000" flipV="1">
            <a:off x="6837207" y="4392152"/>
            <a:ext cx="756000" cy="0"/>
          </a:xfrm>
          <a:prstGeom prst="straightConnector1">
            <a:avLst/>
          </a:prstGeom>
          <a:ln w="508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2143108" y="2786058"/>
            <a:ext cx="27860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-!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-!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гири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5"/>
          <p:cNvSpPr>
            <a:spLocks/>
          </p:cNvSpPr>
          <p:nvPr/>
        </p:nvSpPr>
        <p:spPr bwMode="auto">
          <a:xfrm>
            <a:off x="972804" y="4432330"/>
            <a:ext cx="520684" cy="1285884"/>
          </a:xfrm>
          <a:prstGeom prst="rightBrace">
            <a:avLst>
              <a:gd name="adj1" fmla="val 21787"/>
              <a:gd name="adj2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571604" y="4786322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 rot="2390926">
            <a:off x="4486273" y="4383418"/>
            <a:ext cx="1555658" cy="1104314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04748" y="5844244"/>
            <a:ext cx="3361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6,67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4425292" y="642918"/>
            <a:ext cx="1504030" cy="1214446"/>
            <a:chOff x="8970" y="5955"/>
            <a:chExt cx="680" cy="896"/>
          </a:xfrm>
        </p:grpSpPr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8982" y="6389"/>
              <a:ext cx="538" cy="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8970" y="5955"/>
              <a:ext cx="680" cy="896"/>
              <a:chOff x="11896" y="4970"/>
              <a:chExt cx="680" cy="896"/>
            </a:xfrm>
          </p:grpSpPr>
          <p:sp>
            <p:nvSpPr>
              <p:cNvPr id="3093" name="Text Box 21"/>
              <p:cNvSpPr txBox="1">
                <a:spLocks noChangeArrowheads="1"/>
              </p:cNvSpPr>
              <p:nvPr/>
            </p:nvSpPr>
            <p:spPr bwMode="auto">
              <a:xfrm>
                <a:off x="11900" y="4970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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4" name="Text Box 22"/>
              <p:cNvSpPr txBox="1">
                <a:spLocks noChangeArrowheads="1"/>
              </p:cNvSpPr>
              <p:nvPr/>
            </p:nvSpPr>
            <p:spPr bwMode="auto">
              <a:xfrm>
                <a:off x="11896" y="5319"/>
                <a:ext cx="599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кг</a:t>
                </a:r>
                <a:r>
                  <a:rPr kumimoji="0" lang="en-US" sz="3200" b="1" i="0" u="none" strike="noStrike" cap="none" normalizeH="0" baseline="3000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4421460" y="742258"/>
            <a:ext cx="1273179" cy="102839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214290"/>
            <a:ext cx="1086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00100" y="500042"/>
            <a:ext cx="1357322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945508" y="-213982"/>
            <a:ext cx="1535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220047" y="467732"/>
            <a:ext cx="851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4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4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4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400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400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400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400"/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400"/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400"/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1" grpId="0" animBg="1"/>
      <p:bldP spid="41" grpId="1" animBg="1"/>
      <p:bldP spid="2" grpId="0"/>
      <p:bldP spid="3" grpId="0"/>
      <p:bldP spid="3078" grpId="0" build="p"/>
      <p:bldP spid="3078" grpId="1" build="allAtOnce"/>
      <p:bldP spid="3085" grpId="0" animBg="1"/>
      <p:bldP spid="3086" grpId="0" animBg="1"/>
      <p:bldP spid="3087" grpId="0" animBg="1"/>
      <p:bldP spid="3088" grpId="0" build="p"/>
      <p:bldP spid="30" grpId="0" animBg="1"/>
      <p:bldP spid="32" grpId="0"/>
      <p:bldP spid="3089" grpId="0" animBg="1"/>
      <p:bldP spid="34" grpId="0"/>
      <p:bldP spid="34" grpId="1"/>
      <p:bldP spid="3095" grpId="0" animBg="1"/>
      <p:bldP spid="43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643042" y="785794"/>
            <a:ext cx="1214446" cy="1143008"/>
          </a:xfrm>
          <a:prstGeom prst="roundRect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17349" y="5786454"/>
            <a:ext cx="46266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гравио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разведка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142900"/>
            <a:ext cx="407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-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2783" y="68025"/>
            <a:ext cx="4182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сообщающая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99538"/>
            <a:ext cx="1642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00832" y="642736"/>
            <a:ext cx="2235883" cy="1081995"/>
            <a:chOff x="9003" y="5871"/>
            <a:chExt cx="633" cy="78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789"/>
              <a:chOff x="11929" y="4886"/>
              <a:chExt cx="633" cy="789"/>
            </a:xfrm>
          </p:grpSpPr>
          <p:sp>
            <p:nvSpPr>
              <p:cNvPr id="2053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41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3857620" y="911254"/>
            <a:ext cx="2526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2143116"/>
            <a:ext cx="446628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меньше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928802"/>
            <a:ext cx="215315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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-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6344455" y="3071810"/>
            <a:ext cx="2717808" cy="184627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rot="-180000" flipH="1">
            <a:off x="7781992" y="3072415"/>
            <a:ext cx="45719" cy="86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rot="-60000">
            <a:off x="7773215" y="3929066"/>
            <a:ext cx="1299078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4929198"/>
            <a:ext cx="4286280" cy="7335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5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4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полярн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400" b="1" baseline="-30000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экватор </a:t>
            </a:r>
            <a:endParaRPr lang="ru-RU" sz="2800" dirty="0" smtClean="0">
              <a:solidFill>
                <a:srgbClr val="F9010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98894" y="4997247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lang="ru-RU" sz="3600" dirty="0"/>
          </a:p>
        </p:txBody>
      </p:sp>
      <p:sp>
        <p:nvSpPr>
          <p:cNvPr id="21" name="Овал 20"/>
          <p:cNvSpPr/>
          <p:nvPr/>
        </p:nvSpPr>
        <p:spPr>
          <a:xfrm>
            <a:off x="-32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57554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299632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3"/>
          <p:cNvGrpSpPr/>
          <p:nvPr/>
        </p:nvGrpSpPr>
        <p:grpSpPr>
          <a:xfrm>
            <a:off x="1428728" y="3357562"/>
            <a:ext cx="1143008" cy="1077218"/>
            <a:chOff x="2714612" y="4429132"/>
            <a:chExt cx="928694" cy="1077218"/>
          </a:xfrm>
        </p:grpSpPr>
        <p:sp>
          <p:nvSpPr>
            <p:cNvPr id="27" name="TextBox 26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Овал 34"/>
          <p:cNvSpPr/>
          <p:nvPr/>
        </p:nvSpPr>
        <p:spPr>
          <a:xfrm>
            <a:off x="1588450" y="4228466"/>
            <a:ext cx="88284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33" name="AutoShape 5"/>
          <p:cNvSpPr>
            <a:spLocks/>
          </p:cNvSpPr>
          <p:nvPr/>
        </p:nvSpPr>
        <p:spPr bwMode="auto">
          <a:xfrm rot="3224091">
            <a:off x="2435702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76595" y="883958"/>
            <a:ext cx="861133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7303317" y="570910"/>
            <a:ext cx="1483525" cy="1215016"/>
            <a:chOff x="9003" y="5871"/>
            <a:chExt cx="420" cy="886"/>
          </a:xfrm>
          <a:solidFill>
            <a:srgbClr val="F9E3A5"/>
          </a:solidFill>
        </p:grpSpPr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9003" y="5871"/>
              <a:ext cx="404" cy="886"/>
              <a:chOff x="11929" y="4886"/>
              <a:chExt cx="404" cy="886"/>
            </a:xfrm>
            <a:grpFill/>
          </p:grpSpPr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404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08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49" grpId="0"/>
      <p:bldP spid="3" grpId="0"/>
      <p:bldP spid="3" grpId="1"/>
      <p:bldP spid="4" grpId="0"/>
      <p:bldP spid="4" grpId="1"/>
      <p:bldP spid="5" grpId="0"/>
      <p:bldP spid="5" grpId="1"/>
      <p:bldP spid="12" grpId="0"/>
      <p:bldP spid="14" grpId="0" uiExpand="1" build="p" animBg="1"/>
      <p:bldP spid="15" grpId="0" animBg="1"/>
      <p:bldP spid="2055" grpId="0" animBg="1"/>
      <p:bldP spid="2056" grpId="0" animBg="1"/>
      <p:bldP spid="2057" grpId="0" animBg="1"/>
      <p:bldP spid="19" grpId="0" animBg="1"/>
      <p:bldP spid="20" grpId="0"/>
      <p:bldP spid="21" grpId="0" animBg="1"/>
      <p:bldP spid="22" grpId="0" animBg="1"/>
      <p:bldP spid="35" grpId="0" animBg="1"/>
      <p:bldP spid="11" grpId="0" build="allAtOnce" animBg="1"/>
      <p:bldP spid="33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929198"/>
            <a:ext cx="9144000" cy="178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22225" lvl="1" indent="-185738">
              <a:spcAft>
                <a:spcPts val="1000"/>
              </a:spcAft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8-1.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Чему равно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ускорение свободного падения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высоте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600км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 на расстоянии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6400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+600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=7000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от центра Земли.</a:t>
            </a:r>
          </a:p>
          <a:p>
            <a:pPr marL="185738" marR="22225" lvl="1" indent="-185738">
              <a:spcAft>
                <a:spcPts val="1000"/>
              </a:spcAft>
            </a:pP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571868" y="1928757"/>
            <a:ext cx="2736000" cy="4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500826" y="1629779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8063" y="500042"/>
            <a:ext cx="1642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93175" y="143240"/>
            <a:ext cx="2235883" cy="1081995"/>
            <a:chOff x="9003" y="5871"/>
            <a:chExt cx="633" cy="789"/>
          </a:xfrm>
        </p:grpSpPr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789"/>
              <a:chOff x="11929" y="4886"/>
              <a:chExt cx="633" cy="789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41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3902927" y="411758"/>
            <a:ext cx="2526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33719" y="455330"/>
            <a:ext cx="861133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43768" y="142852"/>
            <a:ext cx="1483525" cy="1215016"/>
            <a:chOff x="9003" y="5871"/>
            <a:chExt cx="420" cy="886"/>
          </a:xfrm>
          <a:solidFill>
            <a:srgbClr val="F9E3A5"/>
          </a:solidFill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9003" y="5871"/>
              <a:ext cx="404" cy="886"/>
              <a:chOff x="11929" y="4886"/>
              <a:chExt cx="404" cy="886"/>
            </a:xfrm>
            <a:grpFill/>
          </p:grpSpPr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404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08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9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71438" y="1469866"/>
            <a:ext cx="2643174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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7·10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36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43174" y="1506668"/>
            <a:ext cx="86113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1395699"/>
            <a:ext cx="3383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6,67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783863" y="1967203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786578" y="1357298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6,67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6858016" y="1928802"/>
            <a:ext cx="2736000" cy="4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6858016" y="2000240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929058" y="2863990"/>
            <a:ext cx="86113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4836396" y="3227043"/>
            <a:ext cx="1548000" cy="4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786314" y="2643182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40,02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405725" y="320141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3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572264" y="2928934"/>
            <a:ext cx="47641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000892" y="2857496"/>
            <a:ext cx="184056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8,17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сс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501090" y="1428736"/>
            <a:ext cx="357190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676886" y="1490446"/>
            <a:ext cx="357190" cy="268499"/>
          </a:xfrm>
          <a:prstGeom prst="round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938417" y="1470779"/>
            <a:ext cx="357190" cy="268499"/>
          </a:xfrm>
          <a:prstGeom prst="round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858148" y="2101495"/>
            <a:ext cx="357190" cy="268499"/>
          </a:xfrm>
          <a:prstGeom prst="round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501090" y="1428736"/>
            <a:ext cx="357190" cy="268499"/>
          </a:xfrm>
          <a:prstGeom prst="round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316329" y="2635108"/>
            <a:ext cx="357190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Выгнутая вниз стрелка 82"/>
          <p:cNvSpPr/>
          <p:nvPr/>
        </p:nvSpPr>
        <p:spPr>
          <a:xfrm flipH="1">
            <a:off x="5143504" y="6500834"/>
            <a:ext cx="1357322" cy="2143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857752" y="2500306"/>
            <a:ext cx="17145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40,02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3000364" y="5929330"/>
            <a:ext cx="5857916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22225" lvl="1" indent="-185738">
              <a:spcAft>
                <a:spcPts val="100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6400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км=6400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м=6,4·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185738" marR="22225" lvl="1" indent="-185738">
              <a:spcAft>
                <a:spcPts val="1000"/>
              </a:spcAft>
            </a:pP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141538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8-1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. стр.16</a:t>
            </a:r>
          </a:p>
        </p:txBody>
      </p:sp>
      <p:sp>
        <p:nvSpPr>
          <p:cNvPr id="51" name="Выгнутая вниз стрелка 50"/>
          <p:cNvSpPr/>
          <p:nvPr/>
        </p:nvSpPr>
        <p:spPr>
          <a:xfrm flipH="1" flipV="1">
            <a:off x="2786050" y="71414"/>
            <a:ext cx="1785950" cy="2142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194" grpId="0" animBg="1"/>
      <p:bldP spid="20" grpId="0"/>
      <p:bldP spid="41" grpId="0" animBg="1"/>
      <p:bldP spid="46" grpId="0" build="allAtOnce" animBg="1"/>
      <p:bldP spid="47" grpId="0" animBg="1"/>
      <p:bldP spid="36" grpId="0"/>
      <p:bldP spid="36" grpId="1"/>
      <p:bldP spid="54" grpId="0"/>
      <p:bldP spid="55" grpId="0" animBg="1"/>
      <p:bldP spid="62" grpId="0" build="p" animBg="1"/>
      <p:bldP spid="63" grpId="0" animBg="1"/>
      <p:bldP spid="64" grpId="0"/>
      <p:bldP spid="65" grpId="0"/>
      <p:bldP spid="66" grpId="0"/>
      <p:bldP spid="68" grpId="0"/>
      <p:bldP spid="69" grpId="0" animBg="1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3" grpId="0" animBg="1"/>
      <p:bldP spid="81" grpId="0" animBg="1"/>
      <p:bldP spid="84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1857356" y="71390"/>
            <a:ext cx="4500594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214422"/>
            <a:ext cx="2259227" cy="336779"/>
            <a:chOff x="1296" y="6192"/>
            <a:chExt cx="1584" cy="144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29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73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6" y="6192"/>
              <a:ext cx="15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32" y="101908"/>
            <a:ext cx="2259227" cy="2571768"/>
            <a:chOff x="3168" y="5904"/>
            <a:chExt cx="1584" cy="1008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168" y="6336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168" y="5904"/>
              <a:ext cx="1584" cy="1008"/>
              <a:chOff x="3168" y="5904"/>
              <a:chExt cx="1584" cy="1008"/>
            </a:xfrm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3888" y="6336"/>
                <a:ext cx="28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3168" y="5904"/>
                <a:ext cx="1584" cy="1008"/>
                <a:chOff x="3168" y="5760"/>
                <a:chExt cx="1584" cy="1008"/>
              </a:xfrm>
            </p:grpSpPr>
            <p:sp>
              <p:nvSpPr>
                <p:cNvPr id="37" name="Rectangle 9"/>
                <p:cNvSpPr>
                  <a:spLocks noChangeArrowheads="1"/>
                </p:cNvSpPr>
                <p:nvPr/>
              </p:nvSpPr>
              <p:spPr bwMode="auto">
                <a:xfrm>
                  <a:off x="4608" y="6192"/>
                  <a:ext cx="144" cy="144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 flipV="1">
                  <a:off x="3168" y="6048"/>
                  <a:ext cx="1584" cy="288"/>
                  <a:chOff x="3024" y="6048"/>
                  <a:chExt cx="1584" cy="288"/>
                </a:xfrm>
              </p:grpSpPr>
              <p:sp>
                <p:nvSpPr>
                  <p:cNvPr id="42" name="Arc 12"/>
                  <p:cNvSpPr>
                    <a:spLocks/>
                  </p:cNvSpPr>
                  <p:nvPr/>
                </p:nvSpPr>
                <p:spPr bwMode="auto">
                  <a:xfrm>
                    <a:off x="374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Arc 13"/>
                  <p:cNvSpPr>
                    <a:spLocks/>
                  </p:cNvSpPr>
                  <p:nvPr/>
                </p:nvSpPr>
                <p:spPr bwMode="auto">
                  <a:xfrm flipH="1">
                    <a:off x="302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032" y="5760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>
                  <a:off x="4032" y="6336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14612" y="506536"/>
            <a:ext cx="248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57356" y="-136382"/>
            <a:ext cx="457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опору… на подвес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071980" y="214290"/>
            <a:ext cx="2657189" cy="2286016"/>
            <a:chOff x="6503" y="6480"/>
            <a:chExt cx="1993" cy="1296"/>
          </a:xfrm>
        </p:grpSpPr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751" y="7056"/>
              <a:ext cx="288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6895" y="7056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V="1">
              <a:off x="6898" y="648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>
              <a:off x="6503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094198" y="4857760"/>
            <a:ext cx="3066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19508709">
            <a:off x="7298680" y="2037781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21660" y="205077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-31" y="2643182"/>
            <a:ext cx="4214810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8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-32" y="3143248"/>
            <a:ext cx="5643571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374" y="3609979"/>
            <a:ext cx="4929223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опоре или..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0951" y="4572008"/>
            <a:ext cx="228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75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06" y="5072074"/>
            <a:ext cx="3595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2389" y="5786454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857884" y="3357562"/>
            <a:ext cx="32861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III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Р=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7858148" y="663818"/>
            <a:ext cx="0" cy="762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4071942"/>
            <a:ext cx="3286116" cy="52322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электромагнитная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6143644"/>
            <a:ext cx="141538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8-2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. стр.16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054" grpId="0"/>
      <p:bldP spid="1054" grpId="1"/>
      <p:bldP spid="45" grpId="0"/>
      <p:bldP spid="45" grpId="1"/>
      <p:bldP spid="59" grpId="0"/>
      <p:bldP spid="61" grpId="0"/>
      <p:bldP spid="62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37889" grpId="0" build="p"/>
      <p:bldP spid="44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-1" y="0"/>
            <a:ext cx="6758223" cy="286488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0" y="4714884"/>
            <a:ext cx="9144000" cy="164305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285784" y="4714884"/>
            <a:ext cx="942978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22225" lvl="1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8-2.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 поверхности Земли (т. е. на расстоянии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ее центра) на тело действует сила всемирного тяготения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Чему равна сила тяготения, действующая на это тело на расстоянии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3R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Земли?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Ответ занесите в  Ньютонах.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541834" y="0"/>
            <a:ext cx="2403447" cy="1386534"/>
            <a:chOff x="1041900" y="428604"/>
            <a:chExt cx="2403447" cy="13865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41900" y="915022"/>
              <a:ext cx="9541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18476" y="472746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/>
          <p:nvPr/>
        </p:nvGrpSpPr>
        <p:grpSpPr>
          <a:xfrm>
            <a:off x="-32" y="1431934"/>
            <a:ext cx="2553575" cy="1386534"/>
            <a:chOff x="891772" y="428604"/>
            <a:chExt cx="2553575" cy="13865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91772" y="901374"/>
              <a:ext cx="1159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857356" y="1168807"/>
              <a:ext cx="13461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428860" y="1928802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8249" y="1582362"/>
            <a:ext cx="939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969719" y="2232039"/>
            <a:ext cx="888484" cy="4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01618" y="2198008"/>
            <a:ext cx="400881" cy="60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56346" y="1928802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42390" y="194245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5074" y="2928934"/>
            <a:ext cx="2928926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8"/>
          <p:cNvGrpSpPr/>
          <p:nvPr/>
        </p:nvGrpSpPr>
        <p:grpSpPr>
          <a:xfrm>
            <a:off x="2933963" y="1470962"/>
            <a:ext cx="1929314" cy="1397433"/>
            <a:chOff x="1981129" y="428604"/>
            <a:chExt cx="1929314" cy="139743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034990" y="1162506"/>
              <a:ext cx="1656184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2251014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1981129" y="1179706"/>
              <a:ext cx="16177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9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3288396" y="1637920"/>
            <a:ext cx="1571636" cy="114300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002341" y="0"/>
            <a:ext cx="59984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8-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 animBg="1"/>
      <p:bldP spid="38" grpId="0" animBg="1"/>
      <p:bldP spid="8194" grpId="0"/>
      <p:bldP spid="8" grpId="0"/>
      <p:bldP spid="8" grpId="1"/>
      <p:bldP spid="15" grpId="0"/>
      <p:bldP spid="16" grpId="0"/>
      <p:bldP spid="19" grpId="0"/>
      <p:bldP spid="20" grpId="0"/>
      <p:bldP spid="21" grpId="0"/>
      <p:bldP spid="21" grpId="1"/>
      <p:bldP spid="39" grpId="0" build="allAtOnce" animBg="1"/>
      <p:bldP spid="41" grpId="0" animBg="1"/>
      <p:bldP spid="46" grpId="0" build="allAtOnce" animBg="1"/>
      <p:bldP spid="47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7572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 flipH="1" flipV="1">
            <a:off x="1761350" y="2093801"/>
            <a:ext cx="357190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1285860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(А)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786322"/>
            <a:ext cx="9144000" cy="1928826"/>
          </a:xfrm>
          <a:prstGeom prst="rect">
            <a:avLst/>
          </a:prstGeom>
          <a:solidFill>
            <a:srgbClr val="F9E3A5">
              <a:alpha val="4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8-3.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гравитационного взаимодействия между двумя шарами массами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расстоянии R равна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сила гравитационного взаимодействия между шарами массами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2кг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3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таком же расстоянии R друг от друга?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Ньютонах.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785786" y="1554132"/>
            <a:ext cx="2403447" cy="1386534"/>
            <a:chOff x="1041900" y="428604"/>
            <a:chExt cx="2403447" cy="138653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041900" y="915022"/>
              <a:ext cx="9541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214678" y="2125612"/>
            <a:ext cx="94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4823204" y="1668430"/>
            <a:ext cx="2986054" cy="1331942"/>
            <a:chOff x="1037598" y="483196"/>
            <a:chExt cx="2593271" cy="13319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37598" y="915022"/>
              <a:ext cx="11592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1833331" y="483196"/>
              <a:ext cx="1797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623790" y="2069762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4942" y="3357562"/>
            <a:ext cx="320384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,стр.52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00924" y="3286124"/>
            <a:ext cx="214310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8-3</a:t>
            </a:r>
            <a:r>
              <a:rPr lang="ru-RU" sz="2400" b="1" dirty="0" smtClean="0">
                <a:latin typeface="Times New Roman" pitchFamily="18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стр.52</a:t>
            </a:r>
            <a:r>
              <a:rPr lang="ru-RU" sz="2400" b="1" dirty="0" smtClean="0">
                <a:latin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195" grpId="0" animBg="1"/>
      <p:bldP spid="28" grpId="0"/>
      <p:bldP spid="37" grpId="0"/>
      <p:bldP spid="37" grpId="1"/>
      <p:bldP spid="39" grpId="0" build="allAtOnce" animBg="1"/>
      <p:bldP spid="41" grpId="0" animBg="1"/>
      <p:bldP spid="46" grpId="0" build="allAtOnce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000100" y="1142984"/>
            <a:ext cx="5572164" cy="450059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255412" y="642918"/>
            <a:ext cx="814619" cy="1016007"/>
            <a:chOff x="7453" y="7056"/>
            <a:chExt cx="611" cy="576"/>
          </a:xfrm>
        </p:grpSpPr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>
              <a:off x="7453" y="7559"/>
              <a:ext cx="2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Line 34"/>
          <p:cNvSpPr>
            <a:spLocks noChangeShapeType="1"/>
          </p:cNvSpPr>
          <p:nvPr/>
        </p:nvSpPr>
        <p:spPr bwMode="auto">
          <a:xfrm rot="-240000" flipV="1">
            <a:off x="3750396" y="143517"/>
            <a:ext cx="45719" cy="7635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74590" y="146882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6"/>
          <p:cNvGrpSpPr/>
          <p:nvPr/>
        </p:nvGrpSpPr>
        <p:grpSpPr>
          <a:xfrm>
            <a:off x="3779786" y="0"/>
            <a:ext cx="609462" cy="584775"/>
            <a:chOff x="8072462" y="642918"/>
            <a:chExt cx="609462" cy="5847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72462" y="642918"/>
              <a:ext cx="6094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ru-RU" b="1" dirty="0" smtClean="0">
                  <a:solidFill>
                    <a:srgbClr val="F9010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ru-RU" sz="3200" dirty="0">
                <a:solidFill>
                  <a:srgbClr val="F90101"/>
                </a:solidFill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42876" y="0"/>
            <a:ext cx="1643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2759" y="639529"/>
            <a:ext cx="1601721" cy="646331"/>
          </a:xfrm>
          <a:prstGeom prst="rect">
            <a:avLst/>
          </a:prstGeom>
          <a:solidFill>
            <a:srgbClr val="92D050">
              <a:alpha val="33000"/>
            </a:srgb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28062" y="3102304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214290"/>
            <a:ext cx="4000496" cy="52322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50кг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8" y="1214422"/>
            <a:ext cx="235742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 условию)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 rot="5400000">
            <a:off x="6099600" y="2683510"/>
            <a:ext cx="895948" cy="1081271"/>
            <a:chOff x="7392" y="7056"/>
            <a:chExt cx="672" cy="613"/>
          </a:xfrm>
        </p:grpSpPr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rot="16260000">
              <a:off x="7283" y="7560"/>
              <a:ext cx="21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869828" y="269146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00100" y="3078206"/>
            <a:ext cx="5572164" cy="5715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801241" y="3714752"/>
            <a:ext cx="319991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rot="-480000">
            <a:off x="6830579" y="3350895"/>
            <a:ext cx="372991" cy="4703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33"/>
          <p:cNvGrpSpPr/>
          <p:nvPr/>
        </p:nvGrpSpPr>
        <p:grpSpPr>
          <a:xfrm>
            <a:off x="7215206" y="3071810"/>
            <a:ext cx="580608" cy="584775"/>
            <a:chOff x="8072462" y="642918"/>
            <a:chExt cx="580608" cy="58477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8072462" y="642918"/>
              <a:ext cx="5806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ru-RU" b="1" dirty="0" smtClean="0">
                  <a:solidFill>
                    <a:srgbClr val="F9010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э</a:t>
              </a:r>
              <a:endParaRPr lang="ru-RU" sz="3200" dirty="0">
                <a:solidFill>
                  <a:srgbClr val="F90101"/>
                </a:solidFill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Line 34"/>
          <p:cNvSpPr>
            <a:spLocks noChangeShapeType="1"/>
          </p:cNvSpPr>
          <p:nvPr/>
        </p:nvSpPr>
        <p:spPr bwMode="auto">
          <a:xfrm rot="-240000" flipH="1" flipV="1">
            <a:off x="4714629" y="3246322"/>
            <a:ext cx="767234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39"/>
          <p:cNvGrpSpPr/>
          <p:nvPr/>
        </p:nvGrpSpPr>
        <p:grpSpPr>
          <a:xfrm>
            <a:off x="4495570" y="2500306"/>
            <a:ext cx="647934" cy="707886"/>
            <a:chOff x="3357554" y="4786322"/>
            <a:chExt cx="647934" cy="70788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357554" y="4786322"/>
              <a:ext cx="64793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4000" dirty="0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3500430" y="4929198"/>
              <a:ext cx="3839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000629" y="4286256"/>
            <a:ext cx="4143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0694" y="5357826"/>
            <a:ext cx="30718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7818" y="5997379"/>
            <a:ext cx="218728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231030" y="2857496"/>
            <a:ext cx="112626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92642" y="3278728"/>
            <a:ext cx="642942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46610" y="3355974"/>
            <a:ext cx="7143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1560" y="4071942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928662" y="3786190"/>
            <a:ext cx="112626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7664" y="4143380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71538" y="4213230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4795417"/>
            <a:ext cx="1643042" cy="52322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7105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43570" y="972812"/>
            <a:ext cx="3500430" cy="523220"/>
          </a:xfrm>
          <a:prstGeom prst="rect">
            <a:avLst/>
          </a:prstGeom>
          <a:solidFill>
            <a:srgbClr val="F9E3A5">
              <a:alpha val="5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А для невесомости?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338" y="407194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71664" y="3058162"/>
            <a:ext cx="928694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58497" y="3786190"/>
            <a:ext cx="642942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215074" y="1472878"/>
            <a:ext cx="2056939" cy="646331"/>
          </a:xfrm>
          <a:prstGeom prst="rect">
            <a:avLst/>
          </a:prstGeom>
          <a:solidFill>
            <a:srgbClr val="F9E3A5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86512" y="1472878"/>
            <a:ext cx="428628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330786" y="1500174"/>
            <a:ext cx="428628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71438" y="2006734"/>
            <a:ext cx="2143108" cy="70788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4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-32" y="5357826"/>
            <a:ext cx="5286380" cy="121444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22225" lvl="1" indent="-185738"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Какова была длительность дня когда на экваторе вес был на половину меньше , чем на полюсе?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70338" y="3000372"/>
            <a:ext cx="218728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57356" y="4000504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312110" y="4266253"/>
            <a:ext cx="2520000" cy="1588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2285984" y="3701481"/>
            <a:ext cx="243528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9,86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6,4·10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064790" y="4286256"/>
            <a:ext cx="10775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м/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15008" y="857232"/>
            <a:ext cx="3357554" cy="185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500758" y="4857760"/>
            <a:ext cx="37147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50кг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71604" y="4786322"/>
            <a:ext cx="2000264" cy="52322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118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мин</a:t>
            </a:r>
            <a:r>
              <a:rPr lang="en-US" sz="28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0" y="0"/>
            <a:ext cx="2500298" cy="278605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1000100" y="3429000"/>
            <a:ext cx="714380" cy="71438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976065" y="4286256"/>
            <a:ext cx="1167307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000760" y="2071678"/>
            <a:ext cx="2857520" cy="523220"/>
          </a:xfrm>
          <a:prstGeom prst="rect">
            <a:avLst/>
          </a:prstGeom>
          <a:solidFill>
            <a:srgbClr val="F9E3A5">
              <a:alpha val="54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5024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28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43835" y="6334780"/>
            <a:ext cx="150016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8-4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стр.52</a:t>
            </a:r>
            <a:endParaRPr lang="ru-RU" b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20" grpId="0"/>
      <p:bldP spid="21" grpId="0" animBg="1"/>
      <p:bldP spid="22" grpId="0" animBg="1"/>
      <p:bldP spid="23" grpId="0" animBg="1"/>
      <p:bldP spid="25" grpId="0" animBg="1"/>
      <p:bldP spid="30" grpId="0"/>
      <p:bldP spid="31" grpId="0" animBg="1"/>
      <p:bldP spid="32" grpId="0" animBg="1"/>
      <p:bldP spid="33" grpId="0" animBg="1"/>
      <p:bldP spid="37" grpId="0" animBg="1"/>
      <p:bldP spid="41" grpId="0" animBg="1"/>
      <p:bldP spid="43" grpId="0" animBg="1"/>
      <p:bldP spid="44" grpId="0" animBg="1"/>
      <p:bldP spid="46" grpId="0" animBg="1"/>
      <p:bldP spid="46" grpId="1" animBg="1"/>
      <p:bldP spid="47" grpId="0" animBg="1"/>
      <p:bldP spid="47" grpId="1" animBg="1"/>
      <p:bldP spid="51" grpId="0" animBg="1"/>
      <p:bldP spid="52" grpId="0" animBg="1"/>
      <p:bldP spid="54" grpId="0" animBg="1"/>
      <p:bldP spid="55" grpId="0" animBg="1"/>
      <p:bldP spid="56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42" grpId="0" animBg="1"/>
      <p:bldP spid="72" grpId="0" animBg="1"/>
      <p:bldP spid="73" grpId="0" animBg="1"/>
      <p:bldP spid="79" grpId="0" animBg="1"/>
      <p:bldP spid="57" grpId="0" animBg="1"/>
      <p:bldP spid="5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rc 1"/>
          <p:cNvSpPr>
            <a:spLocks/>
          </p:cNvSpPr>
          <p:nvPr/>
        </p:nvSpPr>
        <p:spPr bwMode="auto">
          <a:xfrm flipH="1" flipV="1">
            <a:off x="1027112" y="1000108"/>
            <a:ext cx="5902341" cy="4143386"/>
          </a:xfrm>
          <a:custGeom>
            <a:avLst/>
            <a:gdLst>
              <a:gd name="G0" fmla="+- 21600 0 0"/>
              <a:gd name="G1" fmla="+- 9321 0 0"/>
              <a:gd name="G2" fmla="+- 21600 0 0"/>
              <a:gd name="T0" fmla="*/ 41833 w 43200"/>
              <a:gd name="T1" fmla="*/ 1759 h 30921"/>
              <a:gd name="T2" fmla="*/ 2115 w 43200"/>
              <a:gd name="T3" fmla="*/ 0 h 30921"/>
              <a:gd name="T4" fmla="*/ 21600 w 43200"/>
              <a:gd name="T5" fmla="*/ 9321 h 30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0921" fill="none" extrusionOk="0">
                <a:moveTo>
                  <a:pt x="41833" y="1758"/>
                </a:moveTo>
                <a:cubicBezTo>
                  <a:pt x="42737" y="4177"/>
                  <a:pt x="43200" y="6738"/>
                  <a:pt x="43200" y="9321"/>
                </a:cubicBezTo>
                <a:cubicBezTo>
                  <a:pt x="43200" y="21250"/>
                  <a:pt x="33529" y="30921"/>
                  <a:pt x="21600" y="30921"/>
                </a:cubicBezTo>
                <a:cubicBezTo>
                  <a:pt x="9670" y="30921"/>
                  <a:pt x="0" y="21250"/>
                  <a:pt x="0" y="9321"/>
                </a:cubicBezTo>
                <a:cubicBezTo>
                  <a:pt x="-1" y="6095"/>
                  <a:pt x="722" y="2910"/>
                  <a:pt x="2114" y="-1"/>
                </a:cubicBezTo>
              </a:path>
              <a:path w="43200" h="30921" stroke="0" extrusionOk="0">
                <a:moveTo>
                  <a:pt x="41833" y="1758"/>
                </a:moveTo>
                <a:cubicBezTo>
                  <a:pt x="42737" y="4177"/>
                  <a:pt x="43200" y="6738"/>
                  <a:pt x="43200" y="9321"/>
                </a:cubicBezTo>
                <a:cubicBezTo>
                  <a:pt x="43200" y="21250"/>
                  <a:pt x="33529" y="30921"/>
                  <a:pt x="21600" y="30921"/>
                </a:cubicBezTo>
                <a:cubicBezTo>
                  <a:pt x="9670" y="30921"/>
                  <a:pt x="0" y="21250"/>
                  <a:pt x="0" y="9321"/>
                </a:cubicBezTo>
                <a:cubicBezTo>
                  <a:pt x="-1" y="6095"/>
                  <a:pt x="722" y="2910"/>
                  <a:pt x="2114" y="-1"/>
                </a:cubicBezTo>
                <a:lnTo>
                  <a:pt x="21600" y="9321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000100" y="3571876"/>
            <a:ext cx="5902345" cy="50474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656690" y="1840518"/>
            <a:ext cx="4626929" cy="50474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3857620" y="2068480"/>
            <a:ext cx="2453901" cy="171771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 flipV="1">
            <a:off x="5259084" y="2082128"/>
            <a:ext cx="977819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826402" y="1384594"/>
            <a:ext cx="864339" cy="584775"/>
            <a:chOff x="8072462" y="642918"/>
            <a:chExt cx="864339" cy="58477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072462" y="642918"/>
              <a:ext cx="8643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</a:t>
              </a:r>
              <a:r>
                <a:rPr lang="ru-RU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>
              <a:off x="8259987" y="755300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857620" y="2571744"/>
            <a:ext cx="1059906" cy="584775"/>
            <a:chOff x="8072462" y="642918"/>
            <a:chExt cx="1059906" cy="5847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072462" y="642918"/>
              <a:ext cx="10599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яг 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816445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4" name="Line 4"/>
          <p:cNvSpPr>
            <a:spLocks noChangeShapeType="1"/>
          </p:cNvSpPr>
          <p:nvPr/>
        </p:nvSpPr>
        <p:spPr bwMode="auto">
          <a:xfrm rot="-60000" flipV="1">
            <a:off x="4697484" y="2072267"/>
            <a:ext cx="576000" cy="1080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H="1" flipV="1">
            <a:off x="4714876" y="3214686"/>
            <a:ext cx="977819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rot="-60000" flipV="1">
            <a:off x="5724388" y="2148060"/>
            <a:ext cx="576000" cy="108000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stealth" w="lg" len="lg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072198" y="2714620"/>
            <a:ext cx="1144031" cy="584775"/>
            <a:chOff x="8072462" y="642918"/>
            <a:chExt cx="1144031" cy="58477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8072462" y="642918"/>
              <a:ext cx="1144031" cy="5847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r>
                <a:rPr lang="ru-RU" sz="3200" b="1" cap="all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816445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5720" y="2113904"/>
            <a:ext cx="2692527" cy="1386534"/>
            <a:chOff x="1428728" y="3143248"/>
            <a:chExt cx="2692527" cy="1386534"/>
          </a:xfrm>
          <a:solidFill>
            <a:schemeClr val="bg1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1428728" y="3643314"/>
              <a:ext cx="1315553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3143248"/>
              <a:ext cx="162095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2857488" y="3883451"/>
              <a:ext cx="1005628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lang="en-US" sz="3600" b="1" baseline="-250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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731458" y="3941126"/>
              <a:ext cx="1357322" cy="158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5786446" y="3340902"/>
            <a:ext cx="265470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57784" y="4500570"/>
            <a:ext cx="4214810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</a:t>
            </a:r>
            <a:r>
              <a:rPr lang="ru-RU" sz="2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8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29023" y="5000636"/>
            <a:ext cx="5643571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почти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86018" y="5429264"/>
            <a:ext cx="6286576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центру тяжести тела..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rot="120000" flipV="1">
            <a:off x="4664158" y="2085326"/>
            <a:ext cx="1549323" cy="121444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245568" y="200024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357950" y="1357298"/>
            <a:ext cx="2357454" cy="52322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Широта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29288" y="5786454"/>
            <a:ext cx="3286116" cy="52322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гравитационная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43835" y="6334780"/>
            <a:ext cx="150016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8-5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стр.52</a:t>
            </a:r>
            <a:endParaRPr lang="ru-RU" b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214422"/>
            <a:ext cx="17859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8-5</a:t>
            </a:r>
            <a:r>
              <a:rPr lang="ru-RU" sz="2400" b="1" dirty="0" smtClean="0">
                <a:latin typeface="Times New Roman" pitchFamily="18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стр.52</a:t>
            </a:r>
            <a:endParaRPr lang="ru-RU" sz="2400" b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6" grpId="0" animBg="1"/>
      <p:bldP spid="1027" grpId="0" animBg="1"/>
      <p:bldP spid="1028" grpId="0" animBg="1"/>
      <p:bldP spid="1029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37" grpId="0" animBg="1"/>
      <p:bldP spid="38" grpId="0" animBg="1"/>
      <p:bldP spid="1031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8.Два тела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притягиваются друг к другу с силами прямо пропорциональными произведению их масс и обратно пропорциональными квадрату расстояния между их центрами.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8.Сила тяжести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которая сообщает телам ускорение свободного падения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8.Вес тела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тело действует на опору или на подвес.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8.Отличия веса 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тяжести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приложен к опоре, а сила тяжести к самому телу.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всегда направлена к центру, вес направлен вниз, если покоиться или двигается равномерно.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всегда равна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вес можно менять.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это гравитационная постоянная, а вес электромагнитная сила.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57818" y="1075584"/>
            <a:ext cx="2448331" cy="1417312"/>
            <a:chOff x="1041900" y="428604"/>
            <a:chExt cx="2448331" cy="14173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41900" y="915022"/>
              <a:ext cx="10502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785918" y="428604"/>
              <a:ext cx="17043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∙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351926" y="1138030"/>
              <a:ext cx="8516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9144000" cy="32316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только силы тяжести).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31" y="1334144"/>
            <a:ext cx="4214810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8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2" y="1834210"/>
            <a:ext cx="5643571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374" y="2300941"/>
            <a:ext cx="4929223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опоре или..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762904"/>
            <a:ext cx="3286116" cy="52322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электромагнитная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84" y="4714884"/>
            <a:ext cx="4214810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</a:t>
            </a:r>
            <a:r>
              <a:rPr lang="ru-RU" sz="2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23" y="5214950"/>
            <a:ext cx="5643571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почти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86018" y="5643578"/>
            <a:ext cx="6286576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центру тяжести тела..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88" y="6000768"/>
            <a:ext cx="3286116" cy="52322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гравитационная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32" y="71390"/>
            <a:ext cx="4500594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57224" y="506536"/>
            <a:ext cx="248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2" y="-136382"/>
            <a:ext cx="457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опору… на подвес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0811" y="3445377"/>
            <a:ext cx="407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-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1445" y="3997115"/>
            <a:ext cx="4182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сообщающая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71980" y="142852"/>
            <a:ext cx="2657189" cy="2286016"/>
            <a:chOff x="6503" y="6480"/>
            <a:chExt cx="1993" cy="1296"/>
          </a:xfrm>
        </p:grpSpPr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6751" y="7056"/>
              <a:ext cx="288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>
              <a:off x="6895" y="7056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 flipV="1">
              <a:off x="6898" y="648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6503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021660" y="205077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09357" y="2071678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8188549" y="2143116"/>
            <a:ext cx="38397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712" y="199298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/>
      <p:bldP spid="12" grpId="0"/>
      <p:bldP spid="12" grpId="1"/>
      <p:bldP spid="13" grpId="0"/>
      <p:bldP spid="14" grpId="0"/>
      <p:bldP spid="25" grpId="0"/>
      <p:bldP spid="26" grpId="0"/>
      <p:bldP spid="27" grpId="0" animBg="1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501222" cy="44291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Космический корабль после выключения ракетных двигателей движется вертикально вверх, достигает верхней точки траектории и затем движется вниз. На каком участке этой траектории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давления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космонавта на кресло имеет минимальное значение? Сопротивлением воздуха пренебречь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движении вверх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В верхней точке траектории.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движении вниз.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всего полета сила   давления одинакова и не равна нулю.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Во время всего  полета сила давления равна  нулю.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00910">
            <a:off x="849294" y="529045"/>
            <a:ext cx="676410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время всего  полета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11255"/>
            <a:ext cx="9144000" cy="224676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тольк0 силы тяжести).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60" y="3844357"/>
            <a:ext cx="214314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500438"/>
            <a:ext cx="6786578" cy="500066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71744"/>
            <a:ext cx="9144000" cy="32316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только силы тяжести).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 animBg="1"/>
      <p:bldP spid="5" grpId="0" animBg="1"/>
      <p:bldP spid="6" grpId="0" build="allAtOnce" animBg="1"/>
      <p:bldP spid="6" grpId="1" build="p" animBg="1"/>
      <p:bldP spid="8" grpId="0" animBg="1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71475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Один кирпич положили на другой и подбросили вертикально вверх. Когда сила давления верхнего кирпича на нижний будет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нулю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Сопротивлением воздуха пренебречь.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во время движения вверх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во время  движения  вниз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в момент достижения верхней точки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всего полета  не равна нулю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Во время всего полета после броска равна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нулю.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11255"/>
            <a:ext cx="9144000" cy="224676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ни на подвес.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тольк0 силы тяжести).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60" y="3844357"/>
            <a:ext cx="214314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143248"/>
            <a:ext cx="6786578" cy="500066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1000910">
            <a:off x="992170" y="1647929"/>
            <a:ext cx="676410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время всего  полета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5" grpId="0" animBg="1"/>
      <p:bldP spid="6" grpId="0" build="allAtOnce" animBg="1"/>
      <p:bldP spid="6" grpId="1" build="p" animBg="1"/>
      <p:bldP spid="7" grpId="0" animBg="1"/>
      <p:bldP spid="8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2" y="-24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500042"/>
            <a:ext cx="6429420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 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§28-30,  №215</a:t>
            </a: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 №7</a:t>
            </a:r>
            <a:r>
              <a:rPr lang="ru-RU" sz="4800" b="1" dirty="0" smtClean="0">
                <a:solidFill>
                  <a:schemeClr val="bg1"/>
                </a:solidFill>
              </a:rPr>
              <a:t> 159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160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166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167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162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n-NO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Упр11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423967"/>
          <a:ext cx="8460432" cy="3237281"/>
        </p:xfrm>
        <a:graphic>
          <a:graphicData uri="http://schemas.openxmlformats.org/drawingml/2006/table">
            <a:tbl>
              <a:tblPr/>
              <a:tblGrid>
                <a:gridCol w="7700752"/>
                <a:gridCol w="759680"/>
              </a:tblGrid>
              <a:tr h="277481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 err="1" smtClean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000" u="none" strike="noStrike" dirty="0" err="1" smtClean="0">
                          <a:latin typeface="Times New Roman"/>
                          <a:ea typeface="Times New Roman"/>
                        </a:rPr>
                        <a:t>гр№</a:t>
                      </a:r>
                      <a:r>
                        <a:rPr lang="ru-RU" sz="2000" u="none" strike="noStrike" dirty="0" smtClean="0">
                          <a:latin typeface="Times New Roman"/>
                          <a:ea typeface="Times New Roman"/>
                        </a:rPr>
                        <a:t> 11 </a:t>
                      </a:r>
                      <a:endParaRPr lang="ru-RU" sz="20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Консультация по теме 8.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Закон тяготения. Гравитационная постоянная.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Сила тяжести. Вес тела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Symbol" pitchFamily="18" charset="2"/>
                        <a:buChar char="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визуализация. ???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Symbol" pitchFamily="18" charset="2"/>
                        <a:buChar char=""/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4609" marR="64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4609" marR="64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подг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к тст2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609" marR="64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4609" marR="64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9 (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/3у9н/          раздел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/зт8/ Сила тяжести. Вес тела.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8.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визуальные навыки.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2" y="-24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500042"/>
            <a:ext cx="5429288" cy="128588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 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§28-30,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гр11</a:t>
            </a: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 №7</a:t>
            </a:r>
            <a:r>
              <a:rPr lang="ru-RU" sz="4800" b="1" dirty="0" smtClean="0">
                <a:solidFill>
                  <a:schemeClr val="bg1"/>
                </a:solidFill>
              </a:rPr>
              <a:t> 159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160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166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167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162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n-NO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Упр11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8.Два тела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притягиваются друг к другу с силами прямо пропорциональными произведению их масс и обратно пропорциональными квадрату расстояния между их центрами.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8.Сила тяжести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которая сообщает телам ускорение свободного падения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8.Вес тела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тело действует на опору или на подвес.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8.Отличия веса 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тяжести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приложен к опоре, а сила тяжести к самому телу.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всегда направлена к центру, вес направлен вниз, если покоиться или двигается равномерно.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всегда равна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вес можно менять.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это гравитационная постоянная, а вес электромагнитная сила.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357818" y="1075584"/>
            <a:ext cx="2448331" cy="1417312"/>
            <a:chOff x="1041900" y="428604"/>
            <a:chExt cx="2448331" cy="14173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41900" y="915022"/>
              <a:ext cx="10502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785918" y="428604"/>
              <a:ext cx="17043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∙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351926" y="1138030"/>
              <a:ext cx="8516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9144000" cy="32316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только силы тяжести).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347733"/>
            <a:ext cx="9144000" cy="2585323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тесту №2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Основы динамики,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«Рабочая»  стр. 22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1071563"/>
            <a:ext cx="478634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№11</a:t>
            </a: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 l="27539" t="64453" r="10937" b="25293"/>
          <a:stretch>
            <a:fillRect/>
          </a:stretch>
        </p:blipFill>
        <p:spPr bwMode="auto">
          <a:xfrm>
            <a:off x="0" y="342900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 l="27539" t="43945" r="32617" b="35547"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 33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71744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трения качения гораздо меньше силы трения скольжения.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43512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трения о жидкость очень маленькая, но инертность льдины большая…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 l="35742" t="13916" r="32617" b="56055"/>
          <a:stretch>
            <a:fillRect/>
          </a:stretch>
        </p:blipFill>
        <p:spPr bwMode="auto">
          <a:xfrm>
            <a:off x="0" y="0"/>
            <a:ext cx="53578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273" t="27100" r="63672" b="42871"/>
          <a:stretch>
            <a:fillRect/>
          </a:stretch>
        </p:blipFill>
        <p:spPr bwMode="auto">
          <a:xfrm>
            <a:off x="5357786" y="0"/>
            <a:ext cx="37862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6"/>
          <p:cNvSpPr txBox="1">
            <a:spLocks noChangeArrowheads="1"/>
          </p:cNvSpPr>
          <p:nvPr/>
        </p:nvSpPr>
        <p:spPr bwMode="auto">
          <a:xfrm>
            <a:off x="2285952" y="2703121"/>
            <a:ext cx="2786082" cy="83127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12635" y="1059671"/>
            <a:ext cx="2214578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405406" y="1428724"/>
            <a:ext cx="1428736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358756" y="1427930"/>
            <a:ext cx="1428736" cy="1588"/>
          </a:xfrm>
          <a:prstGeom prst="line">
            <a:avLst/>
          </a:prstGeom>
          <a:ln w="38100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00760" y="1571612"/>
            <a:ext cx="2214578" cy="1588"/>
          </a:xfrm>
          <a:prstGeom prst="line">
            <a:avLst/>
          </a:prstGeom>
          <a:ln w="38100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36"/>
          <p:cNvSpPr txBox="1">
            <a:spLocks noChangeArrowheads="1"/>
          </p:cNvSpPr>
          <p:nvPr/>
        </p:nvSpPr>
        <p:spPr bwMode="auto">
          <a:xfrm>
            <a:off x="6846141" y="2190804"/>
            <a:ext cx="500066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9" name="Text Box 136"/>
          <p:cNvSpPr txBox="1">
            <a:spLocks noChangeArrowheads="1"/>
          </p:cNvSpPr>
          <p:nvPr/>
        </p:nvSpPr>
        <p:spPr bwMode="auto">
          <a:xfrm>
            <a:off x="5357818" y="857232"/>
            <a:ext cx="500066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0" name="Text Box 136"/>
          <p:cNvSpPr txBox="1">
            <a:spLocks noChangeArrowheads="1"/>
          </p:cNvSpPr>
          <p:nvPr/>
        </p:nvSpPr>
        <p:spPr bwMode="auto">
          <a:xfrm>
            <a:off x="2285952" y="3429000"/>
            <a:ext cx="3214710" cy="71438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6"/>
          <p:cNvSpPr txBox="1">
            <a:spLocks noChangeArrowheads="1"/>
          </p:cNvSpPr>
          <p:nvPr/>
        </p:nvSpPr>
        <p:spPr bwMode="auto">
          <a:xfrm>
            <a:off x="2285952" y="4071942"/>
            <a:ext cx="2714644" cy="831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Н/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6"/>
          <p:cNvSpPr txBox="1">
            <a:spLocks noChangeArrowheads="1"/>
          </p:cNvSpPr>
          <p:nvPr/>
        </p:nvSpPr>
        <p:spPr bwMode="auto">
          <a:xfrm>
            <a:off x="0" y="5000448"/>
            <a:ext cx="9144000" cy="10001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 этой пружины около 100Н/м, при удлинении на 15см сила упругости будет равна 15Н.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Стр.33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6"/>
          <p:cNvSpPr txBox="1">
            <a:spLocks noChangeArrowheads="1"/>
          </p:cNvSpPr>
          <p:nvPr/>
        </p:nvSpPr>
        <p:spPr bwMode="auto">
          <a:xfrm>
            <a:off x="6072198" y="2643182"/>
            <a:ext cx="2786082" cy="83127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36"/>
          <p:cNvSpPr txBox="1">
            <a:spLocks noChangeArrowheads="1"/>
          </p:cNvSpPr>
          <p:nvPr/>
        </p:nvSpPr>
        <p:spPr bwMode="auto">
          <a:xfrm>
            <a:off x="5715008" y="3500438"/>
            <a:ext cx="3428992" cy="83127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0,15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36"/>
          <p:cNvSpPr txBox="1">
            <a:spLocks noChangeArrowheads="1"/>
          </p:cNvSpPr>
          <p:nvPr/>
        </p:nvSpPr>
        <p:spPr bwMode="auto">
          <a:xfrm>
            <a:off x="5715008" y="4214818"/>
            <a:ext cx="3428992" cy="83127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=…..Н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10547" t="61524" r="64844" b="19433"/>
          <a:stretch>
            <a:fillRect/>
          </a:stretch>
        </p:blipFill>
        <p:spPr bwMode="auto">
          <a:xfrm>
            <a:off x="5335848" y="214266"/>
            <a:ext cx="3808184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36328" t="44678" r="32617" b="19433"/>
          <a:stretch>
            <a:fillRect/>
          </a:stretch>
        </p:blipFill>
        <p:spPr bwMode="auto">
          <a:xfrm>
            <a:off x="0" y="0"/>
            <a:ext cx="5500694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970304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81517"/>
            <a:ext cx="914400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двух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равноускоренно,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03931" y="1091304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379741" y="60051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7000892" y="1895741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2"/>
          <p:cNvGrpSpPr/>
          <p:nvPr/>
        </p:nvGrpSpPr>
        <p:grpSpPr>
          <a:xfrm>
            <a:off x="7000892" y="38353"/>
            <a:ext cx="714380" cy="533103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5"/>
          <p:cNvGrpSpPr/>
          <p:nvPr/>
        </p:nvGrpSpPr>
        <p:grpSpPr>
          <a:xfrm>
            <a:off x="6167386" y="428604"/>
            <a:ext cx="571504" cy="400110"/>
            <a:chOff x="1928794" y="2494942"/>
            <a:chExt cx="571504" cy="400110"/>
          </a:xfrm>
          <a:solidFill>
            <a:srgbClr val="F9E3A5"/>
          </a:solidFill>
        </p:grpSpPr>
        <p:sp>
          <p:nvSpPr>
            <p:cNvPr id="18" name="TextBox 17"/>
            <p:cNvSpPr txBox="1"/>
            <p:nvPr/>
          </p:nvSpPr>
          <p:spPr>
            <a:xfrm>
              <a:off x="1928794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 flipV="1">
            <a:off x="6357950" y="1081543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6391803" y="162440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20"/>
          <p:cNvGrpSpPr/>
          <p:nvPr/>
        </p:nvGrpSpPr>
        <p:grpSpPr>
          <a:xfrm>
            <a:off x="7929586" y="1214374"/>
            <a:ext cx="642942" cy="523220"/>
            <a:chOff x="5929322" y="2428868"/>
            <a:chExt cx="642942" cy="523220"/>
          </a:xfrm>
          <a:solidFill>
            <a:srgbClr val="F9E3A5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5929322" y="2428868"/>
              <a:ext cx="64294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2643182"/>
            <a:ext cx="80010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214686"/>
            <a:ext cx="571500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вертикали ускорения нет 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213233" y="4286256"/>
            <a:ext cx="2001445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·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857760"/>
            <a:ext cx="471487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5286388"/>
            <a:ext cx="392905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,3кг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29058" y="5286388"/>
            <a:ext cx="1857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Стр.34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064528" y="250825"/>
            <a:ext cx="508000" cy="392093"/>
          </a:xfrm>
          <a:prstGeom prst="rect">
            <a:avLst/>
          </a:prstGeom>
          <a:solidFill>
            <a:srgbClr val="FF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8001024" y="641330"/>
            <a:ext cx="720710" cy="1588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8072462" y="367437"/>
            <a:ext cx="360355" cy="1792"/>
          </a:xfrm>
          <a:prstGeom prst="straightConnector1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85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10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10547" t="61524" r="78232" b="19433"/>
          <a:stretch>
            <a:fillRect/>
          </a:stretch>
        </p:blipFill>
        <p:spPr bwMode="auto">
          <a:xfrm>
            <a:off x="5966915" y="35789"/>
            <a:ext cx="1736482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36328" t="44678" r="32617" b="19433"/>
          <a:stretch>
            <a:fillRect/>
          </a:stretch>
        </p:blipFill>
        <p:spPr bwMode="auto">
          <a:xfrm>
            <a:off x="0" y="0"/>
            <a:ext cx="5500694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71678"/>
            <a:ext cx="87154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равноускоренно, с ускорением 2м/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03931" y="948452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355991" y="46896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7072330" y="1643050"/>
            <a:ext cx="928694" cy="461665"/>
            <a:chOff x="2714612" y="4429132"/>
            <a:chExt cx="928694" cy="46166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92869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2"/>
          <p:cNvGrpSpPr/>
          <p:nvPr/>
        </p:nvGrpSpPr>
        <p:grpSpPr>
          <a:xfrm>
            <a:off x="7000892" y="-104499"/>
            <a:ext cx="714380" cy="533103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6391803" y="123103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0"/>
          <p:cNvGrpSpPr/>
          <p:nvPr/>
        </p:nvGrpSpPr>
        <p:grpSpPr>
          <a:xfrm>
            <a:off x="7929586" y="1000108"/>
            <a:ext cx="428628" cy="523220"/>
            <a:chOff x="5929322" y="2428868"/>
            <a:chExt cx="428628" cy="523220"/>
          </a:xfrm>
          <a:solidFill>
            <a:srgbClr val="F9E3A5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5929322" y="2428868"/>
              <a:ext cx="40427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28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2533343"/>
            <a:ext cx="74295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/>
              <a:t>-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429132"/>
            <a:ext cx="478631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18" y="4857760"/>
            <a:ext cx="47149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0,3кг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·2м/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0,9Н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380101"/>
            <a:ext cx="9144000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Ускорение системы составляет 2м/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сила упругости  верёвки равна 0,9Н</a:t>
            </a: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8072463" y="6408234"/>
            <a:ext cx="107153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стр.34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4847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вертикали ускорения нет т.к.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2" y="3643314"/>
            <a:ext cx="1595437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3643314"/>
            <a:ext cx="1744388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57554" y="3643314"/>
            <a:ext cx="912429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30"/>
          <p:cNvGrpSpPr/>
          <p:nvPr/>
        </p:nvGrpSpPr>
        <p:grpSpPr>
          <a:xfrm>
            <a:off x="6167386" y="273853"/>
            <a:ext cx="571504" cy="400110"/>
            <a:chOff x="1928794" y="2494942"/>
            <a:chExt cx="571504" cy="400110"/>
          </a:xfrm>
          <a:solidFill>
            <a:srgbClr val="F9E3A5"/>
          </a:solidFill>
        </p:grpSpPr>
        <p:sp>
          <p:nvSpPr>
            <p:cNvPr id="32" name="TextBox 31"/>
            <p:cNvSpPr txBox="1"/>
            <p:nvPr/>
          </p:nvSpPr>
          <p:spPr>
            <a:xfrm>
              <a:off x="1928794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6357950" y="926792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57686" y="3714752"/>
            <a:ext cx="200026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Выразим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7950" y="3643314"/>
            <a:ext cx="27860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·а +</a:t>
            </a:r>
            <a:r>
              <a:rPr lang="ru-RU" sz="2800" b="1" dirty="0" smtClean="0"/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 </a:t>
            </a:r>
            <a:endParaRPr lang="ru-R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567936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44" grpId="0" animBg="1"/>
      <p:bldP spid="29" grpId="0" animBg="1"/>
      <p:bldP spid="30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32227" t="9521" r="6250" b="73633"/>
          <a:stretch>
            <a:fillRect/>
          </a:stretch>
        </p:blipFill>
        <p:spPr bwMode="auto">
          <a:xfrm>
            <a:off x="0" y="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041370"/>
            <a:ext cx="2643174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Марс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Марс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41404" y="4214818"/>
            <a:ext cx="2000264" cy="17859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1157" y="4531691"/>
            <a:ext cx="133352" cy="130679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142976" y="4587249"/>
            <a:ext cx="714053" cy="450925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601538" y="4180918"/>
            <a:ext cx="1143008" cy="656840"/>
            <a:chOff x="2714612" y="4429132"/>
            <a:chExt cx="928694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5"/>
          <p:cNvSpPr>
            <a:spLocks/>
          </p:cNvSpPr>
          <p:nvPr/>
        </p:nvSpPr>
        <p:spPr bwMode="auto">
          <a:xfrm rot="3224091">
            <a:off x="1255841" y="4565288"/>
            <a:ext cx="575703" cy="1001630"/>
          </a:xfrm>
          <a:prstGeom prst="rightBrace">
            <a:avLst>
              <a:gd name="adj1" fmla="val 21787"/>
              <a:gd name="adj2" fmla="val 45741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181050"/>
            <a:ext cx="470000" cy="369332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7913" y="2077030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00585" y="1714487"/>
            <a:ext cx="2235883" cy="1286326"/>
            <a:chOff x="9003" y="5871"/>
            <a:chExt cx="633" cy="938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938"/>
              <a:chOff x="11929" y="4886"/>
              <a:chExt cx="633" cy="938"/>
            </a:xfrm>
          </p:grpSpPr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356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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2367780" y="3200991"/>
            <a:ext cx="1733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812858" y="2838449"/>
            <a:ext cx="2073402" cy="1305525"/>
            <a:chOff x="9003" y="5871"/>
            <a:chExt cx="587" cy="952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9003" y="5871"/>
              <a:ext cx="587" cy="952"/>
              <a:chOff x="11929" y="4886"/>
              <a:chExt cx="587" cy="952"/>
            </a:xfrm>
          </p:grpSpPr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559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12160" y="5341"/>
                <a:ext cx="356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5643570" y="1934155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586236" y="1571612"/>
            <a:ext cx="2737455" cy="1286326"/>
            <a:chOff x="9003" y="5871"/>
            <a:chExt cx="775" cy="93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9003" y="5871"/>
              <a:ext cx="775" cy="938"/>
              <a:chOff x="11929" y="4886"/>
              <a:chExt cx="775" cy="938"/>
            </a:xfrm>
          </p:grpSpPr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775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36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Марс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11986" y="5327"/>
                <a:ext cx="607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Марс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5857884" y="3929066"/>
            <a:ext cx="214314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6710" y="3929066"/>
            <a:ext cx="107157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10/4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08858" y="4527296"/>
            <a:ext cx="1245854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501340" y="4168840"/>
            <a:ext cx="1483525" cy="1245186"/>
            <a:chOff x="9003" y="5849"/>
            <a:chExt cx="420" cy="908"/>
          </a:xfrm>
          <a:solidFill>
            <a:srgbClr val="F9E3A5"/>
          </a:solidFill>
        </p:grpSpPr>
        <p:grpSp>
          <p:nvGrpSpPr>
            <p:cNvPr id="23" name="Group 4"/>
            <p:cNvGrpSpPr>
              <a:grpSpLocks/>
            </p:cNvGrpSpPr>
            <p:nvPr/>
          </p:nvGrpSpPr>
          <p:grpSpPr bwMode="auto">
            <a:xfrm>
              <a:off x="9003" y="5849"/>
              <a:ext cx="404" cy="908"/>
              <a:chOff x="11929" y="4864"/>
              <a:chExt cx="404" cy="908"/>
            </a:xfrm>
            <a:grpFill/>
          </p:grpSpPr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64"/>
                <a:ext cx="404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08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000628" y="4828858"/>
            <a:ext cx="1697901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6566556" y="4515810"/>
            <a:ext cx="1720183" cy="1215016"/>
            <a:chOff x="9003" y="5871"/>
            <a:chExt cx="487" cy="886"/>
          </a:xfrm>
          <a:solidFill>
            <a:srgbClr val="F9E3A5"/>
          </a:solidFill>
        </p:grpSpPr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9003" y="5871"/>
              <a:ext cx="487" cy="886"/>
              <a:chOff x="11929" y="4886"/>
              <a:chExt cx="487" cy="886"/>
            </a:xfrm>
            <a:grpFill/>
          </p:grpSpPr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487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11960" y="5327"/>
                <a:ext cx="405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786578" y="6027003"/>
            <a:ext cx="1143008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000768"/>
            <a:ext cx="9144000" cy="954107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Марсе сила тяготения в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 меньше,</a:t>
            </a:r>
          </a:p>
          <a:p>
            <a:pPr marL="514350" indent="-514350"/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ускорение свободного падения равно почти </a:t>
            </a:r>
            <a:r>
              <a:rPr lang="ru-RU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4м/</a:t>
            </a:r>
            <a:r>
              <a:rPr lang="ru-RU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стр.35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4" grpId="0" animBg="1"/>
      <p:bldP spid="16" grpId="0"/>
      <p:bldP spid="22" grpId="0"/>
      <p:bldP spid="28" grpId="0"/>
      <p:bldP spid="34" grpId="0" animBg="1"/>
      <p:bldP spid="35" grpId="0" animBg="1"/>
      <p:bldP spid="36" grpId="0" animBg="1"/>
      <p:bldP spid="42" grpId="0" animBg="1"/>
      <p:bldP spid="48" grpId="0" animBg="1"/>
      <p:bldP spid="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928670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об/с</a:t>
            </a:r>
            <a:endParaRPr lang="ru-RU" sz="44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928671"/>
            <a:ext cx="2571768" cy="1836000"/>
            <a:chOff x="928662" y="1214423"/>
            <a:chExt cx="2573356" cy="1836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2583224" y="2131629"/>
              <a:ext cx="183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500166" y="-24"/>
            <a:ext cx="6572296" cy="9900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Тело двигается по окружности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потомучто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9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071538" y="2889537"/>
            <a:ext cx="1500198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0" name="Группа 55"/>
          <p:cNvGrpSpPr/>
          <p:nvPr/>
        </p:nvGrpSpPr>
        <p:grpSpPr>
          <a:xfrm>
            <a:off x="7546452" y="3214686"/>
            <a:ext cx="1597548" cy="1132099"/>
            <a:chOff x="630659" y="4438667"/>
            <a:chExt cx="1597548" cy="1132099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71868" y="1428736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0800000" flipV="1">
            <a:off x="3286116" y="785794"/>
            <a:ext cx="1214446" cy="107157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ый треугольник 170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9" cstate="print"/>
          <a:srcRect l="26953" t="38819" r="10937" b="48730"/>
          <a:stretch>
            <a:fillRect/>
          </a:stretch>
        </p:blipFill>
        <p:spPr bwMode="auto">
          <a:xfrm>
            <a:off x="0" y="5214950"/>
            <a:ext cx="9144000" cy="146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2571736" y="2884127"/>
            <a:ext cx="9286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86116" y="2857496"/>
            <a:ext cx="15716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5786" y="3630043"/>
            <a:ext cx="250033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2" name="Группа 55"/>
          <p:cNvGrpSpPr/>
          <p:nvPr/>
        </p:nvGrpSpPr>
        <p:grpSpPr>
          <a:xfrm>
            <a:off x="3286116" y="3286124"/>
            <a:ext cx="2641361" cy="1132099"/>
            <a:chOff x="630659" y="4438667"/>
            <a:chExt cx="2641361" cy="1132099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1512697" y="4438667"/>
              <a:ext cx="1759323" cy="1132099"/>
              <a:chOff x="9815" y="3167"/>
              <a:chExt cx="450" cy="622"/>
            </a:xfrm>
          </p:grpSpPr>
          <p:sp>
            <p:nvSpPr>
              <p:cNvPr id="108" name="Text Box 4"/>
              <p:cNvSpPr txBox="1">
                <a:spLocks noChangeArrowheads="1"/>
              </p:cNvSpPr>
              <p:nvPr/>
            </p:nvSpPr>
            <p:spPr bwMode="auto">
              <a:xfrm>
                <a:off x="9954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40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dirty="0" smtClean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45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baseline="30000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000" b="1" baseline="30000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40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55"/>
          <p:cNvGrpSpPr/>
          <p:nvPr/>
        </p:nvGrpSpPr>
        <p:grpSpPr>
          <a:xfrm>
            <a:off x="214282" y="4357694"/>
            <a:ext cx="3478023" cy="917327"/>
            <a:chOff x="630659" y="4582449"/>
            <a:chExt cx="3478023" cy="917327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1489245" y="4582449"/>
              <a:ext cx="2619437" cy="917327"/>
              <a:chOff x="9809" y="3246"/>
              <a:chExt cx="670" cy="504"/>
            </a:xfrm>
          </p:grpSpPr>
          <p:sp>
            <p:nvSpPr>
              <p:cNvPr id="114" name="Text Box 4"/>
              <p:cNvSpPr txBox="1">
                <a:spLocks noChangeArrowheads="1"/>
              </p:cNvSpPr>
              <p:nvPr/>
            </p:nvSpPr>
            <p:spPr bwMode="auto">
              <a:xfrm>
                <a:off x="9845" y="3520"/>
                <a:ext cx="41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9,8</a:t>
                </a:r>
                <a:r>
                  <a:rPr lang="en-US" sz="28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 Box 5"/>
              <p:cNvSpPr txBox="1">
                <a:spLocks noChangeArrowheads="1"/>
              </p:cNvSpPr>
              <p:nvPr/>
            </p:nvSpPr>
            <p:spPr bwMode="auto">
              <a:xfrm>
                <a:off x="9809" y="3246"/>
                <a:ext cx="670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4·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3,14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0,12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57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Выгнутая вверх стрелка 117"/>
          <p:cNvSpPr/>
          <p:nvPr/>
        </p:nvSpPr>
        <p:spPr>
          <a:xfrm flipH="1">
            <a:off x="1428728" y="2714620"/>
            <a:ext cx="2071702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должен быть не менее …</a:t>
            </a:r>
          </a:p>
        </p:txBody>
      </p:sp>
      <p:sp>
        <p:nvSpPr>
          <p:cNvPr id="70" name="TextBox 39"/>
          <p:cNvSpPr txBox="1">
            <a:spLocks noChangeArrowheads="1"/>
          </p:cNvSpPr>
          <p:nvPr/>
        </p:nvSpPr>
        <p:spPr bwMode="auto">
          <a:xfrm>
            <a:off x="8072462" y="4857760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Стр.35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60" grpId="0" animBg="1"/>
      <p:bldP spid="133" grpId="0" animBg="1"/>
      <p:bldP spid="135" grpId="0" animBg="1"/>
      <p:bldP spid="138" grpId="0" animBg="1"/>
      <p:bldP spid="139" grpId="0" animBg="1"/>
      <p:bldP spid="71" grpId="0" animBg="1"/>
      <p:bldP spid="84" grpId="0" animBg="1"/>
      <p:bldP spid="80" grpId="0" animBg="1"/>
      <p:bldP spid="95" grpId="0" animBg="1"/>
      <p:bldP spid="171" grpId="0" animBg="1"/>
      <p:bldP spid="82" grpId="0" animBg="1"/>
      <p:bldP spid="92" grpId="0" animBg="1"/>
      <p:bldP spid="102" grpId="0" animBg="1"/>
      <p:bldP spid="118" grpId="0" animBg="1"/>
      <p:bldP spid="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00043"/>
            <a:ext cx="835824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Проверим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№10</a:t>
            </a:r>
          </a:p>
          <a:p>
            <a:pPr marL="0" indent="0" algn="ctr" eaLnBrk="1" hangingPunct="1"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 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198,199,196,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194,195</a:t>
            </a:r>
          </a:p>
          <a:p>
            <a:pPr marL="0" indent="0" algn="ctr" eaLnBrk="1" hangingPunct="1">
              <a:buNone/>
            </a:pPr>
            <a:r>
              <a:rPr lang="ru-RU" sz="4800" dirty="0" smtClean="0"/>
              <a:t> </a:t>
            </a:r>
            <a:r>
              <a:rPr lang="ru-RU" sz="4800" b="1" dirty="0" err="1" smtClean="0"/>
              <a:t>Fупр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0000"/>
                </a:solidFill>
              </a:rPr>
              <a:t>т</a:t>
            </a:r>
            <a:r>
              <a:rPr lang="ru-RU" sz="4800" b="1" dirty="0" smtClean="0">
                <a:solidFill>
                  <a:srgbClr val="000000"/>
                </a:solidFill>
              </a:rPr>
              <a:t>7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71538" cy="14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6798" y="1"/>
            <a:ext cx="13072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>
            <a:off x="1713258" y="2488727"/>
            <a:ext cx="441430" cy="10357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7620" y="1214422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1з-н 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1з-н 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(А)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39"/>
          <p:cNvSpPr txBox="1">
            <a:spLocks noChangeArrowheads="1"/>
          </p:cNvSpPr>
          <p:nvPr/>
        </p:nvSpPr>
        <p:spPr bwMode="auto">
          <a:xfrm>
            <a:off x="8072462" y="6000768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7572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 flipH="1" flipV="1">
            <a:off x="1761350" y="2093801"/>
            <a:ext cx="357190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1285860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(А)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Стр.36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1888" y="2299640"/>
          <a:ext cx="8929718" cy="4429156"/>
        </p:xfrm>
        <a:graphic>
          <a:graphicData uri="http://schemas.openxmlformats.org/drawingml/2006/table">
            <a:tbl>
              <a:tblPr/>
              <a:tblGrid>
                <a:gridCol w="7990574"/>
                <a:gridCol w="939144"/>
              </a:tblGrid>
              <a:tr h="380246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 err="1" smtClean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. № </a:t>
                      </a:r>
                      <a:r>
                        <a:rPr lang="ru-RU" sz="2000" u="none" strike="noStrike" dirty="0" smtClean="0">
                          <a:latin typeface="Times New Roman"/>
                          <a:ea typeface="Times New Roman"/>
                        </a:rPr>
                        <a:t>6 </a:t>
                      </a: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(бр.1)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Консультация по теме 8.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Закон тяготения. Гравитационная постоянная.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Сила тяжести. Вес тела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4. Применение знаний в измененных условиях  по вопросам (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бригадно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парно или индивидуально)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1.</a:t>
                      </a:r>
                      <a:r>
                        <a:rPr lang="ru-RU" sz="2000" cap="all" dirty="0">
                          <a:latin typeface="Times New Roman"/>
                          <a:ea typeface="Times New Roman"/>
                        </a:rPr>
                        <a:t> Упр.12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(1,2,3,4)  стр.81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2 УПР. 13 (1,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2,3,4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 стр.83 </a:t>
                      </a:r>
                    </a:p>
                  </a:txBody>
                  <a:tcPr marL="64609" marR="64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4609" marR="64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Д.З.гр.6.(</a:t>
                      </a:r>
                      <a:r>
                        <a:rPr lang="nn-NO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nn-NO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n-NO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r>
                        <a:rPr lang="nn-N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n-NO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r>
                        <a:rPr lang="nn-N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n-N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r>
                        <a:rPr lang="nn-N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n-NO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r>
                        <a:rPr lang="nn-NO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n-NO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nn-NO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4609" marR="64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4609" marR="64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00115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9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/3у9н/          раздел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зт8/ Сила тяжести. Вес тела.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8.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визуальные навыки.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4429132"/>
            <a:ext cx="6998647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гравио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разведка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что это?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04045" y="1000108"/>
            <a:ext cx="924804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Чем отличается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тяжести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85852" y="2285992"/>
            <a:ext cx="7144456" cy="132343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 был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сутки длились 6часов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625392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законы Ньютона!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1099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85852" y="5357826"/>
            <a:ext cx="655583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Проверим задачи группы №4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1" cstate="print"/>
          <a:srcRect l="26953" t="24902" r="10937" b="65577"/>
          <a:stretch>
            <a:fillRect/>
          </a:stretch>
        </p:blipFill>
        <p:spPr bwMode="auto">
          <a:xfrm>
            <a:off x="179512" y="0"/>
            <a:ext cx="757242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l="45312"/>
          <a:stretch>
            <a:fillRect/>
          </a:stretch>
        </p:blipFill>
        <p:spPr bwMode="auto">
          <a:xfrm>
            <a:off x="5083217" y="951789"/>
            <a:ext cx="2928958" cy="1048451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6715140" y="723387"/>
            <a:ext cx="1357322" cy="584775"/>
            <a:chOff x="3357553" y="2143116"/>
            <a:chExt cx="1437164" cy="584775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3357553" y="2143116"/>
              <a:ext cx="143716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>
            <a:off x="7034345" y="150017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l="45312"/>
          <a:stretch>
            <a:fillRect/>
          </a:stretch>
        </p:blipFill>
        <p:spPr bwMode="auto">
          <a:xfrm rot="10800000">
            <a:off x="2214546" y="1073633"/>
            <a:ext cx="2928958" cy="1048451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044836" y="1468808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/>
          <p:nvPr/>
        </p:nvGrpSpPr>
        <p:grpSpPr>
          <a:xfrm>
            <a:off x="2051720" y="1628800"/>
            <a:ext cx="1214446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Рамка 16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5364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36584" y="3044976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7"/>
          <p:cNvGrpSpPr/>
          <p:nvPr/>
        </p:nvGrpSpPr>
        <p:grpSpPr>
          <a:xfrm>
            <a:off x="312554" y="2285992"/>
            <a:ext cx="687546" cy="584775"/>
            <a:chOff x="3357552" y="2143116"/>
            <a:chExt cx="1064644" cy="584775"/>
          </a:xfrm>
          <a:solidFill>
            <a:srgbClr val="F9E3A5"/>
          </a:solidFill>
        </p:grpSpPr>
        <p:sp>
          <p:nvSpPr>
            <p:cNvPr id="29" name="TextBox 28"/>
            <p:cNvSpPr txBox="1"/>
            <p:nvPr/>
          </p:nvSpPr>
          <p:spPr>
            <a:xfrm>
              <a:off x="3357552" y="2143116"/>
              <a:ext cx="106464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>
            <a:off x="1060387" y="30449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1"/>
          <p:cNvGrpSpPr/>
          <p:nvPr/>
        </p:nvGrpSpPr>
        <p:grpSpPr>
          <a:xfrm>
            <a:off x="1285852" y="2317325"/>
            <a:ext cx="714380" cy="584775"/>
            <a:chOff x="3357552" y="2143116"/>
            <a:chExt cx="756402" cy="584775"/>
          </a:xfrm>
          <a:solidFill>
            <a:srgbClr val="F9E3A5"/>
          </a:solidFill>
        </p:grpSpPr>
        <p:sp>
          <p:nvSpPr>
            <p:cNvPr id="33" name="TextBox 32"/>
            <p:cNvSpPr txBox="1"/>
            <p:nvPr/>
          </p:nvSpPr>
          <p:spPr>
            <a:xfrm>
              <a:off x="3357552" y="2143116"/>
              <a:ext cx="75640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0" y="3357562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показания обоих динамометров одинаковое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build="p"/>
      <p:bldP spid="25" grpId="0" build="p" animBg="1"/>
      <p:bldP spid="25" grpId="1" build="allAtOnce" animBg="1"/>
      <p:bldP spid="26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/>
          <a:srcRect l="26953" t="34423" r="37245" b="43604"/>
          <a:stretch>
            <a:fillRect/>
          </a:stretch>
        </p:blipFill>
        <p:spPr bwMode="auto">
          <a:xfrm>
            <a:off x="84548" y="0"/>
            <a:ext cx="6143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64289" t="34423" r="12695" b="43604"/>
          <a:stretch>
            <a:fillRect/>
          </a:stretch>
        </p:blipFill>
        <p:spPr bwMode="auto">
          <a:xfrm>
            <a:off x="5643570" y="1785926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2285992"/>
            <a:ext cx="5500726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тогда тело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на тело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силой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Н!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859472" y="2786056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5359406" y="2071676"/>
            <a:ext cx="1214446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0" y="3286124"/>
            <a:ext cx="9001156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тогда по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3-му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Ньютона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тело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на тело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силой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Но тогда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4067" y="4214818"/>
            <a:ext cx="5148461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(1з-н Ньютона)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191796"/>
            <a:ext cx="9144000" cy="1015663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равнодействующая сил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,т.е. их сумма равна нулю.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1" grpId="0" animBg="1" autoUpdateAnimBg="0"/>
      <p:bldP spid="12" grpId="0" animBg="1" autoUpdateAnimBg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0" cstate="print"/>
          <a:srcRect l="25781" t="20508" r="10937" b="38476"/>
          <a:stretch>
            <a:fillRect/>
          </a:stretch>
        </p:blipFill>
        <p:spPr bwMode="auto">
          <a:xfrm>
            <a:off x="-32" y="-24"/>
            <a:ext cx="8643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4616604" y="2890949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3132089" y="2129845"/>
            <a:ext cx="1357322" cy="584775"/>
            <a:chOff x="3357553" y="2143116"/>
            <a:chExt cx="1437164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3357553" y="2143116"/>
              <a:ext cx="14371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магн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"/>
          <p:cNvGrpSpPr/>
          <p:nvPr/>
        </p:nvGrpSpPr>
        <p:grpSpPr>
          <a:xfrm>
            <a:off x="4714876" y="2143116"/>
            <a:ext cx="1214446" cy="584775"/>
            <a:chOff x="3357554" y="2143116"/>
            <a:chExt cx="1285884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тел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>
            <a:off x="3451294" y="2906630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мка 12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5364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071670" y="2928934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3"/>
          <p:cNvGrpSpPr/>
          <p:nvPr/>
        </p:nvGrpSpPr>
        <p:grpSpPr>
          <a:xfrm>
            <a:off x="1571604" y="2214554"/>
            <a:ext cx="1214446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25" name="TextBox 24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5720" y="1071546"/>
            <a:ext cx="4429156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(1з-н Н)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500438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сила- это действие другого тела,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магнит составляет с тележкой одну систему.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Ускорения не будет!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build="p"/>
      <p:bldP spid="21" grpId="0" build="p" animBg="1"/>
      <p:bldP spid="21" grpId="1" build="allAtOnce" animBg="1"/>
      <p:bldP spid="22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4824</TotalTime>
  <Words>3863</Words>
  <Application>Microsoft Office PowerPoint</Application>
  <PresentationFormat>Экран (4:3)</PresentationFormat>
  <Paragraphs>846</Paragraphs>
  <Slides>54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new_year4</vt:lpstr>
      <vt:lpstr>Слайд 1</vt:lpstr>
      <vt:lpstr>Слайд 2</vt:lpstr>
      <vt:lpstr>Слайд 3</vt:lpstr>
      <vt:lpstr>Домашнее задание.</vt:lpstr>
      <vt:lpstr>Домашнее задание.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Домашнее задание.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Домашнее задание.</vt:lpstr>
      <vt:lpstr>Слайд 39</vt:lpstr>
      <vt:lpstr>Слайд 40</vt:lpstr>
      <vt:lpstr>Слайд 41</vt:lpstr>
      <vt:lpstr>Слайд 42</vt:lpstr>
      <vt:lpstr>Домашнее задание.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436</cp:revision>
  <dcterms:created xsi:type="dcterms:W3CDTF">2008-12-14T04:17:18Z</dcterms:created>
  <dcterms:modified xsi:type="dcterms:W3CDTF">2021-06-22T04:37:13Z</dcterms:modified>
</cp:coreProperties>
</file>