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9"/>
  </p:notesMasterIdLst>
  <p:sldIdLst>
    <p:sldId id="376" r:id="rId2"/>
    <p:sldId id="311" r:id="rId3"/>
    <p:sldId id="426" r:id="rId4"/>
    <p:sldId id="316" r:id="rId5"/>
    <p:sldId id="404" r:id="rId6"/>
    <p:sldId id="405" r:id="rId7"/>
    <p:sldId id="422" r:id="rId8"/>
    <p:sldId id="406" r:id="rId9"/>
    <p:sldId id="411" r:id="rId10"/>
    <p:sldId id="408" r:id="rId11"/>
    <p:sldId id="425" r:id="rId12"/>
    <p:sldId id="424" r:id="rId13"/>
    <p:sldId id="423" r:id="rId14"/>
    <p:sldId id="407" r:id="rId15"/>
    <p:sldId id="410" r:id="rId16"/>
    <p:sldId id="393" r:id="rId17"/>
    <p:sldId id="415" r:id="rId18"/>
    <p:sldId id="412" r:id="rId19"/>
    <p:sldId id="418" r:id="rId20"/>
    <p:sldId id="419" r:id="rId21"/>
    <p:sldId id="417" r:id="rId22"/>
    <p:sldId id="401" r:id="rId23"/>
    <p:sldId id="420" r:id="rId24"/>
    <p:sldId id="421" r:id="rId25"/>
    <p:sldId id="413" r:id="rId26"/>
    <p:sldId id="400" r:id="rId27"/>
    <p:sldId id="40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AC"/>
    <a:srgbClr val="000000"/>
    <a:srgbClr val="006600"/>
    <a:srgbClr val="000099"/>
    <a:srgbClr val="003300"/>
    <a:srgbClr val="66CCFF"/>
    <a:srgbClr val="0033CC"/>
    <a:srgbClr val="220FB1"/>
    <a:srgbClr val="365D21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50" d="100"/>
          <a:sy n="50" d="100"/>
        </p:scale>
        <p:origin x="-240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17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10" Type="http://schemas.openxmlformats.org/officeDocument/2006/relationships/image" Target="../media/image18.jpeg"/><Relationship Id="rId4" Type="http://schemas.openxmlformats.org/officeDocument/2006/relationships/audio" Target="../media/audio6.wav"/><Relationship Id="rId9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14818"/>
          <a:ext cx="8715404" cy="2202464"/>
        </p:xfrm>
        <a:graphic>
          <a:graphicData uri="http://schemas.openxmlformats.org/drawingml/2006/table">
            <a:tbl>
              <a:tblPr/>
              <a:tblGrid>
                <a:gridCol w="6645460"/>
                <a:gridCol w="2069944"/>
              </a:tblGrid>
              <a:tr h="1775744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Консультация 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 гр. 4</a:t>
                      </a: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Работа с тестом № 2, 11кл (</a:t>
                      </a:r>
                      <a:r>
                        <a:rPr lang="ru-RU" sz="2800" u="none" strike="noStrike" dirty="0" err="1">
                          <a:latin typeface="Times New Roman"/>
                          <a:ea typeface="Times New Roman"/>
                        </a:rPr>
                        <a:t>Кабардин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 )</a:t>
                      </a: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Проверка </a:t>
                      </a:r>
                      <a:r>
                        <a:rPr lang="ru-RU" sz="2800" i="1" u="none" strike="noStrike" dirty="0">
                          <a:latin typeface="Times New Roman"/>
                          <a:ea typeface="Times New Roman"/>
                        </a:rPr>
                        <a:t>результатов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 теста и ликвидация пробелов в знаниях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25м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15м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Д.З. Подготовиться к зачету №2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- 11  (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)\3у9н\  №35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\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ТЕСТ2\ ТЕСТОВАЯ РАБОТА ПО ТЕМЕ «ВОЛНЫ»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Выявить пробелы в знаниях учащихся и ликвидировать их.  2. Развивать навыки работы с тестовыми заданиями.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самоконтроля.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357222" y="-71438"/>
            <a:ext cx="950122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6. Какой из рисунков (рис.2) соответствует картине прохождения волн через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отверстие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, диаметр которого больше длины волны?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7102"/>
            <a:ext cx="834425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8215370" cy="27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857496"/>
            <a:ext cx="9144000" cy="7858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6.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Какой из рисунков (рис. 2) соответствует картине распространения волн после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</a:rPr>
              <a:t>препятствия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размеры которого больше длины волны?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1071522"/>
            <a:ext cx="2500330" cy="1785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3643314"/>
            <a:ext cx="2071702" cy="13573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357850"/>
            <a:ext cx="9144000" cy="1500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1438" lvl="0">
              <a:spcAft>
                <a:spcPts val="1000"/>
              </a:spcAft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Дифракция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явление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огибания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волной препятствий (отклонение от прямолинейного распространения). Дифракция наиболее яркая тогда, когда размеры препятствий или отверстий сравнимы с длиной волны.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-428660" y="3214686"/>
            <a:ext cx="4929222" cy="1928826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2143108" y="5500702"/>
            <a:ext cx="2286016" cy="142876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7034160" y="69029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 flipH="1">
            <a:off x="1071538" y="6138609"/>
            <a:ext cx="1241764" cy="0"/>
            <a:chOff x="8801" y="8721"/>
            <a:chExt cx="634" cy="0"/>
          </a:xfrm>
        </p:grpSpPr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 flipV="1">
              <a:off x="8801" y="8721"/>
              <a:ext cx="3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8975" y="8721"/>
              <a:ext cx="46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5720" y="4499516"/>
            <a:ext cx="1263645" cy="0"/>
            <a:chOff x="8801" y="8721"/>
            <a:chExt cx="634" cy="0"/>
          </a:xfrm>
        </p:grpSpPr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V="1">
              <a:off x="8801" y="8721"/>
              <a:ext cx="3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8975" y="8721"/>
              <a:ext cx="46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883896" y="3869808"/>
            <a:ext cx="1187906" cy="398296"/>
            <a:chOff x="12182" y="2651"/>
            <a:chExt cx="2057" cy="366"/>
          </a:xfrm>
        </p:grpSpPr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571472" y="4098995"/>
            <a:ext cx="1263645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510484" y="3836431"/>
            <a:ext cx="0" cy="74986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83467" y="3071810"/>
            <a:ext cx="3718967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Ленца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29740" y="3000372"/>
            <a:ext cx="137088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ЗСЭ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4761669" y="3642186"/>
            <a:ext cx="423853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инд. ток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МЕШАЕТ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причине его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возникновения.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71"/>
          <p:cNvGrpSpPr/>
          <p:nvPr/>
        </p:nvGrpSpPr>
        <p:grpSpPr>
          <a:xfrm>
            <a:off x="500034" y="3286124"/>
            <a:ext cx="434734" cy="646331"/>
            <a:chOff x="571472" y="3500438"/>
            <a:chExt cx="434734" cy="646331"/>
          </a:xfrm>
        </p:grpSpPr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 flipV="1">
              <a:off x="714348" y="3685934"/>
              <a:ext cx="274000" cy="1522"/>
            </a:xfrm>
            <a:prstGeom prst="line">
              <a:avLst/>
            </a:prstGeom>
            <a:noFill/>
            <a:ln w="3810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71472" y="3500438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endParaRPr lang="ru-RU" sz="3600" dirty="0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71406" y="2928934"/>
            <a:ext cx="278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отталкиваются </a:t>
            </a:r>
            <a:endParaRPr lang="ru-RU" sz="2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-14397" y="6357958"/>
            <a:ext cx="280044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притягиваются </a:t>
            </a:r>
            <a:endParaRPr lang="ru-RU" sz="2800" dirty="0">
              <a:solidFill>
                <a:srgbClr val="0014AC"/>
              </a:solidFill>
            </a:endParaRPr>
          </a:p>
        </p:txBody>
      </p:sp>
      <p:grpSp>
        <p:nvGrpSpPr>
          <p:cNvPr id="6" name="Группа 73"/>
          <p:cNvGrpSpPr/>
          <p:nvPr/>
        </p:nvGrpSpPr>
        <p:grpSpPr>
          <a:xfrm>
            <a:off x="214282" y="4429132"/>
            <a:ext cx="612668" cy="646331"/>
            <a:chOff x="357158" y="6143644"/>
            <a:chExt cx="612668" cy="646331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7158" y="6143644"/>
              <a:ext cx="6126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lang="ru-RU" sz="36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</a:t>
              </a:r>
              <a:endParaRPr lang="ru-RU" sz="3600" dirty="0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510484" y="6327464"/>
              <a:ext cx="2857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77"/>
          <p:cNvGrpSpPr/>
          <p:nvPr/>
        </p:nvGrpSpPr>
        <p:grpSpPr>
          <a:xfrm>
            <a:off x="565366" y="4997247"/>
            <a:ext cx="434734" cy="646331"/>
            <a:chOff x="571472" y="3500438"/>
            <a:chExt cx="434734" cy="646331"/>
          </a:xfrm>
        </p:grpSpPr>
        <p:sp>
          <p:nvSpPr>
            <p:cNvPr id="79" name="Line 30"/>
            <p:cNvSpPr>
              <a:spLocks noChangeShapeType="1"/>
            </p:cNvSpPr>
            <p:nvPr/>
          </p:nvSpPr>
          <p:spPr bwMode="auto">
            <a:xfrm flipV="1">
              <a:off x="714348" y="3685934"/>
              <a:ext cx="274000" cy="1522"/>
            </a:xfrm>
            <a:prstGeom prst="line">
              <a:avLst/>
            </a:prstGeom>
            <a:noFill/>
            <a:ln w="3810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71472" y="3500438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endParaRPr lang="ru-RU" sz="3600" dirty="0"/>
            </a:p>
          </p:txBody>
        </p:sp>
      </p:grpSp>
      <p:sp>
        <p:nvSpPr>
          <p:cNvPr id="81" name="Line 19"/>
          <p:cNvSpPr>
            <a:spLocks noChangeShapeType="1"/>
          </p:cNvSpPr>
          <p:nvPr/>
        </p:nvSpPr>
        <p:spPr bwMode="auto">
          <a:xfrm flipH="1">
            <a:off x="571472" y="5643578"/>
            <a:ext cx="1263645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142976" y="5429264"/>
            <a:ext cx="1187906" cy="398296"/>
            <a:chOff x="12182" y="2651"/>
            <a:chExt cx="2057" cy="366"/>
          </a:xfrm>
        </p:grpSpPr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3" name="AutoShape 25"/>
          <p:cNvSpPr>
            <a:spLocks noChangeArrowheads="1"/>
          </p:cNvSpPr>
          <p:nvPr/>
        </p:nvSpPr>
        <p:spPr bwMode="auto">
          <a:xfrm rot="5400000" flipH="1">
            <a:off x="668166" y="5311644"/>
            <a:ext cx="1500198" cy="735306"/>
          </a:xfrm>
          <a:prstGeom prst="can">
            <a:avLst>
              <a:gd name="adj" fmla="val 25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1893169" y="5335927"/>
            <a:ext cx="0" cy="907731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1"/>
          <p:cNvGrpSpPr/>
          <p:nvPr/>
        </p:nvGrpSpPr>
        <p:grpSpPr>
          <a:xfrm>
            <a:off x="458870" y="5715016"/>
            <a:ext cx="612668" cy="646331"/>
            <a:chOff x="357158" y="6143644"/>
            <a:chExt cx="612668" cy="646331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357158" y="6143644"/>
              <a:ext cx="6126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lang="ru-RU" sz="36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</a:t>
              </a:r>
              <a:endParaRPr lang="ru-RU" sz="3600" dirty="0"/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>
              <a:off x="510484" y="6327464"/>
              <a:ext cx="2857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2" name="AutoShape 14"/>
          <p:cNvSpPr>
            <a:spLocks noChangeArrowheads="1"/>
          </p:cNvSpPr>
          <p:nvPr/>
        </p:nvSpPr>
        <p:spPr bwMode="auto">
          <a:xfrm rot="5400000" flipH="1">
            <a:off x="743143" y="3846246"/>
            <a:ext cx="1357322" cy="665706"/>
          </a:xfrm>
          <a:prstGeom prst="can">
            <a:avLst>
              <a:gd name="adj" fmla="val 25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19968969">
            <a:off x="2285810" y="4535726"/>
            <a:ext cx="214193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МЕШАЕТ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 №7.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Постоянный магнит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вдвигается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металлическое кольцо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южным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полюсом.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Притягивается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кольцо к магниту или отталкивается от него? Какое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имеет индукционный ток в кольце, если смотреть со стороны вдвигаемого магнита?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Сделайте эскиз и ответьте на вопрос.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145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Притягивается. По часовой стрелке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Притягивается. Против часовой стрелки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Отталкивается.   По  часовой стрелке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Отталкивается.   Против   часовой   стрелки.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Не притягивается и не отталкивается. Сила тока равна нулю.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21361122">
            <a:off x="2714612" y="1929856"/>
            <a:ext cx="564391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Отталкивается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По  часовой стрелке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9463E-6 L -0.13333 0.001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1481 L -0.08854 -0.0148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555 L 0.08229 -0.0055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7.40741E-7 L 0.05139 7.40741E-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3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3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3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71" grpId="0" animBg="1"/>
      <p:bldP spid="64" grpId="0" animBg="1"/>
      <p:bldP spid="65" grpId="0" animBg="1"/>
      <p:bldP spid="2084" grpId="0"/>
      <p:bldP spid="69" grpId="0"/>
      <p:bldP spid="70" grpId="0" animBg="1"/>
      <p:bldP spid="81" grpId="0" animBg="1"/>
      <p:bldP spid="2073" grpId="0" animBg="1"/>
      <p:bldP spid="2073" grpId="1" animBg="1"/>
      <p:bldP spid="2083" grpId="0" animBg="1"/>
      <p:bldP spid="2062" grpId="0" animBg="1"/>
      <p:bldP spid="2062" grpId="1" animBg="1"/>
      <p:bldP spid="95" grpId="0" animBg="1"/>
      <p:bldP spid="82" grpId="0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4643438" y="-857280"/>
            <a:ext cx="4500594" cy="7722071"/>
            <a:chOff x="4643438" y="2786058"/>
            <a:chExt cx="4500594" cy="772207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3438" y="2786058"/>
              <a:ext cx="4500594" cy="772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643438" y="2928934"/>
              <a:ext cx="4500562" cy="3429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к№7.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изображена катушка с током, направление тока в катушке указано стрелкой. Какое из представленных на рисунке направлений соответствует направлению вектора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индукции магнитного поля в центре катушки?         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 касательной к виткам  катушки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 rot="10800000">
            <a:off x="1019175" y="3722691"/>
            <a:ext cx="1843087" cy="2106612"/>
            <a:chOff x="1915" y="7147"/>
            <a:chExt cx="1192" cy="1064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915" y="7399"/>
              <a:ext cx="1192" cy="659"/>
            </a:xfrm>
            <a:prstGeom prst="rect">
              <a:avLst/>
            </a:prstGeom>
            <a:noFill/>
            <a:ln w="730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978" y="7270"/>
              <a:ext cx="357" cy="935"/>
              <a:chOff x="2020" y="7270"/>
              <a:chExt cx="357" cy="935"/>
            </a:xfrm>
          </p:grpSpPr>
          <p:sp>
            <p:nvSpPr>
              <p:cNvPr id="16" name="Arc 18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Arc 19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41" y="7276"/>
              <a:ext cx="357" cy="935"/>
              <a:chOff x="2020" y="7270"/>
              <a:chExt cx="357" cy="935"/>
            </a:xfrm>
          </p:grpSpPr>
          <p:sp>
            <p:nvSpPr>
              <p:cNvPr id="13" name="Arc 22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Arc 23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Arc 25"/>
            <p:cNvSpPr>
              <a:spLocks/>
            </p:cNvSpPr>
            <p:nvPr/>
          </p:nvSpPr>
          <p:spPr bwMode="auto">
            <a:xfrm flipV="1">
              <a:off x="2698" y="8070"/>
              <a:ext cx="174" cy="141"/>
            </a:xfrm>
            <a:custGeom>
              <a:avLst/>
              <a:gdLst>
                <a:gd name="T0" fmla="*/ 0 w 43173"/>
                <a:gd name="T1" fmla="*/ 0 h 21600"/>
                <a:gd name="T2" fmla="*/ 0 w 43173"/>
                <a:gd name="T3" fmla="*/ 0 h 21600"/>
                <a:gd name="T4" fmla="*/ 0 w 43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73"/>
                <a:gd name="T10" fmla="*/ 0 h 21600"/>
                <a:gd name="T11" fmla="*/ 43173 w 43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73" h="21600" fill="none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</a:path>
                <a:path w="43173" h="21600" stroke="0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  <a:lnTo>
                    <a:pt x="21573" y="21600"/>
                  </a:lnTo>
                  <a:close/>
                </a:path>
              </a:pathLst>
            </a:cu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2878" y="7147"/>
              <a:ext cx="0" cy="906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 rot="10800000">
            <a:off x="0" y="3417905"/>
            <a:ext cx="3937000" cy="2628900"/>
            <a:chOff x="1796" y="6025"/>
            <a:chExt cx="5795" cy="1589"/>
          </a:xfrm>
        </p:grpSpPr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Line 41"/>
          <p:cNvSpPr>
            <a:spLocks noChangeShapeType="1"/>
          </p:cNvSpPr>
          <p:nvPr/>
        </p:nvSpPr>
        <p:spPr bwMode="auto">
          <a:xfrm rot="10800000" flipV="1">
            <a:off x="1928794" y="4215006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rot="10800000" flipV="1">
            <a:off x="2428860" y="4143380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rot="10800000" flipV="1">
            <a:off x="1357290" y="4214818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00298" y="5211763"/>
            <a:ext cx="2786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 rot="10800000" flipV="1">
            <a:off x="6405638" y="4500758"/>
            <a:ext cx="0" cy="8191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0779817">
            <a:off x="6633124" y="477420"/>
            <a:ext cx="109517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25" grpId="0" animBg="1"/>
      <p:bldP spid="26" grpId="0" animBg="1"/>
      <p:bldP spid="27" grpId="0" animBg="1"/>
      <p:bldP spid="28" grpId="0"/>
      <p:bldP spid="28" grpId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 flipH="1">
            <a:off x="1071538" y="6138609"/>
            <a:ext cx="1241764" cy="0"/>
            <a:chOff x="8801" y="8721"/>
            <a:chExt cx="634" cy="0"/>
          </a:xfrm>
        </p:grpSpPr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 flipV="1">
              <a:off x="8801" y="8721"/>
              <a:ext cx="3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8975" y="8721"/>
              <a:ext cx="46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5720" y="4499516"/>
            <a:ext cx="1263645" cy="0"/>
            <a:chOff x="8801" y="8721"/>
            <a:chExt cx="634" cy="0"/>
          </a:xfrm>
        </p:grpSpPr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V="1">
              <a:off x="8801" y="8721"/>
              <a:ext cx="3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8975" y="8721"/>
              <a:ext cx="46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883896" y="3869808"/>
            <a:ext cx="1187906" cy="398296"/>
            <a:chOff x="12182" y="2651"/>
            <a:chExt cx="2057" cy="366"/>
          </a:xfrm>
        </p:grpSpPr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571472" y="4098995"/>
            <a:ext cx="1263645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510484" y="3836431"/>
            <a:ext cx="0" cy="74986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126443" y="3929066"/>
            <a:ext cx="301755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Ленца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29190" y="3929066"/>
            <a:ext cx="117371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ЗСЭ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4857752" y="4457367"/>
            <a:ext cx="423853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инд. ток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          </a:t>
            </a: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МЕШАЕТ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причине его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возникновения.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71"/>
          <p:cNvGrpSpPr/>
          <p:nvPr/>
        </p:nvGrpSpPr>
        <p:grpSpPr>
          <a:xfrm>
            <a:off x="500034" y="3286124"/>
            <a:ext cx="434734" cy="646331"/>
            <a:chOff x="571472" y="3500438"/>
            <a:chExt cx="434734" cy="646331"/>
          </a:xfrm>
        </p:grpSpPr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 flipV="1">
              <a:off x="714348" y="3685934"/>
              <a:ext cx="274000" cy="1522"/>
            </a:xfrm>
            <a:prstGeom prst="line">
              <a:avLst/>
            </a:prstGeom>
            <a:noFill/>
            <a:ln w="3810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71472" y="3500438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endParaRPr lang="ru-RU" sz="3600" dirty="0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71406" y="2928934"/>
            <a:ext cx="278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отталкиваются </a:t>
            </a:r>
            <a:endParaRPr lang="ru-RU" sz="2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-14397" y="6357958"/>
            <a:ext cx="280044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притягиваются </a:t>
            </a:r>
            <a:endParaRPr lang="ru-RU" sz="2800" dirty="0">
              <a:solidFill>
                <a:srgbClr val="0014AC"/>
              </a:solidFill>
            </a:endParaRPr>
          </a:p>
        </p:txBody>
      </p:sp>
      <p:grpSp>
        <p:nvGrpSpPr>
          <p:cNvPr id="6" name="Группа 73"/>
          <p:cNvGrpSpPr/>
          <p:nvPr/>
        </p:nvGrpSpPr>
        <p:grpSpPr>
          <a:xfrm>
            <a:off x="214282" y="4429132"/>
            <a:ext cx="612668" cy="646331"/>
            <a:chOff x="357158" y="6143644"/>
            <a:chExt cx="612668" cy="646331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7158" y="6143644"/>
              <a:ext cx="6126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lang="ru-RU" sz="36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</a:t>
              </a:r>
              <a:endParaRPr lang="ru-RU" sz="3600" dirty="0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510484" y="6327464"/>
              <a:ext cx="2857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77"/>
          <p:cNvGrpSpPr/>
          <p:nvPr/>
        </p:nvGrpSpPr>
        <p:grpSpPr>
          <a:xfrm>
            <a:off x="565366" y="4997247"/>
            <a:ext cx="434734" cy="646331"/>
            <a:chOff x="571472" y="3500438"/>
            <a:chExt cx="434734" cy="646331"/>
          </a:xfrm>
        </p:grpSpPr>
        <p:sp>
          <p:nvSpPr>
            <p:cNvPr id="79" name="Line 30"/>
            <p:cNvSpPr>
              <a:spLocks noChangeShapeType="1"/>
            </p:cNvSpPr>
            <p:nvPr/>
          </p:nvSpPr>
          <p:spPr bwMode="auto">
            <a:xfrm flipV="1">
              <a:off x="714348" y="3685934"/>
              <a:ext cx="274000" cy="1522"/>
            </a:xfrm>
            <a:prstGeom prst="line">
              <a:avLst/>
            </a:prstGeom>
            <a:noFill/>
            <a:ln w="3810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71472" y="3500438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endParaRPr lang="ru-RU" sz="3600" dirty="0"/>
            </a:p>
          </p:txBody>
        </p:sp>
      </p:grpSp>
      <p:sp>
        <p:nvSpPr>
          <p:cNvPr id="81" name="Line 19"/>
          <p:cNvSpPr>
            <a:spLocks noChangeShapeType="1"/>
          </p:cNvSpPr>
          <p:nvPr/>
        </p:nvSpPr>
        <p:spPr bwMode="auto">
          <a:xfrm flipH="1">
            <a:off x="571472" y="5643578"/>
            <a:ext cx="1263645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142976" y="5429264"/>
            <a:ext cx="1187906" cy="398296"/>
            <a:chOff x="12182" y="2651"/>
            <a:chExt cx="2057" cy="366"/>
          </a:xfrm>
        </p:grpSpPr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3" name="AutoShape 25"/>
          <p:cNvSpPr>
            <a:spLocks noChangeArrowheads="1"/>
          </p:cNvSpPr>
          <p:nvPr/>
        </p:nvSpPr>
        <p:spPr bwMode="auto">
          <a:xfrm rot="5400000" flipH="1">
            <a:off x="668166" y="5311644"/>
            <a:ext cx="1500198" cy="735306"/>
          </a:xfrm>
          <a:prstGeom prst="can">
            <a:avLst>
              <a:gd name="adj" fmla="val 25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1893169" y="5335927"/>
            <a:ext cx="0" cy="907731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1"/>
          <p:cNvGrpSpPr/>
          <p:nvPr/>
        </p:nvGrpSpPr>
        <p:grpSpPr>
          <a:xfrm>
            <a:off x="458870" y="5715016"/>
            <a:ext cx="612668" cy="646331"/>
            <a:chOff x="357158" y="6143644"/>
            <a:chExt cx="612668" cy="646331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357158" y="6143644"/>
              <a:ext cx="6126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lang="ru-RU" sz="36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</a:t>
              </a:r>
              <a:endParaRPr lang="ru-RU" sz="3600" dirty="0"/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>
              <a:off x="510484" y="6327464"/>
              <a:ext cx="2857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2" name="AutoShape 14"/>
          <p:cNvSpPr>
            <a:spLocks noChangeArrowheads="1"/>
          </p:cNvSpPr>
          <p:nvPr/>
        </p:nvSpPr>
        <p:spPr bwMode="auto">
          <a:xfrm rot="5400000" flipH="1">
            <a:off x="743143" y="3846246"/>
            <a:ext cx="1357322" cy="665706"/>
          </a:xfrm>
          <a:prstGeom prst="can">
            <a:avLst>
              <a:gd name="adj" fmla="val 25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19968969">
            <a:off x="2285810" y="4535726"/>
            <a:ext cx="214193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МЕШАЕТ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714356"/>
            <a:ext cx="4500594" cy="11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-428660" y="-71462"/>
            <a:ext cx="94297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7.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Какой из рисунков (рис.3) соответствует случаю возникновения электрического поля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возрастании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индукции магнитного поля?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0" y="1714488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7.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Какой из рисунков (рис. 3) соответствует случаю возникновения магнитного поля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убывании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напряженности электрического поля?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2533339"/>
            <a:ext cx="5357850" cy="13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Скругленный прямоугольник 44"/>
          <p:cNvSpPr/>
          <p:nvPr/>
        </p:nvSpPr>
        <p:spPr>
          <a:xfrm>
            <a:off x="5286380" y="714356"/>
            <a:ext cx="1000132" cy="10715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857752" y="2500306"/>
            <a:ext cx="1000132" cy="10715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3071802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9463E-6 L -0.13333 0.001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1481 L -0.08854 -0.0148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555 L 0.08229 -0.0055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7.40741E-7 L 0.05139 7.40741E-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3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3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3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71" grpId="0" animBg="1"/>
      <p:bldP spid="64" grpId="0" animBg="1"/>
      <p:bldP spid="65" grpId="0" animBg="1"/>
      <p:bldP spid="2084" grpId="0"/>
      <p:bldP spid="69" grpId="0"/>
      <p:bldP spid="70" grpId="0" animBg="1"/>
      <p:bldP spid="81" grpId="0" animBg="1"/>
      <p:bldP spid="2073" grpId="0" animBg="1"/>
      <p:bldP spid="2073" grpId="1" animBg="1"/>
      <p:bldP spid="2083" grpId="0" animBg="1"/>
      <p:bldP spid="2062" grpId="0" animBg="1"/>
      <p:bldP spid="2062" grpId="1" animBg="1"/>
      <p:bldP spid="95" grpId="0" animBg="1"/>
      <p:bldP spid="43" grpId="0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8.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Емкость конденсатора в приемном колебательном контуре увеличили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 3 раза.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Как при этом изменилась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длина волны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на которую настроен радиоприемник?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1214422"/>
            <a:ext cx="2709396" cy="769441"/>
            <a:chOff x="1000100" y="5572140"/>
            <a:chExt cx="2709396" cy="769441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000100" y="5572140"/>
              <a:ext cx="270939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786050" y="5624900"/>
              <a:ext cx="707035" cy="23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285720" y="1857364"/>
            <a:ext cx="2100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 v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14678" y="1214422"/>
            <a:ext cx="1094719" cy="769441"/>
            <a:chOff x="1000100" y="5572140"/>
            <a:chExt cx="1094719" cy="769441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1000100" y="5572140"/>
              <a:ext cx="7761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387784" y="5624900"/>
              <a:ext cx="707035" cy="23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57752" y="1142984"/>
            <a:ext cx="1172116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1,73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2857496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algn="l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8.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Контур радиоприемника настроен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длину волны 100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 Как нужно изменить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емкость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конденсатора колебательного контура приемника, чтобы он был настроен на волну длиной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25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4143380"/>
            <a:ext cx="3906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Уменьшить в 4 раза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000504"/>
            <a:ext cx="2100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 v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282" y="4929198"/>
            <a:ext cx="2709396" cy="769441"/>
            <a:chOff x="1000100" y="5572140"/>
            <a:chExt cx="2709396" cy="769441"/>
          </a:xfrm>
        </p:grpSpPr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1000100" y="5572140"/>
              <a:ext cx="270939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786050" y="5624900"/>
              <a:ext cx="707035" cy="23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3428992" y="4929198"/>
            <a:ext cx="4112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Уменьшить в 16 раза</a:t>
            </a:r>
            <a:endParaRPr lang="ru-RU" sz="3200" b="1" dirty="0"/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7034160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стр.№5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9" grpId="0"/>
      <p:bldP spid="14" grpId="0" animBg="1"/>
      <p:bldP spid="4101" grpId="0"/>
      <p:bldP spid="17" grpId="0"/>
      <p:bldP spid="17" grpId="1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9. На рисунке 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изображена принципиальная электрическая схема генератора с амплитудной модуляцией электромагнитных колебаний. Укажите элемент генератора, с помощью которого осуществляется обратная связь в генераторе.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000108"/>
            <a:ext cx="3786182" cy="35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357860"/>
            <a:ext cx="6143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триод/ транзистор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Катушка обратной связи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К.К.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элемент генератора, в котором непосредственно происходят модулированные электромагнитные колебания)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</a:rPr>
              <a:t>Трансформатор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элемент генератора, с помощью которого производится амплитудная модуляция. </a:t>
            </a:r>
          </a:p>
          <a:p>
            <a:pPr marL="342900" indent="-34290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5.</a:t>
            </a:r>
            <a:r>
              <a:rPr lang="ru-RU" sz="3200" b="1" dirty="0" smtClean="0">
                <a:latin typeface="Times New Roman" pitchFamily="18" charset="0"/>
              </a:rPr>
              <a:t>Источник энергии </a:t>
            </a:r>
            <a:endParaRPr lang="ru-RU" sz="2000" b="1" dirty="0" smtClean="0">
              <a:latin typeface="Times New Roman" pitchFamily="18" charset="0"/>
            </a:endParaRPr>
          </a:p>
          <a:p>
            <a:pPr marL="342900" indent="-34290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7034160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572132" cy="2214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10.  На рисунке 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изображена схема детекторного приемника. С помощью какого элемента приемника производится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прием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модулированных сигналов от различных радиостанций?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643538" y="71414"/>
            <a:ext cx="3500462" cy="3714776"/>
            <a:chOff x="5643538" y="714356"/>
            <a:chExt cx="3500462" cy="3714776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38" y="714356"/>
              <a:ext cx="3500462" cy="361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6929454" y="3786190"/>
              <a:ext cx="121444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2071678"/>
            <a:ext cx="83582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антенна, открытый К.К./прием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входной К.К.(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настройка   на   определенную радиостанцию).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Диод/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детектор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осуществляется детектирование колебаний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</a:rPr>
              <a:t>фильтрующий конденсатор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</a:rPr>
              <a:t>элемент приемника осуществляется сглаживание пульсирующего тока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5.</a:t>
            </a:r>
            <a:r>
              <a:rPr lang="ru-RU" sz="3200" b="1" dirty="0" smtClean="0">
                <a:latin typeface="Times New Roman" pitchFamily="18" charset="0"/>
              </a:rPr>
              <a:t>Телефоны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преобразование электрических колебаний в механические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7034160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/>
          <p:cNvSpPr/>
          <p:nvPr/>
        </p:nvSpPr>
        <p:spPr>
          <a:xfrm>
            <a:off x="4786314" y="928670"/>
            <a:ext cx="3571900" cy="1071570"/>
          </a:xfrm>
          <a:prstGeom prst="round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00892" y="2285992"/>
            <a:ext cx="1785950" cy="571504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357290" y="857232"/>
            <a:ext cx="722944" cy="606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242334" y="571974"/>
            <a:ext cx="490551" cy="41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134808" y="2679222"/>
            <a:ext cx="722944" cy="606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698276" y="2679222"/>
            <a:ext cx="444832" cy="53546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84960" y="1370180"/>
            <a:ext cx="722944" cy="606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42861" y="2697696"/>
            <a:ext cx="439963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24376" y="1056592"/>
            <a:ext cx="904418" cy="1639561"/>
            <a:chOff x="8671" y="3386"/>
            <a:chExt cx="873" cy="1026"/>
          </a:xfrm>
        </p:grpSpPr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8671" y="3386"/>
              <a:ext cx="873" cy="10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8738" y="3454"/>
              <a:ext cx="137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341214" y="1120170"/>
            <a:ext cx="362897" cy="6444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Arc 9"/>
          <p:cNvSpPr>
            <a:spLocks/>
          </p:cNvSpPr>
          <p:nvPr/>
        </p:nvSpPr>
        <p:spPr bwMode="auto">
          <a:xfrm flipH="1">
            <a:off x="890887" y="1747015"/>
            <a:ext cx="2056702" cy="970514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0 w 43200"/>
              <a:gd name="T1" fmla="*/ 22259 h 22259"/>
              <a:gd name="T2" fmla="*/ 43200 w 43200"/>
              <a:gd name="T3" fmla="*/ 21600 h 22259"/>
              <a:gd name="T4" fmla="*/ 21600 w 43200"/>
              <a:gd name="T5" fmla="*/ 21600 h 22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59" fill="none" extrusionOk="0">
                <a:moveTo>
                  <a:pt x="10" y="22258"/>
                </a:moveTo>
                <a:cubicBezTo>
                  <a:pt x="3" y="22039"/>
                  <a:pt x="0" y="218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259" stroke="0" extrusionOk="0">
                <a:moveTo>
                  <a:pt x="10" y="22258"/>
                </a:moveTo>
                <a:cubicBezTo>
                  <a:pt x="3" y="22039"/>
                  <a:pt x="0" y="218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1995958" y="1744371"/>
            <a:ext cx="1695230" cy="953325"/>
          </a:xfrm>
          <a:prstGeom prst="line">
            <a:avLst/>
          </a:prstGeom>
          <a:noFill/>
          <a:ln w="28575">
            <a:solidFill>
              <a:srgbClr val="0014AC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rot="60000" flipH="1" flipV="1">
            <a:off x="1904484" y="1624048"/>
            <a:ext cx="2328175" cy="1032659"/>
          </a:xfrm>
          <a:prstGeom prst="line">
            <a:avLst/>
          </a:prstGeom>
          <a:noFill/>
          <a:ln w="28575">
            <a:solidFill>
              <a:srgbClr val="0014AC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928794" y="834679"/>
            <a:ext cx="0" cy="188417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1952561" y="795012"/>
            <a:ext cx="972286" cy="192384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Arc 14"/>
          <p:cNvSpPr>
            <a:spLocks/>
          </p:cNvSpPr>
          <p:nvPr/>
        </p:nvSpPr>
        <p:spPr bwMode="auto">
          <a:xfrm rot="3692606" flipH="1">
            <a:off x="1939218" y="885028"/>
            <a:ext cx="612000" cy="720000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5 w 20888"/>
              <a:gd name="T1" fmla="*/ 0 h 21556"/>
              <a:gd name="T2" fmla="*/ 20888 w 20888"/>
              <a:gd name="T3" fmla="*/ 16056 h 21556"/>
              <a:gd name="T4" fmla="*/ 0 w 20888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8" h="21556" fill="none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</a:path>
              <a:path w="20888" h="21556" stroke="0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  <a:lnTo>
                  <a:pt x="0" y="2155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2" name="Arc 16"/>
          <p:cNvSpPr>
            <a:spLocks/>
          </p:cNvSpPr>
          <p:nvPr/>
        </p:nvSpPr>
        <p:spPr bwMode="auto">
          <a:xfrm>
            <a:off x="2516773" y="2416172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3" name="Arc 17"/>
          <p:cNvSpPr>
            <a:spLocks/>
          </p:cNvSpPr>
          <p:nvPr/>
        </p:nvSpPr>
        <p:spPr bwMode="auto">
          <a:xfrm rot="12738781">
            <a:off x="3538132" y="2398788"/>
            <a:ext cx="108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Arc 21"/>
          <p:cNvSpPr>
            <a:spLocks/>
          </p:cNvSpPr>
          <p:nvPr/>
        </p:nvSpPr>
        <p:spPr bwMode="auto">
          <a:xfrm rot="1592793" flipH="1">
            <a:off x="1380243" y="1162579"/>
            <a:ext cx="432000" cy="720000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5 w 20888"/>
              <a:gd name="T1" fmla="*/ 0 h 21556"/>
              <a:gd name="T2" fmla="*/ 20888 w 20888"/>
              <a:gd name="T3" fmla="*/ 16056 h 21556"/>
              <a:gd name="T4" fmla="*/ 0 w 20888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8" h="21556" fill="none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</a:path>
              <a:path w="20888" h="21556" stroke="0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  <a:lnTo>
                  <a:pt x="0" y="21556"/>
                </a:lnTo>
                <a:close/>
              </a:path>
            </a:pathLst>
          </a:custGeom>
          <a:noFill/>
          <a:ln w="38100">
            <a:solidFill>
              <a:srgbClr val="0014AC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428860" y="1532073"/>
            <a:ext cx="496902" cy="4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857588" y="0"/>
            <a:ext cx="528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ист. вторичных волн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3682845" y="1725121"/>
            <a:ext cx="592770" cy="9894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929058" y="428604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волн. фронт = огибающая..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373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>закон отражения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286248" y="2000240"/>
            <a:ext cx="2428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7072330" y="2214554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>
            <a:off x="5570746" y="5167185"/>
            <a:ext cx="612188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4786314" y="1000108"/>
            <a:ext cx="3714776" cy="8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падающий,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отражённый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плоскости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-428660" y="3000372"/>
            <a:ext cx="95726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11.  На рисунке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представлены падающая и отраженная волны от плоскости МN. Какой из указанных ниже отрезков показывает положение волновой поверхности падающей волны?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1" y="4286256"/>
            <a:ext cx="378621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4000496" y="4071942"/>
            <a:ext cx="51435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A1A –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 падающий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B1B –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 падающий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AA2 –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луч отраженный</a:t>
            </a:r>
            <a:endParaRPr lang="en-US" sz="2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BB2 –</a:t>
            </a:r>
            <a:r>
              <a:rPr lang="ru-RU" sz="2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луч отраженный</a:t>
            </a:r>
            <a:endParaRPr lang="en-US" sz="2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AC –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фронт падающей волны</a:t>
            </a:r>
            <a:endParaRPr lang="en-US" sz="2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BD – </a:t>
            </a:r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фронт отраженной волны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7034160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428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2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3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3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3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3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3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3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6" grpId="0" animBg="1"/>
      <p:bldP spid="4111" grpId="0" animBg="1"/>
      <p:bldP spid="4111" grpId="1" animBg="1"/>
      <p:bldP spid="4118" grpId="0"/>
      <p:bldP spid="4118" grpId="1"/>
      <p:bldP spid="4116" grpId="0" animBg="1"/>
      <p:bldP spid="4115" grpId="0" animBg="1"/>
      <p:bldP spid="4114" grpId="0" animBg="1"/>
      <p:bldP spid="4100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0" grpId="1" animBg="1"/>
      <p:bldP spid="4112" grpId="0" animBg="1"/>
      <p:bldP spid="4112" grpId="1" animBg="1"/>
      <p:bldP spid="4113" grpId="0" animBg="1"/>
      <p:bldP spid="4113" grpId="1" animBg="1"/>
      <p:bldP spid="4117" grpId="0" animBg="1"/>
      <p:bldP spid="4117" grpId="1" animBg="1"/>
      <p:bldP spid="4119" grpId="0"/>
      <p:bldP spid="25" grpId="0"/>
      <p:bldP spid="26" grpId="0" animBg="1"/>
      <p:bldP spid="29" grpId="0"/>
      <p:bldP spid="4122" grpId="0"/>
      <p:bldP spid="4123" grpId="0"/>
      <p:bldP spid="79" grpId="0"/>
      <p:bldP spid="81" grpId="0"/>
      <p:bldP spid="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428660" y="0"/>
            <a:ext cx="9858444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12. На рисунке 7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представлены графики колебаний силы тока   в   цепях   радиопередатчика   и   радиоприемника.   Какой   из представленных   графиков   соответствует колебаниям  силы тока  высокой  частоты при отсутствии модуляции?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000132"/>
            <a:ext cx="600076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985819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Сигнал ВЧ немодулированный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сигнал передаваемой информации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А.М. сигнал (излучаемый антенной)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</a:rPr>
              <a:t>Детектированный сигнал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5.</a:t>
            </a:r>
            <a:r>
              <a:rPr lang="ru-RU" sz="3200" b="1" dirty="0" smtClean="0">
                <a:latin typeface="Times New Roman" pitchFamily="18" charset="0"/>
              </a:rPr>
              <a:t>Сигнал сглаженный фильтрующим конденсатором (на телефонах)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7034160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7358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РАДИОЛОКАЦИЯ -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..где…     который отразил…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757532">
            <a:off x="6121096" y="229956"/>
            <a:ext cx="1975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…10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Гц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61929" y="2725669"/>
            <a:ext cx="3167063" cy="1489149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85244" y="2725669"/>
            <a:ext cx="382886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302213" y="1654749"/>
            <a:ext cx="4199096" cy="106880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21092" y="1428736"/>
            <a:ext cx="489020" cy="352749"/>
            <a:chOff x="3784" y="4487"/>
            <a:chExt cx="317" cy="167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3784" y="4578"/>
              <a:ext cx="31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V="1">
              <a:off x="3928" y="4487"/>
              <a:ext cx="139" cy="16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 flipV="1">
              <a:off x="3784" y="4510"/>
              <a:ext cx="6" cy="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43594" y="2729893"/>
            <a:ext cx="317786" cy="802662"/>
            <a:chOff x="2178" y="5103"/>
            <a:chExt cx="206" cy="380"/>
          </a:xfrm>
        </p:grpSpPr>
        <p:sp>
          <p:nvSpPr>
            <p:cNvPr id="5133" name="Arc 13"/>
            <p:cNvSpPr>
              <a:spLocks/>
            </p:cNvSpPr>
            <p:nvPr/>
          </p:nvSpPr>
          <p:spPr bwMode="auto">
            <a:xfrm flipV="1">
              <a:off x="2197" y="5125"/>
              <a:ext cx="187" cy="341"/>
            </a:xfrm>
            <a:custGeom>
              <a:avLst/>
              <a:gdLst>
                <a:gd name="G0" fmla="+- 3240 0 0"/>
                <a:gd name="G1" fmla="+- 21600 0 0"/>
                <a:gd name="G2" fmla="+- 21600 0 0"/>
                <a:gd name="T0" fmla="*/ 0 w 24840"/>
                <a:gd name="T1" fmla="*/ 244 h 21600"/>
                <a:gd name="T2" fmla="*/ 24840 w 24840"/>
                <a:gd name="T3" fmla="*/ 21600 h 21600"/>
                <a:gd name="T4" fmla="*/ 3240 w 248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40" h="21600" fill="none" extrusionOk="0">
                  <a:moveTo>
                    <a:pt x="0" y="244"/>
                  </a:moveTo>
                  <a:cubicBezTo>
                    <a:pt x="1072" y="81"/>
                    <a:pt x="2155" y="-1"/>
                    <a:pt x="3240" y="0"/>
                  </a:cubicBezTo>
                  <a:cubicBezTo>
                    <a:pt x="15169" y="0"/>
                    <a:pt x="24840" y="9670"/>
                    <a:pt x="24840" y="21600"/>
                  </a:cubicBezTo>
                </a:path>
                <a:path w="24840" h="21600" stroke="0" extrusionOk="0">
                  <a:moveTo>
                    <a:pt x="0" y="244"/>
                  </a:moveTo>
                  <a:cubicBezTo>
                    <a:pt x="1072" y="81"/>
                    <a:pt x="2155" y="-1"/>
                    <a:pt x="3240" y="0"/>
                  </a:cubicBezTo>
                  <a:cubicBezTo>
                    <a:pt x="15169" y="0"/>
                    <a:pt x="24840" y="9670"/>
                    <a:pt x="24840" y="21600"/>
                  </a:cubicBezTo>
                  <a:lnTo>
                    <a:pt x="3240" y="2160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2373" y="5103"/>
              <a:ext cx="11" cy="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H="1">
              <a:off x="2178" y="5449"/>
              <a:ext cx="103" cy="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71868" y="1891344"/>
            <a:ext cx="41651" cy="840685"/>
            <a:chOff x="3308" y="4706"/>
            <a:chExt cx="27" cy="398"/>
          </a:xfrm>
        </p:grpSpPr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 flipV="1">
              <a:off x="3308" y="4706"/>
              <a:ext cx="11" cy="1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H="1">
              <a:off x="3329" y="5023"/>
              <a:ext cx="6" cy="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H="1" flipV="1">
              <a:off x="3318" y="4761"/>
              <a:ext cx="11" cy="2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23"/>
          <p:cNvGrpSpPr/>
          <p:nvPr/>
        </p:nvGrpSpPr>
        <p:grpSpPr>
          <a:xfrm>
            <a:off x="263647" y="1920895"/>
            <a:ext cx="360213" cy="1419444"/>
            <a:chOff x="263647" y="1920895"/>
            <a:chExt cx="360213" cy="1419444"/>
          </a:xfrm>
        </p:grpSpPr>
        <p:sp>
          <p:nvSpPr>
            <p:cNvPr id="5124" name="Arc 4"/>
            <p:cNvSpPr>
              <a:spLocks/>
            </p:cNvSpPr>
            <p:nvPr/>
          </p:nvSpPr>
          <p:spPr bwMode="auto">
            <a:xfrm flipH="1">
              <a:off x="263647" y="1920895"/>
              <a:ext cx="303902" cy="1419444"/>
            </a:xfrm>
            <a:custGeom>
              <a:avLst/>
              <a:gdLst>
                <a:gd name="G0" fmla="+- 3623 0 0"/>
                <a:gd name="G1" fmla="+- 21476 0 0"/>
                <a:gd name="G2" fmla="+- 21600 0 0"/>
                <a:gd name="T0" fmla="*/ 5934 w 25223"/>
                <a:gd name="T1" fmla="*/ 0 h 43076"/>
                <a:gd name="T2" fmla="*/ 0 w 25223"/>
                <a:gd name="T3" fmla="*/ 42770 h 43076"/>
                <a:gd name="T4" fmla="*/ 3623 w 25223"/>
                <a:gd name="T5" fmla="*/ 21476 h 43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23" h="43076" fill="none" extrusionOk="0">
                  <a:moveTo>
                    <a:pt x="5934" y="-1"/>
                  </a:moveTo>
                  <a:cubicBezTo>
                    <a:pt x="16905" y="1180"/>
                    <a:pt x="25223" y="10441"/>
                    <a:pt x="25223" y="21476"/>
                  </a:cubicBezTo>
                  <a:cubicBezTo>
                    <a:pt x="25223" y="33405"/>
                    <a:pt x="15552" y="43076"/>
                    <a:pt x="3623" y="43076"/>
                  </a:cubicBezTo>
                  <a:cubicBezTo>
                    <a:pt x="2408" y="43076"/>
                    <a:pt x="1196" y="42973"/>
                    <a:pt x="0" y="42769"/>
                  </a:cubicBezTo>
                </a:path>
                <a:path w="25223" h="43076" stroke="0" extrusionOk="0">
                  <a:moveTo>
                    <a:pt x="5934" y="-1"/>
                  </a:moveTo>
                  <a:cubicBezTo>
                    <a:pt x="16905" y="1180"/>
                    <a:pt x="25223" y="10441"/>
                    <a:pt x="25223" y="21476"/>
                  </a:cubicBezTo>
                  <a:cubicBezTo>
                    <a:pt x="25223" y="33405"/>
                    <a:pt x="15552" y="43076"/>
                    <a:pt x="3623" y="43076"/>
                  </a:cubicBezTo>
                  <a:cubicBezTo>
                    <a:pt x="2408" y="43076"/>
                    <a:pt x="1196" y="42973"/>
                    <a:pt x="0" y="42769"/>
                  </a:cubicBezTo>
                  <a:lnTo>
                    <a:pt x="3623" y="21476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Arc 20"/>
            <p:cNvSpPr>
              <a:spLocks/>
            </p:cNvSpPr>
            <p:nvPr/>
          </p:nvSpPr>
          <p:spPr bwMode="auto">
            <a:xfrm flipH="1">
              <a:off x="319958" y="1920895"/>
              <a:ext cx="303902" cy="1419444"/>
            </a:xfrm>
            <a:custGeom>
              <a:avLst/>
              <a:gdLst>
                <a:gd name="G0" fmla="+- 3623 0 0"/>
                <a:gd name="G1" fmla="+- 21476 0 0"/>
                <a:gd name="G2" fmla="+- 21600 0 0"/>
                <a:gd name="T0" fmla="*/ 5934 w 25223"/>
                <a:gd name="T1" fmla="*/ 0 h 43076"/>
                <a:gd name="T2" fmla="*/ 0 w 25223"/>
                <a:gd name="T3" fmla="*/ 42770 h 43076"/>
                <a:gd name="T4" fmla="*/ 3623 w 25223"/>
                <a:gd name="T5" fmla="*/ 21476 h 43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23" h="43076" fill="none" extrusionOk="0">
                  <a:moveTo>
                    <a:pt x="5934" y="-1"/>
                  </a:moveTo>
                  <a:cubicBezTo>
                    <a:pt x="16905" y="1180"/>
                    <a:pt x="25223" y="10441"/>
                    <a:pt x="25223" y="21476"/>
                  </a:cubicBezTo>
                  <a:cubicBezTo>
                    <a:pt x="25223" y="33405"/>
                    <a:pt x="15552" y="43076"/>
                    <a:pt x="3623" y="43076"/>
                  </a:cubicBezTo>
                  <a:cubicBezTo>
                    <a:pt x="2408" y="43076"/>
                    <a:pt x="1196" y="42973"/>
                    <a:pt x="0" y="42769"/>
                  </a:cubicBezTo>
                </a:path>
                <a:path w="25223" h="43076" stroke="0" extrusionOk="0">
                  <a:moveTo>
                    <a:pt x="5934" y="-1"/>
                  </a:moveTo>
                  <a:cubicBezTo>
                    <a:pt x="16905" y="1180"/>
                    <a:pt x="25223" y="10441"/>
                    <a:pt x="25223" y="21476"/>
                  </a:cubicBezTo>
                  <a:cubicBezTo>
                    <a:pt x="25223" y="33405"/>
                    <a:pt x="15552" y="43076"/>
                    <a:pt x="3623" y="43076"/>
                  </a:cubicBezTo>
                  <a:cubicBezTo>
                    <a:pt x="2408" y="43076"/>
                    <a:pt x="1196" y="42973"/>
                    <a:pt x="0" y="42769"/>
                  </a:cubicBezTo>
                  <a:lnTo>
                    <a:pt x="3623" y="21476"/>
                  </a:lnTo>
                  <a:close/>
                </a:path>
              </a:pathLst>
            </a:cu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195496" y="2881309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14744" y="207167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41433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4571968" y="164305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импульс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357918" y="1643050"/>
            <a:ext cx="2786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пауза=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4571968" y="2071678"/>
            <a:ext cx="2000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ульс,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658818" y="2624131"/>
            <a:ext cx="2517837" cy="1404949"/>
            <a:chOff x="1162" y="6969"/>
            <a:chExt cx="2040" cy="737"/>
          </a:xfrm>
        </p:grpSpPr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1162" y="7188"/>
              <a:ext cx="0" cy="5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1808" y="6992"/>
              <a:ext cx="0" cy="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H="1">
              <a:off x="3191" y="6969"/>
              <a:ext cx="11" cy="7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1175" y="7661"/>
              <a:ext cx="6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1844" y="7661"/>
              <a:ext cx="133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572132" y="2500306"/>
            <a:ext cx="3429024" cy="857256"/>
            <a:chOff x="1164" y="6789"/>
            <a:chExt cx="2664" cy="450"/>
          </a:xfrm>
        </p:grpSpPr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1164" y="7039"/>
              <a:ext cx="20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1170" y="6836"/>
              <a:ext cx="619" cy="403"/>
              <a:chOff x="14088" y="6493"/>
              <a:chExt cx="1234" cy="1210"/>
            </a:xfrm>
          </p:grpSpPr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5162" name="Freeform 42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63" name="Freeform 4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44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5165" name="Freeform 4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47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5168" name="Freeform 4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5171" name="Freeform 5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72" name="Freeform 5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53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5174" name="Freeform 5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75" name="Freeform 5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3209" y="6789"/>
              <a:ext cx="619" cy="403"/>
              <a:chOff x="14088" y="6493"/>
              <a:chExt cx="1234" cy="1210"/>
            </a:xfrm>
          </p:grpSpPr>
          <p:grpSp>
            <p:nvGrpSpPr>
              <p:cNvPr id="20" name="Group 57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5178" name="Freeform 5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79" name="Freeform 5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60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5181" name="Freeform 6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82" name="Freeform 6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63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5184" name="Freeform 6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85" name="Freeform 6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66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5187" name="Freeform 6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88" name="Freeform 6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69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5190" name="Freeform 70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91" name="Freeform 71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Group 72"/>
            <p:cNvGrpSpPr>
              <a:grpSpLocks/>
            </p:cNvGrpSpPr>
            <p:nvPr/>
          </p:nvGrpSpPr>
          <p:grpSpPr bwMode="auto">
            <a:xfrm>
              <a:off x="2991" y="6951"/>
              <a:ext cx="619" cy="141"/>
              <a:chOff x="14088" y="6493"/>
              <a:chExt cx="1234" cy="1210"/>
            </a:xfrm>
          </p:grpSpPr>
          <p:grpSp>
            <p:nvGrpSpPr>
              <p:cNvPr id="30" name="Group 73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5194" name="Freeform 7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95" name="Freeform 7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76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5197" name="Freeform 7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98" name="Freeform 7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152" name="Group 79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5200" name="Freeform 80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01" name="Freeform 81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158" name="Group 82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5203" name="Freeform 83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04" name="Freeform 84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160" name="Group 85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5206" name="Freeform 86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07" name="Freeform 87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9" name="Прямоугольник 98"/>
          <p:cNvSpPr/>
          <p:nvPr/>
        </p:nvSpPr>
        <p:spPr>
          <a:xfrm>
            <a:off x="5715008" y="3386138"/>
            <a:ext cx="2090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cap="all" baseline="-25000" dirty="0" err="1" smtClean="0">
                <a:latin typeface="Times New Roman" pitchFamily="18" charset="0"/>
                <a:cs typeface="Times New Roman" pitchFamily="18" charset="0"/>
              </a:rPr>
              <a:t>имп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cap="all" baseline="-25000" dirty="0" err="1" smtClean="0">
                <a:latin typeface="Times New Roman" pitchFamily="18" charset="0"/>
                <a:cs typeface="Times New Roman" pitchFamily="18" charset="0"/>
              </a:rPr>
              <a:t>молч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3286116" y="2714644"/>
            <a:ext cx="2071702" cy="17859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83" name="Группа 132"/>
          <p:cNvGrpSpPr/>
          <p:nvPr/>
        </p:nvGrpSpPr>
        <p:grpSpPr>
          <a:xfrm>
            <a:off x="3714744" y="3143272"/>
            <a:ext cx="1218634" cy="608120"/>
            <a:chOff x="6866390" y="5270622"/>
            <a:chExt cx="718568" cy="608120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 rot="21360000">
              <a:off x="7013454" y="5816152"/>
              <a:ext cx="571504" cy="625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6866390" y="5270622"/>
              <a:ext cx="142876" cy="57150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7476818" y="5507112"/>
              <a:ext cx="72000" cy="32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428660" y="4500570"/>
            <a:ext cx="95726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каком примерно расстоянии от радиолокатора находится самолет, если отраженный от него сигнал принимают через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-4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 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после   момента   посылки?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65224" y="121442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3·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 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8317" y="1256168"/>
            <a:ext cx="1381683" cy="879302"/>
            <a:chOff x="5690" y="723"/>
            <a:chExt cx="1421" cy="989"/>
          </a:xfrm>
        </p:grpSpPr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5690" y="1047"/>
              <a:ext cx="738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6154" y="723"/>
              <a:ext cx="957" cy="989"/>
              <a:chOff x="2730" y="3144"/>
              <a:chExt cx="957" cy="989"/>
            </a:xfrm>
          </p:grpSpPr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2730" y="3144"/>
                <a:ext cx="957" cy="989"/>
                <a:chOff x="11329" y="3330"/>
                <a:chExt cx="1159" cy="956"/>
              </a:xfrm>
            </p:grpSpPr>
            <p:sp>
              <p:nvSpPr>
                <p:cNvPr id="5145" name="Line 25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11329" y="3330"/>
                  <a:ext cx="1159" cy="956"/>
                  <a:chOff x="10844" y="3598"/>
                  <a:chExt cx="926" cy="956"/>
                </a:xfrm>
              </p:grpSpPr>
              <p:sp>
                <p:nvSpPr>
                  <p:cNvPr id="514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44" y="3598"/>
                    <a:ext cx="865" cy="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ru-RU" sz="36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ru-RU" sz="36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148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05" y="4103"/>
                    <a:ext cx="865" cy="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149" name="Line 29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1" name="Group 21"/>
          <p:cNvGrpSpPr>
            <a:grpSpLocks/>
          </p:cNvGrpSpPr>
          <p:nvPr/>
        </p:nvGrpSpPr>
        <p:grpSpPr bwMode="auto">
          <a:xfrm>
            <a:off x="6151417" y="5398457"/>
            <a:ext cx="1988755" cy="849962"/>
            <a:chOff x="5698" y="608"/>
            <a:chExt cx="2432" cy="956"/>
          </a:xfrm>
        </p:grpSpPr>
        <p:sp>
          <p:nvSpPr>
            <p:cNvPr id="102" name="Text Box 22"/>
            <p:cNvSpPr txBox="1">
              <a:spLocks noChangeArrowheads="1"/>
            </p:cNvSpPr>
            <p:nvPr/>
          </p:nvSpPr>
          <p:spPr bwMode="auto">
            <a:xfrm>
              <a:off x="5698" y="975"/>
              <a:ext cx="738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3" name="Group 23"/>
            <p:cNvGrpSpPr>
              <a:grpSpLocks/>
            </p:cNvGrpSpPr>
            <p:nvPr/>
          </p:nvGrpSpPr>
          <p:grpSpPr bwMode="auto">
            <a:xfrm>
              <a:off x="6160" y="608"/>
              <a:ext cx="1970" cy="956"/>
              <a:chOff x="2736" y="3029"/>
              <a:chExt cx="1970" cy="956"/>
            </a:xfrm>
          </p:grpSpPr>
          <p:grpSp>
            <p:nvGrpSpPr>
              <p:cNvPr id="104" name="Group 24"/>
              <p:cNvGrpSpPr>
                <a:grpSpLocks/>
              </p:cNvGrpSpPr>
              <p:nvPr/>
            </p:nvGrpSpPr>
            <p:grpSpPr bwMode="auto">
              <a:xfrm>
                <a:off x="2736" y="3029"/>
                <a:ext cx="1970" cy="956"/>
                <a:chOff x="11326" y="3330"/>
                <a:chExt cx="2384" cy="956"/>
              </a:xfrm>
            </p:grpSpPr>
            <p:sp>
              <p:nvSpPr>
                <p:cNvPr id="106" name="Line 25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7" name="Group 26"/>
                <p:cNvGrpSpPr>
                  <a:grpSpLocks/>
                </p:cNvGrpSpPr>
                <p:nvPr/>
              </p:nvGrpSpPr>
              <p:grpSpPr bwMode="auto">
                <a:xfrm>
                  <a:off x="11326" y="3330"/>
                  <a:ext cx="2384" cy="956"/>
                  <a:chOff x="10843" y="3598"/>
                  <a:chExt cx="1905" cy="956"/>
                </a:xfrm>
              </p:grpSpPr>
              <p:sp>
                <p:nvSpPr>
                  <p:cNvPr id="10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43" y="3598"/>
                    <a:ext cx="1905" cy="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ru-RU" sz="24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3·10</a:t>
                    </a:r>
                    <a:r>
                      <a:rPr lang="ru-RU" sz="2400" b="1" baseline="30000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</a:rPr>
                      <a:t>·</a:t>
                    </a:r>
                    <a:r>
                      <a:rPr lang="ru-RU" sz="2400" b="1" dirty="0" smtClean="0">
                        <a:solidFill>
                          <a:srgbClr val="0014AC"/>
                        </a:solidFill>
                        <a:latin typeface="Times New Roman" pitchFamily="18" charset="0"/>
                      </a:rPr>
                      <a:t>10</a:t>
                    </a:r>
                    <a:r>
                      <a:rPr lang="ru-RU" sz="2400" b="1" baseline="30000" dirty="0" smtClean="0">
                        <a:solidFill>
                          <a:srgbClr val="0014AC"/>
                        </a:solidFill>
                        <a:latin typeface="Times New Roman" pitchFamily="18" charset="0"/>
                      </a:rPr>
                      <a:t>-4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05" y="4103"/>
                    <a:ext cx="865" cy="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en-US" sz="20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5" name="Line 29"/>
              <p:cNvSpPr>
                <a:spLocks noChangeShapeType="1"/>
              </p:cNvSpPr>
              <p:nvPr/>
            </p:nvSpPr>
            <p:spPr bwMode="auto">
              <a:xfrm flipV="1">
                <a:off x="2846" y="3573"/>
                <a:ext cx="1184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0" name="Прямоугольник 109"/>
          <p:cNvSpPr/>
          <p:nvPr/>
        </p:nvSpPr>
        <p:spPr>
          <a:xfrm>
            <a:off x="7205649" y="6000768"/>
            <a:ext cx="1938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=15к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0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30451 0.6203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0999E-6 L -0.53768 0.6533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32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uiExpand="1" build="p"/>
      <p:bldP spid="3" grpId="0"/>
      <p:bldP spid="5125" grpId="0" animBg="1"/>
      <p:bldP spid="5126" grpId="0" animBg="1"/>
      <p:bldP spid="5127" grpId="0" animBg="1"/>
      <p:bldP spid="5127" grpId="1" animBg="1"/>
      <p:bldP spid="25" grpId="0"/>
      <p:bldP spid="26" grpId="0"/>
      <p:bldP spid="27" grpId="0"/>
      <p:bldP spid="5150" grpId="0"/>
      <p:bldP spid="40" grpId="0"/>
      <p:bldP spid="41" grpId="0"/>
      <p:bldP spid="99" grpId="0"/>
      <p:bldP spid="130" grpId="0" animBg="1"/>
      <p:bldP spid="120" grpId="0"/>
      <p:bldP spid="39" grpId="0"/>
      <p:bldP spid="39" grpId="1"/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286644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зачёту </a:t>
            </a:r>
            <a:r>
              <a:rPr lang="ru-RU" sz="4400" b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№2   /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50б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endParaRPr lang="ru-RU" sz="4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Гр6,747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748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770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773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794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5,6/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МКТ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86116" y="2285992"/>
            <a:ext cx="242889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19704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6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0882" y="0"/>
            <a:ext cx="71731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вторая производная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071546"/>
            <a:ext cx="3796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6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/2,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6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/2C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1071546"/>
            <a:ext cx="4079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60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6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sz="6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6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43306" y="1142984"/>
            <a:ext cx="9444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285992"/>
            <a:ext cx="21627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3357562"/>
            <a:ext cx="9144000" cy="2000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равно отношение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амплитуд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колебаний индукции магнитного поля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/В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электромагнитной волны при одинаковой амплитуде колебаний электрического тока в вибраторе, если частоты колебаний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ν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 0,5 МГц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ν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= 5 МГц.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виде числа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5643578"/>
            <a:ext cx="373692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/В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 =1/100=0,01</a:t>
            </a:r>
            <a:endParaRPr lang="ru-RU" sz="3600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57224" y="5357826"/>
            <a:ext cx="2577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6000" b="1" i="0" u="none" strike="noStrike" cap="none" normalizeH="0" baseline="-3000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kumimoji="0" lang="en-US" sz="6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7034160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265" grpId="0"/>
      <p:bldP spid="3" grpId="0"/>
      <p:bldP spid="11266" grpId="0"/>
      <p:bldP spid="5" grpId="0"/>
      <p:bldP spid="5" grpId="1"/>
      <p:bldP spid="6" grpId="0"/>
      <p:bldP spid="7" grpId="0"/>
      <p:bldP spid="7" grpId="1"/>
      <p:bldP spid="20" grpId="0" animBg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000496" y="3786190"/>
            <a:ext cx="5143504" cy="3071810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42978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Два динамика подключили выходу одного генератора. Излучаемая ими волна имеет длину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0,4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 В какой точке наблюдается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МИНИМАЛЬНАЯ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амплитуда звуковых колебаний?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067" y="2000240"/>
            <a:ext cx="421061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8" y="1142984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0,3м = 3(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0,2м =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MAX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4.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0,1м 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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5.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0,4м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2(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714876" y="3687079"/>
            <a:ext cx="4214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греб.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впад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(2k+1)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357686" y="5216926"/>
            <a:ext cx="4500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греб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2k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0" y="6375372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 №15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4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4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4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0" grpId="0"/>
      <p:bldP spid="5" grpId="0" build="p"/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85720" y="488673"/>
            <a:ext cx="3071834" cy="1011500"/>
            <a:chOff x="14869" y="8885"/>
            <a:chExt cx="1357" cy="522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4869" y="8885"/>
              <a:ext cx="498" cy="522"/>
              <a:chOff x="14088" y="6493"/>
              <a:chExt cx="1234" cy="1210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2053" name="Freeform 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55" name="Group 7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2056" name="Freeform 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7" name="Freeform 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58" name="Group 10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2059" name="Freeform 1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0" name="Freeform 1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61" name="Group 13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2062" name="Freeform 1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Freeform 1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64" name="Group 16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2065" name="Freeform 1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068" name="Group 20"/>
            <p:cNvGrpSpPr>
              <a:grpSpLocks/>
            </p:cNvGrpSpPr>
            <p:nvPr/>
          </p:nvGrpSpPr>
          <p:grpSpPr bwMode="auto">
            <a:xfrm>
              <a:off x="15728" y="9007"/>
              <a:ext cx="498" cy="277"/>
              <a:chOff x="14088" y="6493"/>
              <a:chExt cx="1234" cy="1210"/>
            </a:xfrm>
          </p:grpSpPr>
          <p:grpSp>
            <p:nvGrpSpPr>
              <p:cNvPr id="2069" name="Group 21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2070" name="Freeform 22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72" name="Group 24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2073" name="Freeform 2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75" name="Group 27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2076" name="Freeform 2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7" name="Freeform 2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78" name="Group 30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2079" name="Freeform 3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2082" name="Freeform 3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3" name="Freeform 3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1408513" y="428604"/>
            <a:ext cx="762865" cy="10696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3428992" y="500042"/>
            <a:ext cx="571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Поглощаются</a:t>
            </a:r>
            <a:r>
              <a:rPr kumimoji="0" lang="ru-RU" sz="32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диэлектриком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84" name="Group 36"/>
          <p:cNvGrpSpPr>
            <a:grpSpLocks/>
          </p:cNvGrpSpPr>
          <p:nvPr/>
        </p:nvGrpSpPr>
        <p:grpSpPr bwMode="auto">
          <a:xfrm rot="5400000">
            <a:off x="1050164" y="869992"/>
            <a:ext cx="1105700" cy="2508941"/>
            <a:chOff x="14586" y="9329"/>
            <a:chExt cx="718" cy="599"/>
          </a:xfrm>
        </p:grpSpPr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14600" y="9329"/>
              <a:ext cx="704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4599" y="9622"/>
              <a:ext cx="6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 flipV="1">
              <a:off x="14586" y="9621"/>
              <a:ext cx="704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Line 38"/>
          <p:cNvSpPr>
            <a:spLocks noChangeShapeType="1"/>
          </p:cNvSpPr>
          <p:nvPr/>
        </p:nvSpPr>
        <p:spPr bwMode="auto">
          <a:xfrm rot="5400000">
            <a:off x="1569510" y="1371963"/>
            <a:ext cx="0" cy="256758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42"/>
          <p:cNvSpPr>
            <a:spLocks noChangeArrowheads="1"/>
          </p:cNvSpPr>
          <p:nvPr/>
        </p:nvSpPr>
        <p:spPr bwMode="auto">
          <a:xfrm>
            <a:off x="5522647" y="1428736"/>
            <a:ext cx="1115989" cy="150019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91" name="Group 43"/>
          <p:cNvGrpSpPr>
            <a:grpSpLocks/>
          </p:cNvGrpSpPr>
          <p:nvPr/>
        </p:nvGrpSpPr>
        <p:grpSpPr bwMode="auto">
          <a:xfrm>
            <a:off x="4857752" y="2099679"/>
            <a:ext cx="2286016" cy="577966"/>
            <a:chOff x="15388" y="9582"/>
            <a:chExt cx="973" cy="230"/>
          </a:xfrm>
        </p:grpSpPr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V="1">
              <a:off x="15388" y="9582"/>
              <a:ext cx="414" cy="2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15809" y="9590"/>
              <a:ext cx="2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16024" y="9605"/>
              <a:ext cx="337" cy="1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214282" y="2786058"/>
            <a:ext cx="2567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.отражаются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проводников</a:t>
            </a:r>
          </a:p>
        </p:txBody>
      </p:sp>
      <p:sp>
        <p:nvSpPr>
          <p:cNvPr id="52" name="Rectangle 60"/>
          <p:cNvSpPr>
            <a:spLocks noChangeArrowheads="1"/>
          </p:cNvSpPr>
          <p:nvPr/>
        </p:nvSpPr>
        <p:spPr bwMode="auto">
          <a:xfrm>
            <a:off x="4857752" y="2786058"/>
            <a:ext cx="2838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.преломляются</a:t>
            </a: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4759100" y="3500438"/>
            <a:ext cx="245613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98" name="Group 50"/>
          <p:cNvGrpSpPr>
            <a:grpSpLocks/>
          </p:cNvGrpSpPr>
          <p:nvPr/>
        </p:nvGrpSpPr>
        <p:grpSpPr bwMode="auto">
          <a:xfrm>
            <a:off x="4673635" y="3512051"/>
            <a:ext cx="2411725" cy="466365"/>
            <a:chOff x="15273" y="10049"/>
            <a:chExt cx="902" cy="184"/>
          </a:xfrm>
        </p:grpSpPr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15273" y="10049"/>
              <a:ext cx="467" cy="18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 flipV="1">
              <a:off x="15746" y="10057"/>
              <a:ext cx="429" cy="1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4572000" y="4214818"/>
            <a:ext cx="3201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.интерферериуют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4572032" y="4036712"/>
            <a:ext cx="2786050" cy="78572"/>
            <a:chOff x="4572032" y="4036712"/>
            <a:chExt cx="2786050" cy="78572"/>
          </a:xfrm>
        </p:grpSpPr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4572032" y="4036712"/>
              <a:ext cx="2786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53"/>
            <p:cNvSpPr>
              <a:spLocks noChangeShapeType="1"/>
            </p:cNvSpPr>
            <p:nvPr/>
          </p:nvSpPr>
          <p:spPr bwMode="auto">
            <a:xfrm>
              <a:off x="4572032" y="4115284"/>
              <a:ext cx="2786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02" name="Group 54"/>
          <p:cNvGrpSpPr>
            <a:grpSpLocks/>
          </p:cNvGrpSpPr>
          <p:nvPr/>
        </p:nvGrpSpPr>
        <p:grpSpPr bwMode="auto">
          <a:xfrm>
            <a:off x="500034" y="4643446"/>
            <a:ext cx="3881591" cy="571504"/>
            <a:chOff x="15148" y="10589"/>
            <a:chExt cx="1343" cy="141"/>
          </a:xfrm>
        </p:grpSpPr>
        <p:sp>
          <p:nvSpPr>
            <p:cNvPr id="2103" name="Line 55"/>
            <p:cNvSpPr>
              <a:spLocks noChangeShapeType="1"/>
            </p:cNvSpPr>
            <p:nvPr/>
          </p:nvSpPr>
          <p:spPr bwMode="auto">
            <a:xfrm>
              <a:off x="15148" y="10596"/>
              <a:ext cx="51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15978" y="10593"/>
              <a:ext cx="51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Arc 57"/>
            <p:cNvSpPr>
              <a:spLocks/>
            </p:cNvSpPr>
            <p:nvPr/>
          </p:nvSpPr>
          <p:spPr bwMode="auto">
            <a:xfrm flipV="1">
              <a:off x="15649" y="10589"/>
              <a:ext cx="338" cy="141"/>
            </a:xfrm>
            <a:custGeom>
              <a:avLst/>
              <a:gdLst>
                <a:gd name="G0" fmla="+- 21556 0 0"/>
                <a:gd name="G1" fmla="+- 21600 0 0"/>
                <a:gd name="G2" fmla="+- 21600 0 0"/>
                <a:gd name="T0" fmla="*/ 0 w 43156"/>
                <a:gd name="T1" fmla="*/ 20220 h 21600"/>
                <a:gd name="T2" fmla="*/ 43156 w 43156"/>
                <a:gd name="T3" fmla="*/ 21600 h 21600"/>
                <a:gd name="T4" fmla="*/ 21556 w 431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56" h="21600" fill="none" extrusionOk="0">
                  <a:moveTo>
                    <a:pt x="0" y="20220"/>
                  </a:moveTo>
                  <a:cubicBezTo>
                    <a:pt x="728" y="8849"/>
                    <a:pt x="10162" y="-1"/>
                    <a:pt x="21556" y="0"/>
                  </a:cubicBezTo>
                  <a:cubicBezTo>
                    <a:pt x="33485" y="0"/>
                    <a:pt x="43156" y="9670"/>
                    <a:pt x="43156" y="21600"/>
                  </a:cubicBezTo>
                </a:path>
                <a:path w="43156" h="21600" stroke="0" extrusionOk="0">
                  <a:moveTo>
                    <a:pt x="0" y="20220"/>
                  </a:moveTo>
                  <a:cubicBezTo>
                    <a:pt x="728" y="8849"/>
                    <a:pt x="10162" y="-1"/>
                    <a:pt x="21556" y="0"/>
                  </a:cubicBezTo>
                  <a:cubicBezTo>
                    <a:pt x="33485" y="0"/>
                    <a:pt x="43156" y="9670"/>
                    <a:pt x="43156" y="21600"/>
                  </a:cubicBezTo>
                  <a:lnTo>
                    <a:pt x="21556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Овал 67"/>
          <p:cNvSpPr/>
          <p:nvPr/>
        </p:nvSpPr>
        <p:spPr>
          <a:xfrm>
            <a:off x="2143108" y="442913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428596" y="5214950"/>
            <a:ext cx="275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дифрагируют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7286644" y="4929198"/>
            <a:ext cx="1368915" cy="1053049"/>
            <a:chOff x="13917" y="10150"/>
            <a:chExt cx="514" cy="398"/>
          </a:xfrm>
        </p:grpSpPr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13917" y="10348"/>
              <a:ext cx="51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3956" y="10150"/>
              <a:ext cx="7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6021596" y="4857760"/>
            <a:ext cx="1265048" cy="1214446"/>
            <a:chOff x="6021596" y="4857760"/>
            <a:chExt cx="1265048" cy="1214446"/>
          </a:xfrm>
        </p:grpSpPr>
        <p:sp>
          <p:nvSpPr>
            <p:cNvPr id="78" name="Oval 62"/>
            <p:cNvSpPr>
              <a:spLocks noChangeArrowheads="1"/>
            </p:cNvSpPr>
            <p:nvPr/>
          </p:nvSpPr>
          <p:spPr bwMode="auto">
            <a:xfrm>
              <a:off x="6021596" y="4857760"/>
              <a:ext cx="1265048" cy="1214446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6082851" y="5180554"/>
              <a:ext cx="11212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6104157" y="5770579"/>
              <a:ext cx="11212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 flipV="1">
              <a:off x="6082851" y="5423972"/>
              <a:ext cx="1203793" cy="2116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Rectangle 60"/>
          <p:cNvSpPr>
            <a:spLocks noChangeArrowheads="1"/>
          </p:cNvSpPr>
          <p:nvPr/>
        </p:nvSpPr>
        <p:spPr bwMode="auto">
          <a:xfrm>
            <a:off x="4786314" y="6072206"/>
            <a:ext cx="3112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.поляризованная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4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4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4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3" grpId="0" animBg="1"/>
      <p:bldP spid="50" grpId="0" animBg="1"/>
      <p:bldP spid="51" grpId="0"/>
      <p:bldP spid="52" grpId="0"/>
      <p:bldP spid="2095" grpId="0" animBg="1"/>
      <p:bldP spid="60" grpId="0"/>
      <p:bldP spid="68" grpId="0" animBg="1"/>
      <p:bldP spid="69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3428992" y="1643050"/>
            <a:ext cx="5429288" cy="571504"/>
          </a:xfrm>
          <a:prstGeom prst="foldedCorner">
            <a:avLst>
              <a:gd name="adj" fmla="val 12500"/>
            </a:avLst>
          </a:prstGeom>
          <a:solidFill>
            <a:srgbClr val="92D050">
              <a:alpha val="14000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357554" y="5286388"/>
            <a:ext cx="1428760" cy="714380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  <a:alpha val="51000"/>
            </a:scheme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119226" y="5072074"/>
            <a:ext cx="1500198" cy="1000132"/>
          </a:xfrm>
          <a:prstGeom prst="foldedCorner">
            <a:avLst>
              <a:gd name="adj" fmla="val 12500"/>
            </a:avLst>
          </a:prstGeom>
          <a:solidFill>
            <a:schemeClr val="bg2">
              <a:lumMod val="75000"/>
              <a:alpha val="27000"/>
            </a:scheme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1297441" y="3941130"/>
            <a:ext cx="1057278" cy="714380"/>
          </a:xfrm>
          <a:prstGeom prst="foldedCorner">
            <a:avLst>
              <a:gd name="adj" fmla="val 12500"/>
            </a:avLst>
          </a:prstGeom>
          <a:solidFill>
            <a:srgbClr val="FF0000">
              <a:alpha val="18000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1393148" y="1928802"/>
            <a:ext cx="588349" cy="669182"/>
          </a:xfrm>
          <a:prstGeom prst="ellipse">
            <a:avLst/>
          </a:prstGeom>
          <a:solidFill>
            <a:srgbClr val="006600">
              <a:alpha val="52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723906" y="1100120"/>
            <a:ext cx="0" cy="246979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85720" y="1030643"/>
            <a:ext cx="0" cy="246979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250536" y="1000108"/>
            <a:ext cx="0" cy="246979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1750338" y="3500438"/>
            <a:ext cx="1530476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50390" y="2905122"/>
            <a:ext cx="110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83425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АМПЛИТУДА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величины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1607754"/>
            <a:ext cx="5786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одного колебания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2714620"/>
            <a:ext cx="564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>ЧАСТОТА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колебан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3500438"/>
            <a:ext cx="59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>циклическая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6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       за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сек,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857033" y="3857628"/>
            <a:ext cx="500389" cy="787005"/>
            <a:chOff x="9757" y="3167"/>
            <a:chExt cx="530" cy="429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4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194239" y="4024317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12163" y="5303978"/>
            <a:ext cx="78581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679303" y="5035885"/>
            <a:ext cx="875079" cy="914387"/>
            <a:chOff x="9757" y="3063"/>
            <a:chExt cx="289" cy="766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9757" y="3461"/>
              <a:ext cx="2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9758" y="3063"/>
              <a:ext cx="27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sym typeface="Symbol" pitchFamily="18" charset="2"/>
                </a:rPr>
                <a:t>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9757" y="3482"/>
              <a:ext cx="289" cy="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212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357554" y="5357826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28572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                                           </a:t>
            </a:r>
            <a:endParaRPr lang="ru-RU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929190" y="5072074"/>
          <a:ext cx="4214811" cy="1357322"/>
        </p:xfrm>
        <a:graphic>
          <a:graphicData uri="http://schemas.openxmlformats.org/drawingml/2006/table">
            <a:tbl>
              <a:tblPr/>
              <a:tblGrid>
                <a:gridCol w="561974"/>
                <a:gridCol w="1123950"/>
                <a:gridCol w="1217612"/>
                <a:gridCol w="93663"/>
                <a:gridCol w="1217612"/>
              </a:tblGrid>
              <a:tr h="451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коле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 Cyr"/>
                        </a:rPr>
                        <a:t>б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с</a:t>
                      </a: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 с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=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1,1Гц</a:t>
                      </a:r>
                      <a:endParaRPr lang="ru-RU" sz="2000" b="1" i="0" u="none" strike="noStrike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=7рад/с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latin typeface="Arial Cyr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3428992" y="357166"/>
            <a:ext cx="5429288" cy="1071570"/>
          </a:xfrm>
          <a:prstGeom prst="foldedCorner">
            <a:avLst>
              <a:gd name="adj" fmla="val 12500"/>
            </a:avLst>
          </a:prstGeom>
          <a:solidFill>
            <a:srgbClr val="FFFF00">
              <a:alpha val="14000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3428992" y="2643182"/>
            <a:ext cx="5429288" cy="571504"/>
          </a:xfrm>
          <a:prstGeom prst="foldedCorner">
            <a:avLst>
              <a:gd name="adj" fmla="val 12500"/>
            </a:avLst>
          </a:prstGeom>
          <a:solidFill>
            <a:srgbClr val="FF0000">
              <a:alpha val="14000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3286116" y="3571876"/>
            <a:ext cx="5643602" cy="571504"/>
          </a:xfrm>
          <a:prstGeom prst="foldedCorner">
            <a:avLst>
              <a:gd name="adj" fmla="val 12500"/>
            </a:avLst>
          </a:prstGeom>
          <a:solidFill>
            <a:srgbClr val="FF0000">
              <a:alpha val="25000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2.59259E-6 L -0.14236 -2.59259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89 -2.59259E-6 L 0.15243 -2.59259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" grpId="0" animBg="1"/>
      <p:bldP spid="25" grpId="0" animBg="1"/>
      <p:bldP spid="1036" grpId="0" animBg="1"/>
      <p:bldP spid="1036" grpId="1" animBg="1"/>
      <p:bldP spid="2" grpId="0" build="allAtOnce" animBg="1"/>
      <p:bldP spid="2" grpId="1" build="p" animBg="1"/>
      <p:bldP spid="2" grpId="2" build="allAtOnce" animBg="1"/>
      <p:bldP spid="7" grpId="0"/>
      <p:bldP spid="9" grpId="0"/>
      <p:bldP spid="10" grpId="0"/>
      <p:bldP spid="11" grpId="0"/>
      <p:bldP spid="12" grpId="0"/>
      <p:bldP spid="1030" grpId="0"/>
      <p:bldP spid="1031" grpId="0"/>
      <p:bldP spid="23" grpId="0"/>
      <p:bldP spid="31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500042"/>
            <a:ext cx="6215106" cy="199285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тст2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Гр9 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684 697 700 722 724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Эст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006973"/>
          <a:ext cx="9144000" cy="4640135"/>
        </p:xfrm>
        <a:graphic>
          <a:graphicData uri="http://schemas.openxmlformats.org/drawingml/2006/table">
            <a:tbl>
              <a:tblPr/>
              <a:tblGrid>
                <a:gridCol w="3812958"/>
                <a:gridCol w="595122"/>
                <a:gridCol w="4011332"/>
                <a:gridCol w="724588"/>
              </a:tblGrid>
              <a:tr h="301126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1.      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       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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-?   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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-?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T  = 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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L C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2.   I  = sin (2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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/ 0,04 * t 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3.  k = 8, U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= 220 B , r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= 2 O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, I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= 3A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k = I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/ I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= U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/ (I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r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+ U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4. R = 4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Ом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= 6,4 sin (314 t 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 -?   I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- ?   I  - ? 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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?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5.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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 9 МГц,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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 50м ,  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- ?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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=  1/ (2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LC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,  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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 2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LC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 ,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= 50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Ф 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U 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 100 В, 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baseline="-25000" dirty="0" err="1"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=0,2 А ,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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резонанса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- ?       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                   2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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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рез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  1/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LC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*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sym typeface="Symbol"/>
                        </a:rPr>
                        <a:t>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 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= 4000     /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1600" baseline="-25000" dirty="0" err="1">
                          <a:latin typeface="Times New Roman"/>
                          <a:ea typeface="Times New Roman"/>
                        </a:rPr>
                        <a:t>имп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=2мкс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US" sz="1600" baseline="-25000" dirty="0" err="1"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? 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( в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имп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) -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u="none" strike="noStrike" dirty="0">
                          <a:latin typeface="Times New Roman"/>
                          <a:ea typeface="Times New Roman"/>
                        </a:rPr>
                        <a:t>Консультация по задачам гр. 5.</a:t>
                      </a: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u="none" strike="noStrike" dirty="0">
                          <a:latin typeface="Times New Roman"/>
                          <a:ea typeface="Times New Roman"/>
                        </a:rPr>
                        <a:t>Совместное решение задач.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253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Подготовиться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к С.Р. №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5715008" y="3500438"/>
            <a:ext cx="468286" cy="318360"/>
            <a:chOff x="388938" y="173038"/>
            <a:chExt cx="314296" cy="152400"/>
          </a:xfrm>
        </p:grpSpPr>
        <p:sp>
          <p:nvSpPr>
            <p:cNvPr id="4097" name="Line 1"/>
            <p:cNvSpPr>
              <a:spLocks noChangeShapeType="1"/>
            </p:cNvSpPr>
            <p:nvPr/>
          </p:nvSpPr>
          <p:spPr bwMode="auto">
            <a:xfrm>
              <a:off x="388938" y="233363"/>
              <a:ext cx="23812" cy="92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8" name="Line 2"/>
            <p:cNvSpPr>
              <a:spLocks noChangeShapeType="1"/>
            </p:cNvSpPr>
            <p:nvPr/>
          </p:nvSpPr>
          <p:spPr bwMode="auto">
            <a:xfrm flipV="1">
              <a:off x="419100" y="173038"/>
              <a:ext cx="15875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428596" y="177247"/>
              <a:ext cx="2746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000364" y="2143116"/>
            <a:ext cx="130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ТЕМА:\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Р.З.\ РЕШЕНИЕ ЗАДАЧ ПО  РАЗДЕЛУ «ВОЛНЫ»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1.Закрепить знания учащихся по разделу.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навыки в решении задач.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428728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Группа 233"/>
          <p:cNvGrpSpPr/>
          <p:nvPr/>
        </p:nvGrpSpPr>
        <p:grpSpPr>
          <a:xfrm>
            <a:off x="571472" y="431042"/>
            <a:ext cx="4286280" cy="2783644"/>
            <a:chOff x="6918325" y="1046163"/>
            <a:chExt cx="2225675" cy="1255712"/>
          </a:xfrm>
        </p:grpSpPr>
        <p:sp>
          <p:nvSpPr>
            <p:cNvPr id="36949" name="Line 85"/>
            <p:cNvSpPr>
              <a:spLocks noChangeShapeType="1"/>
            </p:cNvSpPr>
            <p:nvPr/>
          </p:nvSpPr>
          <p:spPr bwMode="auto">
            <a:xfrm>
              <a:off x="7974013" y="1397000"/>
              <a:ext cx="0" cy="4048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50" name="Line 86"/>
            <p:cNvSpPr>
              <a:spLocks noChangeShapeType="1"/>
            </p:cNvSpPr>
            <p:nvPr/>
          </p:nvSpPr>
          <p:spPr bwMode="auto">
            <a:xfrm flipH="1">
              <a:off x="7389813" y="1406525"/>
              <a:ext cx="45878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51" name="Line 87"/>
            <p:cNvSpPr>
              <a:spLocks noChangeShapeType="1"/>
            </p:cNvSpPr>
            <p:nvPr/>
          </p:nvSpPr>
          <p:spPr bwMode="auto">
            <a:xfrm>
              <a:off x="7699375" y="1798638"/>
              <a:ext cx="0" cy="4048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6952" name="Group 88"/>
            <p:cNvGrpSpPr>
              <a:grpSpLocks/>
            </p:cNvGrpSpPr>
            <p:nvPr/>
          </p:nvGrpSpPr>
          <p:grpSpPr bwMode="auto">
            <a:xfrm>
              <a:off x="8015288" y="1398588"/>
              <a:ext cx="614362" cy="376237"/>
              <a:chOff x="14255" y="2359"/>
              <a:chExt cx="967" cy="757"/>
            </a:xfrm>
          </p:grpSpPr>
          <p:sp>
            <p:nvSpPr>
              <p:cNvPr id="36953" name="Line 89"/>
              <p:cNvSpPr>
                <a:spLocks noChangeShapeType="1"/>
              </p:cNvSpPr>
              <p:nvPr/>
            </p:nvSpPr>
            <p:spPr bwMode="auto">
              <a:xfrm>
                <a:off x="14385" y="2371"/>
                <a:ext cx="69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4" name="Line 90"/>
              <p:cNvSpPr>
                <a:spLocks noChangeShapeType="1"/>
              </p:cNvSpPr>
              <p:nvPr/>
            </p:nvSpPr>
            <p:spPr bwMode="auto">
              <a:xfrm>
                <a:off x="14385" y="3109"/>
                <a:ext cx="69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6955" name="Group 91"/>
              <p:cNvGrpSpPr>
                <a:grpSpLocks/>
              </p:cNvGrpSpPr>
              <p:nvPr/>
            </p:nvGrpSpPr>
            <p:grpSpPr bwMode="auto">
              <a:xfrm>
                <a:off x="14924" y="2386"/>
                <a:ext cx="298" cy="726"/>
                <a:chOff x="8763" y="8824"/>
                <a:chExt cx="315" cy="881"/>
              </a:xfrm>
            </p:grpSpPr>
            <p:sp>
              <p:nvSpPr>
                <p:cNvPr id="36956" name="Line 92"/>
                <p:cNvSpPr>
                  <a:spLocks noChangeShapeType="1"/>
                </p:cNvSpPr>
                <p:nvPr/>
              </p:nvSpPr>
              <p:spPr bwMode="auto">
                <a:xfrm>
                  <a:off x="8763" y="9222"/>
                  <a:ext cx="314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57" name="Line 93"/>
                <p:cNvSpPr>
                  <a:spLocks noChangeShapeType="1"/>
                </p:cNvSpPr>
                <p:nvPr/>
              </p:nvSpPr>
              <p:spPr bwMode="auto">
                <a:xfrm>
                  <a:off x="8764" y="9322"/>
                  <a:ext cx="314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58" name="Line 94"/>
                <p:cNvSpPr>
                  <a:spLocks noChangeShapeType="1"/>
                </p:cNvSpPr>
                <p:nvPr/>
              </p:nvSpPr>
              <p:spPr bwMode="auto">
                <a:xfrm>
                  <a:off x="8917" y="8824"/>
                  <a:ext cx="0" cy="39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59" name="Line 95"/>
                <p:cNvSpPr>
                  <a:spLocks noChangeShapeType="1"/>
                </p:cNvSpPr>
                <p:nvPr/>
              </p:nvSpPr>
              <p:spPr bwMode="auto">
                <a:xfrm>
                  <a:off x="8917" y="9315"/>
                  <a:ext cx="0" cy="39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6960" name="Group 96"/>
              <p:cNvGrpSpPr>
                <a:grpSpLocks/>
              </p:cNvGrpSpPr>
              <p:nvPr/>
            </p:nvGrpSpPr>
            <p:grpSpPr bwMode="auto">
              <a:xfrm flipH="1">
                <a:off x="14255" y="2359"/>
                <a:ext cx="140" cy="757"/>
                <a:chOff x="14023" y="6846"/>
                <a:chExt cx="148" cy="912"/>
              </a:xfrm>
            </p:grpSpPr>
            <p:grpSp>
              <p:nvGrpSpPr>
                <p:cNvPr id="36961" name="Group 97"/>
                <p:cNvGrpSpPr>
                  <a:grpSpLocks/>
                </p:cNvGrpSpPr>
                <p:nvPr/>
              </p:nvGrpSpPr>
              <p:grpSpPr bwMode="auto">
                <a:xfrm rot="5400000" flipH="1">
                  <a:off x="13806" y="7229"/>
                  <a:ext cx="581" cy="148"/>
                  <a:chOff x="9443" y="8807"/>
                  <a:chExt cx="734" cy="148"/>
                </a:xfrm>
              </p:grpSpPr>
              <p:sp>
                <p:nvSpPr>
                  <p:cNvPr id="36962" name="Arc 98"/>
                  <p:cNvSpPr>
                    <a:spLocks/>
                  </p:cNvSpPr>
                  <p:nvPr/>
                </p:nvSpPr>
                <p:spPr bwMode="auto">
                  <a:xfrm flipH="1">
                    <a:off x="9443" y="8808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6963" name="Arc 99"/>
                  <p:cNvSpPr>
                    <a:spLocks/>
                  </p:cNvSpPr>
                  <p:nvPr/>
                </p:nvSpPr>
                <p:spPr bwMode="auto">
                  <a:xfrm flipH="1">
                    <a:off x="9688" y="8807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6964" name="Arc 100"/>
                  <p:cNvSpPr>
                    <a:spLocks/>
                  </p:cNvSpPr>
                  <p:nvPr/>
                </p:nvSpPr>
                <p:spPr bwMode="auto">
                  <a:xfrm flipH="1">
                    <a:off x="9934" y="8814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6965" name="Line 10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3950" y="7675"/>
                  <a:ext cx="163" cy="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66" name="Line 10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3956" y="6926"/>
                  <a:ext cx="163" cy="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6967" name="Group 103"/>
            <p:cNvGrpSpPr>
              <a:grpSpLocks/>
            </p:cNvGrpSpPr>
            <p:nvPr/>
          </p:nvGrpSpPr>
          <p:grpSpPr bwMode="auto">
            <a:xfrm flipH="1">
              <a:off x="7696200" y="2087563"/>
              <a:ext cx="835025" cy="214312"/>
              <a:chOff x="8548" y="6751"/>
              <a:chExt cx="1210" cy="517"/>
            </a:xfrm>
          </p:grpSpPr>
          <p:sp>
            <p:nvSpPr>
              <p:cNvPr id="36968" name="Line 104"/>
              <p:cNvSpPr>
                <a:spLocks noChangeShapeType="1"/>
              </p:cNvSpPr>
              <p:nvPr/>
            </p:nvSpPr>
            <p:spPr bwMode="auto">
              <a:xfrm>
                <a:off x="8548" y="7004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6969" name="Group 105"/>
              <p:cNvGrpSpPr>
                <a:grpSpLocks/>
              </p:cNvGrpSpPr>
              <p:nvPr/>
            </p:nvGrpSpPr>
            <p:grpSpPr bwMode="auto">
              <a:xfrm>
                <a:off x="8905" y="6751"/>
                <a:ext cx="81" cy="506"/>
                <a:chOff x="8905" y="6751"/>
                <a:chExt cx="81" cy="506"/>
              </a:xfrm>
            </p:grpSpPr>
            <p:sp>
              <p:nvSpPr>
                <p:cNvPr id="36970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71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6972" name="Group 108"/>
              <p:cNvGrpSpPr>
                <a:grpSpLocks/>
              </p:cNvGrpSpPr>
              <p:nvPr/>
            </p:nvGrpSpPr>
            <p:grpSpPr bwMode="auto">
              <a:xfrm>
                <a:off x="9101" y="6762"/>
                <a:ext cx="81" cy="506"/>
                <a:chOff x="8905" y="6751"/>
                <a:chExt cx="81" cy="506"/>
              </a:xfrm>
            </p:grpSpPr>
            <p:sp>
              <p:nvSpPr>
                <p:cNvPr id="36973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74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6975" name="Group 111"/>
              <p:cNvGrpSpPr>
                <a:grpSpLocks/>
              </p:cNvGrpSpPr>
              <p:nvPr/>
            </p:nvGrpSpPr>
            <p:grpSpPr bwMode="auto">
              <a:xfrm>
                <a:off x="9297" y="6751"/>
                <a:ext cx="81" cy="506"/>
                <a:chOff x="8905" y="6751"/>
                <a:chExt cx="81" cy="506"/>
              </a:xfrm>
            </p:grpSpPr>
            <p:sp>
              <p:nvSpPr>
                <p:cNvPr id="3697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7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6978" name="Line 114"/>
              <p:cNvSpPr>
                <a:spLocks noChangeShapeType="1"/>
              </p:cNvSpPr>
              <p:nvPr/>
            </p:nvSpPr>
            <p:spPr bwMode="auto">
              <a:xfrm>
                <a:off x="9424" y="7016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979" name="Group 115"/>
            <p:cNvGrpSpPr>
              <a:grpSpLocks/>
            </p:cNvGrpSpPr>
            <p:nvPr/>
          </p:nvGrpSpPr>
          <p:grpSpPr bwMode="auto">
            <a:xfrm>
              <a:off x="7848600" y="1403350"/>
              <a:ext cx="88900" cy="390525"/>
              <a:chOff x="14023" y="6846"/>
              <a:chExt cx="148" cy="912"/>
            </a:xfrm>
          </p:grpSpPr>
          <p:grpSp>
            <p:nvGrpSpPr>
              <p:cNvPr id="36980" name="Group 116"/>
              <p:cNvGrpSpPr>
                <a:grpSpLocks/>
              </p:cNvGrpSpPr>
              <p:nvPr/>
            </p:nvGrpSpPr>
            <p:grpSpPr bwMode="auto">
              <a:xfrm rot="5400000" flipH="1">
                <a:off x="13806" y="7229"/>
                <a:ext cx="581" cy="148"/>
                <a:chOff x="9443" y="8807"/>
                <a:chExt cx="734" cy="148"/>
              </a:xfrm>
            </p:grpSpPr>
            <p:sp>
              <p:nvSpPr>
                <p:cNvPr id="36981" name="Arc 117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82" name="Arc 118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983" name="Arc 119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6984" name="Line 120"/>
              <p:cNvSpPr>
                <a:spLocks noChangeShapeType="1"/>
              </p:cNvSpPr>
              <p:nvPr/>
            </p:nvSpPr>
            <p:spPr bwMode="auto">
              <a:xfrm rot="16200000" flipV="1">
                <a:off x="13950" y="7675"/>
                <a:ext cx="163" cy="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5" name="Line 121"/>
              <p:cNvSpPr>
                <a:spLocks noChangeShapeType="1"/>
              </p:cNvSpPr>
              <p:nvPr/>
            </p:nvSpPr>
            <p:spPr bwMode="auto">
              <a:xfrm rot="16200000" flipV="1">
                <a:off x="13956" y="6926"/>
                <a:ext cx="163" cy="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6986" name="Line 122"/>
            <p:cNvSpPr>
              <a:spLocks noChangeShapeType="1"/>
            </p:cNvSpPr>
            <p:nvPr/>
          </p:nvSpPr>
          <p:spPr bwMode="auto">
            <a:xfrm flipV="1">
              <a:off x="7042150" y="1055688"/>
              <a:ext cx="1230313" cy="47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87" name="Line 123"/>
            <p:cNvSpPr>
              <a:spLocks noChangeShapeType="1"/>
            </p:cNvSpPr>
            <p:nvPr/>
          </p:nvSpPr>
          <p:spPr bwMode="auto">
            <a:xfrm flipH="1">
              <a:off x="8262938" y="1046163"/>
              <a:ext cx="0" cy="3429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6988" name="Group 124"/>
            <p:cNvGrpSpPr>
              <a:grpSpLocks/>
            </p:cNvGrpSpPr>
            <p:nvPr/>
          </p:nvGrpSpPr>
          <p:grpSpPr bwMode="auto">
            <a:xfrm>
              <a:off x="6918325" y="1057275"/>
              <a:ext cx="514350" cy="739775"/>
              <a:chOff x="4116" y="6165"/>
              <a:chExt cx="858" cy="1786"/>
            </a:xfrm>
          </p:grpSpPr>
          <p:grpSp>
            <p:nvGrpSpPr>
              <p:cNvPr id="36989" name="Group 125"/>
              <p:cNvGrpSpPr>
                <a:grpSpLocks/>
              </p:cNvGrpSpPr>
              <p:nvPr/>
            </p:nvGrpSpPr>
            <p:grpSpPr bwMode="auto">
              <a:xfrm>
                <a:off x="4116" y="6165"/>
                <a:ext cx="858" cy="1665"/>
                <a:chOff x="12709" y="1509"/>
                <a:chExt cx="1394" cy="2308"/>
              </a:xfrm>
            </p:grpSpPr>
            <p:sp>
              <p:nvSpPr>
                <p:cNvPr id="36990" name="Line 126"/>
                <p:cNvSpPr>
                  <a:spLocks noChangeShapeType="1"/>
                </p:cNvSpPr>
                <p:nvPr/>
              </p:nvSpPr>
              <p:spPr bwMode="auto">
                <a:xfrm>
                  <a:off x="13463" y="2377"/>
                  <a:ext cx="0" cy="54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6991" name="Group 127"/>
                <p:cNvGrpSpPr>
                  <a:grpSpLocks/>
                </p:cNvGrpSpPr>
                <p:nvPr/>
              </p:nvGrpSpPr>
              <p:grpSpPr bwMode="auto">
                <a:xfrm>
                  <a:off x="12709" y="1509"/>
                  <a:ext cx="1394" cy="2308"/>
                  <a:chOff x="12709" y="1509"/>
                  <a:chExt cx="1394" cy="2308"/>
                </a:xfrm>
              </p:grpSpPr>
              <p:sp>
                <p:nvSpPr>
                  <p:cNvPr id="36992" name="Line 1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029" y="2262"/>
                    <a:ext cx="388" cy="41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36993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2709" y="1509"/>
                    <a:ext cx="1394" cy="2308"/>
                    <a:chOff x="12709" y="1509"/>
                    <a:chExt cx="1394" cy="2308"/>
                  </a:xfrm>
                </p:grpSpPr>
                <p:sp>
                  <p:nvSpPr>
                    <p:cNvPr id="36994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09" y="2194"/>
                      <a:ext cx="982" cy="937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5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004" y="2675"/>
                      <a:ext cx="458" cy="36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6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006" y="3040"/>
                      <a:ext cx="1" cy="77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7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028" y="1509"/>
                      <a:ext cx="1" cy="77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8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63" y="2675"/>
                      <a:ext cx="64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36999" name="Line 135"/>
              <p:cNvSpPr>
                <a:spLocks noChangeShapeType="1"/>
              </p:cNvSpPr>
              <p:nvPr/>
            </p:nvSpPr>
            <p:spPr bwMode="auto">
              <a:xfrm>
                <a:off x="4304" y="7630"/>
                <a:ext cx="1" cy="32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7000" name="Line 136"/>
            <p:cNvSpPr>
              <a:spLocks noChangeShapeType="1"/>
            </p:cNvSpPr>
            <p:nvPr/>
          </p:nvSpPr>
          <p:spPr bwMode="auto">
            <a:xfrm>
              <a:off x="7031038" y="1785938"/>
              <a:ext cx="823912" cy="47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7001" name="Group 137"/>
            <p:cNvGrpSpPr>
              <a:grpSpLocks/>
            </p:cNvGrpSpPr>
            <p:nvPr/>
          </p:nvGrpSpPr>
          <p:grpSpPr bwMode="auto">
            <a:xfrm>
              <a:off x="8520113" y="1728788"/>
              <a:ext cx="623887" cy="533400"/>
              <a:chOff x="15051" y="3022"/>
              <a:chExt cx="982" cy="1070"/>
            </a:xfrm>
          </p:grpSpPr>
          <p:grpSp>
            <p:nvGrpSpPr>
              <p:cNvPr id="37002" name="Group 138"/>
              <p:cNvGrpSpPr>
                <a:grpSpLocks/>
              </p:cNvGrpSpPr>
              <p:nvPr/>
            </p:nvGrpSpPr>
            <p:grpSpPr bwMode="auto">
              <a:xfrm rot="5400000">
                <a:off x="14746" y="3455"/>
                <a:ext cx="822" cy="212"/>
                <a:chOff x="6868" y="7550"/>
                <a:chExt cx="1133" cy="223"/>
              </a:xfrm>
            </p:grpSpPr>
            <p:sp>
              <p:nvSpPr>
                <p:cNvPr id="37003" name="Line 139"/>
                <p:cNvSpPr>
                  <a:spLocks noChangeShapeType="1"/>
                </p:cNvSpPr>
                <p:nvPr/>
              </p:nvSpPr>
              <p:spPr bwMode="auto">
                <a:xfrm>
                  <a:off x="7137" y="7550"/>
                  <a:ext cx="581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7004" name="Group 140"/>
                <p:cNvGrpSpPr>
                  <a:grpSpLocks/>
                </p:cNvGrpSpPr>
                <p:nvPr/>
              </p:nvGrpSpPr>
              <p:grpSpPr bwMode="auto">
                <a:xfrm>
                  <a:off x="7077" y="7625"/>
                  <a:ext cx="734" cy="148"/>
                  <a:chOff x="9443" y="8807"/>
                  <a:chExt cx="734" cy="148"/>
                </a:xfrm>
              </p:grpSpPr>
              <p:sp>
                <p:nvSpPr>
                  <p:cNvPr id="37005" name="Arc 141"/>
                  <p:cNvSpPr>
                    <a:spLocks/>
                  </p:cNvSpPr>
                  <p:nvPr/>
                </p:nvSpPr>
                <p:spPr bwMode="auto">
                  <a:xfrm flipH="1">
                    <a:off x="9443" y="8808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006" name="Arc 142"/>
                  <p:cNvSpPr>
                    <a:spLocks/>
                  </p:cNvSpPr>
                  <p:nvPr/>
                </p:nvSpPr>
                <p:spPr bwMode="auto">
                  <a:xfrm flipH="1">
                    <a:off x="9688" y="8807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007" name="Arc 143"/>
                  <p:cNvSpPr>
                    <a:spLocks/>
                  </p:cNvSpPr>
                  <p:nvPr/>
                </p:nvSpPr>
                <p:spPr bwMode="auto">
                  <a:xfrm flipH="1">
                    <a:off x="9934" y="8814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700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7803" y="7733"/>
                  <a:ext cx="198" cy="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00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6868" y="7748"/>
                  <a:ext cx="198" cy="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7010" name="Group 146"/>
              <p:cNvGrpSpPr>
                <a:grpSpLocks/>
              </p:cNvGrpSpPr>
              <p:nvPr/>
            </p:nvGrpSpPr>
            <p:grpSpPr bwMode="auto">
              <a:xfrm rot="16200000" flipH="1">
                <a:off x="14953" y="3455"/>
                <a:ext cx="822" cy="212"/>
                <a:chOff x="6868" y="7550"/>
                <a:chExt cx="1133" cy="223"/>
              </a:xfrm>
            </p:grpSpPr>
            <p:sp>
              <p:nvSpPr>
                <p:cNvPr id="37011" name="Line 147"/>
                <p:cNvSpPr>
                  <a:spLocks noChangeShapeType="1"/>
                </p:cNvSpPr>
                <p:nvPr/>
              </p:nvSpPr>
              <p:spPr bwMode="auto">
                <a:xfrm>
                  <a:off x="7137" y="7550"/>
                  <a:ext cx="581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7012" name="Group 148"/>
                <p:cNvGrpSpPr>
                  <a:grpSpLocks/>
                </p:cNvGrpSpPr>
                <p:nvPr/>
              </p:nvGrpSpPr>
              <p:grpSpPr bwMode="auto">
                <a:xfrm>
                  <a:off x="7077" y="7625"/>
                  <a:ext cx="734" cy="148"/>
                  <a:chOff x="9443" y="8807"/>
                  <a:chExt cx="734" cy="148"/>
                </a:xfrm>
              </p:grpSpPr>
              <p:sp>
                <p:nvSpPr>
                  <p:cNvPr id="37013" name="Arc 149"/>
                  <p:cNvSpPr>
                    <a:spLocks/>
                  </p:cNvSpPr>
                  <p:nvPr/>
                </p:nvSpPr>
                <p:spPr bwMode="auto">
                  <a:xfrm flipH="1">
                    <a:off x="9443" y="8808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014" name="Arc 150"/>
                  <p:cNvSpPr>
                    <a:spLocks/>
                  </p:cNvSpPr>
                  <p:nvPr/>
                </p:nvSpPr>
                <p:spPr bwMode="auto">
                  <a:xfrm flipH="1">
                    <a:off x="9688" y="8807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015" name="Arc 151"/>
                  <p:cNvSpPr>
                    <a:spLocks/>
                  </p:cNvSpPr>
                  <p:nvPr/>
                </p:nvSpPr>
                <p:spPr bwMode="auto">
                  <a:xfrm flipH="1">
                    <a:off x="9934" y="8814"/>
                    <a:ext cx="243" cy="141"/>
                  </a:xfrm>
                  <a:custGeom>
                    <a:avLst/>
                    <a:gdLst>
                      <a:gd name="G0" fmla="+- 21514 0 0"/>
                      <a:gd name="G1" fmla="+- 21600 0 0"/>
                      <a:gd name="G2" fmla="+- 21600 0 0"/>
                      <a:gd name="T0" fmla="*/ 0 w 43114"/>
                      <a:gd name="T1" fmla="*/ 19675 h 21600"/>
                      <a:gd name="T2" fmla="*/ 43114 w 43114"/>
                      <a:gd name="T3" fmla="*/ 21600 h 21600"/>
                      <a:gd name="T4" fmla="*/ 21514 w 43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14" h="21600" fill="none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</a:path>
                      <a:path w="43114" h="21600" stroke="0" extrusionOk="0">
                        <a:moveTo>
                          <a:pt x="-1" y="19674"/>
                        </a:moveTo>
                        <a:cubicBezTo>
                          <a:pt x="996" y="8536"/>
                          <a:pt x="10330" y="-1"/>
                          <a:pt x="21514" y="0"/>
                        </a:cubicBezTo>
                        <a:cubicBezTo>
                          <a:pt x="33443" y="0"/>
                          <a:pt x="43114" y="9670"/>
                          <a:pt x="43114" y="21600"/>
                        </a:cubicBezTo>
                        <a:lnTo>
                          <a:pt x="215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701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7803" y="7733"/>
                  <a:ext cx="198" cy="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01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6868" y="7748"/>
                  <a:ext cx="198" cy="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7018" name="Group 154"/>
              <p:cNvGrpSpPr>
                <a:grpSpLocks/>
              </p:cNvGrpSpPr>
              <p:nvPr/>
            </p:nvGrpSpPr>
            <p:grpSpPr bwMode="auto">
              <a:xfrm rot="10800000" flipV="1">
                <a:off x="15454" y="3022"/>
                <a:ext cx="579" cy="276"/>
                <a:chOff x="9201" y="10684"/>
                <a:chExt cx="763" cy="276"/>
              </a:xfrm>
            </p:grpSpPr>
            <p:grpSp>
              <p:nvGrpSpPr>
                <p:cNvPr id="37019" name="Group 155"/>
                <p:cNvGrpSpPr>
                  <a:grpSpLocks/>
                </p:cNvGrpSpPr>
                <p:nvPr/>
              </p:nvGrpSpPr>
              <p:grpSpPr bwMode="auto">
                <a:xfrm>
                  <a:off x="9201" y="10684"/>
                  <a:ext cx="184" cy="276"/>
                  <a:chOff x="3503" y="4378"/>
                  <a:chExt cx="184" cy="276"/>
                </a:xfrm>
              </p:grpSpPr>
              <p:sp>
                <p:nvSpPr>
                  <p:cNvPr id="37020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021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7022" name="Line 158"/>
                <p:cNvSpPr>
                  <a:spLocks noChangeShapeType="1"/>
                </p:cNvSpPr>
                <p:nvPr/>
              </p:nvSpPr>
              <p:spPr bwMode="auto">
                <a:xfrm>
                  <a:off x="9347" y="10831"/>
                  <a:ext cx="617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7023" name="Group 159"/>
              <p:cNvGrpSpPr>
                <a:grpSpLocks/>
              </p:cNvGrpSpPr>
              <p:nvPr/>
            </p:nvGrpSpPr>
            <p:grpSpPr bwMode="auto">
              <a:xfrm rot="10800000" flipV="1">
                <a:off x="15453" y="3816"/>
                <a:ext cx="579" cy="276"/>
                <a:chOff x="9201" y="10684"/>
                <a:chExt cx="763" cy="276"/>
              </a:xfrm>
            </p:grpSpPr>
            <p:grpSp>
              <p:nvGrpSpPr>
                <p:cNvPr id="37024" name="Group 160"/>
                <p:cNvGrpSpPr>
                  <a:grpSpLocks/>
                </p:cNvGrpSpPr>
                <p:nvPr/>
              </p:nvGrpSpPr>
              <p:grpSpPr bwMode="auto">
                <a:xfrm>
                  <a:off x="9201" y="10684"/>
                  <a:ext cx="184" cy="276"/>
                  <a:chOff x="3503" y="4378"/>
                  <a:chExt cx="184" cy="276"/>
                </a:xfrm>
              </p:grpSpPr>
              <p:sp>
                <p:nvSpPr>
                  <p:cNvPr id="37025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026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7027" name="Line 163"/>
                <p:cNvSpPr>
                  <a:spLocks noChangeShapeType="1"/>
                </p:cNvSpPr>
                <p:nvPr/>
              </p:nvSpPr>
              <p:spPr bwMode="auto">
                <a:xfrm>
                  <a:off x="9347" y="10831"/>
                  <a:ext cx="617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8" name="Прямоугольник 87"/>
          <p:cNvSpPr/>
          <p:nvPr/>
        </p:nvSpPr>
        <p:spPr>
          <a:xfrm>
            <a:off x="3500430" y="428604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=f(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71934" y="1357298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571736" y="2214554"/>
            <a:ext cx="611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714347" y="5072074"/>
            <a:ext cx="2664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857224" y="3214686"/>
            <a:ext cx="1672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Line 165"/>
          <p:cNvSpPr>
            <a:spLocks noChangeShapeType="1"/>
          </p:cNvSpPr>
          <p:nvPr/>
        </p:nvSpPr>
        <p:spPr bwMode="auto">
          <a:xfrm>
            <a:off x="791595" y="3574722"/>
            <a:ext cx="0" cy="159417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>
            <a:off x="813596" y="3640853"/>
            <a:ext cx="2158575" cy="1162213"/>
            <a:chOff x="813596" y="3640853"/>
            <a:chExt cx="2158575" cy="1162213"/>
          </a:xfrm>
        </p:grpSpPr>
        <p:sp>
          <p:nvSpPr>
            <p:cNvPr id="95" name="Freeform 167"/>
            <p:cNvSpPr>
              <a:spLocks/>
            </p:cNvSpPr>
            <p:nvPr/>
          </p:nvSpPr>
          <p:spPr bwMode="auto">
            <a:xfrm>
              <a:off x="1826490" y="3640853"/>
              <a:ext cx="1145681" cy="619132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68"/>
            <p:cNvSpPr>
              <a:spLocks/>
            </p:cNvSpPr>
            <p:nvPr/>
          </p:nvSpPr>
          <p:spPr bwMode="auto">
            <a:xfrm flipV="1">
              <a:off x="813596" y="4239510"/>
              <a:ext cx="1014438" cy="563556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7" name="Line 169"/>
          <p:cNvSpPr>
            <a:spLocks noChangeShapeType="1"/>
          </p:cNvSpPr>
          <p:nvPr/>
        </p:nvSpPr>
        <p:spPr bwMode="auto">
          <a:xfrm>
            <a:off x="791595" y="4240251"/>
            <a:ext cx="24580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57588" y="857232"/>
            <a:ext cx="528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амплитуда к. в к.к.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714876" y="2214554"/>
            <a:ext cx="1125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893433" y="1964427"/>
            <a:ext cx="173807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678931" y="1369173"/>
            <a:ext cx="50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560180" y="1464548"/>
            <a:ext cx="252000" cy="32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42844" y="3929066"/>
            <a:ext cx="611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60"/>
          <p:cNvSpPr>
            <a:spLocks noChangeArrowheads="1"/>
          </p:cNvSpPr>
          <p:nvPr/>
        </p:nvSpPr>
        <p:spPr bwMode="auto">
          <a:xfrm>
            <a:off x="2500298" y="5643578"/>
            <a:ext cx="64903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400" b="1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амплитудно-модулир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6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Group 61"/>
          <p:cNvGrpSpPr>
            <a:grpSpLocks/>
          </p:cNvGrpSpPr>
          <p:nvPr/>
        </p:nvGrpSpPr>
        <p:grpSpPr bwMode="auto">
          <a:xfrm>
            <a:off x="4143372" y="3357562"/>
            <a:ext cx="4551483" cy="2147831"/>
            <a:chOff x="8145" y="9065"/>
            <a:chExt cx="1952" cy="1346"/>
          </a:xfrm>
        </p:grpSpPr>
        <p:grpSp>
          <p:nvGrpSpPr>
            <p:cNvPr id="108" name="Group 62"/>
            <p:cNvGrpSpPr>
              <a:grpSpLocks/>
            </p:cNvGrpSpPr>
            <p:nvPr/>
          </p:nvGrpSpPr>
          <p:grpSpPr bwMode="auto">
            <a:xfrm>
              <a:off x="8235" y="9065"/>
              <a:ext cx="1765" cy="370"/>
              <a:chOff x="867" y="3368"/>
              <a:chExt cx="1398" cy="1192"/>
            </a:xfrm>
          </p:grpSpPr>
          <p:sp>
            <p:nvSpPr>
              <p:cNvPr id="161" name="Freeform 63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64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Group 65"/>
            <p:cNvGrpSpPr>
              <a:grpSpLocks/>
            </p:cNvGrpSpPr>
            <p:nvPr/>
          </p:nvGrpSpPr>
          <p:grpSpPr bwMode="auto">
            <a:xfrm>
              <a:off x="8145" y="9145"/>
              <a:ext cx="1884" cy="1189"/>
              <a:chOff x="9279" y="6465"/>
              <a:chExt cx="1884" cy="1470"/>
            </a:xfrm>
          </p:grpSpPr>
          <p:sp>
            <p:nvSpPr>
              <p:cNvPr id="159" name="Line 66"/>
              <p:cNvSpPr>
                <a:spLocks noChangeShapeType="1"/>
              </p:cNvSpPr>
              <p:nvPr/>
            </p:nvSpPr>
            <p:spPr bwMode="auto">
              <a:xfrm>
                <a:off x="9309" y="6465"/>
                <a:ext cx="0" cy="14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Line 67"/>
              <p:cNvSpPr>
                <a:spLocks noChangeShapeType="1"/>
              </p:cNvSpPr>
              <p:nvPr/>
            </p:nvSpPr>
            <p:spPr bwMode="auto">
              <a:xfrm>
                <a:off x="9279" y="7200"/>
                <a:ext cx="18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0" name="Group 68"/>
            <p:cNvGrpSpPr>
              <a:grpSpLocks/>
            </p:cNvGrpSpPr>
            <p:nvPr/>
          </p:nvGrpSpPr>
          <p:grpSpPr bwMode="auto">
            <a:xfrm flipV="1">
              <a:off x="8189" y="10041"/>
              <a:ext cx="1765" cy="370"/>
              <a:chOff x="867" y="3368"/>
              <a:chExt cx="1398" cy="1192"/>
            </a:xfrm>
          </p:grpSpPr>
          <p:sp>
            <p:nvSpPr>
              <p:cNvPr id="157" name="Freeform 69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70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1" name="Group 71"/>
            <p:cNvGrpSpPr>
              <a:grpSpLocks/>
            </p:cNvGrpSpPr>
            <p:nvPr/>
          </p:nvGrpSpPr>
          <p:grpSpPr bwMode="auto">
            <a:xfrm>
              <a:off x="8188" y="9080"/>
              <a:ext cx="1909" cy="1320"/>
              <a:chOff x="8188" y="9080"/>
              <a:chExt cx="1909" cy="1320"/>
            </a:xfrm>
          </p:grpSpPr>
          <p:grpSp>
            <p:nvGrpSpPr>
              <p:cNvPr id="112" name="Group 72"/>
              <p:cNvGrpSpPr>
                <a:grpSpLocks/>
              </p:cNvGrpSpPr>
              <p:nvPr/>
            </p:nvGrpSpPr>
            <p:grpSpPr bwMode="auto">
              <a:xfrm>
                <a:off x="8188" y="9315"/>
                <a:ext cx="128" cy="852"/>
                <a:chOff x="867" y="3368"/>
                <a:chExt cx="1268" cy="1192"/>
              </a:xfrm>
            </p:grpSpPr>
            <p:sp>
              <p:nvSpPr>
                <p:cNvPr id="155" name="Freeform 73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61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" name="Freeform 74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3" name="Group 75"/>
              <p:cNvGrpSpPr>
                <a:grpSpLocks/>
              </p:cNvGrpSpPr>
              <p:nvPr/>
            </p:nvGrpSpPr>
            <p:grpSpPr bwMode="auto">
              <a:xfrm>
                <a:off x="8313" y="9352"/>
                <a:ext cx="134" cy="755"/>
                <a:chOff x="867" y="3368"/>
                <a:chExt cx="1220" cy="1192"/>
              </a:xfrm>
            </p:grpSpPr>
            <p:sp>
              <p:nvSpPr>
                <p:cNvPr id="153" name="Freeform 76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564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" name="Freeform 77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4" name="Group 78"/>
              <p:cNvGrpSpPr>
                <a:grpSpLocks/>
              </p:cNvGrpSpPr>
              <p:nvPr/>
            </p:nvGrpSpPr>
            <p:grpSpPr bwMode="auto">
              <a:xfrm>
                <a:off x="8440" y="9458"/>
                <a:ext cx="124" cy="628"/>
                <a:chOff x="912" y="3360"/>
                <a:chExt cx="1232" cy="1258"/>
              </a:xfrm>
            </p:grpSpPr>
            <p:sp>
              <p:nvSpPr>
                <p:cNvPr id="151" name="Freeform 79"/>
                <p:cNvSpPr>
                  <a:spLocks/>
                </p:cNvSpPr>
                <p:nvPr/>
              </p:nvSpPr>
              <p:spPr bwMode="auto">
                <a:xfrm>
                  <a:off x="1530" y="3360"/>
                  <a:ext cx="614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" name="Freeform 80"/>
                <p:cNvSpPr>
                  <a:spLocks/>
                </p:cNvSpPr>
                <p:nvPr/>
              </p:nvSpPr>
              <p:spPr bwMode="auto">
                <a:xfrm flipV="1">
                  <a:off x="912" y="3894"/>
                  <a:ext cx="612" cy="72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5" name="Group 81"/>
              <p:cNvGrpSpPr>
                <a:grpSpLocks/>
              </p:cNvGrpSpPr>
              <p:nvPr/>
            </p:nvGrpSpPr>
            <p:grpSpPr bwMode="auto">
              <a:xfrm>
                <a:off x="8562" y="9441"/>
                <a:ext cx="128" cy="593"/>
                <a:chOff x="867" y="3368"/>
                <a:chExt cx="1268" cy="1192"/>
              </a:xfrm>
            </p:grpSpPr>
            <p:sp>
              <p:nvSpPr>
                <p:cNvPr id="149" name="Freeform 82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61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" name="Freeform 8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6" name="Group 84"/>
              <p:cNvGrpSpPr>
                <a:grpSpLocks/>
              </p:cNvGrpSpPr>
              <p:nvPr/>
            </p:nvGrpSpPr>
            <p:grpSpPr bwMode="auto">
              <a:xfrm>
                <a:off x="8689" y="9392"/>
                <a:ext cx="141" cy="685"/>
                <a:chOff x="867" y="3368"/>
                <a:chExt cx="1398" cy="1192"/>
              </a:xfrm>
            </p:grpSpPr>
            <p:sp>
              <p:nvSpPr>
                <p:cNvPr id="147" name="Freeform 8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" name="Freeform 8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7" name="Group 87"/>
              <p:cNvGrpSpPr>
                <a:grpSpLocks/>
              </p:cNvGrpSpPr>
              <p:nvPr/>
            </p:nvGrpSpPr>
            <p:grpSpPr bwMode="auto">
              <a:xfrm>
                <a:off x="8825" y="9382"/>
                <a:ext cx="128" cy="732"/>
                <a:chOff x="867" y="3368"/>
                <a:chExt cx="1266" cy="1192"/>
              </a:xfrm>
            </p:grpSpPr>
            <p:sp>
              <p:nvSpPr>
                <p:cNvPr id="145" name="Freeform 88"/>
                <p:cNvSpPr>
                  <a:spLocks/>
                </p:cNvSpPr>
                <p:nvPr/>
              </p:nvSpPr>
              <p:spPr bwMode="auto">
                <a:xfrm>
                  <a:off x="1522" y="3368"/>
                  <a:ext cx="611" cy="69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" name="Freeform 8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8" name="Group 90"/>
              <p:cNvGrpSpPr>
                <a:grpSpLocks/>
              </p:cNvGrpSpPr>
              <p:nvPr/>
            </p:nvGrpSpPr>
            <p:grpSpPr bwMode="auto">
              <a:xfrm>
                <a:off x="8952" y="9290"/>
                <a:ext cx="128" cy="914"/>
                <a:chOff x="867" y="3368"/>
                <a:chExt cx="1268" cy="1192"/>
              </a:xfrm>
            </p:grpSpPr>
            <p:sp>
              <p:nvSpPr>
                <p:cNvPr id="143" name="Freeform 9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61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" name="Freeform 9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9" name="Group 93"/>
              <p:cNvGrpSpPr>
                <a:grpSpLocks/>
              </p:cNvGrpSpPr>
              <p:nvPr/>
            </p:nvGrpSpPr>
            <p:grpSpPr bwMode="auto">
              <a:xfrm>
                <a:off x="9075" y="9185"/>
                <a:ext cx="128" cy="1072"/>
                <a:chOff x="867" y="3368"/>
                <a:chExt cx="1273" cy="1192"/>
              </a:xfrm>
            </p:grpSpPr>
            <p:sp>
              <p:nvSpPr>
                <p:cNvPr id="141" name="Freeform 94"/>
                <p:cNvSpPr>
                  <a:spLocks/>
                </p:cNvSpPr>
                <p:nvPr/>
              </p:nvSpPr>
              <p:spPr bwMode="auto">
                <a:xfrm>
                  <a:off x="1525" y="3368"/>
                  <a:ext cx="615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" name="Freeform 9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0" name="Group 96"/>
              <p:cNvGrpSpPr>
                <a:grpSpLocks/>
              </p:cNvGrpSpPr>
              <p:nvPr/>
            </p:nvGrpSpPr>
            <p:grpSpPr bwMode="auto">
              <a:xfrm>
                <a:off x="9201" y="9121"/>
                <a:ext cx="128" cy="1210"/>
                <a:chOff x="867" y="3368"/>
                <a:chExt cx="1266" cy="1192"/>
              </a:xfrm>
            </p:grpSpPr>
            <p:sp>
              <p:nvSpPr>
                <p:cNvPr id="139" name="Freeform 97"/>
                <p:cNvSpPr>
                  <a:spLocks/>
                </p:cNvSpPr>
                <p:nvPr/>
              </p:nvSpPr>
              <p:spPr bwMode="auto">
                <a:xfrm>
                  <a:off x="1522" y="3368"/>
                  <a:ext cx="611" cy="667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" name="Freeform 9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1" name="Group 99"/>
              <p:cNvGrpSpPr>
                <a:grpSpLocks/>
              </p:cNvGrpSpPr>
              <p:nvPr/>
            </p:nvGrpSpPr>
            <p:grpSpPr bwMode="auto">
              <a:xfrm>
                <a:off x="9328" y="9093"/>
                <a:ext cx="112" cy="1295"/>
                <a:chOff x="867" y="3368"/>
                <a:chExt cx="1114" cy="1192"/>
              </a:xfrm>
            </p:grpSpPr>
            <p:sp>
              <p:nvSpPr>
                <p:cNvPr id="137" name="Freeform 100"/>
                <p:cNvSpPr>
                  <a:spLocks/>
                </p:cNvSpPr>
                <p:nvPr/>
              </p:nvSpPr>
              <p:spPr bwMode="auto">
                <a:xfrm>
                  <a:off x="1522" y="3368"/>
                  <a:ext cx="459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" name="Freeform 101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2" name="Group 102"/>
              <p:cNvGrpSpPr>
                <a:grpSpLocks/>
              </p:cNvGrpSpPr>
              <p:nvPr/>
            </p:nvGrpSpPr>
            <p:grpSpPr bwMode="auto">
              <a:xfrm>
                <a:off x="9439" y="9080"/>
                <a:ext cx="128" cy="1320"/>
                <a:chOff x="867" y="3368"/>
                <a:chExt cx="1268" cy="1192"/>
              </a:xfrm>
            </p:grpSpPr>
            <p:sp>
              <p:nvSpPr>
                <p:cNvPr id="135" name="Freeform 103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61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Freeform 104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3" name="Group 105"/>
              <p:cNvGrpSpPr>
                <a:grpSpLocks/>
              </p:cNvGrpSpPr>
              <p:nvPr/>
            </p:nvGrpSpPr>
            <p:grpSpPr bwMode="auto">
              <a:xfrm>
                <a:off x="9566" y="9106"/>
                <a:ext cx="141" cy="1250"/>
                <a:chOff x="867" y="3368"/>
                <a:chExt cx="1398" cy="1192"/>
              </a:xfrm>
            </p:grpSpPr>
            <p:sp>
              <p:nvSpPr>
                <p:cNvPr id="133" name="Freeform 106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" name="Freeform 107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4" name="Group 108"/>
              <p:cNvGrpSpPr>
                <a:grpSpLocks/>
              </p:cNvGrpSpPr>
              <p:nvPr/>
            </p:nvGrpSpPr>
            <p:grpSpPr bwMode="auto">
              <a:xfrm>
                <a:off x="9703" y="9161"/>
                <a:ext cx="128" cy="1135"/>
                <a:chOff x="867" y="3368"/>
                <a:chExt cx="1266" cy="1192"/>
              </a:xfrm>
            </p:grpSpPr>
            <p:sp>
              <p:nvSpPr>
                <p:cNvPr id="131" name="Freeform 109"/>
                <p:cNvSpPr>
                  <a:spLocks/>
                </p:cNvSpPr>
                <p:nvPr/>
              </p:nvSpPr>
              <p:spPr bwMode="auto">
                <a:xfrm>
                  <a:off x="1522" y="3368"/>
                  <a:ext cx="611" cy="66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Freeform 110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5" name="Group 111"/>
              <p:cNvGrpSpPr>
                <a:grpSpLocks/>
              </p:cNvGrpSpPr>
              <p:nvPr/>
            </p:nvGrpSpPr>
            <p:grpSpPr bwMode="auto">
              <a:xfrm>
                <a:off x="9829" y="9255"/>
                <a:ext cx="128" cy="973"/>
                <a:chOff x="867" y="3368"/>
                <a:chExt cx="1266" cy="1192"/>
              </a:xfrm>
            </p:grpSpPr>
            <p:sp>
              <p:nvSpPr>
                <p:cNvPr id="129" name="Freeform 112"/>
                <p:cNvSpPr>
                  <a:spLocks/>
                </p:cNvSpPr>
                <p:nvPr/>
              </p:nvSpPr>
              <p:spPr bwMode="auto">
                <a:xfrm>
                  <a:off x="1522" y="3368"/>
                  <a:ext cx="611" cy="66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Freeform 11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6" name="Group 114"/>
              <p:cNvGrpSpPr>
                <a:grpSpLocks/>
              </p:cNvGrpSpPr>
              <p:nvPr/>
            </p:nvGrpSpPr>
            <p:grpSpPr bwMode="auto">
              <a:xfrm>
                <a:off x="9956" y="9303"/>
                <a:ext cx="141" cy="894"/>
                <a:chOff x="867" y="3368"/>
                <a:chExt cx="1398" cy="1192"/>
              </a:xfrm>
            </p:grpSpPr>
            <p:sp>
              <p:nvSpPr>
                <p:cNvPr id="127" name="Freeform 11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" name="Freeform 11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3690994" y="1857364"/>
            <a:ext cx="50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4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4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4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7170" grpId="0" animBg="1"/>
      <p:bldP spid="93" grpId="0"/>
      <p:bldP spid="94" grpId="0" animBg="1"/>
      <p:bldP spid="97" grpId="0" animBg="1"/>
      <p:bldP spid="7171" grpId="0"/>
      <p:bldP spid="99" grpId="0"/>
      <p:bldP spid="100" grpId="0" animBg="1"/>
      <p:bldP spid="100" grpId="1" animBg="1"/>
      <p:bldP spid="7173" grpId="0" animBg="1"/>
      <p:bldP spid="7174" grpId="0" animBg="1"/>
      <p:bldP spid="104" grpId="0"/>
      <p:bldP spid="106" grpId="0"/>
      <p:bldP spid="1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714348" y="1120581"/>
            <a:ext cx="4000496" cy="1773067"/>
            <a:chOff x="12772" y="5618"/>
            <a:chExt cx="2543" cy="1295"/>
          </a:xfrm>
        </p:grpSpPr>
        <p:grpSp>
          <p:nvGrpSpPr>
            <p:cNvPr id="29704" name="Group 8"/>
            <p:cNvGrpSpPr>
              <a:grpSpLocks/>
            </p:cNvGrpSpPr>
            <p:nvPr/>
          </p:nvGrpSpPr>
          <p:grpSpPr bwMode="auto">
            <a:xfrm rot="-5400000">
              <a:off x="12317" y="6224"/>
              <a:ext cx="1133" cy="223"/>
              <a:chOff x="6868" y="7550"/>
              <a:chExt cx="1133" cy="223"/>
            </a:xfrm>
          </p:grpSpPr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>
                <a:off x="7137" y="7550"/>
                <a:ext cx="581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9706" name="Group 10"/>
              <p:cNvGrpSpPr>
                <a:grpSpLocks/>
              </p:cNvGrpSpPr>
              <p:nvPr/>
            </p:nvGrpSpPr>
            <p:grpSpPr bwMode="auto">
              <a:xfrm>
                <a:off x="7077" y="7625"/>
                <a:ext cx="734" cy="148"/>
                <a:chOff x="9443" y="8807"/>
                <a:chExt cx="734" cy="148"/>
              </a:xfrm>
            </p:grpSpPr>
            <p:sp>
              <p:nvSpPr>
                <p:cNvPr id="29707" name="Arc 11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08" name="Arc 12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09" name="Arc 13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 flipV="1">
                <a:off x="7803" y="7741"/>
                <a:ext cx="198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 flipV="1">
                <a:off x="6868" y="7748"/>
                <a:ext cx="198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712" name="Group 16"/>
            <p:cNvGrpSpPr>
              <a:grpSpLocks/>
            </p:cNvGrpSpPr>
            <p:nvPr/>
          </p:nvGrpSpPr>
          <p:grpSpPr bwMode="auto">
            <a:xfrm>
              <a:off x="13401" y="5775"/>
              <a:ext cx="315" cy="1115"/>
              <a:chOff x="8763" y="8824"/>
              <a:chExt cx="315" cy="881"/>
            </a:xfrm>
          </p:grpSpPr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8763" y="9222"/>
                <a:ext cx="31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8764" y="9322"/>
                <a:ext cx="31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15" name="Line 19"/>
              <p:cNvSpPr>
                <a:spLocks noChangeShapeType="1"/>
              </p:cNvSpPr>
              <p:nvPr/>
            </p:nvSpPr>
            <p:spPr bwMode="auto">
              <a:xfrm>
                <a:off x="8917" y="8824"/>
                <a:ext cx="0" cy="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16" name="Line 20"/>
              <p:cNvSpPr>
                <a:spLocks noChangeShapeType="1"/>
              </p:cNvSpPr>
              <p:nvPr/>
            </p:nvSpPr>
            <p:spPr bwMode="auto">
              <a:xfrm>
                <a:off x="8917" y="9315"/>
                <a:ext cx="0" cy="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717" name="Group 21"/>
            <p:cNvGrpSpPr>
              <a:grpSpLocks/>
            </p:cNvGrpSpPr>
            <p:nvPr/>
          </p:nvGrpSpPr>
          <p:grpSpPr bwMode="auto">
            <a:xfrm>
              <a:off x="13682" y="5618"/>
              <a:ext cx="786" cy="299"/>
              <a:chOff x="10438" y="2422"/>
              <a:chExt cx="1014" cy="299"/>
            </a:xfrm>
          </p:grpSpPr>
          <p:sp>
            <p:nvSpPr>
              <p:cNvPr id="29718" name="AutoShape 22"/>
              <p:cNvSpPr>
                <a:spLocks noChangeArrowheads="1"/>
              </p:cNvSpPr>
              <p:nvPr/>
            </p:nvSpPr>
            <p:spPr bwMode="auto">
              <a:xfrm rot="-5400000">
                <a:off x="10840" y="2419"/>
                <a:ext cx="242" cy="31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19" name="Line 23"/>
              <p:cNvSpPr>
                <a:spLocks noChangeShapeType="1"/>
              </p:cNvSpPr>
              <p:nvPr/>
            </p:nvSpPr>
            <p:spPr bwMode="auto">
              <a:xfrm>
                <a:off x="10795" y="2422"/>
                <a:ext cx="0" cy="299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20" name="Line 24"/>
              <p:cNvSpPr>
                <a:spLocks noChangeShapeType="1"/>
              </p:cNvSpPr>
              <p:nvPr/>
            </p:nvSpPr>
            <p:spPr bwMode="auto">
              <a:xfrm flipH="1">
                <a:off x="10438" y="2575"/>
                <a:ext cx="33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21" name="Line 25"/>
              <p:cNvSpPr>
                <a:spLocks noChangeShapeType="1"/>
              </p:cNvSpPr>
              <p:nvPr/>
            </p:nvSpPr>
            <p:spPr bwMode="auto">
              <a:xfrm flipH="1">
                <a:off x="11118" y="2580"/>
                <a:ext cx="33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722" name="Group 26"/>
            <p:cNvGrpSpPr>
              <a:grpSpLocks/>
            </p:cNvGrpSpPr>
            <p:nvPr/>
          </p:nvGrpSpPr>
          <p:grpSpPr bwMode="auto">
            <a:xfrm rot="5400000">
              <a:off x="14796" y="6200"/>
              <a:ext cx="757" cy="280"/>
              <a:chOff x="11589" y="7360"/>
              <a:chExt cx="937" cy="434"/>
            </a:xfrm>
          </p:grpSpPr>
          <p:sp>
            <p:nvSpPr>
              <p:cNvPr id="29723" name="AutoShape 27"/>
              <p:cNvSpPr>
                <a:spLocks noChangeArrowheads="1"/>
              </p:cNvSpPr>
              <p:nvPr/>
            </p:nvSpPr>
            <p:spPr bwMode="auto">
              <a:xfrm>
                <a:off x="11589" y="7360"/>
                <a:ext cx="937" cy="22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24" name="Rectangle 28"/>
              <p:cNvSpPr>
                <a:spLocks noChangeArrowheads="1"/>
              </p:cNvSpPr>
              <p:nvPr/>
            </p:nvSpPr>
            <p:spPr bwMode="auto">
              <a:xfrm>
                <a:off x="11794" y="7588"/>
                <a:ext cx="503" cy="206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12960" y="5775"/>
              <a:ext cx="214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12958" y="6893"/>
              <a:ext cx="214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9727" name="Group 31"/>
            <p:cNvGrpSpPr>
              <a:grpSpLocks/>
            </p:cNvGrpSpPr>
            <p:nvPr/>
          </p:nvGrpSpPr>
          <p:grpSpPr bwMode="auto">
            <a:xfrm>
              <a:off x="14460" y="5798"/>
              <a:ext cx="315" cy="1115"/>
              <a:chOff x="8763" y="8824"/>
              <a:chExt cx="315" cy="881"/>
            </a:xfrm>
          </p:grpSpPr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>
                <a:off x="8763" y="9222"/>
                <a:ext cx="31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>
                <a:off x="8764" y="9322"/>
                <a:ext cx="31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8917" y="8824"/>
                <a:ext cx="0" cy="39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8917" y="9315"/>
                <a:ext cx="0" cy="39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15091" y="5772"/>
              <a:ext cx="0" cy="3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>
              <a:off x="15079" y="6519"/>
              <a:ext cx="0" cy="3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1831204" y="1821739"/>
            <a:ext cx="300029" cy="5263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1099767" y="714356"/>
            <a:ext cx="660719" cy="590033"/>
            <a:chOff x="1099767" y="714356"/>
            <a:chExt cx="660719" cy="590033"/>
          </a:xfrm>
        </p:grpSpPr>
        <p:sp>
          <p:nvSpPr>
            <p:cNvPr id="46" name="Line 5"/>
            <p:cNvSpPr>
              <a:spLocks noChangeShapeType="1"/>
            </p:cNvSpPr>
            <p:nvPr/>
          </p:nvSpPr>
          <p:spPr bwMode="auto">
            <a:xfrm flipH="1" flipV="1">
              <a:off x="1099767" y="752688"/>
              <a:ext cx="335079" cy="370995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V="1">
              <a:off x="1461589" y="759533"/>
              <a:ext cx="298897" cy="34909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rot="19586421" flipV="1">
              <a:off x="1217753" y="714356"/>
              <a:ext cx="448345" cy="590033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933571" y="2896118"/>
            <a:ext cx="529248" cy="351897"/>
            <a:chOff x="933571" y="2896118"/>
            <a:chExt cx="529248" cy="351897"/>
          </a:xfrm>
        </p:grpSpPr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933571" y="3033330"/>
              <a:ext cx="529248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>
              <a:off x="1045110" y="3140672"/>
              <a:ext cx="313656" cy="933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V="1">
              <a:off x="1109488" y="3245215"/>
              <a:ext cx="171425" cy="280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flipV="1">
              <a:off x="1191083" y="2896118"/>
              <a:ext cx="0" cy="1344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9740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60831">
            <a:off x="1023474" y="1431089"/>
            <a:ext cx="1046719" cy="129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61"/>
          <p:cNvGrpSpPr>
            <a:grpSpLocks/>
          </p:cNvGrpSpPr>
          <p:nvPr/>
        </p:nvGrpSpPr>
        <p:grpSpPr bwMode="auto">
          <a:xfrm>
            <a:off x="5214942" y="428604"/>
            <a:ext cx="3571900" cy="2571768"/>
            <a:chOff x="8145" y="9065"/>
            <a:chExt cx="1952" cy="1346"/>
          </a:xfrm>
        </p:grpSpPr>
        <p:grpSp>
          <p:nvGrpSpPr>
            <p:cNvPr id="57" name="Group 62"/>
            <p:cNvGrpSpPr>
              <a:grpSpLocks/>
            </p:cNvGrpSpPr>
            <p:nvPr/>
          </p:nvGrpSpPr>
          <p:grpSpPr bwMode="auto">
            <a:xfrm>
              <a:off x="8235" y="9065"/>
              <a:ext cx="1765" cy="370"/>
              <a:chOff x="867" y="3368"/>
              <a:chExt cx="1398" cy="1192"/>
            </a:xfrm>
          </p:grpSpPr>
          <p:sp>
            <p:nvSpPr>
              <p:cNvPr id="110" name="Freeform 63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4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" name="Group 65"/>
            <p:cNvGrpSpPr>
              <a:grpSpLocks/>
            </p:cNvGrpSpPr>
            <p:nvPr/>
          </p:nvGrpSpPr>
          <p:grpSpPr bwMode="auto">
            <a:xfrm>
              <a:off x="8145" y="9145"/>
              <a:ext cx="1884" cy="1189"/>
              <a:chOff x="9279" y="6465"/>
              <a:chExt cx="1884" cy="1470"/>
            </a:xfrm>
          </p:grpSpPr>
          <p:sp>
            <p:nvSpPr>
              <p:cNvPr id="108" name="Line 66"/>
              <p:cNvSpPr>
                <a:spLocks noChangeShapeType="1"/>
              </p:cNvSpPr>
              <p:nvPr/>
            </p:nvSpPr>
            <p:spPr bwMode="auto">
              <a:xfrm>
                <a:off x="9309" y="6465"/>
                <a:ext cx="0" cy="14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Line 67"/>
              <p:cNvSpPr>
                <a:spLocks noChangeShapeType="1"/>
              </p:cNvSpPr>
              <p:nvPr/>
            </p:nvSpPr>
            <p:spPr bwMode="auto">
              <a:xfrm>
                <a:off x="9279" y="7200"/>
                <a:ext cx="18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" name="Group 68"/>
            <p:cNvGrpSpPr>
              <a:grpSpLocks/>
            </p:cNvGrpSpPr>
            <p:nvPr/>
          </p:nvGrpSpPr>
          <p:grpSpPr bwMode="auto">
            <a:xfrm flipV="1">
              <a:off x="8189" y="10041"/>
              <a:ext cx="1765" cy="370"/>
              <a:chOff x="867" y="3368"/>
              <a:chExt cx="1398" cy="1192"/>
            </a:xfrm>
          </p:grpSpPr>
          <p:sp>
            <p:nvSpPr>
              <p:cNvPr id="106" name="Freeform 69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70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" name="Group 71"/>
            <p:cNvGrpSpPr>
              <a:grpSpLocks/>
            </p:cNvGrpSpPr>
            <p:nvPr/>
          </p:nvGrpSpPr>
          <p:grpSpPr bwMode="auto">
            <a:xfrm>
              <a:off x="8188" y="9080"/>
              <a:ext cx="1909" cy="1320"/>
              <a:chOff x="8188" y="9080"/>
              <a:chExt cx="1909" cy="1320"/>
            </a:xfrm>
          </p:grpSpPr>
          <p:grpSp>
            <p:nvGrpSpPr>
              <p:cNvPr id="61" name="Group 72"/>
              <p:cNvGrpSpPr>
                <a:grpSpLocks/>
              </p:cNvGrpSpPr>
              <p:nvPr/>
            </p:nvGrpSpPr>
            <p:grpSpPr bwMode="auto">
              <a:xfrm>
                <a:off x="8188" y="9315"/>
                <a:ext cx="128" cy="852"/>
                <a:chOff x="867" y="3368"/>
                <a:chExt cx="1268" cy="1192"/>
              </a:xfrm>
            </p:grpSpPr>
            <p:sp>
              <p:nvSpPr>
                <p:cNvPr id="104" name="Freeform 73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61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Freeform 74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2" name="Group 75"/>
              <p:cNvGrpSpPr>
                <a:grpSpLocks/>
              </p:cNvGrpSpPr>
              <p:nvPr/>
            </p:nvGrpSpPr>
            <p:grpSpPr bwMode="auto">
              <a:xfrm>
                <a:off x="8313" y="9352"/>
                <a:ext cx="134" cy="755"/>
                <a:chOff x="867" y="3368"/>
                <a:chExt cx="1220" cy="1192"/>
              </a:xfrm>
            </p:grpSpPr>
            <p:sp>
              <p:nvSpPr>
                <p:cNvPr id="102" name="Freeform 76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564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" name="Freeform 77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3" name="Group 78"/>
              <p:cNvGrpSpPr>
                <a:grpSpLocks/>
              </p:cNvGrpSpPr>
              <p:nvPr/>
            </p:nvGrpSpPr>
            <p:grpSpPr bwMode="auto">
              <a:xfrm>
                <a:off x="8440" y="9436"/>
                <a:ext cx="124" cy="642"/>
                <a:chOff x="912" y="3328"/>
                <a:chExt cx="1232" cy="1290"/>
              </a:xfrm>
            </p:grpSpPr>
            <p:sp>
              <p:nvSpPr>
                <p:cNvPr id="100" name="Freeform 79"/>
                <p:cNvSpPr>
                  <a:spLocks/>
                </p:cNvSpPr>
                <p:nvPr/>
              </p:nvSpPr>
              <p:spPr bwMode="auto">
                <a:xfrm>
                  <a:off x="1530" y="3328"/>
                  <a:ext cx="614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1" name="Freeform 80"/>
                <p:cNvSpPr>
                  <a:spLocks/>
                </p:cNvSpPr>
                <p:nvPr/>
              </p:nvSpPr>
              <p:spPr bwMode="auto">
                <a:xfrm flipV="1">
                  <a:off x="912" y="3894"/>
                  <a:ext cx="612" cy="72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4" name="Group 81"/>
              <p:cNvGrpSpPr>
                <a:grpSpLocks/>
              </p:cNvGrpSpPr>
              <p:nvPr/>
            </p:nvGrpSpPr>
            <p:grpSpPr bwMode="auto">
              <a:xfrm>
                <a:off x="8562" y="9441"/>
                <a:ext cx="128" cy="593"/>
                <a:chOff x="867" y="3368"/>
                <a:chExt cx="1268" cy="1192"/>
              </a:xfrm>
            </p:grpSpPr>
            <p:sp>
              <p:nvSpPr>
                <p:cNvPr id="98" name="Freeform 82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61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9" name="Freeform 8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5" name="Group 84"/>
              <p:cNvGrpSpPr>
                <a:grpSpLocks/>
              </p:cNvGrpSpPr>
              <p:nvPr/>
            </p:nvGrpSpPr>
            <p:grpSpPr bwMode="auto">
              <a:xfrm>
                <a:off x="8689" y="9392"/>
                <a:ext cx="141" cy="685"/>
                <a:chOff x="867" y="3368"/>
                <a:chExt cx="1398" cy="1192"/>
              </a:xfrm>
            </p:grpSpPr>
            <p:sp>
              <p:nvSpPr>
                <p:cNvPr id="96" name="Freeform 8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7" name="Freeform 8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6" name="Group 87"/>
              <p:cNvGrpSpPr>
                <a:grpSpLocks/>
              </p:cNvGrpSpPr>
              <p:nvPr/>
            </p:nvGrpSpPr>
            <p:grpSpPr bwMode="auto">
              <a:xfrm>
                <a:off x="8825" y="9344"/>
                <a:ext cx="128" cy="765"/>
                <a:chOff x="867" y="3312"/>
                <a:chExt cx="1266" cy="1248"/>
              </a:xfrm>
            </p:grpSpPr>
            <p:sp>
              <p:nvSpPr>
                <p:cNvPr id="94" name="Freeform 88"/>
                <p:cNvSpPr>
                  <a:spLocks/>
                </p:cNvSpPr>
                <p:nvPr/>
              </p:nvSpPr>
              <p:spPr bwMode="auto">
                <a:xfrm>
                  <a:off x="1522" y="3312"/>
                  <a:ext cx="611" cy="79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5" name="Freeform 8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7" name="Group 90"/>
              <p:cNvGrpSpPr>
                <a:grpSpLocks/>
              </p:cNvGrpSpPr>
              <p:nvPr/>
            </p:nvGrpSpPr>
            <p:grpSpPr bwMode="auto">
              <a:xfrm>
                <a:off x="8952" y="9278"/>
                <a:ext cx="128" cy="923"/>
                <a:chOff x="867" y="3355"/>
                <a:chExt cx="1268" cy="1205"/>
              </a:xfrm>
            </p:grpSpPr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523" y="3355"/>
                  <a:ext cx="61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9075" y="9185"/>
                <a:ext cx="128" cy="1072"/>
                <a:chOff x="867" y="3368"/>
                <a:chExt cx="1273" cy="1192"/>
              </a:xfrm>
            </p:grpSpPr>
            <p:sp>
              <p:nvSpPr>
                <p:cNvPr id="90" name="Freeform 94"/>
                <p:cNvSpPr>
                  <a:spLocks/>
                </p:cNvSpPr>
                <p:nvPr/>
              </p:nvSpPr>
              <p:spPr bwMode="auto">
                <a:xfrm>
                  <a:off x="1525" y="3368"/>
                  <a:ext cx="615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Freeform 9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9" name="Group 96"/>
              <p:cNvGrpSpPr>
                <a:grpSpLocks/>
              </p:cNvGrpSpPr>
              <p:nvPr/>
            </p:nvGrpSpPr>
            <p:grpSpPr bwMode="auto">
              <a:xfrm>
                <a:off x="9201" y="9121"/>
                <a:ext cx="128" cy="1210"/>
                <a:chOff x="867" y="3368"/>
                <a:chExt cx="1266" cy="1192"/>
              </a:xfrm>
            </p:grpSpPr>
            <p:sp>
              <p:nvSpPr>
                <p:cNvPr id="88" name="Freeform 97"/>
                <p:cNvSpPr>
                  <a:spLocks/>
                </p:cNvSpPr>
                <p:nvPr/>
              </p:nvSpPr>
              <p:spPr bwMode="auto">
                <a:xfrm>
                  <a:off x="1522" y="3368"/>
                  <a:ext cx="611" cy="667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" name="Freeform 9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0" name="Group 99"/>
              <p:cNvGrpSpPr>
                <a:grpSpLocks/>
              </p:cNvGrpSpPr>
              <p:nvPr/>
            </p:nvGrpSpPr>
            <p:grpSpPr bwMode="auto">
              <a:xfrm>
                <a:off x="9328" y="9093"/>
                <a:ext cx="112" cy="1295"/>
                <a:chOff x="867" y="3368"/>
                <a:chExt cx="1114" cy="1192"/>
              </a:xfrm>
            </p:grpSpPr>
            <p:sp>
              <p:nvSpPr>
                <p:cNvPr id="86" name="Freeform 100"/>
                <p:cNvSpPr>
                  <a:spLocks/>
                </p:cNvSpPr>
                <p:nvPr/>
              </p:nvSpPr>
              <p:spPr bwMode="auto">
                <a:xfrm>
                  <a:off x="1522" y="3368"/>
                  <a:ext cx="459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Freeform 101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1" name="Group 102"/>
              <p:cNvGrpSpPr>
                <a:grpSpLocks/>
              </p:cNvGrpSpPr>
              <p:nvPr/>
            </p:nvGrpSpPr>
            <p:grpSpPr bwMode="auto">
              <a:xfrm>
                <a:off x="9439" y="9080"/>
                <a:ext cx="128" cy="1320"/>
                <a:chOff x="867" y="3368"/>
                <a:chExt cx="1268" cy="1192"/>
              </a:xfrm>
            </p:grpSpPr>
            <p:sp>
              <p:nvSpPr>
                <p:cNvPr id="84" name="Freeform 103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61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Freeform 104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" name="Group 105"/>
              <p:cNvGrpSpPr>
                <a:grpSpLocks/>
              </p:cNvGrpSpPr>
              <p:nvPr/>
            </p:nvGrpSpPr>
            <p:grpSpPr bwMode="auto">
              <a:xfrm>
                <a:off x="9566" y="9106"/>
                <a:ext cx="141" cy="1250"/>
                <a:chOff x="867" y="3368"/>
                <a:chExt cx="1398" cy="1192"/>
              </a:xfrm>
            </p:grpSpPr>
            <p:sp>
              <p:nvSpPr>
                <p:cNvPr id="82" name="Freeform 106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Freeform 107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3" name="Group 108"/>
              <p:cNvGrpSpPr>
                <a:grpSpLocks/>
              </p:cNvGrpSpPr>
              <p:nvPr/>
            </p:nvGrpSpPr>
            <p:grpSpPr bwMode="auto">
              <a:xfrm>
                <a:off x="9703" y="9161"/>
                <a:ext cx="128" cy="1135"/>
                <a:chOff x="867" y="3368"/>
                <a:chExt cx="1266" cy="1192"/>
              </a:xfrm>
            </p:grpSpPr>
            <p:sp>
              <p:nvSpPr>
                <p:cNvPr id="80" name="Freeform 109"/>
                <p:cNvSpPr>
                  <a:spLocks/>
                </p:cNvSpPr>
                <p:nvPr/>
              </p:nvSpPr>
              <p:spPr bwMode="auto">
                <a:xfrm>
                  <a:off x="1522" y="3368"/>
                  <a:ext cx="611" cy="66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Freeform 110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4" name="Group 111"/>
              <p:cNvGrpSpPr>
                <a:grpSpLocks/>
              </p:cNvGrpSpPr>
              <p:nvPr/>
            </p:nvGrpSpPr>
            <p:grpSpPr bwMode="auto">
              <a:xfrm>
                <a:off x="9829" y="9242"/>
                <a:ext cx="128" cy="983"/>
                <a:chOff x="867" y="3355"/>
                <a:chExt cx="1266" cy="1205"/>
              </a:xfrm>
            </p:grpSpPr>
            <p:sp>
              <p:nvSpPr>
                <p:cNvPr id="78" name="Freeform 112"/>
                <p:cNvSpPr>
                  <a:spLocks/>
                </p:cNvSpPr>
                <p:nvPr/>
              </p:nvSpPr>
              <p:spPr bwMode="auto">
                <a:xfrm>
                  <a:off x="1522" y="3355"/>
                  <a:ext cx="611" cy="66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Freeform 11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5" name="Group 114"/>
              <p:cNvGrpSpPr>
                <a:grpSpLocks/>
              </p:cNvGrpSpPr>
              <p:nvPr/>
            </p:nvGrpSpPr>
            <p:grpSpPr bwMode="auto">
              <a:xfrm>
                <a:off x="9956" y="9303"/>
                <a:ext cx="141" cy="894"/>
                <a:chOff x="867" y="3368"/>
                <a:chExt cx="1398" cy="1192"/>
              </a:xfrm>
            </p:grpSpPr>
            <p:sp>
              <p:nvSpPr>
                <p:cNvPr id="76" name="Freeform 11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Freeform 11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9" name="Группа 118"/>
          <p:cNvGrpSpPr/>
          <p:nvPr/>
        </p:nvGrpSpPr>
        <p:grpSpPr>
          <a:xfrm>
            <a:off x="5322349" y="1762176"/>
            <a:ext cx="3714776" cy="2016000"/>
            <a:chOff x="5286380" y="1143172"/>
            <a:chExt cx="3714776" cy="2071702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5286380" y="1143172"/>
              <a:ext cx="3714776" cy="2071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8" name="Группа 117"/>
            <p:cNvGrpSpPr/>
            <p:nvPr/>
          </p:nvGrpSpPr>
          <p:grpSpPr>
            <a:xfrm>
              <a:off x="6000760" y="1669461"/>
              <a:ext cx="1905076" cy="751654"/>
              <a:chOff x="4543335" y="3419938"/>
              <a:chExt cx="1296429" cy="331338"/>
            </a:xfrm>
          </p:grpSpPr>
          <p:sp>
            <p:nvSpPr>
              <p:cNvPr id="114" name="AutoShape 22"/>
              <p:cNvSpPr>
                <a:spLocks noChangeArrowheads="1"/>
              </p:cNvSpPr>
              <p:nvPr/>
            </p:nvSpPr>
            <p:spPr bwMode="auto">
              <a:xfrm rot="16200000">
                <a:off x="5075362" y="3395988"/>
                <a:ext cx="331338" cy="37923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Line 23"/>
              <p:cNvSpPr>
                <a:spLocks noChangeShapeType="1"/>
              </p:cNvSpPr>
              <p:nvPr/>
            </p:nvSpPr>
            <p:spPr bwMode="auto">
              <a:xfrm>
                <a:off x="5062851" y="3435977"/>
                <a:ext cx="0" cy="309846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Line 25"/>
              <p:cNvSpPr>
                <a:spLocks noChangeShapeType="1"/>
              </p:cNvSpPr>
              <p:nvPr/>
            </p:nvSpPr>
            <p:spPr bwMode="auto">
              <a:xfrm flipH="1">
                <a:off x="5432479" y="3593138"/>
                <a:ext cx="40728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Line 29"/>
              <p:cNvSpPr>
                <a:spLocks noChangeShapeType="1"/>
              </p:cNvSpPr>
              <p:nvPr/>
            </p:nvSpPr>
            <p:spPr bwMode="auto">
              <a:xfrm rot="21120000">
                <a:off x="4543335" y="3567054"/>
                <a:ext cx="504000" cy="4571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7" name="Line 49"/>
          <p:cNvSpPr>
            <a:spLocks noChangeShapeType="1"/>
          </p:cNvSpPr>
          <p:nvPr/>
        </p:nvSpPr>
        <p:spPr bwMode="auto">
          <a:xfrm flipV="1">
            <a:off x="5423970" y="1367870"/>
            <a:ext cx="102420" cy="592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" name="Line 52"/>
          <p:cNvSpPr>
            <a:spLocks noChangeShapeType="1"/>
          </p:cNvSpPr>
          <p:nvPr/>
        </p:nvSpPr>
        <p:spPr bwMode="auto">
          <a:xfrm>
            <a:off x="5500694" y="1357298"/>
            <a:ext cx="144000" cy="10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Line 49"/>
          <p:cNvSpPr>
            <a:spLocks noChangeShapeType="1"/>
          </p:cNvSpPr>
          <p:nvPr/>
        </p:nvSpPr>
        <p:spPr bwMode="auto">
          <a:xfrm flipV="1">
            <a:off x="5664714" y="1412878"/>
            <a:ext cx="72000" cy="7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Line 52"/>
          <p:cNvSpPr>
            <a:spLocks noChangeShapeType="1"/>
          </p:cNvSpPr>
          <p:nvPr/>
        </p:nvSpPr>
        <p:spPr bwMode="auto">
          <a:xfrm>
            <a:off x="5730866" y="1423450"/>
            <a:ext cx="144000" cy="10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1" name="Line 49"/>
          <p:cNvSpPr>
            <a:spLocks noChangeShapeType="1"/>
          </p:cNvSpPr>
          <p:nvPr/>
        </p:nvSpPr>
        <p:spPr bwMode="auto">
          <a:xfrm flipV="1">
            <a:off x="5889600" y="1510746"/>
            <a:ext cx="72000" cy="3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Line 52"/>
          <p:cNvSpPr>
            <a:spLocks noChangeShapeType="1"/>
          </p:cNvSpPr>
          <p:nvPr/>
        </p:nvSpPr>
        <p:spPr bwMode="auto">
          <a:xfrm>
            <a:off x="5966324" y="1500174"/>
            <a:ext cx="144000" cy="10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" name="Line 49"/>
          <p:cNvSpPr>
            <a:spLocks noChangeShapeType="1"/>
          </p:cNvSpPr>
          <p:nvPr/>
        </p:nvSpPr>
        <p:spPr bwMode="auto">
          <a:xfrm rot="120000" flipV="1">
            <a:off x="6118203" y="1509239"/>
            <a:ext cx="84708" cy="926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" name="Line 52"/>
          <p:cNvSpPr>
            <a:spLocks noChangeShapeType="1"/>
          </p:cNvSpPr>
          <p:nvPr/>
        </p:nvSpPr>
        <p:spPr bwMode="auto">
          <a:xfrm>
            <a:off x="6215074" y="1500174"/>
            <a:ext cx="142876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" name="Line 49"/>
          <p:cNvSpPr>
            <a:spLocks noChangeShapeType="1"/>
          </p:cNvSpPr>
          <p:nvPr/>
        </p:nvSpPr>
        <p:spPr bwMode="auto">
          <a:xfrm rot="120000" flipV="1">
            <a:off x="6370114" y="1469908"/>
            <a:ext cx="84708" cy="926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Line 52"/>
          <p:cNvSpPr>
            <a:spLocks noChangeShapeType="1"/>
          </p:cNvSpPr>
          <p:nvPr/>
        </p:nvSpPr>
        <p:spPr bwMode="auto">
          <a:xfrm>
            <a:off x="6455818" y="1468458"/>
            <a:ext cx="142876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7" name="Line 49"/>
          <p:cNvSpPr>
            <a:spLocks noChangeShapeType="1"/>
          </p:cNvSpPr>
          <p:nvPr/>
        </p:nvSpPr>
        <p:spPr bwMode="auto">
          <a:xfrm rot="120000" flipV="1">
            <a:off x="6595000" y="1419614"/>
            <a:ext cx="84708" cy="926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8" name="Line 52"/>
          <p:cNvSpPr>
            <a:spLocks noChangeShapeType="1"/>
          </p:cNvSpPr>
          <p:nvPr/>
        </p:nvSpPr>
        <p:spPr bwMode="auto">
          <a:xfrm>
            <a:off x="6670132" y="1399586"/>
            <a:ext cx="142876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9" name="Line 49"/>
          <p:cNvSpPr>
            <a:spLocks noChangeShapeType="1"/>
          </p:cNvSpPr>
          <p:nvPr/>
        </p:nvSpPr>
        <p:spPr bwMode="auto">
          <a:xfrm rot="-420000" flipV="1">
            <a:off x="6824898" y="1348576"/>
            <a:ext cx="108000" cy="1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" name="Line 52"/>
          <p:cNvSpPr>
            <a:spLocks noChangeShapeType="1"/>
          </p:cNvSpPr>
          <p:nvPr/>
        </p:nvSpPr>
        <p:spPr bwMode="auto">
          <a:xfrm>
            <a:off x="6924168" y="1330868"/>
            <a:ext cx="142876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 rot="-420000" flipV="1">
            <a:off x="7046792" y="1281466"/>
            <a:ext cx="108000" cy="1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2" name="Line 52"/>
          <p:cNvSpPr>
            <a:spLocks noChangeShapeType="1"/>
          </p:cNvSpPr>
          <p:nvPr/>
        </p:nvSpPr>
        <p:spPr bwMode="auto">
          <a:xfrm>
            <a:off x="7143768" y="1256710"/>
            <a:ext cx="142876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" name="Line 49"/>
          <p:cNvSpPr>
            <a:spLocks noChangeShapeType="1"/>
          </p:cNvSpPr>
          <p:nvPr/>
        </p:nvSpPr>
        <p:spPr bwMode="auto">
          <a:xfrm rot="-1020000" flipV="1">
            <a:off x="7288911" y="1215315"/>
            <a:ext cx="108000" cy="1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" name="Line 52"/>
          <p:cNvSpPr>
            <a:spLocks noChangeShapeType="1"/>
          </p:cNvSpPr>
          <p:nvPr/>
        </p:nvSpPr>
        <p:spPr bwMode="auto">
          <a:xfrm>
            <a:off x="7368654" y="1174700"/>
            <a:ext cx="142876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5" name="Line 49"/>
          <p:cNvSpPr>
            <a:spLocks noChangeShapeType="1"/>
          </p:cNvSpPr>
          <p:nvPr/>
        </p:nvSpPr>
        <p:spPr bwMode="auto">
          <a:xfrm rot="-1020000" flipV="1">
            <a:off x="7498529" y="1116691"/>
            <a:ext cx="108000" cy="1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6" name="Line 52"/>
          <p:cNvSpPr>
            <a:spLocks noChangeShapeType="1"/>
          </p:cNvSpPr>
          <p:nvPr/>
        </p:nvSpPr>
        <p:spPr bwMode="auto">
          <a:xfrm>
            <a:off x="7577682" y="1076832"/>
            <a:ext cx="142876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7" name="Line 49"/>
          <p:cNvSpPr>
            <a:spLocks noChangeShapeType="1"/>
          </p:cNvSpPr>
          <p:nvPr/>
        </p:nvSpPr>
        <p:spPr bwMode="auto">
          <a:xfrm rot="-1020000" flipV="1">
            <a:off x="7694265" y="1013537"/>
            <a:ext cx="108000" cy="1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8" name="Line 52"/>
          <p:cNvSpPr>
            <a:spLocks noChangeShapeType="1"/>
          </p:cNvSpPr>
          <p:nvPr/>
        </p:nvSpPr>
        <p:spPr bwMode="auto">
          <a:xfrm>
            <a:off x="7786710" y="1000108"/>
            <a:ext cx="180000" cy="18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Line 49"/>
          <p:cNvSpPr>
            <a:spLocks noChangeShapeType="1"/>
          </p:cNvSpPr>
          <p:nvPr/>
        </p:nvSpPr>
        <p:spPr bwMode="auto">
          <a:xfrm rot="-1020000" flipV="1">
            <a:off x="7937752" y="1083042"/>
            <a:ext cx="108000" cy="7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0" name="Line 52"/>
          <p:cNvSpPr>
            <a:spLocks noChangeShapeType="1"/>
          </p:cNvSpPr>
          <p:nvPr/>
        </p:nvSpPr>
        <p:spPr bwMode="auto">
          <a:xfrm>
            <a:off x="8032740" y="1066260"/>
            <a:ext cx="180000" cy="18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1" name="Line 49"/>
          <p:cNvSpPr>
            <a:spLocks noChangeShapeType="1"/>
          </p:cNvSpPr>
          <p:nvPr/>
        </p:nvSpPr>
        <p:spPr bwMode="auto">
          <a:xfrm rot="-360000" flipV="1">
            <a:off x="8208433" y="1173035"/>
            <a:ext cx="72000" cy="7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2" name="Line 52"/>
          <p:cNvSpPr>
            <a:spLocks noChangeShapeType="1"/>
          </p:cNvSpPr>
          <p:nvPr/>
        </p:nvSpPr>
        <p:spPr bwMode="auto">
          <a:xfrm>
            <a:off x="8286776" y="1164128"/>
            <a:ext cx="144000" cy="18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Line 49"/>
          <p:cNvSpPr>
            <a:spLocks noChangeShapeType="1"/>
          </p:cNvSpPr>
          <p:nvPr/>
        </p:nvSpPr>
        <p:spPr bwMode="auto">
          <a:xfrm rot="-360000" flipV="1">
            <a:off x="8443790" y="1284140"/>
            <a:ext cx="72000" cy="7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" name="Line 52"/>
          <p:cNvSpPr>
            <a:spLocks noChangeShapeType="1"/>
          </p:cNvSpPr>
          <p:nvPr/>
        </p:nvSpPr>
        <p:spPr bwMode="auto">
          <a:xfrm>
            <a:off x="8522234" y="1270002"/>
            <a:ext cx="144000" cy="18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5" name="Line 49"/>
          <p:cNvSpPr>
            <a:spLocks noChangeShapeType="1"/>
          </p:cNvSpPr>
          <p:nvPr/>
        </p:nvSpPr>
        <p:spPr bwMode="auto">
          <a:xfrm rot="-360000" flipV="1">
            <a:off x="8690659" y="1387393"/>
            <a:ext cx="72000" cy="3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8" name="Группа 177"/>
          <p:cNvGrpSpPr/>
          <p:nvPr/>
        </p:nvGrpSpPr>
        <p:grpSpPr>
          <a:xfrm>
            <a:off x="5500694" y="1071546"/>
            <a:ext cx="3229715" cy="421198"/>
            <a:chOff x="5532030" y="3722182"/>
            <a:chExt cx="3229715" cy="706950"/>
          </a:xfrm>
        </p:grpSpPr>
        <p:sp>
          <p:nvSpPr>
            <p:cNvPr id="176" name="Freeform 63"/>
            <p:cNvSpPr>
              <a:spLocks/>
            </p:cNvSpPr>
            <p:nvPr/>
          </p:nvSpPr>
          <p:spPr bwMode="auto">
            <a:xfrm>
              <a:off x="7047547" y="3722182"/>
              <a:ext cx="1714198" cy="376605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ap="flat" cmpd="sng">
              <a:solidFill>
                <a:srgbClr val="0066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64"/>
            <p:cNvSpPr>
              <a:spLocks/>
            </p:cNvSpPr>
            <p:nvPr/>
          </p:nvSpPr>
          <p:spPr bwMode="auto">
            <a:xfrm flipV="1">
              <a:off x="5532030" y="4086332"/>
              <a:ext cx="1517827" cy="342800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ap="flat" cmpd="sng">
              <a:solidFill>
                <a:srgbClr val="0066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0" y="4071942"/>
            <a:ext cx="4143404" cy="1143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заряж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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разряж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2786050" y="1357298"/>
            <a:ext cx="848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14546" y="1115688"/>
            <a:ext cx="2643206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4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4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4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026" grpId="0" build="p" animBg="1"/>
      <p:bldP spid="179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1.Волна. Условия существования волны.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способа  передачи энергии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.Скорость волны. Длина волны. Период волны, частота волны.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3.Поперечныеи продольные волны.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.Распространение поперечных  и  продольных  волн  в различных средах.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.Как определить место взрыва или землетрясения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.Связь между скоростью, длиной и частотой волны..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.Волновой фронт и луч.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.Звук  и его параметры,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.Ультразвуки его использование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.Аккустические явления в архитектуре и музыке.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11.Принцип Гюйгенса – Френеля.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отражения.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13.Закон преломления.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Интерференция волн. Условия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интерференции.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15.Дифракция волн и ее условия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.Основные положения электродинамики.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.Понятие электромагнитного поля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.Опыт Герца.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.Зависимость энергии волны от амплитуды  и частоты.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.Открытый колебательный контур.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.Приемник А.С. Попова.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22.Процесс модуляции.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(5)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 Процесс демодуляции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(6)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.Распостранение радиоволн.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.Принцип радиолокации.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.Представление о передаче изображения.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.Средства связи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ДТЗ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8(5,6),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12(1).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стр.20;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13-1;15-1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стр.21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6072206"/>
            <a:ext cx="6516216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 Ф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см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 темам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980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2073" y="0"/>
            <a:ext cx="56591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34/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9-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38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-76363" y="1404908"/>
            <a:ext cx="752708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обобщение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820200">
            <a:off x="2478860" y="2460696"/>
            <a:ext cx="6130966" cy="11430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650712" y="3671016"/>
            <a:ext cx="7802734" cy="197685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волны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из перечисленных ниже волн являются поперечными:  1 -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волны на поверхности воды,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звуковые волны в газах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             3 -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радиоволны,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ультразвуковые волны в жидкостях?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786314" y="1214422"/>
            <a:ext cx="2684234" cy="1862149"/>
            <a:chOff x="1639" y="5407"/>
            <a:chExt cx="1670" cy="858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672" y="5516"/>
              <a:ext cx="1637" cy="702"/>
              <a:chOff x="1672" y="5516"/>
              <a:chExt cx="1637" cy="702"/>
            </a:xfrm>
          </p:grpSpPr>
          <p:sp>
            <p:nvSpPr>
              <p:cNvPr id="1029" name="Arc 5"/>
              <p:cNvSpPr>
                <a:spLocks/>
              </p:cNvSpPr>
              <p:nvPr/>
            </p:nvSpPr>
            <p:spPr bwMode="auto">
              <a:xfrm>
                <a:off x="1672" y="5516"/>
                <a:ext cx="826" cy="3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Arc 6"/>
              <p:cNvSpPr>
                <a:spLocks/>
              </p:cNvSpPr>
              <p:nvPr/>
            </p:nvSpPr>
            <p:spPr bwMode="auto">
              <a:xfrm flipV="1">
                <a:off x="2483" y="5835"/>
                <a:ext cx="826" cy="3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654" y="5883"/>
              <a:ext cx="50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639" y="5407"/>
              <a:ext cx="0" cy="8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114" y="5684"/>
              <a:ext cx="29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287334" y="1165208"/>
            <a:ext cx="3355972" cy="1406536"/>
            <a:chOff x="1241" y="6235"/>
            <a:chExt cx="2040" cy="1011"/>
          </a:xfrm>
        </p:grpSpPr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1447" y="6541"/>
              <a:ext cx="1834" cy="275"/>
              <a:chOff x="1447" y="6586"/>
              <a:chExt cx="1834" cy="275"/>
            </a:xfrm>
          </p:grpSpPr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1447" y="6586"/>
                <a:ext cx="592" cy="229"/>
                <a:chOff x="8905" y="7356"/>
                <a:chExt cx="887" cy="229"/>
              </a:xfrm>
            </p:grpSpPr>
            <p:grpSp>
              <p:nvGrpSpPr>
                <p:cNvPr id="1037" name="Group 1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1038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9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1" name="Group 17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1042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5" name="Group 21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1046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7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9" name="Group 2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105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53" name="Group 29"/>
              <p:cNvGrpSpPr>
                <a:grpSpLocks/>
              </p:cNvGrpSpPr>
              <p:nvPr/>
            </p:nvGrpSpPr>
            <p:grpSpPr bwMode="auto">
              <a:xfrm>
                <a:off x="1999" y="6587"/>
                <a:ext cx="393" cy="259"/>
                <a:chOff x="8905" y="7356"/>
                <a:chExt cx="887" cy="229"/>
              </a:xfrm>
            </p:grpSpPr>
            <p:grpSp>
              <p:nvGrpSpPr>
                <p:cNvPr id="1054" name="Group 30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105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6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8" name="Group 34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105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0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2" name="Group 38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1063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4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6" name="Group 42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1067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8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70" name="Group 46"/>
              <p:cNvGrpSpPr>
                <a:grpSpLocks/>
              </p:cNvGrpSpPr>
              <p:nvPr/>
            </p:nvGrpSpPr>
            <p:grpSpPr bwMode="auto">
              <a:xfrm>
                <a:off x="2351" y="6602"/>
                <a:ext cx="592" cy="229"/>
                <a:chOff x="8905" y="7356"/>
                <a:chExt cx="887" cy="229"/>
              </a:xfrm>
            </p:grpSpPr>
            <p:grpSp>
              <p:nvGrpSpPr>
                <p:cNvPr id="1071" name="Group 47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1072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3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5" name="Group 51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1076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7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9" name="Group 55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1080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1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3" name="Group 59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1084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5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87" name="Group 63"/>
              <p:cNvGrpSpPr>
                <a:grpSpLocks/>
              </p:cNvGrpSpPr>
              <p:nvPr/>
            </p:nvGrpSpPr>
            <p:grpSpPr bwMode="auto">
              <a:xfrm>
                <a:off x="2888" y="6602"/>
                <a:ext cx="393" cy="259"/>
                <a:chOff x="8905" y="7356"/>
                <a:chExt cx="887" cy="229"/>
              </a:xfrm>
            </p:grpSpPr>
            <p:grpSp>
              <p:nvGrpSpPr>
                <p:cNvPr id="1088" name="Group 64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1089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2" name="Group 68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1093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4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6" name="Group 72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1097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00" name="Group 76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1101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02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0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2191" y="6694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>
              <a:off x="3095" y="6694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auto">
            <a:xfrm>
              <a:off x="2191" y="7109"/>
              <a:ext cx="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7" name="Line 83"/>
            <p:cNvSpPr>
              <a:spLocks noChangeShapeType="1"/>
            </p:cNvSpPr>
            <p:nvPr/>
          </p:nvSpPr>
          <p:spPr bwMode="auto">
            <a:xfrm>
              <a:off x="1241" y="6679"/>
              <a:ext cx="65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8" name="Line 84"/>
            <p:cNvSpPr>
              <a:spLocks noChangeShapeType="1"/>
            </p:cNvSpPr>
            <p:nvPr/>
          </p:nvSpPr>
          <p:spPr bwMode="auto">
            <a:xfrm>
              <a:off x="1593" y="6465"/>
              <a:ext cx="50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Line 85"/>
            <p:cNvSpPr>
              <a:spLocks noChangeShapeType="1"/>
            </p:cNvSpPr>
            <p:nvPr/>
          </p:nvSpPr>
          <p:spPr bwMode="auto">
            <a:xfrm>
              <a:off x="2098" y="6235"/>
              <a:ext cx="29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0" y="2928934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1.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каких средах могут распространяться продольные упругие волны?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1" name="Text Box 87"/>
          <p:cNvSpPr txBox="1">
            <a:spLocks noChangeArrowheads="1"/>
          </p:cNvSpPr>
          <p:nvPr/>
        </p:nvSpPr>
        <p:spPr bwMode="auto">
          <a:xfrm>
            <a:off x="6105498" y="1142984"/>
            <a:ext cx="3038502" cy="62548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сдвиг (ТВ. и ПОВ). Ж)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2" name="Text Box 88"/>
          <p:cNvSpPr txBox="1">
            <a:spLocks noChangeArrowheads="1"/>
          </p:cNvSpPr>
          <p:nvPr/>
        </p:nvSpPr>
        <p:spPr bwMode="auto">
          <a:xfrm rot="20845881">
            <a:off x="1443749" y="2150875"/>
            <a:ext cx="2746094" cy="4404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сжатие (Г,Ж,ТВ)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000100" y="4000504"/>
            <a:ext cx="421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14282" y="5715016"/>
            <a:ext cx="421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501090" y="5429264"/>
            <a:ext cx="33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" name="Group 3"/>
          <p:cNvGrpSpPr>
            <a:grpSpLocks/>
          </p:cNvGrpSpPr>
          <p:nvPr/>
        </p:nvGrpSpPr>
        <p:grpSpPr bwMode="auto">
          <a:xfrm>
            <a:off x="428596" y="3989561"/>
            <a:ext cx="8001061" cy="2401588"/>
            <a:chOff x="5040" y="2458"/>
            <a:chExt cx="3054" cy="1127"/>
          </a:xfrm>
        </p:grpSpPr>
        <p:sp>
          <p:nvSpPr>
            <p:cNvPr id="125" name="Line 4"/>
            <p:cNvSpPr>
              <a:spLocks noChangeShapeType="1"/>
            </p:cNvSpPr>
            <p:nvPr/>
          </p:nvSpPr>
          <p:spPr bwMode="auto">
            <a:xfrm flipV="1">
              <a:off x="5494" y="2458"/>
              <a:ext cx="0" cy="71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Line 5"/>
            <p:cNvSpPr>
              <a:spLocks noChangeShapeType="1"/>
            </p:cNvSpPr>
            <p:nvPr/>
          </p:nvSpPr>
          <p:spPr bwMode="auto">
            <a:xfrm flipH="1">
              <a:off x="5040" y="3171"/>
              <a:ext cx="460" cy="41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Line 6"/>
            <p:cNvSpPr>
              <a:spLocks noChangeShapeType="1"/>
            </p:cNvSpPr>
            <p:nvPr/>
          </p:nvSpPr>
          <p:spPr bwMode="auto">
            <a:xfrm>
              <a:off x="5484" y="3171"/>
              <a:ext cx="261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8" name="Line 12"/>
          <p:cNvSpPr>
            <a:spLocks noChangeShapeType="1"/>
          </p:cNvSpPr>
          <p:nvPr/>
        </p:nvSpPr>
        <p:spPr bwMode="auto">
          <a:xfrm flipH="1">
            <a:off x="1546090" y="5534715"/>
            <a:ext cx="739894" cy="9123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" name="Line 13"/>
          <p:cNvSpPr>
            <a:spLocks noChangeShapeType="1"/>
          </p:cNvSpPr>
          <p:nvPr/>
        </p:nvSpPr>
        <p:spPr bwMode="auto">
          <a:xfrm flipV="1">
            <a:off x="2313394" y="4250831"/>
            <a:ext cx="45719" cy="1283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" name="Line 14"/>
          <p:cNvSpPr>
            <a:spLocks noChangeShapeType="1"/>
          </p:cNvSpPr>
          <p:nvPr/>
        </p:nvSpPr>
        <p:spPr bwMode="auto">
          <a:xfrm flipH="1">
            <a:off x="4016262" y="4695226"/>
            <a:ext cx="1000132" cy="78581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Line 15"/>
          <p:cNvSpPr>
            <a:spLocks noChangeShapeType="1"/>
          </p:cNvSpPr>
          <p:nvPr/>
        </p:nvSpPr>
        <p:spPr bwMode="auto">
          <a:xfrm flipV="1">
            <a:off x="4007692" y="5503410"/>
            <a:ext cx="0" cy="12052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2" name="Группа 131"/>
          <p:cNvGrpSpPr/>
          <p:nvPr/>
        </p:nvGrpSpPr>
        <p:grpSpPr>
          <a:xfrm>
            <a:off x="1626358" y="4250831"/>
            <a:ext cx="6874732" cy="2535755"/>
            <a:chOff x="1840672" y="3357562"/>
            <a:chExt cx="6634904" cy="2535755"/>
          </a:xfrm>
        </p:grpSpPr>
        <p:grpSp>
          <p:nvGrpSpPr>
            <p:cNvPr id="133" name="Group 7"/>
            <p:cNvGrpSpPr>
              <a:grpSpLocks/>
            </p:cNvGrpSpPr>
            <p:nvPr/>
          </p:nvGrpSpPr>
          <p:grpSpPr bwMode="auto">
            <a:xfrm flipV="1">
              <a:off x="1840672" y="3368935"/>
              <a:ext cx="3348757" cy="2488955"/>
              <a:chOff x="860" y="3368"/>
              <a:chExt cx="1405" cy="1170"/>
            </a:xfrm>
          </p:grpSpPr>
          <p:sp>
            <p:nvSpPr>
              <p:cNvPr id="137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9"/>
              <p:cNvSpPr>
                <a:spLocks/>
              </p:cNvSpPr>
              <p:nvPr/>
            </p:nvSpPr>
            <p:spPr bwMode="auto">
              <a:xfrm flipV="1">
                <a:off x="860" y="3960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4" name="Group 7"/>
            <p:cNvGrpSpPr>
              <a:grpSpLocks/>
            </p:cNvGrpSpPr>
            <p:nvPr/>
          </p:nvGrpSpPr>
          <p:grpSpPr bwMode="auto">
            <a:xfrm flipV="1">
              <a:off x="5143504" y="3357558"/>
              <a:ext cx="3332073" cy="2535756"/>
              <a:chOff x="867" y="3368"/>
              <a:chExt cx="1398" cy="1192"/>
            </a:xfrm>
          </p:grpSpPr>
          <p:sp>
            <p:nvSpPr>
              <p:cNvPr id="135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9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9" name="Группа 138"/>
          <p:cNvGrpSpPr/>
          <p:nvPr/>
        </p:nvGrpSpPr>
        <p:grpSpPr>
          <a:xfrm>
            <a:off x="1428733" y="4553429"/>
            <a:ext cx="7256779" cy="1818905"/>
            <a:chOff x="1624463" y="3714752"/>
            <a:chExt cx="7256779" cy="1818905"/>
          </a:xfrm>
        </p:grpSpPr>
        <p:grpSp>
          <p:nvGrpSpPr>
            <p:cNvPr id="140" name="Группа 33"/>
            <p:cNvGrpSpPr/>
            <p:nvPr/>
          </p:nvGrpSpPr>
          <p:grpSpPr>
            <a:xfrm>
              <a:off x="1624463" y="3762653"/>
              <a:ext cx="3809176" cy="1771004"/>
              <a:chOff x="1561399" y="3762653"/>
              <a:chExt cx="3809176" cy="1771004"/>
            </a:xfrm>
          </p:grpSpPr>
          <p:sp>
            <p:nvSpPr>
              <p:cNvPr id="144" name="Freeform 10"/>
              <p:cNvSpPr>
                <a:spLocks/>
              </p:cNvSpPr>
              <p:nvPr/>
            </p:nvSpPr>
            <p:spPr bwMode="auto">
              <a:xfrm>
                <a:off x="1561399" y="4610141"/>
                <a:ext cx="1933929" cy="923516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1"/>
              <p:cNvSpPr>
                <a:spLocks/>
              </p:cNvSpPr>
              <p:nvPr/>
            </p:nvSpPr>
            <p:spPr bwMode="auto">
              <a:xfrm flipH="1" flipV="1">
                <a:off x="3319284" y="3762653"/>
                <a:ext cx="2051291" cy="89221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1" name="Группа 34"/>
            <p:cNvGrpSpPr/>
            <p:nvPr/>
          </p:nvGrpSpPr>
          <p:grpSpPr>
            <a:xfrm>
              <a:off x="5072066" y="3714752"/>
              <a:ext cx="3809176" cy="1771004"/>
              <a:chOff x="1561399" y="3762653"/>
              <a:chExt cx="3809176" cy="1771004"/>
            </a:xfrm>
          </p:grpSpPr>
          <p:sp>
            <p:nvSpPr>
              <p:cNvPr id="142" name="Freeform 10"/>
              <p:cNvSpPr>
                <a:spLocks/>
              </p:cNvSpPr>
              <p:nvPr/>
            </p:nvSpPr>
            <p:spPr bwMode="auto">
              <a:xfrm>
                <a:off x="1561399" y="4610141"/>
                <a:ext cx="1933929" cy="923516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11"/>
              <p:cNvSpPr>
                <a:spLocks/>
              </p:cNvSpPr>
              <p:nvPr/>
            </p:nvSpPr>
            <p:spPr bwMode="auto">
              <a:xfrm flipH="1" flipV="1">
                <a:off x="3319284" y="3762653"/>
                <a:ext cx="2051291" cy="89221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6" name="Line 13"/>
          <p:cNvSpPr>
            <a:spLocks noChangeShapeType="1"/>
          </p:cNvSpPr>
          <p:nvPr/>
        </p:nvSpPr>
        <p:spPr bwMode="auto">
          <a:xfrm flipV="1">
            <a:off x="5786446" y="4250831"/>
            <a:ext cx="45719" cy="1283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Line 12"/>
          <p:cNvSpPr>
            <a:spLocks noChangeShapeType="1"/>
          </p:cNvSpPr>
          <p:nvPr/>
        </p:nvSpPr>
        <p:spPr bwMode="auto">
          <a:xfrm flipH="1">
            <a:off x="5072066" y="5465277"/>
            <a:ext cx="739894" cy="9123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" name="Line 14"/>
          <p:cNvSpPr>
            <a:spLocks noChangeShapeType="1"/>
          </p:cNvSpPr>
          <p:nvPr/>
        </p:nvSpPr>
        <p:spPr bwMode="auto">
          <a:xfrm flipH="1">
            <a:off x="7500958" y="4750897"/>
            <a:ext cx="928694" cy="78581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Line 15"/>
          <p:cNvSpPr>
            <a:spLocks noChangeShapeType="1"/>
          </p:cNvSpPr>
          <p:nvPr/>
        </p:nvSpPr>
        <p:spPr bwMode="auto">
          <a:xfrm flipV="1">
            <a:off x="7516724" y="5536715"/>
            <a:ext cx="0" cy="12052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0" y="428604"/>
            <a:ext cx="4357686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11875" y="833482"/>
            <a:ext cx="2214546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 rot="20774444">
            <a:off x="2672302" y="2088118"/>
            <a:ext cx="1221097" cy="3571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 Box 87"/>
          <p:cNvSpPr txBox="1">
            <a:spLocks noChangeArrowheads="1"/>
          </p:cNvSpPr>
          <p:nvPr/>
        </p:nvSpPr>
        <p:spPr bwMode="auto">
          <a:xfrm>
            <a:off x="6534126" y="6375396"/>
            <a:ext cx="2609906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т10,11  стр. №14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110" grpId="0"/>
      <p:bldP spid="1111" grpId="0" animBg="1"/>
      <p:bldP spid="1112" grpId="0" animBg="1"/>
      <p:bldP spid="114" grpId="0"/>
      <p:bldP spid="115" grpId="0"/>
      <p:bldP spid="116" grpId="0"/>
      <p:bldP spid="128" grpId="0" animBg="1"/>
      <p:bldP spid="129" grpId="0" animBg="1"/>
      <p:bldP spid="130" grpId="0" animBg="1"/>
      <p:bldP spid="131" grpId="0" animBg="1"/>
      <p:bldP spid="146" grpId="0" animBg="1"/>
      <p:bldP spid="147" grpId="0" animBg="1"/>
      <p:bldP spid="148" grpId="0" animBg="1"/>
      <p:bldP spid="149" grpId="0" animBg="1"/>
      <p:bldP spid="119" grpId="0" animBg="1"/>
      <p:bldP spid="120" grpId="0" animBg="1"/>
      <p:bldP spid="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285784" y="0"/>
            <a:ext cx="942978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2. На рисунке 1 представлен профиль волны в определенный момент времени. Чему равна разность фаз колебаний в точках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0 и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714884"/>
            <a:ext cx="9144000" cy="10715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рисунке 1 представлен профиль волны в определенный момент времени. Чему равна амплитуда колебаний точек волны?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сантиметрах.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4030270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4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48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=3,14</a:t>
            </a:r>
            <a:r>
              <a:rPr lang="ru-RU" sz="4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48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=1,6</a:t>
            </a:r>
            <a:endParaRPr lang="ru-RU" sz="4800" dirty="0">
              <a:solidFill>
                <a:srgbClr val="FF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006856" y="857232"/>
            <a:ext cx="3922862" cy="2928958"/>
            <a:chOff x="5221138" y="1037042"/>
            <a:chExt cx="3922862" cy="307183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21138" y="1037042"/>
              <a:ext cx="3922862" cy="3071834"/>
              <a:chOff x="5221138" y="1000108"/>
              <a:chExt cx="3922862" cy="3071834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5357818" y="1000108"/>
                <a:ext cx="3786182" cy="3071834"/>
                <a:chOff x="5357818" y="1000108"/>
                <a:chExt cx="3786182" cy="2643206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57818" y="1000108"/>
                  <a:ext cx="3786182" cy="2571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Прямоугольник 7"/>
                <p:cNvSpPr/>
                <p:nvPr/>
              </p:nvSpPr>
              <p:spPr>
                <a:xfrm>
                  <a:off x="6858016" y="3143248"/>
                  <a:ext cx="928694" cy="5000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5221138" y="1391802"/>
                <a:ext cx="5715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0,4</a:t>
                </a:r>
                <a:endParaRPr lang="ru-RU" dirty="0"/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643570" y="1643050"/>
              <a:ext cx="271464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257174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рисунке 1 представлен профиль волны в определенный момент времени. Чему равна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 длина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волны?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53975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 Ответ введите в метрах.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5429264"/>
            <a:ext cx="192882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Xm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=4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945311"/>
            <a:ext cx="178595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=4м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812449"/>
            <a:ext cx="91440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Длина волны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расстояния между точками, колеблющимися синхронно.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(Путь, который волна проходит за период).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Амплитуда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максимальное значение изменяющейся величины.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6534126" y="6375396"/>
            <a:ext cx="2609906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т10,11  стр. №14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6" grpId="0" animBg="1"/>
      <p:bldP spid="2052" grpId="0"/>
      <p:bldP spid="16" grpId="0" animBg="1"/>
      <p:bldP spid="7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-357222" y="0"/>
            <a:ext cx="95012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 определяется громкость звука при неизменной частоте колебаний?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Амплитудой колебаний.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Фазой колебаний.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Длиной волны.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Скоростью распространения звуковой волны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   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Среди ответов А—Г нет правильного.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3357562"/>
            <a:ext cx="9144000" cy="2000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При переходе звуковой волны из одной среды в другую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длина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звуковой волны увеличилась в 2 раза. Как при этом изменилась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высота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звука?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Увеличилась в 4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Увеличилась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Уменьшилась в 2 раза.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Уменьшилась в 4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Не изменилась.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5214950"/>
            <a:ext cx="9358346" cy="1714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изменится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высота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звука, если при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неизменной частоте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звуковых колебаний 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амплитуда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увеличится в 2 раза?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А. Увеличится в 4 раза. Б. Увеличится в 2 раза. В. Уменьшится в 2 раза. Г. Уменьшится в 4 раза. Д. Останется неизменной.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8261" y="1142984"/>
            <a:ext cx="2031325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36551">
            <a:off x="749015" y="1964996"/>
            <a:ext cx="292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Гц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кГц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04056">
            <a:off x="70403" y="1737885"/>
            <a:ext cx="1636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</a:rPr>
              <a:t>ЗВУК</a:t>
            </a:r>
            <a:endParaRPr lang="ru-RU" sz="4400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413600">
            <a:off x="2420426" y="2034617"/>
            <a:ext cx="2630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340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436551">
            <a:off x="4269097" y="2297051"/>
            <a:ext cx="243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17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-17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мм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929554" y="1163200"/>
            <a:ext cx="1214446" cy="2265800"/>
            <a:chOff x="7929554" y="1163199"/>
            <a:chExt cx="1214446" cy="2265800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 rot="5400000">
              <a:off x="8049725" y="1216908"/>
              <a:ext cx="1122793" cy="1015375"/>
              <a:chOff x="14088" y="6493"/>
              <a:chExt cx="1234" cy="1210"/>
            </a:xfrm>
          </p:grpSpPr>
          <p:grpSp>
            <p:nvGrpSpPr>
              <p:cNvPr id="30" name="Group 4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Freeform 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41" name="Freeform 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10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39" name="Freeform 1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13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37" name="Freeform 1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1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16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35" name="Freeform 1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1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 rot="5400000">
              <a:off x="8095262" y="2601164"/>
              <a:ext cx="1122793" cy="532878"/>
              <a:chOff x="14088" y="6493"/>
              <a:chExt cx="1234" cy="1210"/>
            </a:xfrm>
          </p:grpSpPr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3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20" name="Freeform 3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3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929554" y="2285992"/>
              <a:ext cx="121444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Скругленный прямоугольник 44"/>
          <p:cNvSpPr/>
          <p:nvPr/>
        </p:nvSpPr>
        <p:spPr>
          <a:xfrm>
            <a:off x="1928794" y="428604"/>
            <a:ext cx="3643306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14348" y="4917323"/>
            <a:ext cx="2571768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33682" y="6453310"/>
            <a:ext cx="3524400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 Box 87"/>
          <p:cNvSpPr txBox="1">
            <a:spLocks noChangeArrowheads="1"/>
          </p:cNvSpPr>
          <p:nvPr/>
        </p:nvSpPr>
        <p:spPr bwMode="auto">
          <a:xfrm>
            <a:off x="6534126" y="4857760"/>
            <a:ext cx="2609906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т11  стр. №14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animBg="1"/>
      <p:bldP spid="1030" grpId="0" animBg="1"/>
      <p:bldP spid="6" grpId="0" animBg="1"/>
      <p:bldP spid="6" grpId="1" animBg="1"/>
      <p:bldP spid="8" grpId="0"/>
      <p:bldP spid="9" grpId="0"/>
      <p:bldP spid="10" grpId="0"/>
      <p:bldP spid="11" grpId="0"/>
      <p:bldP spid="45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286908" cy="1000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Длина волны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1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, скорость ее распространения  5 м/с. Чему равен период колебаний?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в секундах.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500098" y="1857364"/>
            <a:ext cx="9644098" cy="114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Длина волны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40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скорость ее распространения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10 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 Чему равна частота колебаний источника волн?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 Ответ введите в герцах.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2100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857232"/>
            <a:ext cx="2214068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2c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07181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3143244"/>
            <a:ext cx="1694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=4c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86380" y="2786058"/>
            <a:ext cx="3071834" cy="10001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Гц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6534126" y="6375396"/>
            <a:ext cx="2609906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т10,11  стр. №14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4" grpId="0"/>
      <p:bldP spid="14" grpId="0" animBg="1"/>
      <p:bldP spid="15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кругленный прямоугольник 109"/>
          <p:cNvSpPr/>
          <p:nvPr/>
        </p:nvSpPr>
        <p:spPr>
          <a:xfrm>
            <a:off x="5572132" y="3929066"/>
            <a:ext cx="2571768" cy="1071570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32" y="1307601"/>
            <a:ext cx="62865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ИНТЕРФЕРЕНЦИЯ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явление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перераспределения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энергии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сложении 2-х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когерентных…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600046" y="4041778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28926" y="4286256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5720" y="342900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 rot="20700000">
            <a:off x="598563" y="3311622"/>
            <a:ext cx="4275647" cy="428627"/>
            <a:chOff x="2857488" y="2643182"/>
            <a:chExt cx="4275647" cy="682479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857488" y="2643182"/>
              <a:ext cx="1428760" cy="642942"/>
              <a:chOff x="-71470" y="4683195"/>
              <a:chExt cx="2982888" cy="1039820"/>
            </a:xfrm>
          </p:grpSpPr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12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Группа 13"/>
            <p:cNvGrpSpPr/>
            <p:nvPr/>
          </p:nvGrpSpPr>
          <p:grpSpPr>
            <a:xfrm>
              <a:off x="5704375" y="2675081"/>
              <a:ext cx="1428760" cy="642942"/>
              <a:chOff x="-71470" y="4683195"/>
              <a:chExt cx="2982888" cy="1039820"/>
            </a:xfrm>
          </p:grpSpPr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17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18"/>
            <p:cNvGrpSpPr/>
            <p:nvPr/>
          </p:nvGrpSpPr>
          <p:grpSpPr>
            <a:xfrm rot="10800000">
              <a:off x="4275615" y="2665412"/>
              <a:ext cx="1428760" cy="660249"/>
              <a:chOff x="-71470" y="4683195"/>
              <a:chExt cx="2982888" cy="1067810"/>
            </a:xfrm>
          </p:grpSpPr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22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844" y="500063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642909" y="5572140"/>
            <a:ext cx="144000" cy="144000"/>
          </a:xfrm>
          <a:prstGeom prst="ellipse">
            <a:avLst/>
          </a:prstGeom>
          <a:solidFill>
            <a:srgbClr val="0014AC"/>
          </a:solidFill>
          <a:ln w="9525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27"/>
          <p:cNvGrpSpPr/>
          <p:nvPr/>
        </p:nvGrpSpPr>
        <p:grpSpPr>
          <a:xfrm rot="19684743">
            <a:off x="334162" y="4078428"/>
            <a:ext cx="4892814" cy="428627"/>
            <a:chOff x="2857488" y="2643182"/>
            <a:chExt cx="4275647" cy="682479"/>
          </a:xfrm>
        </p:grpSpPr>
        <p:grpSp>
          <p:nvGrpSpPr>
            <p:cNvPr id="10" name="Группа 28"/>
            <p:cNvGrpSpPr/>
            <p:nvPr/>
          </p:nvGrpSpPr>
          <p:grpSpPr>
            <a:xfrm>
              <a:off x="2857488" y="2643182"/>
              <a:ext cx="1428761" cy="642942"/>
              <a:chOff x="-71470" y="4683195"/>
              <a:chExt cx="2982888" cy="1039820"/>
            </a:xfrm>
          </p:grpSpPr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Группа 29"/>
            <p:cNvGrpSpPr/>
            <p:nvPr/>
          </p:nvGrpSpPr>
          <p:grpSpPr>
            <a:xfrm>
              <a:off x="5704375" y="2675081"/>
              <a:ext cx="1428761" cy="642942"/>
              <a:chOff x="-71470" y="4683195"/>
              <a:chExt cx="2982888" cy="1039820"/>
            </a:xfrm>
          </p:grpSpPr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38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" name="Группа 30"/>
            <p:cNvGrpSpPr/>
            <p:nvPr/>
          </p:nvGrpSpPr>
          <p:grpSpPr>
            <a:xfrm rot="10800000">
              <a:off x="4275614" y="2665412"/>
              <a:ext cx="1428761" cy="660249"/>
              <a:chOff x="-71470" y="4683195"/>
              <a:chExt cx="2982888" cy="1067810"/>
            </a:xfrm>
          </p:grpSpPr>
          <p:grpSp>
            <p:nvGrpSpPr>
              <p:cNvPr id="24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857752" y="2428868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642910" y="3000372"/>
            <a:ext cx="4214842" cy="107157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14348" y="3000372"/>
            <a:ext cx="4143404" cy="2643206"/>
          </a:xfrm>
          <a:prstGeom prst="line">
            <a:avLst/>
          </a:prstGeom>
          <a:ln w="28575">
            <a:solidFill>
              <a:srgbClr val="0014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071670" y="2857496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857224" y="5572140"/>
            <a:ext cx="857256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332072" y="4393413"/>
            <a:ext cx="1214446" cy="5715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357786" y="2000240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греб.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впад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(2k+1)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5" name="Группа 59"/>
          <p:cNvGrpSpPr/>
          <p:nvPr/>
        </p:nvGrpSpPr>
        <p:grpSpPr>
          <a:xfrm rot="1488064">
            <a:off x="475065" y="4784785"/>
            <a:ext cx="4275647" cy="428627"/>
            <a:chOff x="2857488" y="2643182"/>
            <a:chExt cx="4275647" cy="682479"/>
          </a:xfrm>
        </p:grpSpPr>
        <p:grpSp>
          <p:nvGrpSpPr>
            <p:cNvPr id="28" name="Группа 60"/>
            <p:cNvGrpSpPr/>
            <p:nvPr/>
          </p:nvGrpSpPr>
          <p:grpSpPr>
            <a:xfrm>
              <a:off x="2857488" y="2643182"/>
              <a:ext cx="1428761" cy="642942"/>
              <a:chOff x="-71470" y="4683195"/>
              <a:chExt cx="2982888" cy="1039820"/>
            </a:xfrm>
          </p:grpSpPr>
          <p:grpSp>
            <p:nvGrpSpPr>
              <p:cNvPr id="29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74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5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Группа 61"/>
            <p:cNvGrpSpPr/>
            <p:nvPr/>
          </p:nvGrpSpPr>
          <p:grpSpPr>
            <a:xfrm>
              <a:off x="5704375" y="2675081"/>
              <a:ext cx="1428761" cy="642942"/>
              <a:chOff x="-71470" y="4683195"/>
              <a:chExt cx="2982888" cy="1039820"/>
            </a:xfrm>
          </p:grpSpPr>
          <p:grpSp>
            <p:nvGrpSpPr>
              <p:cNvPr id="31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70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" name="Группа 62"/>
            <p:cNvGrpSpPr/>
            <p:nvPr/>
          </p:nvGrpSpPr>
          <p:grpSpPr>
            <a:xfrm rot="10800000">
              <a:off x="4275614" y="2665412"/>
              <a:ext cx="1428761" cy="660249"/>
              <a:chOff x="-71470" y="4683195"/>
              <a:chExt cx="2982888" cy="1067810"/>
            </a:xfrm>
          </p:grpSpPr>
          <p:grpSp>
            <p:nvGrpSpPr>
              <p:cNvPr id="36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5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0" name="Группа 75"/>
          <p:cNvGrpSpPr/>
          <p:nvPr/>
        </p:nvGrpSpPr>
        <p:grpSpPr>
          <a:xfrm rot="21429488">
            <a:off x="710927" y="5257265"/>
            <a:ext cx="4925045" cy="428627"/>
            <a:chOff x="2857488" y="2643182"/>
            <a:chExt cx="4275647" cy="682479"/>
          </a:xfrm>
        </p:grpSpPr>
        <p:grpSp>
          <p:nvGrpSpPr>
            <p:cNvPr id="44" name="Группа 76"/>
            <p:cNvGrpSpPr/>
            <p:nvPr/>
          </p:nvGrpSpPr>
          <p:grpSpPr>
            <a:xfrm>
              <a:off x="2857488" y="2643182"/>
              <a:ext cx="1428761" cy="642942"/>
              <a:chOff x="-71470" y="4683195"/>
              <a:chExt cx="2982888" cy="1039820"/>
            </a:xfrm>
          </p:grpSpPr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90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9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" name="Группа 77"/>
            <p:cNvGrpSpPr/>
            <p:nvPr/>
          </p:nvGrpSpPr>
          <p:grpSpPr>
            <a:xfrm>
              <a:off x="5704375" y="2675081"/>
              <a:ext cx="1428761" cy="642942"/>
              <a:chOff x="-71470" y="4683195"/>
              <a:chExt cx="2982888" cy="1039820"/>
            </a:xfrm>
          </p:grpSpPr>
          <p:grpSp>
            <p:nvGrpSpPr>
              <p:cNvPr id="48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86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5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" name="Группа 78"/>
            <p:cNvGrpSpPr/>
            <p:nvPr/>
          </p:nvGrpSpPr>
          <p:grpSpPr>
            <a:xfrm rot="10800000">
              <a:off x="4275614" y="2665412"/>
              <a:ext cx="1428761" cy="660249"/>
              <a:chOff x="-71470" y="4683195"/>
              <a:chExt cx="2982888" cy="1067810"/>
            </a:xfrm>
          </p:grpSpPr>
          <p:grpSp>
            <p:nvGrpSpPr>
              <p:cNvPr id="53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82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92" name="Прямая соединительная линия 91"/>
          <p:cNvCxnSpPr/>
          <p:nvPr/>
        </p:nvCxnSpPr>
        <p:spPr>
          <a:xfrm>
            <a:off x="642910" y="4093208"/>
            <a:ext cx="3071834" cy="13360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714348" y="5429264"/>
            <a:ext cx="2857520" cy="214314"/>
          </a:xfrm>
          <a:prstGeom prst="line">
            <a:avLst/>
          </a:prstGeom>
          <a:ln w="28575">
            <a:solidFill>
              <a:srgbClr val="0014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3643306" y="4929198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1643042" y="4714884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1714480" y="5572140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643406" y="3357562"/>
            <a:ext cx="4500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греб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2k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rot="5400000">
            <a:off x="505353" y="4688303"/>
            <a:ext cx="1182544" cy="8070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857224" y="3929066"/>
            <a:ext cx="857256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-357222" y="0"/>
            <a:ext cx="95012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5.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Разность хода двух когерентных волн, излученных когерентными источниками с одинаковой начальной фазой до данной точки, равна    целому числу длин волн. Чему равна амплитуда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результирующего колебания в этой точке, если амплитуда колебаний в каждой волне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1438" y="642918"/>
            <a:ext cx="3000364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7143768" y="5572140"/>
            <a:ext cx="142876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6" name="Text Box 87"/>
          <p:cNvSpPr txBox="1">
            <a:spLocks noChangeArrowheads="1"/>
          </p:cNvSpPr>
          <p:nvPr/>
        </p:nvSpPr>
        <p:spPr bwMode="auto">
          <a:xfrm>
            <a:off x="7034192" y="6375396"/>
            <a:ext cx="2109840" cy="482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т12  стр. №15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4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4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4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60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4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4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4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4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400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400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400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4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4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4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600"/>
                            </p:stCondLst>
                            <p:childTnLst>
                              <p:par>
                                <p:cTn id="1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4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4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4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400"/>
                            </p:stCondLst>
                            <p:childTnLst>
                              <p:par>
                                <p:cTn id="1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4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4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4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4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4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4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4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4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4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145" grpId="0" build="p"/>
      <p:bldP spid="6146" grpId="0" animBg="1"/>
      <p:bldP spid="6149" grpId="0"/>
      <p:bldP spid="6150" grpId="0"/>
      <p:bldP spid="26" grpId="0"/>
      <p:bldP spid="27" grpId="0" animBg="1"/>
      <p:bldP spid="6152" grpId="0"/>
      <p:bldP spid="51" grpId="0"/>
      <p:bldP spid="52" grpId="0" animBg="1"/>
      <p:bldP spid="6153" grpId="0" build="p"/>
      <p:bldP spid="98" grpId="0"/>
      <p:bldP spid="101" grpId="0"/>
      <p:bldP spid="102" grpId="0"/>
      <p:bldP spid="6154" grpId="0" build="p"/>
      <p:bldP spid="108" grpId="0" animBg="1"/>
      <p:bldP spid="93" grpId="0"/>
      <p:bldP spid="94" grpId="0" animBg="1"/>
      <p:bldP spid="9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8704</TotalTime>
  <Words>2252</Words>
  <Application>Microsoft Office PowerPoint</Application>
  <PresentationFormat>Экран (4:3)</PresentationFormat>
  <Paragraphs>326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задание.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Сергей</cp:lastModifiedBy>
  <cp:revision>1204</cp:revision>
  <dcterms:created xsi:type="dcterms:W3CDTF">2009-11-04T14:29:22Z</dcterms:created>
  <dcterms:modified xsi:type="dcterms:W3CDTF">2022-01-16T14:00:00Z</dcterms:modified>
</cp:coreProperties>
</file>