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sldIdLst>
    <p:sldId id="297" r:id="rId2"/>
    <p:sldId id="312" r:id="rId3"/>
    <p:sldId id="313" r:id="rId4"/>
    <p:sldId id="309" r:id="rId5"/>
    <p:sldId id="308" r:id="rId6"/>
    <p:sldId id="306" r:id="rId7"/>
    <p:sldId id="310" r:id="rId8"/>
    <p:sldId id="300" r:id="rId9"/>
    <p:sldId id="304" r:id="rId10"/>
    <p:sldId id="305" r:id="rId11"/>
    <p:sldId id="311" r:id="rId12"/>
    <p:sldId id="30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00FF"/>
    <a:srgbClr val="000000"/>
    <a:srgbClr val="030303"/>
    <a:srgbClr val="00CCFF"/>
    <a:srgbClr val="003E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D66AA-5BE3-458C-AF26-15C39C932D6C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431966-410A-44D8-846C-20D29845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9733-212C-4695-A9B9-5C472E12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7845-3E8C-4AE0-87BA-7CFAFF59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43D-D4C7-4309-BFAD-C58AB186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2D7-4914-44FD-B83D-44FE090D1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CB7-0F47-4A15-B6FB-A4A4AA83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1A88-9E09-43DC-96BC-AAFF8184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F4B7-046A-4427-B3DD-C58F9C9A5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C5D-4DEC-4963-B09B-64E47902D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F7EE-3222-40CA-A8CB-BE7D99F5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F7C-16AA-4412-8434-9CACD60D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D68C-EFB3-478E-AF7F-2EE1D9BC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46F82D-C26C-4774-8513-78060D8D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6" r:id="rId4"/>
    <p:sldLayoutId id="2147483865" r:id="rId5"/>
    <p:sldLayoutId id="2147483857" r:id="rId6"/>
    <p:sldLayoutId id="2147483858" r:id="rId7"/>
    <p:sldLayoutId id="2147483866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2.jpeg"/><Relationship Id="rId5" Type="http://schemas.openxmlformats.org/officeDocument/2006/relationships/audio" Target="../media/audio3.wav"/><Relationship Id="rId10" Type="http://schemas.openxmlformats.org/officeDocument/2006/relationships/image" Target="../media/image11.jpeg"/><Relationship Id="rId4" Type="http://schemas.openxmlformats.org/officeDocument/2006/relationships/audio" Target="../media/audio10.wav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3.jpeg"/><Relationship Id="rId4" Type="http://schemas.openxmlformats.org/officeDocument/2006/relationships/audio" Target="../media/audio6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8 класс  Электромагнетизм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785789"/>
          <a:ext cx="8786841" cy="6072208"/>
        </p:xfrm>
        <a:graphic>
          <a:graphicData uri="http://schemas.openxmlformats.org/drawingml/2006/table">
            <a:tbl>
              <a:tblPr/>
              <a:tblGrid>
                <a:gridCol w="476121"/>
                <a:gridCol w="7583164"/>
                <a:gridCol w="727556"/>
              </a:tblGrid>
              <a:tr h="25477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   "</a:t>
                      </a:r>
                      <a:r>
                        <a:rPr lang="ru-RU" sz="1400" b="1" cap="all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элктромагнитные</a:t>
                      </a:r>
                      <a:r>
                        <a:rPr lang="ru-RU" sz="1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явления" 17/6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Урок - 7 (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т18 ЭМИ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 № 26-1</a:t>
                      </a: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      </a:t>
                      </a:r>
                      <a:r>
                        <a:rPr lang="ru-RU" sz="1400" b="1" i="1" cap="all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Электромагнитная  индукция.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33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14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"действия эл. тока, работа и мощность тока",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для понимания закономерностей </a:t>
                      </a:r>
                      <a:r>
                        <a:rPr lang="ru-RU" sz="14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нахождения работы и мощности тока.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1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</a:t>
                      </a: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эл. тока, работа и мощность тока</a:t>
                      </a:r>
                      <a:r>
                        <a:rPr lang="ru-RU" sz="14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понимания закономерностей</a:t>
                      </a:r>
                      <a:r>
                        <a:rPr lang="ru-RU" sz="14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нахождения работы и мощности тока..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 Способствовать развитию умений математизировать  физические процессы  и развивать умения решать типичные задачи.</a:t>
                      </a:r>
                      <a:r>
                        <a:rPr lang="ru-RU" sz="14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55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55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33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 Явление  электромагнитная индукция.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 Генератор.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Закрепление т№17, для диагностики  стр. 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 (Демонстрация №1)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 №18 с демонстрациями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2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§   (т №18)       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latin typeface="Times New Roman"/>
                          <a:ea typeface="Times New Roman"/>
                          <a:cs typeface="Times New Roman"/>
                        </a:rPr>
                        <a:t>длр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№3 (3,4)     3.  Магнит    у  экрана  </a:t>
                      </a:r>
                      <a:r>
                        <a:rPr lang="en-US" sz="105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.       </a:t>
                      </a:r>
                      <a:r>
                        <a:rPr lang="en-US" sz="1050" b="1" dirty="0">
                          <a:latin typeface="Times New Roman"/>
                          <a:ea typeface="Times New Roman"/>
                          <a:cs typeface="Times New Roman"/>
                        </a:rPr>
                        <a:t>4.  </a:t>
                      </a:r>
                      <a:r>
                        <a:rPr lang="en-US" sz="105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Устройство</a:t>
                      </a:r>
                      <a:r>
                        <a:rPr lang="en-US" sz="105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50" b="1" dirty="0" err="1">
                          <a:latin typeface="Times New Roman"/>
                          <a:ea typeface="Times New Roman"/>
                          <a:cs typeface="Times New Roman"/>
                        </a:rPr>
                        <a:t>электродвигателя</a:t>
                      </a: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27203" y="928670"/>
            <a:ext cx="4821448" cy="3714776"/>
            <a:chOff x="11277" y="5058"/>
            <a:chExt cx="3744" cy="250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1874" y="5058"/>
              <a:ext cx="3147" cy="2500"/>
              <a:chOff x="11874" y="5058"/>
              <a:chExt cx="3147" cy="250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 rot="5371384">
                <a:off x="12680" y="4566"/>
                <a:ext cx="543" cy="1528"/>
              </a:xfrm>
              <a:prstGeom prst="rect">
                <a:avLst/>
              </a:prstGeom>
              <a:solidFill>
                <a:srgbClr val="FF0000"/>
              </a:solidFill>
              <a:ln w="635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 rot="5371384">
                <a:off x="12736" y="6523"/>
                <a:ext cx="543" cy="1528"/>
              </a:xfrm>
              <a:prstGeom prst="rect">
                <a:avLst/>
              </a:prstGeom>
              <a:solidFill>
                <a:srgbClr val="0000FF"/>
              </a:solidFill>
              <a:ln w="635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54" name="Group 6"/>
              <p:cNvGrpSpPr>
                <a:grpSpLocks/>
              </p:cNvGrpSpPr>
              <p:nvPr/>
            </p:nvGrpSpPr>
            <p:grpSpPr bwMode="auto">
              <a:xfrm rot="5371384">
                <a:off x="12292" y="5424"/>
                <a:ext cx="871" cy="1708"/>
                <a:chOff x="5854" y="2692"/>
                <a:chExt cx="946" cy="2006"/>
              </a:xfrm>
            </p:grpSpPr>
            <p:sp>
              <p:nvSpPr>
                <p:cNvPr id="2055" name="Line 7"/>
                <p:cNvSpPr>
                  <a:spLocks noChangeShapeType="1"/>
                </p:cNvSpPr>
                <p:nvPr/>
              </p:nvSpPr>
              <p:spPr bwMode="auto">
                <a:xfrm>
                  <a:off x="5854" y="2715"/>
                  <a:ext cx="0" cy="1345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auto">
                <a:xfrm>
                  <a:off x="6775" y="2692"/>
                  <a:ext cx="0" cy="1345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7" name="Line 9"/>
                <p:cNvSpPr>
                  <a:spLocks noChangeShapeType="1"/>
                </p:cNvSpPr>
                <p:nvPr/>
              </p:nvSpPr>
              <p:spPr bwMode="auto">
                <a:xfrm>
                  <a:off x="5878" y="2694"/>
                  <a:ext cx="897" cy="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Line 10"/>
                <p:cNvSpPr>
                  <a:spLocks noChangeShapeType="1"/>
                </p:cNvSpPr>
                <p:nvPr/>
              </p:nvSpPr>
              <p:spPr bwMode="auto">
                <a:xfrm>
                  <a:off x="5855" y="4037"/>
                  <a:ext cx="402" cy="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auto">
                <a:xfrm>
                  <a:off x="6398" y="4037"/>
                  <a:ext cx="402" cy="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0" name="Line 12"/>
                <p:cNvSpPr>
                  <a:spLocks noChangeShapeType="1"/>
                </p:cNvSpPr>
                <p:nvPr/>
              </p:nvSpPr>
              <p:spPr bwMode="auto">
                <a:xfrm>
                  <a:off x="6233" y="4037"/>
                  <a:ext cx="0" cy="637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1" name="Line 13"/>
                <p:cNvSpPr>
                  <a:spLocks noChangeShapeType="1"/>
                </p:cNvSpPr>
                <p:nvPr/>
              </p:nvSpPr>
              <p:spPr bwMode="auto">
                <a:xfrm>
                  <a:off x="6398" y="4061"/>
                  <a:ext cx="0" cy="637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2" name="Group 14"/>
              <p:cNvGrpSpPr>
                <a:grpSpLocks/>
              </p:cNvGrpSpPr>
              <p:nvPr/>
            </p:nvGrpSpPr>
            <p:grpSpPr bwMode="auto">
              <a:xfrm>
                <a:off x="13603" y="6065"/>
                <a:ext cx="1418" cy="190"/>
                <a:chOff x="13603" y="6065"/>
                <a:chExt cx="1418" cy="190"/>
              </a:xfrm>
            </p:grpSpPr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auto">
                <a:xfrm>
                  <a:off x="13603" y="6250"/>
                  <a:ext cx="624" cy="4"/>
                </a:xfrm>
                <a:prstGeom prst="line">
                  <a:avLst/>
                </a:prstGeom>
                <a:noFill/>
                <a:ln w="635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4233" y="6065"/>
                  <a:ext cx="167" cy="190"/>
                </a:xfrm>
                <a:prstGeom prst="line">
                  <a:avLst/>
                </a:prstGeom>
                <a:noFill/>
                <a:ln w="635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4397" y="6066"/>
                  <a:ext cx="624" cy="4"/>
                </a:xfrm>
                <a:prstGeom prst="line">
                  <a:avLst/>
                </a:prstGeom>
                <a:noFill/>
                <a:ln w="146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66" name="Group 18"/>
            <p:cNvGrpSpPr>
              <a:grpSpLocks/>
            </p:cNvGrpSpPr>
            <p:nvPr/>
          </p:nvGrpSpPr>
          <p:grpSpPr bwMode="auto">
            <a:xfrm>
              <a:off x="11795" y="6198"/>
              <a:ext cx="415" cy="474"/>
              <a:chOff x="11795" y="6178"/>
              <a:chExt cx="415" cy="670"/>
            </a:xfrm>
          </p:grpSpPr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11795" y="6327"/>
                <a:ext cx="276" cy="521"/>
              </a:xfrm>
              <a:prstGeom prst="ellips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11934" y="6178"/>
                <a:ext cx="276" cy="521"/>
              </a:xfrm>
              <a:prstGeom prst="ellips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11277" y="6250"/>
              <a:ext cx="3033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929222" y="1643050"/>
            <a:ext cx="2714612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ДВС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пар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ГИДРО…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турбогенератор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3643314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ГРЭС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ГЭС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АЭС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генератор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46666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Вращать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рамку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магнитном поле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214950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Электромагнит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Рамка на сердечнике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Скользящий контакт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экономить 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  <p:bldP spid="23" grpId="0"/>
      <p:bldP spid="24" grpId="0"/>
      <p:bldP spid="25" grpId="0"/>
      <p:bldP spid="26" grpId="0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Электромагнитная индукция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возникновения индукционного тока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магнитного поля.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электромагнитной индукции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возникающий в проводнике, пропорционален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скорости изменения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магнитного поля.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Генератор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устройство вырабатывающее ток состоит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электромагнита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Рамки, в которых индуцируется ток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скользящий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контакт.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№18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тетради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2662906">
            <a:off x="3551238" y="1471613"/>
            <a:ext cx="815975" cy="833437"/>
            <a:chOff x="7108" y="3188"/>
            <a:chExt cx="207" cy="207"/>
          </a:xfrm>
        </p:grpSpPr>
        <p:sp>
          <p:nvSpPr>
            <p:cNvPr id="2157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2662906">
            <a:off x="3556000" y="2490788"/>
            <a:ext cx="815975" cy="833437"/>
            <a:chOff x="7108" y="3188"/>
            <a:chExt cx="207" cy="207"/>
          </a:xfrm>
        </p:grpSpPr>
        <p:sp>
          <p:nvSpPr>
            <p:cNvPr id="2157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 rot="2662906">
            <a:off x="3517900" y="3538538"/>
            <a:ext cx="815975" cy="833437"/>
            <a:chOff x="7108" y="3188"/>
            <a:chExt cx="207" cy="207"/>
          </a:xfrm>
        </p:grpSpPr>
        <p:sp>
          <p:nvSpPr>
            <p:cNvPr id="2156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 rot="2662906">
            <a:off x="3427413" y="4433888"/>
            <a:ext cx="815975" cy="833437"/>
            <a:chOff x="7108" y="3188"/>
            <a:chExt cx="207" cy="207"/>
          </a:xfrm>
        </p:grpSpPr>
        <p:sp>
          <p:nvSpPr>
            <p:cNvPr id="2156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 rot="2662906">
            <a:off x="3427413" y="5372100"/>
            <a:ext cx="815975" cy="833438"/>
            <a:chOff x="7108" y="3188"/>
            <a:chExt cx="207" cy="207"/>
          </a:xfrm>
        </p:grpSpPr>
        <p:sp>
          <p:nvSpPr>
            <p:cNvPr id="2156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 rot="2662906">
            <a:off x="1512888" y="838200"/>
            <a:ext cx="815975" cy="833438"/>
            <a:chOff x="7108" y="3188"/>
            <a:chExt cx="207" cy="207"/>
          </a:xfrm>
        </p:grpSpPr>
        <p:sp>
          <p:nvSpPr>
            <p:cNvPr id="2156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2662906">
            <a:off x="1517650" y="1857375"/>
            <a:ext cx="815975" cy="833438"/>
            <a:chOff x="7108" y="3188"/>
            <a:chExt cx="207" cy="207"/>
          </a:xfrm>
        </p:grpSpPr>
        <p:sp>
          <p:nvSpPr>
            <p:cNvPr id="2156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 rot="2662906">
            <a:off x="1479550" y="2905125"/>
            <a:ext cx="815975" cy="833438"/>
            <a:chOff x="7108" y="3188"/>
            <a:chExt cx="207" cy="207"/>
          </a:xfrm>
        </p:grpSpPr>
        <p:sp>
          <p:nvSpPr>
            <p:cNvPr id="2155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 rot="2662906">
            <a:off x="1389063" y="3800475"/>
            <a:ext cx="815975" cy="833438"/>
            <a:chOff x="7108" y="3188"/>
            <a:chExt cx="207" cy="207"/>
          </a:xfrm>
        </p:grpSpPr>
        <p:sp>
          <p:nvSpPr>
            <p:cNvPr id="2155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1389063" y="4738688"/>
            <a:ext cx="815975" cy="833437"/>
            <a:chOff x="7108" y="3188"/>
            <a:chExt cx="207" cy="207"/>
          </a:xfrm>
        </p:grpSpPr>
        <p:sp>
          <p:nvSpPr>
            <p:cNvPr id="2155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6000750" y="2500313"/>
            <a:ext cx="1643063" cy="1587"/>
          </a:xfrm>
          <a:prstGeom prst="line">
            <a:avLst/>
          </a:prstGeom>
          <a:ln w="952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rot="5400000">
            <a:off x="4043363" y="2957512"/>
            <a:ext cx="3346450" cy="5746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1042988" y="2886075"/>
            <a:ext cx="3346450" cy="5746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1250950" y="3035301"/>
            <a:ext cx="2784475" cy="0"/>
          </a:xfrm>
          <a:prstGeom prst="line">
            <a:avLst/>
          </a:prstGeom>
          <a:ln w="88900">
            <a:solidFill>
              <a:srgbClr val="1921C5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6103938" y="1381125"/>
            <a:ext cx="815975" cy="833438"/>
            <a:chOff x="7108" y="3188"/>
            <a:chExt cx="207" cy="207"/>
          </a:xfrm>
        </p:grpSpPr>
        <p:sp>
          <p:nvSpPr>
            <p:cNvPr id="2155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 rot="2662906">
            <a:off x="6108700" y="2400300"/>
            <a:ext cx="815975" cy="833438"/>
            <a:chOff x="7108" y="3188"/>
            <a:chExt cx="207" cy="207"/>
          </a:xfrm>
        </p:grpSpPr>
        <p:sp>
          <p:nvSpPr>
            <p:cNvPr id="2155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 rot="2662906">
            <a:off x="6070600" y="3448050"/>
            <a:ext cx="815975" cy="833438"/>
            <a:chOff x="7108" y="3188"/>
            <a:chExt cx="207" cy="207"/>
          </a:xfrm>
        </p:grpSpPr>
        <p:sp>
          <p:nvSpPr>
            <p:cNvPr id="2154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 rot="2662906">
            <a:off x="5980113" y="4343400"/>
            <a:ext cx="815975" cy="833438"/>
            <a:chOff x="7108" y="3188"/>
            <a:chExt cx="207" cy="207"/>
          </a:xfrm>
        </p:grpSpPr>
        <p:sp>
          <p:nvSpPr>
            <p:cNvPr id="2154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 rot="2662906">
            <a:off x="5980113" y="5281613"/>
            <a:ext cx="815975" cy="833437"/>
            <a:chOff x="7108" y="3188"/>
            <a:chExt cx="207" cy="207"/>
          </a:xfrm>
        </p:grpSpPr>
        <p:sp>
          <p:nvSpPr>
            <p:cNvPr id="2154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 rot="16200000" flipV="1">
            <a:off x="4322762" y="3249613"/>
            <a:ext cx="2784475" cy="0"/>
          </a:xfrm>
          <a:prstGeom prst="line">
            <a:avLst/>
          </a:prstGeom>
          <a:ln w="88900">
            <a:solidFill>
              <a:srgbClr val="1921C5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4875" y="2714625"/>
            <a:ext cx="1500188" cy="0"/>
          </a:xfrm>
          <a:prstGeom prst="line">
            <a:avLst/>
          </a:prstGeom>
          <a:ln w="952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31"/>
          <p:cNvSpPr txBox="1">
            <a:spLocks noChangeArrowheads="1"/>
          </p:cNvSpPr>
          <p:nvPr/>
        </p:nvSpPr>
        <p:spPr bwMode="auto">
          <a:xfrm>
            <a:off x="7215188" y="428625"/>
            <a:ext cx="1071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5786438" y="642938"/>
            <a:ext cx="1071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>
              <a:solidFill>
                <a:srgbClr val="1921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31"/>
          <p:cNvSpPr txBox="1">
            <a:spLocks noChangeArrowheads="1"/>
          </p:cNvSpPr>
          <p:nvPr/>
        </p:nvSpPr>
        <p:spPr bwMode="auto">
          <a:xfrm>
            <a:off x="2714625" y="571500"/>
            <a:ext cx="1071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>
              <a:solidFill>
                <a:srgbClr val="1921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31"/>
          <p:cNvSpPr txBox="1">
            <a:spLocks noChangeArrowheads="1"/>
          </p:cNvSpPr>
          <p:nvPr/>
        </p:nvSpPr>
        <p:spPr bwMode="auto">
          <a:xfrm>
            <a:off x="7215188" y="1357313"/>
            <a:ext cx="1357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baseline="-25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31"/>
          <p:cNvSpPr txBox="1">
            <a:spLocks noChangeArrowheads="1"/>
          </p:cNvSpPr>
          <p:nvPr/>
        </p:nvSpPr>
        <p:spPr bwMode="auto">
          <a:xfrm>
            <a:off x="357188" y="1333500"/>
            <a:ext cx="1357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baseline="-250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786188" y="0"/>
            <a:ext cx="535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Правило левой руки</a:t>
            </a:r>
          </a:p>
        </p:txBody>
      </p:sp>
      <p:sp>
        <p:nvSpPr>
          <p:cNvPr id="66" name="Прямоугольник 65"/>
          <p:cNvSpPr/>
          <p:nvPr/>
        </p:nvSpPr>
        <p:spPr>
          <a:xfrm rot="10800000">
            <a:off x="2786063" y="5572125"/>
            <a:ext cx="3346450" cy="5746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3071813" y="5857875"/>
            <a:ext cx="2571750" cy="1588"/>
          </a:xfrm>
          <a:prstGeom prst="line">
            <a:avLst/>
          </a:prstGeom>
          <a:ln w="88900">
            <a:solidFill>
              <a:srgbClr val="1921C5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571207" y="4856956"/>
            <a:ext cx="1428750" cy="1587"/>
          </a:xfrm>
          <a:prstGeom prst="line">
            <a:avLst/>
          </a:prstGeom>
          <a:ln w="952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1"/>
          <p:cNvSpPr txBox="1">
            <a:spLocks noChangeArrowheads="1"/>
          </p:cNvSpPr>
          <p:nvPr/>
        </p:nvSpPr>
        <p:spPr bwMode="auto">
          <a:xfrm>
            <a:off x="4300538" y="3302000"/>
            <a:ext cx="1357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baseline="-250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Рисунок 67" descr="IMG_059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57750"/>
            <a:ext cx="231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1546225" y="5889625"/>
            <a:ext cx="1020763" cy="1588"/>
          </a:xfrm>
          <a:prstGeom prst="line">
            <a:avLst/>
          </a:prstGeom>
          <a:ln w="95250">
            <a:solidFill>
              <a:srgbClr val="1921C5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9" name="TextBox 31"/>
          <p:cNvSpPr txBox="1">
            <a:spLocks noChangeArrowheads="1"/>
          </p:cNvSpPr>
          <p:nvPr/>
        </p:nvSpPr>
        <p:spPr bwMode="auto">
          <a:xfrm>
            <a:off x="2222500" y="5781675"/>
            <a:ext cx="585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>
              <a:solidFill>
                <a:srgbClr val="1921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16200000" flipV="1">
            <a:off x="26195" y="5155406"/>
            <a:ext cx="1071562" cy="714375"/>
          </a:xfrm>
          <a:prstGeom prst="line">
            <a:avLst/>
          </a:prstGeom>
          <a:ln w="149225">
            <a:solidFill>
              <a:srgbClr val="0066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TextBox 31"/>
          <p:cNvSpPr txBox="1">
            <a:spLocks noChangeArrowheads="1"/>
          </p:cNvSpPr>
          <p:nvPr/>
        </p:nvSpPr>
        <p:spPr bwMode="auto">
          <a:xfrm>
            <a:off x="127000" y="3929063"/>
            <a:ext cx="857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baseline="-250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445294" y="5041107"/>
            <a:ext cx="1000125" cy="1587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3" name="TextBox 31"/>
          <p:cNvSpPr txBox="1">
            <a:spLocks noChangeArrowheads="1"/>
          </p:cNvSpPr>
          <p:nvPr/>
        </p:nvSpPr>
        <p:spPr bwMode="auto">
          <a:xfrm>
            <a:off x="608013" y="5949950"/>
            <a:ext cx="596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77" name="Рисунок 76" descr="IMG_059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2600" y="4857750"/>
            <a:ext cx="231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99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0347 -0.23866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46024 -0.00764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9676E-6 L -1.38889E-6 -0.332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61" grpId="0"/>
      <p:bldP spid="62" grpId="0"/>
      <p:bldP spid="63" grpId="0"/>
      <p:bldP spid="64" grpId="0"/>
      <p:bldP spid="65" grpId="0"/>
      <p:bldP spid="65" grpId="1"/>
      <p:bldP spid="65" grpId="2"/>
      <p:bldP spid="66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2662906">
            <a:off x="1495425" y="2267755"/>
            <a:ext cx="1160463" cy="1047750"/>
            <a:chOff x="7108" y="3188"/>
            <a:chExt cx="207" cy="207"/>
          </a:xfrm>
        </p:grpSpPr>
        <p:sp>
          <p:nvSpPr>
            <p:cNvPr id="19486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1411288" y="2182812"/>
            <a:ext cx="1231900" cy="1103312"/>
          </a:xfrm>
          <a:prstGeom prst="ellipse">
            <a:avLst/>
          </a:pr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2911472" y="2878138"/>
            <a:ext cx="1231900" cy="1103312"/>
          </a:xfrm>
          <a:prstGeom prst="ellipse">
            <a:avLst/>
          </a:pr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341688" y="3286126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0"/>
            <a:ext cx="4357687" cy="1071563"/>
          </a:xfrm>
          <a:prstGeom prst="rect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4676775"/>
            <a:ext cx="4357687" cy="107156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191419" y="2856707"/>
            <a:ext cx="3571875" cy="1587"/>
          </a:xfrm>
          <a:prstGeom prst="line">
            <a:avLst/>
          </a:prstGeom>
          <a:ln w="9525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15106" y="2856707"/>
            <a:ext cx="3571875" cy="1588"/>
          </a:xfrm>
          <a:prstGeom prst="line">
            <a:avLst/>
          </a:prstGeom>
          <a:ln w="9525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-589756" y="2856707"/>
            <a:ext cx="3571875" cy="1587"/>
          </a:xfrm>
          <a:prstGeom prst="line">
            <a:avLst/>
          </a:prstGeom>
          <a:ln w="9525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2082006" y="2856707"/>
            <a:ext cx="3571875" cy="1588"/>
          </a:xfrm>
          <a:prstGeom prst="line">
            <a:avLst/>
          </a:prstGeom>
          <a:ln w="9525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858294" y="2856707"/>
            <a:ext cx="3571875" cy="1587"/>
          </a:xfrm>
          <a:prstGeom prst="line">
            <a:avLst/>
          </a:prstGeom>
          <a:ln w="9525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-1356519" y="2856707"/>
            <a:ext cx="3571875" cy="1588"/>
          </a:xfrm>
          <a:prstGeom prst="line">
            <a:avLst/>
          </a:prstGeom>
          <a:ln w="95250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" y="5786454"/>
            <a:ext cx="5357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левой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руки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133350" y="1652588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baseline="-250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0" y="2786058"/>
            <a:ext cx="1714500" cy="0"/>
          </a:xfrm>
          <a:prstGeom prst="line">
            <a:avLst/>
          </a:prstGeom>
          <a:ln w="952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000500" y="3406775"/>
            <a:ext cx="1714500" cy="0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5143500" y="2249488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baseline="-250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IMG_059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3643337"/>
            <a:ext cx="3714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7397750" y="5357826"/>
            <a:ext cx="1714500" cy="0"/>
          </a:xfrm>
          <a:prstGeom prst="line">
            <a:avLst/>
          </a:prstGeom>
          <a:ln w="952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8537575" y="5327650"/>
            <a:ext cx="984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6107906" y="4750609"/>
            <a:ext cx="1071563" cy="714375"/>
          </a:xfrm>
          <a:prstGeom prst="line">
            <a:avLst/>
          </a:prstGeom>
          <a:ln w="149225">
            <a:solidFill>
              <a:srgbClr val="0000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7189788" y="3540125"/>
            <a:ext cx="1357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baseline="-25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6422231" y="4493419"/>
            <a:ext cx="1285875" cy="1588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6143643" y="5357813"/>
            <a:ext cx="1000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6600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14810" y="0"/>
            <a:ext cx="4643438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В ПРАВУЮ ручку  </a:t>
            </a:r>
            <a:r>
              <a:rPr lang="ru-RU" sz="2600" b="1" dirty="0" err="1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ручечку</a:t>
            </a:r>
            <a:r>
              <a:rPr lang="ru-RU" sz="2600" b="1" dirty="0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14810" y="714356"/>
            <a:ext cx="542929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Воткнуть в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ЛЕВУЮ </a:t>
            </a:r>
            <a:r>
              <a:rPr lang="ru-RU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ручечку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28992" y="1142984"/>
            <a:ext cx="600079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пальца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движению плюсов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929188" y="1857364"/>
            <a:ext cx="4214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БОЛЬШОЙ  ПАЛЕЦ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ПО СИЛЕ</a:t>
            </a:r>
          </a:p>
        </p:txBody>
      </p:sp>
      <p:grpSp>
        <p:nvGrpSpPr>
          <p:cNvPr id="3" name="Группа 31"/>
          <p:cNvGrpSpPr/>
          <p:nvPr/>
        </p:nvGrpSpPr>
        <p:grpSpPr>
          <a:xfrm>
            <a:off x="4786314" y="4214818"/>
            <a:ext cx="538875" cy="707886"/>
            <a:chOff x="8072462" y="4071942"/>
            <a:chExt cx="538875" cy="7078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072462" y="4071942"/>
              <a:ext cx="5261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2"/>
            <p:cNvSpPr>
              <a:spLocks noChangeShapeType="1"/>
            </p:cNvSpPr>
            <p:nvPr/>
          </p:nvSpPr>
          <p:spPr bwMode="auto">
            <a:xfrm>
              <a:off x="8215337" y="4143380"/>
              <a:ext cx="396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99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6500834"/>
            <a:ext cx="207167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Диагн</a:t>
            </a:r>
            <a:r>
              <a:rPr lang="ru-RU" sz="2000" smtClean="0">
                <a:solidFill>
                  <a:schemeClr val="bg1"/>
                </a:solidFill>
              </a:rPr>
              <a:t>  стр27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9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5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25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25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250"/>
                            </p:stCondLst>
                            <p:childTnLst>
                              <p:par>
                                <p:cTn id="12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250"/>
                            </p:stCondLst>
                            <p:childTnLst>
                              <p:par>
                                <p:cTn id="12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75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750"/>
                            </p:stCondLst>
                            <p:childTnLst>
                              <p:par>
                                <p:cTn id="13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25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5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25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250"/>
                            </p:stCondLst>
                            <p:childTnLst>
                              <p:par>
                                <p:cTn id="15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250"/>
                            </p:stCondLst>
                            <p:childTnLst>
                              <p:par>
                                <p:cTn id="1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250"/>
                            </p:stCondLst>
                            <p:childTnLst>
                              <p:par>
                                <p:cTn id="1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7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250"/>
                            </p:stCondLst>
                            <p:childTnLst>
                              <p:par>
                                <p:cTn id="1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0" dur="3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250"/>
                            </p:stCondLst>
                            <p:childTnLst>
                              <p:par>
                                <p:cTn id="1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3" dur="3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250"/>
                            </p:stCondLst>
                            <p:childTnLst>
                              <p:par>
                                <p:cTn id="17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59" grpId="1" animBg="1"/>
      <p:bldP spid="19460" grpId="0" animBg="1"/>
      <p:bldP spid="19460" grpId="1" animBg="1"/>
      <p:bldP spid="7" grpId="0" animBg="1"/>
      <p:bldP spid="7" grpId="1" animBg="1"/>
      <p:bldP spid="8" grpId="0" animBg="1"/>
      <p:bldP spid="9" grpId="0" animBg="1"/>
      <p:bldP spid="24" grpId="0"/>
      <p:bldP spid="24" grpId="1"/>
      <p:bldP spid="24" grpId="2"/>
      <p:bldP spid="26" grpId="0"/>
      <p:bldP spid="30" grpId="0"/>
      <p:bldP spid="31" grpId="0"/>
      <p:bldP spid="38" grpId="0"/>
      <p:bldP spid="41" grpId="0"/>
      <p:bldP spid="42" grpId="0" autoUpdateAnimBg="0"/>
      <p:bldP spid="42" grpId="1" animBg="1"/>
      <p:bldP spid="43" grpId="0" autoUpdateAnimBg="0"/>
      <p:bldP spid="43" grpId="1" animBg="1"/>
      <p:bldP spid="44" grpId="0" autoUpdateAnimBg="0"/>
      <p:bldP spid="44" grpId="1" animBg="1"/>
      <p:bldP spid="45" grpId="0"/>
      <p:bldP spid="45" grpId="1"/>
      <p:bldP spid="4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 r="47798"/>
          <a:stretch>
            <a:fillRect/>
          </a:stretch>
        </p:blipFill>
        <p:spPr bwMode="auto">
          <a:xfrm>
            <a:off x="3921105" y="2500306"/>
            <a:ext cx="522289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2" y="-24"/>
            <a:ext cx="9144032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Ось металлического колеса установлена вертикально в подшипниках (рис. 1). На ось и обод колеса  наложены металлические пластинки-щетки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и 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которые соединены через ключ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источником тока.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Опишите состояние колеса при замыкании ключа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обоснуйте.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 rot="10800000" flipH="1">
            <a:off x="5786446" y="3500438"/>
            <a:ext cx="642942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IMG_059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1130245" y="4227517"/>
            <a:ext cx="231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535853" y="5893611"/>
            <a:ext cx="1071570" cy="0"/>
          </a:xfrm>
          <a:prstGeom prst="line">
            <a:avLst/>
          </a:prstGeom>
          <a:ln w="952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2285952" y="5892801"/>
            <a:ext cx="585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214382" y="5072074"/>
            <a:ext cx="857253" cy="785822"/>
          </a:xfrm>
          <a:prstGeom prst="line">
            <a:avLst/>
          </a:prstGeom>
          <a:ln w="149225">
            <a:solidFill>
              <a:srgbClr val="220FB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428828" y="4000504"/>
            <a:ext cx="103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0266" y="5072068"/>
            <a:ext cx="1143008" cy="6"/>
          </a:xfrm>
          <a:prstGeom prst="line">
            <a:avLst/>
          </a:prstGeom>
          <a:ln w="95250">
            <a:solidFill>
              <a:srgbClr val="0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929189" y="3571878"/>
            <a:ext cx="1143012" cy="1"/>
          </a:xfrm>
          <a:prstGeom prst="line">
            <a:avLst/>
          </a:prstGeom>
          <a:ln w="149225">
            <a:solidFill>
              <a:srgbClr val="220FB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572132" y="3786190"/>
            <a:ext cx="1000132" cy="571504"/>
          </a:xfrm>
          <a:prstGeom prst="line">
            <a:avLst/>
          </a:prstGeom>
          <a:ln w="95250">
            <a:solidFill>
              <a:srgbClr val="0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1714480" y="2857496"/>
            <a:ext cx="285752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нас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4214810" y="5143512"/>
            <a:ext cx="357190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4929190" y="5183051"/>
            <a:ext cx="357190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6882"/>
            <a:ext cx="914400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используя магнитное поле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получить ток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18434"/>
            <a:ext cx="9144000" cy="11079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Что делает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генератор?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387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создаёт 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магнитное поле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150138"/>
            <a:ext cx="657226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785794"/>
            <a:ext cx="9144000" cy="190039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5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5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магнитная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930016">
            <a:off x="3023130" y="3281044"/>
            <a:ext cx="5929354" cy="814727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индукция</a:t>
            </a:r>
            <a:endParaRPr lang="ru-RU" sz="6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529827">
            <a:off x="-31465" y="4982647"/>
            <a:ext cx="9151503" cy="1018804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генератор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10000" contrast="30000"/>
          </a:blip>
          <a:srcRect l="21811" t="27007" r="9448" b="13139"/>
          <a:stretch>
            <a:fillRect/>
          </a:stretch>
        </p:blipFill>
        <p:spPr bwMode="auto">
          <a:xfrm>
            <a:off x="-36512" y="188640"/>
            <a:ext cx="78843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92933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Если двигать……………………………………………….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5138247" y="1190359"/>
            <a:ext cx="5643577" cy="3281367"/>
            <a:chOff x="3214678" y="1357298"/>
            <a:chExt cx="5643577" cy="3281367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214678" y="1357298"/>
              <a:ext cx="5643577" cy="3281367"/>
              <a:chOff x="1796" y="6025"/>
              <a:chExt cx="5795" cy="1589"/>
            </a:xfrm>
          </p:grpSpPr>
          <p:sp>
            <p:nvSpPr>
              <p:cNvPr id="13341" name="Oval 29"/>
              <p:cNvSpPr>
                <a:spLocks noChangeArrowheads="1"/>
              </p:cNvSpPr>
              <p:nvPr/>
            </p:nvSpPr>
            <p:spPr bwMode="auto">
              <a:xfrm>
                <a:off x="2511" y="6198"/>
                <a:ext cx="4412" cy="391"/>
              </a:xfrm>
              <a:prstGeom prst="ellipse">
                <a:avLst/>
              </a:prstGeom>
              <a:noFill/>
              <a:ln w="730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Oval 30"/>
              <p:cNvSpPr>
                <a:spLocks noChangeArrowheads="1"/>
              </p:cNvSpPr>
              <p:nvPr/>
            </p:nvSpPr>
            <p:spPr bwMode="auto">
              <a:xfrm>
                <a:off x="2430" y="7074"/>
                <a:ext cx="4412" cy="391"/>
              </a:xfrm>
              <a:prstGeom prst="ellipse">
                <a:avLst/>
              </a:prstGeom>
              <a:noFill/>
              <a:ln w="730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Oval 31"/>
              <p:cNvSpPr>
                <a:spLocks noChangeArrowheads="1"/>
              </p:cNvSpPr>
              <p:nvPr/>
            </p:nvSpPr>
            <p:spPr bwMode="auto">
              <a:xfrm>
                <a:off x="1796" y="6981"/>
                <a:ext cx="5749" cy="633"/>
              </a:xfrm>
              <a:prstGeom prst="ellipse">
                <a:avLst/>
              </a:prstGeom>
              <a:noFill/>
              <a:ln w="730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Oval 32"/>
              <p:cNvSpPr>
                <a:spLocks noChangeArrowheads="1"/>
              </p:cNvSpPr>
              <p:nvPr/>
            </p:nvSpPr>
            <p:spPr bwMode="auto">
              <a:xfrm>
                <a:off x="1842" y="6025"/>
                <a:ext cx="5749" cy="633"/>
              </a:xfrm>
              <a:prstGeom prst="ellipse">
                <a:avLst/>
              </a:prstGeom>
              <a:noFill/>
              <a:ln w="730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/>
            </p:nvSpPr>
            <p:spPr bwMode="auto">
              <a:xfrm flipH="1">
                <a:off x="2600" y="6814"/>
                <a:ext cx="3906" cy="0"/>
              </a:xfrm>
              <a:prstGeom prst="line">
                <a:avLst/>
              </a:prstGeom>
              <a:noFill/>
              <a:ln w="149225">
                <a:solidFill>
                  <a:srgbClr val="00CC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Group 1"/>
            <p:cNvGrpSpPr>
              <a:grpSpLocks/>
            </p:cNvGrpSpPr>
            <p:nvPr/>
          </p:nvGrpSpPr>
          <p:grpSpPr bwMode="auto">
            <a:xfrm>
              <a:off x="4929190" y="2571744"/>
              <a:ext cx="2286016" cy="857256"/>
              <a:chOff x="12182" y="2651"/>
              <a:chExt cx="2057" cy="366"/>
            </a:xfrm>
          </p:grpSpPr>
          <p:sp>
            <p:nvSpPr>
              <p:cNvPr id="44" name="Rectangle 2"/>
              <p:cNvSpPr>
                <a:spLocks noChangeArrowheads="1"/>
              </p:cNvSpPr>
              <p:nvPr/>
            </p:nvSpPr>
            <p:spPr bwMode="auto">
              <a:xfrm>
                <a:off x="12182" y="2651"/>
                <a:ext cx="1016" cy="366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Rectangle 3"/>
              <p:cNvSpPr>
                <a:spLocks noChangeArrowheads="1"/>
              </p:cNvSpPr>
              <p:nvPr/>
            </p:nvSpPr>
            <p:spPr bwMode="auto">
              <a:xfrm>
                <a:off x="13223" y="2651"/>
                <a:ext cx="1016" cy="36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4084793" y="1558753"/>
            <a:ext cx="45719" cy="2500330"/>
          </a:xfrm>
          <a:prstGeom prst="line">
            <a:avLst/>
          </a:prstGeom>
          <a:noFill/>
          <a:ln w="149225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348" name="Group 3"/>
          <p:cNvGrpSpPr>
            <a:grpSpLocks/>
          </p:cNvGrpSpPr>
          <p:nvPr/>
        </p:nvGrpSpPr>
        <p:grpSpPr bwMode="auto">
          <a:xfrm>
            <a:off x="3125788" y="1215043"/>
            <a:ext cx="2031638" cy="2499709"/>
            <a:chOff x="1915" y="6726"/>
            <a:chExt cx="1192" cy="1485"/>
          </a:xfrm>
        </p:grpSpPr>
        <p:sp>
          <p:nvSpPr>
            <p:cNvPr id="13358" name="Rectangle 4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59" name="Group 5"/>
            <p:cNvGrpSpPr>
              <a:grpSpLocks/>
            </p:cNvGrpSpPr>
            <p:nvPr/>
          </p:nvGrpSpPr>
          <p:grpSpPr bwMode="auto">
            <a:xfrm>
              <a:off x="1978" y="7270"/>
              <a:ext cx="352" cy="935"/>
              <a:chOff x="2020" y="7270"/>
              <a:chExt cx="352" cy="935"/>
            </a:xfrm>
          </p:grpSpPr>
          <p:sp>
            <p:nvSpPr>
              <p:cNvPr id="13366" name="Arc 6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Arc 7"/>
              <p:cNvSpPr>
                <a:spLocks/>
              </p:cNvSpPr>
              <p:nvPr/>
            </p:nvSpPr>
            <p:spPr bwMode="auto">
              <a:xfrm>
                <a:off x="2198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Line 8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0" name="Group 9"/>
            <p:cNvGrpSpPr>
              <a:grpSpLocks/>
            </p:cNvGrpSpPr>
            <p:nvPr/>
          </p:nvGrpSpPr>
          <p:grpSpPr bwMode="auto">
            <a:xfrm>
              <a:off x="2341" y="7276"/>
              <a:ext cx="352" cy="935"/>
              <a:chOff x="2020" y="7270"/>
              <a:chExt cx="352" cy="935"/>
            </a:xfrm>
          </p:grpSpPr>
          <p:sp>
            <p:nvSpPr>
              <p:cNvPr id="13363" name="Arc 10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Arc 11"/>
              <p:cNvSpPr>
                <a:spLocks/>
              </p:cNvSpPr>
              <p:nvPr/>
            </p:nvSpPr>
            <p:spPr bwMode="auto">
              <a:xfrm>
                <a:off x="2198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Line 12"/>
              <p:cNvSpPr>
                <a:spLocks noChangeShapeType="1"/>
              </p:cNvSpPr>
              <p:nvPr/>
            </p:nvSpPr>
            <p:spPr bwMode="auto">
              <a:xfrm>
                <a:off x="2200" y="7408"/>
                <a:ext cx="0" cy="6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61" name="Arc 13"/>
            <p:cNvSpPr>
              <a:spLocks/>
            </p:cNvSpPr>
            <p:nvPr/>
          </p:nvSpPr>
          <p:spPr bwMode="auto">
            <a:xfrm flipV="1">
              <a:off x="2698" y="8070"/>
              <a:ext cx="233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14"/>
            <p:cNvSpPr>
              <a:spLocks noChangeShapeType="1"/>
            </p:cNvSpPr>
            <p:nvPr/>
          </p:nvSpPr>
          <p:spPr bwMode="auto">
            <a:xfrm flipH="1">
              <a:off x="2924" y="6726"/>
              <a:ext cx="27" cy="1327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300000" lon="0" rev="60000"/>
              </a:camera>
              <a:lightRig rig="threePt" dir="t"/>
            </a:scene3d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9" name="Line 15"/>
          <p:cNvSpPr>
            <a:spLocks noChangeShapeType="1"/>
          </p:cNvSpPr>
          <p:nvPr/>
        </p:nvSpPr>
        <p:spPr bwMode="auto">
          <a:xfrm flipV="1">
            <a:off x="3178624" y="1179692"/>
            <a:ext cx="0" cy="1144648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3595180" y="2285992"/>
            <a:ext cx="1242863" cy="1139829"/>
            <a:chOff x="3534834" y="2285993"/>
            <a:chExt cx="1242863" cy="1139829"/>
          </a:xfrm>
        </p:grpSpPr>
        <p:sp>
          <p:nvSpPr>
            <p:cNvPr id="30" name="Line 41"/>
            <p:cNvSpPr>
              <a:spLocks noChangeShapeType="1"/>
            </p:cNvSpPr>
            <p:nvPr/>
          </p:nvSpPr>
          <p:spPr bwMode="auto">
            <a:xfrm rot="16200000" flipV="1">
              <a:off x="4219053" y="2867177"/>
              <a:ext cx="1071570" cy="4571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none"/>
              <a:tailEnd type="stealth" w="med" len="med"/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rot="16200000" flipV="1">
              <a:off x="3630447" y="2798918"/>
              <a:ext cx="1071570" cy="4571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none"/>
              <a:tailEnd type="stealth" w="med" len="med"/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 rot="16200000" flipV="1">
              <a:off x="3021909" y="2865589"/>
              <a:ext cx="1071570" cy="4571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none"/>
              <a:tailEnd type="stealth" w="med" len="med"/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1214414" y="4143380"/>
            <a:ext cx="4214842" cy="1928826"/>
            <a:chOff x="11137" y="2466"/>
            <a:chExt cx="2099" cy="1257"/>
          </a:xfrm>
        </p:grpSpPr>
        <p:sp>
          <p:nvSpPr>
            <p:cNvPr id="58" name="Text Box 3"/>
            <p:cNvSpPr txBox="1">
              <a:spLocks noChangeArrowheads="1"/>
            </p:cNvSpPr>
            <p:nvPr/>
          </p:nvSpPr>
          <p:spPr bwMode="auto">
            <a:xfrm>
              <a:off x="11137" y="2466"/>
              <a:ext cx="2099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1.  Двигать магнит</a:t>
              </a:r>
            </a:p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Двигатьэл.магнит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3.вкл –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выкл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4"/>
            <p:cNvSpPr>
              <a:spLocks noChangeShapeType="1"/>
            </p:cNvSpPr>
            <p:nvPr/>
          </p:nvSpPr>
          <p:spPr bwMode="auto">
            <a:xfrm>
              <a:off x="12513" y="2700"/>
              <a:ext cx="368" cy="0"/>
            </a:xfrm>
            <a:prstGeom prst="line">
              <a:avLst/>
            </a:prstGeom>
            <a:noFill/>
            <a:ln w="9525">
              <a:noFill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12696" y="2990"/>
              <a:ext cx="368" cy="0"/>
            </a:xfrm>
            <a:prstGeom prst="line">
              <a:avLst/>
            </a:prstGeom>
            <a:noFill/>
            <a:ln w="9525">
              <a:noFill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Line 33"/>
          <p:cNvSpPr>
            <a:spLocks noChangeShapeType="1"/>
          </p:cNvSpPr>
          <p:nvPr/>
        </p:nvSpPr>
        <p:spPr bwMode="auto">
          <a:xfrm rot="16200000">
            <a:off x="3750461" y="1750207"/>
            <a:ext cx="71439" cy="2428894"/>
          </a:xfrm>
          <a:prstGeom prst="line">
            <a:avLst/>
          </a:prstGeom>
          <a:noFill/>
          <a:ln w="149225">
            <a:solidFill>
              <a:srgbClr val="0000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 rot="10800000">
            <a:off x="3596682" y="2404805"/>
            <a:ext cx="1242863" cy="1139829"/>
            <a:chOff x="3534834" y="2285993"/>
            <a:chExt cx="1242863" cy="1139829"/>
          </a:xfrm>
        </p:grpSpPr>
        <p:sp>
          <p:nvSpPr>
            <p:cNvPr id="50" name="Line 41"/>
            <p:cNvSpPr>
              <a:spLocks noChangeShapeType="1"/>
            </p:cNvSpPr>
            <p:nvPr/>
          </p:nvSpPr>
          <p:spPr bwMode="auto">
            <a:xfrm rot="16200000" flipV="1">
              <a:off x="4219053" y="2867177"/>
              <a:ext cx="1071570" cy="45719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 type="none"/>
              <a:tailEnd type="stealth" w="med" len="med"/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 rot="16200000" flipV="1">
              <a:off x="3630447" y="2798918"/>
              <a:ext cx="1071570" cy="45719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 type="none"/>
              <a:tailEnd type="stealth" w="med" len="med"/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rot="16200000" flipV="1">
              <a:off x="3021909" y="2865589"/>
              <a:ext cx="1071570" cy="45719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 type="none"/>
              <a:tailEnd type="stealth" w="med" len="med"/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3" name="Group 16"/>
          <p:cNvGrpSpPr>
            <a:grpSpLocks/>
          </p:cNvGrpSpPr>
          <p:nvPr/>
        </p:nvGrpSpPr>
        <p:grpSpPr bwMode="auto">
          <a:xfrm>
            <a:off x="3203453" y="820090"/>
            <a:ext cx="1642669" cy="744369"/>
            <a:chOff x="8051" y="3841"/>
            <a:chExt cx="752" cy="409"/>
          </a:xfrm>
        </p:grpSpPr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8318" y="3841"/>
              <a:ext cx="343" cy="409"/>
            </a:xfrm>
            <a:prstGeom prst="ellips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 flipH="1" flipV="1">
              <a:off x="8671" y="4049"/>
              <a:ext cx="132" cy="2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90000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8051" y="4048"/>
              <a:ext cx="2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rot="5400000" flipH="1" flipV="1">
            <a:off x="3593534" y="1164651"/>
            <a:ext cx="1157059" cy="309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Электромагнитная индукция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1042 L -0.5026 0.0101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61 0.01019 L -0.01615 0.013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349" grpId="0" animBg="1"/>
      <p:bldP spid="48" grpId="0" animBg="1"/>
      <p:bldP spid="48" grpId="1" animBg="1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921867" y="714356"/>
            <a:ext cx="3079257" cy="2300871"/>
            <a:chOff x="8306" y="15169"/>
            <a:chExt cx="1460" cy="839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8306" y="15169"/>
              <a:ext cx="1421" cy="839"/>
              <a:chOff x="8306" y="15169"/>
              <a:chExt cx="1421" cy="839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9095" y="15332"/>
                <a:ext cx="479" cy="1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 rot="5400000" flipH="1">
                <a:off x="8280" y="15195"/>
                <a:ext cx="839" cy="788"/>
                <a:chOff x="1915" y="7147"/>
                <a:chExt cx="1192" cy="1064"/>
              </a:xfrm>
            </p:grpSpPr>
            <p:sp>
              <p:nvSpPr>
                <p:cNvPr id="1031" name="Rectangle 7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412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1033" name="Arc 9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G0" fmla="+- 21573 0 0"/>
                      <a:gd name="G1" fmla="+- 21600 0 0"/>
                      <a:gd name="G2" fmla="+- 21600 0 0"/>
                      <a:gd name="T0" fmla="*/ 0 w 43173"/>
                      <a:gd name="T1" fmla="*/ 20524 h 21600"/>
                      <a:gd name="T2" fmla="*/ 43173 w 43173"/>
                      <a:gd name="T3" fmla="*/ 21600 h 21600"/>
                      <a:gd name="T4" fmla="*/ 21573 w 4317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412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4" name="Arc 10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G0" fmla="+- 21573 0 0"/>
                      <a:gd name="G1" fmla="+- 21600 0 0"/>
                      <a:gd name="G2" fmla="+- 21600 0 0"/>
                      <a:gd name="T0" fmla="*/ 0 w 43173"/>
                      <a:gd name="T1" fmla="*/ 20524 h 21600"/>
                      <a:gd name="T2" fmla="*/ 43173 w 43173"/>
                      <a:gd name="T3" fmla="*/ 21600 h 21600"/>
                      <a:gd name="T4" fmla="*/ 21573 w 4317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412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412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6" name="Group 12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1037" name="Arc 13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G0" fmla="+- 21573 0 0"/>
                      <a:gd name="G1" fmla="+- 21600 0 0"/>
                      <a:gd name="G2" fmla="+- 21600 0 0"/>
                      <a:gd name="T0" fmla="*/ 0 w 43173"/>
                      <a:gd name="T1" fmla="*/ 20524 h 21600"/>
                      <a:gd name="T2" fmla="*/ 43173 w 43173"/>
                      <a:gd name="T3" fmla="*/ 21600 h 21600"/>
                      <a:gd name="T4" fmla="*/ 21573 w 4317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412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8" name="Arc 14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G0" fmla="+- 21573 0 0"/>
                      <a:gd name="G1" fmla="+- 21600 0 0"/>
                      <a:gd name="G2" fmla="+- 21600 0 0"/>
                      <a:gd name="T0" fmla="*/ 0 w 43173"/>
                      <a:gd name="T1" fmla="*/ 20524 h 21600"/>
                      <a:gd name="T2" fmla="*/ 43173 w 43173"/>
                      <a:gd name="T3" fmla="*/ 21600 h 21600"/>
                      <a:gd name="T4" fmla="*/ 21573 w 4317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412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412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0" name="Arc 16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8906" y="15917"/>
                <a:ext cx="685" cy="8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43" name="Group 19"/>
              <p:cNvGrpSpPr>
                <a:grpSpLocks/>
              </p:cNvGrpSpPr>
              <p:nvPr/>
            </p:nvGrpSpPr>
            <p:grpSpPr bwMode="auto">
              <a:xfrm>
                <a:off x="9405" y="15335"/>
                <a:ext cx="322" cy="583"/>
                <a:chOff x="9421" y="15335"/>
                <a:chExt cx="322" cy="583"/>
              </a:xfrm>
            </p:grpSpPr>
            <p:sp>
              <p:nvSpPr>
                <p:cNvPr id="1044" name="Oval 20"/>
                <p:cNvSpPr>
                  <a:spLocks noChangeArrowheads="1"/>
                </p:cNvSpPr>
                <p:nvPr/>
              </p:nvSpPr>
              <p:spPr bwMode="auto">
                <a:xfrm>
                  <a:off x="9421" y="15457"/>
                  <a:ext cx="322" cy="322"/>
                </a:xfrm>
                <a:prstGeom prst="ellips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>
                  <a:off x="9574" y="15335"/>
                  <a:ext cx="0" cy="146"/>
                </a:xfrm>
                <a:prstGeom prst="lin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>
                  <a:off x="9597" y="15772"/>
                  <a:ext cx="0" cy="146"/>
                </a:xfrm>
                <a:prstGeom prst="lin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9375" y="15403"/>
              <a:ext cx="391" cy="39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857324" y="722990"/>
            <a:ext cx="3942009" cy="3466415"/>
            <a:chOff x="5475" y="15169"/>
            <a:chExt cx="2470" cy="1264"/>
          </a:xfrm>
        </p:grpSpPr>
        <p:grpSp>
          <p:nvGrpSpPr>
            <p:cNvPr id="1049" name="Group 25"/>
            <p:cNvGrpSpPr>
              <a:grpSpLocks/>
            </p:cNvGrpSpPr>
            <p:nvPr/>
          </p:nvGrpSpPr>
          <p:grpSpPr bwMode="auto">
            <a:xfrm>
              <a:off x="6118" y="15846"/>
              <a:ext cx="576" cy="587"/>
              <a:chOff x="2660" y="7293"/>
              <a:chExt cx="576" cy="587"/>
            </a:xfrm>
          </p:grpSpPr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4127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41275">
                <a:solidFill>
                  <a:srgbClr val="00808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 rot="-5400000">
              <a:off x="5046" y="15746"/>
              <a:ext cx="1104" cy="246"/>
              <a:chOff x="10968" y="4305"/>
              <a:chExt cx="1149" cy="246"/>
            </a:xfrm>
          </p:grpSpPr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>
                <a:off x="11673" y="4535"/>
                <a:ext cx="444" cy="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 flipV="1">
                <a:off x="11397" y="4305"/>
                <a:ext cx="246" cy="245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>
                <a:off x="10968" y="4551"/>
                <a:ext cx="444" cy="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6" name="Group 32"/>
            <p:cNvGrpSpPr>
              <a:grpSpLocks/>
            </p:cNvGrpSpPr>
            <p:nvPr/>
          </p:nvGrpSpPr>
          <p:grpSpPr bwMode="auto">
            <a:xfrm>
              <a:off x="6700" y="15792"/>
              <a:ext cx="644" cy="369"/>
              <a:chOff x="2004" y="7246"/>
              <a:chExt cx="644" cy="369"/>
            </a:xfrm>
          </p:grpSpPr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1206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825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61" name="Group 37"/>
            <p:cNvGrpSpPr>
              <a:grpSpLocks/>
            </p:cNvGrpSpPr>
            <p:nvPr/>
          </p:nvGrpSpPr>
          <p:grpSpPr bwMode="auto">
            <a:xfrm rot="-5400000">
              <a:off x="7131" y="15195"/>
              <a:ext cx="839" cy="788"/>
              <a:chOff x="1915" y="7147"/>
              <a:chExt cx="1192" cy="1064"/>
            </a:xfrm>
          </p:grpSpPr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412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63" name="Group 39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064" name="Arc 4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5" name="Arc 4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412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67" name="Group 43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068" name="Arc 44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9" name="Arc 45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G0" fmla="+- 21573 0 0"/>
                    <a:gd name="G1" fmla="+- 21600 0 0"/>
                    <a:gd name="G2" fmla="+- 21600 0 0"/>
                    <a:gd name="T0" fmla="*/ 0 w 43173"/>
                    <a:gd name="T1" fmla="*/ 20524 h 21600"/>
                    <a:gd name="T2" fmla="*/ 43173 w 43173"/>
                    <a:gd name="T3" fmla="*/ 21600 h 21600"/>
                    <a:gd name="T4" fmla="*/ 21573 w 431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412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71" name="Arc 47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G0" fmla="+- 21573 0 0"/>
                  <a:gd name="G1" fmla="+- 21600 0 0"/>
                  <a:gd name="G2" fmla="+- 21600 0 0"/>
                  <a:gd name="T0" fmla="*/ 0 w 43173"/>
                  <a:gd name="T1" fmla="*/ 20524 h 21600"/>
                  <a:gd name="T2" fmla="*/ 43173 w 43173"/>
                  <a:gd name="T3" fmla="*/ 21600 h 21600"/>
                  <a:gd name="T4" fmla="*/ 21573 w 4317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 flipH="1">
              <a:off x="5714" y="16414"/>
              <a:ext cx="666" cy="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 flipH="1">
              <a:off x="5706" y="15327"/>
              <a:ext cx="1471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Электромагнитная индукция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1571612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1.вкл-выкл)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4976" y="3977350"/>
            <a:ext cx="285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1736" y="2000240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43570" y="300037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14976" y="350043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двигать катушки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5008" y="442913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двигать магнит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5400000">
            <a:off x="5500700" y="1571606"/>
            <a:ext cx="2357437" cy="642937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928662" y="5357826"/>
            <a:ext cx="764383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магнитного поля ….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5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1374</TotalTime>
  <Words>487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Уроки физики    Вторушина С.В.  8 класс  Электромагнетизм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138</cp:revision>
  <dcterms:created xsi:type="dcterms:W3CDTF">2009-11-04T14:29:22Z</dcterms:created>
  <dcterms:modified xsi:type="dcterms:W3CDTF">2019-02-28T05:33:39Z</dcterms:modified>
</cp:coreProperties>
</file>