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4"/>
  </p:notesMasterIdLst>
  <p:sldIdLst>
    <p:sldId id="297" r:id="rId2"/>
    <p:sldId id="312" r:id="rId3"/>
    <p:sldId id="313" r:id="rId4"/>
    <p:sldId id="309" r:id="rId5"/>
    <p:sldId id="308" r:id="rId6"/>
    <p:sldId id="306" r:id="rId7"/>
    <p:sldId id="310" r:id="rId8"/>
    <p:sldId id="300" r:id="rId9"/>
    <p:sldId id="304" r:id="rId10"/>
    <p:sldId id="305" r:id="rId11"/>
    <p:sldId id="311" r:id="rId12"/>
    <p:sldId id="302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</p:showPr>
  <p:clrMru>
    <a:srgbClr val="0000FF"/>
    <a:srgbClr val="000000"/>
    <a:srgbClr val="030303"/>
    <a:srgbClr val="00CCFF"/>
    <a:srgbClr val="003E6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4" d="100"/>
          <a:sy n="64" d="100"/>
        </p:scale>
        <p:origin x="-132" y="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03D66AA-5BE3-458C-AF26-15C39C932D6C}" type="datetimeFigureOut">
              <a:rPr lang="ru-RU"/>
              <a:pPr>
                <a:defRPr/>
              </a:pPr>
              <a:t>28.02.2019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6431966-410A-44D8-846C-20D298455B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59733-212C-4695-A9B9-5C472E12B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57845-3E8C-4AE0-87BA-7CFAFF595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4643D-D4C7-4309-BFAD-C58AB18683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392D7-4914-44FD-B83D-44FE090D15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54CB7-0F47-4A15-B6FB-A4A4AA8374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31A88-9E09-43DC-96BC-AAFF81841E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1F4B7-046A-4427-B3DD-C58F9C9A5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07C5D-4DEC-4963-B09B-64E47902D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1F7EE-3222-40CA-A8CB-BE7D99F5B2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16F7C-16AA-4412-8434-9CACD60DF6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ED68C-EFB3-478E-AF7F-2EE1D9BC63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E46F82D-C26C-4774-8513-78060D8D50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56" r:id="rId4"/>
    <p:sldLayoutId id="2147483865" r:id="rId5"/>
    <p:sldLayoutId id="2147483857" r:id="rId6"/>
    <p:sldLayoutId id="2147483858" r:id="rId7"/>
    <p:sldLayoutId id="2147483866" r:id="rId8"/>
    <p:sldLayoutId id="2147483859" r:id="rId9"/>
    <p:sldLayoutId id="2147483860" r:id="rId10"/>
    <p:sldLayoutId id="214748386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eg"/><Relationship Id="rId3" Type="http://schemas.openxmlformats.org/officeDocument/2006/relationships/audio" Target="../media/audio4.wav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2.jpeg"/><Relationship Id="rId5" Type="http://schemas.openxmlformats.org/officeDocument/2006/relationships/audio" Target="../media/audio3.wav"/><Relationship Id="rId10" Type="http://schemas.openxmlformats.org/officeDocument/2006/relationships/image" Target="../media/image11.jpeg"/><Relationship Id="rId4" Type="http://schemas.openxmlformats.org/officeDocument/2006/relationships/audio" Target="../media/audio10.wav"/><Relationship Id="rId9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audio" Target="../media/audio1.wav"/><Relationship Id="rId9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10" Type="http://schemas.openxmlformats.org/officeDocument/2006/relationships/image" Target="../media/image3.jpeg"/><Relationship Id="rId4" Type="http://schemas.openxmlformats.org/officeDocument/2006/relationships/audio" Target="../media/audio6.wav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8 класс  Электромагнетизм 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57158" y="785789"/>
          <a:ext cx="8786841" cy="6072208"/>
        </p:xfrm>
        <a:graphic>
          <a:graphicData uri="http://schemas.openxmlformats.org/drawingml/2006/table">
            <a:tbl>
              <a:tblPr/>
              <a:tblGrid>
                <a:gridCol w="476121"/>
                <a:gridCol w="7583164"/>
                <a:gridCol w="727556"/>
              </a:tblGrid>
              <a:tr h="25477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раздел (</a:t>
                      </a: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)   "</a:t>
                      </a:r>
                      <a:r>
                        <a:rPr lang="ru-RU" sz="1400" b="1" cap="all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элктромагнитные</a:t>
                      </a:r>
                      <a:r>
                        <a:rPr lang="ru-RU" sz="14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явления" 17/6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Урок - 7 (</a:t>
                      </a: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т18 ЭМИ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) № 26-1</a:t>
                      </a:r>
                      <a:endParaRPr lang="ru-RU" sz="105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477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ТЕМА:       </a:t>
                      </a:r>
                      <a:r>
                        <a:rPr lang="ru-RU" sz="1400" b="1" i="1" cap="all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Электромагнитная  индукция.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433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ЦЕЛИ:.1. Создать условия для усвоения понятий </a:t>
                      </a:r>
                      <a:r>
                        <a:rPr lang="ru-RU" sz="14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"действия эл. тока, работа и мощность тока", </a:t>
                      </a: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для понимания закономерностей </a:t>
                      </a:r>
                      <a:r>
                        <a:rPr lang="ru-RU" sz="14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для нахождения работы и мощности тока.</a:t>
                      </a: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             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1911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 1.Способствовать усвоению понятий </a:t>
                      </a:r>
                      <a:r>
                        <a:rPr lang="ru-RU" sz="1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действия эл. тока, работа и мощность тока</a:t>
                      </a:r>
                      <a:r>
                        <a:rPr lang="ru-RU" sz="14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 </a:t>
                      </a: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понимания закономерностей</a:t>
                      </a:r>
                      <a:r>
                        <a:rPr lang="ru-RU" sz="14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для нахождения работы и мощности тока..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2. Способствовать развитию умений математизировать  физические процессы  и развивать умения решать типичные задачи.</a:t>
                      </a:r>
                      <a:r>
                        <a:rPr lang="ru-RU" sz="14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955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u="sng" cap="all">
                          <a:latin typeface="Times New Roman"/>
                          <a:ea typeface="Times New Roman"/>
                          <a:cs typeface="Times New Roman"/>
                        </a:rPr>
                        <a:t>ТИп УРОКА:</a:t>
                      </a: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955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u="sng" cap="all">
                          <a:latin typeface="Times New Roman"/>
                          <a:ea typeface="Times New Roman"/>
                          <a:cs typeface="Times New Roman"/>
                        </a:rPr>
                        <a:t>ВИД УРО КА:</a:t>
                      </a: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433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ДЕМОНСТРАЦИИ: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1. Явление  электромагнитная индукция.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2. Генератор.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47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ХОД УРОКА:</a:t>
                      </a:r>
                      <a:endParaRPr lang="ru-RU" sz="105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Закрепление т№17, для диагностики  стр. 4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Создание проблемной ситуации (Демонстрация №1)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Эвристическая беседа по материалу темы №18 с демонстрациями</a:t>
                      </a:r>
                      <a:endParaRPr lang="ru-RU" sz="1200" b="1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Повторение темы по ОК</a:t>
                      </a:r>
                      <a:endParaRPr lang="ru-RU" sz="1200" b="1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7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Первичная обратная связь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  <a:endParaRPr lang="ru-RU" sz="105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0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Calibri"/>
                          <a:ea typeface="Times New Roman"/>
                          <a:cs typeface="Times New Roman"/>
                        </a:rPr>
                        <a:t>д.з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§   (т №18)        </a:t>
                      </a:r>
                      <a:r>
                        <a:rPr lang="ru-RU" sz="105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50" b="1" dirty="0" err="1">
                          <a:latin typeface="Times New Roman"/>
                          <a:ea typeface="Times New Roman"/>
                          <a:cs typeface="Times New Roman"/>
                        </a:rPr>
                        <a:t>длр</a:t>
                      </a:r>
                      <a:r>
                        <a:rPr lang="ru-RU" sz="1050" b="1" dirty="0">
                          <a:latin typeface="Times New Roman"/>
                          <a:ea typeface="Times New Roman"/>
                          <a:cs typeface="Times New Roman"/>
                        </a:rPr>
                        <a:t> №3 (3,4)     3.  Магнит    у  экрана 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  <a:cs typeface="Times New Roman"/>
                        </a:rPr>
                        <a:t>TV</a:t>
                      </a:r>
                      <a:r>
                        <a:rPr lang="ru-RU" sz="1050" b="1" dirty="0">
                          <a:latin typeface="Times New Roman"/>
                          <a:ea typeface="Times New Roman"/>
                          <a:cs typeface="Times New Roman"/>
                        </a:rPr>
                        <a:t>.      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  <a:cs typeface="Times New Roman"/>
                        </a:rPr>
                        <a:t>4.  </a:t>
                      </a:r>
                      <a:r>
                        <a:rPr lang="en-US" sz="1050" b="1" dirty="0" err="1">
                          <a:latin typeface="Times New Roman"/>
                          <a:ea typeface="Times New Roman"/>
                          <a:cs typeface="Times New Roman"/>
                        </a:rPr>
                        <a:t>Устройство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en-US" sz="1050" b="1" dirty="0" err="1">
                          <a:latin typeface="Times New Roman"/>
                          <a:ea typeface="Times New Roman"/>
                          <a:cs typeface="Times New Roman"/>
                        </a:rPr>
                        <a:t>электродвигателя</a:t>
                      </a:r>
                      <a:endParaRPr lang="ru-RU" sz="105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 dirty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05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27203" y="928670"/>
            <a:ext cx="4821448" cy="3714776"/>
            <a:chOff x="11277" y="5058"/>
            <a:chExt cx="3744" cy="2500"/>
          </a:xfrm>
        </p:grpSpPr>
        <p:grpSp>
          <p:nvGrpSpPr>
            <p:cNvPr id="2051" name="Group 3"/>
            <p:cNvGrpSpPr>
              <a:grpSpLocks/>
            </p:cNvGrpSpPr>
            <p:nvPr/>
          </p:nvGrpSpPr>
          <p:grpSpPr bwMode="auto">
            <a:xfrm>
              <a:off x="11874" y="5058"/>
              <a:ext cx="3147" cy="2500"/>
              <a:chOff x="11874" y="5058"/>
              <a:chExt cx="3147" cy="2500"/>
            </a:xfrm>
          </p:grpSpPr>
          <p:sp>
            <p:nvSpPr>
              <p:cNvPr id="2052" name="Rectangle 4"/>
              <p:cNvSpPr>
                <a:spLocks noChangeArrowheads="1"/>
              </p:cNvSpPr>
              <p:nvPr/>
            </p:nvSpPr>
            <p:spPr bwMode="auto">
              <a:xfrm rot="5371384">
                <a:off x="12680" y="4566"/>
                <a:ext cx="543" cy="1528"/>
              </a:xfrm>
              <a:prstGeom prst="rect">
                <a:avLst/>
              </a:prstGeom>
              <a:solidFill>
                <a:srgbClr val="FF0000"/>
              </a:solidFill>
              <a:ln w="635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3" name="Rectangle 5"/>
              <p:cNvSpPr>
                <a:spLocks noChangeArrowheads="1"/>
              </p:cNvSpPr>
              <p:nvPr/>
            </p:nvSpPr>
            <p:spPr bwMode="auto">
              <a:xfrm rot="5371384">
                <a:off x="12736" y="6523"/>
                <a:ext cx="543" cy="1528"/>
              </a:xfrm>
              <a:prstGeom prst="rect">
                <a:avLst/>
              </a:prstGeom>
              <a:solidFill>
                <a:srgbClr val="0000FF"/>
              </a:solidFill>
              <a:ln w="635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054" name="Group 6"/>
              <p:cNvGrpSpPr>
                <a:grpSpLocks/>
              </p:cNvGrpSpPr>
              <p:nvPr/>
            </p:nvGrpSpPr>
            <p:grpSpPr bwMode="auto">
              <a:xfrm rot="5371384">
                <a:off x="12292" y="5424"/>
                <a:ext cx="871" cy="1708"/>
                <a:chOff x="5854" y="2692"/>
                <a:chExt cx="946" cy="2006"/>
              </a:xfrm>
            </p:grpSpPr>
            <p:sp>
              <p:nvSpPr>
                <p:cNvPr id="2055" name="Line 7"/>
                <p:cNvSpPr>
                  <a:spLocks noChangeShapeType="1"/>
                </p:cNvSpPr>
                <p:nvPr/>
              </p:nvSpPr>
              <p:spPr bwMode="auto">
                <a:xfrm>
                  <a:off x="5854" y="2715"/>
                  <a:ext cx="0" cy="1345"/>
                </a:xfrm>
                <a:prstGeom prst="line">
                  <a:avLst/>
                </a:prstGeom>
                <a:noFill/>
                <a:ln w="635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56" name="Line 8"/>
                <p:cNvSpPr>
                  <a:spLocks noChangeShapeType="1"/>
                </p:cNvSpPr>
                <p:nvPr/>
              </p:nvSpPr>
              <p:spPr bwMode="auto">
                <a:xfrm>
                  <a:off x="6775" y="2692"/>
                  <a:ext cx="0" cy="1345"/>
                </a:xfrm>
                <a:prstGeom prst="line">
                  <a:avLst/>
                </a:prstGeom>
                <a:noFill/>
                <a:ln w="635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57" name="Line 9"/>
                <p:cNvSpPr>
                  <a:spLocks noChangeShapeType="1"/>
                </p:cNvSpPr>
                <p:nvPr/>
              </p:nvSpPr>
              <p:spPr bwMode="auto">
                <a:xfrm>
                  <a:off x="5878" y="2694"/>
                  <a:ext cx="897" cy="0"/>
                </a:xfrm>
                <a:prstGeom prst="line">
                  <a:avLst/>
                </a:prstGeom>
                <a:noFill/>
                <a:ln w="635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58" name="Line 10"/>
                <p:cNvSpPr>
                  <a:spLocks noChangeShapeType="1"/>
                </p:cNvSpPr>
                <p:nvPr/>
              </p:nvSpPr>
              <p:spPr bwMode="auto">
                <a:xfrm>
                  <a:off x="5855" y="4037"/>
                  <a:ext cx="402" cy="0"/>
                </a:xfrm>
                <a:prstGeom prst="line">
                  <a:avLst/>
                </a:prstGeom>
                <a:noFill/>
                <a:ln w="635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59" name="Line 11"/>
                <p:cNvSpPr>
                  <a:spLocks noChangeShapeType="1"/>
                </p:cNvSpPr>
                <p:nvPr/>
              </p:nvSpPr>
              <p:spPr bwMode="auto">
                <a:xfrm>
                  <a:off x="6398" y="4037"/>
                  <a:ext cx="402" cy="0"/>
                </a:xfrm>
                <a:prstGeom prst="line">
                  <a:avLst/>
                </a:prstGeom>
                <a:noFill/>
                <a:ln w="635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0" name="Line 12"/>
                <p:cNvSpPr>
                  <a:spLocks noChangeShapeType="1"/>
                </p:cNvSpPr>
                <p:nvPr/>
              </p:nvSpPr>
              <p:spPr bwMode="auto">
                <a:xfrm>
                  <a:off x="6233" y="4037"/>
                  <a:ext cx="0" cy="637"/>
                </a:xfrm>
                <a:prstGeom prst="line">
                  <a:avLst/>
                </a:prstGeom>
                <a:noFill/>
                <a:ln w="635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1" name="Line 13"/>
                <p:cNvSpPr>
                  <a:spLocks noChangeShapeType="1"/>
                </p:cNvSpPr>
                <p:nvPr/>
              </p:nvSpPr>
              <p:spPr bwMode="auto">
                <a:xfrm>
                  <a:off x="6398" y="4061"/>
                  <a:ext cx="0" cy="637"/>
                </a:xfrm>
                <a:prstGeom prst="line">
                  <a:avLst/>
                </a:prstGeom>
                <a:noFill/>
                <a:ln w="635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062" name="Group 14"/>
              <p:cNvGrpSpPr>
                <a:grpSpLocks/>
              </p:cNvGrpSpPr>
              <p:nvPr/>
            </p:nvGrpSpPr>
            <p:grpSpPr bwMode="auto">
              <a:xfrm>
                <a:off x="13603" y="6065"/>
                <a:ext cx="1418" cy="190"/>
                <a:chOff x="13603" y="6065"/>
                <a:chExt cx="1418" cy="190"/>
              </a:xfrm>
            </p:grpSpPr>
            <p:sp>
              <p:nvSpPr>
                <p:cNvPr id="2063" name="Line 15"/>
                <p:cNvSpPr>
                  <a:spLocks noChangeShapeType="1"/>
                </p:cNvSpPr>
                <p:nvPr/>
              </p:nvSpPr>
              <p:spPr bwMode="auto">
                <a:xfrm>
                  <a:off x="13603" y="6250"/>
                  <a:ext cx="624" cy="4"/>
                </a:xfrm>
                <a:prstGeom prst="line">
                  <a:avLst/>
                </a:prstGeom>
                <a:noFill/>
                <a:ln w="635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4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14233" y="6065"/>
                  <a:ext cx="167" cy="190"/>
                </a:xfrm>
                <a:prstGeom prst="line">
                  <a:avLst/>
                </a:prstGeom>
                <a:noFill/>
                <a:ln w="635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5" name="Line 17"/>
                <p:cNvSpPr>
                  <a:spLocks noChangeShapeType="1"/>
                </p:cNvSpPr>
                <p:nvPr/>
              </p:nvSpPr>
              <p:spPr bwMode="auto">
                <a:xfrm>
                  <a:off x="14397" y="6066"/>
                  <a:ext cx="624" cy="4"/>
                </a:xfrm>
                <a:prstGeom prst="line">
                  <a:avLst/>
                </a:prstGeom>
                <a:noFill/>
                <a:ln w="1460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2066" name="Group 18"/>
            <p:cNvGrpSpPr>
              <a:grpSpLocks/>
            </p:cNvGrpSpPr>
            <p:nvPr/>
          </p:nvGrpSpPr>
          <p:grpSpPr bwMode="auto">
            <a:xfrm>
              <a:off x="11795" y="6198"/>
              <a:ext cx="415" cy="474"/>
              <a:chOff x="11795" y="6178"/>
              <a:chExt cx="415" cy="670"/>
            </a:xfrm>
          </p:grpSpPr>
          <p:sp>
            <p:nvSpPr>
              <p:cNvPr id="2067" name="Oval 19"/>
              <p:cNvSpPr>
                <a:spLocks noChangeArrowheads="1"/>
              </p:cNvSpPr>
              <p:nvPr/>
            </p:nvSpPr>
            <p:spPr bwMode="auto">
              <a:xfrm>
                <a:off x="11795" y="6327"/>
                <a:ext cx="276" cy="521"/>
              </a:xfrm>
              <a:prstGeom prst="ellipse">
                <a:avLst/>
              </a:prstGeom>
              <a:noFill/>
              <a:ln w="635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8" name="Oval 20"/>
              <p:cNvSpPr>
                <a:spLocks noChangeArrowheads="1"/>
              </p:cNvSpPr>
              <p:nvPr/>
            </p:nvSpPr>
            <p:spPr bwMode="auto">
              <a:xfrm>
                <a:off x="11934" y="6178"/>
                <a:ext cx="276" cy="521"/>
              </a:xfrm>
              <a:prstGeom prst="ellipse">
                <a:avLst/>
              </a:prstGeom>
              <a:noFill/>
              <a:ln w="635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9" name="Line 21"/>
            <p:cNvSpPr>
              <a:spLocks noChangeShapeType="1"/>
            </p:cNvSpPr>
            <p:nvPr/>
          </p:nvSpPr>
          <p:spPr bwMode="auto">
            <a:xfrm>
              <a:off x="11277" y="6250"/>
              <a:ext cx="3033" cy="0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4929222" y="1643050"/>
            <a:ext cx="2714612" cy="200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ДВС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пар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ГИДРО…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турбогенератор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29454" y="3643314"/>
            <a:ext cx="18573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ГРЭС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ГЭС</a:t>
            </a:r>
            <a:endParaRPr lang="ru-RU" sz="3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АЭС           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0"/>
            <a:ext cx="321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генератор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72000" y="546666"/>
            <a:ext cx="42148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Вращать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рамку </a:t>
            </a:r>
          </a:p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магнитном поле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5214950"/>
            <a:ext cx="3428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Электромагнит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 Рамка на сердечнике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Скользящий контакт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72000" y="5857892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экономить !!!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0" grpId="0"/>
      <p:bldP spid="23" grpId="0"/>
      <p:bldP spid="24" grpId="0"/>
      <p:bldP spid="25" grpId="0"/>
      <p:bldP spid="26" grpId="0"/>
      <p:bldP spid="27" grpId="0"/>
      <p:bldP spid="2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18.  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Электромагнитная индукция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явление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возникновения индукционного тока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любом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D9D9D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2F2F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изменении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магнитного поля.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18.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 электромагнитной индукции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ток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возникающий в проводнике, пропорционален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скорости изменения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магнитного поля.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18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Генератор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устройство вырабатывающее ток состоит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электромагнита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Рамки, в которых индуцируется ток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скользящий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контакт.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№18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тетради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000"/>
                            </p:stCondLst>
                            <p:childTnLst>
                              <p:par>
                                <p:cTn id="8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2500"/>
                            </p:stCondLst>
                            <p:childTnLst>
                              <p:par>
                                <p:cTn id="8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2662906">
            <a:off x="3551238" y="1471613"/>
            <a:ext cx="815975" cy="833437"/>
            <a:chOff x="7108" y="3188"/>
            <a:chExt cx="207" cy="207"/>
          </a:xfrm>
        </p:grpSpPr>
        <p:sp>
          <p:nvSpPr>
            <p:cNvPr id="21573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4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 rot="2662906">
            <a:off x="3556000" y="2490788"/>
            <a:ext cx="815975" cy="833437"/>
            <a:chOff x="7108" y="3188"/>
            <a:chExt cx="207" cy="207"/>
          </a:xfrm>
        </p:grpSpPr>
        <p:sp>
          <p:nvSpPr>
            <p:cNvPr id="2157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"/>
          <p:cNvGrpSpPr>
            <a:grpSpLocks/>
          </p:cNvGrpSpPr>
          <p:nvPr/>
        </p:nvGrpSpPr>
        <p:grpSpPr bwMode="auto">
          <a:xfrm rot="2662906">
            <a:off x="3517900" y="3538538"/>
            <a:ext cx="815975" cy="833437"/>
            <a:chOff x="7108" y="3188"/>
            <a:chExt cx="207" cy="207"/>
          </a:xfrm>
        </p:grpSpPr>
        <p:sp>
          <p:nvSpPr>
            <p:cNvPr id="2156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7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 rot="2662906">
            <a:off x="3427413" y="4433888"/>
            <a:ext cx="815975" cy="833437"/>
            <a:chOff x="7108" y="3188"/>
            <a:chExt cx="207" cy="207"/>
          </a:xfrm>
        </p:grpSpPr>
        <p:sp>
          <p:nvSpPr>
            <p:cNvPr id="2156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2"/>
          <p:cNvGrpSpPr>
            <a:grpSpLocks/>
          </p:cNvGrpSpPr>
          <p:nvPr/>
        </p:nvGrpSpPr>
        <p:grpSpPr bwMode="auto">
          <a:xfrm rot="2662906">
            <a:off x="3427413" y="5372100"/>
            <a:ext cx="815975" cy="833438"/>
            <a:chOff x="7108" y="3188"/>
            <a:chExt cx="207" cy="207"/>
          </a:xfrm>
        </p:grpSpPr>
        <p:sp>
          <p:nvSpPr>
            <p:cNvPr id="2156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2"/>
          <p:cNvGrpSpPr>
            <a:grpSpLocks/>
          </p:cNvGrpSpPr>
          <p:nvPr/>
        </p:nvGrpSpPr>
        <p:grpSpPr bwMode="auto">
          <a:xfrm rot="2662906">
            <a:off x="1512888" y="838200"/>
            <a:ext cx="815975" cy="833438"/>
            <a:chOff x="7108" y="3188"/>
            <a:chExt cx="207" cy="207"/>
          </a:xfrm>
        </p:grpSpPr>
        <p:sp>
          <p:nvSpPr>
            <p:cNvPr id="21563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4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2"/>
          <p:cNvGrpSpPr>
            <a:grpSpLocks/>
          </p:cNvGrpSpPr>
          <p:nvPr/>
        </p:nvGrpSpPr>
        <p:grpSpPr bwMode="auto">
          <a:xfrm rot="2662906">
            <a:off x="1517650" y="1857375"/>
            <a:ext cx="815975" cy="833438"/>
            <a:chOff x="7108" y="3188"/>
            <a:chExt cx="207" cy="207"/>
          </a:xfrm>
        </p:grpSpPr>
        <p:sp>
          <p:nvSpPr>
            <p:cNvPr id="2156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2"/>
          <p:cNvGrpSpPr>
            <a:grpSpLocks/>
          </p:cNvGrpSpPr>
          <p:nvPr/>
        </p:nvGrpSpPr>
        <p:grpSpPr bwMode="auto">
          <a:xfrm rot="2662906">
            <a:off x="1479550" y="2905125"/>
            <a:ext cx="815975" cy="833438"/>
            <a:chOff x="7108" y="3188"/>
            <a:chExt cx="207" cy="207"/>
          </a:xfrm>
        </p:grpSpPr>
        <p:sp>
          <p:nvSpPr>
            <p:cNvPr id="2155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6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2"/>
          <p:cNvGrpSpPr>
            <a:grpSpLocks/>
          </p:cNvGrpSpPr>
          <p:nvPr/>
        </p:nvGrpSpPr>
        <p:grpSpPr bwMode="auto">
          <a:xfrm rot="2662906">
            <a:off x="1389063" y="3800475"/>
            <a:ext cx="815975" cy="833438"/>
            <a:chOff x="7108" y="3188"/>
            <a:chExt cx="207" cy="207"/>
          </a:xfrm>
        </p:grpSpPr>
        <p:sp>
          <p:nvSpPr>
            <p:cNvPr id="2155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2"/>
          <p:cNvGrpSpPr>
            <a:grpSpLocks/>
          </p:cNvGrpSpPr>
          <p:nvPr/>
        </p:nvGrpSpPr>
        <p:grpSpPr bwMode="auto">
          <a:xfrm rot="2662906">
            <a:off x="1389063" y="4738688"/>
            <a:ext cx="815975" cy="833437"/>
            <a:chOff x="7108" y="3188"/>
            <a:chExt cx="207" cy="207"/>
          </a:xfrm>
        </p:grpSpPr>
        <p:sp>
          <p:nvSpPr>
            <p:cNvPr id="2155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32" name="Прямая соединительная линия 31"/>
          <p:cNvCxnSpPr/>
          <p:nvPr/>
        </p:nvCxnSpPr>
        <p:spPr>
          <a:xfrm rot="10800000" flipV="1">
            <a:off x="6000750" y="2500313"/>
            <a:ext cx="1643063" cy="1587"/>
          </a:xfrm>
          <a:prstGeom prst="line">
            <a:avLst/>
          </a:prstGeom>
          <a:ln w="95250">
            <a:solidFill>
              <a:schemeClr val="tx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 rot="5400000">
            <a:off x="4043363" y="2957512"/>
            <a:ext cx="3346450" cy="5746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 rot="5400000">
            <a:off x="1042988" y="2886075"/>
            <a:ext cx="3346450" cy="5746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16200000" flipV="1">
            <a:off x="1250950" y="3035301"/>
            <a:ext cx="2784475" cy="0"/>
          </a:xfrm>
          <a:prstGeom prst="line">
            <a:avLst/>
          </a:prstGeom>
          <a:ln w="88900">
            <a:solidFill>
              <a:srgbClr val="1921C5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"/>
          <p:cNvGrpSpPr>
            <a:grpSpLocks/>
          </p:cNvGrpSpPr>
          <p:nvPr/>
        </p:nvGrpSpPr>
        <p:grpSpPr bwMode="auto">
          <a:xfrm rot="2662906">
            <a:off x="6103938" y="1381125"/>
            <a:ext cx="815975" cy="833438"/>
            <a:chOff x="7108" y="3188"/>
            <a:chExt cx="207" cy="207"/>
          </a:xfrm>
        </p:grpSpPr>
        <p:sp>
          <p:nvSpPr>
            <p:cNvPr id="21553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4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"/>
          <p:cNvGrpSpPr>
            <a:grpSpLocks/>
          </p:cNvGrpSpPr>
          <p:nvPr/>
        </p:nvGrpSpPr>
        <p:grpSpPr bwMode="auto">
          <a:xfrm rot="2662906">
            <a:off x="6108700" y="2400300"/>
            <a:ext cx="815975" cy="833438"/>
            <a:chOff x="7108" y="3188"/>
            <a:chExt cx="207" cy="207"/>
          </a:xfrm>
        </p:grpSpPr>
        <p:sp>
          <p:nvSpPr>
            <p:cNvPr id="2155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2"/>
          <p:cNvGrpSpPr>
            <a:grpSpLocks/>
          </p:cNvGrpSpPr>
          <p:nvPr/>
        </p:nvGrpSpPr>
        <p:grpSpPr bwMode="auto">
          <a:xfrm rot="2662906">
            <a:off x="6070600" y="3448050"/>
            <a:ext cx="815975" cy="833438"/>
            <a:chOff x="7108" y="3188"/>
            <a:chExt cx="207" cy="207"/>
          </a:xfrm>
        </p:grpSpPr>
        <p:sp>
          <p:nvSpPr>
            <p:cNvPr id="2154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5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2"/>
          <p:cNvGrpSpPr>
            <a:grpSpLocks/>
          </p:cNvGrpSpPr>
          <p:nvPr/>
        </p:nvGrpSpPr>
        <p:grpSpPr bwMode="auto">
          <a:xfrm rot="2662906">
            <a:off x="5980113" y="4343400"/>
            <a:ext cx="815975" cy="833438"/>
            <a:chOff x="7108" y="3188"/>
            <a:chExt cx="207" cy="207"/>
          </a:xfrm>
        </p:grpSpPr>
        <p:sp>
          <p:nvSpPr>
            <p:cNvPr id="2154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4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2"/>
          <p:cNvGrpSpPr>
            <a:grpSpLocks/>
          </p:cNvGrpSpPr>
          <p:nvPr/>
        </p:nvGrpSpPr>
        <p:grpSpPr bwMode="auto">
          <a:xfrm rot="2662906">
            <a:off x="5980113" y="5281613"/>
            <a:ext cx="815975" cy="833437"/>
            <a:chOff x="7108" y="3188"/>
            <a:chExt cx="207" cy="207"/>
          </a:xfrm>
        </p:grpSpPr>
        <p:sp>
          <p:nvSpPr>
            <p:cNvPr id="2154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4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55" name="Прямая соединительная линия 54"/>
          <p:cNvCxnSpPr/>
          <p:nvPr/>
        </p:nvCxnSpPr>
        <p:spPr>
          <a:xfrm rot="16200000" flipV="1">
            <a:off x="4322762" y="3249613"/>
            <a:ext cx="2784475" cy="0"/>
          </a:xfrm>
          <a:prstGeom prst="line">
            <a:avLst/>
          </a:prstGeom>
          <a:ln w="88900">
            <a:solidFill>
              <a:srgbClr val="1921C5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904875" y="2714625"/>
            <a:ext cx="1500188" cy="0"/>
          </a:xfrm>
          <a:prstGeom prst="line">
            <a:avLst/>
          </a:prstGeom>
          <a:ln w="95250">
            <a:solidFill>
              <a:schemeClr val="tx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27" name="TextBox 31"/>
          <p:cNvSpPr txBox="1">
            <a:spLocks noChangeArrowheads="1"/>
          </p:cNvSpPr>
          <p:nvPr/>
        </p:nvSpPr>
        <p:spPr bwMode="auto">
          <a:xfrm>
            <a:off x="7215188" y="428625"/>
            <a:ext cx="107156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61" name="TextBox 31"/>
          <p:cNvSpPr txBox="1">
            <a:spLocks noChangeArrowheads="1"/>
          </p:cNvSpPr>
          <p:nvPr/>
        </p:nvSpPr>
        <p:spPr bwMode="auto">
          <a:xfrm>
            <a:off x="5786438" y="642938"/>
            <a:ext cx="107156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>
              <a:solidFill>
                <a:srgbClr val="1921C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31"/>
          <p:cNvSpPr txBox="1">
            <a:spLocks noChangeArrowheads="1"/>
          </p:cNvSpPr>
          <p:nvPr/>
        </p:nvSpPr>
        <p:spPr bwMode="auto">
          <a:xfrm>
            <a:off x="2714625" y="571500"/>
            <a:ext cx="10715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>
              <a:solidFill>
                <a:srgbClr val="1921C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31"/>
          <p:cNvSpPr txBox="1">
            <a:spLocks noChangeArrowheads="1"/>
          </p:cNvSpPr>
          <p:nvPr/>
        </p:nvSpPr>
        <p:spPr bwMode="auto">
          <a:xfrm>
            <a:off x="7215188" y="1357313"/>
            <a:ext cx="135731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31"/>
          <p:cNvSpPr txBox="1">
            <a:spLocks noChangeArrowheads="1"/>
          </p:cNvSpPr>
          <p:nvPr/>
        </p:nvSpPr>
        <p:spPr bwMode="auto">
          <a:xfrm>
            <a:off x="357188" y="1333500"/>
            <a:ext cx="135731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6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3786188" y="0"/>
            <a:ext cx="53578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Times New Roman" pitchFamily="18" charset="0"/>
                <a:cs typeface="Times New Roman" pitchFamily="18" charset="0"/>
              </a:rPr>
              <a:t>Правило левой руки</a:t>
            </a:r>
          </a:p>
        </p:txBody>
      </p:sp>
      <p:sp>
        <p:nvSpPr>
          <p:cNvPr id="66" name="Прямоугольник 65"/>
          <p:cNvSpPr/>
          <p:nvPr/>
        </p:nvSpPr>
        <p:spPr>
          <a:xfrm rot="10800000">
            <a:off x="2786063" y="5572125"/>
            <a:ext cx="3346450" cy="5746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3071813" y="5857875"/>
            <a:ext cx="2571750" cy="1588"/>
          </a:xfrm>
          <a:prstGeom prst="line">
            <a:avLst/>
          </a:prstGeom>
          <a:ln w="88900">
            <a:solidFill>
              <a:srgbClr val="1921C5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rot="5400000">
            <a:off x="4571207" y="4856956"/>
            <a:ext cx="1428750" cy="1587"/>
          </a:xfrm>
          <a:prstGeom prst="line">
            <a:avLst/>
          </a:prstGeom>
          <a:ln w="95250">
            <a:solidFill>
              <a:schemeClr val="tx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31"/>
          <p:cNvSpPr txBox="1">
            <a:spLocks noChangeArrowheads="1"/>
          </p:cNvSpPr>
          <p:nvPr/>
        </p:nvSpPr>
        <p:spPr bwMode="auto">
          <a:xfrm>
            <a:off x="4300538" y="3302000"/>
            <a:ext cx="135731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6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" name="Рисунок 67" descr="IMG_0590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857750"/>
            <a:ext cx="23114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9" name="Прямая соединительная линия 68"/>
          <p:cNvCxnSpPr/>
          <p:nvPr/>
        </p:nvCxnSpPr>
        <p:spPr>
          <a:xfrm>
            <a:off x="1546225" y="5889625"/>
            <a:ext cx="1020763" cy="1588"/>
          </a:xfrm>
          <a:prstGeom prst="line">
            <a:avLst/>
          </a:prstGeom>
          <a:ln w="95250">
            <a:solidFill>
              <a:srgbClr val="1921C5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39" name="TextBox 31"/>
          <p:cNvSpPr txBox="1">
            <a:spLocks noChangeArrowheads="1"/>
          </p:cNvSpPr>
          <p:nvPr/>
        </p:nvSpPr>
        <p:spPr bwMode="auto">
          <a:xfrm>
            <a:off x="2222500" y="5781675"/>
            <a:ext cx="5857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>
              <a:solidFill>
                <a:srgbClr val="1921C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rot="16200000" flipV="1">
            <a:off x="26195" y="5155406"/>
            <a:ext cx="1071562" cy="714375"/>
          </a:xfrm>
          <a:prstGeom prst="line">
            <a:avLst/>
          </a:prstGeom>
          <a:ln w="149225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41" name="TextBox 31"/>
          <p:cNvSpPr txBox="1">
            <a:spLocks noChangeArrowheads="1"/>
          </p:cNvSpPr>
          <p:nvPr/>
        </p:nvSpPr>
        <p:spPr bwMode="auto">
          <a:xfrm>
            <a:off x="127000" y="3929063"/>
            <a:ext cx="8572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baseline="-2500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rot="5400000" flipH="1" flipV="1">
            <a:off x="445294" y="5041107"/>
            <a:ext cx="1000125" cy="1587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43" name="TextBox 31"/>
          <p:cNvSpPr txBox="1">
            <a:spLocks noChangeArrowheads="1"/>
          </p:cNvSpPr>
          <p:nvPr/>
        </p:nvSpPr>
        <p:spPr bwMode="auto">
          <a:xfrm>
            <a:off x="608013" y="5949950"/>
            <a:ext cx="5969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pic>
        <p:nvPicPr>
          <p:cNvPr id="77" name="Рисунок 76" descr="IMG_0590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32600" y="4857750"/>
            <a:ext cx="23114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5999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9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2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23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0.00347 -0.23866 " pathEditMode="relative" rAng="0" ptsTypes="AA">
                                      <p:cBhvr>
                                        <p:cTn id="13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3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00"/>
                            </p:stCondLst>
                            <p:childTnLst>
                              <p:par>
                                <p:cTn id="153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5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5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500"/>
                            </p:stCondLst>
                            <p:childTnLst>
                              <p:par>
                                <p:cTn id="158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33333E-6 L -0.46024 -0.00764 " pathEditMode="relative" rAng="0" ptsTypes="AA">
                                      <p:cBhvr>
                                        <p:cTn id="17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" y="-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7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4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95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49676E-6 L -1.38889E-6 -0.3328 " pathEditMode="relative" rAng="0" ptsTypes="AA">
                                      <p:cBhvr>
                                        <p:cTn id="19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6" grpId="0" animBg="1"/>
      <p:bldP spid="61" grpId="0"/>
      <p:bldP spid="62" grpId="0"/>
      <p:bldP spid="63" grpId="0"/>
      <p:bldP spid="64" grpId="0"/>
      <p:bldP spid="65" grpId="0"/>
      <p:bldP spid="65" grpId="1"/>
      <p:bldP spid="65" grpId="2"/>
      <p:bldP spid="66" grpId="0" animBg="1"/>
      <p:bldP spid="7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2662906">
            <a:off x="1495425" y="2267755"/>
            <a:ext cx="1160463" cy="1047750"/>
            <a:chOff x="7108" y="3188"/>
            <a:chExt cx="207" cy="207"/>
          </a:xfrm>
        </p:grpSpPr>
        <p:sp>
          <p:nvSpPr>
            <p:cNvPr id="19486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7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9459" name="Oval 5"/>
          <p:cNvSpPr>
            <a:spLocks noChangeArrowheads="1"/>
          </p:cNvSpPr>
          <p:nvPr/>
        </p:nvSpPr>
        <p:spPr bwMode="auto">
          <a:xfrm>
            <a:off x="1411288" y="2182812"/>
            <a:ext cx="1231900" cy="1103312"/>
          </a:xfrm>
          <a:prstGeom prst="ellipse">
            <a:avLst/>
          </a:prstGeom>
          <a:noFill/>
          <a:ln w="666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0" name="Oval 5"/>
          <p:cNvSpPr>
            <a:spLocks noChangeArrowheads="1"/>
          </p:cNvSpPr>
          <p:nvPr/>
        </p:nvSpPr>
        <p:spPr bwMode="auto">
          <a:xfrm>
            <a:off x="2911472" y="2878138"/>
            <a:ext cx="1231900" cy="1103312"/>
          </a:xfrm>
          <a:prstGeom prst="ellipse">
            <a:avLst/>
          </a:prstGeom>
          <a:noFill/>
          <a:ln w="666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3341688" y="3286126"/>
            <a:ext cx="357187" cy="35718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7188" y="0"/>
            <a:ext cx="4357687" cy="1071563"/>
          </a:xfrm>
          <a:prstGeom prst="rect">
            <a:avLst/>
          </a:prstGeom>
          <a:solidFill>
            <a:srgbClr val="0033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88" y="4676775"/>
            <a:ext cx="4357687" cy="1071563"/>
          </a:xfrm>
          <a:prstGeom prst="rect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600" b="1" dirty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1191419" y="2856707"/>
            <a:ext cx="3571875" cy="1587"/>
          </a:xfrm>
          <a:prstGeom prst="line">
            <a:avLst/>
          </a:prstGeom>
          <a:ln w="95250">
            <a:solidFill>
              <a:srgbClr val="000099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215106" y="2856707"/>
            <a:ext cx="3571875" cy="1588"/>
          </a:xfrm>
          <a:prstGeom prst="line">
            <a:avLst/>
          </a:prstGeom>
          <a:ln w="95250">
            <a:solidFill>
              <a:srgbClr val="000099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-589756" y="2856707"/>
            <a:ext cx="3571875" cy="1587"/>
          </a:xfrm>
          <a:prstGeom prst="line">
            <a:avLst/>
          </a:prstGeom>
          <a:ln w="95250">
            <a:solidFill>
              <a:srgbClr val="000099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2082006" y="2856707"/>
            <a:ext cx="3571875" cy="1588"/>
          </a:xfrm>
          <a:prstGeom prst="line">
            <a:avLst/>
          </a:prstGeom>
          <a:ln w="95250">
            <a:solidFill>
              <a:srgbClr val="000099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2858294" y="2856707"/>
            <a:ext cx="3571875" cy="1587"/>
          </a:xfrm>
          <a:prstGeom prst="line">
            <a:avLst/>
          </a:prstGeom>
          <a:ln w="95250">
            <a:solidFill>
              <a:srgbClr val="000099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 flipH="1" flipV="1">
            <a:off x="-1356519" y="2856707"/>
            <a:ext cx="3571875" cy="1588"/>
          </a:xfrm>
          <a:prstGeom prst="line">
            <a:avLst/>
          </a:prstGeom>
          <a:ln w="95250">
            <a:solidFill>
              <a:srgbClr val="000099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" y="5786454"/>
            <a:ext cx="53578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левой</a:t>
            </a:r>
            <a:r>
              <a: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руки</a:t>
            </a:r>
          </a:p>
        </p:txBody>
      </p:sp>
      <p:sp>
        <p:nvSpPr>
          <p:cNvPr id="26" name="TextBox 31"/>
          <p:cNvSpPr txBox="1">
            <a:spLocks noChangeArrowheads="1"/>
          </p:cNvSpPr>
          <p:nvPr/>
        </p:nvSpPr>
        <p:spPr bwMode="auto">
          <a:xfrm>
            <a:off x="133350" y="1652588"/>
            <a:ext cx="135731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6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0" y="2786058"/>
            <a:ext cx="1714500" cy="0"/>
          </a:xfrm>
          <a:prstGeom prst="line">
            <a:avLst/>
          </a:prstGeom>
          <a:ln w="95250">
            <a:solidFill>
              <a:schemeClr val="tx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4000500" y="3406775"/>
            <a:ext cx="1714500" cy="0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31"/>
          <p:cNvSpPr txBox="1">
            <a:spLocks noChangeArrowheads="1"/>
          </p:cNvSpPr>
          <p:nvPr/>
        </p:nvSpPr>
        <p:spPr bwMode="auto">
          <a:xfrm>
            <a:off x="5143500" y="2249488"/>
            <a:ext cx="135731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6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 descr="IMG_0590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29250" y="3643337"/>
            <a:ext cx="37147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Прямая соединительная линия 26"/>
          <p:cNvCxnSpPr/>
          <p:nvPr/>
        </p:nvCxnSpPr>
        <p:spPr>
          <a:xfrm flipV="1">
            <a:off x="7397750" y="5357826"/>
            <a:ext cx="1714500" cy="0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1"/>
          <p:cNvSpPr txBox="1">
            <a:spLocks noChangeArrowheads="1"/>
          </p:cNvSpPr>
          <p:nvPr/>
        </p:nvSpPr>
        <p:spPr bwMode="auto">
          <a:xfrm>
            <a:off x="8537575" y="5327650"/>
            <a:ext cx="98425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6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16200000" flipV="1">
            <a:off x="6107906" y="4750609"/>
            <a:ext cx="1071563" cy="714375"/>
          </a:xfrm>
          <a:prstGeom prst="line">
            <a:avLst/>
          </a:prstGeom>
          <a:ln w="149225">
            <a:solidFill>
              <a:srgbClr val="000099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1"/>
          <p:cNvSpPr txBox="1">
            <a:spLocks noChangeArrowheads="1"/>
          </p:cNvSpPr>
          <p:nvPr/>
        </p:nvSpPr>
        <p:spPr bwMode="auto">
          <a:xfrm>
            <a:off x="7189788" y="3540125"/>
            <a:ext cx="135731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600" b="1" baseline="-250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6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rot="5400000" flipH="1" flipV="1">
            <a:off x="6422231" y="4493419"/>
            <a:ext cx="1285875" cy="1588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31"/>
          <p:cNvSpPr txBox="1">
            <a:spLocks noChangeArrowheads="1"/>
          </p:cNvSpPr>
          <p:nvPr/>
        </p:nvSpPr>
        <p:spPr bwMode="auto">
          <a:xfrm>
            <a:off x="6143643" y="5357813"/>
            <a:ext cx="10001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6600" b="1" baseline="-25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4214810" y="0"/>
            <a:ext cx="4643438" cy="4921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В ПРАВУЮ ручку  </a:t>
            </a:r>
            <a:r>
              <a:rPr lang="ru-RU" sz="2600" b="1" dirty="0" err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ручечку</a:t>
            </a:r>
            <a:r>
              <a:rPr lang="ru-RU" sz="2600" b="1" dirty="0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4214810" y="714356"/>
            <a:ext cx="5429290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Воткнуть в 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ЛЕВУЮ </a:t>
            </a:r>
            <a:r>
              <a:rPr lang="ru-RU" sz="28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ручечку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3428992" y="1142984"/>
            <a:ext cx="6000792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 пальца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движению плюсов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4929188" y="1857364"/>
            <a:ext cx="421481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БОЛЬШОЙ  ПАЛЕЦ       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                     ПО СИЛЕ</a:t>
            </a:r>
          </a:p>
        </p:txBody>
      </p:sp>
      <p:grpSp>
        <p:nvGrpSpPr>
          <p:cNvPr id="3" name="Группа 31"/>
          <p:cNvGrpSpPr/>
          <p:nvPr/>
        </p:nvGrpSpPr>
        <p:grpSpPr>
          <a:xfrm>
            <a:off x="4786314" y="4214818"/>
            <a:ext cx="538875" cy="707886"/>
            <a:chOff x="8072462" y="4071942"/>
            <a:chExt cx="538875" cy="707886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8072462" y="4071942"/>
              <a:ext cx="52610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ru-RU" sz="4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Line 2"/>
            <p:cNvSpPr>
              <a:spLocks noChangeShapeType="1"/>
            </p:cNvSpPr>
            <p:nvPr/>
          </p:nvSpPr>
          <p:spPr bwMode="auto">
            <a:xfrm>
              <a:off x="8215337" y="4143380"/>
              <a:ext cx="396000" cy="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99"/>
                </a:solidFill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0" y="6500834"/>
            <a:ext cx="207167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solidFill>
                  <a:schemeClr val="bg1"/>
                </a:solidFill>
              </a:rPr>
              <a:t>Диагн</a:t>
            </a:r>
            <a:r>
              <a:rPr lang="ru-RU" sz="2000" smtClean="0">
                <a:solidFill>
                  <a:schemeClr val="bg1"/>
                </a:solidFill>
              </a:rPr>
              <a:t>  стр27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690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4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3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3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3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45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950"/>
                            </p:stCondLst>
                            <p:childTnLst>
                              <p:par>
                                <p:cTn id="3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4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4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4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6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65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8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9000"/>
                            </p:stCondLst>
                            <p:childTnLst>
                              <p:par>
                                <p:cTn id="9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9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0"/>
                            </p:stCondLst>
                            <p:childTnLst>
                              <p:par>
                                <p:cTn id="10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425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5250"/>
                            </p:stCondLst>
                            <p:childTnLst>
                              <p:par>
                                <p:cTn id="1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8250"/>
                            </p:stCondLst>
                            <p:childTnLst>
                              <p:par>
                                <p:cTn id="122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23" dur="2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0250"/>
                            </p:stCondLst>
                            <p:childTnLst>
                              <p:par>
                                <p:cTn id="127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075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1750"/>
                            </p:stCondLst>
                            <p:childTnLst>
                              <p:par>
                                <p:cTn id="138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4250"/>
                            </p:stCondLst>
                            <p:childTnLst>
                              <p:par>
                                <p:cTn id="1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5250"/>
                            </p:stCondLst>
                            <p:childTnLst>
                              <p:par>
                                <p:cTn id="151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5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7250"/>
                            </p:stCondLst>
                            <p:childTnLst>
                              <p:par>
                                <p:cTn id="1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0250"/>
                            </p:stCondLst>
                            <p:childTnLst>
                              <p:par>
                                <p:cTn id="158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59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6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2250"/>
                            </p:stCondLst>
                            <p:childTnLst>
                              <p:par>
                                <p:cTn id="16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4" dur="3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5250"/>
                            </p:stCondLst>
                            <p:childTnLst>
                              <p:par>
                                <p:cTn id="16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7" dur="3000" fill="hold"/>
                                        <p:tgtEl>
                                          <p:spTgt spid="4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48250"/>
                            </p:stCondLst>
                            <p:childTnLst>
                              <p:par>
                                <p:cTn id="16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70" dur="3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1250"/>
                            </p:stCondLst>
                            <p:childTnLst>
                              <p:par>
                                <p:cTn id="17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73" dur="3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4250"/>
                            </p:stCondLst>
                            <p:childTnLst>
                              <p:par>
                                <p:cTn id="175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8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nimBg="1"/>
      <p:bldP spid="19459" grpId="1" animBg="1"/>
      <p:bldP spid="19460" grpId="0" animBg="1"/>
      <p:bldP spid="19460" grpId="1" animBg="1"/>
      <p:bldP spid="7" grpId="0" animBg="1"/>
      <p:bldP spid="7" grpId="1" animBg="1"/>
      <p:bldP spid="8" grpId="0" animBg="1"/>
      <p:bldP spid="9" grpId="0" animBg="1"/>
      <p:bldP spid="24" grpId="0"/>
      <p:bldP spid="24" grpId="1"/>
      <p:bldP spid="24" grpId="2"/>
      <p:bldP spid="26" grpId="0"/>
      <p:bldP spid="30" grpId="0"/>
      <p:bldP spid="31" grpId="0"/>
      <p:bldP spid="38" grpId="0"/>
      <p:bldP spid="41" grpId="0"/>
      <p:bldP spid="42" grpId="0" autoUpdateAnimBg="0"/>
      <p:bldP spid="42" grpId="1" animBg="1"/>
      <p:bldP spid="43" grpId="0" autoUpdateAnimBg="0"/>
      <p:bldP spid="43" grpId="1" animBg="1"/>
      <p:bldP spid="44" grpId="0" autoUpdateAnimBg="0"/>
      <p:bldP spid="44" grpId="1" animBg="1"/>
      <p:bldP spid="45" grpId="0"/>
      <p:bldP spid="45" grpId="1"/>
      <p:bldP spid="45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print"/>
          <a:srcRect r="47798"/>
          <a:stretch>
            <a:fillRect/>
          </a:stretch>
        </p:blipFill>
        <p:spPr bwMode="auto">
          <a:xfrm>
            <a:off x="3921105" y="2500306"/>
            <a:ext cx="5222896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-32" y="-24"/>
            <a:ext cx="9144032" cy="267765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Ось металлического колеса установлена вертикально в подшипниках (рис. 1). На ось и обод колеса  наложены металлические пластинки-щетки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А и В,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которые соединены через ключ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 источником тока.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Опишите состояние колеса при замыкании ключа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 обоснуйте.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Line 41"/>
          <p:cNvSpPr>
            <a:spLocks noChangeShapeType="1"/>
          </p:cNvSpPr>
          <p:nvPr/>
        </p:nvSpPr>
        <p:spPr bwMode="auto">
          <a:xfrm rot="10800000" flipH="1">
            <a:off x="5786446" y="3500438"/>
            <a:ext cx="642942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7" name="Рисунок 6" descr="IMG_0590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1130245" y="4227517"/>
            <a:ext cx="23114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 rot="5400000">
            <a:off x="1535853" y="5893611"/>
            <a:ext cx="1071570" cy="0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31"/>
          <p:cNvSpPr txBox="1">
            <a:spLocks noChangeArrowheads="1"/>
          </p:cNvSpPr>
          <p:nvPr/>
        </p:nvSpPr>
        <p:spPr bwMode="auto">
          <a:xfrm>
            <a:off x="2285952" y="5892801"/>
            <a:ext cx="5857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1214382" y="5072074"/>
            <a:ext cx="857253" cy="785822"/>
          </a:xfrm>
          <a:prstGeom prst="line">
            <a:avLst/>
          </a:prstGeom>
          <a:ln w="149225">
            <a:solidFill>
              <a:srgbClr val="220FB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1"/>
          <p:cNvSpPr txBox="1">
            <a:spLocks noChangeArrowheads="1"/>
          </p:cNvSpPr>
          <p:nvPr/>
        </p:nvSpPr>
        <p:spPr bwMode="auto">
          <a:xfrm>
            <a:off x="2428828" y="4000504"/>
            <a:ext cx="10382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500266" y="5072068"/>
            <a:ext cx="1143008" cy="6"/>
          </a:xfrm>
          <a:prstGeom prst="line">
            <a:avLst/>
          </a:prstGeom>
          <a:ln w="95250">
            <a:solidFill>
              <a:srgbClr val="00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6200000" flipH="1">
            <a:off x="4929189" y="3571878"/>
            <a:ext cx="1143012" cy="1"/>
          </a:xfrm>
          <a:prstGeom prst="line">
            <a:avLst/>
          </a:prstGeom>
          <a:ln w="149225">
            <a:solidFill>
              <a:srgbClr val="220FB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5572132" y="3786190"/>
            <a:ext cx="1000132" cy="571504"/>
          </a:xfrm>
          <a:prstGeom prst="line">
            <a:avLst/>
          </a:prstGeom>
          <a:ln w="95250">
            <a:solidFill>
              <a:srgbClr val="00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31"/>
          <p:cNvSpPr txBox="1">
            <a:spLocks noChangeArrowheads="1"/>
          </p:cNvSpPr>
          <p:nvPr/>
        </p:nvSpPr>
        <p:spPr bwMode="auto">
          <a:xfrm>
            <a:off x="1714480" y="2857496"/>
            <a:ext cx="2857520" cy="11079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нас</a:t>
            </a:r>
            <a:r>
              <a:rPr lang="en-US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люс 15"/>
          <p:cNvSpPr/>
          <p:nvPr/>
        </p:nvSpPr>
        <p:spPr>
          <a:xfrm>
            <a:off x="4214810" y="5143512"/>
            <a:ext cx="357190" cy="28575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Минус 16"/>
          <p:cNvSpPr/>
          <p:nvPr/>
        </p:nvSpPr>
        <p:spPr>
          <a:xfrm>
            <a:off x="4929190" y="5183051"/>
            <a:ext cx="357190" cy="21431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11" grpId="0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46882"/>
            <a:ext cx="9144000" cy="175432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используя магнитное поле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, получить ток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418434"/>
            <a:ext cx="9144000" cy="110799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Что делает 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генератор?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538770"/>
            <a:ext cx="9144000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Ток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создаёт 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магнитное поле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6150138"/>
            <a:ext cx="6572264" cy="70788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28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9377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0" y="785794"/>
            <a:ext cx="9144000" cy="1900390"/>
          </a:xfrm>
          <a:prstGeom prst="rect">
            <a:avLst/>
          </a:prstGeom>
          <a:solidFill>
            <a:srgbClr val="92D050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54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электро</a:t>
            </a:r>
            <a:r>
              <a:rPr lang="ru-RU" sz="5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магнитная</a:t>
            </a:r>
            <a:endParaRPr lang="ru-RU" sz="5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20930016">
            <a:off x="3023130" y="3281044"/>
            <a:ext cx="5929354" cy="814727"/>
          </a:xfrm>
          <a:prstGeom prst="rect">
            <a:avLst/>
          </a:prstGeom>
          <a:solidFill>
            <a:srgbClr val="92D050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6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индукция</a:t>
            </a:r>
            <a:endParaRPr lang="ru-RU" sz="66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529827">
            <a:off x="-31465" y="4982647"/>
            <a:ext cx="9151503" cy="1018804"/>
          </a:xfrm>
          <a:prstGeom prst="rect">
            <a:avLst/>
          </a:prstGeom>
          <a:solidFill>
            <a:srgbClr val="FFFF00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6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генератор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lum bright="-10000" contrast="30000"/>
          </a:blip>
          <a:srcRect l="21811" t="27007" r="9448" b="13139"/>
          <a:stretch>
            <a:fillRect/>
          </a:stretch>
        </p:blipFill>
        <p:spPr bwMode="auto">
          <a:xfrm>
            <a:off x="-36512" y="188640"/>
            <a:ext cx="7884368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2844" y="5929330"/>
            <a:ext cx="9001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Если двигать……………………………………………….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……………………………………………………………..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Группа 45"/>
          <p:cNvGrpSpPr/>
          <p:nvPr/>
        </p:nvGrpSpPr>
        <p:grpSpPr>
          <a:xfrm>
            <a:off x="5138247" y="1190359"/>
            <a:ext cx="5643577" cy="3281367"/>
            <a:chOff x="3214678" y="1357298"/>
            <a:chExt cx="5643577" cy="3281367"/>
          </a:xfrm>
        </p:grpSpPr>
        <p:grpSp>
          <p:nvGrpSpPr>
            <p:cNvPr id="9" name="Group 28"/>
            <p:cNvGrpSpPr>
              <a:grpSpLocks/>
            </p:cNvGrpSpPr>
            <p:nvPr/>
          </p:nvGrpSpPr>
          <p:grpSpPr bwMode="auto">
            <a:xfrm>
              <a:off x="3214678" y="1357298"/>
              <a:ext cx="5643577" cy="3281367"/>
              <a:chOff x="1796" y="6025"/>
              <a:chExt cx="5795" cy="1589"/>
            </a:xfrm>
          </p:grpSpPr>
          <p:sp>
            <p:nvSpPr>
              <p:cNvPr id="13341" name="Oval 29"/>
              <p:cNvSpPr>
                <a:spLocks noChangeArrowheads="1"/>
              </p:cNvSpPr>
              <p:nvPr/>
            </p:nvSpPr>
            <p:spPr bwMode="auto">
              <a:xfrm>
                <a:off x="2511" y="6198"/>
                <a:ext cx="4412" cy="391"/>
              </a:xfrm>
              <a:prstGeom prst="ellipse">
                <a:avLst/>
              </a:prstGeom>
              <a:noFill/>
              <a:ln w="73025">
                <a:solidFill>
                  <a:srgbClr val="00CC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42" name="Oval 30"/>
              <p:cNvSpPr>
                <a:spLocks noChangeArrowheads="1"/>
              </p:cNvSpPr>
              <p:nvPr/>
            </p:nvSpPr>
            <p:spPr bwMode="auto">
              <a:xfrm>
                <a:off x="2430" y="7074"/>
                <a:ext cx="4412" cy="391"/>
              </a:xfrm>
              <a:prstGeom prst="ellipse">
                <a:avLst/>
              </a:prstGeom>
              <a:noFill/>
              <a:ln w="73025">
                <a:solidFill>
                  <a:srgbClr val="00CC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43" name="Oval 31"/>
              <p:cNvSpPr>
                <a:spLocks noChangeArrowheads="1"/>
              </p:cNvSpPr>
              <p:nvPr/>
            </p:nvSpPr>
            <p:spPr bwMode="auto">
              <a:xfrm>
                <a:off x="1796" y="6981"/>
                <a:ext cx="5749" cy="633"/>
              </a:xfrm>
              <a:prstGeom prst="ellipse">
                <a:avLst/>
              </a:prstGeom>
              <a:noFill/>
              <a:ln w="73025">
                <a:solidFill>
                  <a:srgbClr val="00CC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44" name="Oval 32"/>
              <p:cNvSpPr>
                <a:spLocks noChangeArrowheads="1"/>
              </p:cNvSpPr>
              <p:nvPr/>
            </p:nvSpPr>
            <p:spPr bwMode="auto">
              <a:xfrm>
                <a:off x="1842" y="6025"/>
                <a:ext cx="5749" cy="633"/>
              </a:xfrm>
              <a:prstGeom prst="ellipse">
                <a:avLst/>
              </a:prstGeom>
              <a:noFill/>
              <a:ln w="73025">
                <a:solidFill>
                  <a:srgbClr val="00CC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45" name="Line 33"/>
              <p:cNvSpPr>
                <a:spLocks noChangeShapeType="1"/>
              </p:cNvSpPr>
              <p:nvPr/>
            </p:nvSpPr>
            <p:spPr bwMode="auto">
              <a:xfrm flipH="1">
                <a:off x="2600" y="6814"/>
                <a:ext cx="3906" cy="0"/>
              </a:xfrm>
              <a:prstGeom prst="line">
                <a:avLst/>
              </a:prstGeom>
              <a:noFill/>
              <a:ln w="149225">
                <a:solidFill>
                  <a:srgbClr val="00CCFF"/>
                </a:solidFill>
                <a:round/>
                <a:headEnd/>
                <a:tailEnd type="stealth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3" name="Group 1"/>
            <p:cNvGrpSpPr>
              <a:grpSpLocks/>
            </p:cNvGrpSpPr>
            <p:nvPr/>
          </p:nvGrpSpPr>
          <p:grpSpPr bwMode="auto">
            <a:xfrm>
              <a:off x="4929190" y="2571744"/>
              <a:ext cx="2286016" cy="857256"/>
              <a:chOff x="12182" y="2651"/>
              <a:chExt cx="2057" cy="366"/>
            </a:xfrm>
          </p:grpSpPr>
          <p:sp>
            <p:nvSpPr>
              <p:cNvPr id="44" name="Rectangle 2"/>
              <p:cNvSpPr>
                <a:spLocks noChangeArrowheads="1"/>
              </p:cNvSpPr>
              <p:nvPr/>
            </p:nvSpPr>
            <p:spPr bwMode="auto">
              <a:xfrm>
                <a:off x="12182" y="2651"/>
                <a:ext cx="1016" cy="366"/>
              </a:xfrm>
              <a:prstGeom prst="rect">
                <a:avLst/>
              </a:prstGeom>
              <a:solidFill>
                <a:srgbClr val="0000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Rectangle 3"/>
              <p:cNvSpPr>
                <a:spLocks noChangeArrowheads="1"/>
              </p:cNvSpPr>
              <p:nvPr/>
            </p:nvSpPr>
            <p:spPr bwMode="auto">
              <a:xfrm>
                <a:off x="13223" y="2651"/>
                <a:ext cx="1016" cy="366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8" name="Line 33"/>
          <p:cNvSpPr>
            <a:spLocks noChangeShapeType="1"/>
          </p:cNvSpPr>
          <p:nvPr/>
        </p:nvSpPr>
        <p:spPr bwMode="auto">
          <a:xfrm rot="16200000" flipH="1" flipV="1">
            <a:off x="4084793" y="1558753"/>
            <a:ext cx="45719" cy="2500330"/>
          </a:xfrm>
          <a:prstGeom prst="line">
            <a:avLst/>
          </a:prstGeom>
          <a:noFill/>
          <a:ln w="149225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3348" name="Group 3"/>
          <p:cNvGrpSpPr>
            <a:grpSpLocks/>
          </p:cNvGrpSpPr>
          <p:nvPr/>
        </p:nvGrpSpPr>
        <p:grpSpPr bwMode="auto">
          <a:xfrm>
            <a:off x="3125788" y="1215043"/>
            <a:ext cx="2031638" cy="2499709"/>
            <a:chOff x="1915" y="6726"/>
            <a:chExt cx="1192" cy="1485"/>
          </a:xfrm>
        </p:grpSpPr>
        <p:sp>
          <p:nvSpPr>
            <p:cNvPr id="13358" name="Rectangle 4"/>
            <p:cNvSpPr>
              <a:spLocks noChangeArrowheads="1"/>
            </p:cNvSpPr>
            <p:nvPr/>
          </p:nvSpPr>
          <p:spPr bwMode="auto">
            <a:xfrm>
              <a:off x="1915" y="7399"/>
              <a:ext cx="1192" cy="659"/>
            </a:xfrm>
            <a:prstGeom prst="rect">
              <a:avLst/>
            </a:prstGeom>
            <a:noFill/>
            <a:ln w="539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3359" name="Group 5"/>
            <p:cNvGrpSpPr>
              <a:grpSpLocks/>
            </p:cNvGrpSpPr>
            <p:nvPr/>
          </p:nvGrpSpPr>
          <p:grpSpPr bwMode="auto">
            <a:xfrm>
              <a:off x="1978" y="7270"/>
              <a:ext cx="352" cy="935"/>
              <a:chOff x="2020" y="7270"/>
              <a:chExt cx="352" cy="935"/>
            </a:xfrm>
          </p:grpSpPr>
          <p:sp>
            <p:nvSpPr>
              <p:cNvPr id="13366" name="Arc 6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67" name="Arc 7"/>
              <p:cNvSpPr>
                <a:spLocks/>
              </p:cNvSpPr>
              <p:nvPr/>
            </p:nvSpPr>
            <p:spPr bwMode="auto">
              <a:xfrm>
                <a:off x="2198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68" name="Line 8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360" name="Group 9"/>
            <p:cNvGrpSpPr>
              <a:grpSpLocks/>
            </p:cNvGrpSpPr>
            <p:nvPr/>
          </p:nvGrpSpPr>
          <p:grpSpPr bwMode="auto">
            <a:xfrm>
              <a:off x="2341" y="7276"/>
              <a:ext cx="352" cy="935"/>
              <a:chOff x="2020" y="7270"/>
              <a:chExt cx="352" cy="935"/>
            </a:xfrm>
          </p:grpSpPr>
          <p:sp>
            <p:nvSpPr>
              <p:cNvPr id="13363" name="Arc 10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64" name="Arc 11"/>
              <p:cNvSpPr>
                <a:spLocks/>
              </p:cNvSpPr>
              <p:nvPr/>
            </p:nvSpPr>
            <p:spPr bwMode="auto">
              <a:xfrm>
                <a:off x="2198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65" name="Line 12"/>
              <p:cNvSpPr>
                <a:spLocks noChangeShapeType="1"/>
              </p:cNvSpPr>
              <p:nvPr/>
            </p:nvSpPr>
            <p:spPr bwMode="auto">
              <a:xfrm>
                <a:off x="2200" y="7408"/>
                <a:ext cx="0" cy="634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3361" name="Arc 13"/>
            <p:cNvSpPr>
              <a:spLocks/>
            </p:cNvSpPr>
            <p:nvPr/>
          </p:nvSpPr>
          <p:spPr bwMode="auto">
            <a:xfrm flipV="1">
              <a:off x="2698" y="8070"/>
              <a:ext cx="233" cy="141"/>
            </a:xfrm>
            <a:custGeom>
              <a:avLst/>
              <a:gdLst>
                <a:gd name="T0" fmla="*/ 0 w 43173"/>
                <a:gd name="T1" fmla="*/ 0 h 21600"/>
                <a:gd name="T2" fmla="*/ 0 w 43173"/>
                <a:gd name="T3" fmla="*/ 0 h 21600"/>
                <a:gd name="T4" fmla="*/ 0 w 43173"/>
                <a:gd name="T5" fmla="*/ 0 h 21600"/>
                <a:gd name="T6" fmla="*/ 0 60000 65536"/>
                <a:gd name="T7" fmla="*/ 0 60000 65536"/>
                <a:gd name="T8" fmla="*/ 0 60000 65536"/>
                <a:gd name="T9" fmla="*/ 0 w 43173"/>
                <a:gd name="T10" fmla="*/ 0 h 21600"/>
                <a:gd name="T11" fmla="*/ 43173 w 4317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73" h="21600" fill="none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</a:path>
                <a:path w="43173" h="21600" stroke="0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  <a:lnTo>
                    <a:pt x="21573" y="21600"/>
                  </a:lnTo>
                  <a:close/>
                </a:path>
              </a:pathLst>
            </a:custGeom>
            <a:noFill/>
            <a:ln w="539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62" name="Line 14"/>
            <p:cNvSpPr>
              <a:spLocks noChangeShapeType="1"/>
            </p:cNvSpPr>
            <p:nvPr/>
          </p:nvSpPr>
          <p:spPr bwMode="auto">
            <a:xfrm flipH="1">
              <a:off x="2924" y="6726"/>
              <a:ext cx="27" cy="1327"/>
            </a:xfrm>
            <a:prstGeom prst="line">
              <a:avLst/>
            </a:prstGeom>
            <a:noFill/>
            <a:ln w="53975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300000" lon="0" rev="60000"/>
              </a:camera>
              <a:lightRig rig="threePt" dir="t"/>
            </a:scene3d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349" name="Line 15"/>
          <p:cNvSpPr>
            <a:spLocks noChangeShapeType="1"/>
          </p:cNvSpPr>
          <p:nvPr/>
        </p:nvSpPr>
        <p:spPr bwMode="auto">
          <a:xfrm flipV="1">
            <a:off x="3178624" y="1179692"/>
            <a:ext cx="0" cy="1144648"/>
          </a:xfrm>
          <a:prstGeom prst="line">
            <a:avLst/>
          </a:prstGeom>
          <a:noFill/>
          <a:ln w="539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47" name="Группа 46"/>
          <p:cNvGrpSpPr/>
          <p:nvPr/>
        </p:nvGrpSpPr>
        <p:grpSpPr>
          <a:xfrm>
            <a:off x="3595180" y="2285992"/>
            <a:ext cx="1242863" cy="1139829"/>
            <a:chOff x="3534834" y="2285993"/>
            <a:chExt cx="1242863" cy="1139829"/>
          </a:xfrm>
        </p:grpSpPr>
        <p:sp>
          <p:nvSpPr>
            <p:cNvPr id="30" name="Line 41"/>
            <p:cNvSpPr>
              <a:spLocks noChangeShapeType="1"/>
            </p:cNvSpPr>
            <p:nvPr/>
          </p:nvSpPr>
          <p:spPr bwMode="auto">
            <a:xfrm rot="16200000" flipV="1">
              <a:off x="4219053" y="2867177"/>
              <a:ext cx="1071570" cy="45719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 type="none"/>
              <a:tailEnd type="stealth" w="med" len="med"/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" name="Line 41"/>
            <p:cNvSpPr>
              <a:spLocks noChangeShapeType="1"/>
            </p:cNvSpPr>
            <p:nvPr/>
          </p:nvSpPr>
          <p:spPr bwMode="auto">
            <a:xfrm rot="16200000" flipV="1">
              <a:off x="3630447" y="2798918"/>
              <a:ext cx="1071570" cy="45719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 type="none"/>
              <a:tailEnd type="stealth" w="med" len="med"/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" name="Line 41"/>
            <p:cNvSpPr>
              <a:spLocks noChangeShapeType="1"/>
            </p:cNvSpPr>
            <p:nvPr/>
          </p:nvSpPr>
          <p:spPr bwMode="auto">
            <a:xfrm rot="16200000" flipV="1">
              <a:off x="3021909" y="2865589"/>
              <a:ext cx="1071570" cy="45719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 type="none"/>
              <a:tailEnd type="stealth" w="med" len="med"/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57" name="Group 2"/>
          <p:cNvGrpSpPr>
            <a:grpSpLocks/>
          </p:cNvGrpSpPr>
          <p:nvPr/>
        </p:nvGrpSpPr>
        <p:grpSpPr bwMode="auto">
          <a:xfrm>
            <a:off x="1214414" y="4143380"/>
            <a:ext cx="4214842" cy="1928826"/>
            <a:chOff x="11137" y="2466"/>
            <a:chExt cx="2099" cy="1257"/>
          </a:xfrm>
        </p:grpSpPr>
        <p:sp>
          <p:nvSpPr>
            <p:cNvPr id="58" name="Text Box 3"/>
            <p:cNvSpPr txBox="1">
              <a:spLocks noChangeArrowheads="1"/>
            </p:cNvSpPr>
            <p:nvPr/>
          </p:nvSpPr>
          <p:spPr bwMode="auto">
            <a:xfrm>
              <a:off x="11137" y="2466"/>
              <a:ext cx="2099" cy="1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1.  Двигать магнит</a:t>
              </a:r>
            </a:p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Двигатьэл.магнит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3.вкл – </a:t>
              </a:r>
              <a:r>
                <a:rPr kumimoji="0" lang="ru-RU" sz="24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выкл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4.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Line 4"/>
            <p:cNvSpPr>
              <a:spLocks noChangeShapeType="1"/>
            </p:cNvSpPr>
            <p:nvPr/>
          </p:nvSpPr>
          <p:spPr bwMode="auto">
            <a:xfrm>
              <a:off x="12513" y="2700"/>
              <a:ext cx="368" cy="0"/>
            </a:xfrm>
            <a:prstGeom prst="line">
              <a:avLst/>
            </a:prstGeom>
            <a:noFill/>
            <a:ln w="9525">
              <a:noFill/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Line 5"/>
            <p:cNvSpPr>
              <a:spLocks noChangeShapeType="1"/>
            </p:cNvSpPr>
            <p:nvPr/>
          </p:nvSpPr>
          <p:spPr bwMode="auto">
            <a:xfrm>
              <a:off x="12696" y="2990"/>
              <a:ext cx="368" cy="0"/>
            </a:xfrm>
            <a:prstGeom prst="line">
              <a:avLst/>
            </a:prstGeom>
            <a:noFill/>
            <a:ln w="9525">
              <a:noFill/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Line 33"/>
          <p:cNvSpPr>
            <a:spLocks noChangeShapeType="1"/>
          </p:cNvSpPr>
          <p:nvPr/>
        </p:nvSpPr>
        <p:spPr bwMode="auto">
          <a:xfrm rot="16200000">
            <a:off x="3750461" y="1750207"/>
            <a:ext cx="71439" cy="2428894"/>
          </a:xfrm>
          <a:prstGeom prst="line">
            <a:avLst/>
          </a:prstGeom>
          <a:noFill/>
          <a:ln w="149225">
            <a:solidFill>
              <a:srgbClr val="0000FF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49" name="Группа 48"/>
          <p:cNvGrpSpPr/>
          <p:nvPr/>
        </p:nvGrpSpPr>
        <p:grpSpPr>
          <a:xfrm rot="10800000">
            <a:off x="3596682" y="2404805"/>
            <a:ext cx="1242863" cy="1139829"/>
            <a:chOff x="3534834" y="2285993"/>
            <a:chExt cx="1242863" cy="1139829"/>
          </a:xfrm>
        </p:grpSpPr>
        <p:sp>
          <p:nvSpPr>
            <p:cNvPr id="50" name="Line 41"/>
            <p:cNvSpPr>
              <a:spLocks noChangeShapeType="1"/>
            </p:cNvSpPr>
            <p:nvPr/>
          </p:nvSpPr>
          <p:spPr bwMode="auto">
            <a:xfrm rot="16200000" flipV="1">
              <a:off x="4219053" y="2867177"/>
              <a:ext cx="1071570" cy="45719"/>
            </a:xfrm>
            <a:prstGeom prst="line">
              <a:avLst/>
            </a:prstGeom>
            <a:noFill/>
            <a:ln w="127000">
              <a:solidFill>
                <a:srgbClr val="0000FF"/>
              </a:solidFill>
              <a:round/>
              <a:headEnd type="none"/>
              <a:tailEnd type="stealth" w="med" len="med"/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" name="Line 41"/>
            <p:cNvSpPr>
              <a:spLocks noChangeShapeType="1"/>
            </p:cNvSpPr>
            <p:nvPr/>
          </p:nvSpPr>
          <p:spPr bwMode="auto">
            <a:xfrm rot="16200000" flipV="1">
              <a:off x="3630447" y="2798918"/>
              <a:ext cx="1071570" cy="45719"/>
            </a:xfrm>
            <a:prstGeom prst="line">
              <a:avLst/>
            </a:prstGeom>
            <a:noFill/>
            <a:ln w="127000">
              <a:solidFill>
                <a:srgbClr val="0000FF"/>
              </a:solidFill>
              <a:round/>
              <a:headEnd type="none"/>
              <a:tailEnd type="stealth" w="med" len="med"/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2" name="Line 41"/>
            <p:cNvSpPr>
              <a:spLocks noChangeShapeType="1"/>
            </p:cNvSpPr>
            <p:nvPr/>
          </p:nvSpPr>
          <p:spPr bwMode="auto">
            <a:xfrm rot="16200000" flipV="1">
              <a:off x="3021909" y="2865589"/>
              <a:ext cx="1071570" cy="45719"/>
            </a:xfrm>
            <a:prstGeom prst="line">
              <a:avLst/>
            </a:prstGeom>
            <a:noFill/>
            <a:ln w="127000">
              <a:solidFill>
                <a:srgbClr val="0000FF"/>
              </a:solidFill>
              <a:round/>
              <a:headEnd type="none"/>
              <a:tailEnd type="stealth" w="med" len="med"/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53" name="Group 16"/>
          <p:cNvGrpSpPr>
            <a:grpSpLocks/>
          </p:cNvGrpSpPr>
          <p:nvPr/>
        </p:nvGrpSpPr>
        <p:grpSpPr bwMode="auto">
          <a:xfrm>
            <a:off x="3203453" y="820090"/>
            <a:ext cx="1642669" cy="744369"/>
            <a:chOff x="8051" y="3841"/>
            <a:chExt cx="752" cy="409"/>
          </a:xfrm>
        </p:grpSpPr>
        <p:sp>
          <p:nvSpPr>
            <p:cNvPr id="54" name="Oval 17"/>
            <p:cNvSpPr>
              <a:spLocks noChangeArrowheads="1"/>
            </p:cNvSpPr>
            <p:nvPr/>
          </p:nvSpPr>
          <p:spPr bwMode="auto">
            <a:xfrm>
              <a:off x="8318" y="3841"/>
              <a:ext cx="343" cy="409"/>
            </a:xfrm>
            <a:prstGeom prst="ellips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 flipH="1" flipV="1">
              <a:off x="8671" y="4049"/>
              <a:ext cx="132" cy="25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90000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19"/>
            <p:cNvSpPr>
              <a:spLocks noChangeShapeType="1"/>
            </p:cNvSpPr>
            <p:nvPr/>
          </p:nvSpPr>
          <p:spPr bwMode="auto">
            <a:xfrm flipH="1">
              <a:off x="8051" y="4048"/>
              <a:ext cx="263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3" name="Прямая со стрелкой 62"/>
          <p:cNvCxnSpPr/>
          <p:nvPr/>
        </p:nvCxnSpPr>
        <p:spPr>
          <a:xfrm rot="5400000" flipH="1" flipV="1">
            <a:off x="3593534" y="1164651"/>
            <a:ext cx="1157059" cy="3090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u="sng" cap="all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Электромагнитная индукция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72 0.01042 L -0.5026 0.01019 " pathEditMode="relative" rAng="0" ptsTypes="AA">
                                      <p:cBhvr>
                                        <p:cTn id="30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38" dur="3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0261 0.01019 L -0.01615 0.0136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" y="2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50" dur="3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13349" grpId="0" animBg="1"/>
      <p:bldP spid="48" grpId="0" animBg="1"/>
      <p:bldP spid="48" grpId="1" animBg="1"/>
      <p:bldP spid="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5921867" y="714356"/>
            <a:ext cx="3079257" cy="2300871"/>
            <a:chOff x="8306" y="15169"/>
            <a:chExt cx="1460" cy="839"/>
          </a:xfrm>
        </p:grpSpPr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8306" y="15169"/>
              <a:ext cx="1421" cy="839"/>
              <a:chOff x="8306" y="15169"/>
              <a:chExt cx="1421" cy="839"/>
            </a:xfrm>
          </p:grpSpPr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9095" y="15332"/>
                <a:ext cx="479" cy="1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030" name="Group 6"/>
              <p:cNvGrpSpPr>
                <a:grpSpLocks/>
              </p:cNvGrpSpPr>
              <p:nvPr/>
            </p:nvGrpSpPr>
            <p:grpSpPr bwMode="auto">
              <a:xfrm rot="5400000" flipH="1">
                <a:off x="8280" y="15195"/>
                <a:ext cx="839" cy="788"/>
                <a:chOff x="1915" y="7147"/>
                <a:chExt cx="1192" cy="1064"/>
              </a:xfrm>
            </p:grpSpPr>
            <p:sp>
              <p:nvSpPr>
                <p:cNvPr id="1031" name="Rectangle 7"/>
                <p:cNvSpPr>
                  <a:spLocks noChangeArrowheads="1"/>
                </p:cNvSpPr>
                <p:nvPr/>
              </p:nvSpPr>
              <p:spPr bwMode="auto">
                <a:xfrm>
                  <a:off x="1915" y="7399"/>
                  <a:ext cx="1192" cy="659"/>
                </a:xfrm>
                <a:prstGeom prst="rect">
                  <a:avLst/>
                </a:prstGeom>
                <a:noFill/>
                <a:ln w="4127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032" name="Group 8"/>
                <p:cNvGrpSpPr>
                  <a:grpSpLocks/>
                </p:cNvGrpSpPr>
                <p:nvPr/>
              </p:nvGrpSpPr>
              <p:grpSpPr bwMode="auto">
                <a:xfrm>
                  <a:off x="1978" y="7270"/>
                  <a:ext cx="357" cy="935"/>
                  <a:chOff x="2020" y="7270"/>
                  <a:chExt cx="357" cy="935"/>
                </a:xfrm>
              </p:grpSpPr>
              <p:sp>
                <p:nvSpPr>
                  <p:cNvPr id="1033" name="Arc 9"/>
                  <p:cNvSpPr>
                    <a:spLocks/>
                  </p:cNvSpPr>
                  <p:nvPr/>
                </p:nvSpPr>
                <p:spPr bwMode="auto">
                  <a:xfrm flipV="1">
                    <a:off x="2020" y="8064"/>
                    <a:ext cx="174" cy="141"/>
                  </a:xfrm>
                  <a:custGeom>
                    <a:avLst/>
                    <a:gdLst>
                      <a:gd name="G0" fmla="+- 21573 0 0"/>
                      <a:gd name="G1" fmla="+- 21600 0 0"/>
                      <a:gd name="G2" fmla="+- 21600 0 0"/>
                      <a:gd name="T0" fmla="*/ 0 w 43173"/>
                      <a:gd name="T1" fmla="*/ 20524 h 21600"/>
                      <a:gd name="T2" fmla="*/ 43173 w 43173"/>
                      <a:gd name="T3" fmla="*/ 21600 h 21600"/>
                      <a:gd name="T4" fmla="*/ 21573 w 43173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4127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4" name="Arc 10"/>
                  <p:cNvSpPr>
                    <a:spLocks/>
                  </p:cNvSpPr>
                  <p:nvPr/>
                </p:nvSpPr>
                <p:spPr bwMode="auto">
                  <a:xfrm>
                    <a:off x="2203" y="7270"/>
                    <a:ext cx="174" cy="141"/>
                  </a:xfrm>
                  <a:custGeom>
                    <a:avLst/>
                    <a:gdLst>
                      <a:gd name="G0" fmla="+- 21573 0 0"/>
                      <a:gd name="G1" fmla="+- 21600 0 0"/>
                      <a:gd name="G2" fmla="+- 21600 0 0"/>
                      <a:gd name="T0" fmla="*/ 0 w 43173"/>
                      <a:gd name="T1" fmla="*/ 20524 h 21600"/>
                      <a:gd name="T2" fmla="*/ 43173 w 43173"/>
                      <a:gd name="T3" fmla="*/ 21600 h 21600"/>
                      <a:gd name="T4" fmla="*/ 21573 w 43173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4127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5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2200" y="7413"/>
                    <a:ext cx="0" cy="634"/>
                  </a:xfrm>
                  <a:prstGeom prst="line">
                    <a:avLst/>
                  </a:prstGeom>
                  <a:noFill/>
                  <a:ln w="4127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36" name="Group 12"/>
                <p:cNvGrpSpPr>
                  <a:grpSpLocks/>
                </p:cNvGrpSpPr>
                <p:nvPr/>
              </p:nvGrpSpPr>
              <p:grpSpPr bwMode="auto">
                <a:xfrm>
                  <a:off x="2341" y="7276"/>
                  <a:ext cx="357" cy="935"/>
                  <a:chOff x="2020" y="7270"/>
                  <a:chExt cx="357" cy="935"/>
                </a:xfrm>
              </p:grpSpPr>
              <p:sp>
                <p:nvSpPr>
                  <p:cNvPr id="1037" name="Arc 13"/>
                  <p:cNvSpPr>
                    <a:spLocks/>
                  </p:cNvSpPr>
                  <p:nvPr/>
                </p:nvSpPr>
                <p:spPr bwMode="auto">
                  <a:xfrm flipV="1">
                    <a:off x="2020" y="8064"/>
                    <a:ext cx="174" cy="141"/>
                  </a:xfrm>
                  <a:custGeom>
                    <a:avLst/>
                    <a:gdLst>
                      <a:gd name="G0" fmla="+- 21573 0 0"/>
                      <a:gd name="G1" fmla="+- 21600 0 0"/>
                      <a:gd name="G2" fmla="+- 21600 0 0"/>
                      <a:gd name="T0" fmla="*/ 0 w 43173"/>
                      <a:gd name="T1" fmla="*/ 20524 h 21600"/>
                      <a:gd name="T2" fmla="*/ 43173 w 43173"/>
                      <a:gd name="T3" fmla="*/ 21600 h 21600"/>
                      <a:gd name="T4" fmla="*/ 21573 w 43173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4127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8" name="Arc 14"/>
                  <p:cNvSpPr>
                    <a:spLocks/>
                  </p:cNvSpPr>
                  <p:nvPr/>
                </p:nvSpPr>
                <p:spPr bwMode="auto">
                  <a:xfrm>
                    <a:off x="2203" y="7270"/>
                    <a:ext cx="174" cy="141"/>
                  </a:xfrm>
                  <a:custGeom>
                    <a:avLst/>
                    <a:gdLst>
                      <a:gd name="G0" fmla="+- 21573 0 0"/>
                      <a:gd name="G1" fmla="+- 21600 0 0"/>
                      <a:gd name="G2" fmla="+- 21600 0 0"/>
                      <a:gd name="T0" fmla="*/ 0 w 43173"/>
                      <a:gd name="T1" fmla="*/ 20524 h 21600"/>
                      <a:gd name="T2" fmla="*/ 43173 w 43173"/>
                      <a:gd name="T3" fmla="*/ 21600 h 21600"/>
                      <a:gd name="T4" fmla="*/ 21573 w 43173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173" h="21600" fill="none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</a:path>
                      <a:path w="43173" h="21600" stroke="0" extrusionOk="0">
                        <a:moveTo>
                          <a:pt x="-1" y="20523"/>
                        </a:moveTo>
                        <a:cubicBezTo>
                          <a:pt x="573" y="9027"/>
                          <a:pt x="10061" y="-1"/>
                          <a:pt x="21573" y="0"/>
                        </a:cubicBezTo>
                        <a:cubicBezTo>
                          <a:pt x="33502" y="0"/>
                          <a:pt x="43173" y="9670"/>
                          <a:pt x="43173" y="21600"/>
                        </a:cubicBezTo>
                        <a:lnTo>
                          <a:pt x="21573" y="21600"/>
                        </a:lnTo>
                        <a:close/>
                      </a:path>
                    </a:pathLst>
                  </a:custGeom>
                  <a:noFill/>
                  <a:ln w="4127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9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2200" y="7413"/>
                    <a:ext cx="0" cy="634"/>
                  </a:xfrm>
                  <a:prstGeom prst="line">
                    <a:avLst/>
                  </a:prstGeom>
                  <a:noFill/>
                  <a:ln w="4127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40" name="Arc 16"/>
                <p:cNvSpPr>
                  <a:spLocks/>
                </p:cNvSpPr>
                <p:nvPr/>
              </p:nvSpPr>
              <p:spPr bwMode="auto">
                <a:xfrm flipV="1">
                  <a:off x="2698" y="8070"/>
                  <a:ext cx="174" cy="141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412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1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2878" y="7147"/>
                  <a:ext cx="0" cy="906"/>
                </a:xfrm>
                <a:prstGeom prst="line">
                  <a:avLst/>
                </a:prstGeom>
                <a:noFill/>
                <a:ln w="412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42" name="Line 18"/>
              <p:cNvSpPr>
                <a:spLocks noChangeShapeType="1"/>
              </p:cNvSpPr>
              <p:nvPr/>
            </p:nvSpPr>
            <p:spPr bwMode="auto">
              <a:xfrm>
                <a:off x="8906" y="15917"/>
                <a:ext cx="685" cy="8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043" name="Group 19"/>
              <p:cNvGrpSpPr>
                <a:grpSpLocks/>
              </p:cNvGrpSpPr>
              <p:nvPr/>
            </p:nvGrpSpPr>
            <p:grpSpPr bwMode="auto">
              <a:xfrm>
                <a:off x="9405" y="15335"/>
                <a:ext cx="322" cy="583"/>
                <a:chOff x="9421" y="15335"/>
                <a:chExt cx="322" cy="583"/>
              </a:xfrm>
            </p:grpSpPr>
            <p:sp>
              <p:nvSpPr>
                <p:cNvPr id="1044" name="Oval 20"/>
                <p:cNvSpPr>
                  <a:spLocks noChangeArrowheads="1"/>
                </p:cNvSpPr>
                <p:nvPr/>
              </p:nvSpPr>
              <p:spPr bwMode="auto">
                <a:xfrm>
                  <a:off x="9421" y="15457"/>
                  <a:ext cx="322" cy="322"/>
                </a:xfrm>
                <a:prstGeom prst="ellips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5" name="Line 21"/>
                <p:cNvSpPr>
                  <a:spLocks noChangeShapeType="1"/>
                </p:cNvSpPr>
                <p:nvPr/>
              </p:nvSpPr>
              <p:spPr bwMode="auto">
                <a:xfrm>
                  <a:off x="9574" y="15335"/>
                  <a:ext cx="0" cy="146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6" name="Line 22"/>
                <p:cNvSpPr>
                  <a:spLocks noChangeShapeType="1"/>
                </p:cNvSpPr>
                <p:nvPr/>
              </p:nvSpPr>
              <p:spPr bwMode="auto">
                <a:xfrm>
                  <a:off x="9597" y="15772"/>
                  <a:ext cx="0" cy="146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1047" name="Line 23"/>
            <p:cNvSpPr>
              <a:spLocks noChangeShapeType="1"/>
            </p:cNvSpPr>
            <p:nvPr/>
          </p:nvSpPr>
          <p:spPr bwMode="auto">
            <a:xfrm flipV="1">
              <a:off x="9375" y="15403"/>
              <a:ext cx="391" cy="399"/>
            </a:xfrm>
            <a:prstGeom prst="line">
              <a:avLst/>
            </a:prstGeom>
            <a:noFill/>
            <a:ln w="412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48" name="Group 24"/>
          <p:cNvGrpSpPr>
            <a:grpSpLocks/>
          </p:cNvGrpSpPr>
          <p:nvPr/>
        </p:nvGrpSpPr>
        <p:grpSpPr bwMode="auto">
          <a:xfrm>
            <a:off x="1857324" y="722990"/>
            <a:ext cx="3942009" cy="3466415"/>
            <a:chOff x="5475" y="15169"/>
            <a:chExt cx="2470" cy="1264"/>
          </a:xfrm>
        </p:grpSpPr>
        <p:grpSp>
          <p:nvGrpSpPr>
            <p:cNvPr id="1049" name="Group 25"/>
            <p:cNvGrpSpPr>
              <a:grpSpLocks/>
            </p:cNvGrpSpPr>
            <p:nvPr/>
          </p:nvGrpSpPr>
          <p:grpSpPr bwMode="auto">
            <a:xfrm>
              <a:off x="6118" y="15846"/>
              <a:ext cx="576" cy="587"/>
              <a:chOff x="2660" y="7293"/>
              <a:chExt cx="576" cy="587"/>
            </a:xfrm>
          </p:grpSpPr>
          <p:sp>
            <p:nvSpPr>
              <p:cNvPr id="1050" name="Rectangle 26"/>
              <p:cNvSpPr>
                <a:spLocks noChangeArrowheads="1"/>
              </p:cNvSpPr>
              <p:nvPr/>
            </p:nvSpPr>
            <p:spPr bwMode="auto">
              <a:xfrm>
                <a:off x="2660" y="7293"/>
                <a:ext cx="576" cy="230"/>
              </a:xfrm>
              <a:prstGeom prst="rect">
                <a:avLst/>
              </a:prstGeom>
              <a:noFill/>
              <a:ln w="41275">
                <a:solidFill>
                  <a:srgbClr val="00808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auto">
              <a:xfrm flipV="1">
                <a:off x="2938" y="7546"/>
                <a:ext cx="0" cy="334"/>
              </a:xfrm>
              <a:prstGeom prst="line">
                <a:avLst/>
              </a:prstGeom>
              <a:noFill/>
              <a:ln w="41275">
                <a:solidFill>
                  <a:srgbClr val="00808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52" name="Group 28"/>
            <p:cNvGrpSpPr>
              <a:grpSpLocks/>
            </p:cNvGrpSpPr>
            <p:nvPr/>
          </p:nvGrpSpPr>
          <p:grpSpPr bwMode="auto">
            <a:xfrm rot="-5400000">
              <a:off x="5046" y="15746"/>
              <a:ext cx="1104" cy="246"/>
              <a:chOff x="10968" y="4305"/>
              <a:chExt cx="1149" cy="246"/>
            </a:xfrm>
          </p:grpSpPr>
          <p:sp>
            <p:nvSpPr>
              <p:cNvPr id="1053" name="Line 29"/>
              <p:cNvSpPr>
                <a:spLocks noChangeShapeType="1"/>
              </p:cNvSpPr>
              <p:nvPr/>
            </p:nvSpPr>
            <p:spPr bwMode="auto">
              <a:xfrm>
                <a:off x="11673" y="4535"/>
                <a:ext cx="444" cy="0"/>
              </a:xfrm>
              <a:prstGeom prst="line">
                <a:avLst/>
              </a:prstGeom>
              <a:noFill/>
              <a:ln w="41275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4" name="Line 30"/>
              <p:cNvSpPr>
                <a:spLocks noChangeShapeType="1"/>
              </p:cNvSpPr>
              <p:nvPr/>
            </p:nvSpPr>
            <p:spPr bwMode="auto">
              <a:xfrm flipV="1">
                <a:off x="11397" y="4305"/>
                <a:ext cx="246" cy="245"/>
              </a:xfrm>
              <a:prstGeom prst="line">
                <a:avLst/>
              </a:prstGeom>
              <a:noFill/>
              <a:ln w="41275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5" name="Line 31"/>
              <p:cNvSpPr>
                <a:spLocks noChangeShapeType="1"/>
              </p:cNvSpPr>
              <p:nvPr/>
            </p:nvSpPr>
            <p:spPr bwMode="auto">
              <a:xfrm>
                <a:off x="10968" y="4551"/>
                <a:ext cx="444" cy="0"/>
              </a:xfrm>
              <a:prstGeom prst="line">
                <a:avLst/>
              </a:prstGeom>
              <a:noFill/>
              <a:ln w="41275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56" name="Group 32"/>
            <p:cNvGrpSpPr>
              <a:grpSpLocks/>
            </p:cNvGrpSpPr>
            <p:nvPr/>
          </p:nvGrpSpPr>
          <p:grpSpPr bwMode="auto">
            <a:xfrm>
              <a:off x="6700" y="15792"/>
              <a:ext cx="644" cy="369"/>
              <a:chOff x="2004" y="7246"/>
              <a:chExt cx="644" cy="369"/>
            </a:xfrm>
          </p:grpSpPr>
          <p:sp>
            <p:nvSpPr>
              <p:cNvPr id="1057" name="Line 33"/>
              <p:cNvSpPr>
                <a:spLocks noChangeShapeType="1"/>
              </p:cNvSpPr>
              <p:nvPr/>
            </p:nvSpPr>
            <p:spPr bwMode="auto">
              <a:xfrm flipH="1">
                <a:off x="2350" y="7338"/>
                <a:ext cx="0" cy="150"/>
              </a:xfrm>
              <a:prstGeom prst="line">
                <a:avLst/>
              </a:prstGeom>
              <a:noFill/>
              <a:ln w="1206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8" name="Line 34"/>
              <p:cNvSpPr>
                <a:spLocks noChangeShapeType="1"/>
              </p:cNvSpPr>
              <p:nvPr/>
            </p:nvSpPr>
            <p:spPr bwMode="auto">
              <a:xfrm>
                <a:off x="2004" y="7406"/>
                <a:ext cx="242" cy="0"/>
              </a:xfrm>
              <a:prstGeom prst="line">
                <a:avLst/>
              </a:prstGeom>
              <a:noFill/>
              <a:ln w="412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9" name="Line 35"/>
              <p:cNvSpPr>
                <a:spLocks noChangeShapeType="1"/>
              </p:cNvSpPr>
              <p:nvPr/>
            </p:nvSpPr>
            <p:spPr bwMode="auto">
              <a:xfrm>
                <a:off x="2258" y="7246"/>
                <a:ext cx="0" cy="369"/>
              </a:xfrm>
              <a:prstGeom prst="line">
                <a:avLst/>
              </a:prstGeom>
              <a:noFill/>
              <a:ln w="412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0" name="Line 36"/>
              <p:cNvSpPr>
                <a:spLocks noChangeShapeType="1"/>
              </p:cNvSpPr>
              <p:nvPr/>
            </p:nvSpPr>
            <p:spPr bwMode="auto">
              <a:xfrm>
                <a:off x="2339" y="7407"/>
                <a:ext cx="309" cy="0"/>
              </a:xfrm>
              <a:prstGeom prst="line">
                <a:avLst/>
              </a:prstGeom>
              <a:noFill/>
              <a:ln w="825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61" name="Group 37"/>
            <p:cNvGrpSpPr>
              <a:grpSpLocks/>
            </p:cNvGrpSpPr>
            <p:nvPr/>
          </p:nvGrpSpPr>
          <p:grpSpPr bwMode="auto">
            <a:xfrm rot="-5400000">
              <a:off x="7131" y="15195"/>
              <a:ext cx="839" cy="788"/>
              <a:chOff x="1915" y="7147"/>
              <a:chExt cx="1192" cy="1064"/>
            </a:xfrm>
          </p:grpSpPr>
          <p:sp>
            <p:nvSpPr>
              <p:cNvPr id="1062" name="Rectangle 38"/>
              <p:cNvSpPr>
                <a:spLocks noChangeArrowheads="1"/>
              </p:cNvSpPr>
              <p:nvPr/>
            </p:nvSpPr>
            <p:spPr bwMode="auto">
              <a:xfrm>
                <a:off x="1915" y="7399"/>
                <a:ext cx="1192" cy="659"/>
              </a:xfrm>
              <a:prstGeom prst="rect">
                <a:avLst/>
              </a:prstGeom>
              <a:noFill/>
              <a:ln w="4127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063" name="Group 39"/>
              <p:cNvGrpSpPr>
                <a:grpSpLocks/>
              </p:cNvGrpSpPr>
              <p:nvPr/>
            </p:nvGrpSpPr>
            <p:grpSpPr bwMode="auto">
              <a:xfrm>
                <a:off x="1978" y="7270"/>
                <a:ext cx="357" cy="935"/>
                <a:chOff x="2020" y="7270"/>
                <a:chExt cx="357" cy="935"/>
              </a:xfrm>
            </p:grpSpPr>
            <p:sp>
              <p:nvSpPr>
                <p:cNvPr id="1064" name="Arc 40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412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65" name="Arc 41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412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66" name="Line 42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412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67" name="Group 43"/>
              <p:cNvGrpSpPr>
                <a:grpSpLocks/>
              </p:cNvGrpSpPr>
              <p:nvPr/>
            </p:nvGrpSpPr>
            <p:grpSpPr bwMode="auto">
              <a:xfrm>
                <a:off x="2341" y="7276"/>
                <a:ext cx="357" cy="935"/>
                <a:chOff x="2020" y="7270"/>
                <a:chExt cx="357" cy="935"/>
              </a:xfrm>
            </p:grpSpPr>
            <p:sp>
              <p:nvSpPr>
                <p:cNvPr id="1068" name="Arc 44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412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69" name="Arc 45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G0" fmla="+- 21573 0 0"/>
                    <a:gd name="G1" fmla="+- 21600 0 0"/>
                    <a:gd name="G2" fmla="+- 21600 0 0"/>
                    <a:gd name="T0" fmla="*/ 0 w 43173"/>
                    <a:gd name="T1" fmla="*/ 20524 h 21600"/>
                    <a:gd name="T2" fmla="*/ 43173 w 43173"/>
                    <a:gd name="T3" fmla="*/ 21600 h 21600"/>
                    <a:gd name="T4" fmla="*/ 21573 w 4317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412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70" name="Line 46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4127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71" name="Arc 47"/>
              <p:cNvSpPr>
                <a:spLocks/>
              </p:cNvSpPr>
              <p:nvPr/>
            </p:nvSpPr>
            <p:spPr bwMode="auto">
              <a:xfrm flipV="1">
                <a:off x="2698" y="8070"/>
                <a:ext cx="174" cy="141"/>
              </a:xfrm>
              <a:custGeom>
                <a:avLst/>
                <a:gdLst>
                  <a:gd name="G0" fmla="+- 21573 0 0"/>
                  <a:gd name="G1" fmla="+- 21600 0 0"/>
                  <a:gd name="G2" fmla="+- 21600 0 0"/>
                  <a:gd name="T0" fmla="*/ 0 w 43173"/>
                  <a:gd name="T1" fmla="*/ 20524 h 21600"/>
                  <a:gd name="T2" fmla="*/ 43173 w 43173"/>
                  <a:gd name="T3" fmla="*/ 21600 h 21600"/>
                  <a:gd name="T4" fmla="*/ 21573 w 4317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412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72" name="Line 48"/>
              <p:cNvSpPr>
                <a:spLocks noChangeShapeType="1"/>
              </p:cNvSpPr>
              <p:nvPr/>
            </p:nvSpPr>
            <p:spPr bwMode="auto">
              <a:xfrm flipH="1">
                <a:off x="2878" y="7147"/>
                <a:ext cx="0" cy="906"/>
              </a:xfrm>
              <a:prstGeom prst="line">
                <a:avLst/>
              </a:prstGeom>
              <a:noFill/>
              <a:ln w="412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73" name="Line 49"/>
            <p:cNvSpPr>
              <a:spLocks noChangeShapeType="1"/>
            </p:cNvSpPr>
            <p:nvPr/>
          </p:nvSpPr>
          <p:spPr bwMode="auto">
            <a:xfrm flipH="1">
              <a:off x="5714" y="16414"/>
              <a:ext cx="666" cy="8"/>
            </a:xfrm>
            <a:prstGeom prst="line">
              <a:avLst/>
            </a:prstGeom>
            <a:noFill/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4" name="Line 50"/>
            <p:cNvSpPr>
              <a:spLocks noChangeShapeType="1"/>
            </p:cNvSpPr>
            <p:nvPr/>
          </p:nvSpPr>
          <p:spPr bwMode="auto">
            <a:xfrm flipH="1">
              <a:off x="5706" y="15327"/>
              <a:ext cx="1471" cy="0"/>
            </a:xfrm>
            <a:prstGeom prst="line">
              <a:avLst/>
            </a:prstGeom>
            <a:noFill/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u="sng" cap="all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Электромагнитная индукция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0" y="1571612"/>
            <a:ext cx="2643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1.вкл-выкл)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714976" y="3977350"/>
            <a:ext cx="2857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сердечник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571736" y="2000240"/>
            <a:ext cx="1643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2.R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643570" y="3000372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кат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714976" y="3500438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двигать катушки                         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715008" y="4429132"/>
            <a:ext cx="321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6. двигать магнит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 rot="5400000">
            <a:off x="5500700" y="1571606"/>
            <a:ext cx="2357437" cy="642937"/>
          </a:xfrm>
          <a:prstGeom prst="rect">
            <a:avLst/>
          </a:prstGeom>
          <a:solidFill>
            <a:schemeClr val="dk1">
              <a:alpha val="6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928662" y="5357826"/>
            <a:ext cx="7643834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ЛЮБОЕ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  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магнитного поля ….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104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2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2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2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 animBg="1"/>
      <p:bldP spid="59" grpId="0" animBg="1"/>
      <p:bldP spid="59" grpId="1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1374</TotalTime>
  <Words>487</Words>
  <Application>Microsoft Office PowerPoint</Application>
  <PresentationFormat>Экран (4:3)</PresentationFormat>
  <Paragraphs>103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Уроки физики    Вторушина С.В.  8 класс  Электромагнетизм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Домашнее задание.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138</cp:revision>
  <dcterms:created xsi:type="dcterms:W3CDTF">2009-11-04T14:29:22Z</dcterms:created>
  <dcterms:modified xsi:type="dcterms:W3CDTF">2019-02-28T05:33:39Z</dcterms:modified>
</cp:coreProperties>
</file>