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93"/>
  </p:notesMasterIdLst>
  <p:sldIdLst>
    <p:sldId id="438" r:id="rId2"/>
    <p:sldId id="441" r:id="rId3"/>
    <p:sldId id="487" r:id="rId4"/>
    <p:sldId id="552" r:id="rId5"/>
    <p:sldId id="553" r:id="rId6"/>
    <p:sldId id="559" r:id="rId7"/>
    <p:sldId id="558" r:id="rId8"/>
    <p:sldId id="557" r:id="rId9"/>
    <p:sldId id="561" r:id="rId10"/>
    <p:sldId id="560" r:id="rId11"/>
    <p:sldId id="442" r:id="rId12"/>
    <p:sldId id="512" r:id="rId13"/>
    <p:sldId id="513" r:id="rId14"/>
    <p:sldId id="510" r:id="rId15"/>
    <p:sldId id="564" r:id="rId16"/>
    <p:sldId id="563" r:id="rId17"/>
    <p:sldId id="562" r:id="rId18"/>
    <p:sldId id="588" r:id="rId19"/>
    <p:sldId id="606" r:id="rId20"/>
    <p:sldId id="443" r:id="rId21"/>
    <p:sldId id="508" r:id="rId22"/>
    <p:sldId id="565" r:id="rId23"/>
    <p:sldId id="568" r:id="rId24"/>
    <p:sldId id="566" r:id="rId25"/>
    <p:sldId id="567" r:id="rId26"/>
    <p:sldId id="569" r:id="rId27"/>
    <p:sldId id="311" r:id="rId28"/>
    <p:sldId id="509" r:id="rId29"/>
    <p:sldId id="587" r:id="rId30"/>
    <p:sldId id="593" r:id="rId31"/>
    <p:sldId id="597" r:id="rId32"/>
    <p:sldId id="600" r:id="rId33"/>
    <p:sldId id="596" r:id="rId34"/>
    <p:sldId id="514" r:id="rId35"/>
    <p:sldId id="515" r:id="rId36"/>
    <p:sldId id="601" r:id="rId37"/>
    <p:sldId id="602" r:id="rId38"/>
    <p:sldId id="604" r:id="rId39"/>
    <p:sldId id="605" r:id="rId40"/>
    <p:sldId id="603" r:id="rId41"/>
    <p:sldId id="439" r:id="rId42"/>
    <p:sldId id="572" r:id="rId43"/>
    <p:sldId id="517" r:id="rId44"/>
    <p:sldId id="516" r:id="rId45"/>
    <p:sldId id="518" r:id="rId46"/>
    <p:sldId id="520" r:id="rId47"/>
    <p:sldId id="519" r:id="rId48"/>
    <p:sldId id="589" r:id="rId49"/>
    <p:sldId id="521" r:id="rId50"/>
    <p:sldId id="590" r:id="rId51"/>
    <p:sldId id="591" r:id="rId52"/>
    <p:sldId id="480" r:id="rId53"/>
    <p:sldId id="522" r:id="rId54"/>
    <p:sldId id="524" r:id="rId55"/>
    <p:sldId id="523" r:id="rId56"/>
    <p:sldId id="526" r:id="rId57"/>
    <p:sldId id="525" r:id="rId58"/>
    <p:sldId id="529" r:id="rId59"/>
    <p:sldId id="531" r:id="rId60"/>
    <p:sldId id="528" r:id="rId61"/>
    <p:sldId id="527" r:id="rId62"/>
    <p:sldId id="570" r:id="rId63"/>
    <p:sldId id="571" r:id="rId64"/>
    <p:sldId id="540" r:id="rId65"/>
    <p:sldId id="541" r:id="rId66"/>
    <p:sldId id="538" r:id="rId67"/>
    <p:sldId id="539" r:id="rId68"/>
    <p:sldId id="542" r:id="rId69"/>
    <p:sldId id="547" r:id="rId70"/>
    <p:sldId id="533" r:id="rId71"/>
    <p:sldId id="575" r:id="rId72"/>
    <p:sldId id="534" r:id="rId73"/>
    <p:sldId id="578" r:id="rId74"/>
    <p:sldId id="579" r:id="rId75"/>
    <p:sldId id="580" r:id="rId76"/>
    <p:sldId id="576" r:id="rId77"/>
    <p:sldId id="577" r:id="rId78"/>
    <p:sldId id="581" r:id="rId79"/>
    <p:sldId id="543" r:id="rId80"/>
    <p:sldId id="536" r:id="rId81"/>
    <p:sldId id="545" r:id="rId82"/>
    <p:sldId id="546" r:id="rId83"/>
    <p:sldId id="583" r:id="rId84"/>
    <p:sldId id="582" r:id="rId85"/>
    <p:sldId id="585" r:id="rId86"/>
    <p:sldId id="537" r:id="rId87"/>
    <p:sldId id="550" r:id="rId88"/>
    <p:sldId id="544" r:id="rId89"/>
    <p:sldId id="586" r:id="rId90"/>
    <p:sldId id="549" r:id="rId91"/>
    <p:sldId id="584" r:id="rId9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CC"/>
    <a:srgbClr val="006600"/>
    <a:srgbClr val="220FB1"/>
    <a:srgbClr val="008000"/>
    <a:srgbClr val="003300"/>
    <a:srgbClr val="66CCFF"/>
    <a:srgbClr val="0033CC"/>
    <a:srgbClr val="365D21"/>
    <a:srgbClr val="000099"/>
    <a:srgbClr val="00808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6234" autoAdjust="0"/>
    <p:restoredTop sz="94548" autoAdjust="0"/>
  </p:normalViewPr>
  <p:slideViewPr>
    <p:cSldViewPr>
      <p:cViewPr>
        <p:scale>
          <a:sx n="80" d="100"/>
          <a:sy n="80" d="100"/>
        </p:scale>
        <p:origin x="12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17.02.2019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504448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3.wav"/><Relationship Id="rId4" Type="http://schemas.openxmlformats.org/officeDocument/2006/relationships/audio" Target="../media/audio7.wav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audio" Target="../media/audio5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10.wav"/><Relationship Id="rId7" Type="http://schemas.openxmlformats.org/officeDocument/2006/relationships/image" Target="../media/image17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7.wav"/><Relationship Id="rId7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1.wav"/><Relationship Id="rId9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31.png"/><Relationship Id="rId4" Type="http://schemas.openxmlformats.org/officeDocument/2006/relationships/audio" Target="../media/audio5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1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34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audio" Target="../media/audio10.wav"/><Relationship Id="rId4" Type="http://schemas.openxmlformats.org/officeDocument/2006/relationships/audio" Target="../media/audio5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5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audio" Target="../media/audio5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1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6.png"/><Relationship Id="rId4" Type="http://schemas.openxmlformats.org/officeDocument/2006/relationships/audio" Target="../media/audio11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1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46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45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47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7.wav"/><Relationship Id="rId7" Type="http://schemas.openxmlformats.org/officeDocument/2006/relationships/audio" Target="../media/audio3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image" Target="../media/image48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audio" Target="../media/audio4.wav"/><Relationship Id="rId7" Type="http://schemas.openxmlformats.org/officeDocument/2006/relationships/audio" Target="../media/audio1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audio" Target="../media/audio5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audio" Target="../media/audio4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../../../../&#1082;&#1080;&#1087;&#1077;&#1085;&#1080;&#1077;.VOB" TargetMode="External"/><Relationship Id="rId3" Type="http://schemas.openxmlformats.org/officeDocument/2006/relationships/audio" Target="../media/audio6.wav"/><Relationship Id="rId7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7.wav"/><Relationship Id="rId9" Type="http://schemas.openxmlformats.org/officeDocument/2006/relationships/image" Target="../media/image11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audio" Target="../media/audio4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audio" Target="../media/audio5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audio" Target="../media/audio5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8.png"/><Relationship Id="rId4" Type="http://schemas.openxmlformats.org/officeDocument/2006/relationships/audio" Target="../media/audio5.wav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8.png"/><Relationship Id="rId4" Type="http://schemas.openxmlformats.org/officeDocument/2006/relationships/audio" Target="../media/audio4.wav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61.png"/><Relationship Id="rId4" Type="http://schemas.openxmlformats.org/officeDocument/2006/relationships/audio" Target="../media/audio5.wav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audio" Target="../media/audio4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audio" Target="../media/audio4.wav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audio" Target="../media/audio4.wav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audio" Target="../media/audio5.wav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audio" Target="../media/audio5.wav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audio" Target="../media/audio4.wav"/><Relationship Id="rId7" Type="http://schemas.openxmlformats.org/officeDocument/2006/relationships/image" Target="../media/image6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11.wav"/><Relationship Id="rId10" Type="http://schemas.openxmlformats.org/officeDocument/2006/relationships/image" Target="../media/image62.png"/><Relationship Id="rId4" Type="http://schemas.openxmlformats.org/officeDocument/2006/relationships/audio" Target="../media/audio3.wav"/><Relationship Id="rId9" Type="http://schemas.openxmlformats.org/officeDocument/2006/relationships/image" Target="../media/image66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7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png"/><Relationship Id="rId4" Type="http://schemas.openxmlformats.org/officeDocument/2006/relationships/audio" Target="../media/audio4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12" Type="http://schemas.openxmlformats.org/officeDocument/2006/relationships/image" Target="../media/image7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11" Type="http://schemas.openxmlformats.org/officeDocument/2006/relationships/image" Target="../media/image66.png"/><Relationship Id="rId5" Type="http://schemas.openxmlformats.org/officeDocument/2006/relationships/audio" Target="../media/audio11.wav"/><Relationship Id="rId10" Type="http://schemas.openxmlformats.org/officeDocument/2006/relationships/image" Target="../media/image65.png"/><Relationship Id="rId4" Type="http://schemas.openxmlformats.org/officeDocument/2006/relationships/audio" Target="../media/audio3.wav"/><Relationship Id="rId9" Type="http://schemas.openxmlformats.org/officeDocument/2006/relationships/image" Target="../media/image64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7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audio4.wav"/><Relationship Id="rId7" Type="http://schemas.openxmlformats.org/officeDocument/2006/relationships/audio" Target="../media/audio1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4" Type="http://schemas.openxmlformats.org/officeDocument/2006/relationships/audio" Target="../media/audio6.wav"/><Relationship Id="rId9" Type="http://schemas.openxmlformats.org/officeDocument/2006/relationships/image" Target="../media/image14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audio" Target="../media/audio11.wav"/><Relationship Id="rId7" Type="http://schemas.openxmlformats.org/officeDocument/2006/relationships/image" Target="../media/image7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audio" Target="../media/audio4.wav"/><Relationship Id="rId7" Type="http://schemas.openxmlformats.org/officeDocument/2006/relationships/image" Target="../media/image7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audio" Target="../media/audio5.wav"/><Relationship Id="rId4" Type="http://schemas.openxmlformats.org/officeDocument/2006/relationships/audio" Target="../media/audio8.wav"/><Relationship Id="rId9" Type="http://schemas.openxmlformats.org/officeDocument/2006/relationships/image" Target="../media/image7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55" y="285753"/>
          <a:ext cx="8643963" cy="5148808"/>
        </p:xfrm>
        <a:graphic>
          <a:graphicData uri="http://schemas.openxmlformats.org/drawingml/2006/table">
            <a:tbl>
              <a:tblPr/>
              <a:tblGrid>
                <a:gridCol w="910848"/>
                <a:gridCol w="1165888"/>
                <a:gridCol w="1165888"/>
                <a:gridCol w="1093020"/>
                <a:gridCol w="1165888"/>
                <a:gridCol w="1165888"/>
                <a:gridCol w="847090"/>
                <a:gridCol w="1129453"/>
              </a:tblGrid>
              <a:tr h="781425">
                <a:tc>
                  <a:txBody>
                    <a:bodyPr/>
                    <a:lstStyle/>
                    <a:p>
                      <a:pPr algn="ctr" fontAlgn="t"/>
                      <a:endParaRPr lang="ru-RU" sz="3200" b="0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т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0" u="none" strike="noStrike" dirty="0" smtClean="0">
                          <a:solidFill>
                            <a:srgbClr val="C00000"/>
                          </a:solidFill>
                          <a:latin typeface="Times New Roman"/>
                        </a:rPr>
                        <a:t>кр4</a:t>
                      </a:r>
                      <a:r>
                        <a:rPr lang="ru-RU" sz="320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622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908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906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904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>
                          <a:latin typeface="Times New Roman"/>
                        </a:rPr>
                        <a:t>896-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>
                          <a:latin typeface="Times New Roman"/>
                        </a:rPr>
                        <a:t>893-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i="0" u="none" strike="noStrike">
                          <a:latin typeface="Times New Roman"/>
                        </a:rPr>
                        <a:t>L, c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0782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1248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1247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1246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>
                          <a:latin typeface="Times New Roman"/>
                        </a:rPr>
                        <a:t>1244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>
                          <a:latin typeface="Times New Roman"/>
                        </a:rPr>
                        <a:t>1241-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М.П.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14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1220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1218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1216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>
                          <a:latin typeface="Times New Roman"/>
                        </a:rPr>
                        <a:t>1211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>
                          <a:latin typeface="Times New Roman"/>
                        </a:rPr>
                        <a:t>1206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А</a:t>
                      </a:r>
                      <a:r>
                        <a:rPr lang="ru-RU" sz="3200" b="1" i="0" u="none" strike="noStrike" baseline="-25000">
                          <a:latin typeface="Times New Roman"/>
                        </a:rPr>
                        <a:t>ток</a:t>
                      </a:r>
                      <a:endParaRPr lang="ru-RU" sz="3200" b="1" i="0" u="none" strike="noStrike">
                        <a:latin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0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1237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1245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1230-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>
                          <a:latin typeface="Times New Roman"/>
                        </a:rPr>
                        <a:t>1227-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>
                          <a:latin typeface="Times New Roman"/>
                        </a:rPr>
                        <a:t>1224-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Э.Дв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385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1235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1233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1236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>
                          <a:latin typeface="Times New Roman"/>
                        </a:rPr>
                        <a:t>1238-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>
                          <a:latin typeface="Times New Roman"/>
                        </a:rPr>
                        <a:t>1222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ЭМИ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1189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1155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1154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>
                          <a:latin typeface="Times New Roman"/>
                        </a:rPr>
                        <a:t>1153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>
                          <a:latin typeface="Times New Roman"/>
                        </a:rPr>
                        <a:t>1192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 err="1">
                          <a:latin typeface="Times New Roman"/>
                        </a:rPr>
                        <a:t>соед</a:t>
                      </a:r>
                      <a:endParaRPr lang="ru-RU" sz="28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1425">
                <a:tc>
                  <a:txBody>
                    <a:bodyPr/>
                    <a:lstStyle/>
                    <a:p>
                      <a:pPr algn="r" fontAlgn="t"/>
                      <a:endParaRPr lang="ru-RU" sz="3600" b="1" i="0" u="none" strike="noStrike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3600" b="1" i="0" u="none" strike="noStrike">
                        <a:latin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3600" b="1" i="0" u="none" strike="noStrike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36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3600" b="0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3600" b="0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36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36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3"/>
          <p:cNvSpPr>
            <a:spLocks noChangeArrowheads="1"/>
          </p:cNvSpPr>
          <p:nvPr/>
        </p:nvSpPr>
        <p:spPr bwMode="auto">
          <a:xfrm>
            <a:off x="857224" y="2000240"/>
            <a:ext cx="677841" cy="1643074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835973" y="2000240"/>
            <a:ext cx="677841" cy="1643074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6"/>
          <p:cNvGrpSpPr/>
          <p:nvPr/>
        </p:nvGrpSpPr>
        <p:grpSpPr>
          <a:xfrm>
            <a:off x="846774" y="142852"/>
            <a:ext cx="677841" cy="3429025"/>
            <a:chOff x="857224" y="642918"/>
            <a:chExt cx="677841" cy="3429025"/>
          </a:xfrm>
        </p:grpSpPr>
        <p:sp>
          <p:nvSpPr>
            <p:cNvPr id="3076" name="Line 4"/>
            <p:cNvSpPr>
              <a:spLocks noChangeShapeType="1"/>
            </p:cNvSpPr>
            <p:nvPr/>
          </p:nvSpPr>
          <p:spPr bwMode="auto">
            <a:xfrm>
              <a:off x="857224" y="642918"/>
              <a:ext cx="0" cy="342902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7" name="Line 5"/>
            <p:cNvSpPr>
              <a:spLocks noChangeShapeType="1"/>
            </p:cNvSpPr>
            <p:nvPr/>
          </p:nvSpPr>
          <p:spPr bwMode="auto">
            <a:xfrm>
              <a:off x="1535065" y="642919"/>
              <a:ext cx="0" cy="342902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8" name="Line 6"/>
            <p:cNvSpPr>
              <a:spLocks noChangeShapeType="1"/>
            </p:cNvSpPr>
            <p:nvPr/>
          </p:nvSpPr>
          <p:spPr bwMode="auto">
            <a:xfrm>
              <a:off x="857224" y="4071943"/>
              <a:ext cx="677841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857520" y="0"/>
            <a:ext cx="2071670" cy="6463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кипение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14282" y="3643314"/>
            <a:ext cx="1928826" cy="21431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5072066" y="0"/>
            <a:ext cx="2500298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конденсация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 flipH="1" flipV="1">
            <a:off x="1392215" y="1606537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500298" y="278526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285984" y="142852"/>
            <a:ext cx="389850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072330" y="2428868"/>
            <a:ext cx="1229824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214546" y="2252955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119010" y="1296310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 flipH="1" flipV="1">
            <a:off x="2748895" y="1608767"/>
            <a:ext cx="860128" cy="785818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857488" y="2428868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571868" y="1571612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4177655" y="965825"/>
            <a:ext cx="717252" cy="50006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16200000" flipV="1">
            <a:off x="4714876" y="928670"/>
            <a:ext cx="714380" cy="57150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5357818" y="1585260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16200000" flipV="1">
            <a:off x="6072198" y="1571612"/>
            <a:ext cx="857256" cy="85725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786050" y="2000240"/>
            <a:ext cx="750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3"/>
          <p:cNvSpPr>
            <a:spLocks noChangeArrowheads="1"/>
          </p:cNvSpPr>
          <p:nvPr/>
        </p:nvSpPr>
        <p:spPr bwMode="auto">
          <a:xfrm>
            <a:off x="3233578" y="2041184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Rectangle 3"/>
          <p:cNvSpPr>
            <a:spLocks noChangeArrowheads="1"/>
          </p:cNvSpPr>
          <p:nvPr/>
        </p:nvSpPr>
        <p:spPr bwMode="auto">
          <a:xfrm>
            <a:off x="3500430" y="1496785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352302" y="581930"/>
            <a:ext cx="750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3"/>
          <p:cNvSpPr>
            <a:spLocks noChangeArrowheads="1"/>
          </p:cNvSpPr>
          <p:nvPr/>
        </p:nvSpPr>
        <p:spPr bwMode="auto">
          <a:xfrm>
            <a:off x="3786182" y="581930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066814" y="500042"/>
            <a:ext cx="845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000099"/>
                </a:solidFill>
                <a:sym typeface="Symbol"/>
              </a:rPr>
              <a:t>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5642201" y="642918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643702" y="1673544"/>
            <a:ext cx="845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000099"/>
                </a:solidFill>
                <a:sym typeface="Symbol"/>
              </a:rPr>
              <a:t>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3"/>
          <p:cNvSpPr>
            <a:spLocks noChangeArrowheads="1"/>
          </p:cNvSpPr>
          <p:nvPr/>
        </p:nvSpPr>
        <p:spPr bwMode="auto">
          <a:xfrm>
            <a:off x="7219089" y="1714488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6" name="Rectangle 3"/>
          <p:cNvSpPr>
            <a:spLocks noChangeArrowheads="1"/>
          </p:cNvSpPr>
          <p:nvPr/>
        </p:nvSpPr>
        <p:spPr bwMode="auto">
          <a:xfrm>
            <a:off x="5286380" y="1785926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755292" y="158110"/>
            <a:ext cx="85725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2108565" y="681319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2786050" y="157161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2786050" y="8572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/>
          <p:cNvSpPr/>
          <p:nvPr/>
        </p:nvSpPr>
        <p:spPr>
          <a:xfrm>
            <a:off x="1285852" y="3357562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1000100" y="3500438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Rectangle 3"/>
          <p:cNvSpPr>
            <a:spLocks noChangeArrowheads="1"/>
          </p:cNvSpPr>
          <p:nvPr/>
        </p:nvSpPr>
        <p:spPr bwMode="auto">
          <a:xfrm rot="5400000">
            <a:off x="-502365" y="1558268"/>
            <a:ext cx="3357588" cy="696930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37"/>
          <p:cNvGrpSpPr/>
          <p:nvPr/>
        </p:nvGrpSpPr>
        <p:grpSpPr>
          <a:xfrm rot="21023929">
            <a:off x="840587" y="479627"/>
            <a:ext cx="491013" cy="2919170"/>
            <a:chOff x="1011356" y="547468"/>
            <a:chExt cx="491013" cy="3071369"/>
          </a:xfrm>
        </p:grpSpPr>
        <p:grpSp>
          <p:nvGrpSpPr>
            <p:cNvPr id="4" name="Группа 34"/>
            <p:cNvGrpSpPr/>
            <p:nvPr/>
          </p:nvGrpSpPr>
          <p:grpSpPr>
            <a:xfrm>
              <a:off x="1011356" y="547468"/>
              <a:ext cx="491013" cy="3071369"/>
              <a:chOff x="1024982" y="547468"/>
              <a:chExt cx="491013" cy="3071369"/>
            </a:xfrm>
          </p:grpSpPr>
          <p:sp>
            <p:nvSpPr>
              <p:cNvPr id="3080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Rectangle 9"/>
              <p:cNvSpPr>
                <a:spLocks noChangeArrowheads="1"/>
              </p:cNvSpPr>
              <p:nvPr/>
            </p:nvSpPr>
            <p:spPr bwMode="auto">
              <a:xfrm rot="856414">
                <a:off x="1024982" y="3247070"/>
                <a:ext cx="83630" cy="371767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" name="Group 11"/>
            <p:cNvGrpSpPr>
              <a:grpSpLocks/>
            </p:cNvGrpSpPr>
            <p:nvPr/>
          </p:nvGrpSpPr>
          <p:grpSpPr bwMode="auto">
            <a:xfrm rot="856414">
              <a:off x="1294012" y="1459564"/>
              <a:ext cx="83630" cy="1487070"/>
              <a:chOff x="3456" y="2448"/>
              <a:chExt cx="144" cy="864"/>
            </a:xfrm>
          </p:grpSpPr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3456" y="244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5" name="Line 13"/>
              <p:cNvSpPr>
                <a:spLocks noChangeShapeType="1"/>
              </p:cNvSpPr>
              <p:nvPr/>
            </p:nvSpPr>
            <p:spPr bwMode="auto">
              <a:xfrm>
                <a:off x="3456" y="262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6" name="Line 14"/>
              <p:cNvSpPr>
                <a:spLocks noChangeShapeType="1"/>
              </p:cNvSpPr>
              <p:nvPr/>
            </p:nvSpPr>
            <p:spPr bwMode="auto">
              <a:xfrm>
                <a:off x="3456" y="273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7" name="Line 15"/>
              <p:cNvSpPr>
                <a:spLocks noChangeShapeType="1"/>
              </p:cNvSpPr>
              <p:nvPr/>
            </p:nvSpPr>
            <p:spPr bwMode="auto">
              <a:xfrm>
                <a:off x="3456" y="288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8" name="Line 16"/>
              <p:cNvSpPr>
                <a:spLocks noChangeShapeType="1"/>
              </p:cNvSpPr>
              <p:nvPr/>
            </p:nvSpPr>
            <p:spPr bwMode="auto">
              <a:xfrm>
                <a:off x="3456" y="3024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9" name="Line 17"/>
              <p:cNvSpPr>
                <a:spLocks noChangeShapeType="1"/>
              </p:cNvSpPr>
              <p:nvPr/>
            </p:nvSpPr>
            <p:spPr bwMode="auto">
              <a:xfrm>
                <a:off x="3456" y="316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0" name="Line 18"/>
              <p:cNvSpPr>
                <a:spLocks noChangeShapeType="1"/>
              </p:cNvSpPr>
              <p:nvPr/>
            </p:nvSpPr>
            <p:spPr bwMode="auto">
              <a:xfrm>
                <a:off x="3456" y="3312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43" name="Прямая соединительная линия 42"/>
          <p:cNvCxnSpPr/>
          <p:nvPr/>
        </p:nvCxnSpPr>
        <p:spPr>
          <a:xfrm rot="5400000" flipH="1" flipV="1">
            <a:off x="991046" y="933264"/>
            <a:ext cx="642942" cy="89546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2" name="Line 10"/>
          <p:cNvSpPr>
            <a:spLocks noChangeShapeType="1"/>
          </p:cNvSpPr>
          <p:nvPr/>
        </p:nvSpPr>
        <p:spPr bwMode="auto">
          <a:xfrm rot="856414">
            <a:off x="1032773" y="1373158"/>
            <a:ext cx="337867" cy="167249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80000"/>
          </a:blip>
          <a:srcRect l="9813" t="12373" r="11829" b="69913"/>
          <a:stretch>
            <a:fillRect/>
          </a:stretch>
        </p:blipFill>
        <p:spPr bwMode="auto">
          <a:xfrm>
            <a:off x="1691680" y="3284984"/>
            <a:ext cx="7452320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Picture 3"/>
          <p:cNvPicPr>
            <a:picLocks noChangeAspect="1" noChangeArrowheads="1"/>
          </p:cNvPicPr>
          <p:nvPr/>
        </p:nvPicPr>
        <p:blipFill>
          <a:blip r:embed="rId9" cstate="print">
            <a:lum bright="-20000" contrast="80000"/>
          </a:blip>
          <a:srcRect l="17198" t="33530" r="20010" b="19250"/>
          <a:stretch>
            <a:fillRect/>
          </a:stretch>
        </p:blipFill>
        <p:spPr bwMode="auto">
          <a:xfrm>
            <a:off x="4499992" y="4545448"/>
            <a:ext cx="3851920" cy="231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" name="TextBox 68"/>
          <p:cNvSpPr txBox="1"/>
          <p:nvPr/>
        </p:nvSpPr>
        <p:spPr>
          <a:xfrm>
            <a:off x="5311522" y="4674622"/>
            <a:ext cx="1296144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испарение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 rot="19081580">
            <a:off x="4437705" y="5571267"/>
            <a:ext cx="1368152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588224" y="4653136"/>
            <a:ext cx="1584176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конденсация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 rot="2700955">
            <a:off x="7155531" y="5303396"/>
            <a:ext cx="1368152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охлаждение</a:t>
            </a:r>
            <a:endParaRPr 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0" y="3933056"/>
            <a:ext cx="1928826" cy="21431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4" presetClass="path" presetSubtype="0" repeatCount="5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6" presetClass="emph" presetSubtype="0" repeatCount="5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1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4" presetClass="path" presetSubtype="0" repeatCount="5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6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1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3" dur="5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4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9" presetClass="exit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1"/>
                                    </p:cond>
                                  </p:endCondLst>
                                  <p:childTnLst>
                                    <p:animEffect transition="out" filter="dissolve">
                                      <p:cBhvr>
                                        <p:cTn id="142" dur="2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5" dur="20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4" dur="3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7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3075" grpId="0" animBg="1"/>
      <p:bldP spid="3075" grpId="1" animBg="1"/>
      <p:bldP spid="3073" grpId="0" animBg="1"/>
      <p:bldP spid="23" grpId="0" animBg="1"/>
      <p:bldP spid="23" grpId="1" animBg="1"/>
      <p:bldP spid="24" grpId="0" animBg="1"/>
      <p:bldP spid="41" grpId="0"/>
      <p:bldP spid="42" grpId="0"/>
      <p:bldP spid="44" grpId="0"/>
      <p:bldP spid="46" grpId="0"/>
      <p:bldP spid="49" grpId="0"/>
      <p:bldP spid="50" grpId="0"/>
      <p:bldP spid="53" grpId="0"/>
      <p:bldP spid="54" grpId="0"/>
      <p:bldP spid="55" grpId="0"/>
      <p:bldP spid="56" grpId="0"/>
      <p:bldP spid="57" grpId="0" animBg="1"/>
      <p:bldP spid="57" grpId="1" animBg="1"/>
      <p:bldP spid="57" grpId="2" animBg="1"/>
      <p:bldP spid="57" grpId="3" animBg="1"/>
      <p:bldP spid="58" grpId="0" animBg="1"/>
      <p:bldP spid="58" grpId="1" animBg="1"/>
      <p:bldP spid="58" grpId="2" animBg="1"/>
      <p:bldP spid="58" grpId="3" animBg="1"/>
      <p:bldP spid="47" grpId="0" build="p" animBg="1"/>
      <p:bldP spid="47" grpId="1" build="allAtOnce" animBg="1"/>
      <p:bldP spid="3082" grpId="0" animBg="1"/>
      <p:bldP spid="3082" grpId="1" animBg="1"/>
      <p:bldP spid="69" grpId="0" animBg="1"/>
      <p:bldP spid="70" grpId="0" animBg="1"/>
      <p:bldP spid="71" grpId="0" animBg="1"/>
      <p:bldP spid="75" grpId="0" animBg="1"/>
      <p:bldP spid="76" grpId="0" animBg="1"/>
      <p:bldP spid="7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8072462" cy="21431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Гр2</a:t>
            </a:r>
            <a:r>
              <a:rPr lang="ru-RU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кр4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pt-BR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1248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1247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1246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1244 1241-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М.П.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33472" t="45481" r="10937" b="40059"/>
          <a:stretch>
            <a:fillRect/>
          </a:stretch>
        </p:blipFill>
        <p:spPr bwMode="auto">
          <a:xfrm>
            <a:off x="2857488" y="0"/>
            <a:ext cx="628651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8203" t="59090" r="10937" b="12841"/>
          <a:stretch>
            <a:fillRect/>
          </a:stretch>
        </p:blipFill>
        <p:spPr bwMode="auto">
          <a:xfrm>
            <a:off x="-1" y="1285860"/>
            <a:ext cx="9144001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00166" y="3500438"/>
            <a:ext cx="571504" cy="50006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357290" y="785794"/>
            <a:ext cx="571504" cy="5715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143504" y="2143116"/>
            <a:ext cx="571504" cy="50006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357554" y="2143116"/>
            <a:ext cx="571504" cy="5715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572264" y="1214422"/>
            <a:ext cx="571504" cy="50006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7358082" y="1214422"/>
            <a:ext cx="571504" cy="50006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6929454" y="2643182"/>
            <a:ext cx="571504" cy="5715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4286256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магнитные линии выходят из северного  полюса и заходят в южный.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/>
          <a:srcRect l="14063" t="10986" r="12695" b="51660"/>
          <a:stretch>
            <a:fillRect/>
          </a:stretch>
        </p:blipFill>
        <p:spPr bwMode="auto">
          <a:xfrm>
            <a:off x="0" y="1357298"/>
            <a:ext cx="914403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 стрелкой 4"/>
          <p:cNvCxnSpPr/>
          <p:nvPr/>
        </p:nvCxnSpPr>
        <p:spPr>
          <a:xfrm rot="5400000" flipH="1" flipV="1">
            <a:off x="1679555" y="3321049"/>
            <a:ext cx="500066" cy="1588"/>
          </a:xfrm>
          <a:prstGeom prst="straightConnector1">
            <a:avLst/>
          </a:prstGeom>
          <a:ln w="5715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5400000" flipH="1" flipV="1">
            <a:off x="2071670" y="3357562"/>
            <a:ext cx="357190" cy="21431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51"/>
          <p:cNvGrpSpPr>
            <a:grpSpLocks/>
          </p:cNvGrpSpPr>
          <p:nvPr/>
        </p:nvGrpSpPr>
        <p:grpSpPr bwMode="auto">
          <a:xfrm>
            <a:off x="642910" y="4292624"/>
            <a:ext cx="2476500" cy="2636838"/>
            <a:chOff x="6832643" y="4300058"/>
            <a:chExt cx="2476890" cy="2636772"/>
          </a:xfrm>
        </p:grpSpPr>
        <p:pic>
          <p:nvPicPr>
            <p:cNvPr id="9" name="Рисунок 58" descr="IMG_0590.jp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832643" y="4857760"/>
              <a:ext cx="2311389" cy="2000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0" name="Прямая соединительная линия 9"/>
            <p:cNvCxnSpPr/>
            <p:nvPr/>
          </p:nvCxnSpPr>
          <p:spPr>
            <a:xfrm>
              <a:off x="8125072" y="5857357"/>
              <a:ext cx="1022511" cy="1587"/>
            </a:xfrm>
            <a:prstGeom prst="line">
              <a:avLst/>
            </a:prstGeom>
            <a:ln w="95250">
              <a:solidFill>
                <a:srgbClr val="C00000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31"/>
            <p:cNvSpPr txBox="1">
              <a:spLocks noChangeArrowheads="1"/>
            </p:cNvSpPr>
            <p:nvPr/>
          </p:nvSpPr>
          <p:spPr bwMode="auto">
            <a:xfrm>
              <a:off x="8722764" y="5828834"/>
              <a:ext cx="586769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66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I </a:t>
              </a:r>
              <a:endParaRPr lang="ru-RU" sz="6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876404" y="5234213"/>
              <a:ext cx="1071536" cy="714488"/>
            </a:xfrm>
            <a:prstGeom prst="line">
              <a:avLst/>
            </a:prstGeom>
            <a:ln w="149225">
              <a:solidFill>
                <a:srgbClr val="0000CC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31"/>
            <p:cNvSpPr txBox="1">
              <a:spLocks noChangeArrowheads="1"/>
            </p:cNvSpPr>
            <p:nvPr/>
          </p:nvSpPr>
          <p:spPr bwMode="auto">
            <a:xfrm>
              <a:off x="7871950" y="4300058"/>
              <a:ext cx="1032722" cy="83099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4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800" b="1" baseline="-25000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 </a:t>
              </a:r>
              <a:r>
                <a:rPr lang="en-US" sz="4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 rot="5400000" flipH="1" flipV="1">
              <a:off x="7276510" y="5042196"/>
              <a:ext cx="1000100" cy="1587"/>
            </a:xfrm>
            <a:prstGeom prst="line">
              <a:avLst/>
            </a:prstGeom>
            <a:ln w="95250">
              <a:solidFill>
                <a:srgbClr val="008000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31"/>
            <p:cNvSpPr txBox="1">
              <a:spLocks noChangeArrowheads="1"/>
            </p:cNvSpPr>
            <p:nvPr/>
          </p:nvSpPr>
          <p:spPr bwMode="auto">
            <a:xfrm>
              <a:off x="7619105" y="5936724"/>
              <a:ext cx="596233" cy="9364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54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</a:p>
          </p:txBody>
        </p:sp>
      </p:grpSp>
      <p:cxnSp>
        <p:nvCxnSpPr>
          <p:cNvPr id="16" name="Прямая со стрелкой 15"/>
          <p:cNvCxnSpPr/>
          <p:nvPr/>
        </p:nvCxnSpPr>
        <p:spPr>
          <a:xfrm>
            <a:off x="2214546" y="3143248"/>
            <a:ext cx="500066" cy="15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7215206" y="2714620"/>
            <a:ext cx="428628" cy="35719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31"/>
          <p:cNvSpPr txBox="1">
            <a:spLocks noChangeArrowheads="1"/>
          </p:cNvSpPr>
          <p:nvPr/>
        </p:nvSpPr>
        <p:spPr bwMode="auto">
          <a:xfrm>
            <a:off x="2682185" y="2285992"/>
            <a:ext cx="1032559" cy="8310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43240" y="4684952"/>
            <a:ext cx="6000760" cy="2246769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цилиндрик,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 которому 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течёт ток,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магнитные силы будут двигать вправо. Энергия тока превращается в кинетическую энергию цилиндрика.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/>
          <a:srcRect l="32227" t="41016" r="11523" b="45378"/>
          <a:stretch>
            <a:fillRect/>
          </a:stretch>
        </p:blipFill>
        <p:spPr bwMode="auto">
          <a:xfrm>
            <a:off x="2000232" y="-24"/>
            <a:ext cx="714376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/>
          <a:srcRect l="33472" t="10607" r="10937" b="68128"/>
          <a:stretch>
            <a:fillRect/>
          </a:stretch>
        </p:blipFill>
        <p:spPr bwMode="auto">
          <a:xfrm>
            <a:off x="2857488" y="2214554"/>
            <a:ext cx="628651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 cstate="print"/>
          <a:srcRect l="8203" t="8056" r="66528" b="46864"/>
          <a:stretch>
            <a:fillRect/>
          </a:stretch>
        </p:blipFill>
        <p:spPr bwMode="auto">
          <a:xfrm>
            <a:off x="-32" y="-24"/>
            <a:ext cx="2857489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 стрелкой 4"/>
          <p:cNvCxnSpPr/>
          <p:nvPr/>
        </p:nvCxnSpPr>
        <p:spPr>
          <a:xfrm rot="5400000">
            <a:off x="857224" y="785000"/>
            <a:ext cx="714380" cy="1588"/>
          </a:xfrm>
          <a:prstGeom prst="straightConnector1">
            <a:avLst/>
          </a:prstGeom>
          <a:ln w="762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 descr="IMG_0590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6200000">
            <a:off x="1227113" y="4273557"/>
            <a:ext cx="2000250" cy="231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428860" y="5715016"/>
            <a:ext cx="1071570" cy="1588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31"/>
          <p:cNvSpPr txBox="1">
            <a:spLocks noChangeArrowheads="1"/>
          </p:cNvSpPr>
          <p:nvPr/>
        </p:nvSpPr>
        <p:spPr bwMode="auto">
          <a:xfrm>
            <a:off x="3357554" y="4929198"/>
            <a:ext cx="58578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1071538" y="5572140"/>
            <a:ext cx="857250" cy="785812"/>
          </a:xfrm>
          <a:prstGeom prst="line">
            <a:avLst/>
          </a:prstGeom>
          <a:ln w="149225">
            <a:solidFill>
              <a:srgbClr val="220FB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31"/>
          <p:cNvSpPr txBox="1">
            <a:spLocks noChangeArrowheads="1"/>
          </p:cNvSpPr>
          <p:nvPr/>
        </p:nvSpPr>
        <p:spPr bwMode="auto">
          <a:xfrm>
            <a:off x="2071670" y="3670307"/>
            <a:ext cx="10382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48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6200000" flipV="1">
            <a:off x="1428728" y="4786322"/>
            <a:ext cx="1071570" cy="71438"/>
          </a:xfrm>
          <a:prstGeom prst="line">
            <a:avLst/>
          </a:prstGeom>
          <a:ln w="95250">
            <a:solidFill>
              <a:srgbClr val="0033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1431934" y="338505"/>
            <a:ext cx="1000132" cy="214314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2285984" y="2071678"/>
            <a:ext cx="428628" cy="35719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rot="10800000" flipV="1">
            <a:off x="1500166" y="785794"/>
            <a:ext cx="1071570" cy="285752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928794" y="928670"/>
            <a:ext cx="857256" cy="428628"/>
          </a:xfrm>
          <a:prstGeom prst="line">
            <a:avLst/>
          </a:prstGeom>
          <a:ln w="95250">
            <a:solidFill>
              <a:srgbClr val="0033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31"/>
          <p:cNvSpPr txBox="1">
            <a:spLocks noChangeArrowheads="1"/>
          </p:cNvSpPr>
          <p:nvPr/>
        </p:nvSpPr>
        <p:spPr bwMode="auto">
          <a:xfrm>
            <a:off x="2571736" y="1285860"/>
            <a:ext cx="10382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48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500430" y="0"/>
            <a:ext cx="5643570" cy="138499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1.Поменять Направление тока; 2. Поменять расположение полюсов магнита.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20" grpId="0" animBg="1"/>
      <p:bldP spid="28" grpId="0"/>
      <p:bldP spid="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lum bright="-20000" contrast="60000"/>
          </a:blip>
          <a:srcRect l="9508" t="32538" r="9956" b="57445"/>
          <a:stretch>
            <a:fillRect/>
          </a:stretch>
        </p:blipFill>
        <p:spPr bwMode="auto">
          <a:xfrm>
            <a:off x="0" y="0"/>
            <a:ext cx="91440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/>
          <a:srcRect l="25194" t="23225" r="5113" b="15351"/>
          <a:stretch>
            <a:fillRect/>
          </a:stretch>
        </p:blipFill>
        <p:spPr bwMode="auto">
          <a:xfrm>
            <a:off x="1763688" y="3573016"/>
            <a:ext cx="691276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 l="26307" t="75306" r="62342" b="18486"/>
          <a:stretch>
            <a:fillRect/>
          </a:stretch>
        </p:blipFill>
        <p:spPr bwMode="auto">
          <a:xfrm>
            <a:off x="6012160" y="4509120"/>
            <a:ext cx="180020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/>
          <a:srcRect l="9508" t="75871" r="77779" b="18486"/>
          <a:stretch>
            <a:fillRect/>
          </a:stretch>
        </p:blipFill>
        <p:spPr bwMode="auto">
          <a:xfrm>
            <a:off x="2195736" y="4653136"/>
            <a:ext cx="201622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 cstate="print"/>
          <a:srcRect l="25194" t="24800" r="5113" b="15350"/>
          <a:stretch>
            <a:fillRect/>
          </a:stretch>
        </p:blipFill>
        <p:spPr bwMode="auto">
          <a:xfrm rot="10800000">
            <a:off x="3203848" y="980728"/>
            <a:ext cx="540060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 l="9508" t="66841" r="78687" b="27516"/>
          <a:stretch>
            <a:fillRect/>
          </a:stretch>
        </p:blipFill>
        <p:spPr bwMode="auto">
          <a:xfrm>
            <a:off x="6732240" y="1916832"/>
            <a:ext cx="187220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 cstate="print"/>
          <a:srcRect l="25853" t="67406" r="61888" b="26951"/>
          <a:stretch>
            <a:fillRect/>
          </a:stretch>
        </p:blipFill>
        <p:spPr bwMode="auto">
          <a:xfrm>
            <a:off x="3115815" y="1972815"/>
            <a:ext cx="194421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lum bright="-20000" contrast="60000"/>
          </a:blip>
          <a:srcRect l="9508" t="43291" r="9956" b="45677"/>
          <a:stretch>
            <a:fillRect/>
          </a:stretch>
        </p:blipFill>
        <p:spPr bwMode="auto">
          <a:xfrm>
            <a:off x="0" y="-27384"/>
            <a:ext cx="914400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55754" t="64584" r="15353" b="8051"/>
          <a:stretch>
            <a:fillRect/>
          </a:stretch>
        </p:blipFill>
        <p:spPr bwMode="auto">
          <a:xfrm>
            <a:off x="2555776" y="1196752"/>
            <a:ext cx="5004895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971600" y="4725144"/>
            <a:ext cx="1571636" cy="501366"/>
            <a:chOff x="12182" y="2651"/>
            <a:chExt cx="2057" cy="366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12182" y="2651"/>
              <a:ext cx="1016" cy="366"/>
            </a:xfrm>
            <a:prstGeom prst="rect">
              <a:avLst/>
            </a:prstGeom>
            <a:solidFill>
              <a:srgbClr val="0000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>
              <a:off x="13223" y="2651"/>
              <a:ext cx="1016" cy="366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Group 28"/>
          <p:cNvGrpSpPr>
            <a:grpSpLocks/>
          </p:cNvGrpSpPr>
          <p:nvPr/>
        </p:nvGrpSpPr>
        <p:grpSpPr bwMode="auto">
          <a:xfrm>
            <a:off x="0" y="4005064"/>
            <a:ext cx="3452939" cy="2004337"/>
            <a:chOff x="1690" y="6025"/>
            <a:chExt cx="5901" cy="1548"/>
          </a:xfrm>
        </p:grpSpPr>
        <p:sp>
          <p:nvSpPr>
            <p:cNvPr id="8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603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603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Oval 31"/>
            <p:cNvSpPr>
              <a:spLocks noChangeArrowheads="1"/>
            </p:cNvSpPr>
            <p:nvPr/>
          </p:nvSpPr>
          <p:spPr bwMode="auto">
            <a:xfrm>
              <a:off x="1690" y="6940"/>
              <a:ext cx="5749" cy="633"/>
            </a:xfrm>
            <a:prstGeom prst="ellipse">
              <a:avLst/>
            </a:prstGeom>
            <a:noFill/>
            <a:ln w="603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603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Line 33"/>
            <p:cNvSpPr>
              <a:spLocks noChangeShapeType="1"/>
            </p:cNvSpPr>
            <p:nvPr/>
          </p:nvSpPr>
          <p:spPr bwMode="auto">
            <a:xfrm flipH="1">
              <a:off x="2494" y="6773"/>
              <a:ext cx="3906" cy="0"/>
            </a:xfrm>
            <a:prstGeom prst="line">
              <a:avLst/>
            </a:prstGeom>
            <a:noFill/>
            <a:ln w="60325">
              <a:solidFill>
                <a:srgbClr val="00CCFF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4"/>
          <p:cNvGrpSpPr>
            <a:grpSpLocks/>
          </p:cNvGrpSpPr>
          <p:nvPr/>
        </p:nvGrpSpPr>
        <p:grpSpPr bwMode="auto">
          <a:xfrm rot="4438211">
            <a:off x="5962769" y="2476626"/>
            <a:ext cx="242797" cy="1568380"/>
            <a:chOff x="5296" y="2846"/>
            <a:chExt cx="141" cy="836"/>
          </a:xfrm>
        </p:grpSpPr>
        <p:sp>
          <p:nvSpPr>
            <p:cNvPr id="14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" name="Group 24"/>
          <p:cNvGrpSpPr>
            <a:grpSpLocks/>
          </p:cNvGrpSpPr>
          <p:nvPr/>
        </p:nvGrpSpPr>
        <p:grpSpPr bwMode="auto">
          <a:xfrm rot="5400000">
            <a:off x="4752020" y="728700"/>
            <a:ext cx="432048" cy="1800200"/>
            <a:chOff x="5296" y="2846"/>
            <a:chExt cx="141" cy="836"/>
          </a:xfrm>
        </p:grpSpPr>
        <p:sp>
          <p:nvSpPr>
            <p:cNvPr id="17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9" name="Group 24"/>
          <p:cNvGrpSpPr>
            <a:grpSpLocks/>
          </p:cNvGrpSpPr>
          <p:nvPr/>
        </p:nvGrpSpPr>
        <p:grpSpPr bwMode="auto">
          <a:xfrm rot="14598588">
            <a:off x="7155909" y="1467717"/>
            <a:ext cx="271561" cy="1190199"/>
            <a:chOff x="5296" y="2846"/>
            <a:chExt cx="141" cy="836"/>
          </a:xfrm>
        </p:grpSpPr>
        <p:sp>
          <p:nvSpPr>
            <p:cNvPr id="20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2" name="Group 24"/>
          <p:cNvGrpSpPr>
            <a:grpSpLocks/>
          </p:cNvGrpSpPr>
          <p:nvPr/>
        </p:nvGrpSpPr>
        <p:grpSpPr bwMode="auto">
          <a:xfrm rot="17863501">
            <a:off x="2952962" y="1376941"/>
            <a:ext cx="267194" cy="1384210"/>
            <a:chOff x="5296" y="2846"/>
            <a:chExt cx="141" cy="836"/>
          </a:xfrm>
        </p:grpSpPr>
        <p:sp>
          <p:nvSpPr>
            <p:cNvPr id="23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" name="Group 24"/>
          <p:cNvGrpSpPr>
            <a:grpSpLocks/>
          </p:cNvGrpSpPr>
          <p:nvPr/>
        </p:nvGrpSpPr>
        <p:grpSpPr bwMode="auto">
          <a:xfrm rot="16200000">
            <a:off x="2210520" y="1612869"/>
            <a:ext cx="311917" cy="1736168"/>
            <a:chOff x="5296" y="2846"/>
            <a:chExt cx="141" cy="836"/>
          </a:xfrm>
        </p:grpSpPr>
        <p:sp>
          <p:nvSpPr>
            <p:cNvPr id="26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8" name="Group 24"/>
          <p:cNvGrpSpPr>
            <a:grpSpLocks/>
          </p:cNvGrpSpPr>
          <p:nvPr/>
        </p:nvGrpSpPr>
        <p:grpSpPr bwMode="auto">
          <a:xfrm rot="16200000">
            <a:off x="7726998" y="1642155"/>
            <a:ext cx="322717" cy="1736168"/>
            <a:chOff x="5296" y="2846"/>
            <a:chExt cx="141" cy="836"/>
          </a:xfrm>
        </p:grpSpPr>
        <p:sp>
          <p:nvSpPr>
            <p:cNvPr id="29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3347864" y="3861048"/>
            <a:ext cx="5796136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Магнитные линии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сонаправлены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CCFF"/>
                </a:solidFill>
                <a:latin typeface="Times New Roman" pitchFamily="18" charset="0"/>
                <a:cs typeface="Times New Roman" pitchFamily="18" charset="0"/>
              </a:rPr>
              <a:t>с северным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концом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магн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стрелки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Group 24"/>
          <p:cNvGrpSpPr>
            <a:grpSpLocks/>
          </p:cNvGrpSpPr>
          <p:nvPr/>
        </p:nvGrpSpPr>
        <p:grpSpPr bwMode="auto">
          <a:xfrm rot="14111312">
            <a:off x="3153158" y="2335711"/>
            <a:ext cx="262398" cy="1241520"/>
            <a:chOff x="5296" y="2846"/>
            <a:chExt cx="141" cy="836"/>
          </a:xfrm>
        </p:grpSpPr>
        <p:sp>
          <p:nvSpPr>
            <p:cNvPr id="33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0" y="-71462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lum bright="-40000" contrast="80000"/>
          </a:blip>
          <a:srcRect l="9508" t="10907" r="9956" b="81297"/>
          <a:stretch>
            <a:fillRect/>
          </a:stretch>
        </p:blipFill>
        <p:spPr bwMode="auto">
          <a:xfrm>
            <a:off x="0" y="0"/>
            <a:ext cx="9144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lum bright="-40000" contrast="80000"/>
          </a:blip>
          <a:srcRect l="9508" t="18982" r="9956" b="67349"/>
          <a:stretch>
            <a:fillRect/>
          </a:stretch>
        </p:blipFill>
        <p:spPr bwMode="auto">
          <a:xfrm>
            <a:off x="0" y="3645024"/>
            <a:ext cx="914400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3" cstate="print"/>
          <a:srcRect l="33394" t="42539" r="51835" b="43455"/>
          <a:stretch>
            <a:fillRect/>
          </a:stretch>
        </p:blipFill>
        <p:spPr bwMode="auto">
          <a:xfrm>
            <a:off x="35496" y="1052736"/>
            <a:ext cx="2657750" cy="216024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 l="28050" t="9317" r="29425" b="84786"/>
          <a:stretch>
            <a:fillRect/>
          </a:stretch>
        </p:blipFill>
        <p:spPr bwMode="auto">
          <a:xfrm>
            <a:off x="0" y="0"/>
            <a:ext cx="914400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 l="46386" t="42539" r="44446" b="41545"/>
          <a:stretch>
            <a:fillRect/>
          </a:stretch>
        </p:blipFill>
        <p:spPr bwMode="auto">
          <a:xfrm>
            <a:off x="2699792" y="980728"/>
            <a:ext cx="1584176" cy="220024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/>
          <a:srcRect l="55044" t="42539" r="35279" b="42182"/>
          <a:stretch>
            <a:fillRect/>
          </a:stretch>
        </p:blipFill>
        <p:spPr bwMode="auto">
          <a:xfrm>
            <a:off x="4283968" y="980728"/>
            <a:ext cx="1656184" cy="223224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/>
          <a:srcRect l="28050" t="59092" r="55172" b="28764"/>
          <a:stretch>
            <a:fillRect/>
          </a:stretch>
        </p:blipFill>
        <p:spPr bwMode="auto">
          <a:xfrm>
            <a:off x="5940152" y="980727"/>
            <a:ext cx="3024336" cy="22376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/>
          <a:srcRect l="36709" t="72606" r="53104" b="7997"/>
          <a:stretch>
            <a:fillRect/>
          </a:stretch>
        </p:blipFill>
        <p:spPr bwMode="auto">
          <a:xfrm>
            <a:off x="4499992" y="3645024"/>
            <a:ext cx="1944216" cy="280831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 cstate="print"/>
          <a:srcRect l="46386" t="72606" r="38334" b="7997"/>
          <a:stretch>
            <a:fillRect/>
          </a:stretch>
        </p:blipFill>
        <p:spPr bwMode="auto">
          <a:xfrm>
            <a:off x="6444208" y="3645023"/>
            <a:ext cx="2699792" cy="2741829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/>
          <a:srcRect l="60001" t="59092" r="29425" b="28764"/>
          <a:stretch>
            <a:fillRect/>
          </a:stretch>
        </p:blipFill>
        <p:spPr bwMode="auto">
          <a:xfrm>
            <a:off x="2411760" y="3645024"/>
            <a:ext cx="2088232" cy="223224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 cstate="print"/>
          <a:srcRect l="47587" t="59092" r="39080" b="28764"/>
          <a:stretch>
            <a:fillRect/>
          </a:stretch>
        </p:blipFill>
        <p:spPr bwMode="auto">
          <a:xfrm>
            <a:off x="0" y="3631840"/>
            <a:ext cx="2411760" cy="224543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cxnSp>
        <p:nvCxnSpPr>
          <p:cNvPr id="13" name="Прямая соединительная линия 12"/>
          <p:cNvCxnSpPr/>
          <p:nvPr/>
        </p:nvCxnSpPr>
        <p:spPr>
          <a:xfrm flipH="1">
            <a:off x="899592" y="2132856"/>
            <a:ext cx="864095" cy="1713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31"/>
          <p:cNvSpPr txBox="1">
            <a:spLocks noChangeArrowheads="1"/>
          </p:cNvSpPr>
          <p:nvPr/>
        </p:nvSpPr>
        <p:spPr bwMode="auto">
          <a:xfrm>
            <a:off x="1115617" y="2204864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342762" y="1124744"/>
            <a:ext cx="1" cy="649785"/>
          </a:xfrm>
          <a:prstGeom prst="line">
            <a:avLst/>
          </a:prstGeom>
          <a:ln w="38100">
            <a:solidFill>
              <a:srgbClr val="C000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31"/>
          <p:cNvSpPr txBox="1">
            <a:spLocks noChangeArrowheads="1"/>
          </p:cNvSpPr>
          <p:nvPr/>
        </p:nvSpPr>
        <p:spPr bwMode="auto">
          <a:xfrm>
            <a:off x="683568" y="692696"/>
            <a:ext cx="648072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203848" y="1714663"/>
            <a:ext cx="1" cy="649785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31"/>
          <p:cNvSpPr txBox="1">
            <a:spLocks noChangeArrowheads="1"/>
          </p:cNvSpPr>
          <p:nvPr/>
        </p:nvSpPr>
        <p:spPr bwMode="auto">
          <a:xfrm>
            <a:off x="2727502" y="1902977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>
            <a:stCxn id="6" idx="3"/>
          </p:cNvCxnSpPr>
          <p:nvPr/>
        </p:nvCxnSpPr>
        <p:spPr>
          <a:xfrm flipH="1" flipV="1">
            <a:off x="3635897" y="2062561"/>
            <a:ext cx="648071" cy="18289"/>
          </a:xfrm>
          <a:prstGeom prst="line">
            <a:avLst/>
          </a:prstGeom>
          <a:ln w="38100">
            <a:solidFill>
              <a:srgbClr val="C000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5004048" y="1774529"/>
            <a:ext cx="1" cy="718367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31"/>
          <p:cNvSpPr txBox="1">
            <a:spLocks noChangeArrowheads="1"/>
          </p:cNvSpPr>
          <p:nvPr/>
        </p:nvSpPr>
        <p:spPr bwMode="auto">
          <a:xfrm>
            <a:off x="4499992" y="2249162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 rot="2662906">
            <a:off x="5246038" y="1974970"/>
            <a:ext cx="230014" cy="255122"/>
            <a:chOff x="7108" y="3188"/>
            <a:chExt cx="207" cy="207"/>
          </a:xfrm>
        </p:grpSpPr>
        <p:sp>
          <p:nvSpPr>
            <p:cNvPr id="2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" name="TextBox 31"/>
          <p:cNvSpPr txBox="1">
            <a:spLocks noChangeArrowheads="1"/>
          </p:cNvSpPr>
          <p:nvPr/>
        </p:nvSpPr>
        <p:spPr bwMode="auto">
          <a:xfrm>
            <a:off x="5364088" y="1588730"/>
            <a:ext cx="504056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6660232" y="2060848"/>
            <a:ext cx="936105" cy="1"/>
          </a:xfrm>
          <a:prstGeom prst="line">
            <a:avLst/>
          </a:prstGeom>
          <a:ln w="38100">
            <a:solidFill>
              <a:srgbClr val="C000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1"/>
          <p:cNvSpPr txBox="1">
            <a:spLocks noChangeArrowheads="1"/>
          </p:cNvSpPr>
          <p:nvPr/>
        </p:nvSpPr>
        <p:spPr bwMode="auto">
          <a:xfrm>
            <a:off x="8244408" y="1412776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1"/>
          <p:cNvSpPr txBox="1">
            <a:spLocks noChangeArrowheads="1"/>
          </p:cNvSpPr>
          <p:nvPr/>
        </p:nvSpPr>
        <p:spPr bwMode="auto">
          <a:xfrm>
            <a:off x="6588224" y="1516722"/>
            <a:ext cx="504056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>
            <a:off x="755576" y="4077072"/>
            <a:ext cx="864095" cy="1713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1"/>
          <p:cNvSpPr txBox="1">
            <a:spLocks noChangeArrowheads="1"/>
          </p:cNvSpPr>
          <p:nvPr/>
        </p:nvSpPr>
        <p:spPr bwMode="auto">
          <a:xfrm>
            <a:off x="899592" y="3610277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 rot="2662906">
            <a:off x="1030741" y="4392562"/>
            <a:ext cx="230014" cy="255122"/>
            <a:chOff x="7108" y="3188"/>
            <a:chExt cx="207" cy="207"/>
          </a:xfrm>
        </p:grpSpPr>
        <p:sp>
          <p:nvSpPr>
            <p:cNvPr id="3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2"/>
          <p:cNvGrpSpPr>
            <a:grpSpLocks/>
          </p:cNvGrpSpPr>
          <p:nvPr/>
        </p:nvGrpSpPr>
        <p:grpSpPr bwMode="auto">
          <a:xfrm rot="2662906">
            <a:off x="2900217" y="4049112"/>
            <a:ext cx="230014" cy="255122"/>
            <a:chOff x="7108" y="3188"/>
            <a:chExt cx="207" cy="207"/>
          </a:xfrm>
        </p:grpSpPr>
        <p:sp>
          <p:nvSpPr>
            <p:cNvPr id="42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2"/>
          <p:cNvGrpSpPr>
            <a:grpSpLocks/>
          </p:cNvGrpSpPr>
          <p:nvPr/>
        </p:nvGrpSpPr>
        <p:grpSpPr bwMode="auto">
          <a:xfrm rot="2662906">
            <a:off x="3836320" y="4049111"/>
            <a:ext cx="230014" cy="255122"/>
            <a:chOff x="7108" y="3188"/>
            <a:chExt cx="207" cy="207"/>
          </a:xfrm>
        </p:grpSpPr>
        <p:sp>
          <p:nvSpPr>
            <p:cNvPr id="4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7" name="TextBox 31"/>
          <p:cNvSpPr txBox="1">
            <a:spLocks noChangeArrowheads="1"/>
          </p:cNvSpPr>
          <p:nvPr/>
        </p:nvSpPr>
        <p:spPr bwMode="auto">
          <a:xfrm>
            <a:off x="2843808" y="4365104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 flipV="1">
            <a:off x="5940152" y="4464822"/>
            <a:ext cx="1" cy="618649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31"/>
          <p:cNvSpPr txBox="1">
            <a:spLocks noChangeArrowheads="1"/>
          </p:cNvSpPr>
          <p:nvPr/>
        </p:nvSpPr>
        <p:spPr bwMode="auto">
          <a:xfrm>
            <a:off x="5998305" y="4653136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31"/>
          <p:cNvSpPr txBox="1">
            <a:spLocks noChangeArrowheads="1"/>
          </p:cNvSpPr>
          <p:nvPr/>
        </p:nvSpPr>
        <p:spPr bwMode="auto">
          <a:xfrm>
            <a:off x="5076056" y="3861048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endParaRPr lang="ru-RU" sz="2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31"/>
          <p:cNvSpPr txBox="1">
            <a:spLocks noChangeArrowheads="1"/>
          </p:cNvSpPr>
          <p:nvPr/>
        </p:nvSpPr>
        <p:spPr bwMode="auto">
          <a:xfrm>
            <a:off x="5076056" y="5127575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31"/>
          <p:cNvSpPr txBox="1">
            <a:spLocks noChangeArrowheads="1"/>
          </p:cNvSpPr>
          <p:nvPr/>
        </p:nvSpPr>
        <p:spPr bwMode="auto">
          <a:xfrm>
            <a:off x="8172400" y="4293096"/>
            <a:ext cx="432047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876256" y="5157192"/>
            <a:ext cx="1953344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defRPr/>
            </a:pPr>
            <a:r>
              <a:rPr lang="el-G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=180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54" name="Text Box 1"/>
          <p:cNvSpPr txBox="1">
            <a:spLocks noChangeArrowheads="1"/>
          </p:cNvSpPr>
          <p:nvPr/>
        </p:nvSpPr>
        <p:spPr bwMode="auto">
          <a:xfrm>
            <a:off x="-32" y="-24"/>
            <a:ext cx="571504" cy="357190"/>
          </a:xfrm>
          <a:prstGeom prst="rect">
            <a:avLst/>
          </a:prstGeom>
          <a:solidFill>
            <a:srgbClr val="FFFFFF"/>
          </a:solidFill>
          <a:ln w="12700">
            <a:solidFill>
              <a:srgbClr val="974706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6588168" y="1570024"/>
            <a:ext cx="357190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5396598" y="1653936"/>
            <a:ext cx="357190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764014" y="774908"/>
            <a:ext cx="357190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31"/>
          <p:cNvSpPr txBox="1">
            <a:spLocks noChangeArrowheads="1"/>
          </p:cNvSpPr>
          <p:nvPr/>
        </p:nvSpPr>
        <p:spPr bwMode="auto">
          <a:xfrm>
            <a:off x="3907286" y="1604270"/>
            <a:ext cx="504056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>
            <a:off x="3907230" y="1657572"/>
            <a:ext cx="357190" cy="158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1157470" y="2256545"/>
            <a:ext cx="357190" cy="1588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2714612" y="1928802"/>
            <a:ext cx="357190" cy="1588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>
            <a:off x="4500562" y="2301158"/>
            <a:ext cx="357190" cy="1588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8286776" y="1456872"/>
            <a:ext cx="357190" cy="1588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928662" y="3671450"/>
            <a:ext cx="357190" cy="1588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>
            <a:off x="2871556" y="4400996"/>
            <a:ext cx="357190" cy="1588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>
            <a:off x="6000760" y="4686748"/>
            <a:ext cx="357190" cy="1588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31"/>
          <p:cNvSpPr txBox="1">
            <a:spLocks noChangeArrowheads="1"/>
          </p:cNvSpPr>
          <p:nvPr/>
        </p:nvSpPr>
        <p:spPr bwMode="auto">
          <a:xfrm>
            <a:off x="7000892" y="3967467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8" name="Прямая со стрелкой 67"/>
          <p:cNvCxnSpPr/>
          <p:nvPr/>
        </p:nvCxnSpPr>
        <p:spPr>
          <a:xfrm>
            <a:off x="7003347" y="4001079"/>
            <a:ext cx="357190" cy="1588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000"/>
                            </p:stCondLst>
                            <p:childTnLst>
                              <p:par>
                                <p:cTn id="2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2000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20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20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500"/>
                            </p:stCondLst>
                            <p:childTnLst>
                              <p:par>
                                <p:cTn id="2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500"/>
                            </p:stCondLst>
                            <p:childTnLst>
                              <p:par>
                                <p:cTn id="2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000"/>
                            </p:stCondLst>
                            <p:childTnLst>
                              <p:par>
                                <p:cTn id="2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500"/>
                            </p:stCondLst>
                            <p:childTnLst>
                              <p:par>
                                <p:cTn id="2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000"/>
                            </p:stCondLst>
                            <p:childTnLst>
                              <p:par>
                                <p:cTn id="2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500"/>
                            </p:stCondLst>
                            <p:childTnLst>
                              <p:par>
                                <p:cTn id="2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3000"/>
                            </p:stCondLst>
                            <p:childTnLst>
                              <p:par>
                                <p:cTn id="2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3500"/>
                            </p:stCondLst>
                            <p:childTnLst>
                              <p:par>
                                <p:cTn id="2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4000"/>
                            </p:stCondLst>
                            <p:childTnLst>
                              <p:par>
                                <p:cTn id="2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5000"/>
                            </p:stCondLst>
                            <p:childTnLst>
                              <p:par>
                                <p:cTn id="2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2" grpId="0" animBg="1"/>
      <p:bldP spid="27" grpId="0" animBg="1"/>
      <p:bldP spid="31" grpId="0" animBg="1"/>
      <p:bldP spid="34" grpId="0" animBg="1"/>
      <p:bldP spid="35" grpId="0" animBg="1"/>
      <p:bldP spid="37" grpId="0" animBg="1"/>
      <p:bldP spid="47" grpId="0" animBg="1"/>
      <p:bldP spid="49" grpId="0" animBg="1"/>
      <p:bldP spid="50" grpId="0" animBg="1"/>
      <p:bldP spid="51" grpId="0" animBg="1"/>
      <p:bldP spid="52" grpId="0" animBg="1"/>
      <p:bldP spid="53" grpId="0" build="allAtOnce" animBg="1"/>
      <p:bldP spid="59" grpId="0" animBg="1"/>
      <p:bldP spid="6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2852"/>
            <a:ext cx="7215206" cy="21431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Гр1//</a:t>
            </a:r>
            <a:r>
              <a:rPr lang="ru-RU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кр4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908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906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904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896- 893-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L, c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500"/>
                            </p:stCondLst>
                            <p:childTnLst>
                              <p:par>
                                <p:cTn id="78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2852"/>
            <a:ext cx="8072462" cy="21431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Гр3 </a:t>
            </a:r>
            <a:r>
              <a:rPr lang="ru-RU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кр4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1220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1218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1216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1211 1206 </a:t>
            </a: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latin typeface="Times New Roman" pitchFamily="18" charset="0"/>
                <a:cs typeface="Times New Roman" pitchFamily="18" charset="0"/>
              </a:rPr>
              <a:t>ток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60000"/>
          </a:blip>
          <a:srcRect l="8978" t="28743" r="10716" b="53038"/>
          <a:stretch>
            <a:fillRect/>
          </a:stretch>
        </p:blipFill>
        <p:spPr bwMode="auto">
          <a:xfrm>
            <a:off x="214282" y="89108"/>
            <a:ext cx="8929718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6053179" y="692696"/>
            <a:ext cx="298331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Каково их сопротивление?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6065396" y="1196752"/>
            <a:ext cx="3078604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1340768"/>
            <a:ext cx="2143140" cy="30469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220В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127В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</a:p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t= 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51248" y="4077072"/>
            <a:ext cx="857256" cy="11079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6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endParaRPr lang="ru-RU" sz="6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76256" y="4581128"/>
            <a:ext cx="1368152" cy="11079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6600" b="1" cap="all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6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79810" y="5185068"/>
            <a:ext cx="857224" cy="83099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8179810" y="5256506"/>
            <a:ext cx="71438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339752" y="1268760"/>
            <a:ext cx="2143140" cy="1077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39752" y="2348880"/>
            <a:ext cx="21431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U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67744" y="3140968"/>
            <a:ext cx="41044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Вт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220В∙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44208" y="3140968"/>
            <a:ext cx="2016224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     A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99592" y="3933056"/>
            <a:ext cx="4104456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Вт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127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В∙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72000" y="4005064"/>
            <a:ext cx="2016224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     A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5903893"/>
            <a:ext cx="9144000" cy="959237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по первой лампе пойдёт ток …А,  </a:t>
            </a:r>
          </a:p>
          <a:p>
            <a:pPr>
              <a:spcAft>
                <a:spcPts val="100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по второй  …..А.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6217796" y="1349152"/>
            <a:ext cx="3078604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6370196" y="1501552"/>
            <a:ext cx="3078604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1" grpId="0" animBg="1"/>
      <p:bldP spid="12" grpId="0"/>
      <p:bldP spid="13" grpId="0"/>
      <p:bldP spid="14" grpId="0" animBg="1"/>
      <p:bldP spid="15" grpId="0" animBg="1"/>
      <p:bldP spid="16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 cstate="print">
            <a:lum bright="-20000" contrast="60000"/>
          </a:blip>
          <a:srcRect l="8978" t="8012" r="10716" b="81282"/>
          <a:stretch>
            <a:fillRect/>
          </a:stretch>
        </p:blipFill>
        <p:spPr bwMode="auto">
          <a:xfrm>
            <a:off x="0" y="0"/>
            <a:ext cx="914400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lum bright="-20000" contrast="30000"/>
          </a:blip>
          <a:srcRect l="6573" t="6202"/>
          <a:stretch>
            <a:fillRect/>
          </a:stretch>
        </p:blipFill>
        <p:spPr bwMode="auto">
          <a:xfrm>
            <a:off x="6286512" y="1357298"/>
            <a:ext cx="287626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1340768"/>
            <a:ext cx="2143140" cy="30469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25 Ом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0,2А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10с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600с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373216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 за 10 с на данной лампочке выделится ….Дж, за 10мин …..Дж, за 0,5ч ……Дж, за 2ч …..Дж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83768" y="1340768"/>
            <a:ext cx="2143139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67744" y="1988840"/>
            <a:ext cx="2729464" cy="11079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6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lang="ru-RU" sz="6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6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I∙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6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95736" y="3140968"/>
            <a:ext cx="2729464" cy="11079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6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lang="ru-RU" sz="6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6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340768"/>
            <a:ext cx="2143140" cy="206210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15 Ом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2А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600с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373216"/>
            <a:ext cx="91440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 за 10мин на данной лампочке выделится ….Дж.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83768" y="1340768"/>
            <a:ext cx="2143139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67744" y="1988840"/>
            <a:ext cx="2729464" cy="11079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6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lang="ru-RU" sz="6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6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I∙</a:t>
            </a: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6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95736" y="3140968"/>
            <a:ext cx="2729464" cy="11079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6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lang="ru-RU" sz="6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6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60000"/>
          </a:blip>
          <a:srcRect l="9610" t="69734" r="10269" b="18478"/>
          <a:stretch>
            <a:fillRect/>
          </a:stretch>
        </p:blipFill>
        <p:spPr bwMode="auto">
          <a:xfrm>
            <a:off x="0" y="0"/>
            <a:ext cx="914400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lum bright="-20000" contrast="30000"/>
          </a:blip>
          <a:srcRect t="6666"/>
          <a:stretch>
            <a:fillRect/>
          </a:stretch>
        </p:blipFill>
        <p:spPr bwMode="auto">
          <a:xfrm>
            <a:off x="6084168" y="1000108"/>
            <a:ext cx="307860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60000"/>
          </a:blip>
          <a:srcRect l="9610" t="81853" r="10269" b="4407"/>
          <a:stretch>
            <a:fillRect/>
          </a:stretch>
        </p:blipFill>
        <p:spPr bwMode="auto">
          <a:xfrm>
            <a:off x="0" y="500042"/>
            <a:ext cx="91440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347864" y="1500174"/>
            <a:ext cx="857256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endParaRPr lang="ru-RU" sz="4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43174" y="1912834"/>
            <a:ext cx="776698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4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2292262"/>
            <a:ext cx="568654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286116" y="2285992"/>
            <a:ext cx="71438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786050" y="3231063"/>
            <a:ext cx="3357586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2)   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0" y="0"/>
            <a:ext cx="785786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33б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1500174"/>
            <a:ext cx="2143140" cy="206210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55 Ом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600с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lum bright="-20000" contrast="30000"/>
          </a:blip>
          <a:srcRect t="6666"/>
          <a:stretch>
            <a:fillRect/>
          </a:stretch>
        </p:blipFill>
        <p:spPr bwMode="auto">
          <a:xfrm>
            <a:off x="6084168" y="1285860"/>
            <a:ext cx="307860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9" name="Picture 3"/>
          <p:cNvPicPr>
            <a:picLocks noChangeAspect="1" noChangeArrowheads="1"/>
          </p:cNvPicPr>
          <p:nvPr/>
        </p:nvPicPr>
        <p:blipFill>
          <a:blip r:embed="rId4" cstate="print">
            <a:lum bright="-20000" contrast="60000"/>
          </a:blip>
          <a:srcRect l="7809" t="7922" r="10269" b="74023"/>
          <a:stretch>
            <a:fillRect/>
          </a:stretch>
        </p:blipFill>
        <p:spPr bwMode="auto">
          <a:xfrm>
            <a:off x="0" y="0"/>
            <a:ext cx="914400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1340768"/>
            <a:ext cx="214314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U=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220В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110Вт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25Вт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6020" name="Объект 5"/>
          <p:cNvPicPr>
            <a:picLocks noChangeArrowheads="1"/>
          </p:cNvPicPr>
          <p:nvPr/>
        </p:nvPicPr>
        <p:blipFill>
          <a:blip r:embed="rId5" cstate="print">
            <a:lum bright="-40000" contrast="40000"/>
          </a:blip>
          <a:srcRect b="-32253"/>
          <a:stretch>
            <a:fillRect/>
          </a:stretch>
        </p:blipFill>
        <p:spPr bwMode="auto">
          <a:xfrm>
            <a:off x="7457950" y="1628800"/>
            <a:ext cx="1506538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691680" y="1268760"/>
            <a:ext cx="590465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Найду сопротивление каждой лампочки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17"/>
          <p:cNvGrpSpPr/>
          <p:nvPr/>
        </p:nvGrpSpPr>
        <p:grpSpPr>
          <a:xfrm>
            <a:off x="4067944" y="1772816"/>
            <a:ext cx="957600" cy="1158167"/>
            <a:chOff x="5929322" y="4580003"/>
            <a:chExt cx="957600" cy="1158167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5929322" y="4580003"/>
              <a:ext cx="95760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3200" b="1" baseline="30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baseline="30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6072198" y="5214950"/>
              <a:ext cx="500066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Прямоугольник 10"/>
          <p:cNvSpPr/>
          <p:nvPr/>
        </p:nvSpPr>
        <p:spPr>
          <a:xfrm>
            <a:off x="2188777" y="1988840"/>
            <a:ext cx="1951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/t=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7"/>
          <p:cNvGrpSpPr/>
          <p:nvPr/>
        </p:nvGrpSpPr>
        <p:grpSpPr>
          <a:xfrm>
            <a:off x="6012160" y="1772816"/>
            <a:ext cx="720080" cy="1158167"/>
            <a:chOff x="5929322" y="4580003"/>
            <a:chExt cx="720080" cy="1158167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5929322" y="4580003"/>
              <a:ext cx="72008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3200" b="1" baseline="30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baseline="30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6072198" y="5214950"/>
              <a:ext cx="577204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Прямоугольник 15"/>
          <p:cNvSpPr/>
          <p:nvPr/>
        </p:nvSpPr>
        <p:spPr>
          <a:xfrm>
            <a:off x="5024127" y="2014966"/>
            <a:ext cx="1000595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732240" y="2132856"/>
            <a:ext cx="864096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380312" y="2132856"/>
            <a:ext cx="1512168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440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17"/>
          <p:cNvGrpSpPr/>
          <p:nvPr/>
        </p:nvGrpSpPr>
        <p:grpSpPr>
          <a:xfrm>
            <a:off x="2123728" y="2780928"/>
            <a:ext cx="720080" cy="1158167"/>
            <a:chOff x="5929322" y="4580003"/>
            <a:chExt cx="720080" cy="1158167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5929322" y="4580003"/>
              <a:ext cx="72008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3200" b="1" baseline="30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baseline="30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6072198" y="5214950"/>
              <a:ext cx="577204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единительная линия 21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Прямоугольник 22"/>
          <p:cNvSpPr/>
          <p:nvPr/>
        </p:nvSpPr>
        <p:spPr>
          <a:xfrm>
            <a:off x="1135695" y="3023078"/>
            <a:ext cx="974947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915816" y="2924944"/>
            <a:ext cx="1152128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995936" y="2924944"/>
            <a:ext cx="2123728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1936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43608" y="3945250"/>
            <a:ext cx="1152128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123728" y="3945250"/>
            <a:ext cx="974947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987824" y="3945250"/>
            <a:ext cx="1152128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923928" y="3945250"/>
            <a:ext cx="2123728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2376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788858" y="3356992"/>
            <a:ext cx="857256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endParaRPr lang="ru-RU" sz="4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084168" y="3769652"/>
            <a:ext cx="776698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4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860866" y="4149080"/>
            <a:ext cx="568654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6843437" y="4149080"/>
            <a:ext cx="71438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7559824" y="3861048"/>
            <a:ext cx="1584176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=0,1А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195736" y="4653136"/>
            <a:ext cx="13981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331640" y="4653136"/>
            <a:ext cx="11288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635896" y="4653136"/>
            <a:ext cx="31683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01∙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440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804248" y="4653136"/>
            <a:ext cx="1584176" cy="707886"/>
          </a:xfrm>
          <a:prstGeom prst="rect">
            <a:avLst/>
          </a:prstGeom>
          <a:ln w="38100"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195736" y="5373216"/>
            <a:ext cx="13468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331640" y="5373216"/>
            <a:ext cx="11031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635896" y="5373216"/>
            <a:ext cx="33843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01∙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1936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804248" y="5373216"/>
            <a:ext cx="2088232" cy="707886"/>
          </a:xfrm>
          <a:prstGeom prst="rect">
            <a:avLst/>
          </a:prstGeom>
          <a:ln w="57150">
            <a:solidFill>
              <a:srgbClr val="008000"/>
            </a:solidFill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19,36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6054387"/>
            <a:ext cx="914400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общая мощность при последовательном соединении составит всего 23,8Вт, ярче будет гореть вторая лампочка.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3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4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1" grpId="0"/>
      <p:bldP spid="16" grpId="0" animBg="1"/>
      <p:bldP spid="17" grpId="0" animBg="1"/>
      <p:bldP spid="18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4" grpId="0" animBg="1"/>
      <p:bldP spid="35" grpId="0"/>
      <p:bldP spid="36" grpId="0"/>
      <p:bldP spid="37" grpId="0"/>
      <p:bldP spid="38" grpId="0" animBg="1"/>
      <p:bldP spid="39" grpId="0"/>
      <p:bldP spid="40" grpId="0"/>
      <p:bldP spid="41" grpId="0"/>
      <p:bldP spid="42" grpId="0" animBg="1"/>
      <p:bldP spid="4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80000"/>
          </a:blip>
          <a:srcRect l="8414" t="8636" r="11003" b="77747"/>
          <a:stretch>
            <a:fillRect/>
          </a:stretch>
        </p:blipFill>
        <p:spPr bwMode="auto">
          <a:xfrm>
            <a:off x="0" y="0"/>
            <a:ext cx="9144000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5" name="Picture 5"/>
          <p:cNvPicPr>
            <a:picLocks noChangeAspect="1" noChangeArrowheads="1"/>
          </p:cNvPicPr>
          <p:nvPr/>
        </p:nvPicPr>
        <p:blipFill>
          <a:blip r:embed="rId3" cstate="print"/>
          <a:srcRect l="28874" t="23177" r="29611" b="47397"/>
          <a:stretch>
            <a:fillRect/>
          </a:stretch>
        </p:blipFill>
        <p:spPr bwMode="auto">
          <a:xfrm>
            <a:off x="4433884" y="980728"/>
            <a:ext cx="471011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7044" name="AutoShape 4"/>
          <p:cNvCxnSpPr>
            <a:cxnSpLocks noChangeShapeType="1"/>
          </p:cNvCxnSpPr>
          <p:nvPr/>
        </p:nvCxnSpPr>
        <p:spPr bwMode="auto">
          <a:xfrm>
            <a:off x="5207009" y="2276872"/>
            <a:ext cx="576064" cy="0"/>
          </a:xfrm>
          <a:prstGeom prst="straightConnector1">
            <a:avLst/>
          </a:prstGeom>
          <a:noFill/>
          <a:ln w="38100">
            <a:solidFill>
              <a:srgbClr val="0000CC"/>
            </a:solidFill>
            <a:round/>
            <a:headEnd/>
            <a:tailEnd/>
          </a:ln>
        </p:spPr>
      </p:cxnSp>
      <p:sp>
        <p:nvSpPr>
          <p:cNvPr id="8" name="Прямоугольник 7"/>
          <p:cNvSpPr/>
          <p:nvPr/>
        </p:nvSpPr>
        <p:spPr>
          <a:xfrm>
            <a:off x="0" y="1196752"/>
            <a:ext cx="4355976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По цепи пойдёт ток и лампочка «загорит».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AutoShape 4"/>
          <p:cNvCxnSpPr>
            <a:cxnSpLocks noChangeShapeType="1"/>
          </p:cNvCxnSpPr>
          <p:nvPr/>
        </p:nvCxnSpPr>
        <p:spPr bwMode="auto">
          <a:xfrm>
            <a:off x="6084168" y="1412776"/>
            <a:ext cx="0" cy="576064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</p:cxnSp>
      <p:sp>
        <p:nvSpPr>
          <p:cNvPr id="11" name="Прямоугольник 10"/>
          <p:cNvSpPr/>
          <p:nvPr/>
        </p:nvSpPr>
        <p:spPr>
          <a:xfrm>
            <a:off x="0" y="2060848"/>
            <a:ext cx="5004048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Будет «короткое замыкание» и может быть пожар!!!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4786314" y="1988365"/>
            <a:ext cx="428628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715008" y="2000240"/>
            <a:ext cx="428628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6322231" y="2321711"/>
            <a:ext cx="35719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V="1">
            <a:off x="6858810" y="1999446"/>
            <a:ext cx="571504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>
            <a:off x="5476944" y="1416861"/>
            <a:ext cx="428628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71480"/>
            <a:ext cx="8001024" cy="150019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Гр.№4 //</a:t>
            </a:r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кр4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 eaLnBrk="1" hangingPunct="1">
              <a:lnSpc>
                <a:spcPts val="4000"/>
              </a:lnSpc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№1237, 1245, 1230-, 1227-, 1224- .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Э.Дв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659688" y="3643314"/>
            <a:ext cx="1484311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500"/>
                            </p:stCondLst>
                            <p:childTnLst>
                              <p:par>
                                <p:cTn id="63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8789" t="10986" r="10351" b="81690"/>
          <a:stretch>
            <a:fillRect/>
          </a:stretch>
        </p:blipFill>
        <p:spPr bwMode="auto">
          <a:xfrm>
            <a:off x="0" y="-24"/>
            <a:ext cx="914400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7" name="AutoShape 3"/>
          <p:cNvSpPr>
            <a:spLocks noChangeArrowheads="1"/>
          </p:cNvSpPr>
          <p:nvPr/>
        </p:nvSpPr>
        <p:spPr bwMode="auto">
          <a:xfrm rot="4815745">
            <a:off x="613558" y="2818035"/>
            <a:ext cx="877887" cy="128588"/>
          </a:xfrm>
          <a:prstGeom prst="rightArrow">
            <a:avLst>
              <a:gd name="adj1" fmla="val 50000"/>
              <a:gd name="adj2" fmla="val 170678"/>
            </a:avLst>
          </a:prstGeom>
          <a:solidFill>
            <a:srgbClr val="BFBFB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 rot="6290996">
            <a:off x="307171" y="2805335"/>
            <a:ext cx="877887" cy="128587"/>
          </a:xfrm>
          <a:prstGeom prst="rightArrow">
            <a:avLst>
              <a:gd name="adj1" fmla="val 50000"/>
              <a:gd name="adj2" fmla="val 170680"/>
            </a:avLst>
          </a:prstGeom>
          <a:solidFill>
            <a:srgbClr val="BFBFB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Объект 1"/>
          <p:cNvPicPr>
            <a:picLocks noChangeArrowheads="1"/>
          </p:cNvPicPr>
          <p:nvPr/>
        </p:nvPicPr>
        <p:blipFill>
          <a:blip r:embed="rId3" cstate="print"/>
          <a:srcRect t="-188" b="-226"/>
          <a:stretch>
            <a:fillRect/>
          </a:stretch>
        </p:blipFill>
        <p:spPr bwMode="auto">
          <a:xfrm>
            <a:off x="357158" y="857232"/>
            <a:ext cx="1142976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8789" t="18310" r="10351" b="70703"/>
          <a:stretch>
            <a:fillRect/>
          </a:stretch>
        </p:blipFill>
        <p:spPr bwMode="auto">
          <a:xfrm>
            <a:off x="0" y="3571876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Объект 1"/>
          <p:cNvPicPr>
            <a:picLocks noChangeArrowheads="1"/>
          </p:cNvPicPr>
          <p:nvPr/>
        </p:nvPicPr>
        <p:blipFill>
          <a:blip r:embed="rId3" cstate="print"/>
          <a:srcRect t="-188" b="-226"/>
          <a:stretch>
            <a:fillRect/>
          </a:stretch>
        </p:blipFill>
        <p:spPr bwMode="auto">
          <a:xfrm rot="16200000">
            <a:off x="7215206" y="4071942"/>
            <a:ext cx="1142976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utoShape 3"/>
          <p:cNvSpPr>
            <a:spLocks noChangeArrowheads="1"/>
          </p:cNvSpPr>
          <p:nvPr/>
        </p:nvSpPr>
        <p:spPr bwMode="auto">
          <a:xfrm rot="10800000">
            <a:off x="4786314" y="5000636"/>
            <a:ext cx="2237262" cy="165601"/>
          </a:xfrm>
          <a:prstGeom prst="rightArrow">
            <a:avLst>
              <a:gd name="adj1" fmla="val 50000"/>
              <a:gd name="adj2" fmla="val 170678"/>
            </a:avLst>
          </a:prstGeom>
          <a:solidFill>
            <a:srgbClr val="BFBFB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214546" y="928670"/>
            <a:ext cx="6929454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Оба гвоздя намагнитятся так, что острые  концы  приобретут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северный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полюс ……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282" y="5286388"/>
            <a:ext cx="6929454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Гвоздь намагнитится так, что острый  конец  приобретёт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южный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полюс ……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342900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  <p:bldP spid="1028" grpId="0" animBg="1"/>
      <p:bldP spid="10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lum bright="-20000" contrast="60000"/>
          </a:blip>
          <a:srcRect l="33244" t="60399" r="10809" b="28142"/>
          <a:stretch>
            <a:fillRect/>
          </a:stretch>
        </p:blipFill>
        <p:spPr bwMode="auto">
          <a:xfrm>
            <a:off x="0" y="0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 l="11996" t="18306" r="10809" b="45732"/>
          <a:stretch>
            <a:fillRect/>
          </a:stretch>
        </p:blipFill>
        <p:spPr bwMode="auto">
          <a:xfrm>
            <a:off x="1282983" y="1142984"/>
            <a:ext cx="7861049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 стрелкой 4"/>
          <p:cNvCxnSpPr/>
          <p:nvPr/>
        </p:nvCxnSpPr>
        <p:spPr>
          <a:xfrm rot="5400000" flipH="1" flipV="1">
            <a:off x="2749537" y="3750471"/>
            <a:ext cx="642942" cy="1588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7429520" y="3000372"/>
            <a:ext cx="285752" cy="4286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 flipH="1" flipV="1">
            <a:off x="3071896" y="3762346"/>
            <a:ext cx="500066" cy="14287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32" descr="IMG_0590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16" y="4869446"/>
            <a:ext cx="2311025" cy="2000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Прямая соединительная линия 11"/>
          <p:cNvCxnSpPr/>
          <p:nvPr/>
        </p:nvCxnSpPr>
        <p:spPr bwMode="auto">
          <a:xfrm>
            <a:off x="8150241" y="5849962"/>
            <a:ext cx="1022350" cy="1587"/>
          </a:xfrm>
          <a:prstGeom prst="line">
            <a:avLst/>
          </a:prstGeom>
          <a:ln w="95250">
            <a:solidFill>
              <a:srgbClr val="C0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31"/>
          <p:cNvSpPr txBox="1">
            <a:spLocks noChangeArrowheads="1"/>
          </p:cNvSpPr>
          <p:nvPr/>
        </p:nvSpPr>
        <p:spPr bwMode="auto">
          <a:xfrm>
            <a:off x="8747839" y="5821259"/>
            <a:ext cx="586677" cy="110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 bwMode="auto">
          <a:xfrm rot="16200000" flipV="1">
            <a:off x="6901672" y="5226868"/>
            <a:ext cx="1071563" cy="714375"/>
          </a:xfrm>
          <a:prstGeom prst="line">
            <a:avLst/>
          </a:prstGeom>
          <a:ln w="149225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31"/>
          <p:cNvSpPr txBox="1">
            <a:spLocks noChangeArrowheads="1"/>
          </p:cNvSpPr>
          <p:nvPr/>
        </p:nvSpPr>
        <p:spPr bwMode="auto">
          <a:xfrm>
            <a:off x="7818342" y="3992587"/>
            <a:ext cx="857121" cy="831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baseline="-25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4800" b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 bwMode="auto">
          <a:xfrm rot="5400000" flipH="1" flipV="1">
            <a:off x="7300928" y="5033987"/>
            <a:ext cx="1001713" cy="1587"/>
          </a:xfrm>
          <a:prstGeom prst="line">
            <a:avLst/>
          </a:prstGeom>
          <a:ln w="95250">
            <a:solidFill>
              <a:srgbClr val="0000CC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31"/>
          <p:cNvSpPr txBox="1">
            <a:spLocks noChangeArrowheads="1"/>
          </p:cNvSpPr>
          <p:nvPr/>
        </p:nvSpPr>
        <p:spPr bwMode="auto">
          <a:xfrm>
            <a:off x="7644354" y="5898217"/>
            <a:ext cx="596139" cy="923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3405242" y="3905128"/>
            <a:ext cx="571504" cy="1588"/>
          </a:xfrm>
          <a:prstGeom prst="straightConnector1">
            <a:avLst/>
          </a:prstGeom>
          <a:ln w="5715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31"/>
          <p:cNvSpPr txBox="1">
            <a:spLocks noChangeArrowheads="1"/>
          </p:cNvSpPr>
          <p:nvPr/>
        </p:nvSpPr>
        <p:spPr bwMode="auto">
          <a:xfrm>
            <a:off x="4000496" y="3026476"/>
            <a:ext cx="857121" cy="831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baseline="-25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4800" b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4071934" y="3143248"/>
            <a:ext cx="571504" cy="1588"/>
          </a:xfrm>
          <a:prstGeom prst="straightConnector1">
            <a:avLst/>
          </a:prstGeom>
          <a:ln w="5715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5" grpId="0"/>
      <p:bldP spid="17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635896" y="429394"/>
            <a:ext cx="1117584" cy="877359"/>
          </a:xfrm>
          <a:prstGeom prst="rect">
            <a:avLst/>
          </a:prstGeom>
          <a:solidFill>
            <a:srgbClr val="0000FF">
              <a:alpha val="84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6"/>
          <p:cNvGrpSpPr/>
          <p:nvPr/>
        </p:nvGrpSpPr>
        <p:grpSpPr>
          <a:xfrm>
            <a:off x="3635896" y="24730"/>
            <a:ext cx="1117584" cy="1316038"/>
            <a:chOff x="3168664" y="526712"/>
            <a:chExt cx="1117584" cy="1316038"/>
          </a:xfrm>
        </p:grpSpPr>
        <p:sp>
          <p:nvSpPr>
            <p:cNvPr id="2054" name="Line 6"/>
            <p:cNvSpPr>
              <a:spLocks noChangeShapeType="1"/>
            </p:cNvSpPr>
            <p:nvPr/>
          </p:nvSpPr>
          <p:spPr bwMode="auto">
            <a:xfrm>
              <a:off x="3168664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5" name="Line 7"/>
            <p:cNvSpPr>
              <a:spLocks noChangeShapeType="1"/>
            </p:cNvSpPr>
            <p:nvPr/>
          </p:nvSpPr>
          <p:spPr bwMode="auto">
            <a:xfrm>
              <a:off x="4286248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/>
            </a:p>
          </p:txBody>
        </p:sp>
        <p:sp>
          <p:nvSpPr>
            <p:cNvPr id="2056" name="Line 8"/>
            <p:cNvSpPr>
              <a:spLocks noChangeShapeType="1"/>
            </p:cNvSpPr>
            <p:nvPr/>
          </p:nvSpPr>
          <p:spPr bwMode="auto">
            <a:xfrm>
              <a:off x="3168664" y="1816080"/>
              <a:ext cx="1117584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779912" y="1340768"/>
            <a:ext cx="688956" cy="785818"/>
            <a:chOff x="2880" y="6480"/>
            <a:chExt cx="166" cy="549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2059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0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1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8" name="Прямоугольник 57"/>
          <p:cNvSpPr/>
          <p:nvPr/>
        </p:nvSpPr>
        <p:spPr>
          <a:xfrm>
            <a:off x="4572000" y="2270602"/>
            <a:ext cx="32205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723418" y="2278613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2313947" y="1177933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3794806" y="1846954"/>
            <a:ext cx="571504" cy="2857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3707904" y="2700412"/>
            <a:ext cx="1857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081897" y="2871938"/>
            <a:ext cx="13623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(80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)+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rot="5400000" flipH="1" flipV="1">
            <a:off x="5783987" y="1042455"/>
            <a:ext cx="1800000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6398632" y="185736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914176" y="135729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6106516" y="1200774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flipV="1">
            <a:off x="6687903" y="548680"/>
            <a:ext cx="980441" cy="89657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6660232" y="548680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5940152" y="332656"/>
            <a:ext cx="864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899592" y="3571876"/>
            <a:ext cx="30963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4200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∙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0,75∙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+</a:t>
            </a:r>
            <a:r>
              <a:rPr lang="en-US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3851920" y="3573016"/>
            <a:ext cx="2376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2300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000·0,25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0" y="4500570"/>
            <a:ext cx="9144000" cy="892552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нагревания воды до 100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испарения 250гр воды потребуется …. Дж энергии.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6643702" y="3571876"/>
            <a:ext cx="1964577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lum bright="-20000" contrast="60000"/>
          </a:blip>
          <a:srcRect l="9151" t="10321" r="10316" b="79492"/>
          <a:stretch>
            <a:fillRect/>
          </a:stretch>
        </p:blipFill>
        <p:spPr bwMode="auto">
          <a:xfrm>
            <a:off x="0" y="5877272"/>
            <a:ext cx="91440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Прямоугольник 54"/>
          <p:cNvSpPr/>
          <p:nvPr/>
        </p:nvSpPr>
        <p:spPr>
          <a:xfrm>
            <a:off x="0" y="0"/>
            <a:ext cx="3635896" cy="323421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=0,75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вд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=4200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Дж/(кг∙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0,25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МДж/кг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flipV="1">
            <a:off x="7668344" y="523280"/>
            <a:ext cx="1080120" cy="3248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2771800" y="2780928"/>
            <a:ext cx="79208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6228184" y="2844428"/>
            <a:ext cx="1872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0" y="3573016"/>
            <a:ext cx="97160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3419872" y="2842483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7668344" y="138118"/>
            <a:ext cx="1296144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испарение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 rot="19081580">
            <a:off x="6692477" y="1076397"/>
            <a:ext cx="1368152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5786454"/>
            <a:ext cx="533401" cy="357166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</a:t>
            </a:r>
            <a:endParaRPr kumimoji="0" 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6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0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58" grpId="0"/>
      <p:bldP spid="59" grpId="0"/>
      <p:bldP spid="63" grpId="0" animBg="1"/>
      <p:bldP spid="69" grpId="0"/>
      <p:bldP spid="70" grpId="0"/>
      <p:bldP spid="73" grpId="0"/>
      <p:bldP spid="74" grpId="0"/>
      <p:bldP spid="75" grpId="0"/>
      <p:bldP spid="78" grpId="0"/>
      <p:bldP spid="82" grpId="0"/>
      <p:bldP spid="91" grpId="0"/>
      <p:bldP spid="90" grpId="0" animBg="1"/>
      <p:bldP spid="99" grpId="0" animBg="1"/>
      <p:bldP spid="55" grpId="0" build="p" animBg="1"/>
      <p:bldP spid="66" grpId="0" animBg="1"/>
      <p:bldP spid="79" grpId="0"/>
      <p:bldP spid="80" grpId="0" animBg="1"/>
      <p:bldP spid="68" grpId="0"/>
      <p:bldP spid="85" grpId="0" animBg="1"/>
      <p:bldP spid="8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20000" contrast="60000"/>
          </a:blip>
          <a:srcRect l="8780" t="10368" r="10718" b="77525"/>
          <a:stretch>
            <a:fillRect/>
          </a:stretch>
        </p:blipFill>
        <p:spPr bwMode="auto">
          <a:xfrm>
            <a:off x="415468" y="-24"/>
            <a:ext cx="8728532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42б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Прямоугольник 72"/>
          <p:cNvSpPr/>
          <p:nvPr/>
        </p:nvSpPr>
        <p:spPr>
          <a:xfrm>
            <a:off x="357188" y="1928813"/>
            <a:ext cx="2357437" cy="642937"/>
          </a:xfrm>
          <a:prstGeom prst="rect">
            <a:avLst/>
          </a:prstGeom>
          <a:solidFill>
            <a:schemeClr val="dk1">
              <a:alpha val="6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Line 33"/>
          <p:cNvSpPr>
            <a:spLocks noChangeShapeType="1"/>
          </p:cNvSpPr>
          <p:nvPr/>
        </p:nvSpPr>
        <p:spPr bwMode="auto">
          <a:xfrm rot="16200000" flipH="1" flipV="1">
            <a:off x="1541601" y="903429"/>
            <a:ext cx="45719" cy="2786082"/>
          </a:xfrm>
          <a:prstGeom prst="line">
            <a:avLst/>
          </a:prstGeom>
          <a:noFill/>
          <a:ln w="149225">
            <a:solidFill>
              <a:srgbClr val="00CCFF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00063" y="285750"/>
            <a:ext cx="2152650" cy="2789238"/>
            <a:chOff x="1973" y="7246"/>
            <a:chExt cx="1263" cy="1657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973" y="7839"/>
              <a:ext cx="1192" cy="1064"/>
              <a:chOff x="1915" y="7147"/>
              <a:chExt cx="1192" cy="1064"/>
            </a:xfrm>
          </p:grpSpPr>
          <p:sp>
            <p:nvSpPr>
              <p:cNvPr id="18488" name="Rectangle 4"/>
              <p:cNvSpPr>
                <a:spLocks noChangeArrowheads="1"/>
              </p:cNvSpPr>
              <p:nvPr/>
            </p:nvSpPr>
            <p:spPr bwMode="auto">
              <a:xfrm>
                <a:off x="1915" y="7399"/>
                <a:ext cx="1192" cy="659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978" y="7270"/>
                <a:ext cx="357" cy="935"/>
                <a:chOff x="2020" y="7270"/>
                <a:chExt cx="357" cy="935"/>
              </a:xfrm>
            </p:grpSpPr>
            <p:sp>
              <p:nvSpPr>
                <p:cNvPr id="18496" name="Arc 6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97" name="Arc 7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98" name="Line 8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" name="Group 9"/>
              <p:cNvGrpSpPr>
                <a:grpSpLocks/>
              </p:cNvGrpSpPr>
              <p:nvPr/>
            </p:nvGrpSpPr>
            <p:grpSpPr bwMode="auto">
              <a:xfrm>
                <a:off x="2341" y="7276"/>
                <a:ext cx="357" cy="935"/>
                <a:chOff x="2020" y="7270"/>
                <a:chExt cx="357" cy="935"/>
              </a:xfrm>
            </p:grpSpPr>
            <p:sp>
              <p:nvSpPr>
                <p:cNvPr id="18493" name="Arc 10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94" name="Arc 11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95" name="Line 12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8491" name="Arc 13"/>
              <p:cNvSpPr>
                <a:spLocks/>
              </p:cNvSpPr>
              <p:nvPr/>
            </p:nvSpPr>
            <p:spPr bwMode="auto">
              <a:xfrm flipV="1">
                <a:off x="2698" y="80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92" name="Line 14"/>
              <p:cNvSpPr>
                <a:spLocks noChangeShapeType="1"/>
              </p:cNvSpPr>
              <p:nvPr/>
            </p:nvSpPr>
            <p:spPr bwMode="auto">
              <a:xfrm flipH="1">
                <a:off x="2878" y="7147"/>
                <a:ext cx="0" cy="906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479" name="Line 15"/>
            <p:cNvSpPr>
              <a:spLocks noChangeShapeType="1"/>
            </p:cNvSpPr>
            <p:nvPr/>
          </p:nvSpPr>
          <p:spPr bwMode="auto">
            <a:xfrm flipV="1">
              <a:off x="2004" y="7397"/>
              <a:ext cx="0" cy="680"/>
            </a:xfrm>
            <a:prstGeom prst="line">
              <a:avLst/>
            </a:prstGeom>
            <a:noFill/>
            <a:ln w="539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" name="Group 16"/>
            <p:cNvGrpSpPr>
              <a:grpSpLocks/>
            </p:cNvGrpSpPr>
            <p:nvPr/>
          </p:nvGrpSpPr>
          <p:grpSpPr bwMode="auto">
            <a:xfrm>
              <a:off x="2004" y="7246"/>
              <a:ext cx="644" cy="369"/>
              <a:chOff x="2004" y="7246"/>
              <a:chExt cx="644" cy="369"/>
            </a:xfrm>
          </p:grpSpPr>
          <p:sp>
            <p:nvSpPr>
              <p:cNvPr id="18484" name="Line 17"/>
              <p:cNvSpPr>
                <a:spLocks noChangeShapeType="1"/>
              </p:cNvSpPr>
              <p:nvPr/>
            </p:nvSpPr>
            <p:spPr bwMode="auto">
              <a:xfrm flipH="1">
                <a:off x="2350" y="7338"/>
                <a:ext cx="0" cy="15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5" name="Line 18"/>
              <p:cNvSpPr>
                <a:spLocks noChangeShapeType="1"/>
              </p:cNvSpPr>
              <p:nvPr/>
            </p:nvSpPr>
            <p:spPr bwMode="auto">
              <a:xfrm>
                <a:off x="2004" y="7406"/>
                <a:ext cx="242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6" name="Line 19"/>
              <p:cNvSpPr>
                <a:spLocks noChangeShapeType="1"/>
              </p:cNvSpPr>
              <p:nvPr/>
            </p:nvSpPr>
            <p:spPr bwMode="auto">
              <a:xfrm>
                <a:off x="2258" y="7246"/>
                <a:ext cx="0" cy="369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7" name="Line 20"/>
              <p:cNvSpPr>
                <a:spLocks noChangeShapeType="1"/>
              </p:cNvSpPr>
              <p:nvPr/>
            </p:nvSpPr>
            <p:spPr bwMode="auto">
              <a:xfrm>
                <a:off x="2339" y="7407"/>
                <a:ext cx="309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2660" y="7293"/>
              <a:ext cx="576" cy="587"/>
              <a:chOff x="2660" y="7293"/>
              <a:chExt cx="576" cy="587"/>
            </a:xfrm>
          </p:grpSpPr>
          <p:sp>
            <p:nvSpPr>
              <p:cNvPr id="18482" name="Rectangle 22"/>
              <p:cNvSpPr>
                <a:spLocks noChangeArrowheads="1"/>
              </p:cNvSpPr>
              <p:nvPr/>
            </p:nvSpPr>
            <p:spPr bwMode="auto">
              <a:xfrm>
                <a:off x="2660" y="7293"/>
                <a:ext cx="576" cy="230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3" name="Line 23"/>
              <p:cNvSpPr>
                <a:spLocks noChangeShapeType="1"/>
              </p:cNvSpPr>
              <p:nvPr/>
            </p:nvSpPr>
            <p:spPr bwMode="auto">
              <a:xfrm flipV="1">
                <a:off x="2938" y="7546"/>
                <a:ext cx="0" cy="334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57188" y="3092461"/>
            <a:ext cx="2143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1. от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71934" y="2827346"/>
            <a:ext cx="378618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u="sng" cap="all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Электромагнит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41"/>
          <p:cNvSpPr>
            <a:spLocks noChangeShapeType="1"/>
          </p:cNvSpPr>
          <p:nvPr/>
        </p:nvSpPr>
        <p:spPr bwMode="auto">
          <a:xfrm rot="16200000" flipV="1">
            <a:off x="1617643" y="2227413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3" name="Line 41"/>
          <p:cNvSpPr>
            <a:spLocks noChangeShapeType="1"/>
          </p:cNvSpPr>
          <p:nvPr/>
        </p:nvSpPr>
        <p:spPr bwMode="auto">
          <a:xfrm rot="16200000" flipV="1">
            <a:off x="987241" y="2246463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4" name="Line 41"/>
          <p:cNvSpPr>
            <a:spLocks noChangeShapeType="1"/>
          </p:cNvSpPr>
          <p:nvPr/>
        </p:nvSpPr>
        <p:spPr bwMode="auto">
          <a:xfrm rot="16200000" flipV="1">
            <a:off x="396687" y="2225825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323850" y="3630623"/>
            <a:ext cx="2428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2. слабеет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1938" y="4283086"/>
            <a:ext cx="3786187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6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сердечник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4"/>
          <p:cNvGrpSpPr>
            <a:grpSpLocks/>
          </p:cNvGrpSpPr>
          <p:nvPr/>
        </p:nvGrpSpPr>
        <p:grpSpPr bwMode="auto">
          <a:xfrm rot="10604731">
            <a:off x="3254375" y="1544638"/>
            <a:ext cx="438150" cy="1428750"/>
            <a:chOff x="5296" y="2846"/>
            <a:chExt cx="141" cy="836"/>
          </a:xfrm>
        </p:grpSpPr>
        <p:sp>
          <p:nvSpPr>
            <p:cNvPr id="18476" name="AutoShape 25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77" name="AutoShape 26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7858159" y="4071942"/>
            <a:ext cx="1071559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реле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4571996" y="3327412"/>
            <a:ext cx="235743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Переноска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сортировка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звонок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телеграф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</a:t>
            </a:r>
          </a:p>
        </p:txBody>
      </p: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6215074" y="5286388"/>
            <a:ext cx="2784475" cy="1419225"/>
            <a:chOff x="5414" y="8811"/>
            <a:chExt cx="1983" cy="698"/>
          </a:xfrm>
        </p:grpSpPr>
        <p:grpSp>
          <p:nvGrpSpPr>
            <p:cNvPr id="10" name="Group 29"/>
            <p:cNvGrpSpPr>
              <a:grpSpLocks/>
            </p:cNvGrpSpPr>
            <p:nvPr/>
          </p:nvGrpSpPr>
          <p:grpSpPr bwMode="auto">
            <a:xfrm rot="-5400000">
              <a:off x="6734" y="8643"/>
              <a:ext cx="495" cy="831"/>
              <a:chOff x="1915" y="7147"/>
              <a:chExt cx="1192" cy="1064"/>
            </a:xfrm>
          </p:grpSpPr>
          <p:sp>
            <p:nvSpPr>
              <p:cNvPr id="18465" name="Rectangle 30"/>
              <p:cNvSpPr>
                <a:spLocks noChangeArrowheads="1"/>
              </p:cNvSpPr>
              <p:nvPr/>
            </p:nvSpPr>
            <p:spPr bwMode="auto">
              <a:xfrm>
                <a:off x="1915" y="7399"/>
                <a:ext cx="1192" cy="659"/>
              </a:xfrm>
              <a:prstGeom prst="rect">
                <a:avLst/>
              </a:prstGeom>
              <a:noFill/>
              <a:ln w="508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1" name="Group 31"/>
              <p:cNvGrpSpPr>
                <a:grpSpLocks/>
              </p:cNvGrpSpPr>
              <p:nvPr/>
            </p:nvGrpSpPr>
            <p:grpSpPr bwMode="auto">
              <a:xfrm>
                <a:off x="1978" y="7270"/>
                <a:ext cx="357" cy="935"/>
                <a:chOff x="2020" y="7270"/>
                <a:chExt cx="357" cy="935"/>
              </a:xfrm>
            </p:grpSpPr>
            <p:sp>
              <p:nvSpPr>
                <p:cNvPr id="18473" name="Arc 32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08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74" name="Arc 33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08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75" name="Line 34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08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2" name="Group 35"/>
              <p:cNvGrpSpPr>
                <a:grpSpLocks/>
              </p:cNvGrpSpPr>
              <p:nvPr/>
            </p:nvGrpSpPr>
            <p:grpSpPr bwMode="auto">
              <a:xfrm>
                <a:off x="2341" y="7276"/>
                <a:ext cx="357" cy="935"/>
                <a:chOff x="2020" y="7270"/>
                <a:chExt cx="357" cy="935"/>
              </a:xfrm>
            </p:grpSpPr>
            <p:sp>
              <p:nvSpPr>
                <p:cNvPr id="18470" name="Arc 36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08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71" name="Arc 37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08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472" name="Line 38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08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8468" name="Arc 39"/>
              <p:cNvSpPr>
                <a:spLocks/>
              </p:cNvSpPr>
              <p:nvPr/>
            </p:nvSpPr>
            <p:spPr bwMode="auto">
              <a:xfrm flipV="1">
                <a:off x="2698" y="80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9" name="Line 40"/>
              <p:cNvSpPr>
                <a:spLocks noChangeShapeType="1"/>
              </p:cNvSpPr>
              <p:nvPr/>
            </p:nvSpPr>
            <p:spPr bwMode="auto">
              <a:xfrm flipH="1">
                <a:off x="2878" y="7147"/>
                <a:ext cx="0" cy="906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" name="Group 41"/>
            <p:cNvGrpSpPr>
              <a:grpSpLocks/>
            </p:cNvGrpSpPr>
            <p:nvPr/>
          </p:nvGrpSpPr>
          <p:grpSpPr bwMode="auto">
            <a:xfrm>
              <a:off x="5758" y="9140"/>
              <a:ext cx="644" cy="369"/>
              <a:chOff x="2004" y="7246"/>
              <a:chExt cx="644" cy="369"/>
            </a:xfrm>
          </p:grpSpPr>
          <p:sp>
            <p:nvSpPr>
              <p:cNvPr id="18461" name="Line 42"/>
              <p:cNvSpPr>
                <a:spLocks noChangeShapeType="1"/>
              </p:cNvSpPr>
              <p:nvPr/>
            </p:nvSpPr>
            <p:spPr bwMode="auto">
              <a:xfrm flipH="1">
                <a:off x="2350" y="7338"/>
                <a:ext cx="0" cy="150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2" name="Line 43"/>
              <p:cNvSpPr>
                <a:spLocks noChangeShapeType="1"/>
              </p:cNvSpPr>
              <p:nvPr/>
            </p:nvSpPr>
            <p:spPr bwMode="auto">
              <a:xfrm>
                <a:off x="2004" y="7406"/>
                <a:ext cx="242" cy="0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3" name="Line 44"/>
              <p:cNvSpPr>
                <a:spLocks noChangeShapeType="1"/>
              </p:cNvSpPr>
              <p:nvPr/>
            </p:nvSpPr>
            <p:spPr bwMode="auto">
              <a:xfrm>
                <a:off x="2258" y="7246"/>
                <a:ext cx="0" cy="369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64" name="Line 45"/>
              <p:cNvSpPr>
                <a:spLocks noChangeShapeType="1"/>
              </p:cNvSpPr>
              <p:nvPr/>
            </p:nvSpPr>
            <p:spPr bwMode="auto">
              <a:xfrm>
                <a:off x="2339" y="7407"/>
                <a:ext cx="309" cy="0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455" name="Line 46"/>
            <p:cNvSpPr>
              <a:spLocks noChangeShapeType="1"/>
            </p:cNvSpPr>
            <p:nvPr/>
          </p:nvSpPr>
          <p:spPr bwMode="auto">
            <a:xfrm>
              <a:off x="6405" y="9296"/>
              <a:ext cx="345" cy="0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56" name="Line 47"/>
            <p:cNvSpPr>
              <a:spLocks noChangeShapeType="1"/>
            </p:cNvSpPr>
            <p:nvPr/>
          </p:nvSpPr>
          <p:spPr bwMode="auto">
            <a:xfrm flipH="1">
              <a:off x="5564" y="8905"/>
              <a:ext cx="1014" cy="0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57" name="Line 48"/>
            <p:cNvSpPr>
              <a:spLocks noChangeShapeType="1"/>
            </p:cNvSpPr>
            <p:nvPr/>
          </p:nvSpPr>
          <p:spPr bwMode="auto">
            <a:xfrm>
              <a:off x="5564" y="8905"/>
              <a:ext cx="0" cy="161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58" name="Line 49"/>
            <p:cNvSpPr>
              <a:spLocks noChangeShapeType="1"/>
            </p:cNvSpPr>
            <p:nvPr/>
          </p:nvSpPr>
          <p:spPr bwMode="auto">
            <a:xfrm>
              <a:off x="5576" y="9159"/>
              <a:ext cx="0" cy="161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59" name="Line 50"/>
            <p:cNvSpPr>
              <a:spLocks noChangeShapeType="1"/>
            </p:cNvSpPr>
            <p:nvPr/>
          </p:nvSpPr>
          <p:spPr bwMode="auto">
            <a:xfrm flipH="1">
              <a:off x="5414" y="9043"/>
              <a:ext cx="139" cy="138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60" name="Line 51"/>
            <p:cNvSpPr>
              <a:spLocks noChangeShapeType="1"/>
            </p:cNvSpPr>
            <p:nvPr/>
          </p:nvSpPr>
          <p:spPr bwMode="auto">
            <a:xfrm flipH="1" flipV="1">
              <a:off x="5577" y="9295"/>
              <a:ext cx="184" cy="2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52"/>
          <p:cNvGrpSpPr>
            <a:grpSpLocks/>
          </p:cNvGrpSpPr>
          <p:nvPr/>
        </p:nvGrpSpPr>
        <p:grpSpPr bwMode="auto">
          <a:xfrm>
            <a:off x="7521606" y="4719649"/>
            <a:ext cx="1550988" cy="352425"/>
            <a:chOff x="6497" y="8467"/>
            <a:chExt cx="1105" cy="173"/>
          </a:xfrm>
        </p:grpSpPr>
        <p:sp>
          <p:nvSpPr>
            <p:cNvPr id="18450" name="Line 53"/>
            <p:cNvSpPr>
              <a:spLocks noChangeShapeType="1"/>
            </p:cNvSpPr>
            <p:nvPr/>
          </p:nvSpPr>
          <p:spPr bwMode="auto">
            <a:xfrm>
              <a:off x="6497" y="8640"/>
              <a:ext cx="357" cy="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51" name="Line 54"/>
            <p:cNvSpPr>
              <a:spLocks noChangeShapeType="1"/>
            </p:cNvSpPr>
            <p:nvPr/>
          </p:nvSpPr>
          <p:spPr bwMode="auto">
            <a:xfrm flipH="1" flipV="1">
              <a:off x="6831" y="8467"/>
              <a:ext cx="415" cy="127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52" name="Line 55"/>
            <p:cNvSpPr>
              <a:spLocks noChangeShapeType="1"/>
            </p:cNvSpPr>
            <p:nvPr/>
          </p:nvSpPr>
          <p:spPr bwMode="auto">
            <a:xfrm>
              <a:off x="7245" y="8593"/>
              <a:ext cx="357" cy="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4" name="TextBox 73"/>
          <p:cNvSpPr txBox="1">
            <a:spLocks noChangeArrowheads="1"/>
          </p:cNvSpPr>
          <p:nvPr/>
        </p:nvSpPr>
        <p:spPr bwMode="auto">
          <a:xfrm>
            <a:off x="0" y="5103813"/>
            <a:ext cx="6429375" cy="1754326"/>
          </a:xfrm>
          <a:prstGeom prst="rect">
            <a:avLst/>
          </a:prstGeom>
          <a:solidFill>
            <a:srgbClr val="FFFF00">
              <a:alpha val="76862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Магнитные поля атомов ориентируются вдоль внешнего и складываются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8">
            <a:lum bright="-20000" contrast="60000"/>
          </a:blip>
          <a:srcRect l="8780" t="22575" r="10718" b="66417"/>
          <a:stretch>
            <a:fillRect/>
          </a:stretch>
        </p:blipFill>
        <p:spPr bwMode="auto">
          <a:xfrm>
            <a:off x="2786050" y="0"/>
            <a:ext cx="635795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1868 -0.0007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3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3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3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300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300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300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2" dur="2000" fill="hold"/>
                                        <p:tgtEl>
                                          <p:spTgt spid="7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28" grpId="0"/>
      <p:bldP spid="29" grpId="0"/>
      <p:bldP spid="35" grpId="0"/>
      <p:bldP spid="36" grpId="0"/>
      <p:bldP spid="42" grpId="0"/>
      <p:bldP spid="43" grpId="0" build="p"/>
      <p:bldP spid="74" grpId="0" animBg="1"/>
      <p:bldP spid="74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Прямоугольник 72"/>
          <p:cNvSpPr/>
          <p:nvPr/>
        </p:nvSpPr>
        <p:spPr>
          <a:xfrm>
            <a:off x="2928938" y="2428868"/>
            <a:ext cx="2357437" cy="928694"/>
          </a:xfrm>
          <a:prstGeom prst="rect">
            <a:avLst/>
          </a:prstGeom>
          <a:solidFill>
            <a:schemeClr val="dk1">
              <a:alpha val="6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Line 33"/>
          <p:cNvSpPr>
            <a:spLocks noChangeShapeType="1"/>
          </p:cNvSpPr>
          <p:nvPr/>
        </p:nvSpPr>
        <p:spPr bwMode="auto">
          <a:xfrm rot="16200000" flipH="1" flipV="1">
            <a:off x="4166823" y="1543193"/>
            <a:ext cx="45719" cy="2786082"/>
          </a:xfrm>
          <a:prstGeom prst="line">
            <a:avLst/>
          </a:prstGeom>
          <a:noFill/>
          <a:ln w="149225">
            <a:solidFill>
              <a:srgbClr val="00CCFF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5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25788" y="925513"/>
            <a:ext cx="2152650" cy="2789237"/>
            <a:chOff x="1973" y="7246"/>
            <a:chExt cx="1263" cy="1657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973" y="7839"/>
              <a:ext cx="1192" cy="1064"/>
              <a:chOff x="1915" y="7147"/>
              <a:chExt cx="1192" cy="1064"/>
            </a:xfrm>
          </p:grpSpPr>
          <p:sp>
            <p:nvSpPr>
              <p:cNvPr id="20526" name="Rectangle 4"/>
              <p:cNvSpPr>
                <a:spLocks noChangeArrowheads="1"/>
              </p:cNvSpPr>
              <p:nvPr/>
            </p:nvSpPr>
            <p:spPr bwMode="auto">
              <a:xfrm>
                <a:off x="1915" y="7399"/>
                <a:ext cx="1192" cy="659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978" y="7270"/>
                <a:ext cx="357" cy="935"/>
                <a:chOff x="2020" y="7270"/>
                <a:chExt cx="357" cy="935"/>
              </a:xfrm>
            </p:grpSpPr>
            <p:sp>
              <p:nvSpPr>
                <p:cNvPr id="20534" name="Arc 6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35" name="Arc 7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36" name="Line 8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" name="Group 9"/>
              <p:cNvGrpSpPr>
                <a:grpSpLocks/>
              </p:cNvGrpSpPr>
              <p:nvPr/>
            </p:nvGrpSpPr>
            <p:grpSpPr bwMode="auto">
              <a:xfrm>
                <a:off x="2341" y="7276"/>
                <a:ext cx="357" cy="935"/>
                <a:chOff x="2020" y="7270"/>
                <a:chExt cx="357" cy="935"/>
              </a:xfrm>
            </p:grpSpPr>
            <p:sp>
              <p:nvSpPr>
                <p:cNvPr id="20531" name="Arc 10"/>
                <p:cNvSpPr>
                  <a:spLocks/>
                </p:cNvSpPr>
                <p:nvPr/>
              </p:nvSpPr>
              <p:spPr bwMode="auto">
                <a:xfrm flipV="1">
                  <a:off x="2020" y="8064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32" name="Arc 11"/>
                <p:cNvSpPr>
                  <a:spLocks/>
                </p:cNvSpPr>
                <p:nvPr/>
              </p:nvSpPr>
              <p:spPr bwMode="auto">
                <a:xfrm>
                  <a:off x="2203" y="7270"/>
                  <a:ext cx="174" cy="141"/>
                </a:xfrm>
                <a:custGeom>
                  <a:avLst/>
                  <a:gdLst>
                    <a:gd name="T0" fmla="*/ 0 w 43173"/>
                    <a:gd name="T1" fmla="*/ 0 h 21600"/>
                    <a:gd name="T2" fmla="*/ 0 w 43173"/>
                    <a:gd name="T3" fmla="*/ 0 h 21600"/>
                    <a:gd name="T4" fmla="*/ 0 w 43173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3173"/>
                    <a:gd name="T10" fmla="*/ 0 h 21600"/>
                    <a:gd name="T11" fmla="*/ 43173 w 43173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173" h="21600" fill="none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</a:path>
                    <a:path w="43173" h="21600" stroke="0" extrusionOk="0">
                      <a:moveTo>
                        <a:pt x="-1" y="20523"/>
                      </a:moveTo>
                      <a:cubicBezTo>
                        <a:pt x="573" y="9027"/>
                        <a:pt x="10061" y="-1"/>
                        <a:pt x="21573" y="0"/>
                      </a:cubicBezTo>
                      <a:cubicBezTo>
                        <a:pt x="33502" y="0"/>
                        <a:pt x="43173" y="9670"/>
                        <a:pt x="43173" y="21600"/>
                      </a:cubicBezTo>
                      <a:lnTo>
                        <a:pt x="21573" y="21600"/>
                      </a:lnTo>
                      <a:close/>
                    </a:path>
                  </a:pathLst>
                </a:cu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533" name="Line 12"/>
                <p:cNvSpPr>
                  <a:spLocks noChangeShapeType="1"/>
                </p:cNvSpPr>
                <p:nvPr/>
              </p:nvSpPr>
              <p:spPr bwMode="auto">
                <a:xfrm>
                  <a:off x="2200" y="7413"/>
                  <a:ext cx="0" cy="634"/>
                </a:xfrm>
                <a:prstGeom prst="line">
                  <a:avLst/>
                </a:prstGeom>
                <a:noFill/>
                <a:ln w="539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0529" name="Arc 13"/>
              <p:cNvSpPr>
                <a:spLocks/>
              </p:cNvSpPr>
              <p:nvPr/>
            </p:nvSpPr>
            <p:spPr bwMode="auto">
              <a:xfrm flipV="1">
                <a:off x="2698" y="80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30" name="Line 14"/>
              <p:cNvSpPr>
                <a:spLocks noChangeShapeType="1"/>
              </p:cNvSpPr>
              <p:nvPr/>
            </p:nvSpPr>
            <p:spPr bwMode="auto">
              <a:xfrm flipH="1">
                <a:off x="2878" y="7147"/>
                <a:ext cx="0" cy="906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0517" name="Line 15"/>
            <p:cNvSpPr>
              <a:spLocks noChangeShapeType="1"/>
            </p:cNvSpPr>
            <p:nvPr/>
          </p:nvSpPr>
          <p:spPr bwMode="auto">
            <a:xfrm flipV="1">
              <a:off x="2004" y="7397"/>
              <a:ext cx="0" cy="680"/>
            </a:xfrm>
            <a:prstGeom prst="line">
              <a:avLst/>
            </a:prstGeom>
            <a:noFill/>
            <a:ln w="539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" name="Group 16"/>
            <p:cNvGrpSpPr>
              <a:grpSpLocks/>
            </p:cNvGrpSpPr>
            <p:nvPr/>
          </p:nvGrpSpPr>
          <p:grpSpPr bwMode="auto">
            <a:xfrm>
              <a:off x="2004" y="7246"/>
              <a:ext cx="644" cy="369"/>
              <a:chOff x="2004" y="7246"/>
              <a:chExt cx="644" cy="369"/>
            </a:xfrm>
          </p:grpSpPr>
          <p:sp>
            <p:nvSpPr>
              <p:cNvPr id="20522" name="Line 17"/>
              <p:cNvSpPr>
                <a:spLocks noChangeShapeType="1"/>
              </p:cNvSpPr>
              <p:nvPr/>
            </p:nvSpPr>
            <p:spPr bwMode="auto">
              <a:xfrm flipH="1">
                <a:off x="2350" y="7338"/>
                <a:ext cx="0" cy="15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23" name="Line 18"/>
              <p:cNvSpPr>
                <a:spLocks noChangeShapeType="1"/>
              </p:cNvSpPr>
              <p:nvPr/>
            </p:nvSpPr>
            <p:spPr bwMode="auto">
              <a:xfrm>
                <a:off x="2004" y="7406"/>
                <a:ext cx="242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24" name="Line 19"/>
              <p:cNvSpPr>
                <a:spLocks noChangeShapeType="1"/>
              </p:cNvSpPr>
              <p:nvPr/>
            </p:nvSpPr>
            <p:spPr bwMode="auto">
              <a:xfrm>
                <a:off x="2258" y="7246"/>
                <a:ext cx="0" cy="369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25" name="Line 20"/>
              <p:cNvSpPr>
                <a:spLocks noChangeShapeType="1"/>
              </p:cNvSpPr>
              <p:nvPr/>
            </p:nvSpPr>
            <p:spPr bwMode="auto">
              <a:xfrm>
                <a:off x="2339" y="7407"/>
                <a:ext cx="309" cy="0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2660" y="7293"/>
              <a:ext cx="576" cy="587"/>
              <a:chOff x="2660" y="7293"/>
              <a:chExt cx="576" cy="587"/>
            </a:xfrm>
          </p:grpSpPr>
          <p:sp>
            <p:nvSpPr>
              <p:cNvPr id="20520" name="Rectangle 22"/>
              <p:cNvSpPr>
                <a:spLocks noChangeArrowheads="1"/>
              </p:cNvSpPr>
              <p:nvPr/>
            </p:nvSpPr>
            <p:spPr bwMode="auto">
              <a:xfrm>
                <a:off x="2660" y="7293"/>
                <a:ext cx="576" cy="230"/>
              </a:xfrm>
              <a:prstGeom prst="rect">
                <a:avLst/>
              </a:prstGeom>
              <a:noFill/>
              <a:ln w="539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21" name="Line 23"/>
              <p:cNvSpPr>
                <a:spLocks noChangeShapeType="1"/>
              </p:cNvSpPr>
              <p:nvPr/>
            </p:nvSpPr>
            <p:spPr bwMode="auto">
              <a:xfrm flipV="1">
                <a:off x="2938" y="7546"/>
                <a:ext cx="0" cy="334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0" y="0"/>
            <a:ext cx="9144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u="sng" cap="all" dirty="0">
                <a:latin typeface="Times New Roman" pitchFamily="18" charset="0"/>
                <a:cs typeface="Times New Roman" pitchFamily="18" charset="0"/>
              </a:rPr>
              <a:t>Изучение магнитного поля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8"/>
          <p:cNvGrpSpPr>
            <a:grpSpLocks/>
          </p:cNvGrpSpPr>
          <p:nvPr/>
        </p:nvGrpSpPr>
        <p:grpSpPr bwMode="auto">
          <a:xfrm>
            <a:off x="1071563" y="862013"/>
            <a:ext cx="6572250" cy="4143375"/>
            <a:chOff x="1796" y="6025"/>
            <a:chExt cx="5795" cy="1589"/>
          </a:xfrm>
        </p:grpSpPr>
        <p:sp>
          <p:nvSpPr>
            <p:cNvPr id="20509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0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1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2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3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149225">
              <a:solidFill>
                <a:srgbClr val="00CCFF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5214938" y="6140450"/>
            <a:ext cx="3786187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6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сердечник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Line 33"/>
          <p:cNvSpPr>
            <a:spLocks noChangeShapeType="1"/>
          </p:cNvSpPr>
          <p:nvPr/>
        </p:nvSpPr>
        <p:spPr bwMode="auto">
          <a:xfrm rot="16200000" flipH="1" flipV="1">
            <a:off x="3156100" y="2630322"/>
            <a:ext cx="331469" cy="71438"/>
          </a:xfrm>
          <a:prstGeom prst="line">
            <a:avLst/>
          </a:prstGeom>
          <a:noFill/>
          <a:ln w="76200">
            <a:solidFill>
              <a:srgbClr val="220FB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7" name="Line 33"/>
          <p:cNvSpPr>
            <a:spLocks noChangeShapeType="1"/>
          </p:cNvSpPr>
          <p:nvPr/>
        </p:nvSpPr>
        <p:spPr bwMode="auto">
          <a:xfrm rot="16200000" flipH="1" flipV="1">
            <a:off x="3656166" y="2630322"/>
            <a:ext cx="331469" cy="71438"/>
          </a:xfrm>
          <a:prstGeom prst="line">
            <a:avLst/>
          </a:prstGeom>
          <a:noFill/>
          <a:ln w="76200">
            <a:solidFill>
              <a:srgbClr val="220FB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" name="Line 33"/>
          <p:cNvSpPr>
            <a:spLocks noChangeShapeType="1"/>
          </p:cNvSpPr>
          <p:nvPr/>
        </p:nvSpPr>
        <p:spPr bwMode="auto">
          <a:xfrm rot="16200000" flipH="1" flipV="1">
            <a:off x="4227670" y="2630322"/>
            <a:ext cx="331469" cy="71438"/>
          </a:xfrm>
          <a:prstGeom prst="line">
            <a:avLst/>
          </a:prstGeom>
          <a:noFill/>
          <a:ln w="76200">
            <a:solidFill>
              <a:srgbClr val="220FB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9" name="Line 33"/>
          <p:cNvSpPr>
            <a:spLocks noChangeShapeType="1"/>
          </p:cNvSpPr>
          <p:nvPr/>
        </p:nvSpPr>
        <p:spPr bwMode="auto">
          <a:xfrm rot="16200000" flipH="1" flipV="1">
            <a:off x="4799174" y="2630322"/>
            <a:ext cx="331469" cy="71438"/>
          </a:xfrm>
          <a:prstGeom prst="line">
            <a:avLst/>
          </a:prstGeom>
          <a:noFill/>
          <a:ln w="76200">
            <a:solidFill>
              <a:srgbClr val="220FB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" name="Line 41"/>
          <p:cNvSpPr>
            <a:spLocks noChangeShapeType="1"/>
          </p:cNvSpPr>
          <p:nvPr/>
        </p:nvSpPr>
        <p:spPr bwMode="auto">
          <a:xfrm rot="16200000" flipV="1">
            <a:off x="3021909" y="2865589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3" name="Line 41"/>
          <p:cNvSpPr>
            <a:spLocks noChangeShapeType="1"/>
          </p:cNvSpPr>
          <p:nvPr/>
        </p:nvSpPr>
        <p:spPr bwMode="auto">
          <a:xfrm rot="16200000" flipV="1">
            <a:off x="3654259" y="2798918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0" name="Line 41"/>
          <p:cNvSpPr>
            <a:spLocks noChangeShapeType="1"/>
          </p:cNvSpPr>
          <p:nvPr/>
        </p:nvSpPr>
        <p:spPr bwMode="auto">
          <a:xfrm rot="16200000" flipV="1">
            <a:off x="4242865" y="2867177"/>
            <a:ext cx="1071570" cy="45719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 type="none"/>
            <a:tailEnd type="stealth" w="med" len="med"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0" name="Line 33"/>
          <p:cNvSpPr>
            <a:spLocks noChangeShapeType="1"/>
          </p:cNvSpPr>
          <p:nvPr/>
        </p:nvSpPr>
        <p:spPr bwMode="auto">
          <a:xfrm rot="16200000" flipV="1">
            <a:off x="3191818" y="3191827"/>
            <a:ext cx="285751" cy="45719"/>
          </a:xfrm>
          <a:prstGeom prst="line">
            <a:avLst/>
          </a:prstGeom>
          <a:noFill/>
          <a:ln w="76200">
            <a:solidFill>
              <a:srgbClr val="220FB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" name="Line 33"/>
          <p:cNvSpPr>
            <a:spLocks noChangeShapeType="1"/>
          </p:cNvSpPr>
          <p:nvPr/>
        </p:nvSpPr>
        <p:spPr bwMode="auto">
          <a:xfrm rot="16200000" flipV="1">
            <a:off x="3809042" y="3120389"/>
            <a:ext cx="285751" cy="45719"/>
          </a:xfrm>
          <a:prstGeom prst="line">
            <a:avLst/>
          </a:prstGeom>
          <a:noFill/>
          <a:ln w="76200">
            <a:solidFill>
              <a:srgbClr val="220FB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" name="Line 33"/>
          <p:cNvSpPr>
            <a:spLocks noChangeShapeType="1"/>
          </p:cNvSpPr>
          <p:nvPr/>
        </p:nvSpPr>
        <p:spPr bwMode="auto">
          <a:xfrm rot="16200000" flipV="1">
            <a:off x="4309108" y="3120389"/>
            <a:ext cx="285751" cy="45719"/>
          </a:xfrm>
          <a:prstGeom prst="line">
            <a:avLst/>
          </a:prstGeom>
          <a:noFill/>
          <a:ln w="76200">
            <a:solidFill>
              <a:srgbClr val="220FB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3" name="Line 33"/>
          <p:cNvSpPr>
            <a:spLocks noChangeShapeType="1"/>
          </p:cNvSpPr>
          <p:nvPr/>
        </p:nvSpPr>
        <p:spPr bwMode="auto">
          <a:xfrm rot="16200000" flipV="1">
            <a:off x="4880612" y="3191827"/>
            <a:ext cx="285751" cy="45719"/>
          </a:xfrm>
          <a:prstGeom prst="line">
            <a:avLst/>
          </a:prstGeom>
          <a:noFill/>
          <a:ln w="76200">
            <a:solidFill>
              <a:srgbClr val="220FB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54" name="Group 14"/>
          <p:cNvGrpSpPr>
            <a:grpSpLocks/>
          </p:cNvGrpSpPr>
          <p:nvPr/>
        </p:nvGrpSpPr>
        <p:grpSpPr bwMode="auto">
          <a:xfrm>
            <a:off x="581316" y="5643578"/>
            <a:ext cx="1316379" cy="1000132"/>
            <a:chOff x="933" y="2845"/>
            <a:chExt cx="1464" cy="807"/>
          </a:xfrm>
        </p:grpSpPr>
        <p:grpSp>
          <p:nvGrpSpPr>
            <p:cNvPr id="55" name="Group 16"/>
            <p:cNvGrpSpPr>
              <a:grpSpLocks/>
            </p:cNvGrpSpPr>
            <p:nvPr/>
          </p:nvGrpSpPr>
          <p:grpSpPr bwMode="auto">
            <a:xfrm>
              <a:off x="2107" y="2868"/>
              <a:ext cx="141" cy="415"/>
              <a:chOff x="2822" y="3260"/>
              <a:chExt cx="173" cy="415"/>
            </a:xfrm>
          </p:grpSpPr>
          <p:sp>
            <p:nvSpPr>
              <p:cNvPr id="82" name="Oval 17"/>
              <p:cNvSpPr>
                <a:spLocks noChangeArrowheads="1"/>
              </p:cNvSpPr>
              <p:nvPr/>
            </p:nvSpPr>
            <p:spPr bwMode="auto">
              <a:xfrm>
                <a:off x="2822" y="3260"/>
                <a:ext cx="173" cy="415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3" name="Line 18"/>
              <p:cNvSpPr>
                <a:spLocks noChangeShapeType="1"/>
              </p:cNvSpPr>
              <p:nvPr/>
            </p:nvSpPr>
            <p:spPr bwMode="auto">
              <a:xfrm flipV="1">
                <a:off x="2822" y="3374"/>
                <a:ext cx="0" cy="19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6" name="Group 19"/>
            <p:cNvGrpSpPr>
              <a:grpSpLocks/>
            </p:cNvGrpSpPr>
            <p:nvPr/>
          </p:nvGrpSpPr>
          <p:grpSpPr bwMode="auto">
            <a:xfrm>
              <a:off x="1036" y="3191"/>
              <a:ext cx="141" cy="415"/>
              <a:chOff x="2822" y="3260"/>
              <a:chExt cx="173" cy="415"/>
            </a:xfrm>
          </p:grpSpPr>
          <p:sp>
            <p:nvSpPr>
              <p:cNvPr id="80" name="Oval 20"/>
              <p:cNvSpPr>
                <a:spLocks noChangeArrowheads="1"/>
              </p:cNvSpPr>
              <p:nvPr/>
            </p:nvSpPr>
            <p:spPr bwMode="auto">
              <a:xfrm>
                <a:off x="2822" y="3260"/>
                <a:ext cx="173" cy="41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" name="Line 21"/>
              <p:cNvSpPr>
                <a:spLocks noChangeShapeType="1"/>
              </p:cNvSpPr>
              <p:nvPr/>
            </p:nvSpPr>
            <p:spPr bwMode="auto">
              <a:xfrm flipV="1">
                <a:off x="2822" y="3374"/>
                <a:ext cx="0" cy="19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6" name="Group 22"/>
            <p:cNvGrpSpPr>
              <a:grpSpLocks/>
            </p:cNvGrpSpPr>
            <p:nvPr/>
          </p:nvGrpSpPr>
          <p:grpSpPr bwMode="auto">
            <a:xfrm>
              <a:off x="1244" y="2903"/>
              <a:ext cx="141" cy="415"/>
              <a:chOff x="2822" y="3260"/>
              <a:chExt cx="173" cy="415"/>
            </a:xfrm>
          </p:grpSpPr>
          <p:sp>
            <p:nvSpPr>
              <p:cNvPr id="78" name="Oval 23"/>
              <p:cNvSpPr>
                <a:spLocks noChangeArrowheads="1"/>
              </p:cNvSpPr>
              <p:nvPr/>
            </p:nvSpPr>
            <p:spPr bwMode="auto">
              <a:xfrm>
                <a:off x="2822" y="3260"/>
                <a:ext cx="173" cy="415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9" name="Line 24"/>
              <p:cNvSpPr>
                <a:spLocks noChangeShapeType="1"/>
              </p:cNvSpPr>
              <p:nvPr/>
            </p:nvSpPr>
            <p:spPr bwMode="auto">
              <a:xfrm flipV="1">
                <a:off x="2822" y="3374"/>
                <a:ext cx="0" cy="19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7" name="Group 25"/>
            <p:cNvGrpSpPr>
              <a:grpSpLocks/>
            </p:cNvGrpSpPr>
            <p:nvPr/>
          </p:nvGrpSpPr>
          <p:grpSpPr bwMode="auto">
            <a:xfrm>
              <a:off x="1531" y="3191"/>
              <a:ext cx="141" cy="415"/>
              <a:chOff x="2822" y="3260"/>
              <a:chExt cx="173" cy="415"/>
            </a:xfrm>
          </p:grpSpPr>
          <p:sp>
            <p:nvSpPr>
              <p:cNvPr id="76" name="Oval 26"/>
              <p:cNvSpPr>
                <a:spLocks noChangeArrowheads="1"/>
              </p:cNvSpPr>
              <p:nvPr/>
            </p:nvSpPr>
            <p:spPr bwMode="auto">
              <a:xfrm>
                <a:off x="2822" y="3260"/>
                <a:ext cx="173" cy="41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7" name="Line 27"/>
              <p:cNvSpPr>
                <a:spLocks noChangeShapeType="1"/>
              </p:cNvSpPr>
              <p:nvPr/>
            </p:nvSpPr>
            <p:spPr bwMode="auto">
              <a:xfrm flipV="1">
                <a:off x="2822" y="3374"/>
                <a:ext cx="0" cy="19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8" name="Group 28"/>
            <p:cNvGrpSpPr>
              <a:grpSpLocks/>
            </p:cNvGrpSpPr>
            <p:nvPr/>
          </p:nvGrpSpPr>
          <p:grpSpPr bwMode="auto">
            <a:xfrm>
              <a:off x="1704" y="2903"/>
              <a:ext cx="141" cy="415"/>
              <a:chOff x="2822" y="3260"/>
              <a:chExt cx="173" cy="415"/>
            </a:xfrm>
          </p:grpSpPr>
          <p:sp>
            <p:nvSpPr>
              <p:cNvPr id="74" name="Oval 29"/>
              <p:cNvSpPr>
                <a:spLocks noChangeArrowheads="1"/>
              </p:cNvSpPr>
              <p:nvPr/>
            </p:nvSpPr>
            <p:spPr bwMode="auto">
              <a:xfrm>
                <a:off x="2822" y="3260"/>
                <a:ext cx="173" cy="415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5" name="Line 30"/>
              <p:cNvSpPr>
                <a:spLocks noChangeShapeType="1"/>
              </p:cNvSpPr>
              <p:nvPr/>
            </p:nvSpPr>
            <p:spPr bwMode="auto">
              <a:xfrm flipV="1">
                <a:off x="2822" y="3374"/>
                <a:ext cx="0" cy="19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9" name="Group 31"/>
            <p:cNvGrpSpPr>
              <a:grpSpLocks/>
            </p:cNvGrpSpPr>
            <p:nvPr/>
          </p:nvGrpSpPr>
          <p:grpSpPr bwMode="auto">
            <a:xfrm>
              <a:off x="1970" y="3203"/>
              <a:ext cx="141" cy="415"/>
              <a:chOff x="2822" y="3260"/>
              <a:chExt cx="173" cy="415"/>
            </a:xfrm>
          </p:grpSpPr>
          <p:sp>
            <p:nvSpPr>
              <p:cNvPr id="71" name="Oval 32"/>
              <p:cNvSpPr>
                <a:spLocks noChangeArrowheads="1"/>
              </p:cNvSpPr>
              <p:nvPr/>
            </p:nvSpPr>
            <p:spPr bwMode="auto">
              <a:xfrm>
                <a:off x="2822" y="3260"/>
                <a:ext cx="173" cy="41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2" name="Line 33"/>
              <p:cNvSpPr>
                <a:spLocks noChangeShapeType="1"/>
              </p:cNvSpPr>
              <p:nvPr/>
            </p:nvSpPr>
            <p:spPr bwMode="auto">
              <a:xfrm flipV="1">
                <a:off x="2822" y="3374"/>
                <a:ext cx="0" cy="19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70" name="AutoShape 15"/>
            <p:cNvSpPr>
              <a:spLocks noChangeArrowheads="1"/>
            </p:cNvSpPr>
            <p:nvPr/>
          </p:nvSpPr>
          <p:spPr bwMode="auto">
            <a:xfrm>
              <a:off x="933" y="2845"/>
              <a:ext cx="1464" cy="807"/>
            </a:xfrm>
            <a:prstGeom prst="cube">
              <a:avLst>
                <a:gd name="adj" fmla="val 25000"/>
              </a:avLst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4" name="Line 33"/>
          <p:cNvSpPr>
            <a:spLocks noChangeShapeType="1"/>
          </p:cNvSpPr>
          <p:nvPr/>
        </p:nvSpPr>
        <p:spPr bwMode="auto">
          <a:xfrm rot="16200000">
            <a:off x="2112187" y="5827219"/>
            <a:ext cx="248" cy="633098"/>
          </a:xfrm>
          <a:prstGeom prst="line">
            <a:avLst/>
          </a:prstGeom>
          <a:noFill/>
          <a:ln w="149225">
            <a:solidFill>
              <a:srgbClr val="00CCFF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5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9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5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59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7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79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84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36" grpId="0"/>
      <p:bldP spid="60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8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 rot="5400000">
            <a:off x="5795963" y="2455863"/>
            <a:ext cx="1843087" cy="2103437"/>
            <a:chOff x="1915" y="7147"/>
            <a:chExt cx="1192" cy="1064"/>
          </a:xfrm>
        </p:grpSpPr>
        <p:sp>
          <p:nvSpPr>
            <p:cNvPr id="19492" name="Rectangle 16"/>
            <p:cNvSpPr>
              <a:spLocks noChangeArrowheads="1"/>
            </p:cNvSpPr>
            <p:nvPr/>
          </p:nvSpPr>
          <p:spPr bwMode="auto">
            <a:xfrm>
              <a:off x="1915" y="7399"/>
              <a:ext cx="1192" cy="659"/>
            </a:xfrm>
            <a:prstGeom prst="rect">
              <a:avLst/>
            </a:prstGeom>
            <a:noFill/>
            <a:ln w="730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17"/>
            <p:cNvGrpSpPr>
              <a:grpSpLocks/>
            </p:cNvGrpSpPr>
            <p:nvPr/>
          </p:nvGrpSpPr>
          <p:grpSpPr bwMode="auto">
            <a:xfrm>
              <a:off x="1978" y="7270"/>
              <a:ext cx="357" cy="935"/>
              <a:chOff x="2020" y="7270"/>
              <a:chExt cx="357" cy="935"/>
            </a:xfrm>
          </p:grpSpPr>
          <p:sp>
            <p:nvSpPr>
              <p:cNvPr id="19500" name="Arc 18"/>
              <p:cNvSpPr>
                <a:spLocks/>
              </p:cNvSpPr>
              <p:nvPr/>
            </p:nvSpPr>
            <p:spPr bwMode="auto">
              <a:xfrm flipV="1">
                <a:off x="2020" y="8064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lnTo>
                      <a:pt x="-1" y="20523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01" name="Arc 19"/>
              <p:cNvSpPr>
                <a:spLocks/>
              </p:cNvSpPr>
              <p:nvPr/>
            </p:nvSpPr>
            <p:spPr bwMode="auto">
              <a:xfrm>
                <a:off x="2203" y="72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lnTo>
                      <a:pt x="-1" y="20523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502" name="Line 20"/>
              <p:cNvSpPr>
                <a:spLocks noChangeShapeType="1"/>
              </p:cNvSpPr>
              <p:nvPr/>
            </p:nvSpPr>
            <p:spPr bwMode="auto">
              <a:xfrm>
                <a:off x="2200" y="7413"/>
                <a:ext cx="0" cy="634"/>
              </a:xfrm>
              <a:prstGeom prst="line">
                <a:avLst/>
              </a:pr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" name="Group 21"/>
            <p:cNvGrpSpPr>
              <a:grpSpLocks/>
            </p:cNvGrpSpPr>
            <p:nvPr/>
          </p:nvGrpSpPr>
          <p:grpSpPr bwMode="auto">
            <a:xfrm>
              <a:off x="2341" y="7276"/>
              <a:ext cx="357" cy="935"/>
              <a:chOff x="2020" y="7270"/>
              <a:chExt cx="357" cy="935"/>
            </a:xfrm>
          </p:grpSpPr>
          <p:sp>
            <p:nvSpPr>
              <p:cNvPr id="19497" name="Arc 22"/>
              <p:cNvSpPr>
                <a:spLocks/>
              </p:cNvSpPr>
              <p:nvPr/>
            </p:nvSpPr>
            <p:spPr bwMode="auto">
              <a:xfrm flipV="1">
                <a:off x="2020" y="8064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lnTo>
                      <a:pt x="-1" y="20523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98" name="Arc 23"/>
              <p:cNvSpPr>
                <a:spLocks/>
              </p:cNvSpPr>
              <p:nvPr/>
            </p:nvSpPr>
            <p:spPr bwMode="auto">
              <a:xfrm>
                <a:off x="2203" y="72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lnTo>
                      <a:pt x="-1" y="20523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99" name="Line 24"/>
              <p:cNvSpPr>
                <a:spLocks noChangeShapeType="1"/>
              </p:cNvSpPr>
              <p:nvPr/>
            </p:nvSpPr>
            <p:spPr bwMode="auto">
              <a:xfrm>
                <a:off x="2200" y="7413"/>
                <a:ext cx="0" cy="634"/>
              </a:xfrm>
              <a:prstGeom prst="line">
                <a:avLst/>
              </a:pr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9495" name="Arc 25"/>
            <p:cNvSpPr>
              <a:spLocks/>
            </p:cNvSpPr>
            <p:nvPr/>
          </p:nvSpPr>
          <p:spPr bwMode="auto">
            <a:xfrm flipV="1">
              <a:off x="2698" y="8070"/>
              <a:ext cx="174" cy="141"/>
            </a:xfrm>
            <a:custGeom>
              <a:avLst/>
              <a:gdLst>
                <a:gd name="T0" fmla="*/ 0 w 43173"/>
                <a:gd name="T1" fmla="*/ 0 h 21600"/>
                <a:gd name="T2" fmla="*/ 0 w 43173"/>
                <a:gd name="T3" fmla="*/ 0 h 21600"/>
                <a:gd name="T4" fmla="*/ 0 w 43173"/>
                <a:gd name="T5" fmla="*/ 0 h 21600"/>
                <a:gd name="T6" fmla="*/ 0 60000 65536"/>
                <a:gd name="T7" fmla="*/ 0 60000 65536"/>
                <a:gd name="T8" fmla="*/ 0 60000 65536"/>
                <a:gd name="T9" fmla="*/ 0 w 43173"/>
                <a:gd name="T10" fmla="*/ 0 h 21600"/>
                <a:gd name="T11" fmla="*/ 43173 w 4317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73" h="21600" fill="none" extrusionOk="0">
                  <a:moveTo>
                    <a:pt x="-1" y="20523"/>
                  </a:moveTo>
                  <a:cubicBezTo>
                    <a:pt x="573" y="9027"/>
                    <a:pt x="10061" y="-1"/>
                    <a:pt x="21573" y="0"/>
                  </a:cubicBezTo>
                  <a:cubicBezTo>
                    <a:pt x="33502" y="0"/>
                    <a:pt x="43173" y="9670"/>
                    <a:pt x="43173" y="21600"/>
                  </a:cubicBezTo>
                </a:path>
                <a:path w="43173" h="21600" stroke="0" extrusionOk="0">
                  <a:moveTo>
                    <a:pt x="-1" y="20523"/>
                  </a:moveTo>
                  <a:cubicBezTo>
                    <a:pt x="573" y="9027"/>
                    <a:pt x="10061" y="-1"/>
                    <a:pt x="21573" y="0"/>
                  </a:cubicBezTo>
                  <a:cubicBezTo>
                    <a:pt x="33502" y="0"/>
                    <a:pt x="43173" y="9670"/>
                    <a:pt x="43173" y="21600"/>
                  </a:cubicBezTo>
                  <a:lnTo>
                    <a:pt x="21573" y="21600"/>
                  </a:lnTo>
                  <a:lnTo>
                    <a:pt x="-1" y="20523"/>
                  </a:lnTo>
                  <a:close/>
                </a:path>
              </a:pathLst>
            </a:custGeom>
            <a:noFill/>
            <a:ln w="730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96" name="Line 26"/>
            <p:cNvSpPr>
              <a:spLocks noChangeShapeType="1"/>
            </p:cNvSpPr>
            <p:nvPr/>
          </p:nvSpPr>
          <p:spPr bwMode="auto">
            <a:xfrm flipH="1">
              <a:off x="2878" y="7147"/>
              <a:ext cx="0" cy="906"/>
            </a:xfrm>
            <a:prstGeom prst="line">
              <a:avLst/>
            </a:prstGeom>
            <a:noFill/>
            <a:ln w="730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8"/>
          <p:cNvGrpSpPr>
            <a:grpSpLocks/>
          </p:cNvGrpSpPr>
          <p:nvPr/>
        </p:nvGrpSpPr>
        <p:grpSpPr bwMode="auto">
          <a:xfrm rot="5400000">
            <a:off x="4628357" y="2242344"/>
            <a:ext cx="3935412" cy="2628900"/>
            <a:chOff x="1796" y="6025"/>
            <a:chExt cx="5795" cy="1589"/>
          </a:xfrm>
        </p:grpSpPr>
        <p:sp>
          <p:nvSpPr>
            <p:cNvPr id="19486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7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8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9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90" name="Line 33"/>
            <p:cNvSpPr>
              <a:spLocks noChangeShapeType="1"/>
            </p:cNvSpPr>
            <p:nvPr/>
          </p:nvSpPr>
          <p:spPr bwMode="auto">
            <a:xfrm flipH="1">
              <a:off x="2580" y="6799"/>
              <a:ext cx="3906" cy="0"/>
            </a:xfrm>
            <a:prstGeom prst="line">
              <a:avLst/>
            </a:prstGeom>
            <a:noFill/>
            <a:ln w="149225">
              <a:solidFill>
                <a:srgbClr val="00CC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91" name="Line 34"/>
            <p:cNvSpPr>
              <a:spLocks noChangeShapeType="1"/>
            </p:cNvSpPr>
            <p:nvPr/>
          </p:nvSpPr>
          <p:spPr bwMode="auto">
            <a:xfrm flipH="1">
              <a:off x="6278" y="6797"/>
              <a:ext cx="519" cy="0"/>
            </a:xfrm>
            <a:prstGeom prst="lin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5641" name="Line 41"/>
          <p:cNvSpPr>
            <a:spLocks noChangeShapeType="1"/>
          </p:cNvSpPr>
          <p:nvPr/>
        </p:nvSpPr>
        <p:spPr bwMode="auto">
          <a:xfrm rot="5400000" flipV="1">
            <a:off x="6573838" y="2544763"/>
            <a:ext cx="0" cy="8191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6" name="Group 15"/>
          <p:cNvGrpSpPr>
            <a:grpSpLocks/>
          </p:cNvGrpSpPr>
          <p:nvPr/>
        </p:nvGrpSpPr>
        <p:grpSpPr bwMode="auto">
          <a:xfrm rot="-5400000">
            <a:off x="1079500" y="2593976"/>
            <a:ext cx="1843087" cy="2106612"/>
            <a:chOff x="1915" y="7147"/>
            <a:chExt cx="1192" cy="1064"/>
          </a:xfrm>
        </p:grpSpPr>
        <p:sp>
          <p:nvSpPr>
            <p:cNvPr id="19475" name="Rectangle 16"/>
            <p:cNvSpPr>
              <a:spLocks noChangeArrowheads="1"/>
            </p:cNvSpPr>
            <p:nvPr/>
          </p:nvSpPr>
          <p:spPr bwMode="auto">
            <a:xfrm>
              <a:off x="1915" y="7399"/>
              <a:ext cx="1192" cy="659"/>
            </a:xfrm>
            <a:prstGeom prst="rect">
              <a:avLst/>
            </a:prstGeom>
            <a:noFill/>
            <a:ln w="730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7" name="Group 17"/>
            <p:cNvGrpSpPr>
              <a:grpSpLocks/>
            </p:cNvGrpSpPr>
            <p:nvPr/>
          </p:nvGrpSpPr>
          <p:grpSpPr bwMode="auto">
            <a:xfrm>
              <a:off x="1978" y="7270"/>
              <a:ext cx="357" cy="935"/>
              <a:chOff x="2020" y="7270"/>
              <a:chExt cx="357" cy="935"/>
            </a:xfrm>
          </p:grpSpPr>
          <p:sp>
            <p:nvSpPr>
              <p:cNvPr id="19483" name="Arc 18"/>
              <p:cNvSpPr>
                <a:spLocks/>
              </p:cNvSpPr>
              <p:nvPr/>
            </p:nvSpPr>
            <p:spPr bwMode="auto">
              <a:xfrm flipV="1">
                <a:off x="2020" y="8064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lnTo>
                      <a:pt x="-1" y="20523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4" name="Arc 19"/>
              <p:cNvSpPr>
                <a:spLocks/>
              </p:cNvSpPr>
              <p:nvPr/>
            </p:nvSpPr>
            <p:spPr bwMode="auto">
              <a:xfrm>
                <a:off x="2203" y="72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lnTo>
                      <a:pt x="-1" y="20523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5" name="Line 20"/>
              <p:cNvSpPr>
                <a:spLocks noChangeShapeType="1"/>
              </p:cNvSpPr>
              <p:nvPr/>
            </p:nvSpPr>
            <p:spPr bwMode="auto">
              <a:xfrm>
                <a:off x="2200" y="7413"/>
                <a:ext cx="0" cy="634"/>
              </a:xfrm>
              <a:prstGeom prst="line">
                <a:avLst/>
              </a:pr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" name="Group 21"/>
            <p:cNvGrpSpPr>
              <a:grpSpLocks/>
            </p:cNvGrpSpPr>
            <p:nvPr/>
          </p:nvGrpSpPr>
          <p:grpSpPr bwMode="auto">
            <a:xfrm>
              <a:off x="2341" y="7276"/>
              <a:ext cx="357" cy="935"/>
              <a:chOff x="2020" y="7270"/>
              <a:chExt cx="357" cy="935"/>
            </a:xfrm>
          </p:grpSpPr>
          <p:sp>
            <p:nvSpPr>
              <p:cNvPr id="19480" name="Arc 22"/>
              <p:cNvSpPr>
                <a:spLocks/>
              </p:cNvSpPr>
              <p:nvPr/>
            </p:nvSpPr>
            <p:spPr bwMode="auto">
              <a:xfrm flipV="1">
                <a:off x="2020" y="8064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lnTo>
                      <a:pt x="-1" y="20523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1" name="Arc 23"/>
              <p:cNvSpPr>
                <a:spLocks/>
              </p:cNvSpPr>
              <p:nvPr/>
            </p:nvSpPr>
            <p:spPr bwMode="auto">
              <a:xfrm>
                <a:off x="2203" y="72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lnTo>
                      <a:pt x="-1" y="20523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2" name="Line 24"/>
              <p:cNvSpPr>
                <a:spLocks noChangeShapeType="1"/>
              </p:cNvSpPr>
              <p:nvPr/>
            </p:nvSpPr>
            <p:spPr bwMode="auto">
              <a:xfrm>
                <a:off x="2200" y="7413"/>
                <a:ext cx="0" cy="634"/>
              </a:xfrm>
              <a:prstGeom prst="line">
                <a:avLst/>
              </a:pr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9478" name="Arc 25"/>
            <p:cNvSpPr>
              <a:spLocks/>
            </p:cNvSpPr>
            <p:nvPr/>
          </p:nvSpPr>
          <p:spPr bwMode="auto">
            <a:xfrm flipV="1">
              <a:off x="2698" y="8070"/>
              <a:ext cx="174" cy="141"/>
            </a:xfrm>
            <a:custGeom>
              <a:avLst/>
              <a:gdLst>
                <a:gd name="T0" fmla="*/ 0 w 43173"/>
                <a:gd name="T1" fmla="*/ 0 h 21600"/>
                <a:gd name="T2" fmla="*/ 0 w 43173"/>
                <a:gd name="T3" fmla="*/ 0 h 21600"/>
                <a:gd name="T4" fmla="*/ 0 w 43173"/>
                <a:gd name="T5" fmla="*/ 0 h 21600"/>
                <a:gd name="T6" fmla="*/ 0 60000 65536"/>
                <a:gd name="T7" fmla="*/ 0 60000 65536"/>
                <a:gd name="T8" fmla="*/ 0 60000 65536"/>
                <a:gd name="T9" fmla="*/ 0 w 43173"/>
                <a:gd name="T10" fmla="*/ 0 h 21600"/>
                <a:gd name="T11" fmla="*/ 43173 w 4317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73" h="21600" fill="none" extrusionOk="0">
                  <a:moveTo>
                    <a:pt x="-1" y="20523"/>
                  </a:moveTo>
                  <a:cubicBezTo>
                    <a:pt x="573" y="9027"/>
                    <a:pt x="10061" y="-1"/>
                    <a:pt x="21573" y="0"/>
                  </a:cubicBezTo>
                  <a:cubicBezTo>
                    <a:pt x="33502" y="0"/>
                    <a:pt x="43173" y="9670"/>
                    <a:pt x="43173" y="21600"/>
                  </a:cubicBezTo>
                </a:path>
                <a:path w="43173" h="21600" stroke="0" extrusionOk="0">
                  <a:moveTo>
                    <a:pt x="-1" y="20523"/>
                  </a:moveTo>
                  <a:cubicBezTo>
                    <a:pt x="573" y="9027"/>
                    <a:pt x="10061" y="-1"/>
                    <a:pt x="21573" y="0"/>
                  </a:cubicBezTo>
                  <a:cubicBezTo>
                    <a:pt x="33502" y="0"/>
                    <a:pt x="43173" y="9670"/>
                    <a:pt x="43173" y="21600"/>
                  </a:cubicBezTo>
                  <a:lnTo>
                    <a:pt x="21573" y="21600"/>
                  </a:lnTo>
                  <a:lnTo>
                    <a:pt x="-1" y="20523"/>
                  </a:lnTo>
                  <a:close/>
                </a:path>
              </a:pathLst>
            </a:custGeom>
            <a:noFill/>
            <a:ln w="730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9" name="Line 26"/>
            <p:cNvSpPr>
              <a:spLocks noChangeShapeType="1"/>
            </p:cNvSpPr>
            <p:nvPr/>
          </p:nvSpPr>
          <p:spPr bwMode="auto">
            <a:xfrm flipH="1">
              <a:off x="2878" y="7147"/>
              <a:ext cx="0" cy="906"/>
            </a:xfrm>
            <a:prstGeom prst="line">
              <a:avLst/>
            </a:prstGeom>
            <a:noFill/>
            <a:ln w="730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 rot="-5400000">
            <a:off x="60325" y="2263775"/>
            <a:ext cx="3937000" cy="2628900"/>
            <a:chOff x="1796" y="6025"/>
            <a:chExt cx="5795" cy="1589"/>
          </a:xfrm>
        </p:grpSpPr>
        <p:sp>
          <p:nvSpPr>
            <p:cNvPr id="19470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1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2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3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4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149225">
              <a:solidFill>
                <a:srgbClr val="00CCFF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7" name="Line 41"/>
          <p:cNvSpPr>
            <a:spLocks noChangeShapeType="1"/>
          </p:cNvSpPr>
          <p:nvPr/>
        </p:nvSpPr>
        <p:spPr bwMode="auto">
          <a:xfrm rot="16200000" flipV="1">
            <a:off x="2127250" y="3208338"/>
            <a:ext cx="0" cy="8191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2" name="Line 41"/>
          <p:cNvSpPr>
            <a:spLocks noChangeShapeType="1"/>
          </p:cNvSpPr>
          <p:nvPr/>
        </p:nvSpPr>
        <p:spPr bwMode="auto">
          <a:xfrm rot="5400000" flipV="1">
            <a:off x="6624638" y="3090863"/>
            <a:ext cx="0" cy="8191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3" name="Line 41"/>
          <p:cNvSpPr>
            <a:spLocks noChangeShapeType="1"/>
          </p:cNvSpPr>
          <p:nvPr/>
        </p:nvSpPr>
        <p:spPr bwMode="auto">
          <a:xfrm rot="5400000" flipV="1">
            <a:off x="6624638" y="3662363"/>
            <a:ext cx="0" cy="8191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4" name="Line 41"/>
          <p:cNvSpPr>
            <a:spLocks noChangeShapeType="1"/>
          </p:cNvSpPr>
          <p:nvPr/>
        </p:nvSpPr>
        <p:spPr bwMode="auto">
          <a:xfrm rot="16200000" flipV="1">
            <a:off x="2124075" y="2657475"/>
            <a:ext cx="0" cy="8191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5" name="Line 41"/>
          <p:cNvSpPr>
            <a:spLocks noChangeShapeType="1"/>
          </p:cNvSpPr>
          <p:nvPr/>
        </p:nvSpPr>
        <p:spPr bwMode="auto">
          <a:xfrm rot="16200000" flipV="1">
            <a:off x="2124075" y="3767138"/>
            <a:ext cx="0" cy="8191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468" name="TextBox 85"/>
          <p:cNvSpPr txBox="1">
            <a:spLocks noChangeArrowheads="1"/>
          </p:cNvSpPr>
          <p:nvPr/>
        </p:nvSpPr>
        <p:spPr bwMode="auto">
          <a:xfrm>
            <a:off x="0" y="6457914"/>
            <a:ext cx="335755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Ток в катушке  (соленоиде)</a:t>
            </a:r>
          </a:p>
        </p:txBody>
      </p:sp>
      <p:sp>
        <p:nvSpPr>
          <p:cNvPr id="87" name="TextBox 86"/>
          <p:cNvSpPr txBox="1">
            <a:spLocks noChangeArrowheads="1"/>
          </p:cNvSpPr>
          <p:nvPr/>
        </p:nvSpPr>
        <p:spPr bwMode="auto">
          <a:xfrm>
            <a:off x="3148013" y="5211763"/>
            <a:ext cx="278606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Правило «буравчика» (отвёртки)</a:t>
            </a: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2">
            <a:lum bright="-20000" contrast="60000"/>
          </a:blip>
          <a:srcRect l="9999" t="33269" r="10718" b="49394"/>
          <a:stretch>
            <a:fillRect/>
          </a:stretch>
        </p:blipFill>
        <p:spPr bwMode="auto">
          <a:xfrm>
            <a:off x="174657" y="71414"/>
            <a:ext cx="8969343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43б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5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9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8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79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41" grpId="0" animBg="1"/>
      <p:bldP spid="57" grpId="0" animBg="1"/>
      <p:bldP spid="82" grpId="0" animBg="1"/>
      <p:bldP spid="83" grpId="0" animBg="1"/>
      <p:bldP spid="84" grpId="0" animBg="1"/>
      <p:bldP spid="85" grpId="0" animBg="1"/>
      <p:bldP spid="87" grpId="0"/>
      <p:bldP spid="87" grpId="1"/>
      <p:bldP spid="87" grpId="2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 t="39916" r="56271" b="7965"/>
          <a:stretch>
            <a:fillRect/>
          </a:stretch>
        </p:blipFill>
        <p:spPr bwMode="auto">
          <a:xfrm>
            <a:off x="2917424" y="1571612"/>
            <a:ext cx="464521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Группа 5"/>
          <p:cNvGrpSpPr/>
          <p:nvPr/>
        </p:nvGrpSpPr>
        <p:grpSpPr>
          <a:xfrm>
            <a:off x="-1" y="142852"/>
            <a:ext cx="9286877" cy="1785957"/>
            <a:chOff x="-1" y="91833"/>
            <a:chExt cx="9286877" cy="1148107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7" cstate="print">
              <a:lum bright="-20000" contrast="60000"/>
            </a:blip>
            <a:srcRect l="7538" t="28255" r="12152" b="57455"/>
            <a:stretch>
              <a:fillRect/>
            </a:stretch>
          </p:blipFill>
          <p:spPr bwMode="auto">
            <a:xfrm>
              <a:off x="-1" y="91833"/>
              <a:ext cx="9088055" cy="1148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Прямоугольник 4"/>
            <p:cNvSpPr/>
            <p:nvPr/>
          </p:nvSpPr>
          <p:spPr>
            <a:xfrm>
              <a:off x="5643570" y="596998"/>
              <a:ext cx="3643306" cy="6429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9" name="Прямая со стрелкой 8"/>
          <p:cNvCxnSpPr/>
          <p:nvPr/>
        </p:nvCxnSpPr>
        <p:spPr>
          <a:xfrm rot="16200000" flipH="1">
            <a:off x="5893603" y="3679033"/>
            <a:ext cx="857256" cy="7143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6145346" y="4747383"/>
            <a:ext cx="214314" cy="158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5948675" y="4749809"/>
            <a:ext cx="214314" cy="158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5759387" y="4749809"/>
            <a:ext cx="214314" cy="158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5601371" y="4767777"/>
            <a:ext cx="214314" cy="158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 flipH="1" flipV="1">
            <a:off x="5107785" y="3750471"/>
            <a:ext cx="857256" cy="7143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8"/>
          <p:cNvGrpSpPr>
            <a:grpSpLocks/>
          </p:cNvGrpSpPr>
          <p:nvPr/>
        </p:nvGrpSpPr>
        <p:grpSpPr bwMode="auto">
          <a:xfrm rot="10800000">
            <a:off x="4929191" y="4071942"/>
            <a:ext cx="2079612" cy="1289082"/>
            <a:chOff x="1796" y="6025"/>
            <a:chExt cx="5795" cy="1589"/>
          </a:xfrm>
        </p:grpSpPr>
        <p:sp>
          <p:nvSpPr>
            <p:cNvPr id="24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986980" y="440597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86578" y="4500570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2000240"/>
            <a:ext cx="4714876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Катушка притянется к магниту!!!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00166" y="3143248"/>
            <a:ext cx="371477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Правило буравчика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 animBg="1"/>
      <p:bldP spid="3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 l="58305" t="45501" b="7965"/>
          <a:stretch>
            <a:fillRect/>
          </a:stretch>
        </p:blipFill>
        <p:spPr bwMode="auto">
          <a:xfrm>
            <a:off x="214282" y="2357430"/>
            <a:ext cx="400052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lum bright="-20000" contrast="60000"/>
          </a:blip>
          <a:srcRect l="7538" t="42406" r="41879" b="38081"/>
          <a:stretch>
            <a:fillRect/>
          </a:stretch>
        </p:blipFill>
        <p:spPr bwMode="auto">
          <a:xfrm>
            <a:off x="0" y="0"/>
            <a:ext cx="9019856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 стрелкой 7"/>
          <p:cNvCxnSpPr/>
          <p:nvPr/>
        </p:nvCxnSpPr>
        <p:spPr>
          <a:xfrm rot="5400000">
            <a:off x="824975" y="3929066"/>
            <a:ext cx="928694" cy="7143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 flipH="1" flipV="1">
            <a:off x="1326581" y="5031345"/>
            <a:ext cx="232282" cy="568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 flipH="1" flipV="1">
            <a:off x="1473546" y="5034876"/>
            <a:ext cx="232282" cy="568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 flipH="1" flipV="1">
            <a:off x="1642140" y="5034876"/>
            <a:ext cx="232282" cy="568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 flipH="1" flipV="1">
            <a:off x="1815496" y="5034876"/>
            <a:ext cx="232282" cy="568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6200000" flipV="1">
            <a:off x="1523026" y="4143380"/>
            <a:ext cx="928694" cy="7143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071670" y="3048950"/>
            <a:ext cx="714380" cy="15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2285984" y="3929066"/>
            <a:ext cx="928694" cy="7143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 flipH="1" flipV="1">
            <a:off x="2788293" y="5028023"/>
            <a:ext cx="232282" cy="568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 flipH="1" flipV="1">
            <a:off x="2935258" y="5031554"/>
            <a:ext cx="232282" cy="568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 flipH="1" flipV="1">
            <a:off x="3103852" y="5031554"/>
            <a:ext cx="232282" cy="568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 flipH="1" flipV="1">
            <a:off x="3277208" y="5031554"/>
            <a:ext cx="232282" cy="568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16200000" flipV="1">
            <a:off x="2978354" y="4139261"/>
            <a:ext cx="928694" cy="7143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28"/>
          <p:cNvGrpSpPr>
            <a:grpSpLocks/>
          </p:cNvGrpSpPr>
          <p:nvPr/>
        </p:nvGrpSpPr>
        <p:grpSpPr bwMode="auto">
          <a:xfrm>
            <a:off x="928662" y="4798679"/>
            <a:ext cx="1357321" cy="571504"/>
            <a:chOff x="1796" y="6025"/>
            <a:chExt cx="5795" cy="1589"/>
          </a:xfrm>
        </p:grpSpPr>
        <p:sp>
          <p:nvSpPr>
            <p:cNvPr id="32" name="Oval 29"/>
            <p:cNvSpPr>
              <a:spLocks noChangeArrowheads="1"/>
            </p:cNvSpPr>
            <p:nvPr/>
          </p:nvSpPr>
          <p:spPr bwMode="auto">
            <a:xfrm>
              <a:off x="2511" y="6152"/>
              <a:ext cx="4412" cy="391"/>
            </a:xfrm>
            <a:prstGeom prst="ellipse">
              <a:avLst/>
            </a:prstGeom>
            <a:noFill/>
            <a:ln w="2857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2857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2857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2857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7" name="Group 28"/>
          <p:cNvGrpSpPr>
            <a:grpSpLocks/>
          </p:cNvGrpSpPr>
          <p:nvPr/>
        </p:nvGrpSpPr>
        <p:grpSpPr bwMode="auto">
          <a:xfrm>
            <a:off x="2428860" y="4786322"/>
            <a:ext cx="1357321" cy="571504"/>
            <a:chOff x="1796" y="6025"/>
            <a:chExt cx="5795" cy="1589"/>
          </a:xfrm>
        </p:grpSpPr>
        <p:sp>
          <p:nvSpPr>
            <p:cNvPr id="38" name="Oval 29"/>
            <p:cNvSpPr>
              <a:spLocks noChangeArrowheads="1"/>
            </p:cNvSpPr>
            <p:nvPr/>
          </p:nvSpPr>
          <p:spPr bwMode="auto">
            <a:xfrm>
              <a:off x="2511" y="6152"/>
              <a:ext cx="4412" cy="391"/>
            </a:xfrm>
            <a:prstGeom prst="ellipse">
              <a:avLst/>
            </a:prstGeom>
            <a:noFill/>
            <a:ln w="2857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2857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2857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2857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4714876" y="3357562"/>
            <a:ext cx="4214842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Катушки притянутся к друг к другу!!!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857752" y="2500306"/>
            <a:ext cx="371477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Правило буравчика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"/>
          <p:cNvSpPr txBox="1">
            <a:spLocks noChangeArrowheads="1"/>
          </p:cNvSpPr>
          <p:nvPr/>
        </p:nvSpPr>
        <p:spPr bwMode="auto">
          <a:xfrm>
            <a:off x="0" y="0"/>
            <a:ext cx="785786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44в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lum bright="-20000" contrast="80000"/>
          </a:blip>
          <a:srcRect l="10112" t="9882" r="11264" b="82661"/>
          <a:stretch>
            <a:fillRect/>
          </a:stretch>
        </p:blipFill>
        <p:spPr bwMode="auto">
          <a:xfrm>
            <a:off x="0" y="0"/>
            <a:ext cx="9144000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lum bright="-20000" contrast="60000"/>
          </a:blip>
          <a:srcRect l="6644" t="41235" r="49483" b="14030"/>
          <a:stretch>
            <a:fillRect/>
          </a:stretch>
        </p:blipFill>
        <p:spPr bwMode="auto">
          <a:xfrm>
            <a:off x="3357522" y="2111298"/>
            <a:ext cx="5786478" cy="467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55625" y="5903917"/>
            <a:ext cx="7445333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eaLnBrk="0" hangingPunct="0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Источником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МАГНИТНОГО поля</a:t>
            </a:r>
          </a:p>
          <a:p>
            <a:pPr eaLnBrk="0" hangingPunct="0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являются  двигающиеся заряды (токи)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1806607" y="1627177"/>
            <a:ext cx="7000875" cy="1587"/>
          </a:xfrm>
          <a:prstGeom prst="line">
            <a:avLst/>
          </a:prstGeom>
          <a:ln w="88900">
            <a:solidFill>
              <a:srgbClr val="00206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571657" y="1425564"/>
            <a:ext cx="7572375" cy="4286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3" name="Group 7"/>
          <p:cNvGrpSpPr>
            <a:grpSpLocks/>
          </p:cNvGrpSpPr>
          <p:nvPr/>
        </p:nvGrpSpPr>
        <p:grpSpPr bwMode="auto">
          <a:xfrm rot="-5400000">
            <a:off x="4837144" y="160327"/>
            <a:ext cx="360363" cy="3176587"/>
            <a:chOff x="5296" y="2846"/>
            <a:chExt cx="141" cy="836"/>
          </a:xfrm>
        </p:grpSpPr>
        <p:sp>
          <p:nvSpPr>
            <p:cNvPr id="14" name="AutoShape 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AutoShape 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lum bright="-20000" contrast="80000"/>
          </a:blip>
          <a:srcRect l="8151" t="17496" r="11264" b="71356"/>
          <a:stretch>
            <a:fillRect/>
          </a:stretch>
        </p:blipFill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45б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>
            <a:lum bright="-20000" contrast="60000"/>
          </a:blip>
          <a:srcRect l="6644" t="41235" r="49483" b="14030"/>
          <a:stretch>
            <a:fillRect/>
          </a:stretch>
        </p:blipFill>
        <p:spPr bwMode="auto">
          <a:xfrm>
            <a:off x="3428992" y="2468488"/>
            <a:ext cx="5786478" cy="467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>
            <a:endCxn id="7" idx="3"/>
          </p:cNvCxnSpPr>
          <p:nvPr/>
        </p:nvCxnSpPr>
        <p:spPr>
          <a:xfrm>
            <a:off x="2714656" y="1928815"/>
            <a:ext cx="6357938" cy="1587"/>
          </a:xfrm>
          <a:prstGeom prst="line">
            <a:avLst/>
          </a:prstGeom>
          <a:ln w="88900">
            <a:solidFill>
              <a:srgbClr val="00206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500219" y="1714502"/>
            <a:ext cx="7572375" cy="4286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 rot="-5400000">
            <a:off x="5194332" y="558802"/>
            <a:ext cx="360362" cy="3176587"/>
            <a:chOff x="5296" y="2846"/>
            <a:chExt cx="141" cy="836"/>
          </a:xfrm>
        </p:grpSpPr>
        <p:sp>
          <p:nvSpPr>
            <p:cNvPr id="9" name="AutoShape 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AutoShape 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" y="2882342"/>
            <a:ext cx="3428992" cy="3046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eaLnBrk="0" hangingPunct="0"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Вокруг  двигающихся зарядов (токов)  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возникает  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МАГНИТНОЕ поле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люс 11"/>
          <p:cNvSpPr/>
          <p:nvPr/>
        </p:nvSpPr>
        <p:spPr>
          <a:xfrm>
            <a:off x="3612812" y="3201038"/>
            <a:ext cx="428628" cy="428628"/>
          </a:xfrm>
          <a:prstGeom prst="mathPlus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Минус 12"/>
          <p:cNvSpPr/>
          <p:nvPr/>
        </p:nvSpPr>
        <p:spPr>
          <a:xfrm>
            <a:off x="4214810" y="3429000"/>
            <a:ext cx="428628" cy="285752"/>
          </a:xfrm>
          <a:prstGeom prst="mathMinus">
            <a:avLst/>
          </a:prstGeom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lum bright="-20000" contrast="80000"/>
          </a:blip>
          <a:srcRect l="10112" t="9882" r="11264" b="82661"/>
          <a:stretch>
            <a:fillRect/>
          </a:stretch>
        </p:blipFill>
        <p:spPr bwMode="auto">
          <a:xfrm>
            <a:off x="0" y="0"/>
            <a:ext cx="9144000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55625" y="5903917"/>
            <a:ext cx="7445333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eaLnBrk="0" hangingPunct="0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Источником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МАГНИТНОГО поля</a:t>
            </a:r>
          </a:p>
          <a:p>
            <a:pPr eaLnBrk="0" hangingPunct="0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являются  двигающиеся заряды (токи)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lum bright="-20000" contrast="60000"/>
          </a:blip>
          <a:srcRect l="59492" t="41235" r="11264" b="14030"/>
          <a:stretch>
            <a:fillRect/>
          </a:stretch>
        </p:blipFill>
        <p:spPr bwMode="auto">
          <a:xfrm>
            <a:off x="5989234" y="2071678"/>
            <a:ext cx="2940484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5"/>
          <p:cNvSpPr>
            <a:spLocks noChangeArrowheads="1"/>
          </p:cNvSpPr>
          <p:nvPr/>
        </p:nvSpPr>
        <p:spPr bwMode="auto">
          <a:xfrm>
            <a:off x="3914775" y="2181225"/>
            <a:ext cx="357188" cy="357188"/>
          </a:xfrm>
          <a:prstGeom prst="ellipse">
            <a:avLst/>
          </a:prstGeom>
          <a:solidFill>
            <a:srgbClr val="0000CC"/>
          </a:solidFill>
          <a:ln w="66675">
            <a:solidFill>
              <a:srgbClr val="220FB1"/>
            </a:solidFill>
            <a:round/>
            <a:headEnd/>
            <a:tailEnd/>
          </a:ln>
        </p:spPr>
        <p:txBody>
          <a:bodyPr/>
          <a:lstStyle/>
          <a:p>
            <a:endParaRPr lang="ru-RU">
              <a:ln>
                <a:solidFill>
                  <a:srgbClr val="220FB1"/>
                </a:solidFill>
              </a:ln>
            </a:endParaRPr>
          </a:p>
        </p:txBody>
      </p:sp>
      <p:sp>
        <p:nvSpPr>
          <p:cNvPr id="3" name="Oval 5"/>
          <p:cNvSpPr>
            <a:spLocks noChangeArrowheads="1"/>
          </p:cNvSpPr>
          <p:nvPr/>
        </p:nvSpPr>
        <p:spPr bwMode="auto">
          <a:xfrm>
            <a:off x="3838575" y="1162050"/>
            <a:ext cx="357188" cy="357188"/>
          </a:xfrm>
          <a:prstGeom prst="ellipse">
            <a:avLst/>
          </a:prstGeom>
          <a:solidFill>
            <a:srgbClr val="0000CC"/>
          </a:solidFill>
          <a:ln w="66675">
            <a:solidFill>
              <a:srgbClr val="220FB1"/>
            </a:solidFill>
            <a:round/>
            <a:headEnd/>
            <a:tailEnd/>
          </a:ln>
        </p:spPr>
        <p:txBody>
          <a:bodyPr/>
          <a:lstStyle/>
          <a:p>
            <a:endParaRPr lang="ru-RU">
              <a:ln>
                <a:solidFill>
                  <a:srgbClr val="220FB1"/>
                </a:solidFill>
              </a:ln>
            </a:endParaRPr>
          </a:p>
        </p:txBody>
      </p:sp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4000496" y="3214686"/>
            <a:ext cx="357187" cy="357187"/>
          </a:xfrm>
          <a:prstGeom prst="ellipse">
            <a:avLst/>
          </a:prstGeom>
          <a:solidFill>
            <a:srgbClr val="0000CC"/>
          </a:solidFill>
          <a:ln w="66675">
            <a:solidFill>
              <a:srgbClr val="220FB1"/>
            </a:solidFill>
            <a:round/>
            <a:headEnd/>
            <a:tailEnd/>
          </a:ln>
        </p:spPr>
        <p:txBody>
          <a:bodyPr/>
          <a:lstStyle/>
          <a:p>
            <a:endParaRPr lang="ru-RU">
              <a:ln>
                <a:solidFill>
                  <a:srgbClr val="220FB1"/>
                </a:solidFill>
              </a:ln>
            </a:endParaRPr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3933825" y="4157663"/>
            <a:ext cx="357188" cy="357187"/>
          </a:xfrm>
          <a:prstGeom prst="ellipse">
            <a:avLst/>
          </a:prstGeom>
          <a:solidFill>
            <a:srgbClr val="0000CC"/>
          </a:solidFill>
          <a:ln w="66675">
            <a:solidFill>
              <a:srgbClr val="220FB1"/>
            </a:solidFill>
            <a:round/>
            <a:headEnd/>
            <a:tailEnd/>
          </a:ln>
        </p:spPr>
        <p:txBody>
          <a:bodyPr/>
          <a:lstStyle/>
          <a:p>
            <a:endParaRPr lang="ru-RU">
              <a:ln>
                <a:solidFill>
                  <a:srgbClr val="220FB1"/>
                </a:solidFill>
              </a:ln>
            </a:endParaRP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3910013" y="5181600"/>
            <a:ext cx="357187" cy="357188"/>
          </a:xfrm>
          <a:prstGeom prst="ellipse">
            <a:avLst/>
          </a:prstGeom>
          <a:solidFill>
            <a:srgbClr val="0000CC"/>
          </a:solidFill>
          <a:ln w="66675">
            <a:solidFill>
              <a:srgbClr val="220FB1"/>
            </a:solidFill>
            <a:round/>
            <a:headEnd/>
            <a:tailEnd/>
          </a:ln>
        </p:spPr>
        <p:txBody>
          <a:bodyPr/>
          <a:lstStyle/>
          <a:p>
            <a:endParaRPr lang="ru-RU">
              <a:ln>
                <a:solidFill>
                  <a:srgbClr val="220FB1"/>
                </a:solidFill>
              </a:ln>
            </a:endParaRPr>
          </a:p>
        </p:txBody>
      </p:sp>
      <p:sp>
        <p:nvSpPr>
          <p:cNvPr id="22535" name="TextBox 6"/>
          <p:cNvSpPr txBox="1">
            <a:spLocks noChangeArrowheads="1"/>
          </p:cNvSpPr>
          <p:nvPr/>
        </p:nvSpPr>
        <p:spPr bwMode="auto">
          <a:xfrm>
            <a:off x="428625" y="1143000"/>
            <a:ext cx="10715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22536" name="TextBox 7"/>
          <p:cNvSpPr txBox="1">
            <a:spLocks noChangeArrowheads="1"/>
          </p:cNvSpPr>
          <p:nvPr/>
        </p:nvSpPr>
        <p:spPr bwMode="auto">
          <a:xfrm>
            <a:off x="4429125" y="1785938"/>
            <a:ext cx="10715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857488" y="6017145"/>
            <a:ext cx="221457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На  нас</a:t>
            </a: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 rot="2662906">
            <a:off x="1246188" y="1023938"/>
            <a:ext cx="815975" cy="833437"/>
            <a:chOff x="7108" y="3188"/>
            <a:chExt cx="207" cy="207"/>
          </a:xfrm>
        </p:grpSpPr>
        <p:sp>
          <p:nvSpPr>
            <p:cNvPr id="2255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2"/>
          <p:cNvGrpSpPr>
            <a:grpSpLocks/>
          </p:cNvGrpSpPr>
          <p:nvPr/>
        </p:nvGrpSpPr>
        <p:grpSpPr bwMode="auto">
          <a:xfrm rot="2662906">
            <a:off x="1255713" y="1952625"/>
            <a:ext cx="815975" cy="833438"/>
            <a:chOff x="7108" y="3188"/>
            <a:chExt cx="207" cy="207"/>
          </a:xfrm>
        </p:grpSpPr>
        <p:sp>
          <p:nvSpPr>
            <p:cNvPr id="22553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4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2"/>
          <p:cNvGrpSpPr>
            <a:grpSpLocks/>
          </p:cNvGrpSpPr>
          <p:nvPr/>
        </p:nvGrpSpPr>
        <p:grpSpPr bwMode="auto">
          <a:xfrm rot="2662906">
            <a:off x="1203325" y="3024188"/>
            <a:ext cx="815975" cy="833437"/>
            <a:chOff x="7108" y="3188"/>
            <a:chExt cx="207" cy="207"/>
          </a:xfrm>
        </p:grpSpPr>
        <p:sp>
          <p:nvSpPr>
            <p:cNvPr id="22551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2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2"/>
          <p:cNvGrpSpPr>
            <a:grpSpLocks/>
          </p:cNvGrpSpPr>
          <p:nvPr/>
        </p:nvGrpSpPr>
        <p:grpSpPr bwMode="auto">
          <a:xfrm rot="2662906">
            <a:off x="1217613" y="3952875"/>
            <a:ext cx="815975" cy="833438"/>
            <a:chOff x="7108" y="3188"/>
            <a:chExt cx="207" cy="207"/>
          </a:xfrm>
        </p:grpSpPr>
        <p:sp>
          <p:nvSpPr>
            <p:cNvPr id="2254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2"/>
          <p:cNvGrpSpPr>
            <a:grpSpLocks/>
          </p:cNvGrpSpPr>
          <p:nvPr/>
        </p:nvGrpSpPr>
        <p:grpSpPr bwMode="auto">
          <a:xfrm rot="2662906">
            <a:off x="1203325" y="4881563"/>
            <a:ext cx="815975" cy="833437"/>
            <a:chOff x="7108" y="3188"/>
            <a:chExt cx="207" cy="207"/>
          </a:xfrm>
        </p:grpSpPr>
        <p:sp>
          <p:nvSpPr>
            <p:cNvPr id="2254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0" y="5934075"/>
            <a:ext cx="23574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 нас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762794" y="3178969"/>
            <a:ext cx="4216400" cy="1588"/>
          </a:xfrm>
          <a:prstGeom prst="line">
            <a:avLst/>
          </a:prstGeom>
          <a:ln w="88900">
            <a:solidFill>
              <a:srgbClr val="FF00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 rot="5400000">
            <a:off x="285750" y="3071813"/>
            <a:ext cx="5214937" cy="3571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0" y="2571744"/>
            <a:ext cx="2786062" cy="15700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Правило «буравчика» (отвёртки)</a:t>
            </a: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5">
            <a:lum bright="-20000" contrast="80000"/>
          </a:blip>
          <a:srcRect l="10112" t="9882" r="11264" b="82661"/>
          <a:stretch>
            <a:fillRect/>
          </a:stretch>
        </p:blipFill>
        <p:spPr bwMode="auto">
          <a:xfrm>
            <a:off x="0" y="0"/>
            <a:ext cx="9144000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5">
            <a:lum bright="-20000" contrast="60000"/>
          </a:blip>
          <a:srcRect l="59492" t="41235" r="11264" b="14030"/>
          <a:stretch>
            <a:fillRect/>
          </a:stretch>
        </p:blipFill>
        <p:spPr bwMode="auto">
          <a:xfrm>
            <a:off x="6203516" y="1285860"/>
            <a:ext cx="2940484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4929190" y="4357694"/>
            <a:ext cx="4214810" cy="1938992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Северный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конец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стрелки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повернётся к нам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5400000" flipH="1" flipV="1">
            <a:off x="6172000" y="2614818"/>
            <a:ext cx="2088000" cy="1588"/>
          </a:xfrm>
          <a:prstGeom prst="line">
            <a:avLst/>
          </a:prstGeom>
          <a:ln w="88900">
            <a:solidFill>
              <a:srgbClr val="FF00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5"/>
          <p:cNvSpPr>
            <a:spLocks noChangeArrowheads="1"/>
          </p:cNvSpPr>
          <p:nvPr/>
        </p:nvSpPr>
        <p:spPr bwMode="auto">
          <a:xfrm>
            <a:off x="7429520" y="2214554"/>
            <a:ext cx="357188" cy="357188"/>
          </a:xfrm>
          <a:prstGeom prst="ellipse">
            <a:avLst/>
          </a:prstGeom>
          <a:solidFill>
            <a:srgbClr val="0000CC"/>
          </a:solidFill>
          <a:ln w="66675">
            <a:solidFill>
              <a:srgbClr val="220FB1"/>
            </a:solidFill>
            <a:round/>
            <a:headEnd/>
            <a:tailEnd/>
          </a:ln>
        </p:spPr>
        <p:txBody>
          <a:bodyPr/>
          <a:lstStyle/>
          <a:p>
            <a:endParaRPr lang="ru-RU">
              <a:ln>
                <a:solidFill>
                  <a:srgbClr val="220FB1"/>
                </a:solidFill>
              </a:ln>
            </a:endParaRPr>
          </a:p>
        </p:txBody>
      </p:sp>
      <p:grpSp>
        <p:nvGrpSpPr>
          <p:cNvPr id="36" name="Group 2"/>
          <p:cNvGrpSpPr>
            <a:grpSpLocks/>
          </p:cNvGrpSpPr>
          <p:nvPr/>
        </p:nvGrpSpPr>
        <p:grpSpPr bwMode="auto">
          <a:xfrm rot="2662906">
            <a:off x="6318704" y="1952395"/>
            <a:ext cx="815975" cy="833438"/>
            <a:chOff x="7108" y="3188"/>
            <a:chExt cx="207" cy="207"/>
          </a:xfrm>
        </p:grpSpPr>
        <p:sp>
          <p:nvSpPr>
            <p:cNvPr id="37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5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9" grpId="0"/>
      <p:bldP spid="25" grpId="0"/>
      <p:bldP spid="32" grpId="0" animBg="1"/>
      <p:bldP spid="33" grpId="0" uiExpand="1" build="p" animBg="1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4822568" y="573560"/>
            <a:ext cx="1117584" cy="877359"/>
          </a:xfrm>
          <a:prstGeom prst="rect">
            <a:avLst/>
          </a:prstGeom>
          <a:solidFill>
            <a:srgbClr val="0000FF">
              <a:alpha val="84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6"/>
          <p:cNvGrpSpPr/>
          <p:nvPr/>
        </p:nvGrpSpPr>
        <p:grpSpPr>
          <a:xfrm>
            <a:off x="4822568" y="168896"/>
            <a:ext cx="1117584" cy="1316038"/>
            <a:chOff x="3168664" y="526712"/>
            <a:chExt cx="1117584" cy="1316038"/>
          </a:xfrm>
        </p:grpSpPr>
        <p:sp>
          <p:nvSpPr>
            <p:cNvPr id="2054" name="Line 6"/>
            <p:cNvSpPr>
              <a:spLocks noChangeShapeType="1"/>
            </p:cNvSpPr>
            <p:nvPr/>
          </p:nvSpPr>
          <p:spPr bwMode="auto">
            <a:xfrm>
              <a:off x="3168664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5" name="Line 7"/>
            <p:cNvSpPr>
              <a:spLocks noChangeShapeType="1"/>
            </p:cNvSpPr>
            <p:nvPr/>
          </p:nvSpPr>
          <p:spPr bwMode="auto">
            <a:xfrm>
              <a:off x="4286248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/>
            </a:p>
          </p:txBody>
        </p:sp>
        <p:sp>
          <p:nvSpPr>
            <p:cNvPr id="2056" name="Line 8"/>
            <p:cNvSpPr>
              <a:spLocks noChangeShapeType="1"/>
            </p:cNvSpPr>
            <p:nvPr/>
          </p:nvSpPr>
          <p:spPr bwMode="auto">
            <a:xfrm>
              <a:off x="3168664" y="1816080"/>
              <a:ext cx="1117584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966584" y="1484934"/>
            <a:ext cx="688956" cy="785818"/>
            <a:chOff x="2880" y="6480"/>
            <a:chExt cx="166" cy="549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2059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0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1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2313947" y="1177933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4981478" y="1991120"/>
            <a:ext cx="571504" cy="2857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4427984" y="2276872"/>
            <a:ext cx="1857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801977" y="2448398"/>
            <a:ext cx="13623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(80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)+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rot="5400000" flipH="1" flipV="1">
            <a:off x="5783987" y="1042455"/>
            <a:ext cx="1800000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6398632" y="185736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914176" y="135729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6106516" y="1200774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flipV="1">
            <a:off x="6687903" y="548680"/>
            <a:ext cx="980441" cy="89657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6660232" y="548680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5940152" y="332656"/>
            <a:ext cx="864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899592" y="3429000"/>
            <a:ext cx="2376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2300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000·0,5=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0" y="4500570"/>
            <a:ext cx="9144000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процесс испарения мы потратили ……Дж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3995936" y="3717032"/>
            <a:ext cx="1964577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0"/>
            <a:ext cx="3635896" cy="323421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вд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=4200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Дж/(кг∙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МДж/кг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flipV="1">
            <a:off x="7668344" y="523280"/>
            <a:ext cx="1080120" cy="3248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3491880" y="2357388"/>
            <a:ext cx="79208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6948264" y="2420888"/>
            <a:ext cx="1872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0" y="3293616"/>
            <a:ext cx="97160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4135411" y="2480196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lum bright="-20000" contrast="60000"/>
          </a:blip>
          <a:srcRect l="8643" t="34892" r="9686" b="54211"/>
          <a:stretch>
            <a:fillRect/>
          </a:stretch>
        </p:blipFill>
        <p:spPr bwMode="auto">
          <a:xfrm>
            <a:off x="0" y="5517232"/>
            <a:ext cx="914400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TextBox 38"/>
          <p:cNvSpPr txBox="1"/>
          <p:nvPr/>
        </p:nvSpPr>
        <p:spPr>
          <a:xfrm>
            <a:off x="3455368" y="2996952"/>
            <a:ext cx="5688632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лишним был процесс испарения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668344" y="138118"/>
            <a:ext cx="1296144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испарение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19081580">
            <a:off x="6692477" y="1076397"/>
            <a:ext cx="1368152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0" y="5500702"/>
            <a:ext cx="533401" cy="357166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6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0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63" grpId="0" animBg="1"/>
      <p:bldP spid="69" grpId="0"/>
      <p:bldP spid="70" grpId="0"/>
      <p:bldP spid="73" grpId="0"/>
      <p:bldP spid="74" grpId="0"/>
      <p:bldP spid="75" grpId="0"/>
      <p:bldP spid="78" grpId="0"/>
      <p:bldP spid="91" grpId="0"/>
      <p:bldP spid="90" grpId="0" animBg="1"/>
      <p:bldP spid="99" grpId="0" animBg="1"/>
      <p:bldP spid="55" grpId="0" build="p" animBg="1"/>
      <p:bldP spid="66" grpId="0" animBg="1"/>
      <p:bldP spid="79" grpId="0"/>
      <p:bldP spid="80" grpId="0" animBg="1"/>
      <p:bldP spid="68" grpId="0"/>
      <p:bldP spid="39" grpId="0" animBg="1"/>
      <p:bldP spid="40" grpId="0" animBg="1"/>
      <p:bldP spid="4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/>
          <p:cNvCxnSpPr/>
          <p:nvPr/>
        </p:nvCxnSpPr>
        <p:spPr>
          <a:xfrm rot="10800000">
            <a:off x="1449388" y="4773613"/>
            <a:ext cx="7000875" cy="1587"/>
          </a:xfrm>
          <a:prstGeom prst="line">
            <a:avLst/>
          </a:prstGeom>
          <a:ln w="88900">
            <a:solidFill>
              <a:srgbClr val="00206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endCxn id="20" idx="3"/>
          </p:cNvCxnSpPr>
          <p:nvPr/>
        </p:nvCxnSpPr>
        <p:spPr>
          <a:xfrm>
            <a:off x="1857375" y="1643063"/>
            <a:ext cx="6357938" cy="1587"/>
          </a:xfrm>
          <a:prstGeom prst="line">
            <a:avLst/>
          </a:prstGeom>
          <a:ln w="88900">
            <a:solidFill>
              <a:srgbClr val="00206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214438" y="4572000"/>
            <a:ext cx="7572375" cy="4286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42938" y="1428750"/>
            <a:ext cx="7572375" cy="42862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 rot="-5400000">
            <a:off x="4337051" y="273050"/>
            <a:ext cx="360362" cy="3176587"/>
            <a:chOff x="5296" y="2846"/>
            <a:chExt cx="141" cy="836"/>
          </a:xfrm>
        </p:grpSpPr>
        <p:sp>
          <p:nvSpPr>
            <p:cNvPr id="14347" name="AutoShape 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8" name="AutoShape 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 rot="-5400000">
            <a:off x="4479925" y="3306763"/>
            <a:ext cx="360363" cy="3176587"/>
            <a:chOff x="5296" y="2846"/>
            <a:chExt cx="141" cy="836"/>
          </a:xfrm>
        </p:grpSpPr>
        <p:sp>
          <p:nvSpPr>
            <p:cNvPr id="14345" name="AutoShape 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6" name="AutoShape 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19971" y="2780410"/>
            <a:ext cx="7452425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eaLnBrk="0" hangingPunct="0"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Вокруг  двигающихся зарядов (токов)  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возникает  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МАГНИТНОЕ поле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34467" y="0"/>
            <a:ext cx="25095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Эрcтед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55625" y="5657695"/>
            <a:ext cx="7445333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eaLnBrk="0" hangingPunct="0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Источником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МАГНИТНОГО поля</a:t>
            </a:r>
          </a:p>
          <a:p>
            <a:pPr eaLnBrk="0" hangingPunct="0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являются  двигающиеся заряды (токи)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" grpId="0" animBg="1"/>
      <p:bldP spid="1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00042"/>
            <a:ext cx="7500958" cy="207170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000"/>
              </a:lnSpc>
            </a:pP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кр4</a:t>
            </a: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000"/>
              </a:lnSpc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1235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1233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1236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1238- 1222 </a:t>
            </a:r>
          </a:p>
          <a:p>
            <a:pPr algn="ctr">
              <a:lnSpc>
                <a:spcPts val="4000"/>
              </a:lnSpc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ЭМИ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500"/>
                            </p:stCondLst>
                            <p:childTnLst>
                              <p:par>
                                <p:cTn id="78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23354" t="28987" r="24036" b="12814"/>
          <a:stretch>
            <a:fillRect/>
          </a:stretch>
        </p:blipFill>
        <p:spPr bwMode="auto">
          <a:xfrm>
            <a:off x="791072" y="1287590"/>
            <a:ext cx="8352928" cy="557041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10120" t="9021" r="11771" b="74124"/>
          <a:stretch>
            <a:fillRect/>
          </a:stretch>
        </p:blipFill>
        <p:spPr bwMode="auto">
          <a:xfrm>
            <a:off x="0" y="0"/>
            <a:ext cx="9144000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0"/>
          <p:cNvCxnSpPr/>
          <p:nvPr/>
        </p:nvCxnSpPr>
        <p:spPr>
          <a:xfrm flipH="1">
            <a:off x="5292080" y="2420888"/>
            <a:ext cx="1944216" cy="216024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Солнце 39"/>
          <p:cNvSpPr/>
          <p:nvPr/>
        </p:nvSpPr>
        <p:spPr>
          <a:xfrm>
            <a:off x="1619672" y="4005064"/>
            <a:ext cx="1152128" cy="936104"/>
          </a:xfrm>
          <a:prstGeom prst="sun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H="1" flipV="1">
            <a:off x="4139952" y="1988840"/>
            <a:ext cx="3024336" cy="3744416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 flipV="1">
            <a:off x="8100392" y="2420888"/>
            <a:ext cx="144016" cy="3384376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Солнце 30"/>
          <p:cNvSpPr/>
          <p:nvPr/>
        </p:nvSpPr>
        <p:spPr>
          <a:xfrm>
            <a:off x="7020272" y="3933056"/>
            <a:ext cx="1152128" cy="936104"/>
          </a:xfrm>
          <a:prstGeom prst="sun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3131840" y="2492896"/>
            <a:ext cx="2016224" cy="216024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 flipV="1">
            <a:off x="1547664" y="2564904"/>
            <a:ext cx="1440160" cy="252028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3707904" y="4869160"/>
            <a:ext cx="1080120" cy="36004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4067944" y="3068960"/>
            <a:ext cx="1944216" cy="216024"/>
          </a:xfrm>
          <a:prstGeom prst="line">
            <a:avLst/>
          </a:prstGeom>
          <a:ln w="762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1691680" y="3645024"/>
            <a:ext cx="2448272" cy="216024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2771800" y="2348880"/>
            <a:ext cx="5328592" cy="345638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Скругленный прямоугольник 48"/>
          <p:cNvSpPr/>
          <p:nvPr/>
        </p:nvSpPr>
        <p:spPr>
          <a:xfrm>
            <a:off x="6804248" y="746484"/>
            <a:ext cx="2016224" cy="432048"/>
          </a:xfrm>
          <a:prstGeom prst="roundRect">
            <a:avLst/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6084168" y="404664"/>
            <a:ext cx="2016224" cy="36004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>
            <a:lum bright="-20000" contrast="80000"/>
          </a:blip>
          <a:srcRect l="10112" t="9882" r="11264" b="82661"/>
          <a:stretch>
            <a:fillRect/>
          </a:stretch>
        </p:blipFill>
        <p:spPr bwMode="auto">
          <a:xfrm>
            <a:off x="0" y="0"/>
            <a:ext cx="9144000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>
            <a:lum bright="-20000" contrast="60000"/>
          </a:blip>
          <a:srcRect l="59492" t="41235" r="11264" b="14030"/>
          <a:stretch>
            <a:fillRect/>
          </a:stretch>
        </p:blipFill>
        <p:spPr bwMode="auto">
          <a:xfrm>
            <a:off x="5989234" y="2071678"/>
            <a:ext cx="2940484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1" grpId="0" animBg="1"/>
      <p:bldP spid="31" grpId="1" animBg="1"/>
      <p:bldP spid="49" grpId="0" animBg="1"/>
      <p:bldP spid="5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60000"/>
          </a:blip>
          <a:srcRect l="36043" t="11247" r="11040" b="57506"/>
          <a:stretch>
            <a:fillRect/>
          </a:stretch>
        </p:blipFill>
        <p:spPr bwMode="auto">
          <a:xfrm>
            <a:off x="-1" y="0"/>
            <a:ext cx="9110669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lum bright="-20000" contrast="60000"/>
          </a:blip>
          <a:srcRect l="8974" t="11247" r="63939" b="51018"/>
          <a:stretch>
            <a:fillRect/>
          </a:stretch>
        </p:blipFill>
        <p:spPr bwMode="auto">
          <a:xfrm>
            <a:off x="3500430" y="2172683"/>
            <a:ext cx="5465789" cy="4685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единительная линия 3"/>
          <p:cNvCxnSpPr/>
          <p:nvPr/>
        </p:nvCxnSpPr>
        <p:spPr>
          <a:xfrm flipH="1">
            <a:off x="3635896" y="3573016"/>
            <a:ext cx="720080" cy="0"/>
          </a:xfrm>
          <a:prstGeom prst="line">
            <a:avLst/>
          </a:prstGeom>
          <a:ln w="5715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lum bright="-20000" contrast="60000"/>
          </a:blip>
          <a:srcRect l="8997" t="16743" r="10625" b="71822"/>
          <a:stretch>
            <a:fillRect/>
          </a:stretch>
        </p:blipFill>
        <p:spPr bwMode="auto">
          <a:xfrm>
            <a:off x="0" y="-27384"/>
            <a:ext cx="9144000" cy="1525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 l="23590" t="28740" r="26639" b="13820"/>
          <a:stretch>
            <a:fillRect/>
          </a:stretch>
        </p:blipFill>
        <p:spPr bwMode="auto">
          <a:xfrm>
            <a:off x="179512" y="1470939"/>
            <a:ext cx="8964489" cy="538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0"/>
          <p:cNvCxnSpPr/>
          <p:nvPr/>
        </p:nvCxnSpPr>
        <p:spPr>
          <a:xfrm flipH="1" flipV="1">
            <a:off x="8351912" y="2636912"/>
            <a:ext cx="180528" cy="3096344"/>
          </a:xfrm>
          <a:prstGeom prst="line">
            <a:avLst/>
          </a:prstGeom>
          <a:ln w="5715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5652120" y="3068960"/>
            <a:ext cx="0" cy="288032"/>
          </a:xfrm>
          <a:prstGeom prst="line">
            <a:avLst/>
          </a:prstGeom>
          <a:ln w="762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6156176" y="3761656"/>
            <a:ext cx="1008112" cy="1827584"/>
          </a:xfrm>
          <a:prstGeom prst="line">
            <a:avLst/>
          </a:prstGeom>
          <a:ln w="5715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860032" y="2348880"/>
            <a:ext cx="2304256" cy="288032"/>
          </a:xfrm>
          <a:prstGeom prst="line">
            <a:avLst/>
          </a:prstGeom>
          <a:ln w="5715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олнце 18"/>
          <p:cNvSpPr/>
          <p:nvPr/>
        </p:nvSpPr>
        <p:spPr>
          <a:xfrm>
            <a:off x="7020272" y="4149080"/>
            <a:ext cx="1512168" cy="1296144"/>
          </a:xfrm>
          <a:prstGeom prst="sun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1115616" y="2060848"/>
            <a:ext cx="216024" cy="3528392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3059832" y="4005064"/>
            <a:ext cx="144016" cy="1728192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1475656" y="1772816"/>
            <a:ext cx="1512168" cy="1584176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3707904" y="2780928"/>
            <a:ext cx="2016224" cy="288032"/>
          </a:xfrm>
          <a:prstGeom prst="line">
            <a:avLst/>
          </a:prstGeom>
          <a:ln w="762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4644008" y="2348880"/>
            <a:ext cx="1440160" cy="324036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6084168" y="2636912"/>
            <a:ext cx="2304256" cy="295232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олнце 33"/>
          <p:cNvSpPr/>
          <p:nvPr/>
        </p:nvSpPr>
        <p:spPr>
          <a:xfrm>
            <a:off x="4499992" y="4194194"/>
            <a:ext cx="1512168" cy="1296144"/>
          </a:xfrm>
          <a:prstGeom prst="sun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195736" y="980728"/>
            <a:ext cx="2592288" cy="432048"/>
          </a:xfrm>
          <a:prstGeom prst="roundRect">
            <a:avLst/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0" y="517013"/>
            <a:ext cx="2627784" cy="36004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34" grpId="0" animBg="1"/>
      <p:bldP spid="35" grpId="0" animBg="1"/>
      <p:bldP spid="3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lum bright="-20000" contrast="60000"/>
          </a:blip>
          <a:srcRect l="9354" t="15559" r="10741" b="73519"/>
          <a:stretch>
            <a:fillRect/>
          </a:stretch>
        </p:blipFill>
        <p:spPr bwMode="auto">
          <a:xfrm>
            <a:off x="0" y="0"/>
            <a:ext cx="9187282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Объект 1"/>
          <p:cNvPicPr>
            <a:picLocks noChangeArrowheads="1"/>
          </p:cNvPicPr>
          <p:nvPr/>
        </p:nvPicPr>
        <p:blipFill>
          <a:blip r:embed="rId5" cstate="print"/>
          <a:srcRect t="-188" b="-226"/>
          <a:stretch>
            <a:fillRect/>
          </a:stretch>
        </p:blipFill>
        <p:spPr bwMode="auto">
          <a:xfrm rot="10800000">
            <a:off x="6643702" y="785794"/>
            <a:ext cx="178595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AutoShape 4"/>
          <p:cNvSpPr>
            <a:spLocks noChangeArrowheads="1"/>
          </p:cNvSpPr>
          <p:nvPr/>
        </p:nvSpPr>
        <p:spPr bwMode="auto">
          <a:xfrm rot="5400000">
            <a:off x="6582399" y="4398856"/>
            <a:ext cx="1933579" cy="230191"/>
          </a:xfrm>
          <a:prstGeom prst="rightArrow">
            <a:avLst>
              <a:gd name="adj1" fmla="val 50000"/>
              <a:gd name="adj2" fmla="val 170987"/>
            </a:avLst>
          </a:prstGeom>
          <a:solidFill>
            <a:srgbClr val="BFBFB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 rot="5400000">
            <a:off x="7090514" y="4879338"/>
            <a:ext cx="925467" cy="230191"/>
          </a:xfrm>
          <a:prstGeom prst="rightArrow">
            <a:avLst>
              <a:gd name="adj1" fmla="val 50000"/>
              <a:gd name="adj2" fmla="val 170987"/>
            </a:avLst>
          </a:prstGeom>
          <a:solidFill>
            <a:srgbClr val="FF00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497589" y="3534222"/>
            <a:ext cx="98747" cy="1030280"/>
          </a:xfrm>
          <a:prstGeom prst="rect">
            <a:avLst/>
          </a:prstGeom>
          <a:solidFill>
            <a:srgbClr val="0000CC"/>
          </a:solidFill>
          <a:ln w="952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  <p:bldP spid="6" grpId="0" animBg="1"/>
      <p:bldP spid="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60000"/>
          </a:blip>
          <a:srcRect l="9354" t="26481" r="10741" b="63376"/>
          <a:stretch>
            <a:fillRect/>
          </a:stretch>
        </p:blipFill>
        <p:spPr bwMode="auto">
          <a:xfrm>
            <a:off x="0" y="142852"/>
            <a:ext cx="918728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Объект 2"/>
          <p:cNvPicPr>
            <a:picLocks noChangeArrowheads="1"/>
          </p:cNvPicPr>
          <p:nvPr/>
        </p:nvPicPr>
        <p:blipFill>
          <a:blip r:embed="rId4" cstate="print"/>
          <a:srcRect l="-774" t="-310" b="-555"/>
          <a:stretch>
            <a:fillRect/>
          </a:stretch>
        </p:blipFill>
        <p:spPr bwMode="auto">
          <a:xfrm>
            <a:off x="2714612" y="1928802"/>
            <a:ext cx="385762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3929058" y="5000636"/>
            <a:ext cx="1428760" cy="285752"/>
          </a:xfrm>
          <a:prstGeom prst="rightArrow">
            <a:avLst>
              <a:gd name="adj1" fmla="val 50000"/>
              <a:gd name="adj2" fmla="val 170680"/>
            </a:avLst>
          </a:prstGeom>
          <a:solidFill>
            <a:srgbClr val="A5A5A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 rot="16200000">
            <a:off x="4476207" y="4420979"/>
            <a:ext cx="335605" cy="1440160"/>
            <a:chOff x="7438152" y="3534223"/>
            <a:chExt cx="230191" cy="1922945"/>
          </a:xfrm>
        </p:grpSpPr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 rot="5400000">
              <a:off x="7024438" y="4813262"/>
              <a:ext cx="1057620" cy="230191"/>
            </a:xfrm>
            <a:prstGeom prst="rightArrow">
              <a:avLst>
                <a:gd name="adj1" fmla="val 50000"/>
                <a:gd name="adj2" fmla="val 170987"/>
              </a:avLst>
            </a:prstGeom>
            <a:solidFill>
              <a:srgbClr val="C00000"/>
            </a:solidFill>
            <a:ln w="9525">
              <a:solidFill>
                <a:srgbClr val="C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497590" y="3534223"/>
              <a:ext cx="98747" cy="865327"/>
            </a:xfrm>
            <a:prstGeom prst="rect">
              <a:avLst/>
            </a:prstGeom>
            <a:solidFill>
              <a:srgbClr val="0000CC"/>
            </a:solidFill>
            <a:ln w="952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Объект 1"/>
          <p:cNvPicPr>
            <a:picLocks noChangeArrowheads="1"/>
          </p:cNvPicPr>
          <p:nvPr/>
        </p:nvPicPr>
        <p:blipFill>
          <a:blip r:embed="rId2" cstate="print"/>
          <a:srcRect t="-188" b="-226"/>
          <a:stretch>
            <a:fillRect/>
          </a:stretch>
        </p:blipFill>
        <p:spPr bwMode="auto">
          <a:xfrm>
            <a:off x="3214678" y="785794"/>
            <a:ext cx="1714480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691680" y="1196752"/>
            <a:ext cx="1643042" cy="71435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1237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 rot="4177514">
            <a:off x="3394059" y="4485064"/>
            <a:ext cx="2398716" cy="168217"/>
          </a:xfrm>
          <a:prstGeom prst="rightArrow">
            <a:avLst>
              <a:gd name="adj1" fmla="val 50000"/>
              <a:gd name="adj2" fmla="val 170678"/>
            </a:avLst>
          </a:prstGeom>
          <a:solidFill>
            <a:srgbClr val="BFBFB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 rot="6290996">
            <a:off x="2490208" y="4544909"/>
            <a:ext cx="2473520" cy="187107"/>
          </a:xfrm>
          <a:prstGeom prst="rightArrow">
            <a:avLst>
              <a:gd name="adj1" fmla="val 50000"/>
              <a:gd name="adj2" fmla="val 170680"/>
            </a:avLst>
          </a:prstGeom>
          <a:solidFill>
            <a:srgbClr val="BFBFB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 rot="899843">
            <a:off x="3571662" y="3388435"/>
            <a:ext cx="309071" cy="2476536"/>
            <a:chOff x="7438152" y="3534222"/>
            <a:chExt cx="230191" cy="1922945"/>
          </a:xfrm>
        </p:grpSpPr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 rot="5400000">
              <a:off x="7090514" y="4879338"/>
              <a:ext cx="925467" cy="230191"/>
            </a:xfrm>
            <a:prstGeom prst="rightArrow">
              <a:avLst>
                <a:gd name="adj1" fmla="val 50000"/>
                <a:gd name="adj2" fmla="val 170987"/>
              </a:avLst>
            </a:prstGeom>
            <a:solidFill>
              <a:srgbClr val="0000CC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497589" y="3534222"/>
              <a:ext cx="98747" cy="103028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8"/>
          <p:cNvGrpSpPr/>
          <p:nvPr/>
        </p:nvGrpSpPr>
        <p:grpSpPr>
          <a:xfrm rot="20445531">
            <a:off x="4439210" y="3343943"/>
            <a:ext cx="335605" cy="2455261"/>
            <a:chOff x="7438152" y="3534222"/>
            <a:chExt cx="230191" cy="1922945"/>
          </a:xfrm>
        </p:grpSpPr>
        <p:sp>
          <p:nvSpPr>
            <p:cNvPr id="10" name="AutoShape 4"/>
            <p:cNvSpPr>
              <a:spLocks noChangeArrowheads="1"/>
            </p:cNvSpPr>
            <p:nvPr/>
          </p:nvSpPr>
          <p:spPr bwMode="auto">
            <a:xfrm rot="5400000">
              <a:off x="7090514" y="4879338"/>
              <a:ext cx="925467" cy="230191"/>
            </a:xfrm>
            <a:prstGeom prst="rightArrow">
              <a:avLst>
                <a:gd name="adj1" fmla="val 50000"/>
                <a:gd name="adj2" fmla="val 170987"/>
              </a:avLst>
            </a:prstGeom>
            <a:solidFill>
              <a:srgbClr val="0000CC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497589" y="3534222"/>
              <a:ext cx="98747" cy="103028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lum contrast="60000"/>
          </a:blip>
          <a:srcRect l="39984" t="22549" r="11046" b="46690"/>
          <a:stretch>
            <a:fillRect/>
          </a:stretch>
        </p:blipFill>
        <p:spPr bwMode="auto">
          <a:xfrm>
            <a:off x="0" y="0"/>
            <a:ext cx="9144000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lum contrast="60000"/>
          </a:blip>
          <a:srcRect l="39984" t="22549" r="11046" b="46690"/>
          <a:stretch>
            <a:fillRect/>
          </a:stretch>
        </p:blipFill>
        <p:spPr bwMode="auto">
          <a:xfrm>
            <a:off x="0" y="0"/>
            <a:ext cx="8974980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6065396" y="2285992"/>
            <a:ext cx="3078604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2428868"/>
            <a:ext cx="21431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U=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220В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38,7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</a:p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t= 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6050" y="2500306"/>
            <a:ext cx="21431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29058" y="3347395"/>
            <a:ext cx="857256" cy="11079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6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endParaRPr lang="ru-RU" sz="6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488" y="3970856"/>
            <a:ext cx="1000132" cy="11079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6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6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57620" y="4455391"/>
            <a:ext cx="857224" cy="83099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800" b="1" cap="all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857620" y="4526829"/>
            <a:ext cx="71438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0" y="6093296"/>
            <a:ext cx="91440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мощность, потребляемая чайником равна …..Вт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42876" y="-71462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4822568" y="573560"/>
            <a:ext cx="1117584" cy="877359"/>
          </a:xfrm>
          <a:prstGeom prst="rect">
            <a:avLst/>
          </a:prstGeom>
          <a:solidFill>
            <a:srgbClr val="66CCFF">
              <a:alpha val="84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6"/>
          <p:cNvGrpSpPr/>
          <p:nvPr/>
        </p:nvGrpSpPr>
        <p:grpSpPr>
          <a:xfrm>
            <a:off x="4822568" y="168896"/>
            <a:ext cx="1117584" cy="1316038"/>
            <a:chOff x="3168664" y="526712"/>
            <a:chExt cx="1117584" cy="1316038"/>
          </a:xfrm>
        </p:grpSpPr>
        <p:sp>
          <p:nvSpPr>
            <p:cNvPr id="2054" name="Line 6"/>
            <p:cNvSpPr>
              <a:spLocks noChangeShapeType="1"/>
            </p:cNvSpPr>
            <p:nvPr/>
          </p:nvSpPr>
          <p:spPr bwMode="auto">
            <a:xfrm>
              <a:off x="3168664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5" name="Line 7"/>
            <p:cNvSpPr>
              <a:spLocks noChangeShapeType="1"/>
            </p:cNvSpPr>
            <p:nvPr/>
          </p:nvSpPr>
          <p:spPr bwMode="auto">
            <a:xfrm>
              <a:off x="4286248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/>
            </a:p>
          </p:txBody>
        </p:sp>
        <p:sp>
          <p:nvSpPr>
            <p:cNvPr id="2056" name="Line 8"/>
            <p:cNvSpPr>
              <a:spLocks noChangeShapeType="1"/>
            </p:cNvSpPr>
            <p:nvPr/>
          </p:nvSpPr>
          <p:spPr bwMode="auto">
            <a:xfrm>
              <a:off x="3168664" y="1816080"/>
              <a:ext cx="1117584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2313947" y="1177933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/>
        </p:nvSpPr>
        <p:spPr>
          <a:xfrm>
            <a:off x="6243004" y="2299519"/>
            <a:ext cx="1857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8028384" y="2448398"/>
            <a:ext cx="10081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(80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rot="5400000" flipH="1" flipV="1">
            <a:off x="5783987" y="1042455"/>
            <a:ext cx="1800000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6398632" y="185736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914176" y="135729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6106516" y="1200774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76" name="Прямая соединительная линия 75"/>
          <p:cNvCxnSpPr>
            <a:stCxn id="74" idx="0"/>
          </p:cNvCxnSpPr>
          <p:nvPr/>
        </p:nvCxnSpPr>
        <p:spPr>
          <a:xfrm flipH="1" flipV="1">
            <a:off x="7784690" y="548680"/>
            <a:ext cx="744398" cy="808618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6732240" y="1412776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5940152" y="332656"/>
            <a:ext cx="864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899592" y="3429000"/>
            <a:ext cx="2376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2300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000·2,5=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0" y="4500570"/>
            <a:ext cx="9144000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конденсации 2,5кг пара выделится ……Дж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3995936" y="3717032"/>
            <a:ext cx="1964577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0"/>
            <a:ext cx="3635896" cy="323421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=2,5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вд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=4200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Дж/(кг∙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МДж/кг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flipV="1">
            <a:off x="6660232" y="548680"/>
            <a:ext cx="1080120" cy="3248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3491880" y="2357388"/>
            <a:ext cx="79208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4449192" y="2361580"/>
            <a:ext cx="1872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0" y="3293616"/>
            <a:ext cx="97160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4135411" y="2480196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619672" y="2977788"/>
            <a:ext cx="7524328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рассматриваем только процесс конденсации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lum bright="-20000" contrast="60000"/>
          </a:blip>
          <a:srcRect l="8643" t="14629" r="9686" b="75459"/>
          <a:stretch>
            <a:fillRect/>
          </a:stretch>
        </p:blipFill>
        <p:spPr bwMode="auto">
          <a:xfrm>
            <a:off x="0" y="5229200"/>
            <a:ext cx="91440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Box 39"/>
          <p:cNvSpPr txBox="1"/>
          <p:nvPr/>
        </p:nvSpPr>
        <p:spPr>
          <a:xfrm>
            <a:off x="6732240" y="0"/>
            <a:ext cx="1584176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конденсация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2700955">
            <a:off x="7856612" y="694884"/>
            <a:ext cx="1368152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охлаждение</a:t>
            </a:r>
            <a:endParaRPr lang="ru-RU" sz="1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0" y="5000636"/>
            <a:ext cx="533401" cy="357166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6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1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69" grpId="0"/>
      <p:bldP spid="70" grpId="0"/>
      <p:bldP spid="73" grpId="0"/>
      <p:bldP spid="74" grpId="0"/>
      <p:bldP spid="75" grpId="0"/>
      <p:bldP spid="78" grpId="0"/>
      <p:bldP spid="91" grpId="0"/>
      <p:bldP spid="90" grpId="0" animBg="1"/>
      <p:bldP spid="99" grpId="0" animBg="1"/>
      <p:bldP spid="55" grpId="0" build="p" animBg="1"/>
      <p:bldP spid="66" grpId="0" animBg="1"/>
      <p:bldP spid="79" grpId="0"/>
      <p:bldP spid="80" grpId="0" animBg="1"/>
      <p:bldP spid="68" grpId="0"/>
      <p:bldP spid="39" grpId="0" animBg="1"/>
      <p:bldP spid="40" grpId="0" animBg="1"/>
      <p:bldP spid="4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 cstate="print"/>
          <a:srcRect l="33394" t="42539" r="51835" b="43455"/>
          <a:stretch>
            <a:fillRect/>
          </a:stretch>
        </p:blipFill>
        <p:spPr bwMode="auto">
          <a:xfrm>
            <a:off x="35496" y="1052736"/>
            <a:ext cx="2657750" cy="216024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 l="28050" t="9317" r="29425" b="84786"/>
          <a:stretch>
            <a:fillRect/>
          </a:stretch>
        </p:blipFill>
        <p:spPr bwMode="auto">
          <a:xfrm>
            <a:off x="0" y="0"/>
            <a:ext cx="914400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 l="46386" t="42539" r="44446" b="41545"/>
          <a:stretch>
            <a:fillRect/>
          </a:stretch>
        </p:blipFill>
        <p:spPr bwMode="auto">
          <a:xfrm>
            <a:off x="2699792" y="980728"/>
            <a:ext cx="1584176" cy="220024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 l="55044" t="42539" r="35279" b="42182"/>
          <a:stretch>
            <a:fillRect/>
          </a:stretch>
        </p:blipFill>
        <p:spPr bwMode="auto">
          <a:xfrm>
            <a:off x="4283968" y="980728"/>
            <a:ext cx="1656184" cy="223224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 l="28050" t="59092" r="55172" b="28764"/>
          <a:stretch>
            <a:fillRect/>
          </a:stretch>
        </p:blipFill>
        <p:spPr bwMode="auto">
          <a:xfrm>
            <a:off x="5940152" y="980727"/>
            <a:ext cx="3024336" cy="22376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/>
          <a:srcRect l="36709" t="72606" r="53104" b="7997"/>
          <a:stretch>
            <a:fillRect/>
          </a:stretch>
        </p:blipFill>
        <p:spPr bwMode="auto">
          <a:xfrm>
            <a:off x="4499992" y="3645024"/>
            <a:ext cx="1944216" cy="280831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 cstate="print"/>
          <a:srcRect l="46386" t="72606" r="38334" b="7997"/>
          <a:stretch>
            <a:fillRect/>
          </a:stretch>
        </p:blipFill>
        <p:spPr bwMode="auto">
          <a:xfrm>
            <a:off x="6444208" y="3645023"/>
            <a:ext cx="2699792" cy="2741829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/>
          <a:srcRect l="60001" t="59092" r="29425" b="28764"/>
          <a:stretch>
            <a:fillRect/>
          </a:stretch>
        </p:blipFill>
        <p:spPr bwMode="auto">
          <a:xfrm>
            <a:off x="2411760" y="3645024"/>
            <a:ext cx="2088232" cy="223224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 cstate="print"/>
          <a:srcRect l="47587" t="59092" r="39080" b="28764"/>
          <a:stretch>
            <a:fillRect/>
          </a:stretch>
        </p:blipFill>
        <p:spPr bwMode="auto">
          <a:xfrm>
            <a:off x="0" y="3631840"/>
            <a:ext cx="2411760" cy="224543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cxnSp>
        <p:nvCxnSpPr>
          <p:cNvPr id="13" name="Прямая соединительная линия 12"/>
          <p:cNvCxnSpPr/>
          <p:nvPr/>
        </p:nvCxnSpPr>
        <p:spPr>
          <a:xfrm flipH="1">
            <a:off x="899592" y="2132856"/>
            <a:ext cx="864095" cy="1713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31"/>
          <p:cNvSpPr txBox="1">
            <a:spLocks noChangeArrowheads="1"/>
          </p:cNvSpPr>
          <p:nvPr/>
        </p:nvSpPr>
        <p:spPr bwMode="auto">
          <a:xfrm>
            <a:off x="1115617" y="2204864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342762" y="1124744"/>
            <a:ext cx="1" cy="649785"/>
          </a:xfrm>
          <a:prstGeom prst="line">
            <a:avLst/>
          </a:prstGeom>
          <a:ln w="38100">
            <a:solidFill>
              <a:srgbClr val="C000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31"/>
          <p:cNvSpPr txBox="1">
            <a:spLocks noChangeArrowheads="1"/>
          </p:cNvSpPr>
          <p:nvPr/>
        </p:nvSpPr>
        <p:spPr bwMode="auto">
          <a:xfrm>
            <a:off x="683568" y="692696"/>
            <a:ext cx="648072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203848" y="1714663"/>
            <a:ext cx="1" cy="649785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31"/>
          <p:cNvSpPr txBox="1">
            <a:spLocks noChangeArrowheads="1"/>
          </p:cNvSpPr>
          <p:nvPr/>
        </p:nvSpPr>
        <p:spPr bwMode="auto">
          <a:xfrm>
            <a:off x="2727502" y="1902977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>
            <a:stCxn id="6" idx="3"/>
          </p:cNvCxnSpPr>
          <p:nvPr/>
        </p:nvCxnSpPr>
        <p:spPr>
          <a:xfrm flipH="1" flipV="1">
            <a:off x="3635897" y="2062561"/>
            <a:ext cx="648071" cy="18289"/>
          </a:xfrm>
          <a:prstGeom prst="line">
            <a:avLst/>
          </a:prstGeom>
          <a:ln w="38100">
            <a:solidFill>
              <a:srgbClr val="C000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5004048" y="1774529"/>
            <a:ext cx="1" cy="718367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31"/>
          <p:cNvSpPr txBox="1">
            <a:spLocks noChangeArrowheads="1"/>
          </p:cNvSpPr>
          <p:nvPr/>
        </p:nvSpPr>
        <p:spPr bwMode="auto">
          <a:xfrm>
            <a:off x="4499992" y="2249162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 rot="2662906">
            <a:off x="5246038" y="1974970"/>
            <a:ext cx="230014" cy="255122"/>
            <a:chOff x="7108" y="3188"/>
            <a:chExt cx="207" cy="207"/>
          </a:xfrm>
        </p:grpSpPr>
        <p:sp>
          <p:nvSpPr>
            <p:cNvPr id="2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" name="TextBox 31"/>
          <p:cNvSpPr txBox="1">
            <a:spLocks noChangeArrowheads="1"/>
          </p:cNvSpPr>
          <p:nvPr/>
        </p:nvSpPr>
        <p:spPr bwMode="auto">
          <a:xfrm>
            <a:off x="5364088" y="1588730"/>
            <a:ext cx="504056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6660232" y="2060848"/>
            <a:ext cx="936105" cy="1"/>
          </a:xfrm>
          <a:prstGeom prst="line">
            <a:avLst/>
          </a:prstGeom>
          <a:ln w="38100">
            <a:solidFill>
              <a:srgbClr val="C000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1"/>
          <p:cNvSpPr txBox="1">
            <a:spLocks noChangeArrowheads="1"/>
          </p:cNvSpPr>
          <p:nvPr/>
        </p:nvSpPr>
        <p:spPr bwMode="auto">
          <a:xfrm>
            <a:off x="8244408" y="1412776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1"/>
          <p:cNvSpPr txBox="1">
            <a:spLocks noChangeArrowheads="1"/>
          </p:cNvSpPr>
          <p:nvPr/>
        </p:nvSpPr>
        <p:spPr bwMode="auto">
          <a:xfrm>
            <a:off x="6588224" y="1516722"/>
            <a:ext cx="504056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>
            <a:off x="755576" y="4077072"/>
            <a:ext cx="864095" cy="1713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1"/>
          <p:cNvSpPr txBox="1">
            <a:spLocks noChangeArrowheads="1"/>
          </p:cNvSpPr>
          <p:nvPr/>
        </p:nvSpPr>
        <p:spPr bwMode="auto">
          <a:xfrm>
            <a:off x="899592" y="3528718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 rot="2662906">
            <a:off x="1030741" y="4392562"/>
            <a:ext cx="230014" cy="255122"/>
            <a:chOff x="7108" y="3188"/>
            <a:chExt cx="207" cy="207"/>
          </a:xfrm>
        </p:grpSpPr>
        <p:sp>
          <p:nvSpPr>
            <p:cNvPr id="39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2"/>
          <p:cNvGrpSpPr>
            <a:grpSpLocks/>
          </p:cNvGrpSpPr>
          <p:nvPr/>
        </p:nvGrpSpPr>
        <p:grpSpPr bwMode="auto">
          <a:xfrm rot="2662906">
            <a:off x="2900217" y="4049112"/>
            <a:ext cx="230014" cy="255122"/>
            <a:chOff x="7108" y="3188"/>
            <a:chExt cx="207" cy="207"/>
          </a:xfrm>
        </p:grpSpPr>
        <p:sp>
          <p:nvSpPr>
            <p:cNvPr id="42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2"/>
          <p:cNvGrpSpPr>
            <a:grpSpLocks/>
          </p:cNvGrpSpPr>
          <p:nvPr/>
        </p:nvGrpSpPr>
        <p:grpSpPr bwMode="auto">
          <a:xfrm rot="2662906">
            <a:off x="3836320" y="4049111"/>
            <a:ext cx="230014" cy="255122"/>
            <a:chOff x="7108" y="3188"/>
            <a:chExt cx="207" cy="207"/>
          </a:xfrm>
        </p:grpSpPr>
        <p:sp>
          <p:nvSpPr>
            <p:cNvPr id="45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7" name="TextBox 31"/>
          <p:cNvSpPr txBox="1">
            <a:spLocks noChangeArrowheads="1"/>
          </p:cNvSpPr>
          <p:nvPr/>
        </p:nvSpPr>
        <p:spPr bwMode="auto">
          <a:xfrm>
            <a:off x="2843808" y="4365104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 flipV="1">
            <a:off x="5940152" y="4464822"/>
            <a:ext cx="1" cy="618649"/>
          </a:xfrm>
          <a:prstGeom prst="line">
            <a:avLst/>
          </a:prstGeom>
          <a:ln w="38100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31"/>
          <p:cNvSpPr txBox="1">
            <a:spLocks noChangeArrowheads="1"/>
          </p:cNvSpPr>
          <p:nvPr/>
        </p:nvSpPr>
        <p:spPr bwMode="auto">
          <a:xfrm>
            <a:off x="5998305" y="4653136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31"/>
          <p:cNvSpPr txBox="1">
            <a:spLocks noChangeArrowheads="1"/>
          </p:cNvSpPr>
          <p:nvPr/>
        </p:nvSpPr>
        <p:spPr bwMode="auto">
          <a:xfrm>
            <a:off x="5076056" y="3861048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endParaRPr lang="ru-RU" sz="2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31"/>
          <p:cNvSpPr txBox="1">
            <a:spLocks noChangeArrowheads="1"/>
          </p:cNvSpPr>
          <p:nvPr/>
        </p:nvSpPr>
        <p:spPr bwMode="auto">
          <a:xfrm>
            <a:off x="5076056" y="5127575"/>
            <a:ext cx="43204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31"/>
          <p:cNvSpPr txBox="1">
            <a:spLocks noChangeArrowheads="1"/>
          </p:cNvSpPr>
          <p:nvPr/>
        </p:nvSpPr>
        <p:spPr bwMode="auto">
          <a:xfrm>
            <a:off x="8172400" y="4293096"/>
            <a:ext cx="432047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876256" y="5157192"/>
            <a:ext cx="1953344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defRPr/>
            </a:pPr>
            <a:r>
              <a:rPr lang="el-G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=180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000"/>
                            </p:stCondLst>
                            <p:childTnLst>
                              <p:par>
                                <p:cTn id="1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2000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20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20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00"/>
                            </p:stCondLst>
                            <p:childTnLst>
                              <p:par>
                                <p:cTn id="2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2" grpId="0" animBg="1"/>
      <p:bldP spid="27" grpId="0" animBg="1"/>
      <p:bldP spid="31" grpId="0" animBg="1"/>
      <p:bldP spid="34" grpId="0" animBg="1"/>
      <p:bldP spid="35" grpId="0" animBg="1"/>
      <p:bldP spid="37" grpId="0" animBg="1"/>
      <p:bldP spid="47" grpId="0" animBg="1"/>
      <p:bldP spid="49" grpId="0" animBg="1"/>
      <p:bldP spid="50" grpId="0" animBg="1"/>
      <p:bldP spid="51" grpId="0" animBg="1"/>
      <p:bldP spid="52" grpId="0" animBg="1"/>
      <p:bldP spid="53" grpId="0" build="allAtOnce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28604"/>
            <a:ext cx="8072462" cy="228601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000"/>
              </a:lnSpc>
            </a:pP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Гр6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кр4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000"/>
              </a:lnSpc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1189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1155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1154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1153 1192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соед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500"/>
                            </p:stCondLst>
                            <p:childTnLst>
                              <p:par>
                                <p:cTn id="7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0"/>
                            </p:stCondLst>
                            <p:childTnLst>
                              <p:par>
                                <p:cTn id="7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0"/>
                            </p:stCondLst>
                            <p:childTnLst>
                              <p:par>
                                <p:cTn id="8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>
            <a:lum bright="-20000" contrast="60000"/>
          </a:blip>
          <a:srcRect l="9360" t="9363" r="10959" b="79263"/>
          <a:stretch>
            <a:fillRect/>
          </a:stretch>
        </p:blipFill>
        <p:spPr bwMode="auto">
          <a:xfrm>
            <a:off x="-1" y="0"/>
            <a:ext cx="9144001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 cstate="print"/>
          <a:srcRect l="48633" t="22239" r="8593" b="60449"/>
          <a:stretch>
            <a:fillRect/>
          </a:stretch>
        </p:blipFill>
        <p:spPr bwMode="auto">
          <a:xfrm>
            <a:off x="3033303" y="1234419"/>
            <a:ext cx="6110697" cy="1978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1090479"/>
            <a:ext cx="2339752" cy="206210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=50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=220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6054387"/>
            <a:ext cx="914400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 лампа на 100Вт имеет сопротивление …..Ом, а лампа на 50Вт сопротивление …..Ом.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17"/>
          <p:cNvGrpSpPr/>
          <p:nvPr/>
        </p:nvGrpSpPr>
        <p:grpSpPr>
          <a:xfrm>
            <a:off x="4067944" y="2852936"/>
            <a:ext cx="957600" cy="1158167"/>
            <a:chOff x="5929322" y="4580003"/>
            <a:chExt cx="957600" cy="1158167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929322" y="4580003"/>
              <a:ext cx="95760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3200" b="1" baseline="30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baseline="30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072198" y="5214950"/>
              <a:ext cx="500066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Прямоугольник 13"/>
          <p:cNvSpPr/>
          <p:nvPr/>
        </p:nvSpPr>
        <p:spPr>
          <a:xfrm>
            <a:off x="2188777" y="3068960"/>
            <a:ext cx="1951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/t=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7"/>
          <p:cNvGrpSpPr/>
          <p:nvPr/>
        </p:nvGrpSpPr>
        <p:grpSpPr>
          <a:xfrm>
            <a:off x="6012160" y="2852936"/>
            <a:ext cx="720080" cy="1158167"/>
            <a:chOff x="5929322" y="4580003"/>
            <a:chExt cx="720080" cy="1158167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5929322" y="4580003"/>
              <a:ext cx="72008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3200" b="1" baseline="30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baseline="30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6072198" y="5214950"/>
              <a:ext cx="577204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5024127" y="3095086"/>
            <a:ext cx="1000595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364088" y="4005064"/>
            <a:ext cx="864096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12160" y="4005064"/>
            <a:ext cx="1512168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440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4" grpId="0"/>
      <p:bldP spid="19" grpId="0" animBg="1"/>
      <p:bldP spid="20" grpId="0" animBg="1"/>
      <p:bldP spid="2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>
            <a:lum bright="-20000" contrast="60000"/>
          </a:blip>
          <a:srcRect l="9360" t="19856" r="10959" b="65565"/>
          <a:stretch>
            <a:fillRect/>
          </a:stretch>
        </p:blipFill>
        <p:spPr bwMode="auto">
          <a:xfrm>
            <a:off x="0" y="0"/>
            <a:ext cx="9144000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17"/>
          <p:cNvGrpSpPr/>
          <p:nvPr/>
        </p:nvGrpSpPr>
        <p:grpSpPr>
          <a:xfrm>
            <a:off x="5148064" y="2060848"/>
            <a:ext cx="957600" cy="1158167"/>
            <a:chOff x="5929322" y="4580003"/>
            <a:chExt cx="957600" cy="1158167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5929322" y="4580003"/>
              <a:ext cx="95760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3200" b="1" baseline="30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baseline="30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6072198" y="5214950"/>
              <a:ext cx="500066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единительная линия 5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3268897" y="2276872"/>
            <a:ext cx="1951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/t=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17"/>
          <p:cNvGrpSpPr/>
          <p:nvPr/>
        </p:nvGrpSpPr>
        <p:grpSpPr>
          <a:xfrm>
            <a:off x="7092280" y="2060848"/>
            <a:ext cx="720080" cy="1158167"/>
            <a:chOff x="5929322" y="4580003"/>
            <a:chExt cx="720080" cy="1158167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5929322" y="4580003"/>
              <a:ext cx="72008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3200" b="1" baseline="30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baseline="30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72198" y="5214950"/>
              <a:ext cx="577204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Прямоугольник 11"/>
          <p:cNvSpPr/>
          <p:nvPr/>
        </p:nvSpPr>
        <p:spPr>
          <a:xfrm>
            <a:off x="6104247" y="2302998"/>
            <a:ext cx="1000595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44208" y="3212976"/>
            <a:ext cx="864096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092280" y="3212976"/>
            <a:ext cx="1512168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440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1628800"/>
            <a:ext cx="2339752" cy="255454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=220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6054387"/>
            <a:ext cx="914400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 лампа на 220В имеет сопротивление …..Ом, а лампа на 110В сопротивление …..Ом.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6" cstate="print">
            <a:lum contrast="60000"/>
          </a:blip>
          <a:srcRect l="9845" t="64055" r="9465" b="14864"/>
          <a:stretch>
            <a:fillRect/>
          </a:stretch>
        </p:blipFill>
        <p:spPr bwMode="auto">
          <a:xfrm>
            <a:off x="35496" y="0"/>
            <a:ext cx="9108504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7" cstate="print"/>
          <a:srcRect l="9145" t="14500" r="68268" b="49541"/>
          <a:stretch>
            <a:fillRect/>
          </a:stretch>
        </p:blipFill>
        <p:spPr bwMode="auto">
          <a:xfrm>
            <a:off x="5537721" y="1988840"/>
            <a:ext cx="3347864" cy="3367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5496" y="1988840"/>
            <a:ext cx="2053462" cy="31085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I=2A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лам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U-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3745" y="2636912"/>
            <a:ext cx="648072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2A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5400000">
            <a:off x="4708303" y="3967734"/>
            <a:ext cx="1485203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5400000">
            <a:off x="5629764" y="3841013"/>
            <a:ext cx="1368152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89441" y="4725144"/>
            <a:ext cx="1296144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5400000">
            <a:off x="8224373" y="2760893"/>
            <a:ext cx="1368152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7596336" y="2321584"/>
            <a:ext cx="648072" cy="0"/>
          </a:xfrm>
          <a:prstGeom prst="line">
            <a:avLst/>
          </a:prstGeom>
          <a:ln w="57150">
            <a:solidFill>
              <a:srgbClr val="C0000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8434918" y="3614028"/>
            <a:ext cx="0" cy="360040"/>
          </a:xfrm>
          <a:prstGeom prst="line">
            <a:avLst/>
          </a:prstGeom>
          <a:ln w="57150">
            <a:solidFill>
              <a:srgbClr val="C0000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732240" y="4581128"/>
            <a:ext cx="504056" cy="0"/>
          </a:xfrm>
          <a:prstGeom prst="line">
            <a:avLst/>
          </a:prstGeom>
          <a:ln w="57150">
            <a:solidFill>
              <a:srgbClr val="C0000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156176" y="4581128"/>
            <a:ext cx="504056" cy="0"/>
          </a:xfrm>
          <a:prstGeom prst="line">
            <a:avLst/>
          </a:prstGeom>
          <a:ln w="57150">
            <a:solidFill>
              <a:srgbClr val="C0000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660232" y="4077072"/>
            <a:ext cx="0" cy="432048"/>
          </a:xfrm>
          <a:prstGeom prst="line">
            <a:avLst/>
          </a:prstGeom>
          <a:ln w="57150">
            <a:solidFill>
              <a:srgbClr val="C0000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6660232" y="2996952"/>
            <a:ext cx="0" cy="432048"/>
          </a:xfrm>
          <a:prstGeom prst="line">
            <a:avLst/>
          </a:prstGeom>
          <a:ln w="57150">
            <a:solidFill>
              <a:srgbClr val="C0000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6156176" y="3501008"/>
            <a:ext cx="432048" cy="0"/>
          </a:xfrm>
          <a:prstGeom prst="line">
            <a:avLst/>
          </a:prstGeom>
          <a:ln w="57150">
            <a:solidFill>
              <a:srgbClr val="C0000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540599" y="4740002"/>
            <a:ext cx="50405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804248" y="3501008"/>
            <a:ext cx="50405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grpSp>
        <p:nvGrpSpPr>
          <p:cNvPr id="31" name="Группа 17"/>
          <p:cNvGrpSpPr/>
          <p:nvPr/>
        </p:nvGrpSpPr>
        <p:grpSpPr>
          <a:xfrm>
            <a:off x="2115936" y="2212055"/>
            <a:ext cx="1303936" cy="1000921"/>
            <a:chOff x="5733809" y="4603446"/>
            <a:chExt cx="1448367" cy="1159687"/>
          </a:xfrm>
          <a:solidFill>
            <a:schemeClr val="bg1"/>
          </a:solidFill>
        </p:grpSpPr>
        <p:sp>
          <p:nvSpPr>
            <p:cNvPr id="32" name="Прямоугольник 31"/>
            <p:cNvSpPr/>
            <p:nvPr/>
          </p:nvSpPr>
          <p:spPr>
            <a:xfrm>
              <a:off x="6068913" y="4603446"/>
              <a:ext cx="605570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33809" y="5085601"/>
              <a:ext cx="1048447" cy="677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АВ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единительная линия 33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Прямоугольник 34"/>
            <p:cNvSpPr/>
            <p:nvPr/>
          </p:nvSpPr>
          <p:spPr>
            <a:xfrm>
              <a:off x="6622288" y="4869873"/>
              <a:ext cx="559888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6" name="Группа 17"/>
          <p:cNvGrpSpPr/>
          <p:nvPr/>
        </p:nvGrpSpPr>
        <p:grpSpPr>
          <a:xfrm>
            <a:off x="3334535" y="2152021"/>
            <a:ext cx="1445069" cy="986408"/>
            <a:chOff x="5929322" y="4620261"/>
            <a:chExt cx="1605136" cy="1142872"/>
          </a:xfrm>
          <a:solidFill>
            <a:schemeClr val="bg1"/>
          </a:solidFill>
        </p:grpSpPr>
        <p:sp>
          <p:nvSpPr>
            <p:cNvPr id="37" name="Прямоугольник 36"/>
            <p:cNvSpPr/>
            <p:nvPr/>
          </p:nvSpPr>
          <p:spPr>
            <a:xfrm>
              <a:off x="6051561" y="4620261"/>
              <a:ext cx="684302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6752398" y="4768976"/>
              <a:ext cx="782060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5946004" y="5085601"/>
              <a:ext cx="988381" cy="677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единительная линия 3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Группа 17"/>
          <p:cNvGrpSpPr/>
          <p:nvPr/>
        </p:nvGrpSpPr>
        <p:grpSpPr>
          <a:xfrm>
            <a:off x="4413595" y="2132856"/>
            <a:ext cx="904839" cy="1005573"/>
            <a:chOff x="5929322" y="4598057"/>
            <a:chExt cx="1005063" cy="1165077"/>
          </a:xfrm>
          <a:solidFill>
            <a:schemeClr val="bg1"/>
          </a:solidFill>
        </p:grpSpPr>
        <p:sp>
          <p:nvSpPr>
            <p:cNvPr id="42" name="Прямоугольник 41"/>
            <p:cNvSpPr/>
            <p:nvPr/>
          </p:nvSpPr>
          <p:spPr>
            <a:xfrm>
              <a:off x="6053008" y="4598057"/>
              <a:ext cx="684302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5946005" y="5085602"/>
              <a:ext cx="988380" cy="677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единительная линия 43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Прямоугольник 44"/>
          <p:cNvSpPr/>
          <p:nvPr/>
        </p:nvSpPr>
        <p:spPr>
          <a:xfrm>
            <a:off x="288032" y="6054387"/>
            <a:ext cx="7020272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сопротивление участка АВ равно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835696" y="1844824"/>
            <a:ext cx="435597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Найду сопротивление участка АВ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7" name="Группа 17"/>
          <p:cNvGrpSpPr/>
          <p:nvPr/>
        </p:nvGrpSpPr>
        <p:grpSpPr>
          <a:xfrm>
            <a:off x="2051720" y="3140973"/>
            <a:ext cx="1413486" cy="864092"/>
            <a:chOff x="5855471" y="4644230"/>
            <a:chExt cx="1570055" cy="1001154"/>
          </a:xfrm>
          <a:solidFill>
            <a:schemeClr val="bg1"/>
          </a:solidFill>
        </p:grpSpPr>
        <p:sp>
          <p:nvSpPr>
            <p:cNvPr id="48" name="Прямоугольник 47"/>
            <p:cNvSpPr/>
            <p:nvPr/>
          </p:nvSpPr>
          <p:spPr>
            <a:xfrm>
              <a:off x="6068912" y="4644230"/>
              <a:ext cx="605570" cy="53489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4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5855471" y="5110490"/>
              <a:ext cx="996039" cy="53489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1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АВ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единительная линия 4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Прямоугольник 50"/>
            <p:cNvSpPr/>
            <p:nvPr/>
          </p:nvSpPr>
          <p:spPr>
            <a:xfrm>
              <a:off x="6643466" y="4899297"/>
              <a:ext cx="782060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2" name="Группа 17"/>
          <p:cNvGrpSpPr/>
          <p:nvPr/>
        </p:nvGrpSpPr>
        <p:grpSpPr>
          <a:xfrm>
            <a:off x="3016317" y="3140969"/>
            <a:ext cx="1195643" cy="936104"/>
            <a:chOff x="5929322" y="4661048"/>
            <a:chExt cx="1328082" cy="1084590"/>
          </a:xfrm>
          <a:solidFill>
            <a:schemeClr val="bg1"/>
          </a:solidFill>
        </p:grpSpPr>
        <p:sp>
          <p:nvSpPr>
            <p:cNvPr id="53" name="Прямоугольник 52"/>
            <p:cNvSpPr/>
            <p:nvPr/>
          </p:nvSpPr>
          <p:spPr>
            <a:xfrm>
              <a:off x="6051561" y="4661048"/>
              <a:ext cx="684302" cy="53489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4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6648124" y="4768976"/>
              <a:ext cx="609280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5946006" y="5210743"/>
              <a:ext cx="789859" cy="53489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6" name="Прямая соединительная линия 55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Группа 17"/>
          <p:cNvGrpSpPr/>
          <p:nvPr/>
        </p:nvGrpSpPr>
        <p:grpSpPr>
          <a:xfrm>
            <a:off x="4006476" y="3128260"/>
            <a:ext cx="590453" cy="830051"/>
            <a:chOff x="5929322" y="4661045"/>
            <a:chExt cx="807990" cy="961716"/>
          </a:xfrm>
          <a:solidFill>
            <a:schemeClr val="bg1"/>
          </a:solidFill>
        </p:grpSpPr>
        <p:sp>
          <p:nvSpPr>
            <p:cNvPr id="58" name="Прямоугольник 57"/>
            <p:cNvSpPr/>
            <p:nvPr/>
          </p:nvSpPr>
          <p:spPr>
            <a:xfrm>
              <a:off x="6053010" y="4661045"/>
              <a:ext cx="684302" cy="53489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4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5946009" y="5159184"/>
              <a:ext cx="692770" cy="46357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  <a:endPara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0" name="Прямая соединительная линия 5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Прямоугольник 61"/>
          <p:cNvSpPr/>
          <p:nvPr/>
        </p:nvSpPr>
        <p:spPr>
          <a:xfrm>
            <a:off x="2051720" y="3996353"/>
            <a:ext cx="108012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3" name="Группа 17"/>
          <p:cNvGrpSpPr/>
          <p:nvPr/>
        </p:nvGrpSpPr>
        <p:grpSpPr>
          <a:xfrm>
            <a:off x="4406181" y="3128266"/>
            <a:ext cx="1159467" cy="876798"/>
            <a:chOff x="5442768" y="4644230"/>
            <a:chExt cx="1287898" cy="1015876"/>
          </a:xfrm>
          <a:solidFill>
            <a:schemeClr val="bg1"/>
          </a:solidFill>
        </p:grpSpPr>
        <p:sp>
          <p:nvSpPr>
            <p:cNvPr id="64" name="Прямоугольник 63"/>
            <p:cNvSpPr/>
            <p:nvPr/>
          </p:nvSpPr>
          <p:spPr>
            <a:xfrm>
              <a:off x="6068911" y="4644230"/>
              <a:ext cx="605570" cy="53489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400" b="1" cap="all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5942365" y="5125211"/>
              <a:ext cx="788301" cy="53489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6" name="Прямая соединительная линия 65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Прямоугольник 66"/>
            <p:cNvSpPr/>
            <p:nvPr/>
          </p:nvSpPr>
          <p:spPr>
            <a:xfrm>
              <a:off x="5442768" y="4894524"/>
              <a:ext cx="504122" cy="60621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8" name="Прямоугольник 67"/>
          <p:cNvSpPr/>
          <p:nvPr/>
        </p:nvSpPr>
        <p:spPr>
          <a:xfrm>
            <a:off x="3131840" y="4005064"/>
            <a:ext cx="122413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971600" y="4581128"/>
            <a:ext cx="100811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873796" y="4585444"/>
            <a:ext cx="23381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7884368" y="2924944"/>
            <a:ext cx="50405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0" y="5047084"/>
            <a:ext cx="1152128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993056" y="5025876"/>
            <a:ext cx="343949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ламп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4788024" y="5157192"/>
            <a:ext cx="216024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6876256" y="5216500"/>
            <a:ext cx="1008112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20В</a:t>
            </a:r>
            <a:endParaRPr lang="ru-RU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7096472" y="3331344"/>
            <a:ext cx="792088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000" b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20В</a:t>
            </a:r>
            <a:endParaRPr lang="ru-RU" sz="2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2" grpId="0" animBg="1"/>
      <p:bldP spid="29" grpId="0" animBg="1"/>
      <p:bldP spid="30" grpId="0" animBg="1"/>
      <p:bldP spid="45" grpId="0" animBg="1"/>
      <p:bldP spid="46" grpId="0" animBg="1"/>
      <p:bldP spid="62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5" grpId="0" animBg="1"/>
      <p:bldP spid="76" grpId="0" animBg="1"/>
      <p:bldP spid="7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7" cstate="print">
            <a:lum bright="-20000" contrast="60000"/>
          </a:blip>
          <a:srcRect l="6885" t="10748" r="9465" b="77786"/>
          <a:stretch>
            <a:fillRect/>
          </a:stretch>
        </p:blipFill>
        <p:spPr bwMode="auto">
          <a:xfrm>
            <a:off x="0" y="0"/>
            <a:ext cx="9127608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7" cstate="print"/>
          <a:srcRect l="60010" t="30884" r="11462" b="51175"/>
          <a:stretch>
            <a:fillRect/>
          </a:stretch>
        </p:blipFill>
        <p:spPr bwMode="auto">
          <a:xfrm>
            <a:off x="5652120" y="1196752"/>
            <a:ext cx="3275856" cy="1731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1412776"/>
            <a:ext cx="2483768" cy="156966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=75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Ом</a:t>
            </a:r>
          </a:p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-? 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U=150</a:t>
            </a:r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17"/>
          <p:cNvGrpSpPr/>
          <p:nvPr/>
        </p:nvGrpSpPr>
        <p:grpSpPr>
          <a:xfrm>
            <a:off x="467544" y="2636912"/>
            <a:ext cx="1303936" cy="1000921"/>
            <a:chOff x="5733809" y="4603446"/>
            <a:chExt cx="1448367" cy="1159687"/>
          </a:xfrm>
          <a:solidFill>
            <a:schemeClr val="bg1"/>
          </a:solidFill>
        </p:grpSpPr>
        <p:sp>
          <p:nvSpPr>
            <p:cNvPr id="6" name="Прямоугольник 5"/>
            <p:cNvSpPr/>
            <p:nvPr/>
          </p:nvSpPr>
          <p:spPr>
            <a:xfrm>
              <a:off x="6068913" y="4603446"/>
              <a:ext cx="605570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733809" y="5085601"/>
              <a:ext cx="1048447" cy="677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АВ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Прямоугольник 8"/>
            <p:cNvSpPr/>
            <p:nvPr/>
          </p:nvSpPr>
          <p:spPr>
            <a:xfrm>
              <a:off x="6622288" y="4869873"/>
              <a:ext cx="559888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Группа 17"/>
          <p:cNvGrpSpPr/>
          <p:nvPr/>
        </p:nvGrpSpPr>
        <p:grpSpPr>
          <a:xfrm>
            <a:off x="1686142" y="2576878"/>
            <a:ext cx="1093448" cy="986408"/>
            <a:chOff x="5929322" y="4620261"/>
            <a:chExt cx="1214567" cy="1142872"/>
          </a:xfrm>
          <a:solidFill>
            <a:schemeClr val="bg1"/>
          </a:solidFill>
        </p:grpSpPr>
        <p:sp>
          <p:nvSpPr>
            <p:cNvPr id="11" name="Прямоугольник 10"/>
            <p:cNvSpPr/>
            <p:nvPr/>
          </p:nvSpPr>
          <p:spPr>
            <a:xfrm>
              <a:off x="6051561" y="4620261"/>
              <a:ext cx="684302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601781" y="4768976"/>
              <a:ext cx="542108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946004" y="5085601"/>
              <a:ext cx="797966" cy="677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7"/>
          <p:cNvGrpSpPr/>
          <p:nvPr/>
        </p:nvGrpSpPr>
        <p:grpSpPr>
          <a:xfrm>
            <a:off x="4644007" y="2564904"/>
            <a:ext cx="727416" cy="1005573"/>
            <a:chOff x="5929322" y="4598057"/>
            <a:chExt cx="807988" cy="1165077"/>
          </a:xfrm>
          <a:solidFill>
            <a:schemeClr val="bg1"/>
          </a:solidFill>
        </p:grpSpPr>
        <p:sp>
          <p:nvSpPr>
            <p:cNvPr id="16" name="Прямоугольник 15"/>
            <p:cNvSpPr/>
            <p:nvPr/>
          </p:nvSpPr>
          <p:spPr>
            <a:xfrm>
              <a:off x="6053008" y="4598057"/>
              <a:ext cx="684302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946005" y="5085602"/>
              <a:ext cx="623189" cy="677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Группа 17"/>
          <p:cNvGrpSpPr/>
          <p:nvPr/>
        </p:nvGrpSpPr>
        <p:grpSpPr>
          <a:xfrm>
            <a:off x="2699792" y="2557713"/>
            <a:ext cx="1093448" cy="986408"/>
            <a:chOff x="5929322" y="4620261"/>
            <a:chExt cx="1214567" cy="1142872"/>
          </a:xfrm>
          <a:solidFill>
            <a:schemeClr val="bg1"/>
          </a:solidFill>
        </p:grpSpPr>
        <p:sp>
          <p:nvSpPr>
            <p:cNvPr id="24" name="Прямоугольник 23"/>
            <p:cNvSpPr/>
            <p:nvPr/>
          </p:nvSpPr>
          <p:spPr>
            <a:xfrm>
              <a:off x="6051561" y="4620261"/>
              <a:ext cx="684302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6601781" y="4768976"/>
              <a:ext cx="542108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946004" y="5085601"/>
              <a:ext cx="797966" cy="677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17"/>
          <p:cNvGrpSpPr/>
          <p:nvPr/>
        </p:nvGrpSpPr>
        <p:grpSpPr>
          <a:xfrm>
            <a:off x="3635896" y="2557713"/>
            <a:ext cx="1093448" cy="986408"/>
            <a:chOff x="5929322" y="4620261"/>
            <a:chExt cx="1214567" cy="1142872"/>
          </a:xfrm>
          <a:solidFill>
            <a:schemeClr val="bg1"/>
          </a:solidFill>
        </p:grpSpPr>
        <p:sp>
          <p:nvSpPr>
            <p:cNvPr id="29" name="Прямоугольник 28"/>
            <p:cNvSpPr/>
            <p:nvPr/>
          </p:nvSpPr>
          <p:spPr>
            <a:xfrm>
              <a:off x="6051561" y="4620261"/>
              <a:ext cx="684302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6601781" y="4768976"/>
              <a:ext cx="542108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5946004" y="5085601"/>
              <a:ext cx="797966" cy="677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Группа 17"/>
          <p:cNvGrpSpPr/>
          <p:nvPr/>
        </p:nvGrpSpPr>
        <p:grpSpPr>
          <a:xfrm>
            <a:off x="5237476" y="2536768"/>
            <a:ext cx="941095" cy="1000921"/>
            <a:chOff x="5648279" y="4603446"/>
            <a:chExt cx="1045338" cy="1159687"/>
          </a:xfrm>
          <a:solidFill>
            <a:schemeClr val="bg1"/>
          </a:solidFill>
        </p:grpSpPr>
        <p:sp>
          <p:nvSpPr>
            <p:cNvPr id="34" name="Прямоугольник 33"/>
            <p:cNvSpPr/>
            <p:nvPr/>
          </p:nvSpPr>
          <p:spPr>
            <a:xfrm>
              <a:off x="6068913" y="4603446"/>
              <a:ext cx="544720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5973761" y="5085601"/>
              <a:ext cx="719856" cy="677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Прямоугольник 36"/>
            <p:cNvSpPr/>
            <p:nvPr/>
          </p:nvSpPr>
          <p:spPr>
            <a:xfrm>
              <a:off x="5648279" y="4918771"/>
              <a:ext cx="479905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323528" y="3717032"/>
            <a:ext cx="108012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Группа 17"/>
          <p:cNvGrpSpPr/>
          <p:nvPr/>
        </p:nvGrpSpPr>
        <p:grpSpPr>
          <a:xfrm>
            <a:off x="1275368" y="3515076"/>
            <a:ext cx="688078" cy="1000918"/>
            <a:chOff x="5929322" y="4603448"/>
            <a:chExt cx="764295" cy="1159684"/>
          </a:xfrm>
          <a:solidFill>
            <a:schemeClr val="bg1"/>
          </a:solidFill>
        </p:grpSpPr>
        <p:sp>
          <p:nvSpPr>
            <p:cNvPr id="40" name="Прямоугольник 39"/>
            <p:cNvSpPr/>
            <p:nvPr/>
          </p:nvSpPr>
          <p:spPr>
            <a:xfrm>
              <a:off x="6068913" y="4603448"/>
              <a:ext cx="544719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 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5973760" y="5085600"/>
              <a:ext cx="719857" cy="677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единительная линия 41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Прямоугольник 43"/>
          <p:cNvSpPr/>
          <p:nvPr/>
        </p:nvSpPr>
        <p:spPr>
          <a:xfrm>
            <a:off x="2483768" y="3645024"/>
            <a:ext cx="144016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649964" y="3636313"/>
            <a:ext cx="576064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572000" y="3645024"/>
            <a:ext cx="936104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316416" y="2636912"/>
            <a:ext cx="827584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076056" y="1268760"/>
            <a:ext cx="864096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5364088" y="3645024"/>
            <a:ext cx="144016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2800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V="1">
            <a:off x="6300192" y="1556792"/>
            <a:ext cx="0" cy="360040"/>
          </a:xfrm>
          <a:prstGeom prst="line">
            <a:avLst/>
          </a:prstGeom>
          <a:ln w="57150">
            <a:solidFill>
              <a:srgbClr val="C0000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5868144" y="1440912"/>
            <a:ext cx="432048" cy="0"/>
          </a:xfrm>
          <a:prstGeom prst="line">
            <a:avLst/>
          </a:prstGeom>
          <a:ln w="57150">
            <a:solidFill>
              <a:srgbClr val="C0000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6948264" y="1556792"/>
            <a:ext cx="0" cy="360040"/>
          </a:xfrm>
          <a:prstGeom prst="line">
            <a:avLst/>
          </a:prstGeom>
          <a:ln w="57150">
            <a:solidFill>
              <a:srgbClr val="C0000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7596336" y="1556792"/>
            <a:ext cx="0" cy="360040"/>
          </a:xfrm>
          <a:prstGeom prst="line">
            <a:avLst/>
          </a:prstGeom>
          <a:ln w="57150">
            <a:solidFill>
              <a:srgbClr val="C0000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8244408" y="1484784"/>
            <a:ext cx="0" cy="360040"/>
          </a:xfrm>
          <a:prstGeom prst="line">
            <a:avLst/>
          </a:prstGeom>
          <a:ln w="57150">
            <a:solidFill>
              <a:srgbClr val="C0000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8316416" y="2650980"/>
            <a:ext cx="432048" cy="0"/>
          </a:xfrm>
          <a:prstGeom prst="line">
            <a:avLst/>
          </a:prstGeom>
          <a:ln w="57150">
            <a:solidFill>
              <a:srgbClr val="C0000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0" y="5877272"/>
            <a:ext cx="9144000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Ответ:    сопротивление каждой  из четырёх лампочек 300Ом.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788024" y="1772816"/>
            <a:ext cx="122413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150В</a:t>
            </a:r>
            <a:endParaRPr lang="ru-RU" sz="32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8" name="Группа 17"/>
          <p:cNvGrpSpPr/>
          <p:nvPr/>
        </p:nvGrpSpPr>
        <p:grpSpPr>
          <a:xfrm>
            <a:off x="7020272" y="3356992"/>
            <a:ext cx="1512169" cy="1081064"/>
            <a:chOff x="4863540" y="4453399"/>
            <a:chExt cx="2069285" cy="1252543"/>
          </a:xfrm>
          <a:solidFill>
            <a:schemeClr val="bg1"/>
          </a:solidFill>
        </p:grpSpPr>
        <p:sp>
          <p:nvSpPr>
            <p:cNvPr id="59" name="Прямоугольник 58"/>
            <p:cNvSpPr/>
            <p:nvPr/>
          </p:nvSpPr>
          <p:spPr>
            <a:xfrm>
              <a:off x="5873393" y="4453399"/>
              <a:ext cx="960895" cy="677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0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4863540" y="4789137"/>
              <a:ext cx="108391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5996057" y="5099728"/>
              <a:ext cx="936768" cy="60621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2" name="Прямая соединительная линия 61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Группа 17"/>
          <p:cNvGrpSpPr/>
          <p:nvPr/>
        </p:nvGrpSpPr>
        <p:grpSpPr>
          <a:xfrm>
            <a:off x="251519" y="4581130"/>
            <a:ext cx="1872208" cy="1081062"/>
            <a:chOff x="4863540" y="4453400"/>
            <a:chExt cx="2561971" cy="1252540"/>
          </a:xfrm>
          <a:solidFill>
            <a:schemeClr val="bg1"/>
          </a:solidFill>
        </p:grpSpPr>
        <p:sp>
          <p:nvSpPr>
            <p:cNvPr id="64" name="Прямоугольник 63"/>
            <p:cNvSpPr/>
            <p:nvPr/>
          </p:nvSpPr>
          <p:spPr>
            <a:xfrm>
              <a:off x="5873393" y="4453400"/>
              <a:ext cx="1552118" cy="677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150</a:t>
              </a:r>
              <a:r>
                <a:rPr lang="ru-RU" sz="3200" cap="all" dirty="0" smtClean="0"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4863540" y="4789137"/>
              <a:ext cx="1083910" cy="74885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5880553" y="5099727"/>
              <a:ext cx="1133842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300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7" name="Прямая соединительная линия 6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Прямоугольник 67"/>
          <p:cNvSpPr/>
          <p:nvPr/>
        </p:nvSpPr>
        <p:spPr>
          <a:xfrm>
            <a:off x="897924" y="5229200"/>
            <a:ext cx="122413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75</a:t>
            </a:r>
            <a:r>
              <a:rPr lang="ru-RU" sz="2800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2123728" y="4869160"/>
            <a:ext cx="1008112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779912" y="4797152"/>
            <a:ext cx="72008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4211960" y="4811220"/>
            <a:ext cx="1296144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5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6" grpId="0" animBg="1"/>
      <p:bldP spid="57" grpId="0" animBg="1"/>
      <p:bldP spid="68" grpId="0" animBg="1"/>
      <p:bldP spid="69" grpId="0" animBg="1"/>
      <p:bldP spid="70" grpId="0" animBg="1"/>
      <p:bldP spid="71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4864100" y="155575"/>
            <a:ext cx="4279900" cy="8810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7" cstate="print">
            <a:lum bright="-20000" contrast="60000"/>
          </a:blip>
          <a:srcRect l="9090" t="8994" r="11877" b="73288"/>
          <a:stretch>
            <a:fillRect/>
          </a:stretch>
        </p:blipFill>
        <p:spPr bwMode="auto">
          <a:xfrm>
            <a:off x="0" y="0"/>
            <a:ext cx="8943041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7" cstate="print"/>
          <a:srcRect l="11618" t="39987" r="50208" b="32686"/>
          <a:stretch>
            <a:fillRect/>
          </a:stretch>
        </p:blipFill>
        <p:spPr bwMode="auto">
          <a:xfrm>
            <a:off x="3936849" y="1772816"/>
            <a:ext cx="5387679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1785926"/>
            <a:ext cx="1763688" cy="193899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en-US" sz="24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л1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Ом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л2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Ом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об2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U-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2348880"/>
            <a:ext cx="64807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0,4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00192" y="3471391"/>
            <a:ext cx="990008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42252" y="1456648"/>
            <a:ext cx="990008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740352" y="2564904"/>
            <a:ext cx="50405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812360" y="2060848"/>
            <a:ext cx="990008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220072" y="2636912"/>
            <a:ext cx="0" cy="432048"/>
          </a:xfrm>
          <a:prstGeom prst="line">
            <a:avLst/>
          </a:prstGeom>
          <a:ln w="57150">
            <a:solidFill>
              <a:srgbClr val="C0000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4716016" y="3212976"/>
            <a:ext cx="432048" cy="0"/>
          </a:xfrm>
          <a:prstGeom prst="line">
            <a:avLst/>
          </a:prstGeom>
          <a:ln w="57150">
            <a:solidFill>
              <a:srgbClr val="C0000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5235808" y="3361996"/>
            <a:ext cx="0" cy="504056"/>
          </a:xfrm>
          <a:prstGeom prst="line">
            <a:avLst/>
          </a:prstGeom>
          <a:ln w="57150">
            <a:solidFill>
              <a:srgbClr val="C0000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7740352" y="2060848"/>
            <a:ext cx="0" cy="504056"/>
          </a:xfrm>
          <a:prstGeom prst="line">
            <a:avLst/>
          </a:prstGeom>
          <a:ln w="57150">
            <a:solidFill>
              <a:srgbClr val="C0000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8748464" y="3284984"/>
            <a:ext cx="0" cy="432048"/>
          </a:xfrm>
          <a:prstGeom prst="line">
            <a:avLst/>
          </a:prstGeom>
          <a:ln w="57150">
            <a:solidFill>
              <a:srgbClr val="C0000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316416" y="2708920"/>
            <a:ext cx="432048" cy="0"/>
          </a:xfrm>
          <a:prstGeom prst="line">
            <a:avLst/>
          </a:prstGeom>
          <a:ln w="57150">
            <a:solidFill>
              <a:srgbClr val="C0000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8754156" y="3126900"/>
            <a:ext cx="432048" cy="0"/>
          </a:xfrm>
          <a:prstGeom prst="line">
            <a:avLst/>
          </a:prstGeom>
          <a:ln w="57150">
            <a:solidFill>
              <a:srgbClr val="C0000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220072" y="2924944"/>
            <a:ext cx="50405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06404" y="2531672"/>
            <a:ext cx="50405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</a:t>
            </a:r>
          </a:p>
        </p:txBody>
      </p:sp>
      <p:grpSp>
        <p:nvGrpSpPr>
          <p:cNvPr id="26" name="Группа 17"/>
          <p:cNvGrpSpPr/>
          <p:nvPr/>
        </p:nvGrpSpPr>
        <p:grpSpPr>
          <a:xfrm>
            <a:off x="1691680" y="1988840"/>
            <a:ext cx="1266339" cy="1000921"/>
            <a:chOff x="5733809" y="4603446"/>
            <a:chExt cx="1719177" cy="1159687"/>
          </a:xfrm>
          <a:solidFill>
            <a:schemeClr val="bg1"/>
          </a:solidFill>
        </p:grpSpPr>
        <p:sp>
          <p:nvSpPr>
            <p:cNvPr id="27" name="Прямоугольник 26"/>
            <p:cNvSpPr/>
            <p:nvPr/>
          </p:nvSpPr>
          <p:spPr>
            <a:xfrm>
              <a:off x="6068913" y="4603446"/>
              <a:ext cx="605570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5733809" y="5085601"/>
              <a:ext cx="1270802" cy="677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СД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Прямоугольник 29"/>
            <p:cNvSpPr/>
            <p:nvPr/>
          </p:nvSpPr>
          <p:spPr>
            <a:xfrm>
              <a:off x="6670928" y="4902472"/>
              <a:ext cx="782058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Группа 17"/>
          <p:cNvGrpSpPr/>
          <p:nvPr/>
        </p:nvGrpSpPr>
        <p:grpSpPr>
          <a:xfrm>
            <a:off x="107504" y="3645027"/>
            <a:ext cx="1413486" cy="864092"/>
            <a:chOff x="5855471" y="4644230"/>
            <a:chExt cx="1570055" cy="1001154"/>
          </a:xfrm>
          <a:solidFill>
            <a:schemeClr val="bg1"/>
          </a:solidFill>
        </p:grpSpPr>
        <p:sp>
          <p:nvSpPr>
            <p:cNvPr id="41" name="Прямоугольник 40"/>
            <p:cNvSpPr/>
            <p:nvPr/>
          </p:nvSpPr>
          <p:spPr>
            <a:xfrm>
              <a:off x="6068912" y="4644230"/>
              <a:ext cx="605570" cy="53489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4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5855471" y="5110490"/>
              <a:ext cx="996039" cy="53489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1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СД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единительная линия 4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Прямоугольник 43"/>
            <p:cNvSpPr/>
            <p:nvPr/>
          </p:nvSpPr>
          <p:spPr>
            <a:xfrm>
              <a:off x="6643466" y="4899297"/>
              <a:ext cx="782060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5" name="Группа 17"/>
          <p:cNvGrpSpPr/>
          <p:nvPr/>
        </p:nvGrpSpPr>
        <p:grpSpPr>
          <a:xfrm>
            <a:off x="1072101" y="3645023"/>
            <a:ext cx="1195643" cy="936104"/>
            <a:chOff x="5929322" y="4661048"/>
            <a:chExt cx="1328082" cy="1084590"/>
          </a:xfrm>
          <a:solidFill>
            <a:schemeClr val="bg1"/>
          </a:solidFill>
        </p:grpSpPr>
        <p:sp>
          <p:nvSpPr>
            <p:cNvPr id="46" name="Прямоугольник 45"/>
            <p:cNvSpPr/>
            <p:nvPr/>
          </p:nvSpPr>
          <p:spPr>
            <a:xfrm>
              <a:off x="6051561" y="4661048"/>
              <a:ext cx="684302" cy="53489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4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6648124" y="4768976"/>
              <a:ext cx="609280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5946006" y="5210743"/>
              <a:ext cx="789859" cy="53489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единительная линия 48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Группа 17"/>
          <p:cNvGrpSpPr/>
          <p:nvPr/>
        </p:nvGrpSpPr>
        <p:grpSpPr>
          <a:xfrm>
            <a:off x="2804940" y="3688896"/>
            <a:ext cx="1036876" cy="876798"/>
            <a:chOff x="5522753" y="4644230"/>
            <a:chExt cx="1151728" cy="1015876"/>
          </a:xfrm>
          <a:solidFill>
            <a:schemeClr val="bg1"/>
          </a:solidFill>
        </p:grpSpPr>
        <p:sp>
          <p:nvSpPr>
            <p:cNvPr id="51" name="Прямоугольник 50"/>
            <p:cNvSpPr/>
            <p:nvPr/>
          </p:nvSpPr>
          <p:spPr>
            <a:xfrm>
              <a:off x="6068911" y="4644230"/>
              <a:ext cx="605570" cy="53489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400" b="1" cap="all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5942366" y="5125212"/>
              <a:ext cx="620181" cy="53489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3" name="Прямая соединительная линия 5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Прямоугольник 53"/>
            <p:cNvSpPr/>
            <p:nvPr/>
          </p:nvSpPr>
          <p:spPr>
            <a:xfrm>
              <a:off x="5522753" y="4894524"/>
              <a:ext cx="399921" cy="60621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1835696" y="1700808"/>
            <a:ext cx="435597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Найду сопротивление участка АВ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Группа 17"/>
          <p:cNvGrpSpPr/>
          <p:nvPr/>
        </p:nvGrpSpPr>
        <p:grpSpPr>
          <a:xfrm>
            <a:off x="2555777" y="2032706"/>
            <a:ext cx="1512167" cy="1046707"/>
            <a:chOff x="5671890" y="4620261"/>
            <a:chExt cx="1679666" cy="1212736"/>
          </a:xfrm>
          <a:solidFill>
            <a:schemeClr val="bg1"/>
          </a:solidFill>
        </p:grpSpPr>
        <p:sp>
          <p:nvSpPr>
            <p:cNvPr id="32" name="Прямоугольник 31"/>
            <p:cNvSpPr/>
            <p:nvPr/>
          </p:nvSpPr>
          <p:spPr>
            <a:xfrm>
              <a:off x="6051561" y="4620261"/>
              <a:ext cx="684302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671890" y="5226784"/>
              <a:ext cx="1439715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1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8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1600" b="1" cap="all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единительная линия 34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Прямоугольник 32"/>
            <p:cNvSpPr/>
            <p:nvPr/>
          </p:nvSpPr>
          <p:spPr>
            <a:xfrm>
              <a:off x="6711683" y="4652867"/>
              <a:ext cx="639873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6" name="Группа 17"/>
          <p:cNvGrpSpPr/>
          <p:nvPr/>
        </p:nvGrpSpPr>
        <p:grpSpPr>
          <a:xfrm>
            <a:off x="3909860" y="2007115"/>
            <a:ext cx="904839" cy="1005573"/>
            <a:chOff x="5929322" y="4598057"/>
            <a:chExt cx="1005063" cy="1165077"/>
          </a:xfrm>
          <a:solidFill>
            <a:schemeClr val="bg1"/>
          </a:solidFill>
        </p:grpSpPr>
        <p:sp>
          <p:nvSpPr>
            <p:cNvPr id="37" name="Прямоугольник 36"/>
            <p:cNvSpPr/>
            <p:nvPr/>
          </p:nvSpPr>
          <p:spPr>
            <a:xfrm>
              <a:off x="6053008" y="4598057"/>
              <a:ext cx="684302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5946005" y="5085602"/>
              <a:ext cx="988380" cy="677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Группа 17"/>
          <p:cNvGrpSpPr/>
          <p:nvPr/>
        </p:nvGrpSpPr>
        <p:grpSpPr>
          <a:xfrm>
            <a:off x="2123727" y="3645028"/>
            <a:ext cx="727416" cy="936100"/>
            <a:chOff x="5929322" y="4598057"/>
            <a:chExt cx="807988" cy="1084583"/>
          </a:xfrm>
          <a:solidFill>
            <a:schemeClr val="bg1"/>
          </a:solidFill>
        </p:grpSpPr>
        <p:sp>
          <p:nvSpPr>
            <p:cNvPr id="57" name="Прямоугольник 56"/>
            <p:cNvSpPr/>
            <p:nvPr/>
          </p:nvSpPr>
          <p:spPr>
            <a:xfrm>
              <a:off x="6053008" y="4598057"/>
              <a:ext cx="684302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5946006" y="5147746"/>
              <a:ext cx="783157" cy="53489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4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" name="Прямая соединительная линия 58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Прямоугольник 59"/>
          <p:cNvSpPr/>
          <p:nvPr/>
        </p:nvSpPr>
        <p:spPr>
          <a:xfrm>
            <a:off x="107504" y="4581128"/>
            <a:ext cx="108012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СД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1187624" y="4589839"/>
            <a:ext cx="122413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6,7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4932040" y="4437112"/>
            <a:ext cx="259228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Верх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Верх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7308304" y="4445823"/>
            <a:ext cx="648072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8В</a:t>
            </a:r>
            <a:endParaRPr lang="ru-RU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4" name="Group 29"/>
          <p:cNvGrpSpPr>
            <a:grpSpLocks/>
          </p:cNvGrpSpPr>
          <p:nvPr/>
        </p:nvGrpSpPr>
        <p:grpSpPr bwMode="auto">
          <a:xfrm>
            <a:off x="5191061" y="2780928"/>
            <a:ext cx="3412049" cy="701677"/>
            <a:chOff x="1797" y="3570"/>
            <a:chExt cx="1267" cy="234"/>
          </a:xfrm>
        </p:grpSpPr>
        <p:sp>
          <p:nvSpPr>
            <p:cNvPr id="65" name="Oval 32"/>
            <p:cNvSpPr>
              <a:spLocks noChangeArrowheads="1"/>
            </p:cNvSpPr>
            <p:nvPr/>
          </p:nvSpPr>
          <p:spPr bwMode="auto">
            <a:xfrm>
              <a:off x="2129" y="3570"/>
              <a:ext cx="269" cy="23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Line 33"/>
            <p:cNvSpPr>
              <a:spLocks noChangeShapeType="1"/>
            </p:cNvSpPr>
            <p:nvPr/>
          </p:nvSpPr>
          <p:spPr bwMode="auto">
            <a:xfrm>
              <a:off x="2396" y="3690"/>
              <a:ext cx="668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Line 34"/>
            <p:cNvSpPr>
              <a:spLocks noChangeShapeType="1"/>
            </p:cNvSpPr>
            <p:nvPr/>
          </p:nvSpPr>
          <p:spPr bwMode="auto">
            <a:xfrm>
              <a:off x="1797" y="3688"/>
              <a:ext cx="334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2D4D1B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6228184" y="2924944"/>
            <a:ext cx="504056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8В</a:t>
            </a:r>
            <a:endParaRPr lang="ru-RU" sz="2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Овал 67"/>
          <p:cNvSpPr/>
          <p:nvPr/>
        </p:nvSpPr>
        <p:spPr>
          <a:xfrm>
            <a:off x="5551976" y="3889184"/>
            <a:ext cx="576064" cy="57606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9" name="Группа 17"/>
          <p:cNvGrpSpPr/>
          <p:nvPr/>
        </p:nvGrpSpPr>
        <p:grpSpPr>
          <a:xfrm>
            <a:off x="4716016" y="4940224"/>
            <a:ext cx="1512169" cy="1081064"/>
            <a:chOff x="4863540" y="4453399"/>
            <a:chExt cx="2069285" cy="1252543"/>
          </a:xfrm>
          <a:solidFill>
            <a:schemeClr val="bg1"/>
          </a:solidFill>
        </p:grpSpPr>
        <p:sp>
          <p:nvSpPr>
            <p:cNvPr id="70" name="Прямоугольник 69"/>
            <p:cNvSpPr/>
            <p:nvPr/>
          </p:nvSpPr>
          <p:spPr>
            <a:xfrm>
              <a:off x="5873393" y="4453399"/>
              <a:ext cx="960895" cy="677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0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4863540" y="4789137"/>
              <a:ext cx="1083910" cy="74885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5996057" y="5099728"/>
              <a:ext cx="936768" cy="60621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3" name="Прямая соединительная линия 7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Группа 17"/>
          <p:cNvGrpSpPr/>
          <p:nvPr/>
        </p:nvGrpSpPr>
        <p:grpSpPr>
          <a:xfrm>
            <a:off x="6084167" y="4940221"/>
            <a:ext cx="1440161" cy="1081067"/>
            <a:chOff x="4863540" y="4453399"/>
            <a:chExt cx="1970748" cy="1252547"/>
          </a:xfrm>
          <a:solidFill>
            <a:schemeClr val="bg1"/>
          </a:solidFill>
        </p:grpSpPr>
        <p:sp>
          <p:nvSpPr>
            <p:cNvPr id="75" name="Прямоугольник 74"/>
            <p:cNvSpPr/>
            <p:nvPr/>
          </p:nvSpPr>
          <p:spPr>
            <a:xfrm>
              <a:off x="5873393" y="4453399"/>
              <a:ext cx="960895" cy="677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  <a:r>
                <a:rPr lang="ru-RU" sz="2400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4863540" y="4789137"/>
              <a:ext cx="1083910" cy="74885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5996058" y="5099732"/>
              <a:ext cx="739692" cy="60621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8" name="Прямая соединительная линия 7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Прямоугольник 78"/>
          <p:cNvSpPr/>
          <p:nvPr/>
        </p:nvSpPr>
        <p:spPr>
          <a:xfrm>
            <a:off x="7452320" y="5300263"/>
            <a:ext cx="1368152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0,8А</a:t>
            </a:r>
            <a:endParaRPr lang="ru-RU" sz="28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5580112" y="4005064"/>
            <a:ext cx="64807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35496" y="5277728"/>
            <a:ext cx="100811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бщ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937692" y="5282044"/>
            <a:ext cx="23381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all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067944" y="3212976"/>
            <a:ext cx="720080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1,2А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0" y="5877272"/>
            <a:ext cx="9144000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Ответ: при перемещении ползунка к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сопротивление верхней ветки уменьшится, а значит и общее тоже уменьшится, а тогда показания всех амперметров увеличится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1" dur="8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2" dur="80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3" dur="80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  <p:bldP spid="13" grpId="0" animBg="1"/>
      <p:bldP spid="24" grpId="0" animBg="1"/>
      <p:bldP spid="25" grpId="0" animBg="1"/>
      <p:bldP spid="55" grpId="0" animBg="1"/>
      <p:bldP spid="60" grpId="0" animBg="1"/>
      <p:bldP spid="61" grpId="0" animBg="1"/>
      <p:bldP spid="62" grpId="0" animBg="1"/>
      <p:bldP spid="63" grpId="0" animBg="1"/>
      <p:bldP spid="10" grpId="0" animBg="1"/>
      <p:bldP spid="6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60000"/>
          </a:blip>
          <a:srcRect l="8536" t="8041" r="11320" b="83936"/>
          <a:stretch>
            <a:fillRect/>
          </a:stretch>
        </p:blipFill>
        <p:spPr bwMode="auto">
          <a:xfrm>
            <a:off x="0" y="0"/>
            <a:ext cx="9116903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9" cstate="print">
            <a:lum bright="-20000" contrast="60000"/>
          </a:blip>
          <a:srcRect l="8536" t="58467" r="11320" b="15895"/>
          <a:stretch>
            <a:fillRect/>
          </a:stretch>
        </p:blipFill>
        <p:spPr bwMode="auto">
          <a:xfrm>
            <a:off x="0" y="980728"/>
            <a:ext cx="9144000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9" cstate="print">
            <a:lum bright="-20000" contrast="60000"/>
          </a:blip>
          <a:srcRect l="29832" t="17790" r="32813" b="45676"/>
          <a:stretch>
            <a:fillRect/>
          </a:stretch>
        </p:blipFill>
        <p:spPr bwMode="auto">
          <a:xfrm>
            <a:off x="6072198" y="3429000"/>
            <a:ext cx="3000364" cy="2624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6" name="Text Box 6"/>
          <p:cNvSpPr txBox="1">
            <a:spLocks noChangeArrowheads="1"/>
          </p:cNvSpPr>
          <p:nvPr/>
        </p:nvSpPr>
        <p:spPr bwMode="auto">
          <a:xfrm rot="5400000">
            <a:off x="7655519" y="4138535"/>
            <a:ext cx="743450" cy="2857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120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 rot="5400000">
            <a:off x="7099706" y="4941168"/>
            <a:ext cx="739460" cy="32226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0,625А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8" name="Text Box 8"/>
          <p:cNvSpPr txBox="1">
            <a:spLocks noChangeArrowheads="1"/>
          </p:cNvSpPr>
          <p:nvPr/>
        </p:nvSpPr>
        <p:spPr bwMode="auto">
          <a:xfrm>
            <a:off x="6448768" y="3215256"/>
            <a:ext cx="571504" cy="2857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60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Вт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9" name="Text Box 9"/>
          <p:cNvSpPr txBox="1">
            <a:spLocks noChangeArrowheads="1"/>
          </p:cNvSpPr>
          <p:nvPr/>
        </p:nvSpPr>
        <p:spPr bwMode="auto">
          <a:xfrm>
            <a:off x="8416938" y="3212976"/>
            <a:ext cx="677142" cy="2936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600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Вт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3352924"/>
            <a:ext cx="1763688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=120В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=120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Ом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=60Вт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625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=600Вт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Всё-?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124744"/>
            <a:ext cx="3491880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Найду сопротивление  лампы 1</a:t>
            </a:r>
            <a:endParaRPr lang="ru-RU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83768" y="1844824"/>
            <a:ext cx="15456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N=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7"/>
          <p:cNvGrpSpPr/>
          <p:nvPr/>
        </p:nvGrpSpPr>
        <p:grpSpPr>
          <a:xfrm>
            <a:off x="5004048" y="686657"/>
            <a:ext cx="957600" cy="1158167"/>
            <a:chOff x="5929322" y="4580003"/>
            <a:chExt cx="957600" cy="1158167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5929322" y="4580003"/>
              <a:ext cx="95760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3200" b="1" baseline="30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baseline="30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6072198" y="5214950"/>
              <a:ext cx="500066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Прямоугольник 16"/>
          <p:cNvSpPr/>
          <p:nvPr/>
        </p:nvSpPr>
        <p:spPr>
          <a:xfrm>
            <a:off x="3347864" y="992922"/>
            <a:ext cx="17351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/t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6948264" y="686657"/>
            <a:ext cx="720080" cy="1158167"/>
            <a:chOff x="5929322" y="4580003"/>
            <a:chExt cx="720080" cy="1158167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5929322" y="4580003"/>
              <a:ext cx="72008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3200" b="1" baseline="30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baseline="30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6072198" y="5214950"/>
              <a:ext cx="577204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Прямоугольник 21"/>
          <p:cNvSpPr/>
          <p:nvPr/>
        </p:nvSpPr>
        <p:spPr>
          <a:xfrm>
            <a:off x="5960231" y="928807"/>
            <a:ext cx="1000595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731606" y="902681"/>
            <a:ext cx="1632178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=240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5400000">
            <a:off x="6667850" y="4124209"/>
            <a:ext cx="569387" cy="400110"/>
          </a:xfrm>
          <a:prstGeom prst="rect">
            <a:avLst/>
          </a:prstGeom>
          <a:solidFill>
            <a:srgbClr val="FFFF00"/>
          </a:solidFill>
          <a:ln w="38100"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240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0" y="1700808"/>
            <a:ext cx="2483768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 тока на лампе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067944" y="1844824"/>
            <a:ext cx="15600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=N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597365" y="1827571"/>
            <a:ext cx="15600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=N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164288" y="1780352"/>
            <a:ext cx="14879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0,5А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642979" y="4886413"/>
            <a:ext cx="569387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Группа 17"/>
          <p:cNvGrpSpPr/>
          <p:nvPr/>
        </p:nvGrpSpPr>
        <p:grpSpPr>
          <a:xfrm>
            <a:off x="3324620" y="2564905"/>
            <a:ext cx="1607416" cy="1121717"/>
            <a:chOff x="4733200" y="4620257"/>
            <a:chExt cx="2199625" cy="1299643"/>
          </a:xfrm>
          <a:solidFill>
            <a:schemeClr val="bg1"/>
          </a:solidFill>
        </p:grpSpPr>
        <p:sp>
          <p:nvSpPr>
            <p:cNvPr id="32" name="Прямоугольник 31"/>
            <p:cNvSpPr/>
            <p:nvPr/>
          </p:nvSpPr>
          <p:spPr>
            <a:xfrm>
              <a:off x="5873393" y="4620257"/>
              <a:ext cx="960893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4733200" y="4829112"/>
              <a:ext cx="1280986" cy="677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996057" y="5099729"/>
              <a:ext cx="936768" cy="82017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 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единительная линия 34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Прямоугольник 29"/>
          <p:cNvSpPr/>
          <p:nvPr/>
        </p:nvSpPr>
        <p:spPr>
          <a:xfrm>
            <a:off x="0" y="2564904"/>
            <a:ext cx="3491880" cy="36933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Найду сопротивление  лампы 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788024" y="2607952"/>
            <a:ext cx="817853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580112" y="2628201"/>
            <a:ext cx="1632178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192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 rot="5400000">
            <a:off x="7223665" y="4109952"/>
            <a:ext cx="569387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192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691680" y="3573016"/>
            <a:ext cx="2736304" cy="36933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Найду  мощность на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R2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754576" y="3356992"/>
            <a:ext cx="1545616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N=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708933" y="3915803"/>
            <a:ext cx="3029997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N=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0,625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716016" y="3915803"/>
            <a:ext cx="140775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75 Вт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691680" y="4509120"/>
            <a:ext cx="280831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Сила тока на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R3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равна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740352" y="4797152"/>
            <a:ext cx="561372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1А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547664" y="4869160"/>
            <a:ext cx="3312368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Мощность на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   равна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788024" y="4831658"/>
            <a:ext cx="1433406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120 Вт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427984" y="4437112"/>
            <a:ext cx="829073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9"/>
          <p:cNvSpPr txBox="1">
            <a:spLocks noChangeArrowheads="1"/>
          </p:cNvSpPr>
          <p:nvPr/>
        </p:nvSpPr>
        <p:spPr bwMode="auto">
          <a:xfrm rot="5400000">
            <a:off x="7747395" y="2995345"/>
            <a:ext cx="677142" cy="2936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120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Вт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187624" y="5229200"/>
            <a:ext cx="2483768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 тока на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R4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3059832" y="5232196"/>
            <a:ext cx="12747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N=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4211960" y="5232196"/>
            <a:ext cx="829073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8422930" y="4814405"/>
            <a:ext cx="561372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5733256"/>
            <a:ext cx="3131840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сопротивление  </a:t>
            </a:r>
            <a:r>
              <a:rPr lang="en-US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R4 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равно</a:t>
            </a:r>
            <a:endParaRPr lang="ru-RU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2" name="Группа 17"/>
          <p:cNvGrpSpPr/>
          <p:nvPr/>
        </p:nvGrpSpPr>
        <p:grpSpPr>
          <a:xfrm>
            <a:off x="2987824" y="5667270"/>
            <a:ext cx="1607416" cy="1121715"/>
            <a:chOff x="4733200" y="4620257"/>
            <a:chExt cx="2199625" cy="1299641"/>
          </a:xfrm>
          <a:solidFill>
            <a:schemeClr val="bg1"/>
          </a:solidFill>
        </p:grpSpPr>
        <p:sp>
          <p:nvSpPr>
            <p:cNvPr id="63" name="Прямоугольник 62"/>
            <p:cNvSpPr/>
            <p:nvPr/>
          </p:nvSpPr>
          <p:spPr>
            <a:xfrm>
              <a:off x="5873393" y="4620257"/>
              <a:ext cx="960893" cy="60621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b="1" cap="all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4733200" y="4829113"/>
              <a:ext cx="1280986" cy="677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5996057" y="5099728"/>
              <a:ext cx="936768" cy="82017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 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6" name="Прямая соединительная линия 65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Прямоугольник 66"/>
          <p:cNvSpPr/>
          <p:nvPr/>
        </p:nvSpPr>
        <p:spPr>
          <a:xfrm>
            <a:off x="4716016" y="5929031"/>
            <a:ext cx="817853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5508104" y="5921984"/>
            <a:ext cx="1385316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6"/>
          <p:cNvSpPr txBox="1">
            <a:spLocks noChangeArrowheads="1"/>
          </p:cNvSpPr>
          <p:nvPr/>
        </p:nvSpPr>
        <p:spPr bwMode="auto">
          <a:xfrm rot="5400000">
            <a:off x="8231583" y="4161905"/>
            <a:ext cx="743450" cy="28575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24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109533" y="3158221"/>
            <a:ext cx="740908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75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66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295  E" pathEditMode="relative" ptsTypes="">
                                      <p:cBhvr>
                                        <p:cTn id="35" dur="2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9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0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7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8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000"/>
                            </p:stCondLst>
                            <p:childTnLst>
                              <p:par>
                                <p:cTn id="20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4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5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500"/>
                            </p:stCondLst>
                            <p:childTnLst>
                              <p:par>
                                <p:cTn id="22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6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7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8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4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6" grpId="0" animBg="1"/>
      <p:bldP spid="46087" grpId="0" animBg="1"/>
      <p:bldP spid="46088" grpId="0" animBg="1"/>
      <p:bldP spid="46089" grpId="0" animBg="1"/>
      <p:bldP spid="10" grpId="0" animBg="1"/>
      <p:bldP spid="11" grpId="0" animBg="1"/>
      <p:bldP spid="12" grpId="0"/>
      <p:bldP spid="17" grpId="0"/>
      <p:bldP spid="22" grpId="0" animBg="1"/>
      <p:bldP spid="23" grpId="0" animBg="1"/>
      <p:bldP spid="24" grpId="0" animBg="1"/>
      <p:bldP spid="25" grpId="0" animBg="1"/>
      <p:bldP spid="26" grpId="0"/>
      <p:bldP spid="27" grpId="0"/>
      <p:bldP spid="28" grpId="0"/>
      <p:bldP spid="29" grpId="0" animBg="1"/>
      <p:bldP spid="30" grpId="0" animBg="1"/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44" grpId="0" animBg="1"/>
      <p:bldP spid="45" grpId="0" animBg="1"/>
      <p:bldP spid="47" grpId="0" animBg="1"/>
      <p:bldP spid="48" grpId="0" animBg="1"/>
      <p:bldP spid="49" grpId="0" animBg="1"/>
      <p:bldP spid="46" grpId="0" animBg="1"/>
      <p:bldP spid="51" grpId="0" animBg="1"/>
      <p:bldP spid="52" grpId="0" animBg="1"/>
      <p:bldP spid="53" grpId="0"/>
      <p:bldP spid="54" grpId="0" animBg="1"/>
      <p:bldP spid="55" grpId="0" animBg="1"/>
      <p:bldP spid="56" grpId="0" animBg="1"/>
      <p:bldP spid="67" grpId="0" animBg="1"/>
      <p:bldP spid="68" grpId="0" animBg="1"/>
      <p:bldP spid="69" grpId="0" animBg="1"/>
      <p:bldP spid="4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28604"/>
            <a:ext cx="8072462" cy="228601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000"/>
              </a:lnSpc>
            </a:pP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Гр7 </a:t>
            </a:r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кр4</a:t>
            </a:r>
            <a:endParaRPr lang="ru-RU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000"/>
              </a:lnSpc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№№1295-, 1324, 1323, 1319, 1317. свет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000"/>
              </a:lnSpc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Скругленный прямоугольник 48"/>
          <p:cNvSpPr/>
          <p:nvPr/>
        </p:nvSpPr>
        <p:spPr>
          <a:xfrm>
            <a:off x="5857884" y="2860346"/>
            <a:ext cx="2928958" cy="928694"/>
          </a:xfrm>
          <a:prstGeom prst="roundRect">
            <a:avLst/>
          </a:prstGeom>
          <a:solidFill>
            <a:schemeClr val="accent1">
              <a:alpha val="73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00298" y="0"/>
            <a:ext cx="42408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ТЕПЛОЁМКОСТЬ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857232"/>
            <a:ext cx="8130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35724" y="843584"/>
            <a:ext cx="17091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 1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 -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88648" y="802640"/>
            <a:ext cx="15039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Дж –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38308" y="775344"/>
            <a:ext cx="2985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удельная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85720" y="1285860"/>
            <a:ext cx="315208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4200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4643438" y="1357298"/>
            <a:ext cx="312938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140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2101792"/>
            <a:ext cx="30684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870032" y="2060848"/>
            <a:ext cx="16578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0" y="2673296"/>
            <a:ext cx="29787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на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-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928926" y="2673296"/>
            <a:ext cx="1479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 1"/>
          <p:cNvSpPr>
            <a:spLocks noChangeArrowheads="1"/>
          </p:cNvSpPr>
          <p:nvPr/>
        </p:nvSpPr>
        <p:spPr bwMode="auto">
          <a:xfrm>
            <a:off x="5572132" y="2873836"/>
            <a:ext cx="157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521462" y="2931784"/>
            <a:ext cx="13564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861214" y="2852936"/>
            <a:ext cx="19111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8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8" cstate="print">
            <a:lum bright="-20000" contrast="80000"/>
          </a:blip>
          <a:srcRect l="8823" t="8159" r="9686" b="82230"/>
          <a:stretch>
            <a:fillRect/>
          </a:stretch>
        </p:blipFill>
        <p:spPr bwMode="auto">
          <a:xfrm>
            <a:off x="0" y="4221088"/>
            <a:ext cx="9144001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1" y="0"/>
            <a:ext cx="500034" cy="357166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4A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" grpId="0"/>
      <p:bldP spid="4" grpId="0"/>
      <p:bldP spid="6" grpId="0"/>
      <p:bldP spid="7" grpId="0"/>
      <p:bldP spid="8" grpId="0"/>
      <p:bldP spid="10" grpId="0"/>
      <p:bldP spid="11" grpId="0"/>
      <p:bldP spid="29" grpId="0"/>
      <p:bldP spid="30" grpId="0"/>
      <p:bldP spid="44" grpId="0"/>
      <p:bldP spid="45" grpId="0"/>
      <p:bldP spid="46" grpId="0"/>
      <p:bldP spid="47" grpId="0"/>
      <p:bldP spid="4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9521" t="8212" r="10736" b="81712"/>
          <a:stretch>
            <a:fillRect/>
          </a:stretch>
        </p:blipFill>
        <p:spPr bwMode="auto">
          <a:xfrm>
            <a:off x="0" y="0"/>
            <a:ext cx="91440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9521" t="18831" r="10736" b="71072"/>
          <a:stretch>
            <a:fillRect/>
          </a:stretch>
        </p:blipFill>
        <p:spPr bwMode="auto">
          <a:xfrm>
            <a:off x="0" y="1700808"/>
            <a:ext cx="878517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9521" t="28912" r="10736" b="64554"/>
          <a:stretch>
            <a:fillRect/>
          </a:stretch>
        </p:blipFill>
        <p:spPr bwMode="auto">
          <a:xfrm>
            <a:off x="0" y="3251205"/>
            <a:ext cx="914400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9521" t="35738" r="10736" b="56348"/>
          <a:stretch>
            <a:fillRect/>
          </a:stretch>
        </p:blipFill>
        <p:spPr bwMode="auto">
          <a:xfrm>
            <a:off x="0" y="4923165"/>
            <a:ext cx="9144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1095127"/>
            <a:ext cx="8892480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Часть света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отражённого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от лица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задерживает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сетка…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492896"/>
            <a:ext cx="889248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Капельки воды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рассеивают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свет…..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4038163"/>
            <a:ext cx="9144000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Только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инфракрасного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 окружающие видят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отражённый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от нас свет…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5859269"/>
            <a:ext cx="9144000" cy="95410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Книга, как и Луна, лишь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отражают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падающий на них свет…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0" y="0"/>
            <a:ext cx="642910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71а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0" y="1571612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71б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0" y="3214686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71в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4929198"/>
            <a:ext cx="642910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71г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60000"/>
          </a:blip>
          <a:srcRect l="8035" t="63214" r="8829" b="18579"/>
          <a:stretch>
            <a:fillRect/>
          </a:stretch>
        </p:blipFill>
        <p:spPr bwMode="auto">
          <a:xfrm>
            <a:off x="0" y="0"/>
            <a:ext cx="9144000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 cstate="print"/>
          <a:srcRect l="46773" t="9300" r="17307" b="55757"/>
          <a:stretch>
            <a:fillRect/>
          </a:stretch>
        </p:blipFill>
        <p:spPr bwMode="auto">
          <a:xfrm>
            <a:off x="4253567" y="1988840"/>
            <a:ext cx="4890433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>
            <a:off x="5024220" y="3892712"/>
            <a:ext cx="1332000" cy="1588"/>
          </a:xfrm>
          <a:prstGeom prst="straightConnector1">
            <a:avLst/>
          </a:prstGeom>
          <a:ln w="57150">
            <a:solidFill>
              <a:srgbClr val="FF00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5036918" y="3158758"/>
            <a:ext cx="0" cy="720080"/>
          </a:xfrm>
          <a:prstGeom prst="straightConnector1">
            <a:avLst/>
          </a:prstGeom>
          <a:ln w="57150">
            <a:solidFill>
              <a:srgbClr val="FF00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004048" y="3161988"/>
            <a:ext cx="1332000" cy="1588"/>
          </a:xfrm>
          <a:prstGeom prst="straightConnector1">
            <a:avLst/>
          </a:prstGeom>
          <a:ln w="57150">
            <a:solidFill>
              <a:srgbClr val="FF0000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493268" y="4396634"/>
            <a:ext cx="864000" cy="1588"/>
          </a:xfrm>
          <a:prstGeom prst="straightConnector1">
            <a:avLst/>
          </a:prstGeom>
          <a:ln w="57150">
            <a:solidFill>
              <a:srgbClr val="0000CC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529124" y="2636912"/>
            <a:ext cx="0" cy="1728000"/>
          </a:xfrm>
          <a:prstGeom prst="straightConnector1">
            <a:avLst/>
          </a:prstGeom>
          <a:ln w="57150">
            <a:solidFill>
              <a:srgbClr val="0000CC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497594" y="2668442"/>
            <a:ext cx="864000" cy="1588"/>
          </a:xfrm>
          <a:prstGeom prst="straightConnector1">
            <a:avLst/>
          </a:prstGeom>
          <a:ln w="57150">
            <a:solidFill>
              <a:srgbClr val="0000CC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319650" y="2687900"/>
            <a:ext cx="0" cy="468000"/>
          </a:xfrm>
          <a:prstGeom prst="straightConnector1">
            <a:avLst/>
          </a:prstGeom>
          <a:ln w="76200">
            <a:solidFill>
              <a:srgbClr val="006600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"/>
          <p:cNvGrpSpPr/>
          <p:nvPr/>
        </p:nvGrpSpPr>
        <p:grpSpPr>
          <a:xfrm>
            <a:off x="4119380" y="1643050"/>
            <a:ext cx="24279" cy="1785950"/>
            <a:chOff x="6883089" y="3143248"/>
            <a:chExt cx="24279" cy="1785950"/>
          </a:xfrm>
        </p:grpSpPr>
        <p:sp>
          <p:nvSpPr>
            <p:cNvPr id="5" name="Line 44"/>
            <p:cNvSpPr>
              <a:spLocks noChangeShapeType="1"/>
            </p:cNvSpPr>
            <p:nvPr/>
          </p:nvSpPr>
          <p:spPr bwMode="auto">
            <a:xfrm>
              <a:off x="6883089" y="3143248"/>
              <a:ext cx="0" cy="178595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45"/>
            <p:cNvSpPr>
              <a:spLocks noChangeShapeType="1"/>
            </p:cNvSpPr>
            <p:nvPr/>
          </p:nvSpPr>
          <p:spPr bwMode="auto">
            <a:xfrm>
              <a:off x="6907368" y="3157932"/>
              <a:ext cx="0" cy="177126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" name="Line 46"/>
          <p:cNvSpPr>
            <a:spLocks noChangeShapeType="1"/>
          </p:cNvSpPr>
          <p:nvPr/>
        </p:nvSpPr>
        <p:spPr bwMode="auto">
          <a:xfrm rot="-60000">
            <a:off x="5229572" y="1928802"/>
            <a:ext cx="2010" cy="92935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 type="stealth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46"/>
          <p:cNvSpPr>
            <a:spLocks noChangeShapeType="1"/>
          </p:cNvSpPr>
          <p:nvPr/>
        </p:nvSpPr>
        <p:spPr bwMode="auto">
          <a:xfrm rot="60000">
            <a:off x="3022308" y="1928802"/>
            <a:ext cx="22373" cy="928694"/>
          </a:xfrm>
          <a:prstGeom prst="line">
            <a:avLst/>
          </a:prstGeom>
          <a:noFill/>
          <a:ln w="57150">
            <a:solidFill>
              <a:srgbClr val="006600"/>
            </a:solidFill>
            <a:prstDash val="sysDash"/>
            <a:round/>
            <a:headEnd type="stealth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094307" y="1928802"/>
            <a:ext cx="11160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000364" y="1925441"/>
            <a:ext cx="11160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endCxn id="7" idx="1"/>
          </p:cNvCxnSpPr>
          <p:nvPr/>
        </p:nvCxnSpPr>
        <p:spPr>
          <a:xfrm>
            <a:off x="4160143" y="2857496"/>
            <a:ext cx="1079549" cy="573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058547" y="2857496"/>
            <a:ext cx="1071440" cy="66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4357686" y="2000240"/>
            <a:ext cx="6254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2 м</a:t>
            </a: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214678" y="2000240"/>
            <a:ext cx="6254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2 м</a:t>
            </a:r>
            <a:endParaRPr lang="ru-RU" sz="2400" dirty="0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3059832" y="2419300"/>
            <a:ext cx="82800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utoShape 13"/>
          <p:cNvSpPr>
            <a:spLocks/>
          </p:cNvSpPr>
          <p:nvPr/>
        </p:nvSpPr>
        <p:spPr bwMode="auto">
          <a:xfrm rot="5400000">
            <a:off x="3933030" y="2004211"/>
            <a:ext cx="349248" cy="2214577"/>
          </a:xfrm>
          <a:prstGeom prst="rightBrace">
            <a:avLst>
              <a:gd name="adj1" fmla="val 70684"/>
              <a:gd name="adj2" fmla="val 50000"/>
            </a:avLst>
          </a:prstGeom>
          <a:noFill/>
          <a:ln w="31750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4283968" y="2420888"/>
            <a:ext cx="900000" cy="1588"/>
          </a:xfrm>
          <a:prstGeom prst="straightConnector1">
            <a:avLst/>
          </a:prstGeom>
          <a:ln w="76200">
            <a:solidFill>
              <a:srgbClr val="FF00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5"/>
          <p:cNvSpPr txBox="1">
            <a:spLocks noChangeArrowheads="1"/>
          </p:cNvSpPr>
          <p:nvPr/>
        </p:nvSpPr>
        <p:spPr bwMode="auto">
          <a:xfrm>
            <a:off x="1259632" y="2996952"/>
            <a:ext cx="271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0,25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600" dirty="0">
              <a:solidFill>
                <a:srgbClr val="0014AC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220676">
            <a:off x="3653236" y="3544529"/>
            <a:ext cx="1375698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0,5 м/с</a:t>
            </a:r>
            <a:endParaRPr lang="ru-RU" sz="3200" dirty="0"/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8" cstate="print">
            <a:lum contrast="60000"/>
          </a:blip>
          <a:srcRect l="8035" t="52797" r="8829" b="36099"/>
          <a:stretch>
            <a:fillRect/>
          </a:stretch>
        </p:blipFill>
        <p:spPr bwMode="auto">
          <a:xfrm>
            <a:off x="0" y="0"/>
            <a:ext cx="9144000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50"/>
          <p:cNvGrpSpPr>
            <a:grpSpLocks/>
          </p:cNvGrpSpPr>
          <p:nvPr/>
        </p:nvGrpSpPr>
        <p:grpSpPr bwMode="auto">
          <a:xfrm>
            <a:off x="5795733" y="1785217"/>
            <a:ext cx="1800603" cy="707679"/>
            <a:chOff x="6690" y="8636"/>
            <a:chExt cx="892" cy="528"/>
          </a:xfrm>
        </p:grpSpPr>
        <p:sp>
          <p:nvSpPr>
            <p:cNvPr id="10" name="Line 51"/>
            <p:cNvSpPr>
              <a:spLocks noChangeShapeType="1"/>
            </p:cNvSpPr>
            <p:nvPr/>
          </p:nvSpPr>
          <p:spPr bwMode="auto">
            <a:xfrm>
              <a:off x="7064" y="8743"/>
              <a:ext cx="0" cy="22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  <p:grpSp>
          <p:nvGrpSpPr>
            <p:cNvPr id="4" name="Group 52"/>
            <p:cNvGrpSpPr>
              <a:grpSpLocks/>
            </p:cNvGrpSpPr>
            <p:nvPr/>
          </p:nvGrpSpPr>
          <p:grpSpPr bwMode="auto">
            <a:xfrm>
              <a:off x="6690" y="8636"/>
              <a:ext cx="892" cy="528"/>
              <a:chOff x="6690" y="8452"/>
              <a:chExt cx="892" cy="528"/>
            </a:xfrm>
          </p:grpSpPr>
          <p:sp>
            <p:nvSpPr>
              <p:cNvPr id="12" name="Oval 54"/>
              <p:cNvSpPr>
                <a:spLocks noChangeArrowheads="1"/>
              </p:cNvSpPr>
              <p:nvPr/>
            </p:nvSpPr>
            <p:spPr bwMode="auto">
              <a:xfrm>
                <a:off x="6690" y="8452"/>
                <a:ext cx="892" cy="52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  <p:sp>
            <p:nvSpPr>
              <p:cNvPr id="13" name="Text Box 53"/>
              <p:cNvSpPr txBox="1">
                <a:spLocks noChangeArrowheads="1"/>
              </p:cNvSpPr>
              <p:nvPr/>
            </p:nvSpPr>
            <p:spPr bwMode="auto">
              <a:xfrm>
                <a:off x="6767" y="8472"/>
                <a:ext cx="815" cy="5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М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,   ,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=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 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22" name="TextBox 25"/>
          <p:cNvSpPr txBox="1">
            <a:spLocks noChangeArrowheads="1"/>
          </p:cNvSpPr>
          <p:nvPr/>
        </p:nvSpPr>
        <p:spPr bwMode="auto">
          <a:xfrm>
            <a:off x="4499992" y="2916233"/>
            <a:ext cx="23042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0,25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dirty="0">
              <a:solidFill>
                <a:srgbClr val="0014AC"/>
              </a:solidFill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0" grpId="0"/>
      <p:bldP spid="21" grpId="0"/>
      <p:bldP spid="24" grpId="0" animBg="1"/>
      <p:bldP spid="27" grpId="0"/>
      <p:bldP spid="31" grpId="0" animBg="1"/>
      <p:bldP spid="2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1" name="Line 17"/>
          <p:cNvSpPr>
            <a:spLocks noChangeShapeType="1"/>
          </p:cNvSpPr>
          <p:nvPr/>
        </p:nvSpPr>
        <p:spPr bwMode="auto">
          <a:xfrm flipH="1">
            <a:off x="383283" y="4252445"/>
            <a:ext cx="2355609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2" name="Line 18"/>
          <p:cNvSpPr>
            <a:spLocks noChangeShapeType="1"/>
          </p:cNvSpPr>
          <p:nvPr/>
        </p:nvSpPr>
        <p:spPr bwMode="auto">
          <a:xfrm>
            <a:off x="357158" y="4276715"/>
            <a:ext cx="2407859" cy="1094349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3" name="Line 19"/>
          <p:cNvSpPr>
            <a:spLocks noChangeShapeType="1"/>
          </p:cNvSpPr>
          <p:nvPr/>
        </p:nvSpPr>
        <p:spPr bwMode="auto">
          <a:xfrm>
            <a:off x="383283" y="4276715"/>
            <a:ext cx="2105244" cy="2034254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5" name="Line 21"/>
          <p:cNvSpPr>
            <a:spLocks noChangeShapeType="1"/>
          </p:cNvSpPr>
          <p:nvPr/>
        </p:nvSpPr>
        <p:spPr bwMode="auto">
          <a:xfrm flipH="1">
            <a:off x="1474004" y="4316429"/>
            <a:ext cx="1291013" cy="977413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6" name="Line 22"/>
          <p:cNvSpPr>
            <a:spLocks noChangeShapeType="1"/>
          </p:cNvSpPr>
          <p:nvPr/>
        </p:nvSpPr>
        <p:spPr bwMode="auto">
          <a:xfrm flipH="1">
            <a:off x="1500166" y="4250443"/>
            <a:ext cx="1227877" cy="1323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7" name="Line 23"/>
          <p:cNvSpPr>
            <a:spLocks noChangeShapeType="1"/>
          </p:cNvSpPr>
          <p:nvPr/>
        </p:nvSpPr>
        <p:spPr bwMode="auto">
          <a:xfrm>
            <a:off x="1495775" y="4799620"/>
            <a:ext cx="1254003" cy="595714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8" name="Line 24"/>
          <p:cNvSpPr>
            <a:spLocks noChangeShapeType="1"/>
          </p:cNvSpPr>
          <p:nvPr/>
        </p:nvSpPr>
        <p:spPr bwMode="auto">
          <a:xfrm>
            <a:off x="1447879" y="5307080"/>
            <a:ext cx="1129909" cy="1105381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 flipH="1">
            <a:off x="2500298" y="5085193"/>
            <a:ext cx="1232232" cy="1487079"/>
            <a:chOff x="3340" y="2819"/>
            <a:chExt cx="566" cy="674"/>
          </a:xfrm>
        </p:grpSpPr>
        <p:sp>
          <p:nvSpPr>
            <p:cNvPr id="26650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1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2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3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78"/>
          <p:cNvGrpSpPr/>
          <p:nvPr/>
        </p:nvGrpSpPr>
        <p:grpSpPr>
          <a:xfrm>
            <a:off x="1432544" y="3870747"/>
            <a:ext cx="28397" cy="2643206"/>
            <a:chOff x="1432544" y="2643182"/>
            <a:chExt cx="28397" cy="2643206"/>
          </a:xfrm>
        </p:grpSpPr>
        <p:sp>
          <p:nvSpPr>
            <p:cNvPr id="26640" name="Line 16"/>
            <p:cNvSpPr>
              <a:spLocks noChangeShapeType="1"/>
            </p:cNvSpPr>
            <p:nvPr/>
          </p:nvSpPr>
          <p:spPr bwMode="auto">
            <a:xfrm>
              <a:off x="1460941" y="2643182"/>
              <a:ext cx="0" cy="264320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4" name="Line 30"/>
            <p:cNvSpPr>
              <a:spLocks noChangeShapeType="1"/>
            </p:cNvSpPr>
            <p:nvPr/>
          </p:nvSpPr>
          <p:spPr bwMode="auto">
            <a:xfrm>
              <a:off x="1432544" y="2821896"/>
              <a:ext cx="0" cy="231666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429256" y="6143644"/>
            <a:ext cx="342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обратимость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84"/>
          <p:cNvGrpSpPr/>
          <p:nvPr/>
        </p:nvGrpSpPr>
        <p:grpSpPr>
          <a:xfrm>
            <a:off x="6883089" y="3143248"/>
            <a:ext cx="24279" cy="1785950"/>
            <a:chOff x="6883089" y="3143248"/>
            <a:chExt cx="24279" cy="1785950"/>
          </a:xfrm>
        </p:grpSpPr>
        <p:sp>
          <p:nvSpPr>
            <p:cNvPr id="26668" name="Line 44"/>
            <p:cNvSpPr>
              <a:spLocks noChangeShapeType="1"/>
            </p:cNvSpPr>
            <p:nvPr/>
          </p:nvSpPr>
          <p:spPr bwMode="auto">
            <a:xfrm>
              <a:off x="6883089" y="3143248"/>
              <a:ext cx="0" cy="17859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69" name="Line 45"/>
            <p:cNvSpPr>
              <a:spLocks noChangeShapeType="1"/>
            </p:cNvSpPr>
            <p:nvPr/>
          </p:nvSpPr>
          <p:spPr bwMode="auto">
            <a:xfrm>
              <a:off x="6907368" y="3157932"/>
              <a:ext cx="0" cy="17712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670" name="Line 46"/>
          <p:cNvSpPr>
            <a:spLocks noChangeShapeType="1"/>
          </p:cNvSpPr>
          <p:nvPr/>
        </p:nvSpPr>
        <p:spPr bwMode="auto">
          <a:xfrm>
            <a:off x="7643834" y="3453449"/>
            <a:ext cx="357060" cy="904906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2" name="Line 46"/>
          <p:cNvSpPr>
            <a:spLocks noChangeShapeType="1"/>
          </p:cNvSpPr>
          <p:nvPr/>
        </p:nvSpPr>
        <p:spPr bwMode="auto">
          <a:xfrm flipH="1">
            <a:off x="5786446" y="3470748"/>
            <a:ext cx="267937" cy="886946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Group 50"/>
          <p:cNvGrpSpPr>
            <a:grpSpLocks/>
          </p:cNvGrpSpPr>
          <p:nvPr/>
        </p:nvGrpSpPr>
        <p:grpSpPr bwMode="auto">
          <a:xfrm>
            <a:off x="5714956" y="5214955"/>
            <a:ext cx="2620885" cy="707679"/>
            <a:chOff x="6574" y="8636"/>
            <a:chExt cx="1057" cy="528"/>
          </a:xfrm>
        </p:grpSpPr>
        <p:sp>
          <p:nvSpPr>
            <p:cNvPr id="26675" name="Line 51"/>
            <p:cNvSpPr>
              <a:spLocks noChangeShapeType="1"/>
            </p:cNvSpPr>
            <p:nvPr/>
          </p:nvSpPr>
          <p:spPr bwMode="auto">
            <a:xfrm>
              <a:off x="7064" y="8743"/>
              <a:ext cx="0" cy="22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  <p:grpSp>
          <p:nvGrpSpPr>
            <p:cNvPr id="9" name="Group 52"/>
            <p:cNvGrpSpPr>
              <a:grpSpLocks/>
            </p:cNvGrpSpPr>
            <p:nvPr/>
          </p:nvGrpSpPr>
          <p:grpSpPr bwMode="auto">
            <a:xfrm>
              <a:off x="6574" y="8636"/>
              <a:ext cx="1057" cy="528"/>
              <a:chOff x="6574" y="8452"/>
              <a:chExt cx="1057" cy="528"/>
            </a:xfrm>
          </p:grpSpPr>
          <p:sp>
            <p:nvSpPr>
              <p:cNvPr id="26678" name="Oval 54"/>
              <p:cNvSpPr>
                <a:spLocks noChangeArrowheads="1"/>
              </p:cNvSpPr>
              <p:nvPr/>
            </p:nvSpPr>
            <p:spPr bwMode="auto">
              <a:xfrm>
                <a:off x="6574" y="8452"/>
                <a:ext cx="1057" cy="52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  <p:sp>
            <p:nvSpPr>
              <p:cNvPr id="26677" name="Text Box 53"/>
              <p:cNvSpPr txBox="1">
                <a:spLocks noChangeArrowheads="1"/>
              </p:cNvSpPr>
              <p:nvPr/>
            </p:nvSpPr>
            <p:spPr bwMode="auto">
              <a:xfrm>
                <a:off x="6767" y="8472"/>
                <a:ext cx="815" cy="5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М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,   ,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=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 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26679" name="Text Box 55"/>
          <p:cNvSpPr txBox="1">
            <a:spLocks noChangeArrowheads="1"/>
          </p:cNvSpPr>
          <p:nvPr/>
        </p:nvSpPr>
        <p:spPr bwMode="auto">
          <a:xfrm>
            <a:off x="428596" y="3071810"/>
            <a:ext cx="228601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6858016" y="3429000"/>
            <a:ext cx="785818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6072198" y="3425639"/>
            <a:ext cx="785818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>
            <a:endCxn id="26670" idx="1"/>
          </p:cNvCxnSpPr>
          <p:nvPr/>
        </p:nvCxnSpPr>
        <p:spPr>
          <a:xfrm>
            <a:off x="6929454" y="4357694"/>
            <a:ext cx="1071440" cy="66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5822256" y="4357694"/>
            <a:ext cx="1071440" cy="66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3571868" y="3429000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зеркальное…                                                      </a:t>
            </a:r>
            <a:endParaRPr lang="ru-RU" sz="32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42844" y="3870747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786050" y="3799309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Oval 5"/>
          <p:cNvSpPr>
            <a:spLocks noChangeArrowheads="1"/>
          </p:cNvSpPr>
          <p:nvPr/>
        </p:nvSpPr>
        <p:spPr bwMode="auto">
          <a:xfrm>
            <a:off x="2786050" y="4227937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3" name="Line 22"/>
          <p:cNvSpPr>
            <a:spLocks noChangeShapeType="1"/>
          </p:cNvSpPr>
          <p:nvPr/>
        </p:nvSpPr>
        <p:spPr bwMode="auto">
          <a:xfrm flipH="1">
            <a:off x="1500166" y="4261275"/>
            <a:ext cx="1227877" cy="1323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Oval 5"/>
          <p:cNvSpPr>
            <a:spLocks noChangeArrowheads="1"/>
          </p:cNvSpPr>
          <p:nvPr/>
        </p:nvSpPr>
        <p:spPr bwMode="auto">
          <a:xfrm>
            <a:off x="223807" y="4186243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6" name="Text Box 55"/>
          <p:cNvSpPr txBox="1">
            <a:spLocks noChangeArrowheads="1"/>
          </p:cNvSpPr>
          <p:nvPr/>
        </p:nvSpPr>
        <p:spPr bwMode="auto">
          <a:xfrm>
            <a:off x="5929322" y="2786058"/>
            <a:ext cx="228601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1500166" y="3782992"/>
            <a:ext cx="5357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O </a:t>
            </a:r>
            <a:endParaRPr lang="ru-RU" sz="4000" dirty="0"/>
          </a:p>
        </p:txBody>
      </p:sp>
      <p:sp>
        <p:nvSpPr>
          <p:cNvPr id="94" name="Прямоугольник 93"/>
          <p:cNvSpPr/>
          <p:nvPr/>
        </p:nvSpPr>
        <p:spPr>
          <a:xfrm>
            <a:off x="1129328" y="4323146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endParaRPr lang="ru-RU" sz="2400" dirty="0"/>
          </a:p>
        </p:txBody>
      </p:sp>
      <p:pic>
        <p:nvPicPr>
          <p:cNvPr id="76" name="Picture 2"/>
          <p:cNvPicPr>
            <a:picLocks noChangeAspect="1" noChangeArrowheads="1"/>
          </p:cNvPicPr>
          <p:nvPr/>
        </p:nvPicPr>
        <p:blipFill>
          <a:blip r:embed="rId6" cstate="print">
            <a:lum bright="-20000" contrast="60000"/>
          </a:blip>
          <a:srcRect l="24518" t="10611" r="26161" b="80759"/>
          <a:stretch>
            <a:fillRect/>
          </a:stretch>
        </p:blipFill>
        <p:spPr bwMode="auto">
          <a:xfrm>
            <a:off x="0" y="0"/>
            <a:ext cx="9144000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" name="Picture 3"/>
          <p:cNvPicPr>
            <a:picLocks noChangeAspect="1" noChangeArrowheads="1"/>
          </p:cNvPicPr>
          <p:nvPr/>
        </p:nvPicPr>
        <p:blipFill>
          <a:blip r:embed="rId6" cstate="print"/>
          <a:srcRect l="61900" t="56885" r="26161" b="26466"/>
          <a:stretch>
            <a:fillRect/>
          </a:stretch>
        </p:blipFill>
        <p:spPr bwMode="auto">
          <a:xfrm>
            <a:off x="2195736" y="0"/>
            <a:ext cx="4680520" cy="3483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5" name="Group 25"/>
          <p:cNvGrpSpPr>
            <a:grpSpLocks/>
          </p:cNvGrpSpPr>
          <p:nvPr/>
        </p:nvGrpSpPr>
        <p:grpSpPr bwMode="auto">
          <a:xfrm rot="1406974" flipH="1">
            <a:off x="5412975" y="2119466"/>
            <a:ext cx="1232232" cy="1487079"/>
            <a:chOff x="3340" y="2819"/>
            <a:chExt cx="566" cy="674"/>
          </a:xfrm>
        </p:grpSpPr>
        <p:sp>
          <p:nvSpPr>
            <p:cNvPr id="88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6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7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8" name="Line 17"/>
          <p:cNvSpPr>
            <a:spLocks noChangeShapeType="1"/>
          </p:cNvSpPr>
          <p:nvPr/>
        </p:nvSpPr>
        <p:spPr bwMode="auto">
          <a:xfrm flipH="1" flipV="1">
            <a:off x="3794426" y="807684"/>
            <a:ext cx="2073718" cy="677100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9" name="Line 22"/>
          <p:cNvSpPr>
            <a:spLocks noChangeShapeType="1"/>
          </p:cNvSpPr>
          <p:nvPr/>
        </p:nvSpPr>
        <p:spPr bwMode="auto">
          <a:xfrm flipH="1" flipV="1">
            <a:off x="4716016" y="1095002"/>
            <a:ext cx="936104" cy="317774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0" name="Line 18"/>
          <p:cNvSpPr>
            <a:spLocks noChangeShapeType="1"/>
          </p:cNvSpPr>
          <p:nvPr/>
        </p:nvSpPr>
        <p:spPr bwMode="auto">
          <a:xfrm>
            <a:off x="3779913" y="836712"/>
            <a:ext cx="1872208" cy="1728192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Line 23"/>
          <p:cNvSpPr>
            <a:spLocks noChangeShapeType="1"/>
          </p:cNvSpPr>
          <p:nvPr/>
        </p:nvSpPr>
        <p:spPr bwMode="auto">
          <a:xfrm>
            <a:off x="4572001" y="1556792"/>
            <a:ext cx="1080120" cy="1008112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" name="Line 20"/>
          <p:cNvSpPr>
            <a:spLocks noChangeShapeType="1"/>
          </p:cNvSpPr>
          <p:nvPr/>
        </p:nvSpPr>
        <p:spPr bwMode="auto">
          <a:xfrm flipH="1">
            <a:off x="4499992" y="1412776"/>
            <a:ext cx="1080120" cy="149627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" name="Line 19"/>
          <p:cNvSpPr>
            <a:spLocks noChangeShapeType="1"/>
          </p:cNvSpPr>
          <p:nvPr/>
        </p:nvSpPr>
        <p:spPr bwMode="auto">
          <a:xfrm>
            <a:off x="3851920" y="908720"/>
            <a:ext cx="1512168" cy="2304256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" name="Line 24"/>
          <p:cNvSpPr>
            <a:spLocks noChangeShapeType="1"/>
          </p:cNvSpPr>
          <p:nvPr/>
        </p:nvSpPr>
        <p:spPr bwMode="auto">
          <a:xfrm>
            <a:off x="4427985" y="1844824"/>
            <a:ext cx="936104" cy="1368152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Line 21"/>
          <p:cNvSpPr>
            <a:spLocks noChangeShapeType="1"/>
          </p:cNvSpPr>
          <p:nvPr/>
        </p:nvSpPr>
        <p:spPr bwMode="auto">
          <a:xfrm flipH="1">
            <a:off x="4427984" y="1412776"/>
            <a:ext cx="1224136" cy="473357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Oval 5"/>
          <p:cNvSpPr>
            <a:spLocks noChangeArrowheads="1"/>
          </p:cNvSpPr>
          <p:nvPr/>
        </p:nvSpPr>
        <p:spPr bwMode="auto">
          <a:xfrm>
            <a:off x="5612386" y="1358986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8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74а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66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26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66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10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1000"/>
                                        <p:tgtEl>
                                          <p:spTgt spid="26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3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000"/>
                            </p:stCondLst>
                            <p:childTnLst>
                              <p:par>
                                <p:cTn id="12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0"/>
                            </p:stCondLst>
                            <p:childTnLst>
                              <p:par>
                                <p:cTn id="1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6000"/>
                            </p:stCondLst>
                            <p:childTnLst>
                              <p:par>
                                <p:cTn id="1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266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9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00"/>
                            </p:stCondLst>
                            <p:childTnLst>
                              <p:par>
                                <p:cTn id="1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2000"/>
                            </p:stCondLst>
                            <p:childTnLst>
                              <p:par>
                                <p:cTn id="1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1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1" grpId="0" animBg="1"/>
      <p:bldP spid="26642" grpId="0" animBg="1"/>
      <p:bldP spid="26643" grpId="0" animBg="1"/>
      <p:bldP spid="26645" grpId="0" animBg="1"/>
      <p:bldP spid="26646" grpId="0" animBg="1"/>
      <p:bldP spid="26647" grpId="0" animBg="1"/>
      <p:bldP spid="26648" grpId="0" animBg="1"/>
      <p:bldP spid="42" grpId="0"/>
      <p:bldP spid="26670" grpId="0" animBg="1"/>
      <p:bldP spid="72" grpId="0" animBg="1"/>
      <p:bldP spid="26679" grpId="0"/>
      <p:bldP spid="78" grpId="0"/>
      <p:bldP spid="80" grpId="0"/>
      <p:bldP spid="81" grpId="0"/>
      <p:bldP spid="82" grpId="0" animBg="1"/>
      <p:bldP spid="83" grpId="0" animBg="1"/>
      <p:bldP spid="83" grpId="1" animBg="1"/>
      <p:bldP spid="84" grpId="0" animBg="1"/>
      <p:bldP spid="86" grpId="0"/>
      <p:bldP spid="93" grpId="0"/>
      <p:bldP spid="94" grpId="0"/>
      <p:bldP spid="98" grpId="0" animBg="1"/>
      <p:bldP spid="99" grpId="0" animBg="1"/>
      <p:bldP spid="100" grpId="0" animBg="1"/>
      <p:bldP spid="101" grpId="0" animBg="1"/>
      <p:bldP spid="104" grpId="0" animBg="1"/>
      <p:bldP spid="105" grpId="0" animBg="1"/>
      <p:bldP spid="106" grpId="0" animBg="1"/>
      <p:bldP spid="107" grpId="0" animBg="1"/>
      <p:bldP spid="108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 l="24518" t="19266" r="26161" b="74295"/>
          <a:stretch>
            <a:fillRect/>
          </a:stretch>
        </p:blipFill>
        <p:spPr bwMode="auto">
          <a:xfrm>
            <a:off x="1" y="0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 cstate="print"/>
          <a:srcRect l="29256" t="8922" r="57820" b="71619"/>
          <a:stretch>
            <a:fillRect/>
          </a:stretch>
        </p:blipFill>
        <p:spPr bwMode="auto">
          <a:xfrm>
            <a:off x="0" y="1142984"/>
            <a:ext cx="3533618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74б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4" cstate="print">
            <a:lum bright="-20000" contrast="60000"/>
          </a:blip>
          <a:srcRect l="8026" t="8331" r="10753" b="81473"/>
          <a:stretch>
            <a:fillRect/>
          </a:stretch>
        </p:blipFill>
        <p:spPr bwMode="auto">
          <a:xfrm>
            <a:off x="0" y="0"/>
            <a:ext cx="8786842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5" cstate="print"/>
          <a:srcRect l="9744" t="43362" r="51304" b="27533"/>
          <a:stretch>
            <a:fillRect/>
          </a:stretch>
        </p:blipFill>
        <p:spPr bwMode="auto">
          <a:xfrm>
            <a:off x="-71470" y="1428736"/>
            <a:ext cx="5500726" cy="2101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 cstate="print"/>
          <a:srcRect l="7118" t="63051" r="49783" b="32669"/>
          <a:stretch>
            <a:fillRect/>
          </a:stretch>
        </p:blipFill>
        <p:spPr bwMode="auto">
          <a:xfrm>
            <a:off x="4226950" y="2810816"/>
            <a:ext cx="4463127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 стрелкой 4"/>
          <p:cNvCxnSpPr/>
          <p:nvPr/>
        </p:nvCxnSpPr>
        <p:spPr>
          <a:xfrm>
            <a:off x="3923928" y="2276872"/>
            <a:ext cx="1152000" cy="0"/>
          </a:xfrm>
          <a:prstGeom prst="straightConnector1">
            <a:avLst/>
          </a:prstGeom>
          <a:ln w="76200">
            <a:solidFill>
              <a:srgbClr val="006600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923928" y="3615044"/>
            <a:ext cx="1152000" cy="0"/>
          </a:xfrm>
          <a:prstGeom prst="straightConnector1">
            <a:avLst/>
          </a:prstGeom>
          <a:ln w="76200">
            <a:solidFill>
              <a:srgbClr val="006600"/>
            </a:solidFill>
            <a:prstDash val="sysDash"/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684802" y="1916832"/>
            <a:ext cx="0" cy="612000"/>
          </a:xfrm>
          <a:prstGeom prst="straightConnector1">
            <a:avLst/>
          </a:prstGeom>
          <a:ln w="76200">
            <a:solidFill>
              <a:srgbClr val="0000CC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699792" y="3573016"/>
            <a:ext cx="0" cy="612000"/>
          </a:xfrm>
          <a:prstGeom prst="straightConnector1">
            <a:avLst/>
          </a:prstGeom>
          <a:ln w="76200">
            <a:solidFill>
              <a:srgbClr val="0000CC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 l="12293" t="50343" r="74959" b="39683"/>
          <a:stretch>
            <a:fillRect/>
          </a:stretch>
        </p:blipFill>
        <p:spPr bwMode="auto">
          <a:xfrm flipV="1">
            <a:off x="293548" y="3284984"/>
            <a:ext cx="180020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0" y="472514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любом не поворачиваемом  движении зеркала изображения останутся на месте!!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55"/>
          <p:cNvSpPr txBox="1">
            <a:spLocks noChangeArrowheads="1"/>
          </p:cNvSpPr>
          <p:nvPr/>
        </p:nvSpPr>
        <p:spPr bwMode="auto">
          <a:xfrm>
            <a:off x="3635896" y="1052736"/>
            <a:ext cx="228601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28604"/>
            <a:ext cx="8072462" cy="228601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000"/>
              </a:lnSpc>
            </a:pP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Гр8 </a:t>
            </a:r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кр4</a:t>
            </a:r>
            <a:endParaRPr lang="ru-RU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000"/>
              </a:lnSpc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№1362, 1363, 1364, 1365, 1372 линзы</a:t>
            </a:r>
          </a:p>
          <a:p>
            <a:pPr algn="ctr">
              <a:lnSpc>
                <a:spcPts val="4000"/>
              </a:lnSpc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80000"/>
          </a:blip>
          <a:srcRect l="24940" t="9026" r="27032" b="78325"/>
          <a:stretch>
            <a:fillRect/>
          </a:stretch>
        </p:blipFill>
        <p:spPr bwMode="auto">
          <a:xfrm>
            <a:off x="0" y="0"/>
            <a:ext cx="8485744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6" cstate="print"/>
          <a:srcRect l="25113" t="51921" r="51445" b="6131"/>
          <a:stretch>
            <a:fillRect/>
          </a:stretch>
        </p:blipFill>
        <p:spPr bwMode="auto">
          <a:xfrm>
            <a:off x="1907704" y="-9686"/>
            <a:ext cx="7236328" cy="6867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 стрелкой 4"/>
          <p:cNvCxnSpPr/>
          <p:nvPr/>
        </p:nvCxnSpPr>
        <p:spPr>
          <a:xfrm>
            <a:off x="5220072" y="639738"/>
            <a:ext cx="504056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733653" y="639738"/>
            <a:ext cx="2232248" cy="115212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220072" y="620688"/>
            <a:ext cx="1944216" cy="1728192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25"/>
          <p:cNvGrpSpPr>
            <a:grpSpLocks/>
          </p:cNvGrpSpPr>
          <p:nvPr/>
        </p:nvGrpSpPr>
        <p:grpSpPr bwMode="auto">
          <a:xfrm rot="1406270" flipH="1">
            <a:off x="7636072" y="1828718"/>
            <a:ext cx="415518" cy="648063"/>
            <a:chOff x="3340" y="2819"/>
            <a:chExt cx="566" cy="674"/>
          </a:xfrm>
        </p:grpSpPr>
        <p:sp>
          <p:nvSpPr>
            <p:cNvPr id="15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9" name="Прямая со стрелкой 18"/>
          <p:cNvCxnSpPr/>
          <p:nvPr/>
        </p:nvCxnSpPr>
        <p:spPr>
          <a:xfrm>
            <a:off x="4821173" y="155390"/>
            <a:ext cx="2232248" cy="1152128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612478" y="42040"/>
            <a:ext cx="2016224" cy="1844824"/>
          </a:xfrm>
          <a:prstGeom prst="straightConnector1">
            <a:avLst/>
          </a:prstGeom>
          <a:ln w="38100">
            <a:solidFill>
              <a:srgbClr val="0000CC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139952" y="-2738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val 5"/>
          <p:cNvSpPr>
            <a:spLocks noChangeArrowheads="1"/>
          </p:cNvSpPr>
          <p:nvPr/>
        </p:nvSpPr>
        <p:spPr bwMode="auto">
          <a:xfrm>
            <a:off x="4655054" y="50835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5724128" y="2780928"/>
            <a:ext cx="1440160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2771800" y="2780928"/>
            <a:ext cx="2952328" cy="129614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5652120" y="2780928"/>
            <a:ext cx="1512168" cy="1152128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2195736" y="3933056"/>
            <a:ext cx="3456384" cy="0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5"/>
          <p:cNvSpPr>
            <a:spLocks noChangeArrowheads="1"/>
          </p:cNvSpPr>
          <p:nvPr/>
        </p:nvSpPr>
        <p:spPr bwMode="auto">
          <a:xfrm>
            <a:off x="3059832" y="3861048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627784" y="3429000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flipH="1" flipV="1">
            <a:off x="5652120" y="5733256"/>
            <a:ext cx="2293624" cy="40109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 flipV="1">
            <a:off x="2987824" y="4365104"/>
            <a:ext cx="2653664" cy="136573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H="1" flipV="1">
            <a:off x="5652120" y="4941168"/>
            <a:ext cx="2264147" cy="840407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H="1" flipV="1">
            <a:off x="2483768" y="4869160"/>
            <a:ext cx="3149510" cy="69586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"/>
          <p:cNvSpPr>
            <a:spLocks noChangeArrowheads="1"/>
          </p:cNvSpPr>
          <p:nvPr/>
        </p:nvSpPr>
        <p:spPr bwMode="auto">
          <a:xfrm>
            <a:off x="3995936" y="484789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923928" y="4477221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55"/>
          <p:cNvSpPr txBox="1">
            <a:spLocks noChangeArrowheads="1"/>
          </p:cNvSpPr>
          <p:nvPr/>
        </p:nvSpPr>
        <p:spPr bwMode="auto">
          <a:xfrm>
            <a:off x="0" y="620688"/>
            <a:ext cx="4139952" cy="79208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Мнимое, т.к. пересекаются лишь продолжения лучей. «Кажется».</a:t>
            </a:r>
          </a:p>
        </p:txBody>
      </p:sp>
      <p:sp>
        <p:nvSpPr>
          <p:cNvPr id="56" name="Text Box 55"/>
          <p:cNvSpPr txBox="1">
            <a:spLocks noChangeArrowheads="1"/>
          </p:cNvSpPr>
          <p:nvPr/>
        </p:nvSpPr>
        <p:spPr bwMode="auto">
          <a:xfrm>
            <a:off x="0" y="2204864"/>
            <a:ext cx="5004048" cy="79208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Изображение действительное, т.к. пересекаются сами лучи. На экран.</a:t>
            </a:r>
          </a:p>
        </p:txBody>
      </p:sp>
      <p:sp>
        <p:nvSpPr>
          <p:cNvPr id="57" name="Text Box 55"/>
          <p:cNvSpPr txBox="1">
            <a:spLocks noChangeArrowheads="1"/>
          </p:cNvSpPr>
          <p:nvPr/>
        </p:nvSpPr>
        <p:spPr bwMode="auto">
          <a:xfrm>
            <a:off x="0" y="5661248"/>
            <a:ext cx="5004048" cy="79208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Изображение действительное, т.к. пересекаются сами лучи. На экран.</a:t>
            </a: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81а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0" y="2928934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81б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0" y="5286388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81в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38" grpId="0" animBg="1"/>
      <p:bldP spid="39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5" cstate="print"/>
          <a:srcRect l="25113" t="11768" r="51445" b="48079"/>
          <a:stretch>
            <a:fillRect/>
          </a:stretch>
        </p:blipFill>
        <p:spPr bwMode="auto">
          <a:xfrm>
            <a:off x="0" y="0"/>
            <a:ext cx="6372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>
            <a:off x="1154857" y="946820"/>
            <a:ext cx="2265015" cy="3390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3419872" y="980728"/>
            <a:ext cx="1656184" cy="86409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1187624" y="980728"/>
            <a:ext cx="2304256" cy="576064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472830" y="1566317"/>
            <a:ext cx="2304256" cy="72008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5"/>
          <p:cNvSpPr>
            <a:spLocks noChangeArrowheads="1"/>
          </p:cNvSpPr>
          <p:nvPr/>
        </p:nvSpPr>
        <p:spPr bwMode="auto">
          <a:xfrm>
            <a:off x="4529253" y="1522688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55976" y="1772816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55"/>
          <p:cNvSpPr txBox="1">
            <a:spLocks noChangeArrowheads="1"/>
          </p:cNvSpPr>
          <p:nvPr/>
        </p:nvSpPr>
        <p:spPr bwMode="auto">
          <a:xfrm>
            <a:off x="0" y="1700808"/>
            <a:ext cx="3456384" cy="64807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Изображение действительное, т.к. пересекаются сами лучи. На экран.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1964854" y="3131443"/>
            <a:ext cx="1455018" cy="952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419872" y="3140968"/>
            <a:ext cx="1728192" cy="108012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979712" y="3140968"/>
            <a:ext cx="1368152" cy="864096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3410347" y="4019922"/>
            <a:ext cx="2251298" cy="0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5"/>
          <p:cNvSpPr>
            <a:spLocks noChangeArrowheads="1"/>
          </p:cNvSpPr>
          <p:nvPr/>
        </p:nvSpPr>
        <p:spPr bwMode="auto">
          <a:xfrm>
            <a:off x="4779640" y="39627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60032" y="4221088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55"/>
          <p:cNvSpPr txBox="1">
            <a:spLocks noChangeArrowheads="1"/>
          </p:cNvSpPr>
          <p:nvPr/>
        </p:nvSpPr>
        <p:spPr bwMode="auto">
          <a:xfrm>
            <a:off x="3347864" y="2708920"/>
            <a:ext cx="2664296" cy="50405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Изображение действительное, т.к. пересекаются сами лучи. На экран.</a:t>
            </a: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2248694" y="5354166"/>
            <a:ext cx="1152128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3381772" y="5373216"/>
            <a:ext cx="2414364" cy="136815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2267744" y="5373216"/>
            <a:ext cx="1080120" cy="1152128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3362722" y="6515819"/>
            <a:ext cx="2251298" cy="0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5"/>
          <p:cNvSpPr>
            <a:spLocks noChangeArrowheads="1"/>
          </p:cNvSpPr>
          <p:nvPr/>
        </p:nvSpPr>
        <p:spPr bwMode="auto">
          <a:xfrm>
            <a:off x="5349230" y="6462861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220072" y="6093296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55"/>
          <p:cNvSpPr txBox="1">
            <a:spLocks noChangeArrowheads="1"/>
          </p:cNvSpPr>
          <p:nvPr/>
        </p:nvSpPr>
        <p:spPr bwMode="auto">
          <a:xfrm>
            <a:off x="3419872" y="5013176"/>
            <a:ext cx="2664296" cy="50405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Изображение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действительное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 т.к. пересекаются сами лучи. На экран.</a:t>
            </a:r>
          </a:p>
        </p:txBody>
      </p:sp>
      <p:sp>
        <p:nvSpPr>
          <p:cNvPr id="43" name="Text Box 55"/>
          <p:cNvSpPr txBox="1">
            <a:spLocks noChangeArrowheads="1"/>
          </p:cNvSpPr>
          <p:nvPr/>
        </p:nvSpPr>
        <p:spPr bwMode="auto">
          <a:xfrm>
            <a:off x="5004048" y="0"/>
            <a:ext cx="4139952" cy="126876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Чем ближе к линзе предмет, тем дальше изображение и оно увеличивается при приближении предмета к фокусу. 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81г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0" y="235743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81д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0" y="5143512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81е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25" grpId="0" animBg="1"/>
      <p:bldP spid="26" grpId="0" animBg="1"/>
      <p:bldP spid="27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9790" t="7889" r="11426" b="79916"/>
          <a:stretch>
            <a:fillRect/>
          </a:stretch>
        </p:blipFill>
        <p:spPr bwMode="auto">
          <a:xfrm>
            <a:off x="0" y="0"/>
            <a:ext cx="6422906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6" cstate="print"/>
          <a:srcRect l="49901" t="10864" r="25462" b="61873"/>
          <a:stretch>
            <a:fillRect/>
          </a:stretch>
        </p:blipFill>
        <p:spPr bwMode="auto">
          <a:xfrm>
            <a:off x="0" y="332656"/>
            <a:ext cx="9125805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>
            <a:off x="1691680" y="1196752"/>
            <a:ext cx="3096344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788024" y="1196752"/>
            <a:ext cx="2664296" cy="237626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1691680" y="1223040"/>
            <a:ext cx="3096344" cy="1614656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772784" y="2846910"/>
            <a:ext cx="3096344" cy="0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6602277" y="281040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4288" y="292494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1691680" y="3140968"/>
            <a:ext cx="3096344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788024" y="1124744"/>
            <a:ext cx="2664296" cy="2016224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1691680" y="1700808"/>
            <a:ext cx="3240360" cy="1413872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788024" y="1753973"/>
            <a:ext cx="3096344" cy="0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5"/>
          <p:cNvSpPr>
            <a:spLocks noChangeArrowheads="1"/>
          </p:cNvSpPr>
          <p:nvPr/>
        </p:nvSpPr>
        <p:spPr bwMode="auto">
          <a:xfrm>
            <a:off x="6596434" y="167954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44208" y="1196752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>
            <a:endCxn id="12" idx="0"/>
          </p:cNvCxnSpPr>
          <p:nvPr/>
        </p:nvCxnSpPr>
        <p:spPr>
          <a:xfrm>
            <a:off x="6660232" y="1700808"/>
            <a:ext cx="4185" cy="1109596"/>
          </a:xfrm>
          <a:prstGeom prst="straightConnector1">
            <a:avLst/>
          </a:prstGeom>
          <a:ln w="762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2592352" y="4424920"/>
            <a:ext cx="2232248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7056848" y="4423776"/>
            <a:ext cx="0" cy="1800200"/>
          </a:xfrm>
          <a:prstGeom prst="straightConnector1">
            <a:avLst/>
          </a:prstGeom>
          <a:ln w="762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4788024" y="4424920"/>
            <a:ext cx="2664296" cy="201622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2627784" y="4437112"/>
            <a:ext cx="2232248" cy="1800200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4847840" y="6177496"/>
            <a:ext cx="3096344" cy="0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615592" y="6225120"/>
            <a:ext cx="2244440" cy="12192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4860032" y="4221088"/>
            <a:ext cx="2448272" cy="2016224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2627784" y="4509120"/>
            <a:ext cx="2232248" cy="1701904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4788024" y="4521312"/>
            <a:ext cx="3096344" cy="0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"/>
          <p:cNvSpPr>
            <a:spLocks noChangeArrowheads="1"/>
          </p:cNvSpPr>
          <p:nvPr/>
        </p:nvSpPr>
        <p:spPr bwMode="auto">
          <a:xfrm>
            <a:off x="6979048" y="4441107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2" name="Oval 5"/>
          <p:cNvSpPr>
            <a:spLocks noChangeArrowheads="1"/>
          </p:cNvSpPr>
          <p:nvPr/>
        </p:nvSpPr>
        <p:spPr bwMode="auto">
          <a:xfrm>
            <a:off x="7009224" y="6121675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3" name="Text Box 55"/>
          <p:cNvSpPr txBox="1">
            <a:spLocks noChangeArrowheads="1"/>
          </p:cNvSpPr>
          <p:nvPr/>
        </p:nvSpPr>
        <p:spPr bwMode="auto">
          <a:xfrm>
            <a:off x="5148064" y="476672"/>
            <a:ext cx="2664296" cy="79208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Изображение действительное, т.к. пересекаются сами лучи. Перевёрнутое, уменьшенное. На экран.</a:t>
            </a:r>
          </a:p>
        </p:txBody>
      </p:sp>
      <p:sp>
        <p:nvSpPr>
          <p:cNvPr id="54" name="Text Box 55"/>
          <p:cNvSpPr txBox="1">
            <a:spLocks noChangeArrowheads="1"/>
          </p:cNvSpPr>
          <p:nvPr/>
        </p:nvSpPr>
        <p:spPr bwMode="auto">
          <a:xfrm>
            <a:off x="1547664" y="4221088"/>
            <a:ext cx="2664296" cy="136815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Изображение действительное, т.к. пересекаются сами лучи. Перевёрнутое, Равное. На экран.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668344" y="5157192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 rot="5400000">
            <a:off x="7957292" y="5370712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Овал 57"/>
          <p:cNvSpPr/>
          <p:nvPr/>
        </p:nvSpPr>
        <p:spPr>
          <a:xfrm>
            <a:off x="7668344" y="4941168"/>
            <a:ext cx="1152128" cy="86409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7812360" y="206084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>
            <a:off x="8101308" y="2274368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8460432" y="1988840"/>
            <a:ext cx="216024" cy="504056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Овал 61"/>
          <p:cNvSpPr/>
          <p:nvPr/>
        </p:nvSpPr>
        <p:spPr>
          <a:xfrm>
            <a:off x="7812360" y="1844824"/>
            <a:ext cx="1152128" cy="86409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TextBox 63"/>
          <p:cNvSpPr txBox="1"/>
          <p:nvPr/>
        </p:nvSpPr>
        <p:spPr>
          <a:xfrm>
            <a:off x="8244408" y="5085184"/>
            <a:ext cx="43204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0" y="285728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82а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0" y="4714884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82б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1" grpId="0" animBg="1"/>
      <p:bldP spid="22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8" grpId="0" animBg="1"/>
      <p:bldP spid="59" grpId="0" animBg="1"/>
      <p:bldP spid="62" grpId="0" animBg="1"/>
      <p:bldP spid="6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6024" y="214290"/>
            <a:ext cx="35734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8" action="ppaction://hlinkfile"/>
              </a:rPr>
              <a:t>Кипение</a:t>
            </a:r>
            <a:r>
              <a:rPr lang="ru-RU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981710" y="1071546"/>
            <a:ext cx="56622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парообразование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всему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КИПЕНИЯ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таблицы )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622190">
            <a:off x="1004677" y="320717"/>
            <a:ext cx="18365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пузырки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57488" y="2857496"/>
            <a:ext cx="13516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 rot="1302458">
            <a:off x="1571636" y="3429000"/>
            <a:ext cx="18573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пузыре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000364" y="3500438"/>
            <a:ext cx="9286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857356" y="2857496"/>
            <a:ext cx="12747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983748" y="2826946"/>
            <a:ext cx="11616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атм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3929058" y="3563502"/>
            <a:ext cx="13573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Па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500034" y="285728"/>
            <a:ext cx="1356299" cy="2783905"/>
            <a:chOff x="4745" y="2903"/>
            <a:chExt cx="534" cy="784"/>
          </a:xfrm>
        </p:grpSpPr>
        <p:sp>
          <p:nvSpPr>
            <p:cNvPr id="24" name="Line 16"/>
            <p:cNvSpPr>
              <a:spLocks noChangeShapeType="1"/>
            </p:cNvSpPr>
            <p:nvPr/>
          </p:nvSpPr>
          <p:spPr bwMode="auto">
            <a:xfrm flipH="1">
              <a:off x="5278" y="2904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7"/>
            <p:cNvSpPr>
              <a:spLocks noChangeShapeType="1"/>
            </p:cNvSpPr>
            <p:nvPr/>
          </p:nvSpPr>
          <p:spPr bwMode="auto">
            <a:xfrm flipH="1">
              <a:off x="4745" y="2903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8"/>
            <p:cNvSpPr>
              <a:spLocks noChangeShapeType="1"/>
            </p:cNvSpPr>
            <p:nvPr/>
          </p:nvSpPr>
          <p:spPr bwMode="auto">
            <a:xfrm>
              <a:off x="4758" y="3685"/>
              <a:ext cx="5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500034" y="944436"/>
            <a:ext cx="1362066" cy="2102590"/>
          </a:xfrm>
          <a:prstGeom prst="rect">
            <a:avLst/>
          </a:prstGeom>
          <a:solidFill>
            <a:srgbClr val="00CC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284830" y="2783881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13326" y="2783881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6786546" y="2276872"/>
            <a:ext cx="235745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1ат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42244" y="3075008"/>
            <a:ext cx="1500198" cy="2857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80000"/>
          </a:blip>
          <a:srcRect l="8823" t="18114" r="10423" b="64691"/>
          <a:stretch>
            <a:fillRect/>
          </a:stretch>
        </p:blipFill>
        <p:spPr bwMode="auto">
          <a:xfrm>
            <a:off x="0" y="4104456"/>
            <a:ext cx="918051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80000"/>
          </a:blip>
          <a:srcRect l="59562" t="26259" r="9686" b="38791"/>
          <a:stretch>
            <a:fillRect/>
          </a:stretch>
        </p:blipFill>
        <p:spPr bwMode="auto">
          <a:xfrm>
            <a:off x="5974381" y="4392488"/>
            <a:ext cx="3098627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4" name="Прямая соединительная линия 33"/>
          <p:cNvCxnSpPr/>
          <p:nvPr/>
        </p:nvCxnSpPr>
        <p:spPr>
          <a:xfrm flipV="1">
            <a:off x="5940152" y="5301208"/>
            <a:ext cx="2880320" cy="72008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8"/>
          <p:cNvSpPr>
            <a:spLocks noChangeArrowheads="1"/>
          </p:cNvSpPr>
          <p:nvPr/>
        </p:nvSpPr>
        <p:spPr bwMode="auto">
          <a:xfrm>
            <a:off x="4283968" y="5445805"/>
            <a:ext cx="1792790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1" y="0"/>
            <a:ext cx="500034" cy="357166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repeatCount="indefinite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6" presetClass="emph" presetSubtype="0" repeatCount="indefinite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64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3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3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3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69" grpId="0" build="p"/>
      <p:bldP spid="6" grpId="0"/>
      <p:bldP spid="17" grpId="0"/>
      <p:bldP spid="7176" grpId="0"/>
      <p:bldP spid="19" grpId="0"/>
      <p:bldP spid="20" grpId="0"/>
      <p:bldP spid="21" grpId="0"/>
      <p:bldP spid="22" grpId="0"/>
      <p:bldP spid="27" grpId="0" animBg="1"/>
      <p:bldP spid="28" grpId="0" animBg="1"/>
      <p:bldP spid="28" grpId="1" animBg="1"/>
      <p:bldP spid="28" grpId="2" animBg="1"/>
      <p:bldP spid="30" grpId="0" animBg="1"/>
      <p:bldP spid="30" grpId="1" animBg="1"/>
      <p:bldP spid="30" grpId="2" animBg="1"/>
      <p:bldP spid="32" grpId="0"/>
      <p:bldP spid="32" grpId="1"/>
      <p:bldP spid="23" grpId="0" animBg="1"/>
      <p:bldP spid="35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9790" t="7889" r="11426" b="79916"/>
          <a:stretch>
            <a:fillRect/>
          </a:stretch>
        </p:blipFill>
        <p:spPr bwMode="auto">
          <a:xfrm>
            <a:off x="0" y="0"/>
            <a:ext cx="6422906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6" cstate="print"/>
          <a:srcRect l="49901" t="37637" r="25462" b="48441"/>
          <a:stretch>
            <a:fillRect/>
          </a:stretch>
        </p:blipFill>
        <p:spPr bwMode="auto">
          <a:xfrm>
            <a:off x="-36512" y="315415"/>
            <a:ext cx="9033998" cy="3041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>
            <a:off x="3131840" y="967080"/>
            <a:ext cx="1656184" cy="1364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788024" y="980728"/>
            <a:ext cx="2880320" cy="230425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131840" y="980728"/>
            <a:ext cx="4608512" cy="2304256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7572808" y="3179227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04248" y="3140968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3087128" y="2664208"/>
            <a:ext cx="1728192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4788024" y="476672"/>
            <a:ext cx="2808312" cy="2187536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118192" y="476672"/>
            <a:ext cx="4622160" cy="2161248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5"/>
          <p:cNvSpPr>
            <a:spLocks noChangeArrowheads="1"/>
          </p:cNvSpPr>
          <p:nvPr/>
        </p:nvSpPr>
        <p:spPr bwMode="auto">
          <a:xfrm>
            <a:off x="7524328" y="4766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51684" y="40466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7604656" y="589624"/>
            <a:ext cx="5328" cy="2647482"/>
          </a:xfrm>
          <a:prstGeom prst="straightConnector1">
            <a:avLst/>
          </a:prstGeom>
          <a:ln w="762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668344" y="2276872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rot="5400000">
            <a:off x="7957292" y="2490392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8316416" y="2204864"/>
            <a:ext cx="216024" cy="58173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Овал 37"/>
          <p:cNvSpPr/>
          <p:nvPr/>
        </p:nvSpPr>
        <p:spPr>
          <a:xfrm>
            <a:off x="7668344" y="2060848"/>
            <a:ext cx="1152128" cy="86409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0" y="642918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82в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2" grpId="0" animBg="1"/>
      <p:bldP spid="23" grpId="0" animBg="1"/>
      <p:bldP spid="26" grpId="0" animBg="1"/>
      <p:bldP spid="38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9790" t="7889" r="11426" b="79916"/>
          <a:stretch>
            <a:fillRect/>
          </a:stretch>
        </p:blipFill>
        <p:spPr bwMode="auto">
          <a:xfrm>
            <a:off x="0" y="0"/>
            <a:ext cx="6422906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6" cstate="print"/>
          <a:srcRect l="49901" t="50900" r="25462" b="30972"/>
          <a:stretch>
            <a:fillRect/>
          </a:stretch>
        </p:blipFill>
        <p:spPr bwMode="auto">
          <a:xfrm>
            <a:off x="0" y="3212976"/>
            <a:ext cx="903399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3324114" y="2348880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95550" y="218111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val 5"/>
          <p:cNvSpPr>
            <a:spLocks noChangeArrowheads="1"/>
          </p:cNvSpPr>
          <p:nvPr/>
        </p:nvSpPr>
        <p:spPr bwMode="auto">
          <a:xfrm>
            <a:off x="3203090" y="6742363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55776" y="667333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07704" y="314096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flipV="1">
            <a:off x="2538771" y="3235210"/>
            <a:ext cx="5130" cy="33361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211960" y="3717032"/>
            <a:ext cx="648072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4860032" y="3734448"/>
            <a:ext cx="2160240" cy="207081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4210036" y="3720740"/>
            <a:ext cx="1586100" cy="2444564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5"/>
          <p:cNvGrpSpPr>
            <a:grpSpLocks/>
          </p:cNvGrpSpPr>
          <p:nvPr/>
        </p:nvGrpSpPr>
        <p:grpSpPr bwMode="auto">
          <a:xfrm rot="1406270" flipH="1">
            <a:off x="6594811" y="6038432"/>
            <a:ext cx="415518" cy="648063"/>
            <a:chOff x="3340" y="2819"/>
            <a:chExt cx="566" cy="674"/>
          </a:xfrm>
        </p:grpSpPr>
        <p:sp>
          <p:nvSpPr>
            <p:cNvPr id="29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36" name="Прямая со стрелкой 35"/>
          <p:cNvCxnSpPr/>
          <p:nvPr/>
        </p:nvCxnSpPr>
        <p:spPr>
          <a:xfrm>
            <a:off x="3347864" y="2337005"/>
            <a:ext cx="2448272" cy="2304256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3419872" y="2492896"/>
            <a:ext cx="1728192" cy="2664296"/>
          </a:xfrm>
          <a:prstGeom prst="straightConnector1">
            <a:avLst/>
          </a:prstGeom>
          <a:ln w="38100">
            <a:solidFill>
              <a:srgbClr val="220FB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4223835" y="5481607"/>
            <a:ext cx="648072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4908290" y="3933056"/>
            <a:ext cx="1823950" cy="1547793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4283968" y="1772816"/>
            <a:ext cx="2808312" cy="3673416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25"/>
          <p:cNvGrpSpPr>
            <a:grpSpLocks/>
          </p:cNvGrpSpPr>
          <p:nvPr/>
        </p:nvGrpSpPr>
        <p:grpSpPr bwMode="auto">
          <a:xfrm rot="17284682" flipH="1">
            <a:off x="7204024" y="2260766"/>
            <a:ext cx="415518" cy="648063"/>
            <a:chOff x="3340" y="2819"/>
            <a:chExt cx="566" cy="674"/>
          </a:xfrm>
        </p:grpSpPr>
        <p:sp>
          <p:nvSpPr>
            <p:cNvPr id="48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52" name="Прямая со стрелкой 51"/>
          <p:cNvCxnSpPr/>
          <p:nvPr/>
        </p:nvCxnSpPr>
        <p:spPr>
          <a:xfrm flipH="1">
            <a:off x="3203848" y="3645024"/>
            <a:ext cx="2448272" cy="3212976"/>
          </a:xfrm>
          <a:prstGeom prst="straightConnector1">
            <a:avLst/>
          </a:prstGeom>
          <a:ln w="38100">
            <a:solidFill>
              <a:srgbClr val="0033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H="1">
            <a:off x="3155590" y="4581128"/>
            <a:ext cx="2808312" cy="2276872"/>
          </a:xfrm>
          <a:prstGeom prst="straightConnector1">
            <a:avLst/>
          </a:prstGeom>
          <a:ln w="38100">
            <a:solidFill>
              <a:srgbClr val="0033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H="1">
            <a:off x="3300364" y="2420888"/>
            <a:ext cx="29836" cy="4437112"/>
          </a:xfrm>
          <a:prstGeom prst="straightConnector1">
            <a:avLst/>
          </a:prstGeom>
          <a:ln w="76200">
            <a:solidFill>
              <a:srgbClr val="220FB1"/>
            </a:solidFill>
            <a:prstDash val="dash"/>
            <a:headEnd type="stealth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flipV="1">
            <a:off x="2699792" y="2991287"/>
            <a:ext cx="357760" cy="58172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1778928" y="2879224"/>
            <a:ext cx="1548680" cy="86409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0" y="1071546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82г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2" grpId="0" animBg="1"/>
      <p:bldP spid="23" grpId="0" animBg="1"/>
      <p:bldP spid="26" grpId="0" animBg="1"/>
      <p:bldP spid="64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24637" t="85294" r="26863" b="7535"/>
          <a:stretch>
            <a:fillRect/>
          </a:stretch>
        </p:blipFill>
        <p:spPr bwMode="auto">
          <a:xfrm>
            <a:off x="0" y="0"/>
            <a:ext cx="8980839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5" cstate="print"/>
          <a:srcRect l="54637" t="10864" r="29353" b="69649"/>
          <a:stretch>
            <a:fillRect/>
          </a:stretch>
        </p:blipFill>
        <p:spPr bwMode="auto">
          <a:xfrm>
            <a:off x="852346" y="0"/>
            <a:ext cx="82916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>
            <a:off x="2483768" y="1844824"/>
            <a:ext cx="3240360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5652120" y="332656"/>
            <a:ext cx="1656184" cy="151216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4211960" y="836712"/>
            <a:ext cx="2520280" cy="2292382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483768" y="1844824"/>
            <a:ext cx="5040560" cy="1944216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25"/>
          <p:cNvGrpSpPr>
            <a:grpSpLocks/>
          </p:cNvGrpSpPr>
          <p:nvPr/>
        </p:nvGrpSpPr>
        <p:grpSpPr bwMode="auto">
          <a:xfrm rot="17284682" flipH="1">
            <a:off x="6910116" y="746809"/>
            <a:ext cx="1189883" cy="1691971"/>
            <a:chOff x="3340" y="2819"/>
            <a:chExt cx="566" cy="674"/>
          </a:xfrm>
        </p:grpSpPr>
        <p:sp>
          <p:nvSpPr>
            <p:cNvPr id="17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" name="Oval 5"/>
          <p:cNvSpPr>
            <a:spLocks noChangeArrowheads="1"/>
          </p:cNvSpPr>
          <p:nvPr/>
        </p:nvSpPr>
        <p:spPr bwMode="auto">
          <a:xfrm>
            <a:off x="4598538" y="2633933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55976" y="2060848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55"/>
          <p:cNvSpPr txBox="1">
            <a:spLocks noChangeArrowheads="1"/>
          </p:cNvSpPr>
          <p:nvPr/>
        </p:nvSpPr>
        <p:spPr bwMode="auto">
          <a:xfrm>
            <a:off x="2267744" y="3429000"/>
            <a:ext cx="4139952" cy="79208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Мнимое, т.к. пересекаются лишь продолжения лучей. «Кажется».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5" cstate="print"/>
          <a:srcRect l="49901" t="50900" r="25462" b="30972"/>
          <a:stretch>
            <a:fillRect/>
          </a:stretch>
        </p:blipFill>
        <p:spPr bwMode="auto">
          <a:xfrm>
            <a:off x="0" y="3212976"/>
            <a:ext cx="903399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3324114" y="2348880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95550" y="218111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val 5"/>
          <p:cNvSpPr>
            <a:spLocks noChangeArrowheads="1"/>
          </p:cNvSpPr>
          <p:nvPr/>
        </p:nvSpPr>
        <p:spPr bwMode="auto">
          <a:xfrm>
            <a:off x="3203090" y="6742363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55776" y="667333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07704" y="314096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flipV="1">
            <a:off x="2538771" y="3235210"/>
            <a:ext cx="5130" cy="33361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211960" y="3672408"/>
            <a:ext cx="648072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4860032" y="3689824"/>
            <a:ext cx="2160240" cy="207081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4210036" y="3676116"/>
            <a:ext cx="1586100" cy="2444564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5"/>
          <p:cNvGrpSpPr>
            <a:grpSpLocks/>
          </p:cNvGrpSpPr>
          <p:nvPr/>
        </p:nvGrpSpPr>
        <p:grpSpPr bwMode="auto">
          <a:xfrm rot="1406270" flipH="1">
            <a:off x="6594811" y="5993808"/>
            <a:ext cx="415518" cy="648063"/>
            <a:chOff x="3340" y="2819"/>
            <a:chExt cx="566" cy="674"/>
          </a:xfrm>
        </p:grpSpPr>
        <p:sp>
          <p:nvSpPr>
            <p:cNvPr id="29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36" name="Прямая со стрелкой 35"/>
          <p:cNvCxnSpPr/>
          <p:nvPr/>
        </p:nvCxnSpPr>
        <p:spPr>
          <a:xfrm>
            <a:off x="3347864" y="2292381"/>
            <a:ext cx="2448272" cy="2304256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3419872" y="2448272"/>
            <a:ext cx="1728192" cy="2664296"/>
          </a:xfrm>
          <a:prstGeom prst="straightConnector1">
            <a:avLst/>
          </a:prstGeom>
          <a:ln w="38100">
            <a:solidFill>
              <a:srgbClr val="220FB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4223835" y="5436983"/>
            <a:ext cx="648072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4908290" y="3888432"/>
            <a:ext cx="1823950" cy="1547793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4283968" y="1728192"/>
            <a:ext cx="2808312" cy="3673416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5"/>
          <p:cNvGrpSpPr>
            <a:grpSpLocks/>
          </p:cNvGrpSpPr>
          <p:nvPr/>
        </p:nvGrpSpPr>
        <p:grpSpPr bwMode="auto">
          <a:xfrm rot="17284682" flipH="1">
            <a:off x="7257026" y="2178887"/>
            <a:ext cx="415518" cy="648063"/>
            <a:chOff x="3340" y="2819"/>
            <a:chExt cx="566" cy="674"/>
          </a:xfrm>
        </p:grpSpPr>
        <p:sp>
          <p:nvSpPr>
            <p:cNvPr id="48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52" name="Прямая со стрелкой 51"/>
          <p:cNvCxnSpPr/>
          <p:nvPr/>
        </p:nvCxnSpPr>
        <p:spPr>
          <a:xfrm flipH="1">
            <a:off x="3203848" y="3600400"/>
            <a:ext cx="2448272" cy="3212976"/>
          </a:xfrm>
          <a:prstGeom prst="straightConnector1">
            <a:avLst/>
          </a:prstGeom>
          <a:ln w="38100">
            <a:solidFill>
              <a:srgbClr val="0033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H="1">
            <a:off x="3155590" y="4536504"/>
            <a:ext cx="2808312" cy="2276872"/>
          </a:xfrm>
          <a:prstGeom prst="straightConnector1">
            <a:avLst/>
          </a:prstGeom>
          <a:ln w="38100">
            <a:solidFill>
              <a:srgbClr val="0033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H="1">
            <a:off x="3300364" y="2376264"/>
            <a:ext cx="29836" cy="4437112"/>
          </a:xfrm>
          <a:prstGeom prst="straightConnector1">
            <a:avLst/>
          </a:prstGeom>
          <a:ln w="76200">
            <a:solidFill>
              <a:srgbClr val="220FB1"/>
            </a:solidFill>
            <a:prstDash val="dash"/>
            <a:headEnd type="stealth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flipV="1">
            <a:off x="2699792" y="2991287"/>
            <a:ext cx="357760" cy="58172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6" cstate="print">
            <a:lum bright="-20000" contrast="60000"/>
          </a:blip>
          <a:srcRect l="25215" t="9117" r="26410" b="82077"/>
          <a:stretch>
            <a:fillRect/>
          </a:stretch>
        </p:blipFill>
        <p:spPr bwMode="auto">
          <a:xfrm>
            <a:off x="0" y="0"/>
            <a:ext cx="914400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Овал 38"/>
          <p:cNvSpPr/>
          <p:nvPr/>
        </p:nvSpPr>
        <p:spPr>
          <a:xfrm>
            <a:off x="1763688" y="2852936"/>
            <a:ext cx="1548680" cy="86409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82а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2" grpId="0" animBg="1"/>
      <p:bldP spid="23" grpId="0" animBg="1"/>
      <p:bldP spid="26" grpId="0" animBg="1"/>
      <p:bldP spid="39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5" cstate="print"/>
          <a:srcRect l="49901" t="37637" r="25462" b="48441"/>
          <a:stretch>
            <a:fillRect/>
          </a:stretch>
        </p:blipFill>
        <p:spPr bwMode="auto">
          <a:xfrm>
            <a:off x="-36512" y="315415"/>
            <a:ext cx="9033998" cy="3041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 стрелкой 5"/>
          <p:cNvCxnSpPr/>
          <p:nvPr/>
        </p:nvCxnSpPr>
        <p:spPr>
          <a:xfrm>
            <a:off x="4788024" y="980728"/>
            <a:ext cx="2880320" cy="230425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131840" y="980728"/>
            <a:ext cx="4608512" cy="2304256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7572808" y="3179227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04248" y="3140968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3087128" y="2664208"/>
            <a:ext cx="1728192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4788024" y="476672"/>
            <a:ext cx="2808312" cy="2187536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118192" y="476672"/>
            <a:ext cx="4622160" cy="2161248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5"/>
          <p:cNvSpPr>
            <a:spLocks noChangeArrowheads="1"/>
          </p:cNvSpPr>
          <p:nvPr/>
        </p:nvSpPr>
        <p:spPr bwMode="auto">
          <a:xfrm>
            <a:off x="7524328" y="4766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51684" y="40466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7604656" y="589624"/>
            <a:ext cx="5328" cy="2647482"/>
          </a:xfrm>
          <a:prstGeom prst="straightConnector1">
            <a:avLst/>
          </a:prstGeom>
          <a:ln w="762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732644" y="1033572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rot="5400000">
            <a:off x="8102896" y="1341684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8532440" y="903055"/>
            <a:ext cx="357760" cy="58172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 cstate="print">
            <a:lum bright="-20000" contrast="60000"/>
          </a:blip>
          <a:srcRect l="25215" t="9117" r="26410" b="82077"/>
          <a:stretch>
            <a:fillRect/>
          </a:stretch>
        </p:blipFill>
        <p:spPr bwMode="auto">
          <a:xfrm>
            <a:off x="0" y="3573016"/>
            <a:ext cx="914400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Прямая со стрелкой 20"/>
          <p:cNvCxnSpPr/>
          <p:nvPr/>
        </p:nvCxnSpPr>
        <p:spPr>
          <a:xfrm>
            <a:off x="3131840" y="980728"/>
            <a:ext cx="1656184" cy="3992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/>
          <p:cNvSpPr/>
          <p:nvPr/>
        </p:nvSpPr>
        <p:spPr>
          <a:xfrm>
            <a:off x="7740352" y="836712"/>
            <a:ext cx="1548680" cy="86409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0" y="3071834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84б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2" grpId="0" animBg="1"/>
      <p:bldP spid="23" grpId="0" animBg="1"/>
      <p:bldP spid="26" grpId="0" animBg="1"/>
      <p:bldP spid="30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/>
          <p:cNvGrpSpPr/>
          <p:nvPr/>
        </p:nvGrpSpPr>
        <p:grpSpPr>
          <a:xfrm>
            <a:off x="2123728" y="1124744"/>
            <a:ext cx="7020272" cy="4536504"/>
            <a:chOff x="2123728" y="1124744"/>
            <a:chExt cx="7020272" cy="4536504"/>
          </a:xfrm>
        </p:grpSpPr>
        <p:pic>
          <p:nvPicPr>
            <p:cNvPr id="58371" name="Picture 3"/>
            <p:cNvPicPr>
              <a:picLocks noChangeAspect="1" noChangeArrowheads="1"/>
            </p:cNvPicPr>
            <p:nvPr/>
          </p:nvPicPr>
          <p:blipFill>
            <a:blip r:embed="rId5" cstate="print">
              <a:lum bright="-20000" contrast="60000"/>
            </a:blip>
            <a:srcRect l="50627" t="27412" r="27693" b="57004"/>
            <a:stretch>
              <a:fillRect/>
            </a:stretch>
          </p:blipFill>
          <p:spPr bwMode="auto">
            <a:xfrm>
              <a:off x="4860032" y="1412776"/>
              <a:ext cx="4283968" cy="4248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Прямоугольник 4"/>
            <p:cNvSpPr/>
            <p:nvPr/>
          </p:nvSpPr>
          <p:spPr>
            <a:xfrm>
              <a:off x="2123728" y="1124744"/>
              <a:ext cx="5760640" cy="12241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5" name="Прямая со стрелкой 34"/>
          <p:cNvCxnSpPr/>
          <p:nvPr/>
        </p:nvCxnSpPr>
        <p:spPr>
          <a:xfrm>
            <a:off x="6516216" y="2984252"/>
            <a:ext cx="900608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6804248" y="1772816"/>
            <a:ext cx="1224136" cy="2376264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7380312" y="1412776"/>
            <a:ext cx="864096" cy="159370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516216" y="2996952"/>
            <a:ext cx="1872208" cy="2376264"/>
          </a:xfrm>
          <a:prstGeom prst="straightConnector1">
            <a:avLst/>
          </a:prstGeom>
          <a:ln w="381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5"/>
          <p:cNvGrpSpPr>
            <a:grpSpLocks/>
          </p:cNvGrpSpPr>
          <p:nvPr/>
        </p:nvGrpSpPr>
        <p:grpSpPr bwMode="auto">
          <a:xfrm rot="18873602" flipH="1">
            <a:off x="8332148" y="1993316"/>
            <a:ext cx="415518" cy="448031"/>
            <a:chOff x="3340" y="2819"/>
            <a:chExt cx="566" cy="674"/>
          </a:xfrm>
        </p:grpSpPr>
        <p:sp>
          <p:nvSpPr>
            <p:cNvPr id="44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9" name="Oval 5"/>
          <p:cNvSpPr>
            <a:spLocks noChangeArrowheads="1"/>
          </p:cNvSpPr>
          <p:nvPr/>
        </p:nvSpPr>
        <p:spPr bwMode="auto">
          <a:xfrm>
            <a:off x="6986364" y="359853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308304" y="3429000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 flipH="1" flipV="1">
            <a:off x="6804248" y="4149080"/>
            <a:ext cx="1515764" cy="2376264"/>
          </a:xfrm>
          <a:prstGeom prst="straightConnector1">
            <a:avLst/>
          </a:prstGeom>
          <a:ln w="38100">
            <a:solidFill>
              <a:srgbClr val="0066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7397564" y="5131314"/>
            <a:ext cx="846844" cy="1250014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V="1">
            <a:off x="6550720" y="2780928"/>
            <a:ext cx="1909712" cy="23857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6516216" y="5157192"/>
            <a:ext cx="900608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25"/>
          <p:cNvGrpSpPr>
            <a:grpSpLocks/>
          </p:cNvGrpSpPr>
          <p:nvPr/>
        </p:nvGrpSpPr>
        <p:grpSpPr bwMode="auto">
          <a:xfrm rot="439102" flipH="1">
            <a:off x="8270031" y="4324481"/>
            <a:ext cx="415518" cy="448031"/>
            <a:chOff x="3340" y="2819"/>
            <a:chExt cx="566" cy="674"/>
          </a:xfrm>
        </p:grpSpPr>
        <p:sp>
          <p:nvSpPr>
            <p:cNvPr id="59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3" name="Oval 5"/>
          <p:cNvSpPr>
            <a:spLocks noChangeArrowheads="1"/>
          </p:cNvSpPr>
          <p:nvPr/>
        </p:nvSpPr>
        <p:spPr bwMode="auto">
          <a:xfrm>
            <a:off x="7003020" y="4471616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 flipH="1" flipV="1">
            <a:off x="7051258" y="3615058"/>
            <a:ext cx="9272" cy="910587"/>
          </a:xfrm>
          <a:prstGeom prst="straightConnector1">
            <a:avLst/>
          </a:prstGeom>
          <a:ln w="76200">
            <a:solidFill>
              <a:srgbClr val="7030A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7164288" y="436510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436096" y="3212976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flipH="1" flipV="1">
            <a:off x="6012160" y="3212976"/>
            <a:ext cx="1588" cy="360040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6156176" y="3212975"/>
            <a:ext cx="72008" cy="43204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" name="Овал 76"/>
          <p:cNvSpPr/>
          <p:nvPr/>
        </p:nvSpPr>
        <p:spPr>
          <a:xfrm>
            <a:off x="5364088" y="2996952"/>
            <a:ext cx="1080120" cy="79208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6" cstate="print">
            <a:lum bright="-20000" contrast="60000"/>
          </a:blip>
          <a:srcRect l="25215" t="17321" r="26410" b="73553"/>
          <a:stretch>
            <a:fillRect/>
          </a:stretch>
        </p:blipFill>
        <p:spPr bwMode="auto">
          <a:xfrm>
            <a:off x="0" y="301142"/>
            <a:ext cx="914400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84б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63" grpId="0" animBg="1"/>
      <p:bldP spid="69" grpId="0" animBg="1"/>
      <p:bldP spid="70" grpId="0" animBg="1"/>
      <p:bldP spid="77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5" cstate="print">
            <a:lum bright="-40000" contrast="60000"/>
          </a:blip>
          <a:srcRect l="25658" t="68640" r="27693" b="24925"/>
          <a:stretch>
            <a:fillRect/>
          </a:stretch>
        </p:blipFill>
        <p:spPr bwMode="auto">
          <a:xfrm>
            <a:off x="0" y="0"/>
            <a:ext cx="7546052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5"/>
          <p:cNvGrpSpPr/>
          <p:nvPr/>
        </p:nvGrpSpPr>
        <p:grpSpPr>
          <a:xfrm>
            <a:off x="-43917" y="1124744"/>
            <a:ext cx="9187917" cy="4536504"/>
            <a:chOff x="-43917" y="1124744"/>
            <a:chExt cx="9187917" cy="4536504"/>
          </a:xfrm>
        </p:grpSpPr>
        <p:pic>
          <p:nvPicPr>
            <p:cNvPr id="58371" name="Picture 3"/>
            <p:cNvPicPr>
              <a:picLocks noChangeAspect="1" noChangeArrowheads="1"/>
            </p:cNvPicPr>
            <p:nvPr/>
          </p:nvPicPr>
          <p:blipFill>
            <a:blip r:embed="rId5" cstate="print">
              <a:lum bright="-20000" contrast="60000"/>
            </a:blip>
            <a:srcRect l="25809" t="27412" r="27693" b="57004"/>
            <a:stretch>
              <a:fillRect/>
            </a:stretch>
          </p:blipFill>
          <p:spPr bwMode="auto">
            <a:xfrm>
              <a:off x="-43917" y="1412776"/>
              <a:ext cx="9187917" cy="4248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Прямоугольник 4"/>
            <p:cNvSpPr/>
            <p:nvPr/>
          </p:nvSpPr>
          <p:spPr>
            <a:xfrm>
              <a:off x="2123728" y="1124744"/>
              <a:ext cx="5760640" cy="12241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7" name="Прямая со стрелкой 6"/>
          <p:cNvCxnSpPr/>
          <p:nvPr/>
        </p:nvCxnSpPr>
        <p:spPr>
          <a:xfrm>
            <a:off x="704834" y="2103380"/>
            <a:ext cx="1634918" cy="326983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339752" y="5373216"/>
            <a:ext cx="2160240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23677" y="2122223"/>
            <a:ext cx="2912219" cy="3683041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5"/>
          <p:cNvSpPr>
            <a:spLocks noChangeArrowheads="1"/>
          </p:cNvSpPr>
          <p:nvPr/>
        </p:nvSpPr>
        <p:spPr bwMode="auto">
          <a:xfrm>
            <a:off x="3233324" y="532960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59832" y="5589240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683568" y="3642601"/>
            <a:ext cx="1656184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339752" y="3655657"/>
            <a:ext cx="1584176" cy="144016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55576" y="3645024"/>
            <a:ext cx="3456384" cy="115212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5"/>
          <p:cNvSpPr>
            <a:spLocks noChangeArrowheads="1"/>
          </p:cNvSpPr>
          <p:nvPr/>
        </p:nvSpPr>
        <p:spPr bwMode="auto">
          <a:xfrm>
            <a:off x="3235747" y="4465491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07904" y="4221088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>
            <a:endCxn id="17" idx="4"/>
          </p:cNvCxnSpPr>
          <p:nvPr/>
        </p:nvCxnSpPr>
        <p:spPr>
          <a:xfrm>
            <a:off x="3281184" y="4509120"/>
            <a:ext cx="14280" cy="936119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764092" y="3049796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rot="5400000">
            <a:off x="3305896" y="3191878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3710184" y="2780928"/>
            <a:ext cx="357760" cy="58172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516216" y="2984252"/>
            <a:ext cx="900608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6804248" y="1772816"/>
            <a:ext cx="1224136" cy="2376264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7380312" y="1412776"/>
            <a:ext cx="864096" cy="159370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516216" y="2996952"/>
            <a:ext cx="1872208" cy="2376264"/>
          </a:xfrm>
          <a:prstGeom prst="straightConnector1">
            <a:avLst/>
          </a:prstGeom>
          <a:ln w="381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25"/>
          <p:cNvGrpSpPr>
            <a:grpSpLocks/>
          </p:cNvGrpSpPr>
          <p:nvPr/>
        </p:nvGrpSpPr>
        <p:grpSpPr bwMode="auto">
          <a:xfrm rot="18873602" flipH="1">
            <a:off x="8332148" y="1993316"/>
            <a:ext cx="415518" cy="448031"/>
            <a:chOff x="3340" y="2819"/>
            <a:chExt cx="566" cy="674"/>
          </a:xfrm>
        </p:grpSpPr>
        <p:sp>
          <p:nvSpPr>
            <p:cNvPr id="44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9" name="Oval 5"/>
          <p:cNvSpPr>
            <a:spLocks noChangeArrowheads="1"/>
          </p:cNvSpPr>
          <p:nvPr/>
        </p:nvSpPr>
        <p:spPr bwMode="auto">
          <a:xfrm>
            <a:off x="6986364" y="359853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308304" y="3429000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 flipH="1" flipV="1">
            <a:off x="6804248" y="4149080"/>
            <a:ext cx="1515764" cy="2376264"/>
          </a:xfrm>
          <a:prstGeom prst="straightConnector1">
            <a:avLst/>
          </a:prstGeom>
          <a:ln w="38100">
            <a:solidFill>
              <a:srgbClr val="0066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7397564" y="5131314"/>
            <a:ext cx="846844" cy="1250014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V="1">
            <a:off x="6550720" y="2780928"/>
            <a:ext cx="1909712" cy="23857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6516216" y="5157192"/>
            <a:ext cx="900608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25"/>
          <p:cNvGrpSpPr>
            <a:grpSpLocks/>
          </p:cNvGrpSpPr>
          <p:nvPr/>
        </p:nvGrpSpPr>
        <p:grpSpPr bwMode="auto">
          <a:xfrm rot="20795818" flipH="1">
            <a:off x="8270031" y="3870238"/>
            <a:ext cx="415518" cy="448031"/>
            <a:chOff x="3340" y="2819"/>
            <a:chExt cx="566" cy="674"/>
          </a:xfrm>
        </p:grpSpPr>
        <p:sp>
          <p:nvSpPr>
            <p:cNvPr id="59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3" name="Oval 5"/>
          <p:cNvSpPr>
            <a:spLocks noChangeArrowheads="1"/>
          </p:cNvSpPr>
          <p:nvPr/>
        </p:nvSpPr>
        <p:spPr bwMode="auto">
          <a:xfrm>
            <a:off x="7003020" y="4471616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 flipH="1" flipV="1">
            <a:off x="7051258" y="3615058"/>
            <a:ext cx="9272" cy="910587"/>
          </a:xfrm>
          <a:prstGeom prst="straightConnector1">
            <a:avLst/>
          </a:prstGeom>
          <a:ln w="76200">
            <a:solidFill>
              <a:srgbClr val="7030A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7164288" y="436510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436096" y="3212976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flipH="1" flipV="1">
            <a:off x="6012160" y="3212976"/>
            <a:ext cx="1588" cy="360040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6156176" y="3212975"/>
            <a:ext cx="72008" cy="43204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Овал 75"/>
          <p:cNvSpPr/>
          <p:nvPr/>
        </p:nvSpPr>
        <p:spPr>
          <a:xfrm>
            <a:off x="2684552" y="2647960"/>
            <a:ext cx="1656184" cy="108012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5364088" y="2996952"/>
            <a:ext cx="1080120" cy="79208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 Box 2"/>
          <p:cNvSpPr txBox="1">
            <a:spLocks noChangeArrowheads="1"/>
          </p:cNvSpPr>
          <p:nvPr/>
        </p:nvSpPr>
        <p:spPr bwMode="auto">
          <a:xfrm>
            <a:off x="0" y="928694"/>
            <a:ext cx="1000100" cy="5000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85-1</a:t>
            </a:r>
            <a:endParaRPr kumimoji="0" 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2"/>
          <p:cNvSpPr txBox="1">
            <a:spLocks noChangeArrowheads="1"/>
          </p:cNvSpPr>
          <p:nvPr/>
        </p:nvSpPr>
        <p:spPr bwMode="auto">
          <a:xfrm>
            <a:off x="6000760" y="928694"/>
            <a:ext cx="1000100" cy="5000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85-2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6" grpId="0" animBg="1"/>
      <p:bldP spid="27" grpId="0" animBg="1"/>
      <p:bldP spid="31" grpId="0" animBg="1"/>
      <p:bldP spid="49" grpId="0" animBg="1"/>
      <p:bldP spid="50" grpId="0" animBg="1"/>
      <p:bldP spid="63" grpId="0" animBg="1"/>
      <p:bldP spid="69" grpId="0" animBg="1"/>
      <p:bldP spid="70" grpId="0" animBg="1"/>
      <p:bldP spid="76" grpId="0" animBg="1"/>
      <p:bldP spid="77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5" cstate="print">
            <a:lum bright="-40000" contrast="60000"/>
          </a:blip>
          <a:srcRect l="25658" t="68640" r="27693" b="24925"/>
          <a:stretch>
            <a:fillRect/>
          </a:stretch>
        </p:blipFill>
        <p:spPr bwMode="auto">
          <a:xfrm>
            <a:off x="0" y="0"/>
            <a:ext cx="7546052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25809" t="10855" r="27693" b="69179"/>
          <a:stretch>
            <a:fillRect/>
          </a:stretch>
        </p:blipFill>
        <p:spPr bwMode="auto">
          <a:xfrm>
            <a:off x="-43917" y="0"/>
            <a:ext cx="918791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2339752" y="260648"/>
            <a:ext cx="3596" cy="396044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1475656" y="836712"/>
            <a:ext cx="936104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339752" y="836712"/>
            <a:ext cx="1440160" cy="60212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475656" y="836712"/>
            <a:ext cx="2376264" cy="6192688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5"/>
          <p:cNvSpPr>
            <a:spLocks noChangeArrowheads="1"/>
          </p:cNvSpPr>
          <p:nvPr/>
        </p:nvSpPr>
        <p:spPr bwMode="auto">
          <a:xfrm>
            <a:off x="3635896" y="654909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63252" y="644404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1494144" y="2132856"/>
            <a:ext cx="864096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411760" y="2132856"/>
            <a:ext cx="1512168" cy="324036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547664" y="2132856"/>
            <a:ext cx="2664296" cy="338437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5"/>
          <p:cNvSpPr>
            <a:spLocks noChangeArrowheads="1"/>
          </p:cNvSpPr>
          <p:nvPr/>
        </p:nvSpPr>
        <p:spPr bwMode="auto">
          <a:xfrm>
            <a:off x="3573936" y="472514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07904" y="4293096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>
            <a:endCxn id="19" idx="4"/>
          </p:cNvCxnSpPr>
          <p:nvPr/>
        </p:nvCxnSpPr>
        <p:spPr>
          <a:xfrm>
            <a:off x="3635896" y="4808857"/>
            <a:ext cx="62140" cy="1855874"/>
          </a:xfrm>
          <a:prstGeom prst="straightConnector1">
            <a:avLst/>
          </a:prstGeom>
          <a:ln w="76200">
            <a:solidFill>
              <a:srgbClr val="7030A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627204" y="555902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 rot="5400000">
            <a:off x="2169008" y="5701110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2573296" y="5290160"/>
            <a:ext cx="357760" cy="58172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Овал 45"/>
          <p:cNvSpPr/>
          <p:nvPr/>
        </p:nvSpPr>
        <p:spPr>
          <a:xfrm>
            <a:off x="1547664" y="5157192"/>
            <a:ext cx="1656184" cy="108012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5652120" y="2204864"/>
            <a:ext cx="1728192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>
            <a:off x="6876256" y="836712"/>
            <a:ext cx="1224136" cy="2376264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V="1">
            <a:off x="7402080" y="548680"/>
            <a:ext cx="864096" cy="159370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5652120" y="2204864"/>
            <a:ext cx="3384376" cy="1944216"/>
          </a:xfrm>
          <a:prstGeom prst="straightConnector1">
            <a:avLst/>
          </a:prstGeom>
          <a:ln w="381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"/>
          <p:cNvSpPr>
            <a:spLocks noChangeArrowheads="1"/>
          </p:cNvSpPr>
          <p:nvPr/>
        </p:nvSpPr>
        <p:spPr bwMode="auto">
          <a:xfrm>
            <a:off x="6928168" y="2883080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308304" y="2636912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Прямая со стрелкой 54"/>
          <p:cNvCxnSpPr/>
          <p:nvPr/>
        </p:nvCxnSpPr>
        <p:spPr>
          <a:xfrm flipH="1" flipV="1">
            <a:off x="6804248" y="3140968"/>
            <a:ext cx="1515764" cy="2376264"/>
          </a:xfrm>
          <a:prstGeom prst="straightConnector1">
            <a:avLst/>
          </a:prstGeom>
          <a:ln w="38100">
            <a:solidFill>
              <a:srgbClr val="0066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7400408" y="4077072"/>
            <a:ext cx="1008112" cy="1584176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5724128" y="4077072"/>
            <a:ext cx="1728192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25"/>
          <p:cNvGrpSpPr>
            <a:grpSpLocks/>
          </p:cNvGrpSpPr>
          <p:nvPr/>
        </p:nvGrpSpPr>
        <p:grpSpPr bwMode="auto">
          <a:xfrm rot="19120800" flipH="1">
            <a:off x="8090877" y="1756996"/>
            <a:ext cx="415518" cy="448031"/>
            <a:chOff x="3340" y="2819"/>
            <a:chExt cx="566" cy="674"/>
          </a:xfrm>
        </p:grpSpPr>
        <p:sp>
          <p:nvSpPr>
            <p:cNvPr id="61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65" name="Прямая со стрелкой 64"/>
          <p:cNvCxnSpPr/>
          <p:nvPr/>
        </p:nvCxnSpPr>
        <p:spPr>
          <a:xfrm flipV="1">
            <a:off x="5682264" y="2492896"/>
            <a:ext cx="3138208" cy="158417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val 5"/>
          <p:cNvSpPr>
            <a:spLocks noChangeArrowheads="1"/>
          </p:cNvSpPr>
          <p:nvPr/>
        </p:nvSpPr>
        <p:spPr bwMode="auto">
          <a:xfrm>
            <a:off x="6928168" y="3367040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455740" y="3356992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9" name="Прямая со стрелкой 68"/>
          <p:cNvCxnSpPr/>
          <p:nvPr/>
        </p:nvCxnSpPr>
        <p:spPr>
          <a:xfrm flipH="1" flipV="1">
            <a:off x="6988456" y="2976856"/>
            <a:ext cx="0" cy="468000"/>
          </a:xfrm>
          <a:prstGeom prst="straightConnector1">
            <a:avLst/>
          </a:prstGeom>
          <a:ln w="76200">
            <a:solidFill>
              <a:srgbClr val="7030A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7884368" y="4005064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flipH="1" flipV="1">
            <a:off x="8460432" y="4005064"/>
            <a:ext cx="1588" cy="360040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8604448" y="4005063"/>
            <a:ext cx="72008" cy="43204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7524328" y="3789040"/>
            <a:ext cx="1368152" cy="79208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0"/>
            <a:ext cx="1000100" cy="5000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85-1</a:t>
            </a:r>
            <a:endParaRPr kumimoji="0" 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6000760" y="0"/>
            <a:ext cx="1000100" cy="5000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85-2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32" grpId="0" animBg="1"/>
      <p:bldP spid="33" grpId="0" animBg="1"/>
      <p:bldP spid="43" grpId="0" animBg="1"/>
      <p:bldP spid="46" grpId="0" animBg="1"/>
      <p:bldP spid="52" grpId="0" animBg="1"/>
      <p:bldP spid="53" grpId="0" animBg="1"/>
      <p:bldP spid="66" grpId="0" animBg="1"/>
      <p:bldP spid="67" grpId="0" animBg="1"/>
      <p:bldP spid="70" grpId="0" animBg="1"/>
      <p:bldP spid="73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5" cstate="print">
            <a:lum bright="-40000" contrast="60000"/>
          </a:blip>
          <a:srcRect l="25658" t="68640" r="27693" b="24925"/>
          <a:stretch>
            <a:fillRect/>
          </a:stretch>
        </p:blipFill>
        <p:spPr bwMode="auto">
          <a:xfrm>
            <a:off x="0" y="0"/>
            <a:ext cx="7546052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25809" t="10855" r="27693" b="69179"/>
          <a:stretch>
            <a:fillRect/>
          </a:stretch>
        </p:blipFill>
        <p:spPr bwMode="auto">
          <a:xfrm>
            <a:off x="-43917" y="0"/>
            <a:ext cx="918791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2339752" y="260648"/>
            <a:ext cx="3596" cy="396044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1475656" y="836712"/>
            <a:ext cx="936104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475656" y="836712"/>
            <a:ext cx="2304256" cy="6021288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5"/>
          <p:cNvSpPr>
            <a:spLocks noChangeArrowheads="1"/>
          </p:cNvSpPr>
          <p:nvPr/>
        </p:nvSpPr>
        <p:spPr bwMode="auto">
          <a:xfrm>
            <a:off x="3635896" y="654909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63252" y="644404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1494144" y="2132856"/>
            <a:ext cx="864096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547664" y="2132856"/>
            <a:ext cx="2664296" cy="338437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5"/>
          <p:cNvSpPr>
            <a:spLocks noChangeArrowheads="1"/>
          </p:cNvSpPr>
          <p:nvPr/>
        </p:nvSpPr>
        <p:spPr bwMode="auto">
          <a:xfrm>
            <a:off x="3573936" y="472514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07904" y="4293096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627204" y="555902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 rot="5400000">
            <a:off x="2169008" y="5701110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2573296" y="5290160"/>
            <a:ext cx="357760" cy="58172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Овал 45"/>
          <p:cNvSpPr/>
          <p:nvPr/>
        </p:nvSpPr>
        <p:spPr>
          <a:xfrm>
            <a:off x="1547664" y="5157192"/>
            <a:ext cx="1656184" cy="108012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5652120" y="2204864"/>
            <a:ext cx="1728192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>
            <a:off x="6876256" y="836712"/>
            <a:ext cx="1224136" cy="2376264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5652120" y="2204864"/>
            <a:ext cx="3384376" cy="1944216"/>
          </a:xfrm>
          <a:prstGeom prst="straightConnector1">
            <a:avLst/>
          </a:prstGeom>
          <a:ln w="381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"/>
          <p:cNvSpPr>
            <a:spLocks noChangeArrowheads="1"/>
          </p:cNvSpPr>
          <p:nvPr/>
        </p:nvSpPr>
        <p:spPr bwMode="auto">
          <a:xfrm>
            <a:off x="6928168" y="2883080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308304" y="2636912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Прямая со стрелкой 54"/>
          <p:cNvCxnSpPr/>
          <p:nvPr/>
        </p:nvCxnSpPr>
        <p:spPr>
          <a:xfrm flipH="1" flipV="1">
            <a:off x="6804248" y="3140968"/>
            <a:ext cx="1515764" cy="2376264"/>
          </a:xfrm>
          <a:prstGeom prst="straightConnector1">
            <a:avLst/>
          </a:prstGeom>
          <a:ln w="38100">
            <a:solidFill>
              <a:srgbClr val="0066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5724128" y="4077072"/>
            <a:ext cx="1728192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5"/>
          <p:cNvGrpSpPr>
            <a:grpSpLocks/>
          </p:cNvGrpSpPr>
          <p:nvPr/>
        </p:nvGrpSpPr>
        <p:grpSpPr bwMode="auto">
          <a:xfrm rot="19120800" flipH="1">
            <a:off x="8090877" y="1756996"/>
            <a:ext cx="415518" cy="448031"/>
            <a:chOff x="3340" y="2819"/>
            <a:chExt cx="566" cy="674"/>
          </a:xfrm>
        </p:grpSpPr>
        <p:sp>
          <p:nvSpPr>
            <p:cNvPr id="61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6" name="Oval 5"/>
          <p:cNvSpPr>
            <a:spLocks noChangeArrowheads="1"/>
          </p:cNvSpPr>
          <p:nvPr/>
        </p:nvSpPr>
        <p:spPr bwMode="auto">
          <a:xfrm>
            <a:off x="6928168" y="3367040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455740" y="3356992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884368" y="4005064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flipH="1" flipV="1">
            <a:off x="8460432" y="4005064"/>
            <a:ext cx="1588" cy="360040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8604448" y="4005063"/>
            <a:ext cx="72008" cy="43204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7524328" y="3789040"/>
            <a:ext cx="1368152" cy="79208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0" y="0"/>
            <a:ext cx="1000100" cy="5000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85-1</a:t>
            </a:r>
            <a:endParaRPr kumimoji="0" 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6000760" y="0"/>
            <a:ext cx="1000100" cy="5000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85-2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32" grpId="0" animBg="1"/>
      <p:bldP spid="33" grpId="0" animBg="1"/>
      <p:bldP spid="43" grpId="0" animBg="1"/>
      <p:bldP spid="46" grpId="0" animBg="1"/>
      <p:bldP spid="52" grpId="0" animBg="1"/>
      <p:bldP spid="53" grpId="0" animBg="1"/>
      <p:bldP spid="66" grpId="0" animBg="1"/>
      <p:bldP spid="67" grpId="0" animBg="1"/>
      <p:bldP spid="70" grpId="0" animBg="1"/>
      <p:bldP spid="73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5" cstate="print">
            <a:lum bright="-40000" contrast="60000"/>
          </a:blip>
          <a:srcRect l="25658" t="68640" r="27693" b="24925"/>
          <a:stretch>
            <a:fillRect/>
          </a:stretch>
        </p:blipFill>
        <p:spPr bwMode="auto">
          <a:xfrm>
            <a:off x="0" y="0"/>
            <a:ext cx="9144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26717" t="43483" r="33561" b="42580"/>
          <a:stretch>
            <a:fillRect/>
          </a:stretch>
        </p:blipFill>
        <p:spPr bwMode="auto">
          <a:xfrm>
            <a:off x="179512" y="2616962"/>
            <a:ext cx="896448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6" name="Прямая со стрелкой 45"/>
          <p:cNvCxnSpPr/>
          <p:nvPr/>
        </p:nvCxnSpPr>
        <p:spPr>
          <a:xfrm flipH="1">
            <a:off x="2627784" y="3212976"/>
            <a:ext cx="432048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>
            <a:off x="1062658" y="3212976"/>
            <a:ext cx="1584176" cy="266429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H="1">
            <a:off x="2123728" y="3212976"/>
            <a:ext cx="936104" cy="2592288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H="1">
            <a:off x="1955830" y="980728"/>
            <a:ext cx="1968098" cy="3384376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25"/>
          <p:cNvGrpSpPr>
            <a:grpSpLocks/>
          </p:cNvGrpSpPr>
          <p:nvPr/>
        </p:nvGrpSpPr>
        <p:grpSpPr bwMode="auto">
          <a:xfrm rot="15003564" flipH="1" flipV="1">
            <a:off x="739767" y="1206218"/>
            <a:ext cx="415518" cy="564037"/>
            <a:chOff x="3340" y="2819"/>
            <a:chExt cx="566" cy="674"/>
          </a:xfrm>
        </p:grpSpPr>
        <p:sp>
          <p:nvSpPr>
            <p:cNvPr id="55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62" name="Прямая со стрелкой 61"/>
          <p:cNvCxnSpPr/>
          <p:nvPr/>
        </p:nvCxnSpPr>
        <p:spPr>
          <a:xfrm flipH="1">
            <a:off x="2627784" y="476672"/>
            <a:ext cx="1440160" cy="3816424"/>
          </a:xfrm>
          <a:prstGeom prst="straightConnector1">
            <a:avLst/>
          </a:prstGeom>
          <a:ln w="38100">
            <a:solidFill>
              <a:srgbClr val="220FB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5"/>
          <p:cNvSpPr>
            <a:spLocks noChangeArrowheads="1"/>
          </p:cNvSpPr>
          <p:nvPr/>
        </p:nvSpPr>
        <p:spPr bwMode="auto">
          <a:xfrm>
            <a:off x="3727640" y="1052736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cxnSp>
        <p:nvCxnSpPr>
          <p:cNvPr id="65" name="Прямая со стрелкой 64"/>
          <p:cNvCxnSpPr/>
          <p:nvPr/>
        </p:nvCxnSpPr>
        <p:spPr>
          <a:xfrm flipH="1">
            <a:off x="2683750" y="5133310"/>
            <a:ext cx="432048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 flipV="1">
            <a:off x="683568" y="2204864"/>
            <a:ext cx="2016224" cy="2952328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flipH="1" flipV="1">
            <a:off x="1221532" y="1475259"/>
            <a:ext cx="1872208" cy="367240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flipH="1" flipV="1">
            <a:off x="2055912" y="3139827"/>
            <a:ext cx="1868016" cy="3718173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 flipH="1" flipV="1">
            <a:off x="1475656" y="3356992"/>
            <a:ext cx="2376264" cy="3501008"/>
          </a:xfrm>
          <a:prstGeom prst="straightConnector1">
            <a:avLst/>
          </a:prstGeom>
          <a:ln w="38100">
            <a:solidFill>
              <a:srgbClr val="008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Oval 5"/>
          <p:cNvSpPr>
            <a:spLocks noChangeArrowheads="1"/>
          </p:cNvSpPr>
          <p:nvPr/>
        </p:nvSpPr>
        <p:spPr bwMode="auto">
          <a:xfrm>
            <a:off x="3807208" y="6742363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926208" y="1850489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8" name="Прямая со стрелкой 77"/>
          <p:cNvCxnSpPr/>
          <p:nvPr/>
        </p:nvCxnSpPr>
        <p:spPr>
          <a:xfrm flipV="1">
            <a:off x="4557275" y="1944731"/>
            <a:ext cx="5130" cy="33361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>
            <a:stCxn id="64" idx="7"/>
            <a:endCxn id="76" idx="3"/>
          </p:cNvCxnSpPr>
          <p:nvPr/>
        </p:nvCxnSpPr>
        <p:spPr>
          <a:xfrm flipH="1">
            <a:off x="3825408" y="1069671"/>
            <a:ext cx="8312" cy="5771394"/>
          </a:xfrm>
          <a:prstGeom prst="straightConnector1">
            <a:avLst/>
          </a:prstGeom>
          <a:ln w="76200">
            <a:solidFill>
              <a:srgbClr val="220FB1"/>
            </a:solidFill>
            <a:prstDash val="dash"/>
            <a:headEnd type="stealth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 flipV="1">
            <a:off x="4664508" y="1741149"/>
            <a:ext cx="357760" cy="58172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>
            <a:off x="8100392" y="3140968"/>
            <a:ext cx="360040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flipH="1">
            <a:off x="7812360" y="2060848"/>
            <a:ext cx="1331640" cy="2160240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 flipV="1">
            <a:off x="8493199" y="2060848"/>
            <a:ext cx="650801" cy="1017637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>
            <a:off x="8172400" y="5102436"/>
            <a:ext cx="360040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/>
          <p:cNvCxnSpPr/>
          <p:nvPr/>
        </p:nvCxnSpPr>
        <p:spPr>
          <a:xfrm>
            <a:off x="8100392" y="3169846"/>
            <a:ext cx="720080" cy="1915338"/>
          </a:xfrm>
          <a:prstGeom prst="straightConnector1">
            <a:avLst/>
          </a:prstGeom>
          <a:ln w="381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Group 25"/>
          <p:cNvGrpSpPr>
            <a:grpSpLocks/>
          </p:cNvGrpSpPr>
          <p:nvPr/>
        </p:nvGrpSpPr>
        <p:grpSpPr bwMode="auto">
          <a:xfrm rot="8736922" flipH="1" flipV="1">
            <a:off x="1238582" y="5729300"/>
            <a:ext cx="415518" cy="564037"/>
            <a:chOff x="3340" y="2819"/>
            <a:chExt cx="566" cy="674"/>
          </a:xfrm>
        </p:grpSpPr>
        <p:sp>
          <p:nvSpPr>
            <p:cNvPr id="97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8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1" name="Group 25"/>
          <p:cNvGrpSpPr>
            <a:grpSpLocks/>
          </p:cNvGrpSpPr>
          <p:nvPr/>
        </p:nvGrpSpPr>
        <p:grpSpPr bwMode="auto">
          <a:xfrm rot="20438908" flipH="1">
            <a:off x="8728482" y="3356992"/>
            <a:ext cx="415518" cy="448031"/>
            <a:chOff x="3340" y="2819"/>
            <a:chExt cx="566" cy="674"/>
          </a:xfrm>
        </p:grpSpPr>
        <p:sp>
          <p:nvSpPr>
            <p:cNvPr id="102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9" name="Oval 5"/>
          <p:cNvSpPr>
            <a:spLocks noChangeArrowheads="1"/>
          </p:cNvSpPr>
          <p:nvPr/>
        </p:nvSpPr>
        <p:spPr bwMode="auto">
          <a:xfrm>
            <a:off x="8203464" y="3501008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21" name="Oval 5"/>
          <p:cNvSpPr>
            <a:spLocks noChangeArrowheads="1"/>
          </p:cNvSpPr>
          <p:nvPr/>
        </p:nvSpPr>
        <p:spPr bwMode="auto">
          <a:xfrm>
            <a:off x="8222240" y="4763938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7596336" y="3429000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7671764" y="4653136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3923928" y="908720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4067944" y="6488668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6588224" y="2852936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9" name="Прямая со стрелкой 128"/>
          <p:cNvCxnSpPr/>
          <p:nvPr/>
        </p:nvCxnSpPr>
        <p:spPr>
          <a:xfrm flipV="1">
            <a:off x="7219291" y="2947178"/>
            <a:ext cx="5130" cy="33361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0" name="Прямая со стрелкой 129"/>
          <p:cNvCxnSpPr/>
          <p:nvPr/>
        </p:nvCxnSpPr>
        <p:spPr>
          <a:xfrm>
            <a:off x="7510881" y="2911498"/>
            <a:ext cx="144016" cy="504055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3" name="Овал 132"/>
          <p:cNvSpPr/>
          <p:nvPr/>
        </p:nvSpPr>
        <p:spPr>
          <a:xfrm>
            <a:off x="6516216" y="2708920"/>
            <a:ext cx="1368152" cy="79208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/>
          <p:nvPr/>
        </p:nvSpPr>
        <p:spPr>
          <a:xfrm>
            <a:off x="3878814" y="1615353"/>
            <a:ext cx="1368152" cy="79208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6" name="Прямая со стрелкой 135"/>
          <p:cNvCxnSpPr/>
          <p:nvPr/>
        </p:nvCxnSpPr>
        <p:spPr>
          <a:xfrm flipH="1" flipV="1">
            <a:off x="8100392" y="4221088"/>
            <a:ext cx="939700" cy="2160240"/>
          </a:xfrm>
          <a:prstGeom prst="straightConnector1">
            <a:avLst/>
          </a:prstGeom>
          <a:ln w="38100">
            <a:solidFill>
              <a:srgbClr val="0066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 стрелкой 138"/>
          <p:cNvCxnSpPr/>
          <p:nvPr/>
        </p:nvCxnSpPr>
        <p:spPr>
          <a:xfrm>
            <a:off x="8461508" y="5094610"/>
            <a:ext cx="504056" cy="108012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 стрелкой 143"/>
          <p:cNvCxnSpPr/>
          <p:nvPr/>
        </p:nvCxnSpPr>
        <p:spPr>
          <a:xfrm flipV="1">
            <a:off x="8172400" y="3356992"/>
            <a:ext cx="648072" cy="173771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 стрелкой 148"/>
          <p:cNvCxnSpPr/>
          <p:nvPr/>
        </p:nvCxnSpPr>
        <p:spPr>
          <a:xfrm>
            <a:off x="8252224" y="3616645"/>
            <a:ext cx="27062" cy="1266903"/>
          </a:xfrm>
          <a:prstGeom prst="straightConnector1">
            <a:avLst/>
          </a:prstGeom>
          <a:ln w="76200">
            <a:solidFill>
              <a:srgbClr val="220FB1"/>
            </a:solidFill>
            <a:prstDash val="sysDash"/>
            <a:headEnd type="stealth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1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76" grpId="0" animBg="1"/>
      <p:bldP spid="77" grpId="0" animBg="1"/>
      <p:bldP spid="109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8" grpId="0" animBg="1"/>
      <p:bldP spid="133" grpId="0" animBg="1"/>
      <p:bldP spid="1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lum bright="-20000" contrast="80000"/>
          </a:blip>
          <a:srcRect l="8823" t="34964" r="41515" b="38791"/>
          <a:stretch>
            <a:fillRect/>
          </a:stretch>
        </p:blipFill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1508734"/>
            <a:ext cx="3995936" cy="436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635896" y="1497558"/>
            <a:ext cx="54006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№898.  Возле самого носика «кипящего» чайника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совсем не видно «пара», а выше он хорошо виден,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потому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пар невидим, а видим мы капельки воды.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" y="0"/>
            <a:ext cx="500034" cy="357166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 rot="19382855">
            <a:off x="6650928" y="4408122"/>
            <a:ext cx="1428760" cy="92869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28604"/>
            <a:ext cx="8072462" cy="228601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000"/>
              </a:lnSpc>
            </a:pP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Гр9 </a:t>
            </a:r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кр4</a:t>
            </a:r>
            <a:endParaRPr lang="ru-RU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000"/>
              </a:lnSpc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№1379**, 1377**,1400, 1403, 1398 очки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000"/>
              </a:lnSpc>
            </a:pP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000"/>
              </a:lnSpc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25204" t="8812" r="26540" b="84648"/>
          <a:stretch>
            <a:fillRect/>
          </a:stretch>
        </p:blipFill>
        <p:spPr bwMode="auto">
          <a:xfrm>
            <a:off x="0" y="0"/>
            <a:ext cx="9172124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25204" t="14738" r="26540" b="78432"/>
          <a:stretch>
            <a:fillRect/>
          </a:stretch>
        </p:blipFill>
        <p:spPr bwMode="auto">
          <a:xfrm>
            <a:off x="0" y="2500306"/>
            <a:ext cx="91440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555776" y="955466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016918" y="1018530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373126" y="1272750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41594" y="86087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052736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Оптическая «сила»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14690" y="975638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521240" y="1038702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4896544" y="1303814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 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5012" y="89193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00600" y="1015782"/>
            <a:ext cx="2051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=1/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1,25=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72200" y="1628800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=0,8м=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12360" y="1628800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80см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0314" y="3471756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191456" y="3534820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1547664" y="3789040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24136" y="337440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23728" y="3501008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2830160" y="3826216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 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98628" y="341434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47864" y="3501008"/>
            <a:ext cx="2051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=1/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500=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117000" y="3469944"/>
            <a:ext cx="1687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0,002м=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32240" y="3501008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0,2см=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995640" y="3487360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2мм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043608" y="332656"/>
            <a:ext cx="1656184" cy="288032"/>
          </a:xfrm>
          <a:prstGeom prst="round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979712" y="2780928"/>
            <a:ext cx="1656184" cy="288032"/>
          </a:xfrm>
          <a:prstGeom prst="round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25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000"/>
                            </p:stCondLst>
                            <p:childTnLst>
                              <p:par>
                                <p:cTn id="1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0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8" grpId="0" animBg="1"/>
      <p:bldP spid="29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24907" t="10771" r="26768" b="83067"/>
          <a:stretch>
            <a:fillRect/>
          </a:stretch>
        </p:blipFill>
        <p:spPr bwMode="auto">
          <a:xfrm>
            <a:off x="1" y="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24907" t="16602" r="26768" b="77058"/>
          <a:stretch>
            <a:fillRect/>
          </a:stretch>
        </p:blipFill>
        <p:spPr bwMode="auto">
          <a:xfrm>
            <a:off x="0" y="2786058"/>
            <a:ext cx="91440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535074" y="1171490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996216" y="123455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352424" y="1488774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20892" y="107689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20702" y="1268760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Оптическая «сила»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67944" y="1124744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048" y="1124744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1,25м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75560" y="1152040"/>
            <a:ext cx="1800200" cy="646331"/>
          </a:xfrm>
          <a:prstGeom prst="rect">
            <a:avLst/>
          </a:prstGeom>
          <a:noFill/>
          <a:ln w="38100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дптр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55776" y="3907794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3016918" y="3970858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3373126" y="4225078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41594" y="381320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4005064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Оптическая «сила»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23928" y="4005064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115616" y="260648"/>
            <a:ext cx="1152128" cy="360040"/>
          </a:xfrm>
          <a:prstGeom prst="round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123728" y="3068960"/>
            <a:ext cx="1152128" cy="360040"/>
          </a:xfrm>
          <a:prstGeom prst="round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747080" y="3964120"/>
            <a:ext cx="2777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,5 </a:t>
            </a:r>
            <a:r>
              <a:rPr lang="ru-RU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48264" y="4005064"/>
            <a:ext cx="1800200" cy="646331"/>
          </a:xfrm>
          <a:prstGeom prst="rect">
            <a:avLst/>
          </a:prstGeom>
          <a:noFill/>
          <a:ln w="38100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0,4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дптр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23928" y="4725144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47080" y="4684200"/>
            <a:ext cx="1697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20680" y="4738792"/>
            <a:ext cx="1800200" cy="6463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дптр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334216" y="3055312"/>
            <a:ext cx="1152128" cy="36004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25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25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25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 animBg="1"/>
      <p:bldP spid="19" grpId="0" animBg="1"/>
      <p:bldP spid="20" grpId="0"/>
      <p:bldP spid="21" grpId="0" animBg="1"/>
      <p:bldP spid="22" grpId="0"/>
      <p:bldP spid="23" grpId="0"/>
      <p:bldP spid="24" grpId="0" animBg="1"/>
      <p:bldP spid="25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8510588" y="5989638"/>
            <a:ext cx="633412" cy="5667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02928" y="1665856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126876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839930" y="1412618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52792" y="128551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68558" y="165107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1737092" y="132639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</a:t>
            </a: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2181486" y="1665856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74094" y="126876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lum bright="20000" contrast="-10000"/>
          </a:blip>
          <a:srcRect l="44094" t="23225" r="2751" b="35825"/>
          <a:stretch>
            <a:fillRect/>
          </a:stretch>
        </p:blipFill>
        <p:spPr bwMode="auto">
          <a:xfrm>
            <a:off x="2699792" y="764704"/>
            <a:ext cx="324036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Прямая со стрелкой 19"/>
          <p:cNvCxnSpPr/>
          <p:nvPr/>
        </p:nvCxnSpPr>
        <p:spPr>
          <a:xfrm>
            <a:off x="4283968" y="1700808"/>
            <a:ext cx="1440160" cy="0"/>
          </a:xfrm>
          <a:prstGeom prst="straightConnector1">
            <a:avLst/>
          </a:prstGeom>
          <a:ln w="381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4508752" y="1113696"/>
            <a:ext cx="121537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=2,5см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84168" y="836712"/>
            <a:ext cx="3059832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увеличивается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6084168" y="1340768"/>
            <a:ext cx="3059832" cy="11521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значит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тоже должно увеличиваться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lum bright="10000"/>
          </a:blip>
          <a:srcRect l="16926" t="24800" r="35825" b="40550"/>
          <a:stretch>
            <a:fillRect/>
          </a:stretch>
        </p:blipFill>
        <p:spPr bwMode="auto">
          <a:xfrm>
            <a:off x="179512" y="2348880"/>
            <a:ext cx="288032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>
            <a:lum bright="10000"/>
          </a:blip>
          <a:srcRect l="14563" t="26375" r="21650" b="42125"/>
          <a:stretch>
            <a:fillRect/>
          </a:stretch>
        </p:blipFill>
        <p:spPr bwMode="auto">
          <a:xfrm>
            <a:off x="107504" y="3933056"/>
            <a:ext cx="388843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3059832" y="2564904"/>
            <a:ext cx="3059832" cy="11521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значит выпуклость должна  уменьшаться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10" cstate="print">
            <a:lum bright="-20000" contrast="60000"/>
          </a:blip>
          <a:srcRect l="25204" t="21339" r="26540" b="72734"/>
          <a:stretch>
            <a:fillRect/>
          </a:stretch>
        </p:blipFill>
        <p:spPr bwMode="auto">
          <a:xfrm>
            <a:off x="1" y="0"/>
            <a:ext cx="9144000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Скругленный прямоугольник 21"/>
          <p:cNvSpPr/>
          <p:nvPr/>
        </p:nvSpPr>
        <p:spPr>
          <a:xfrm>
            <a:off x="6804248" y="332656"/>
            <a:ext cx="1296144" cy="36004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21" grpId="0"/>
      <p:bldP spid="23" grpId="0" animBg="1"/>
      <p:bldP spid="24" grpId="0" animBg="1"/>
      <p:bldP spid="28" grpId="0" animBg="1"/>
      <p:bldP spid="22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 cstate="print">
            <a:lum bright="-20000" contrast="60000"/>
          </a:blip>
          <a:srcRect l="25204" t="27420" r="26540" b="68283"/>
          <a:stretch>
            <a:fillRect/>
          </a:stretch>
        </p:blipFill>
        <p:spPr bwMode="auto">
          <a:xfrm>
            <a:off x="0" y="2996952"/>
            <a:ext cx="914400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8510588" y="5989638"/>
            <a:ext cx="633412" cy="5667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1445" name="Oval 5"/>
          <p:cNvSpPr>
            <a:spLocks noChangeArrowheads="1"/>
          </p:cNvSpPr>
          <p:nvPr/>
        </p:nvSpPr>
        <p:spPr bwMode="auto">
          <a:xfrm>
            <a:off x="714348" y="3929066"/>
            <a:ext cx="2362210" cy="24352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61446" name="AutoShape 6"/>
          <p:cNvCxnSpPr>
            <a:cxnSpLocks noChangeShapeType="1"/>
          </p:cNvCxnSpPr>
          <p:nvPr/>
        </p:nvCxnSpPr>
        <p:spPr bwMode="auto">
          <a:xfrm rot="10800000">
            <a:off x="1643044" y="3857630"/>
            <a:ext cx="7000923" cy="928693"/>
          </a:xfrm>
          <a:prstGeom prst="straightConnector1">
            <a:avLst/>
          </a:prstGeom>
          <a:noFill/>
          <a:ln w="9525">
            <a:solidFill>
              <a:srgbClr val="C00000"/>
            </a:solidFill>
            <a:round/>
            <a:headEnd/>
            <a:tailEnd/>
          </a:ln>
        </p:spPr>
      </p:cxnSp>
      <p:cxnSp>
        <p:nvCxnSpPr>
          <p:cNvPr id="61447" name="AutoShape 7"/>
          <p:cNvCxnSpPr>
            <a:cxnSpLocks noChangeShapeType="1"/>
          </p:cNvCxnSpPr>
          <p:nvPr/>
        </p:nvCxnSpPr>
        <p:spPr bwMode="auto">
          <a:xfrm rot="10800000" flipV="1">
            <a:off x="1785918" y="4857760"/>
            <a:ext cx="6858048" cy="157163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pic>
        <p:nvPicPr>
          <p:cNvPr id="61448" name="Объект 3"/>
          <p:cNvPicPr>
            <a:picLocks noChangeArrowheads="1"/>
          </p:cNvPicPr>
          <p:nvPr/>
        </p:nvPicPr>
        <p:blipFill>
          <a:blip r:embed="rId4" cstate="print"/>
          <a:srcRect t="-430" r="-52" b="-388"/>
          <a:stretch>
            <a:fillRect/>
          </a:stretch>
        </p:blipFill>
        <p:spPr bwMode="auto">
          <a:xfrm>
            <a:off x="8501090" y="4572008"/>
            <a:ext cx="4524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val 5"/>
          <p:cNvSpPr>
            <a:spLocks noChangeArrowheads="1"/>
          </p:cNvSpPr>
          <p:nvPr/>
        </p:nvSpPr>
        <p:spPr bwMode="auto">
          <a:xfrm>
            <a:off x="5884210" y="4500570"/>
            <a:ext cx="928694" cy="857256"/>
          </a:xfrm>
          <a:prstGeom prst="ellipse">
            <a:avLst/>
          </a:prstGeom>
          <a:solidFill>
            <a:srgbClr val="FFFF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5" grpId="0" animBg="1"/>
      <p:bldP spid="13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5" cstate="print"/>
          <a:srcRect l="8916" t="8481" r="10812" b="84088"/>
          <a:stretch>
            <a:fillRect/>
          </a:stretch>
        </p:blipFill>
        <p:spPr bwMode="auto">
          <a:xfrm>
            <a:off x="1" y="0"/>
            <a:ext cx="9144000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0946" y="1052736"/>
            <a:ext cx="418022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99"/>
          <p:cNvSpPr txBox="1">
            <a:spLocks noChangeArrowheads="1"/>
          </p:cNvSpPr>
          <p:nvPr/>
        </p:nvSpPr>
        <p:spPr bwMode="auto">
          <a:xfrm>
            <a:off x="2987824" y="2996952"/>
            <a:ext cx="360838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Собирающие!!!</a:t>
            </a:r>
          </a:p>
        </p:txBody>
      </p:sp>
      <p:sp>
        <p:nvSpPr>
          <p:cNvPr id="6" name="Text Box 99"/>
          <p:cNvSpPr txBox="1">
            <a:spLocks noChangeArrowheads="1"/>
          </p:cNvSpPr>
          <p:nvPr/>
        </p:nvSpPr>
        <p:spPr bwMode="auto">
          <a:xfrm>
            <a:off x="1056148" y="2924944"/>
            <a:ext cx="1571636" cy="5000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№1,2,3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32040" y="908720"/>
            <a:ext cx="4228835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99"/>
          <p:cNvSpPr txBox="1">
            <a:spLocks noChangeArrowheads="1"/>
          </p:cNvSpPr>
          <p:nvPr/>
        </p:nvSpPr>
        <p:spPr bwMode="auto">
          <a:xfrm>
            <a:off x="6804248" y="2996952"/>
            <a:ext cx="1571636" cy="5000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№1,5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2" cstate="print"/>
          <a:srcRect l="8916" t="15652" r="10812" b="77701"/>
          <a:stretch>
            <a:fillRect/>
          </a:stretch>
        </p:blipFill>
        <p:spPr bwMode="auto">
          <a:xfrm>
            <a:off x="0" y="-27384"/>
            <a:ext cx="91440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 l="37007" t="23225" r="6294" b="37400"/>
          <a:stretch>
            <a:fillRect/>
          </a:stretch>
        </p:blipFill>
        <p:spPr bwMode="auto">
          <a:xfrm>
            <a:off x="3167336" y="836712"/>
            <a:ext cx="5976664" cy="3112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3" cstate="print"/>
          <a:srcRect l="8916" t="22824" r="10812" b="68997"/>
          <a:stretch>
            <a:fillRect/>
          </a:stretch>
        </p:blipFill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l="13382" t="23225" r="2751" b="9051"/>
          <a:stretch>
            <a:fillRect/>
          </a:stretch>
        </p:blipFill>
        <p:spPr bwMode="auto">
          <a:xfrm>
            <a:off x="149369" y="836712"/>
            <a:ext cx="5214719" cy="3158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99"/>
          <p:cNvSpPr txBox="1">
            <a:spLocks noChangeArrowheads="1"/>
          </p:cNvSpPr>
          <p:nvPr/>
        </p:nvSpPr>
        <p:spPr bwMode="auto">
          <a:xfrm>
            <a:off x="1918752" y="2856926"/>
            <a:ext cx="1872208" cy="5000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Линзы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=1,5</a:t>
            </a:r>
          </a:p>
        </p:txBody>
      </p:sp>
      <p:sp>
        <p:nvSpPr>
          <p:cNvPr id="5" name="Text Box 99"/>
          <p:cNvSpPr txBox="1">
            <a:spLocks noChangeArrowheads="1"/>
          </p:cNvSpPr>
          <p:nvPr/>
        </p:nvSpPr>
        <p:spPr bwMode="auto">
          <a:xfrm>
            <a:off x="2028480" y="3380232"/>
            <a:ext cx="1584176" cy="6480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среды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8510588" y="5989638"/>
            <a:ext cx="633412" cy="5667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02928" y="1665856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126876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839930" y="1412618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52792" y="128551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68558" y="165107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1737092" y="132639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</a:t>
            </a: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2181486" y="1665856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74094" y="126876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lum bright="20000" contrast="-10000"/>
          </a:blip>
          <a:srcRect l="44094" t="23225" r="2751" b="35825"/>
          <a:stretch>
            <a:fillRect/>
          </a:stretch>
        </p:blipFill>
        <p:spPr bwMode="auto">
          <a:xfrm>
            <a:off x="2555776" y="764704"/>
            <a:ext cx="324036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Прямая со стрелкой 19"/>
          <p:cNvCxnSpPr/>
          <p:nvPr/>
        </p:nvCxnSpPr>
        <p:spPr>
          <a:xfrm>
            <a:off x="4283968" y="1700808"/>
            <a:ext cx="1440160" cy="0"/>
          </a:xfrm>
          <a:prstGeom prst="straightConnector1">
            <a:avLst/>
          </a:prstGeom>
          <a:ln w="381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4508752" y="1113696"/>
            <a:ext cx="121537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=2,5см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84168" y="836712"/>
            <a:ext cx="3059832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увеличивается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5796136" y="1340768"/>
            <a:ext cx="3347864" cy="8640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значит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тоже должно увеличиваться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lum bright="10000"/>
          </a:blip>
          <a:srcRect l="16926" t="24800" r="35825" b="40550"/>
          <a:stretch>
            <a:fillRect/>
          </a:stretch>
        </p:blipFill>
        <p:spPr bwMode="auto">
          <a:xfrm>
            <a:off x="0" y="2636912"/>
            <a:ext cx="2487549" cy="144016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1" cstate="print">
            <a:lum bright="10000"/>
          </a:blip>
          <a:srcRect l="14563" t="26375" r="21650" b="42125"/>
          <a:stretch>
            <a:fillRect/>
          </a:stretch>
        </p:blipFill>
        <p:spPr bwMode="auto">
          <a:xfrm>
            <a:off x="2483768" y="2636912"/>
            <a:ext cx="3096344" cy="14401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4767322" y="2515480"/>
            <a:ext cx="50006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5228464" y="2578544"/>
            <a:ext cx="588637" cy="32565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" name="Text Box 3"/>
          <p:cNvSpPr txBox="1">
            <a:spLocks noChangeArrowheads="1"/>
          </p:cNvSpPr>
          <p:nvPr/>
        </p:nvSpPr>
        <p:spPr bwMode="auto">
          <a:xfrm>
            <a:off x="5584672" y="2832764"/>
            <a:ext cx="571504" cy="50006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53140" y="2420888"/>
            <a:ext cx="50006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084168" y="2204864"/>
            <a:ext cx="271464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Оптическая «сила»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12" cstate="print">
            <a:lum bright="-20000" contrast="60000"/>
          </a:blip>
          <a:srcRect l="25447" t="11469" r="26656" b="83643"/>
          <a:stretch>
            <a:fillRect/>
          </a:stretch>
        </p:blipFill>
        <p:spPr bwMode="auto">
          <a:xfrm>
            <a:off x="0" y="0"/>
            <a:ext cx="91440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Скругленный прямоугольник 21"/>
          <p:cNvSpPr/>
          <p:nvPr/>
        </p:nvSpPr>
        <p:spPr>
          <a:xfrm>
            <a:off x="1691680" y="548680"/>
            <a:ext cx="1656184" cy="36004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6084168" y="2852936"/>
            <a:ext cx="3059832" cy="11521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значит оптическая сила должна уменьшаться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21" grpId="0"/>
      <p:bldP spid="23" grpId="0" animBg="1"/>
      <p:bldP spid="24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22" grpId="0" animBg="1"/>
      <p:bldP spid="28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25447" t="15849" r="26656" b="73363"/>
          <a:stretch>
            <a:fillRect/>
          </a:stretch>
        </p:blipFill>
        <p:spPr bwMode="auto">
          <a:xfrm>
            <a:off x="0" y="0"/>
            <a:ext cx="9144000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 cstate="print"/>
          <a:srcRect l="14563" t="21650" r="42913" b="38975"/>
          <a:stretch>
            <a:fillRect/>
          </a:stretch>
        </p:blipFill>
        <p:spPr bwMode="auto">
          <a:xfrm>
            <a:off x="179512" y="1412776"/>
            <a:ext cx="259228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771800" y="1507368"/>
            <a:ext cx="50006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184174" y="1570432"/>
            <a:ext cx="588637" cy="32565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563888" y="1824652"/>
            <a:ext cx="571504" cy="50006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888" y="1412776"/>
            <a:ext cx="50006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6876256" y="1412776"/>
            <a:ext cx="2267744" cy="1584176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У +3Д фокусное расстояние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меньше  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чем у1,5Д</a:t>
            </a: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 cstate="print"/>
          <a:srcRect l="17719" t="26375" r="35825" b="38975"/>
          <a:stretch>
            <a:fillRect/>
          </a:stretch>
        </p:blipFill>
        <p:spPr bwMode="auto">
          <a:xfrm>
            <a:off x="4067944" y="1412776"/>
            <a:ext cx="283197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99"/>
          <p:cNvSpPr txBox="1">
            <a:spLocks noChangeArrowheads="1"/>
          </p:cNvSpPr>
          <p:nvPr/>
        </p:nvSpPr>
        <p:spPr bwMode="auto">
          <a:xfrm>
            <a:off x="1128156" y="2780928"/>
            <a:ext cx="1571636" cy="500066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+3дптр</a:t>
            </a:r>
          </a:p>
        </p:txBody>
      </p:sp>
      <p:sp>
        <p:nvSpPr>
          <p:cNvPr id="11" name="Text Box 99"/>
          <p:cNvSpPr txBox="1">
            <a:spLocks noChangeArrowheads="1"/>
          </p:cNvSpPr>
          <p:nvPr/>
        </p:nvSpPr>
        <p:spPr bwMode="auto">
          <a:xfrm>
            <a:off x="5088596" y="2712910"/>
            <a:ext cx="1859668" cy="500066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+1,5дптр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643042" y="0"/>
            <a:ext cx="6986593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ТЕПЛОТА парообразования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sym typeface="Symbol" pitchFamily="18" charset="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06" y="642918"/>
            <a:ext cx="12570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 -  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571480"/>
            <a:ext cx="16964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Дж –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14612" y="571480"/>
            <a:ext cx="2985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удельная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42844" y="1214422"/>
            <a:ext cx="267759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2,3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0"/>
          <p:cNvGrpSpPr/>
          <p:nvPr/>
        </p:nvGrpSpPr>
        <p:grpSpPr>
          <a:xfrm>
            <a:off x="2599032" y="1214422"/>
            <a:ext cx="1409361" cy="995133"/>
            <a:chOff x="2469887" y="5355195"/>
            <a:chExt cx="1180684" cy="995133"/>
          </a:xfrm>
        </p:grpSpPr>
        <p:sp>
          <p:nvSpPr>
            <p:cNvPr id="12" name="Rectangle 1"/>
            <p:cNvSpPr>
              <a:spLocks noChangeArrowheads="1"/>
            </p:cNvSpPr>
            <p:nvPr/>
          </p:nvSpPr>
          <p:spPr bwMode="auto">
            <a:xfrm>
              <a:off x="2469887" y="5355195"/>
              <a:ext cx="118068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853864" y="5827108"/>
              <a:ext cx="5401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endParaRPr lang="ru-RU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4316742" y="1142984"/>
            <a:ext cx="296183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спирт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0,85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5"/>
          <p:cNvGrpSpPr/>
          <p:nvPr/>
        </p:nvGrpSpPr>
        <p:grpSpPr>
          <a:xfrm>
            <a:off x="7000892" y="1153434"/>
            <a:ext cx="1409361" cy="995133"/>
            <a:chOff x="2469887" y="5355195"/>
            <a:chExt cx="1180684" cy="995133"/>
          </a:xfrm>
        </p:grpSpPr>
        <p:sp>
          <p:nvSpPr>
            <p:cNvPr id="17" name="Rectangle 1"/>
            <p:cNvSpPr>
              <a:spLocks noChangeArrowheads="1"/>
            </p:cNvSpPr>
            <p:nvPr/>
          </p:nvSpPr>
          <p:spPr bwMode="auto">
            <a:xfrm>
              <a:off x="2469887" y="5355195"/>
              <a:ext cx="118068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853864" y="5827108"/>
              <a:ext cx="5401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endParaRPr lang="ru-RU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Прямоугольник 19"/>
          <p:cNvSpPr/>
          <p:nvPr/>
        </p:nvSpPr>
        <p:spPr>
          <a:xfrm>
            <a:off x="214282" y="2180862"/>
            <a:ext cx="16225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615714" y="2143116"/>
            <a:ext cx="1965795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979860" y="2060848"/>
            <a:ext cx="2306916" cy="928694"/>
          </a:xfrm>
          <a:prstGeom prst="roundRect">
            <a:avLst/>
          </a:prstGeom>
          <a:solidFill>
            <a:schemeClr val="accent1">
              <a:alpha val="73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5673208" y="2001614"/>
            <a:ext cx="157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622538" y="2073052"/>
            <a:ext cx="13564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962290" y="1980714"/>
            <a:ext cx="12279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8" cstate="print">
            <a:lum bright="10000" contrast="40000"/>
          </a:blip>
          <a:srcRect/>
          <a:stretch>
            <a:fillRect/>
          </a:stretch>
        </p:blipFill>
        <p:spPr bwMode="auto">
          <a:xfrm>
            <a:off x="0" y="2924944"/>
            <a:ext cx="7936409" cy="2643181"/>
          </a:xfrm>
          <a:prstGeom prst="rect">
            <a:avLst/>
          </a:prstGeom>
          <a:noFill/>
          <a:ln w="57150">
            <a:solidFill>
              <a:srgbClr val="FF33CC"/>
            </a:solidFill>
            <a:miter lim="800000"/>
            <a:headEnd/>
            <a:tailEnd/>
          </a:ln>
        </p:spPr>
      </p:pic>
      <p:sp>
        <p:nvSpPr>
          <p:cNvPr id="39" name="Скругленный прямоугольник 38"/>
          <p:cNvSpPr/>
          <p:nvPr/>
        </p:nvSpPr>
        <p:spPr>
          <a:xfrm>
            <a:off x="5148064" y="3212976"/>
            <a:ext cx="571504" cy="411782"/>
          </a:xfrm>
          <a:prstGeom prst="roundRect">
            <a:avLst/>
          </a:prstGeom>
          <a:noFill/>
          <a:ln w="571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0" y="4437112"/>
            <a:ext cx="3491880" cy="41178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80000"/>
          </a:blip>
          <a:srcRect l="9813" t="8109" r="11829" b="88033"/>
          <a:stretch>
            <a:fillRect/>
          </a:stretch>
        </p:blipFill>
        <p:spPr bwMode="auto">
          <a:xfrm>
            <a:off x="0" y="5688632"/>
            <a:ext cx="7452320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0" y="0"/>
            <a:ext cx="571471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4A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"/>
                            </p:stCondLst>
                            <p:childTnLst>
                              <p:par>
                                <p:cTn id="2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 animBg="1"/>
      <p:bldP spid="4" grpId="0"/>
      <p:bldP spid="7" grpId="0"/>
      <p:bldP spid="8" grpId="0"/>
      <p:bldP spid="9" grpId="0"/>
      <p:bldP spid="15" grpId="0"/>
      <p:bldP spid="20" grpId="0"/>
      <p:bldP spid="21" grpId="0" animBg="1"/>
      <p:bldP spid="22" grpId="0" animBg="1"/>
      <p:bldP spid="23" grpId="0"/>
      <p:bldP spid="24" grpId="0"/>
      <p:bldP spid="25" grpId="0"/>
      <p:bldP spid="39" grpId="0" animBg="1"/>
      <p:bldP spid="45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7" cstate="print">
            <a:lum bright="-20000" contrast="60000"/>
          </a:blip>
          <a:srcRect l="25447" t="26508" r="26656" b="69469"/>
          <a:stretch>
            <a:fillRect/>
          </a:stretch>
        </p:blipFill>
        <p:spPr bwMode="auto">
          <a:xfrm>
            <a:off x="0" y="0"/>
            <a:ext cx="8802627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>
            <a:lum bright="20000" contrast="-10000"/>
          </a:blip>
          <a:srcRect l="44094" t="23225" r="2751" b="35825"/>
          <a:stretch>
            <a:fillRect/>
          </a:stretch>
        </p:blipFill>
        <p:spPr bwMode="auto">
          <a:xfrm>
            <a:off x="4616313" y="764704"/>
            <a:ext cx="3988135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 стрелкой 4"/>
          <p:cNvCxnSpPr/>
          <p:nvPr/>
        </p:nvCxnSpPr>
        <p:spPr>
          <a:xfrm>
            <a:off x="6372200" y="1916832"/>
            <a:ext cx="2004032" cy="0"/>
          </a:xfrm>
          <a:prstGeom prst="straightConnector1">
            <a:avLst/>
          </a:prstGeom>
          <a:ln w="381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7173048" y="1113696"/>
            <a:ext cx="121537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=2,5см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2415851" y="1557505"/>
            <a:ext cx="297665" cy="1312451"/>
            <a:chOff x="2572" y="6074"/>
            <a:chExt cx="296" cy="911"/>
          </a:xfrm>
        </p:grpSpPr>
        <p:sp>
          <p:nvSpPr>
            <p:cNvPr id="9" name="Arc 4"/>
            <p:cNvSpPr>
              <a:spLocks/>
            </p:cNvSpPr>
            <p:nvPr/>
          </p:nvSpPr>
          <p:spPr bwMode="auto">
            <a:xfrm flipV="1">
              <a:off x="2687" y="6074"/>
              <a:ext cx="181" cy="904"/>
            </a:xfrm>
            <a:custGeom>
              <a:avLst/>
              <a:gdLst>
                <a:gd name="G0" fmla="+- 6133 0 0"/>
                <a:gd name="G1" fmla="+- 21600 0 0"/>
                <a:gd name="G2" fmla="+- 21600 0 0"/>
                <a:gd name="T0" fmla="*/ 6133 w 27733"/>
                <a:gd name="T1" fmla="*/ 0 h 43200"/>
                <a:gd name="T2" fmla="*/ 0 w 27733"/>
                <a:gd name="T3" fmla="*/ 42311 h 43200"/>
                <a:gd name="T4" fmla="*/ 6133 w 27733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733" h="43200" fill="none" extrusionOk="0">
                  <a:moveTo>
                    <a:pt x="6132" y="0"/>
                  </a:moveTo>
                  <a:cubicBezTo>
                    <a:pt x="18062" y="0"/>
                    <a:pt x="27733" y="9670"/>
                    <a:pt x="27733" y="21600"/>
                  </a:cubicBezTo>
                  <a:cubicBezTo>
                    <a:pt x="27733" y="33529"/>
                    <a:pt x="18062" y="43200"/>
                    <a:pt x="6133" y="43200"/>
                  </a:cubicBezTo>
                  <a:cubicBezTo>
                    <a:pt x="4056" y="43200"/>
                    <a:pt x="1990" y="42900"/>
                    <a:pt x="-1" y="42311"/>
                  </a:cubicBezTo>
                </a:path>
                <a:path w="27733" h="43200" stroke="0" extrusionOk="0">
                  <a:moveTo>
                    <a:pt x="6132" y="0"/>
                  </a:moveTo>
                  <a:cubicBezTo>
                    <a:pt x="18062" y="0"/>
                    <a:pt x="27733" y="9670"/>
                    <a:pt x="27733" y="21600"/>
                  </a:cubicBezTo>
                  <a:cubicBezTo>
                    <a:pt x="27733" y="33529"/>
                    <a:pt x="18062" y="43200"/>
                    <a:pt x="6133" y="43200"/>
                  </a:cubicBezTo>
                  <a:cubicBezTo>
                    <a:pt x="4056" y="43200"/>
                    <a:pt x="1990" y="42900"/>
                    <a:pt x="-1" y="42311"/>
                  </a:cubicBezTo>
                  <a:lnTo>
                    <a:pt x="6133" y="21600"/>
                  </a:lnTo>
                  <a:close/>
                </a:path>
              </a:pathLst>
            </a:custGeom>
            <a:noFill/>
            <a:ln w="44450">
              <a:solidFill>
                <a:srgbClr val="0014AC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Arc 5"/>
            <p:cNvSpPr>
              <a:spLocks/>
            </p:cNvSpPr>
            <p:nvPr/>
          </p:nvSpPr>
          <p:spPr bwMode="auto">
            <a:xfrm flipH="1" flipV="1">
              <a:off x="2572" y="6081"/>
              <a:ext cx="181" cy="904"/>
            </a:xfrm>
            <a:custGeom>
              <a:avLst/>
              <a:gdLst>
                <a:gd name="G0" fmla="+- 6133 0 0"/>
                <a:gd name="G1" fmla="+- 21600 0 0"/>
                <a:gd name="G2" fmla="+- 21600 0 0"/>
                <a:gd name="T0" fmla="*/ 6133 w 27733"/>
                <a:gd name="T1" fmla="*/ 0 h 43200"/>
                <a:gd name="T2" fmla="*/ 0 w 27733"/>
                <a:gd name="T3" fmla="*/ 42311 h 43200"/>
                <a:gd name="T4" fmla="*/ 6133 w 27733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733" h="43200" fill="none" extrusionOk="0">
                  <a:moveTo>
                    <a:pt x="6132" y="0"/>
                  </a:moveTo>
                  <a:cubicBezTo>
                    <a:pt x="18062" y="0"/>
                    <a:pt x="27733" y="9670"/>
                    <a:pt x="27733" y="21600"/>
                  </a:cubicBezTo>
                  <a:cubicBezTo>
                    <a:pt x="27733" y="33529"/>
                    <a:pt x="18062" y="43200"/>
                    <a:pt x="6133" y="43200"/>
                  </a:cubicBezTo>
                  <a:cubicBezTo>
                    <a:pt x="4056" y="43200"/>
                    <a:pt x="1990" y="42900"/>
                    <a:pt x="-1" y="42311"/>
                  </a:cubicBezTo>
                </a:path>
                <a:path w="27733" h="43200" stroke="0" extrusionOk="0">
                  <a:moveTo>
                    <a:pt x="6132" y="0"/>
                  </a:moveTo>
                  <a:cubicBezTo>
                    <a:pt x="18062" y="0"/>
                    <a:pt x="27733" y="9670"/>
                    <a:pt x="27733" y="21600"/>
                  </a:cubicBezTo>
                  <a:cubicBezTo>
                    <a:pt x="27733" y="33529"/>
                    <a:pt x="18062" y="43200"/>
                    <a:pt x="6133" y="43200"/>
                  </a:cubicBezTo>
                  <a:cubicBezTo>
                    <a:pt x="4056" y="43200"/>
                    <a:pt x="1990" y="42900"/>
                    <a:pt x="-1" y="42311"/>
                  </a:cubicBezTo>
                  <a:lnTo>
                    <a:pt x="6133" y="21600"/>
                  </a:lnTo>
                  <a:close/>
                </a:path>
              </a:pathLst>
            </a:custGeom>
            <a:noFill/>
            <a:ln w="44450">
              <a:solidFill>
                <a:srgbClr val="0014AC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577086" y="2218628"/>
            <a:ext cx="3299644" cy="0"/>
          </a:xfrm>
          <a:prstGeom prst="line">
            <a:avLst/>
          </a:prstGeom>
          <a:noFill/>
          <a:ln w="444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" name="Group 7"/>
          <p:cNvGrpSpPr>
            <a:grpSpLocks/>
          </p:cNvGrpSpPr>
          <p:nvPr/>
        </p:nvGrpSpPr>
        <p:grpSpPr bwMode="auto">
          <a:xfrm flipH="1">
            <a:off x="345590" y="1429876"/>
            <a:ext cx="45719" cy="1558353"/>
            <a:chOff x="1470" y="6319"/>
            <a:chExt cx="24" cy="621"/>
          </a:xfrm>
          <a:scene3d>
            <a:camera prst="orthographicFront">
              <a:rot lat="0" lon="0" rev="21480000"/>
            </a:camera>
            <a:lightRig rig="threePt" dir="t"/>
          </a:scene3d>
        </p:grpSpPr>
        <p:sp>
          <p:nvSpPr>
            <p:cNvPr id="13" name="Line 8"/>
            <p:cNvSpPr>
              <a:spLocks noChangeShapeType="1"/>
            </p:cNvSpPr>
            <p:nvPr/>
          </p:nvSpPr>
          <p:spPr bwMode="auto">
            <a:xfrm flipV="1">
              <a:off x="1486" y="6319"/>
              <a:ext cx="8" cy="215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 flipV="1">
              <a:off x="1478" y="6526"/>
              <a:ext cx="8" cy="215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 flipV="1">
              <a:off x="1470" y="6725"/>
              <a:ext cx="8" cy="215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6" name="Group 11"/>
          <p:cNvGrpSpPr>
            <a:grpSpLocks/>
          </p:cNvGrpSpPr>
          <p:nvPr/>
        </p:nvGrpSpPr>
        <p:grpSpPr bwMode="auto">
          <a:xfrm rot="1458909" flipV="1">
            <a:off x="3553109" y="1857838"/>
            <a:ext cx="345495" cy="725138"/>
            <a:chOff x="1470" y="6319"/>
            <a:chExt cx="24" cy="621"/>
          </a:xfrm>
        </p:grpSpPr>
        <p:sp>
          <p:nvSpPr>
            <p:cNvPr id="17" name="Line 12"/>
            <p:cNvSpPr>
              <a:spLocks noChangeShapeType="1"/>
            </p:cNvSpPr>
            <p:nvPr/>
          </p:nvSpPr>
          <p:spPr bwMode="auto">
            <a:xfrm flipV="1">
              <a:off x="1486" y="6319"/>
              <a:ext cx="8" cy="215"/>
            </a:xfrm>
            <a:prstGeom prst="line">
              <a:avLst/>
            </a:prstGeom>
            <a:noFill/>
            <a:ln w="444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13"/>
            <p:cNvSpPr>
              <a:spLocks noChangeShapeType="1"/>
            </p:cNvSpPr>
            <p:nvPr/>
          </p:nvSpPr>
          <p:spPr bwMode="auto">
            <a:xfrm flipV="1">
              <a:off x="1478" y="6526"/>
              <a:ext cx="8" cy="215"/>
            </a:xfrm>
            <a:prstGeom prst="line">
              <a:avLst/>
            </a:prstGeom>
            <a:noFill/>
            <a:ln w="444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14"/>
            <p:cNvSpPr>
              <a:spLocks noChangeShapeType="1"/>
            </p:cNvSpPr>
            <p:nvPr/>
          </p:nvSpPr>
          <p:spPr bwMode="auto">
            <a:xfrm flipV="1">
              <a:off x="1470" y="6725"/>
              <a:ext cx="8" cy="215"/>
            </a:xfrm>
            <a:prstGeom prst="line">
              <a:avLst/>
            </a:prstGeom>
            <a:noFill/>
            <a:ln w="444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" name="Line 15"/>
          <p:cNvSpPr>
            <a:spLocks noChangeShapeType="1"/>
          </p:cNvSpPr>
          <p:nvPr/>
        </p:nvSpPr>
        <p:spPr bwMode="auto">
          <a:xfrm>
            <a:off x="368088" y="1429876"/>
            <a:ext cx="3357586" cy="114300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16"/>
          <p:cNvSpPr>
            <a:spLocks noChangeShapeType="1"/>
          </p:cNvSpPr>
          <p:nvPr/>
        </p:nvSpPr>
        <p:spPr bwMode="auto">
          <a:xfrm flipV="1">
            <a:off x="352306" y="1818837"/>
            <a:ext cx="3379866" cy="1182675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Line 17"/>
          <p:cNvSpPr>
            <a:spLocks noChangeShapeType="1"/>
          </p:cNvSpPr>
          <p:nvPr/>
        </p:nvSpPr>
        <p:spPr bwMode="auto">
          <a:xfrm>
            <a:off x="2222836" y="1491393"/>
            <a:ext cx="1002771" cy="0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18"/>
          <p:cNvSpPr>
            <a:spLocks noChangeShapeType="1"/>
          </p:cNvSpPr>
          <p:nvPr/>
        </p:nvSpPr>
        <p:spPr bwMode="auto">
          <a:xfrm>
            <a:off x="2194186" y="2938518"/>
            <a:ext cx="1002771" cy="0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19"/>
          <p:cNvSpPr>
            <a:spLocks noChangeShapeType="1"/>
          </p:cNvSpPr>
          <p:nvPr/>
        </p:nvSpPr>
        <p:spPr bwMode="auto">
          <a:xfrm flipH="1" flipV="1">
            <a:off x="3225607" y="969105"/>
            <a:ext cx="4222" cy="526450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20"/>
          <p:cNvSpPr>
            <a:spLocks noChangeShapeType="1"/>
          </p:cNvSpPr>
          <p:nvPr/>
        </p:nvSpPr>
        <p:spPr bwMode="auto">
          <a:xfrm flipH="1" flipV="1">
            <a:off x="3209623" y="2948312"/>
            <a:ext cx="4222" cy="526450"/>
          </a:xfrm>
          <a:prstGeom prst="line">
            <a:avLst/>
          </a:prstGeom>
          <a:noFill/>
          <a:ln w="444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Arc 21"/>
          <p:cNvSpPr>
            <a:spLocks/>
          </p:cNvSpPr>
          <p:nvPr/>
        </p:nvSpPr>
        <p:spPr bwMode="auto">
          <a:xfrm>
            <a:off x="3214107" y="858372"/>
            <a:ext cx="1285885" cy="2714644"/>
          </a:xfrm>
          <a:custGeom>
            <a:avLst/>
            <a:gdLst>
              <a:gd name="G0" fmla="+- 9136 0 0"/>
              <a:gd name="G1" fmla="+- 21600 0 0"/>
              <a:gd name="G2" fmla="+- 21600 0 0"/>
              <a:gd name="T0" fmla="*/ 430 w 30736"/>
              <a:gd name="T1" fmla="*/ 1832 h 43200"/>
              <a:gd name="T2" fmla="*/ 0 w 30736"/>
              <a:gd name="T3" fmla="*/ 41173 h 43200"/>
              <a:gd name="T4" fmla="*/ 9136 w 30736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36" h="43200" fill="none" extrusionOk="0">
                <a:moveTo>
                  <a:pt x="430" y="1832"/>
                </a:moveTo>
                <a:cubicBezTo>
                  <a:pt x="3173" y="623"/>
                  <a:pt x="6138" y="-1"/>
                  <a:pt x="9136" y="0"/>
                </a:cubicBezTo>
                <a:cubicBezTo>
                  <a:pt x="21065" y="0"/>
                  <a:pt x="30736" y="9670"/>
                  <a:pt x="30736" y="21600"/>
                </a:cubicBezTo>
                <a:cubicBezTo>
                  <a:pt x="30736" y="33529"/>
                  <a:pt x="21065" y="43200"/>
                  <a:pt x="9136" y="43200"/>
                </a:cubicBezTo>
                <a:cubicBezTo>
                  <a:pt x="5979" y="43200"/>
                  <a:pt x="2860" y="42508"/>
                  <a:pt x="0" y="41172"/>
                </a:cubicBezTo>
              </a:path>
              <a:path w="30736" h="43200" stroke="0" extrusionOk="0">
                <a:moveTo>
                  <a:pt x="430" y="1832"/>
                </a:moveTo>
                <a:cubicBezTo>
                  <a:pt x="3173" y="623"/>
                  <a:pt x="6138" y="-1"/>
                  <a:pt x="9136" y="0"/>
                </a:cubicBezTo>
                <a:cubicBezTo>
                  <a:pt x="21065" y="0"/>
                  <a:pt x="30736" y="9670"/>
                  <a:pt x="30736" y="21600"/>
                </a:cubicBezTo>
                <a:cubicBezTo>
                  <a:pt x="30736" y="33529"/>
                  <a:pt x="21065" y="43200"/>
                  <a:pt x="9136" y="43200"/>
                </a:cubicBezTo>
                <a:cubicBezTo>
                  <a:pt x="5979" y="43200"/>
                  <a:pt x="2860" y="42508"/>
                  <a:pt x="0" y="41172"/>
                </a:cubicBezTo>
                <a:lnTo>
                  <a:pt x="9136" y="21600"/>
                </a:lnTo>
                <a:close/>
              </a:path>
            </a:pathLst>
          </a:custGeom>
          <a:noFill/>
          <a:ln w="444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Line 8"/>
          <p:cNvSpPr>
            <a:spLocks noChangeShapeType="1"/>
          </p:cNvSpPr>
          <p:nvPr/>
        </p:nvSpPr>
        <p:spPr bwMode="auto">
          <a:xfrm>
            <a:off x="2535080" y="1503024"/>
            <a:ext cx="71438" cy="142876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stealth" w="lg" len="lg"/>
            <a:tailEnd type="stealth" w="lg" len="lg"/>
          </a:ln>
          <a:scene3d>
            <a:camera prst="orthographicFront">
              <a:rot lat="0" lon="0" rev="214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Line 15"/>
          <p:cNvSpPr>
            <a:spLocks noChangeShapeType="1"/>
          </p:cNvSpPr>
          <p:nvPr/>
        </p:nvSpPr>
        <p:spPr bwMode="auto">
          <a:xfrm>
            <a:off x="368087" y="1429877"/>
            <a:ext cx="2214578" cy="12144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Line 16"/>
          <p:cNvSpPr>
            <a:spLocks noChangeShapeType="1"/>
          </p:cNvSpPr>
          <p:nvPr/>
        </p:nvSpPr>
        <p:spPr bwMode="auto">
          <a:xfrm flipV="1">
            <a:off x="368087" y="1858503"/>
            <a:ext cx="2214578" cy="1127105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0" name="Прямая со стрелкой 29"/>
          <p:cNvCxnSpPr>
            <a:stCxn id="29" idx="1"/>
            <a:endCxn id="21" idx="1"/>
          </p:cNvCxnSpPr>
          <p:nvPr/>
        </p:nvCxnSpPr>
        <p:spPr>
          <a:xfrm rot="5400000" flipH="1" flipV="1">
            <a:off x="3137585" y="1263916"/>
            <a:ext cx="39666" cy="1149507"/>
          </a:xfrm>
          <a:prstGeom prst="straightConnector1">
            <a:avLst/>
          </a:prstGeom>
          <a:ln w="38100">
            <a:solidFill>
              <a:srgbClr val="0014AC"/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5400000" flipH="1" flipV="1">
            <a:off x="3137586" y="2041937"/>
            <a:ext cx="39666" cy="1149507"/>
          </a:xfrm>
          <a:prstGeom prst="straightConnector1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Oval 5"/>
          <p:cNvSpPr>
            <a:spLocks noChangeArrowheads="1"/>
          </p:cNvSpPr>
          <p:nvPr/>
        </p:nvSpPr>
        <p:spPr bwMode="auto">
          <a:xfrm>
            <a:off x="1796847" y="2144256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35" name="Text Box 3"/>
          <p:cNvSpPr txBox="1">
            <a:spLocks noChangeArrowheads="1"/>
          </p:cNvSpPr>
          <p:nvPr/>
        </p:nvSpPr>
        <p:spPr bwMode="auto">
          <a:xfrm>
            <a:off x="402928" y="3784660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5536" y="338756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839930" y="3531422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252792" y="340431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268558" y="376987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4"/>
          <p:cNvSpPr txBox="1">
            <a:spLocks noChangeArrowheads="1"/>
          </p:cNvSpPr>
          <p:nvPr/>
        </p:nvSpPr>
        <p:spPr bwMode="auto">
          <a:xfrm>
            <a:off x="1737092" y="3445200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</a:t>
            </a:r>
          </a:p>
        </p:txBody>
      </p:sp>
      <p:sp>
        <p:nvSpPr>
          <p:cNvPr id="41" name="Text Box 3"/>
          <p:cNvSpPr txBox="1">
            <a:spLocks noChangeArrowheads="1"/>
          </p:cNvSpPr>
          <p:nvPr/>
        </p:nvSpPr>
        <p:spPr bwMode="auto">
          <a:xfrm>
            <a:off x="2181486" y="3784660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174094" y="338756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3"/>
          <p:cNvSpPr txBox="1">
            <a:spLocks noChangeArrowheads="1"/>
          </p:cNvSpPr>
          <p:nvPr/>
        </p:nvSpPr>
        <p:spPr bwMode="auto">
          <a:xfrm>
            <a:off x="2771800" y="3140968"/>
            <a:ext cx="6372200" cy="17281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У фотоаппарата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меняется, приходится менять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у глаза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не меняется, приходится менять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изменением выпуклости хрусталика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2" grpId="0" animBg="1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6" cstate="print">
            <a:lum bright="-20000" contrast="60000"/>
          </a:blip>
          <a:srcRect l="25447" t="30661" r="26656" b="65320"/>
          <a:stretch>
            <a:fillRect/>
          </a:stretch>
        </p:blipFill>
        <p:spPr bwMode="auto">
          <a:xfrm>
            <a:off x="0" y="0"/>
            <a:ext cx="9001457" cy="974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 l="22233" t="23225" r="2751" b="34250"/>
          <a:stretch>
            <a:fillRect/>
          </a:stretch>
        </p:blipFill>
        <p:spPr bwMode="auto">
          <a:xfrm>
            <a:off x="251520" y="1052736"/>
            <a:ext cx="457301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/>
          <a:srcRect l="43511" t="23225" r="2751" b="35825"/>
          <a:stretch>
            <a:fillRect/>
          </a:stretch>
        </p:blipFill>
        <p:spPr bwMode="auto">
          <a:xfrm>
            <a:off x="5004048" y="1052736"/>
            <a:ext cx="338437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004048" y="980728"/>
            <a:ext cx="187220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наст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=13см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052736"/>
            <a:ext cx="255679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наст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=77см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9" cstate="print"/>
          <a:srcRect l="44094" t="23225" b="35825"/>
          <a:stretch>
            <a:fillRect/>
          </a:stretch>
        </p:blipFill>
        <p:spPr bwMode="auto">
          <a:xfrm>
            <a:off x="1596008" y="2996952"/>
            <a:ext cx="340804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475656" y="2924944"/>
            <a:ext cx="187220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наст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=25см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59632" y="4293096"/>
            <a:ext cx="187220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РНЗ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=25см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87624" y="2348880"/>
            <a:ext cx="187220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РНЗ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=25см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68616" y="2467368"/>
            <a:ext cx="187220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РНЗ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=25см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12165</TotalTime>
  <Words>2338</Words>
  <Application>Microsoft Office PowerPoint</Application>
  <PresentationFormat>Экран (4:3)</PresentationFormat>
  <Paragraphs>933</Paragraphs>
  <Slides>91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91</vt:i4>
      </vt:variant>
    </vt:vector>
  </HeadingPairs>
  <TitlesOfParts>
    <vt:vector size="92" baseType="lpstr">
      <vt:lpstr>Трек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Домашнее задание.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Домашнее задание.</vt:lpstr>
      <vt:lpstr>Слайд 21</vt:lpstr>
      <vt:lpstr>Слайд 22</vt:lpstr>
      <vt:lpstr>Слайд 23</vt:lpstr>
      <vt:lpstr>Слайд 24</vt:lpstr>
      <vt:lpstr>Слайд 25</vt:lpstr>
      <vt:lpstr>Слайд 26</vt:lpstr>
      <vt:lpstr>Домашнее задание.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Домашнее задание.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Домашнее задание.</vt:lpstr>
      <vt:lpstr>Слайд 53</vt:lpstr>
      <vt:lpstr>Слайд 54</vt:lpstr>
      <vt:lpstr>Слайд 55</vt:lpstr>
      <vt:lpstr>Слайд 56</vt:lpstr>
      <vt:lpstr>Слайд 57</vt:lpstr>
      <vt:lpstr>Слайд 58</vt:lpstr>
      <vt:lpstr>Домашнее задание.</vt:lpstr>
      <vt:lpstr>Слайд 60</vt:lpstr>
      <vt:lpstr>Слайд 61</vt:lpstr>
      <vt:lpstr>Слайд 62</vt:lpstr>
      <vt:lpstr>Слайд 63</vt:lpstr>
      <vt:lpstr>Слайд 64</vt:lpstr>
      <vt:lpstr>Слайд 65</vt:lpstr>
      <vt:lpstr>Домашнее задание.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Домашнее задание.</vt:lpstr>
      <vt:lpstr>Слайд 81</vt:lpstr>
      <vt:lpstr>Слайд 82</vt:lpstr>
      <vt:lpstr>Слайд 83</vt:lpstr>
      <vt:lpstr>Слайд 84</vt:lpstr>
      <vt:lpstr>Слайд 85</vt:lpstr>
      <vt:lpstr>Слайд 86</vt:lpstr>
      <vt:lpstr>Слайд 87</vt:lpstr>
      <vt:lpstr>Слайд 88</vt:lpstr>
      <vt:lpstr>Слайд 89</vt:lpstr>
      <vt:lpstr>Слайд 90</vt:lpstr>
      <vt:lpstr>Слайд 91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1394</cp:revision>
  <dcterms:created xsi:type="dcterms:W3CDTF">2009-11-04T14:29:22Z</dcterms:created>
  <dcterms:modified xsi:type="dcterms:W3CDTF">2019-02-17T06:29:35Z</dcterms:modified>
</cp:coreProperties>
</file>