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8"/>
  </p:notesMasterIdLst>
  <p:sldIdLst>
    <p:sldId id="400" r:id="rId2"/>
    <p:sldId id="401" r:id="rId3"/>
    <p:sldId id="402" r:id="rId4"/>
    <p:sldId id="403" r:id="rId5"/>
    <p:sldId id="399" r:id="rId6"/>
    <p:sldId id="420" r:id="rId7"/>
    <p:sldId id="404" r:id="rId8"/>
    <p:sldId id="405" r:id="rId9"/>
    <p:sldId id="406" r:id="rId10"/>
    <p:sldId id="454" r:id="rId11"/>
    <p:sldId id="407" r:id="rId12"/>
    <p:sldId id="437" r:id="rId13"/>
    <p:sldId id="455" r:id="rId14"/>
    <p:sldId id="438" r:id="rId15"/>
    <p:sldId id="439" r:id="rId16"/>
    <p:sldId id="440" r:id="rId17"/>
    <p:sldId id="421" r:id="rId18"/>
    <p:sldId id="456" r:id="rId19"/>
    <p:sldId id="413" r:id="rId20"/>
    <p:sldId id="422" r:id="rId21"/>
    <p:sldId id="423" r:id="rId22"/>
    <p:sldId id="424" r:id="rId23"/>
    <p:sldId id="408" r:id="rId24"/>
    <p:sldId id="409" r:id="rId25"/>
    <p:sldId id="410" r:id="rId26"/>
    <p:sldId id="411" r:id="rId27"/>
    <p:sldId id="412" r:id="rId28"/>
    <p:sldId id="433" r:id="rId29"/>
    <p:sldId id="431" r:id="rId30"/>
    <p:sldId id="425" r:id="rId31"/>
    <p:sldId id="457" r:id="rId32"/>
    <p:sldId id="426" r:id="rId33"/>
    <p:sldId id="434" r:id="rId34"/>
    <p:sldId id="435" r:id="rId35"/>
    <p:sldId id="441" r:id="rId36"/>
    <p:sldId id="427" r:id="rId37"/>
    <p:sldId id="444" r:id="rId38"/>
    <p:sldId id="443" r:id="rId39"/>
    <p:sldId id="458" r:id="rId40"/>
    <p:sldId id="445" r:id="rId41"/>
    <p:sldId id="446" r:id="rId42"/>
    <p:sldId id="459" r:id="rId43"/>
    <p:sldId id="442" r:id="rId44"/>
    <p:sldId id="415" r:id="rId45"/>
    <p:sldId id="416" r:id="rId46"/>
    <p:sldId id="417" r:id="rId47"/>
    <p:sldId id="418" r:id="rId48"/>
    <p:sldId id="419" r:id="rId49"/>
    <p:sldId id="388" r:id="rId50"/>
    <p:sldId id="452" r:id="rId51"/>
    <p:sldId id="448" r:id="rId52"/>
    <p:sldId id="449" r:id="rId53"/>
    <p:sldId id="450" r:id="rId54"/>
    <p:sldId id="451" r:id="rId55"/>
    <p:sldId id="447" r:id="rId56"/>
    <p:sldId id="382" r:id="rId57"/>
    <p:sldId id="383" r:id="rId58"/>
    <p:sldId id="384" r:id="rId59"/>
    <p:sldId id="385" r:id="rId60"/>
    <p:sldId id="386" r:id="rId61"/>
    <p:sldId id="460" r:id="rId62"/>
    <p:sldId id="357" r:id="rId63"/>
    <p:sldId id="371" r:id="rId64"/>
    <p:sldId id="368" r:id="rId65"/>
    <p:sldId id="364" r:id="rId66"/>
    <p:sldId id="365" r:id="rId67"/>
    <p:sldId id="366" r:id="rId68"/>
    <p:sldId id="367" r:id="rId69"/>
    <p:sldId id="381" r:id="rId70"/>
    <p:sldId id="372" r:id="rId71"/>
    <p:sldId id="373" r:id="rId72"/>
    <p:sldId id="374" r:id="rId73"/>
    <p:sldId id="375" r:id="rId74"/>
    <p:sldId id="376" r:id="rId75"/>
    <p:sldId id="377" r:id="rId76"/>
    <p:sldId id="378" r:id="rId77"/>
    <p:sldId id="353" r:id="rId78"/>
    <p:sldId id="302" r:id="rId79"/>
    <p:sldId id="361" r:id="rId80"/>
    <p:sldId id="362" r:id="rId81"/>
    <p:sldId id="363" r:id="rId82"/>
    <p:sldId id="398" r:id="rId83"/>
    <p:sldId id="395" r:id="rId84"/>
    <p:sldId id="370" r:id="rId85"/>
    <p:sldId id="379" r:id="rId86"/>
    <p:sldId id="397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006600"/>
    <a:srgbClr val="F9E3A5"/>
    <a:srgbClr val="F90101"/>
    <a:srgbClr val="0000FF"/>
    <a:srgbClr val="008000"/>
    <a:srgbClr val="0033CC"/>
    <a:srgbClr val="339933"/>
    <a:srgbClr val="8E6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3805" autoAdjust="0"/>
  </p:normalViewPr>
  <p:slideViewPr>
    <p:cSldViewPr>
      <p:cViewPr>
        <p:scale>
          <a:sx n="80" d="100"/>
          <a:sy n="80" d="100"/>
        </p:scale>
        <p:origin x="-89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1FC5775-4AFC-42EA-AFFA-028CE1B84E6B}" type="datetimeFigureOut">
              <a:rPr lang="ru-RU"/>
              <a:pPr>
                <a:defRPr/>
              </a:pPr>
              <a:t>05.10.2017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9848400-9A63-4C0C-96BB-1E84473DD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8400-9A63-4C0C-96BB-1E84473DD1A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5717C-298D-4083-BA6F-E30A1CB358E9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12.wav"/><Relationship Id="rId4" Type="http://schemas.openxmlformats.org/officeDocument/2006/relationships/audio" Target="../media/audio4.wav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12.wav"/><Relationship Id="rId4" Type="http://schemas.openxmlformats.org/officeDocument/2006/relationships/audio" Target="../media/audio4.wav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9.wav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10" Type="http://schemas.openxmlformats.org/officeDocument/2006/relationships/image" Target="../media/image4.jpeg"/><Relationship Id="rId4" Type="http://schemas.openxmlformats.org/officeDocument/2006/relationships/audio" Target="../media/audio3.wav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0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2.wav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0.wav"/><Relationship Id="rId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10" Type="http://schemas.openxmlformats.org/officeDocument/2006/relationships/image" Target="../media/image6.jpeg"/><Relationship Id="rId4" Type="http://schemas.openxmlformats.org/officeDocument/2006/relationships/audio" Target="../media/audio9.wav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9.wav"/><Relationship Id="rId4" Type="http://schemas.openxmlformats.org/officeDocument/2006/relationships/audio" Target="../media/audio1.wav"/><Relationship Id="rId9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0.wav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0.wav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0.wav"/><Relationship Id="rId7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5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0.wav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5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0.wav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0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10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4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audio" Target="../media/audio1.wav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2.wav"/><Relationship Id="rId9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4.wav"/><Relationship Id="rId9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4.wav"/><Relationship Id="rId9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9.jpeg"/><Relationship Id="rId5" Type="http://schemas.openxmlformats.org/officeDocument/2006/relationships/audio" Target="../media/audio4.wav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audio" Target="../media/audio11.wav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12" Type="http://schemas.openxmlformats.org/officeDocument/2006/relationships/image" Target="../media/image4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image" Target="../media/image39.png"/><Relationship Id="rId5" Type="http://schemas.openxmlformats.org/officeDocument/2006/relationships/audio" Target="../media/audio5.wav"/><Relationship Id="rId10" Type="http://schemas.openxmlformats.org/officeDocument/2006/relationships/audio" Target="../media/audio14.wav"/><Relationship Id="rId4" Type="http://schemas.openxmlformats.org/officeDocument/2006/relationships/audio" Target="../media/audio4.wav"/><Relationship Id="rId9" Type="http://schemas.openxmlformats.org/officeDocument/2006/relationships/audio" Target="../media/audio1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10" Type="http://schemas.openxmlformats.org/officeDocument/2006/relationships/image" Target="../media/image41.png"/><Relationship Id="rId4" Type="http://schemas.openxmlformats.org/officeDocument/2006/relationships/audio" Target="../media/audio4.wav"/><Relationship Id="rId9" Type="http://schemas.openxmlformats.org/officeDocument/2006/relationships/audio" Target="../media/audio14.wav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42.jpeg"/><Relationship Id="rId5" Type="http://schemas.openxmlformats.org/officeDocument/2006/relationships/audio" Target="../media/audio1.wav"/><Relationship Id="rId10" Type="http://schemas.openxmlformats.org/officeDocument/2006/relationships/image" Target="../media/image41.png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Relationship Id="rId9" Type="http://schemas.openxmlformats.org/officeDocument/2006/relationships/audio" Target="../media/audio8.wav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5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5.wav"/><Relationship Id="rId9" Type="http://schemas.openxmlformats.org/officeDocument/2006/relationships/image" Target="../media/image46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10.wav"/><Relationship Id="rId4" Type="http://schemas.openxmlformats.org/officeDocument/2006/relationships/audio" Target="../media/audio9.wav"/><Relationship Id="rId9" Type="http://schemas.openxmlformats.org/officeDocument/2006/relationships/image" Target="../media/image37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10.wav"/><Relationship Id="rId4" Type="http://schemas.openxmlformats.org/officeDocument/2006/relationships/audio" Target="../media/audio9.wav"/><Relationship Id="rId9" Type="http://schemas.openxmlformats.org/officeDocument/2006/relationships/image" Target="../media/image3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86050" y="1082672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82252" y="1588535"/>
            <a:ext cx="1044273" cy="1055007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7356" y="0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Калориметр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термос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15943" y="1543537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214678" y="529081"/>
            <a:ext cx="629973" cy="39958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84185" y="457643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1548458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60086" y="2110079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15623" y="2993595"/>
            <a:ext cx="5628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6568981" y="3157015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8891" y="3487167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7849" y="340245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80409" y="3857628"/>
            <a:ext cx="2034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80673" y="3864122"/>
            <a:ext cx="2257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80937" y="3864122"/>
            <a:ext cx="2991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4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калорим</a:t>
            </a:r>
            <a:r>
              <a:rPr lang="ru-RU" sz="40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30390" y="4357503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89776" y="4571817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929058" y="1714488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157161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000496" y="1467137"/>
            <a:ext cx="59503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952712" y="4599113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4354305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786182" y="467005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319676" y="4578502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571480"/>
            <a:ext cx="2714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=200г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1142984"/>
            <a:ext cx="2857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=600г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44" y="5116025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972080" y="5194524"/>
            <a:ext cx="1289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ym typeface="Symbol"/>
              </a:rPr>
              <a:t>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928926" y="5214950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286116" y="5214950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ym typeface="Symbol"/>
              </a:rPr>
              <a:t>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</a:t>
            </a:r>
            <a:r>
              <a:rPr lang="en-US" sz="3600" b="1" dirty="0" smtClean="0">
                <a:sym typeface="Symbol"/>
              </a:rPr>
              <a:t> 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643570" y="5214950"/>
            <a:ext cx="57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714488"/>
            <a:ext cx="1571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1472" y="5857892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12600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20782447">
            <a:off x="4914329" y="5814338"/>
            <a:ext cx="24199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=1050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 rot="20573824">
            <a:off x="6984106" y="5277673"/>
            <a:ext cx="1187404" cy="1056689"/>
            <a:chOff x="2527594" y="5293640"/>
            <a:chExt cx="1187404" cy="1056689"/>
          </a:xfrm>
        </p:grpSpPr>
        <p:sp>
          <p:nvSpPr>
            <p:cNvPr id="64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1320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571736" y="5765554"/>
              <a:ext cx="11432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657350" y="155796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8143900" y="6985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 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25052 0.04838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69 L 0.25035 -0.02222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6 L -0.00486 0.229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6864E-6 L -0.00538 0.2296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1805 L 0.24253 -0.01805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8" grpId="1"/>
      <p:bldP spid="15" grpId="0" animBg="1"/>
      <p:bldP spid="15" grpId="1" animBg="1"/>
      <p:bldP spid="19" grpId="0"/>
      <p:bldP spid="19" grpId="1"/>
      <p:bldP spid="19" grpId="2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8" grpId="1"/>
      <p:bldP spid="29" grpId="0"/>
      <p:bldP spid="31" grpId="0"/>
      <p:bldP spid="36" grpId="0"/>
      <p:bldP spid="37" grpId="0"/>
      <p:bldP spid="38" grpId="0" animBg="1"/>
      <p:bldP spid="38" grpId="1" animBg="1"/>
      <p:bldP spid="44" grpId="0" animBg="1"/>
      <p:bldP spid="44" grpId="1" animBg="1"/>
      <p:bldP spid="45" grpId="0"/>
      <p:bldP spid="46" grpId="0"/>
      <p:bldP spid="48" grpId="0"/>
      <p:bldP spid="48" grpId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50" grpId="0"/>
      <p:bldP spid="53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334155" y="1082672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640601" y="1588535"/>
            <a:ext cx="1044273" cy="1055007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74292" y="1543537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714876" y="529081"/>
            <a:ext cx="629973" cy="39958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32290" y="457643"/>
            <a:ext cx="764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1857364"/>
            <a:ext cx="500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07" y="2071678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4354403" y="2871262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282" y="250030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горяч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5984" y="250030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холодн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2857496"/>
            <a:ext cx="1766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85984" y="2863990"/>
            <a:ext cx="1652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хол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44704" y="3521406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15140" y="3708584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(25</a:t>
            </a:r>
            <a:r>
              <a:rPr lang="ru-RU" sz="4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477163" y="1714488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157161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548601" y="1467137"/>
            <a:ext cx="59503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95588" y="3714752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-11184" y="3429000"/>
            <a:ext cx="2485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34287" y="467005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094211" y="3653197"/>
            <a:ext cx="2252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70620"/>
            <a:ext cx="3714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r>
              <a:rPr lang="ru-RU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=х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42124"/>
            <a:ext cx="34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=80кг/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10°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643174" y="4354589"/>
            <a:ext cx="14287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75</a:t>
            </a:r>
            <a:r>
              <a:rPr lang="ru-RU" sz="3200" b="1" baseline="30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071934" y="4305328"/>
            <a:ext cx="476412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500562" y="4286256"/>
            <a:ext cx="142876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15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213628"/>
            <a:ext cx="2214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=25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°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657350" y="155796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8143900" y="6985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842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-11184" y="3714752"/>
            <a:ext cx="1164995" cy="6463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572000" y="3803960"/>
            <a:ext cx="1071570" cy="6463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rot="5400000">
            <a:off x="2070876" y="1070752"/>
            <a:ext cx="21431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6572264" y="4357694"/>
            <a:ext cx="1500198" cy="584775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x=16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0" y="5143512"/>
            <a:ext cx="9144000" cy="830997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для создания теплой воды 25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необходимо добавить ….. литров кипятка.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9769E-6 L 0.07327 0.04834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007 L 0.09132 -0.03215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6 L -0.00486 0.2298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6864E-6 L -0.00538 0.2296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1134 L 0.06545 -0.01365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8" grpId="1"/>
      <p:bldP spid="15" grpId="0" animBg="1"/>
      <p:bldP spid="15" grpId="1" animBg="1"/>
      <p:bldP spid="15" grpId="2" animBg="1"/>
      <p:bldP spid="19" grpId="0"/>
      <p:bldP spid="19" grpId="1"/>
      <p:bldP spid="19" grpId="2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9" grpId="0"/>
      <p:bldP spid="31" grpId="0"/>
      <p:bldP spid="36" grpId="0"/>
      <p:bldP spid="37" grpId="0"/>
      <p:bldP spid="38" grpId="0" animBg="1"/>
      <p:bldP spid="38" grpId="1" animBg="1"/>
      <p:bldP spid="44" grpId="0" animBg="1"/>
      <p:bldP spid="44" grpId="1" animBg="1"/>
      <p:bldP spid="45" grpId="0"/>
      <p:bldP spid="46" grpId="0"/>
      <p:bldP spid="48" grpId="0"/>
      <p:bldP spid="48" grpId="1"/>
      <p:bldP spid="55" grpId="0"/>
      <p:bldP spid="56" grpId="0"/>
      <p:bldP spid="57" grpId="0"/>
      <p:bldP spid="58" grpId="0" animBg="1"/>
      <p:bldP spid="60" grpId="0" animBg="1"/>
      <p:bldP spid="61" grpId="0" animBg="1"/>
      <p:bldP spid="50" grpId="0"/>
      <p:bldP spid="63" grpId="0" animBg="1"/>
      <p:bldP spid="68" grpId="0" animBg="1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25"/>
          <p:cNvPicPr>
            <a:picLocks noChangeAspect="1" noChangeArrowheads="1"/>
          </p:cNvPicPr>
          <p:nvPr/>
        </p:nvPicPr>
        <p:blipFill>
          <a:blip r:embed="rId8" cstate="print"/>
          <a:srcRect t="34696" b="54109"/>
          <a:stretch>
            <a:fillRect/>
          </a:stretch>
        </p:blipFill>
        <p:spPr bwMode="auto">
          <a:xfrm>
            <a:off x="0" y="-24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>
            <a:off x="6184318" y="421402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041442" y="142873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9862" y="371395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86776" y="3357562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473589" y="321389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286776" y="2285992"/>
            <a:ext cx="59503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5338" y="150017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470070" y="208740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076235" y="3035297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43036" y="320024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1406" y="2285992"/>
            <a:ext cx="4543231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271462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горяч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5984" y="271462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термометром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32" y="3214686"/>
            <a:ext cx="20415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sz="4000" b="1" cap="all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31146" y="3221180"/>
            <a:ext cx="3150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термометр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12690" y="4146578"/>
            <a:ext cx="2456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00826" y="4360892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78</a:t>
            </a:r>
            <a:r>
              <a:rPr lang="ru-RU" sz="4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75964" y="4380145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3418" y="4143380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01976" y="4367577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78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1428736"/>
            <a:ext cx="5143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20Дж/</a:t>
            </a:r>
            <a:r>
              <a:rPr lang="ru-RU" sz="3600" b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С=</a:t>
            </a: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6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8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</a:t>
            </a:r>
            <a:r>
              <a:rPr lang="en-US" sz="44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5017013"/>
            <a:ext cx="2466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4200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·0,25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5000636"/>
            <a:ext cx="164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78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71934" y="5007130"/>
            <a:ext cx="833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03057" y="5054794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15064" y="5007294"/>
            <a:ext cx="928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·58</a:t>
            </a:r>
            <a:r>
              <a:rPr lang="ru-RU" sz="4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214422"/>
            <a:ext cx="4929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Теплоёмкость -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5643578"/>
            <a:ext cx="3214678" cy="76944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1050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81900 =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14667" y="5715016"/>
            <a:ext cx="1285884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1160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3372" y="5670114"/>
            <a:ext cx="1428760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=79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14876" y="5701745"/>
            <a:ext cx="857256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79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383425"/>
            <a:ext cx="9144000" cy="89255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Действительная температура воды была ….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 энергии потребовалось для нагревания термометра.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25764 0.029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069 L -0.24931 0.04815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26546 0.1016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9497 -0.57361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8" grpId="0" animBg="1"/>
      <p:bldP spid="8" grpId="1" animBg="1"/>
      <p:bldP spid="9" grpId="0"/>
      <p:bldP spid="9" grpId="1"/>
      <p:bldP spid="13" grpId="0" animBg="1"/>
      <p:bldP spid="13" grpId="1" animBg="1"/>
      <p:bldP spid="14" grpId="0"/>
      <p:bldP spid="15" grpId="0"/>
      <p:bldP spid="16" grpId="0"/>
      <p:bldP spid="17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8" grpId="1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t="38818" r="8007" b="45068"/>
          <a:stretch>
            <a:fillRect/>
          </a:stretch>
        </p:blipFill>
        <p:spPr bwMode="auto">
          <a:xfrm>
            <a:off x="0" y="-24"/>
            <a:ext cx="9144000" cy="12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858016" y="1132550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715272" y="846798"/>
            <a:ext cx="1143008" cy="1241144"/>
            <a:chOff x="7358082" y="2639793"/>
            <a:chExt cx="1143008" cy="124114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24708" y="3234606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Овал 10"/>
          <p:cNvSpPr/>
          <p:nvPr/>
        </p:nvSpPr>
        <p:spPr>
          <a:xfrm>
            <a:off x="7887382" y="1159248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1"/>
          <p:cNvGrpSpPr/>
          <p:nvPr/>
        </p:nvGrpSpPr>
        <p:grpSpPr>
          <a:xfrm>
            <a:off x="2214546" y="785794"/>
            <a:ext cx="1537611" cy="1428760"/>
            <a:chOff x="6444208" y="3858133"/>
            <a:chExt cx="1537611" cy="1428760"/>
          </a:xfrm>
        </p:grpSpPr>
        <p:grpSp>
          <p:nvGrpSpPr>
            <p:cNvPr id="6" name="Группа 41"/>
            <p:cNvGrpSpPr/>
            <p:nvPr/>
          </p:nvGrpSpPr>
          <p:grpSpPr>
            <a:xfrm>
              <a:off x="6444208" y="3858133"/>
              <a:ext cx="1537611" cy="1428760"/>
              <a:chOff x="6444208" y="3858133"/>
              <a:chExt cx="1537611" cy="142876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6444208" y="4277472"/>
                <a:ext cx="564578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5400" dirty="0"/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7317994" y="3858133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7317994" y="4721819"/>
                <a:ext cx="461574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89850" cy="52322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0" y="4929199"/>
            <a:ext cx="3143240" cy="192880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ts val="2100"/>
              </a:lnSpc>
              <a:spcAft>
                <a:spcPts val="100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в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9" cstate="print"/>
          <a:srcRect l="7408" t="32297" r="14814"/>
          <a:stretch>
            <a:fillRect/>
          </a:stretch>
        </p:blipFill>
        <p:spPr bwMode="auto">
          <a:xfrm rot="5400000">
            <a:off x="5322684" y="3036685"/>
            <a:ext cx="3000397" cy="46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955227" y="1016485"/>
            <a:ext cx="1045401" cy="76944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4876" y="1000108"/>
            <a:ext cx="928694" cy="76944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243656"/>
            <a:ext cx="178591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4г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3648" y="1635636"/>
            <a:ext cx="207167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2844" y="2857496"/>
            <a:ext cx="157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893737" y="260666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-40976" y="2071678"/>
            <a:ext cx="254127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0,028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42204" y="2285992"/>
            <a:ext cx="2214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42844" y="2158282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2000" y="5715016"/>
            <a:ext cx="2143140" cy="214314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9" cstate="print"/>
          <a:srcRect l="18519" t="54158" r="66666" b="31256"/>
          <a:stretch>
            <a:fillRect/>
          </a:stretch>
        </p:blipFill>
        <p:spPr bwMode="auto">
          <a:xfrm rot="5400000">
            <a:off x="1774046" y="1785927"/>
            <a:ext cx="5715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0" y="6544136"/>
            <a:ext cx="2357422" cy="2857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33"/>
          <p:cNvGrpSpPr/>
          <p:nvPr/>
        </p:nvGrpSpPr>
        <p:grpSpPr>
          <a:xfrm>
            <a:off x="2214546" y="2271924"/>
            <a:ext cx="1509475" cy="1358420"/>
            <a:chOff x="6444208" y="3914405"/>
            <a:chExt cx="1509475" cy="1358420"/>
          </a:xfrm>
        </p:grpSpPr>
        <p:grpSp>
          <p:nvGrpSpPr>
            <p:cNvPr id="12" name="Группа 41"/>
            <p:cNvGrpSpPr/>
            <p:nvPr/>
          </p:nvGrpSpPr>
          <p:grpSpPr>
            <a:xfrm>
              <a:off x="6444208" y="3914405"/>
              <a:ext cx="1509475" cy="1358420"/>
              <a:chOff x="6444208" y="3914405"/>
              <a:chExt cx="1509475" cy="1358420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6444208" y="4277472"/>
                <a:ext cx="522900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4800" dirty="0"/>
              </a:p>
            </p:txBody>
          </p:sp>
          <p:sp>
            <p:nvSpPr>
              <p:cNvPr id="38" name="Text Box 10"/>
              <p:cNvSpPr txBox="1">
                <a:spLocks noChangeArrowheads="1"/>
              </p:cNvSpPr>
              <p:nvPr/>
            </p:nvSpPr>
            <p:spPr bwMode="auto">
              <a:xfrm>
                <a:off x="7289858" y="3914405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 Box 11"/>
              <p:cNvSpPr txBox="1">
                <a:spLocks noChangeArrowheads="1"/>
              </p:cNvSpPr>
              <p:nvPr/>
            </p:nvSpPr>
            <p:spPr bwMode="auto">
              <a:xfrm>
                <a:off x="7172656" y="4707751"/>
                <a:ext cx="769288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59394" cy="4616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40"/>
          <p:cNvGrpSpPr/>
          <p:nvPr/>
        </p:nvGrpSpPr>
        <p:grpSpPr>
          <a:xfrm>
            <a:off x="4242946" y="2143116"/>
            <a:ext cx="1757814" cy="1231808"/>
            <a:chOff x="6444208" y="3942541"/>
            <a:chExt cx="1757814" cy="1231808"/>
          </a:xfrm>
        </p:grpSpPr>
        <p:grpSp>
          <p:nvGrpSpPr>
            <p:cNvPr id="33" name="Группа 41"/>
            <p:cNvGrpSpPr/>
            <p:nvPr/>
          </p:nvGrpSpPr>
          <p:grpSpPr>
            <a:xfrm>
              <a:off x="6444208" y="3942541"/>
              <a:ext cx="1757814" cy="1231808"/>
              <a:chOff x="6444208" y="3942541"/>
              <a:chExt cx="1757814" cy="1231808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444208" y="4277472"/>
                <a:ext cx="595035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en-US" sz="48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ru-RU" sz="4800" dirty="0"/>
              </a:p>
            </p:txBody>
          </p:sp>
          <p:sp>
            <p:nvSpPr>
              <p:cNvPr id="45" name="Text Box 10"/>
              <p:cNvSpPr txBox="1">
                <a:spLocks noChangeArrowheads="1"/>
              </p:cNvSpPr>
              <p:nvPr/>
            </p:nvSpPr>
            <p:spPr bwMode="auto">
              <a:xfrm>
                <a:off x="7317994" y="3942541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7289858" y="4609275"/>
                <a:ext cx="912164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59394" cy="4616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6856918" y="2428868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Группа 48"/>
          <p:cNvGrpSpPr/>
          <p:nvPr/>
        </p:nvGrpSpPr>
        <p:grpSpPr>
          <a:xfrm>
            <a:off x="7643834" y="2129049"/>
            <a:ext cx="928694" cy="1367755"/>
            <a:chOff x="7358082" y="2639794"/>
            <a:chExt cx="928694" cy="1367755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7358082" y="2639794"/>
              <a:ext cx="92869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Овал 52"/>
          <p:cNvSpPr/>
          <p:nvPr/>
        </p:nvSpPr>
        <p:spPr>
          <a:xfrm>
            <a:off x="7796386" y="3000372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53"/>
          <p:cNvGrpSpPr/>
          <p:nvPr/>
        </p:nvGrpSpPr>
        <p:grpSpPr>
          <a:xfrm>
            <a:off x="1214414" y="3643314"/>
            <a:ext cx="1400656" cy="1231808"/>
            <a:chOff x="6960804" y="3942541"/>
            <a:chExt cx="1241218" cy="1231808"/>
          </a:xfrm>
        </p:grpSpPr>
        <p:grpSp>
          <p:nvGrpSpPr>
            <p:cNvPr id="41" name="Группа 54"/>
            <p:cNvGrpSpPr/>
            <p:nvPr/>
          </p:nvGrpSpPr>
          <p:grpSpPr>
            <a:xfrm>
              <a:off x="6960804" y="3942541"/>
              <a:ext cx="1241218" cy="1231808"/>
              <a:chOff x="6960804" y="3942541"/>
              <a:chExt cx="1241218" cy="1231808"/>
            </a:xfrm>
          </p:grpSpPr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7317994" y="3942541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11"/>
              <p:cNvSpPr txBox="1">
                <a:spLocks noChangeArrowheads="1"/>
              </p:cNvSpPr>
              <p:nvPr/>
            </p:nvSpPr>
            <p:spPr bwMode="auto">
              <a:xfrm>
                <a:off x="7289858" y="4609275"/>
                <a:ext cx="912164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59394" cy="4616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Группа 60"/>
          <p:cNvGrpSpPr/>
          <p:nvPr/>
        </p:nvGrpSpPr>
        <p:grpSpPr>
          <a:xfrm>
            <a:off x="357158" y="3632881"/>
            <a:ext cx="928694" cy="1367755"/>
            <a:chOff x="7358082" y="2639794"/>
            <a:chExt cx="928694" cy="1367755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7358082" y="2639794"/>
              <a:ext cx="92869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Овал 64"/>
          <p:cNvSpPr/>
          <p:nvPr/>
        </p:nvSpPr>
        <p:spPr>
          <a:xfrm>
            <a:off x="500034" y="4500570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65"/>
          <p:cNvGrpSpPr/>
          <p:nvPr/>
        </p:nvGrpSpPr>
        <p:grpSpPr>
          <a:xfrm>
            <a:off x="3658474" y="3558906"/>
            <a:ext cx="1485031" cy="1357322"/>
            <a:chOff x="6960804" y="3942541"/>
            <a:chExt cx="1315988" cy="1231808"/>
          </a:xfrm>
        </p:grpSpPr>
        <p:grpSp>
          <p:nvGrpSpPr>
            <p:cNvPr id="54" name="Группа 66"/>
            <p:cNvGrpSpPr/>
            <p:nvPr/>
          </p:nvGrpSpPr>
          <p:grpSpPr>
            <a:xfrm>
              <a:off x="6960804" y="3942541"/>
              <a:ext cx="1315988" cy="1231808"/>
              <a:chOff x="6960804" y="3942541"/>
              <a:chExt cx="1315988" cy="1231808"/>
            </a:xfrm>
          </p:grpSpPr>
          <p:sp>
            <p:nvSpPr>
              <p:cNvPr id="69" name="Text Box 10"/>
              <p:cNvSpPr txBox="1">
                <a:spLocks noChangeArrowheads="1"/>
              </p:cNvSpPr>
              <p:nvPr/>
            </p:nvSpPr>
            <p:spPr bwMode="auto">
              <a:xfrm>
                <a:off x="7317993" y="3942541"/>
                <a:ext cx="958799" cy="7143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6000"/>
                  </a:lnSpc>
                  <a:spcAft>
                    <a:spcPts val="1000"/>
                  </a:spcAft>
                </a:pPr>
                <a:r>
                  <a:rPr lang="en-US" sz="4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 Box 11"/>
              <p:cNvSpPr txBox="1">
                <a:spLocks noChangeArrowheads="1"/>
              </p:cNvSpPr>
              <p:nvPr/>
            </p:nvSpPr>
            <p:spPr bwMode="auto">
              <a:xfrm>
                <a:off x="7289858" y="4609275"/>
                <a:ext cx="912164" cy="5650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45473" cy="4748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3124780" y="4044904"/>
            <a:ext cx="714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cap="al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4242946" y="4001602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/>
          <p:cNvCxnSpPr>
            <a:endCxn id="17" idx="3"/>
          </p:cNvCxnSpPr>
          <p:nvPr/>
        </p:nvCxnSpPr>
        <p:spPr>
          <a:xfrm rot="10800000" flipV="1">
            <a:off x="3549906" y="1643049"/>
            <a:ext cx="522028" cy="2889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5501792" y="3957202"/>
            <a:ext cx="92869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5" name="Группа 79"/>
          <p:cNvGrpSpPr/>
          <p:nvPr/>
        </p:nvGrpSpPr>
        <p:grpSpPr>
          <a:xfrm>
            <a:off x="6333107" y="3486370"/>
            <a:ext cx="2668048" cy="1315118"/>
            <a:chOff x="7289857" y="3942541"/>
            <a:chExt cx="1602599" cy="1193507"/>
          </a:xfrm>
        </p:grpSpPr>
        <p:grpSp>
          <p:nvGrpSpPr>
            <p:cNvPr id="57" name="Группа 80"/>
            <p:cNvGrpSpPr/>
            <p:nvPr/>
          </p:nvGrpSpPr>
          <p:grpSpPr>
            <a:xfrm>
              <a:off x="7289857" y="3942541"/>
              <a:ext cx="1602599" cy="1193507"/>
              <a:chOff x="7289857" y="3942541"/>
              <a:chExt cx="1602599" cy="1193507"/>
            </a:xfrm>
          </p:grpSpPr>
          <p:sp>
            <p:nvSpPr>
              <p:cNvPr id="83" name="Text Box 10"/>
              <p:cNvSpPr txBox="1">
                <a:spLocks noChangeArrowheads="1"/>
              </p:cNvSpPr>
              <p:nvPr/>
            </p:nvSpPr>
            <p:spPr bwMode="auto">
              <a:xfrm>
                <a:off x="7317993" y="3942541"/>
                <a:ext cx="1359913" cy="7143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6000"/>
                  </a:lnSpc>
                  <a:spcAft>
                    <a:spcPts val="1000"/>
                  </a:spcAft>
                </a:pPr>
                <a:r>
                  <a:rPr lang="ru-RU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2,8·10</a:t>
                </a:r>
                <a:r>
                  <a:rPr lang="ru-RU" sz="3200" b="1" baseline="30000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-6</a:t>
                </a:r>
                <a:r>
                  <a:rPr lang="ru-RU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54</a:t>
                </a:r>
                <a:r>
                  <a:rPr lang="ru-RU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Text Box 11"/>
              <p:cNvSpPr txBox="1">
                <a:spLocks noChangeArrowheads="1"/>
              </p:cNvSpPr>
              <p:nvPr/>
            </p:nvSpPr>
            <p:spPr bwMode="auto">
              <a:xfrm>
                <a:off x="7289857" y="4570974"/>
                <a:ext cx="1602599" cy="5650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2,7</a:t>
                </a:r>
                <a:r>
                  <a:rPr lang="ru-RU" sz="2800" b="1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г/см</a:t>
                </a:r>
                <a:r>
                  <a:rPr lang="ru-RU" sz="2800" b="1" baseline="30000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0,1</a:t>
                </a:r>
                <a:r>
                  <a:rPr lang="ru-RU" sz="2800" b="1" cap="all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1427177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2714612" y="6143644"/>
            <a:ext cx="3143272" cy="46384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2,8·10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2898432" y="6230248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5643570" y="4857760"/>
            <a:ext cx="221457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2,3мм</a:t>
            </a:r>
            <a:r>
              <a:rPr lang="en-US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0" y="-1077218"/>
            <a:ext cx="9144000" cy="1077218"/>
          </a:xfrm>
          <a:prstGeom prst="rect">
            <a:avLst/>
          </a:prstGeom>
          <a:solidFill>
            <a:srgbClr val="92D050">
              <a:alpha val="91000"/>
            </a:srgb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алюминиевой проволоки  около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2,3мм</a:t>
            </a:r>
            <a:r>
              <a:rPr lang="en-US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9" grpId="0" animBg="1"/>
      <p:bldP spid="21" grpId="0" animBg="1"/>
      <p:bldP spid="22" grpId="0" animBg="1"/>
      <p:bldP spid="23" grpId="0"/>
      <p:bldP spid="24" grpId="0"/>
      <p:bldP spid="25" grpId="0"/>
      <p:bldP spid="27" grpId="0"/>
      <p:bldP spid="28" grpId="0"/>
      <p:bldP spid="29" grpId="0" animBg="1"/>
      <p:bldP spid="30" grpId="0" animBg="1"/>
      <p:bldP spid="32" grpId="0" animBg="1"/>
      <p:bldP spid="48" grpId="0"/>
      <p:bldP spid="48" grpId="1"/>
      <p:bldP spid="53" grpId="0" animBg="1"/>
      <p:bldP spid="65" grpId="0" animBg="1"/>
      <p:bldP spid="73" grpId="0"/>
      <p:bldP spid="76" grpId="0" animBg="1"/>
      <p:bldP spid="79" grpId="0" animBg="1"/>
      <p:bldP spid="86" grpId="0" animBg="1"/>
      <p:bldP spid="87" grpId="0" animBg="1"/>
      <p:bldP spid="88" grpId="0" animBg="1"/>
      <p:bldP spid="88" grpId="1" animBg="1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t="38818" r="8007" b="45068"/>
          <a:stretch>
            <a:fillRect/>
          </a:stretch>
        </p:blipFill>
        <p:spPr bwMode="auto">
          <a:xfrm>
            <a:off x="0" y="-24"/>
            <a:ext cx="9144000" cy="12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858016" y="1132550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715272" y="846798"/>
            <a:ext cx="1143008" cy="1241144"/>
            <a:chOff x="7358082" y="2639793"/>
            <a:chExt cx="1143008" cy="124114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24708" y="3234606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Овал 10"/>
          <p:cNvSpPr/>
          <p:nvPr/>
        </p:nvSpPr>
        <p:spPr>
          <a:xfrm>
            <a:off x="7887382" y="1159248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1"/>
          <p:cNvGrpSpPr/>
          <p:nvPr/>
        </p:nvGrpSpPr>
        <p:grpSpPr>
          <a:xfrm>
            <a:off x="2214546" y="785794"/>
            <a:ext cx="1537611" cy="1428760"/>
            <a:chOff x="6444208" y="3858133"/>
            <a:chExt cx="1537611" cy="1428760"/>
          </a:xfrm>
        </p:grpSpPr>
        <p:grpSp>
          <p:nvGrpSpPr>
            <p:cNvPr id="6" name="Группа 41"/>
            <p:cNvGrpSpPr/>
            <p:nvPr/>
          </p:nvGrpSpPr>
          <p:grpSpPr>
            <a:xfrm>
              <a:off x="6444208" y="3858133"/>
              <a:ext cx="1537611" cy="1428760"/>
              <a:chOff x="6444208" y="3858133"/>
              <a:chExt cx="1537611" cy="142876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6444208" y="4277472"/>
                <a:ext cx="564578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5400" dirty="0"/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7317994" y="3858133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7317994" y="4721819"/>
                <a:ext cx="461574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89850" cy="52322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0" y="4929199"/>
            <a:ext cx="3143240" cy="192880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ts val="2100"/>
              </a:lnSpc>
              <a:spcAft>
                <a:spcPts val="100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в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9" cstate="print"/>
          <a:srcRect l="7408" t="32297" r="14814"/>
          <a:stretch>
            <a:fillRect/>
          </a:stretch>
        </p:blipFill>
        <p:spPr bwMode="auto">
          <a:xfrm rot="5400000">
            <a:off x="5322684" y="3036685"/>
            <a:ext cx="3000397" cy="46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955227" y="1016485"/>
            <a:ext cx="1045401" cy="76944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4876" y="1000108"/>
            <a:ext cx="928694" cy="76944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243656"/>
            <a:ext cx="178591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4г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3648" y="1635636"/>
            <a:ext cx="207167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2844" y="2857496"/>
            <a:ext cx="157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893737" y="260666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-40976" y="2071678"/>
            <a:ext cx="254127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0,028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42204" y="2285992"/>
            <a:ext cx="2214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42844" y="2158282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2000" y="5715016"/>
            <a:ext cx="2143140" cy="214314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9" cstate="print"/>
          <a:srcRect l="18519" t="54158" r="66666" b="31256"/>
          <a:stretch>
            <a:fillRect/>
          </a:stretch>
        </p:blipFill>
        <p:spPr bwMode="auto">
          <a:xfrm rot="5400000">
            <a:off x="1774046" y="1785927"/>
            <a:ext cx="5715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0" y="6544136"/>
            <a:ext cx="2357422" cy="2857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33"/>
          <p:cNvGrpSpPr/>
          <p:nvPr/>
        </p:nvGrpSpPr>
        <p:grpSpPr>
          <a:xfrm>
            <a:off x="2214546" y="2271924"/>
            <a:ext cx="1509475" cy="1358420"/>
            <a:chOff x="6444208" y="3914405"/>
            <a:chExt cx="1509475" cy="1358420"/>
          </a:xfrm>
        </p:grpSpPr>
        <p:grpSp>
          <p:nvGrpSpPr>
            <p:cNvPr id="12" name="Группа 41"/>
            <p:cNvGrpSpPr/>
            <p:nvPr/>
          </p:nvGrpSpPr>
          <p:grpSpPr>
            <a:xfrm>
              <a:off x="6444208" y="3914405"/>
              <a:ext cx="1509475" cy="1358420"/>
              <a:chOff x="6444208" y="3914405"/>
              <a:chExt cx="1509475" cy="1358420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6444208" y="4277472"/>
                <a:ext cx="522900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4800" dirty="0"/>
              </a:p>
            </p:txBody>
          </p:sp>
          <p:sp>
            <p:nvSpPr>
              <p:cNvPr id="38" name="Text Box 10"/>
              <p:cNvSpPr txBox="1">
                <a:spLocks noChangeArrowheads="1"/>
              </p:cNvSpPr>
              <p:nvPr/>
            </p:nvSpPr>
            <p:spPr bwMode="auto">
              <a:xfrm>
                <a:off x="7289858" y="3914405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 Box 11"/>
              <p:cNvSpPr txBox="1">
                <a:spLocks noChangeArrowheads="1"/>
              </p:cNvSpPr>
              <p:nvPr/>
            </p:nvSpPr>
            <p:spPr bwMode="auto">
              <a:xfrm>
                <a:off x="7172656" y="4707751"/>
                <a:ext cx="769288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59394" cy="4616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40"/>
          <p:cNvGrpSpPr/>
          <p:nvPr/>
        </p:nvGrpSpPr>
        <p:grpSpPr>
          <a:xfrm>
            <a:off x="4242946" y="2143116"/>
            <a:ext cx="1757814" cy="1231808"/>
            <a:chOff x="6444208" y="3942541"/>
            <a:chExt cx="1757814" cy="1231808"/>
          </a:xfrm>
        </p:grpSpPr>
        <p:grpSp>
          <p:nvGrpSpPr>
            <p:cNvPr id="33" name="Группа 41"/>
            <p:cNvGrpSpPr/>
            <p:nvPr/>
          </p:nvGrpSpPr>
          <p:grpSpPr>
            <a:xfrm>
              <a:off x="6444208" y="3942541"/>
              <a:ext cx="1757814" cy="1231808"/>
              <a:chOff x="6444208" y="3942541"/>
              <a:chExt cx="1757814" cy="1231808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444208" y="4277472"/>
                <a:ext cx="595035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en-US" sz="48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ru-RU" sz="4800" dirty="0"/>
              </a:p>
            </p:txBody>
          </p:sp>
          <p:sp>
            <p:nvSpPr>
              <p:cNvPr id="45" name="Text Box 10"/>
              <p:cNvSpPr txBox="1">
                <a:spLocks noChangeArrowheads="1"/>
              </p:cNvSpPr>
              <p:nvPr/>
            </p:nvSpPr>
            <p:spPr bwMode="auto">
              <a:xfrm>
                <a:off x="7317994" y="3942541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7289858" y="4609275"/>
                <a:ext cx="912164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59394" cy="4616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Группа 53"/>
          <p:cNvGrpSpPr/>
          <p:nvPr/>
        </p:nvGrpSpPr>
        <p:grpSpPr>
          <a:xfrm>
            <a:off x="7643830" y="2500306"/>
            <a:ext cx="1500169" cy="1231808"/>
            <a:chOff x="6960804" y="3942541"/>
            <a:chExt cx="1329404" cy="1231808"/>
          </a:xfrm>
        </p:grpSpPr>
        <p:grpSp>
          <p:nvGrpSpPr>
            <p:cNvPr id="41" name="Группа 54"/>
            <p:cNvGrpSpPr/>
            <p:nvPr/>
          </p:nvGrpSpPr>
          <p:grpSpPr>
            <a:xfrm>
              <a:off x="6960804" y="3942541"/>
              <a:ext cx="1329404" cy="1231808"/>
              <a:chOff x="6960804" y="3942541"/>
              <a:chExt cx="1329404" cy="1231808"/>
            </a:xfrm>
          </p:grpSpPr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7317997" y="3942541"/>
                <a:ext cx="972211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6000"/>
                  </a:lnSpc>
                  <a:spcAft>
                    <a:spcPts val="1000"/>
                  </a:spcAft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4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11"/>
              <p:cNvSpPr txBox="1">
                <a:spLocks noChangeArrowheads="1"/>
              </p:cNvSpPr>
              <p:nvPr/>
            </p:nvSpPr>
            <p:spPr bwMode="auto">
              <a:xfrm>
                <a:off x="7289858" y="4609275"/>
                <a:ext cx="912164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59394" cy="4616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Группа 65"/>
          <p:cNvGrpSpPr/>
          <p:nvPr/>
        </p:nvGrpSpPr>
        <p:grpSpPr>
          <a:xfrm>
            <a:off x="747976" y="3558906"/>
            <a:ext cx="1485031" cy="1357322"/>
            <a:chOff x="6960804" y="3942541"/>
            <a:chExt cx="1315988" cy="1231808"/>
          </a:xfrm>
        </p:grpSpPr>
        <p:grpSp>
          <p:nvGrpSpPr>
            <p:cNvPr id="54" name="Группа 66"/>
            <p:cNvGrpSpPr/>
            <p:nvPr/>
          </p:nvGrpSpPr>
          <p:grpSpPr>
            <a:xfrm>
              <a:off x="6960804" y="3942541"/>
              <a:ext cx="1315988" cy="1231808"/>
              <a:chOff x="6960804" y="3942541"/>
              <a:chExt cx="1315988" cy="1231808"/>
            </a:xfrm>
          </p:grpSpPr>
          <p:sp>
            <p:nvSpPr>
              <p:cNvPr id="69" name="Text Box 10"/>
              <p:cNvSpPr txBox="1">
                <a:spLocks noChangeArrowheads="1"/>
              </p:cNvSpPr>
              <p:nvPr/>
            </p:nvSpPr>
            <p:spPr bwMode="auto">
              <a:xfrm>
                <a:off x="7317993" y="3942541"/>
                <a:ext cx="958799" cy="7143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6000"/>
                  </a:lnSpc>
                  <a:spcAft>
                    <a:spcPts val="1000"/>
                  </a:spcAft>
                </a:pPr>
                <a:r>
                  <a:rPr lang="en-US" sz="4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 Box 11"/>
              <p:cNvSpPr txBox="1">
                <a:spLocks noChangeArrowheads="1"/>
              </p:cNvSpPr>
              <p:nvPr/>
            </p:nvSpPr>
            <p:spPr bwMode="auto">
              <a:xfrm>
                <a:off x="7289858" y="4609275"/>
                <a:ext cx="912164" cy="5650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45473" cy="4748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214282" y="4044904"/>
            <a:ext cx="714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cap="al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332448" y="4001602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/>
          <p:cNvCxnSpPr>
            <a:endCxn id="17" idx="3"/>
          </p:cNvCxnSpPr>
          <p:nvPr/>
        </p:nvCxnSpPr>
        <p:spPr>
          <a:xfrm rot="10800000" flipV="1">
            <a:off x="3549906" y="1643049"/>
            <a:ext cx="522028" cy="2889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2214546" y="4000504"/>
            <a:ext cx="92869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5" name="Группа 79"/>
          <p:cNvGrpSpPr/>
          <p:nvPr/>
        </p:nvGrpSpPr>
        <p:grpSpPr>
          <a:xfrm>
            <a:off x="3067717" y="3516767"/>
            <a:ext cx="2668048" cy="1315118"/>
            <a:chOff x="7289857" y="3942541"/>
            <a:chExt cx="1602599" cy="1193507"/>
          </a:xfrm>
        </p:grpSpPr>
        <p:grpSp>
          <p:nvGrpSpPr>
            <p:cNvPr id="57" name="Группа 80"/>
            <p:cNvGrpSpPr/>
            <p:nvPr/>
          </p:nvGrpSpPr>
          <p:grpSpPr>
            <a:xfrm>
              <a:off x="7289857" y="3942541"/>
              <a:ext cx="1602599" cy="1193507"/>
              <a:chOff x="7289857" y="3942541"/>
              <a:chExt cx="1602599" cy="1193507"/>
            </a:xfrm>
          </p:grpSpPr>
          <p:sp>
            <p:nvSpPr>
              <p:cNvPr id="83" name="Text Box 10"/>
              <p:cNvSpPr txBox="1">
                <a:spLocks noChangeArrowheads="1"/>
              </p:cNvSpPr>
              <p:nvPr/>
            </p:nvSpPr>
            <p:spPr bwMode="auto">
              <a:xfrm>
                <a:off x="7317993" y="3942541"/>
                <a:ext cx="1359913" cy="7143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6000"/>
                  </a:lnSpc>
                  <a:spcAft>
                    <a:spcPts val="1000"/>
                  </a:spcAft>
                </a:pPr>
                <a:r>
                  <a:rPr lang="ru-RU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2,8·10</a:t>
                </a:r>
                <a:r>
                  <a:rPr lang="ru-RU" sz="3200" b="1" baseline="30000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-6</a:t>
                </a:r>
                <a:r>
                  <a:rPr lang="ru-RU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54</a:t>
                </a:r>
                <a:r>
                  <a:rPr lang="ru-RU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Text Box 11"/>
              <p:cNvSpPr txBox="1">
                <a:spLocks noChangeArrowheads="1"/>
              </p:cNvSpPr>
              <p:nvPr/>
            </p:nvSpPr>
            <p:spPr bwMode="auto">
              <a:xfrm>
                <a:off x="7289857" y="4570974"/>
                <a:ext cx="1602599" cy="5650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2,7</a:t>
                </a:r>
                <a:r>
                  <a:rPr lang="ru-RU" sz="2800" b="1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г/см</a:t>
                </a:r>
                <a:r>
                  <a:rPr lang="ru-RU" sz="2800" b="1" baseline="30000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0,1</a:t>
                </a:r>
                <a:r>
                  <a:rPr lang="ru-RU" sz="2800" b="1" cap="all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1427177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4500562" y="6143644"/>
            <a:ext cx="3143272" cy="46384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2,8·10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684382" y="6230248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071802" y="4929198"/>
            <a:ext cx="2214578" cy="58477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2,3мм</a:t>
            </a:r>
            <a:r>
              <a:rPr lang="en-US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0" y="-71462"/>
            <a:ext cx="9144000" cy="1077218"/>
          </a:xfrm>
          <a:prstGeom prst="rect">
            <a:avLst/>
          </a:prstGeom>
          <a:solidFill>
            <a:srgbClr val="92D050">
              <a:alpha val="91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1010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алюминиевой проволоки  около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2,3мм</a:t>
            </a:r>
            <a:r>
              <a:rPr lang="en-US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929454" y="2000240"/>
            <a:ext cx="2071702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8001024" y="2334979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1" name="Прямая со стрелкой 90"/>
          <p:cNvCxnSpPr>
            <a:endCxn id="85" idx="7"/>
          </p:cNvCxnSpPr>
          <p:nvPr/>
        </p:nvCxnSpPr>
        <p:spPr>
          <a:xfrm flipV="1">
            <a:off x="4500562" y="2355903"/>
            <a:ext cx="3622414" cy="35871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6823321" y="2808881"/>
            <a:ext cx="928694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8709282" y="2922812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9" grpId="0" animBg="1"/>
      <p:bldP spid="21" grpId="0" animBg="1"/>
      <p:bldP spid="22" grpId="0" animBg="1"/>
      <p:bldP spid="23" grpId="0"/>
      <p:bldP spid="24" grpId="0"/>
      <p:bldP spid="25" grpId="0"/>
      <p:bldP spid="27" grpId="0"/>
      <p:bldP spid="28" grpId="0"/>
      <p:bldP spid="29" grpId="0" animBg="1"/>
      <p:bldP spid="30" grpId="0" animBg="1"/>
      <p:bldP spid="32" grpId="0" animBg="1"/>
      <p:bldP spid="73" grpId="0"/>
      <p:bldP spid="76" grpId="0" animBg="1"/>
      <p:bldP spid="79" grpId="0" animBg="1"/>
      <p:bldP spid="86" grpId="0" animBg="1"/>
      <p:bldP spid="87" grpId="0" animBg="1"/>
      <p:bldP spid="88" grpId="0" animBg="1"/>
      <p:bldP spid="88" grpId="1" animBg="1"/>
      <p:bldP spid="89" grpId="0" animBg="1"/>
      <p:bldP spid="81" grpId="0" animBg="1"/>
      <p:bldP spid="85" grpId="0" animBg="1"/>
      <p:bldP spid="92" grpId="0" animBg="1"/>
      <p:bldP spid="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687" t="36621" r="57813" b="39941"/>
          <a:stretch>
            <a:fillRect/>
          </a:stretch>
        </p:blipFill>
        <p:spPr bwMode="auto">
          <a:xfrm>
            <a:off x="35496" y="2878098"/>
            <a:ext cx="6500858" cy="325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44531" t="34424" r="6836" b="29687"/>
          <a:stretch>
            <a:fillRect/>
          </a:stretch>
        </p:blipFill>
        <p:spPr bwMode="auto">
          <a:xfrm>
            <a:off x="0" y="0"/>
            <a:ext cx="4860032" cy="286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546920" y="4443350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8240" y="3943284"/>
            <a:ext cx="1000132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5284" y="4473844"/>
            <a:ext cx="1000132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5028502"/>
            <a:ext cx="1000132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6426" y="3501008"/>
            <a:ext cx="1000132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0591" y="5454449"/>
            <a:ext cx="1025212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3861048"/>
            <a:ext cx="432048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5936" y="3789040"/>
            <a:ext cx="432048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472" y="142852"/>
            <a:ext cx="4214810" cy="1684826"/>
            <a:chOff x="12431" y="5385"/>
            <a:chExt cx="3317" cy="1236"/>
          </a:xfrm>
        </p:grpSpPr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13367" y="5585"/>
              <a:ext cx="2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2431" y="5385"/>
              <a:ext cx="3317" cy="1236"/>
              <a:chOff x="12431" y="5385"/>
              <a:chExt cx="3317" cy="123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5566" y="5836"/>
                <a:ext cx="182" cy="318"/>
                <a:chOff x="3503" y="4378"/>
                <a:chExt cx="184" cy="276"/>
              </a:xfrm>
            </p:grpSpPr>
            <p:sp>
              <p:nvSpPr>
                <p:cNvPr id="17414" name="Oval 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41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12431" y="5385"/>
                <a:ext cx="3213" cy="1236"/>
                <a:chOff x="12431" y="5397"/>
                <a:chExt cx="3213" cy="1236"/>
              </a:xfrm>
            </p:grpSpPr>
            <p:grpSp>
              <p:nvGrpSpPr>
                <p:cNvPr id="7" name="Group 9"/>
                <p:cNvGrpSpPr>
                  <a:grpSpLocks/>
                </p:cNvGrpSpPr>
                <p:nvPr/>
              </p:nvGrpSpPr>
              <p:grpSpPr bwMode="auto">
                <a:xfrm>
                  <a:off x="12521" y="5397"/>
                  <a:ext cx="1129" cy="643"/>
                  <a:chOff x="12521" y="5397"/>
                  <a:chExt cx="1129" cy="643"/>
                </a:xfrm>
              </p:grpSpPr>
              <p:sp>
                <p:nvSpPr>
                  <p:cNvPr id="17418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521" y="6040"/>
                    <a:ext cx="479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19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95" y="5397"/>
                    <a:ext cx="291" cy="314"/>
                  </a:xfrm>
                  <a:prstGeom prst="rect">
                    <a:avLst/>
                  </a:prstGeom>
                  <a:noFill/>
                  <a:ln w="381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endParaRPr kumimoji="0" lang="ru-RU" sz="2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3100" y="5444"/>
                    <a:ext cx="266" cy="269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2801" y="5586"/>
                    <a:ext cx="29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2791" y="5584"/>
                    <a:ext cx="0" cy="43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3650" y="5584"/>
                    <a:ext cx="0" cy="43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" name="Group 16"/>
                <p:cNvGrpSpPr>
                  <a:grpSpLocks/>
                </p:cNvGrpSpPr>
                <p:nvPr/>
              </p:nvGrpSpPr>
              <p:grpSpPr bwMode="auto">
                <a:xfrm>
                  <a:off x="12431" y="5397"/>
                  <a:ext cx="3213" cy="1236"/>
                  <a:chOff x="12431" y="5385"/>
                  <a:chExt cx="3213" cy="1236"/>
                </a:xfrm>
              </p:grpSpPr>
              <p:sp>
                <p:nvSpPr>
                  <p:cNvPr id="1742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3987" y="5946"/>
                    <a:ext cx="422" cy="163"/>
                  </a:xfrm>
                  <a:prstGeom prst="rect">
                    <a:avLst/>
                  </a:prstGeom>
                  <a:solidFill>
                    <a:srgbClr val="FFC000"/>
                  </a:solidFill>
                  <a:ln w="38100">
                    <a:solidFill>
                      <a:srgbClr val="FFC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9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2431" y="5385"/>
                    <a:ext cx="3213" cy="1236"/>
                    <a:chOff x="12431" y="5385"/>
                    <a:chExt cx="3213" cy="1236"/>
                  </a:xfrm>
                </p:grpSpPr>
                <p:sp>
                  <p:nvSpPr>
                    <p:cNvPr id="17427" name="Line 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3411" y="6027"/>
                      <a:ext cx="57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0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24" y="5797"/>
                      <a:ext cx="1220" cy="419"/>
                      <a:chOff x="3017" y="2796"/>
                      <a:chExt cx="1233" cy="362"/>
                    </a:xfrm>
                  </p:grpSpPr>
                  <p:grpSp>
                    <p:nvGrpSpPr>
                      <p:cNvPr id="11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57" y="2796"/>
                        <a:ext cx="793" cy="362"/>
                        <a:chOff x="5000" y="7600"/>
                        <a:chExt cx="794" cy="423"/>
                      </a:xfrm>
                    </p:grpSpPr>
                    <p:grpSp>
                      <p:nvGrpSpPr>
                        <p:cNvPr id="12" name="Group 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197" y="7600"/>
                          <a:ext cx="418" cy="423"/>
                          <a:chOff x="5197" y="7600"/>
                          <a:chExt cx="418" cy="423"/>
                        </a:xfrm>
                      </p:grpSpPr>
                      <p:sp>
                        <p:nvSpPr>
                          <p:cNvPr id="17431" name="Text Box 2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7" y="7600"/>
                            <a:ext cx="418" cy="42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6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 </a:t>
                            </a:r>
                            <a:r>
                              <a:rPr kumimoji="0" lang="ru-RU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А</a:t>
                            </a:r>
                            <a:endPara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432" name="Oval 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6" y="7664"/>
                            <a:ext cx="300" cy="335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7433" name="Lin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000" y="7850"/>
                          <a:ext cx="230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7434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564" y="7834"/>
                          <a:ext cx="230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7435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17" y="3007"/>
                        <a:ext cx="576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17436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107" y="5385"/>
                      <a:ext cx="460" cy="426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37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15" y="5457"/>
                      <a:ext cx="266" cy="269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38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82" y="5598"/>
                      <a:ext cx="29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39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16" y="5599"/>
                      <a:ext cx="29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40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06" y="5597"/>
                      <a:ext cx="0" cy="43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41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65" y="5597"/>
                      <a:ext cx="0" cy="43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3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31" y="5848"/>
                      <a:ext cx="182" cy="319"/>
                      <a:chOff x="3503" y="4378"/>
                      <a:chExt cx="184" cy="276"/>
                    </a:xfrm>
                  </p:grpSpPr>
                  <p:sp>
                    <p:nvSpPr>
                      <p:cNvPr id="1744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4458"/>
                        <a:ext cx="141" cy="14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44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03" y="4378"/>
                        <a:ext cx="184" cy="27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4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79" y="6037"/>
                      <a:ext cx="1874" cy="584"/>
                      <a:chOff x="1355" y="3013"/>
                      <a:chExt cx="1894" cy="506"/>
                    </a:xfrm>
                  </p:grpSpPr>
                  <p:grpSp>
                    <p:nvGrpSpPr>
                      <p:cNvPr id="15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4" y="3188"/>
                        <a:ext cx="1108" cy="331"/>
                        <a:chOff x="1515" y="3559"/>
                        <a:chExt cx="867" cy="236"/>
                      </a:xfrm>
                    </p:grpSpPr>
                    <p:grpSp>
                      <p:nvGrpSpPr>
                        <p:cNvPr id="16" name="Group 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09" y="3559"/>
                          <a:ext cx="333" cy="236"/>
                          <a:chOff x="9771" y="4913"/>
                          <a:chExt cx="429" cy="338"/>
                        </a:xfrm>
                      </p:grpSpPr>
                      <p:sp>
                        <p:nvSpPr>
                          <p:cNvPr id="17448" name="Text Box 4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71" y="4913"/>
                            <a:ext cx="429" cy="31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28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V</a:t>
                            </a:r>
                            <a:endParaRPr kumimoji="0" lang="ru-RU" sz="4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449" name="Oval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79" y="4917"/>
                            <a:ext cx="346" cy="334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7450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87" y="3683"/>
                          <a:ext cx="295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7451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15" y="3688"/>
                          <a:ext cx="295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7452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5" y="3013"/>
                        <a:ext cx="0" cy="37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53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9" y="3013"/>
                        <a:ext cx="0" cy="37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54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44" y="3361"/>
                        <a:ext cx="403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55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69" y="3374"/>
                        <a:ext cx="403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7456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2990" y="5946"/>
                    <a:ext cx="422" cy="163"/>
                  </a:xfrm>
                  <a:prstGeom prst="rect">
                    <a:avLst/>
                  </a:prstGeom>
                  <a:solidFill>
                    <a:srgbClr val="0014AC"/>
                  </a:solidFill>
                  <a:ln w="38100">
                    <a:solidFill>
                      <a:srgbClr val="0014AC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0" y="1857364"/>
            <a:ext cx="200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0" y="2357430"/>
            <a:ext cx="1895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2357422" y="1857364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</a:t>
            </a:r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0" y="2786058"/>
            <a:ext cx="2278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2431853" y="2333171"/>
            <a:ext cx="17347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2643174" y="2786058"/>
            <a:ext cx="19736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5934101" y="-36450"/>
            <a:ext cx="3138493" cy="2214578"/>
            <a:chOff x="2880" y="11808"/>
            <a:chExt cx="2160" cy="1152"/>
          </a:xfrm>
        </p:grpSpPr>
        <p:sp>
          <p:nvSpPr>
            <p:cNvPr id="60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6213258" y="1177996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66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7127664" y="34988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7934365" y="1320872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Line 6"/>
          <p:cNvSpPr>
            <a:spLocks noChangeShapeType="1"/>
          </p:cNvSpPr>
          <p:nvPr/>
        </p:nvSpPr>
        <p:spPr bwMode="auto">
          <a:xfrm flipH="1">
            <a:off x="7500958" y="1214422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48102" y="1285860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765695" y="2416429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6600" dirty="0"/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7837265" y="2130677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7825202" y="2928934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Line 6"/>
          <p:cNvSpPr>
            <a:spLocks noChangeShapeType="1"/>
          </p:cNvSpPr>
          <p:nvPr/>
        </p:nvSpPr>
        <p:spPr bwMode="auto">
          <a:xfrm flipH="1">
            <a:off x="7908891" y="3060499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7337199" y="2643182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3" name="Rectangle 49"/>
          <p:cNvSpPr>
            <a:spLocks noChangeArrowheads="1"/>
          </p:cNvSpPr>
          <p:nvPr/>
        </p:nvSpPr>
        <p:spPr bwMode="auto">
          <a:xfrm>
            <a:off x="1857356" y="1928802"/>
            <a:ext cx="48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4" name="Rectangle 49"/>
          <p:cNvSpPr>
            <a:spLocks noChangeArrowheads="1"/>
          </p:cNvSpPr>
          <p:nvPr/>
        </p:nvSpPr>
        <p:spPr bwMode="auto">
          <a:xfrm>
            <a:off x="-32" y="642918"/>
            <a:ext cx="642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5" name="Rectangle 49"/>
          <p:cNvSpPr>
            <a:spLocks noChangeArrowheads="1"/>
          </p:cNvSpPr>
          <p:nvPr/>
        </p:nvSpPr>
        <p:spPr bwMode="auto">
          <a:xfrm>
            <a:off x="1857356" y="2357430"/>
            <a:ext cx="48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6" name="Rectangle 49"/>
          <p:cNvSpPr>
            <a:spLocks noChangeArrowheads="1"/>
          </p:cNvSpPr>
          <p:nvPr/>
        </p:nvSpPr>
        <p:spPr bwMode="auto">
          <a:xfrm>
            <a:off x="2153741" y="2775425"/>
            <a:ext cx="48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71406" y="3357562"/>
            <a:ext cx="4000528" cy="2000264"/>
            <a:chOff x="12281" y="7785"/>
            <a:chExt cx="3364" cy="1883"/>
          </a:xfrm>
        </p:grpSpPr>
        <p:grpSp>
          <p:nvGrpSpPr>
            <p:cNvPr id="19" name="Group 3"/>
            <p:cNvGrpSpPr>
              <a:grpSpLocks/>
            </p:cNvGrpSpPr>
            <p:nvPr/>
          </p:nvGrpSpPr>
          <p:grpSpPr bwMode="auto">
            <a:xfrm>
              <a:off x="12281" y="7785"/>
              <a:ext cx="3364" cy="1883"/>
              <a:chOff x="4678" y="2359"/>
              <a:chExt cx="3364" cy="1883"/>
            </a:xfrm>
          </p:grpSpPr>
          <p:grpSp>
            <p:nvGrpSpPr>
              <p:cNvPr id="20" name="Group 4"/>
              <p:cNvGrpSpPr>
                <a:grpSpLocks/>
              </p:cNvGrpSpPr>
              <p:nvPr/>
            </p:nvGrpSpPr>
            <p:grpSpPr bwMode="auto">
              <a:xfrm>
                <a:off x="4809" y="2760"/>
                <a:ext cx="830" cy="621"/>
                <a:chOff x="5000" y="7596"/>
                <a:chExt cx="831" cy="725"/>
              </a:xfrm>
            </p:grpSpPr>
            <p:grpSp>
              <p:nvGrpSpPr>
                <p:cNvPr id="21" name="Group 5"/>
                <p:cNvGrpSpPr>
                  <a:grpSpLocks/>
                </p:cNvGrpSpPr>
                <p:nvPr/>
              </p:nvGrpSpPr>
              <p:grpSpPr bwMode="auto">
                <a:xfrm>
                  <a:off x="5129" y="7596"/>
                  <a:ext cx="702" cy="725"/>
                  <a:chOff x="5129" y="7596"/>
                  <a:chExt cx="702" cy="725"/>
                </a:xfrm>
              </p:grpSpPr>
              <p:sp>
                <p:nvSpPr>
                  <p:cNvPr id="19462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29" y="7596"/>
                    <a:ext cx="702" cy="7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endParaRPr kumimoji="0" 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6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5256" y="7664"/>
                    <a:ext cx="300" cy="33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6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5000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6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5564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66" name="Line 10"/>
              <p:cNvSpPr>
                <a:spLocks noChangeShapeType="1"/>
              </p:cNvSpPr>
              <p:nvPr/>
            </p:nvSpPr>
            <p:spPr bwMode="auto">
              <a:xfrm flipH="1" flipV="1">
                <a:off x="7049" y="2545"/>
                <a:ext cx="391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2" name="Group 11"/>
              <p:cNvGrpSpPr>
                <a:grpSpLocks/>
              </p:cNvGrpSpPr>
              <p:nvPr/>
            </p:nvGrpSpPr>
            <p:grpSpPr bwMode="auto">
              <a:xfrm>
                <a:off x="5612" y="2359"/>
                <a:ext cx="844" cy="621"/>
                <a:chOff x="5000" y="7596"/>
                <a:chExt cx="845" cy="725"/>
              </a:xfrm>
            </p:grpSpPr>
            <p:grpSp>
              <p:nvGrpSpPr>
                <p:cNvPr id="23" name="Group 12"/>
                <p:cNvGrpSpPr>
                  <a:grpSpLocks/>
                </p:cNvGrpSpPr>
                <p:nvPr/>
              </p:nvGrpSpPr>
              <p:grpSpPr bwMode="auto">
                <a:xfrm>
                  <a:off x="5143" y="7596"/>
                  <a:ext cx="702" cy="725"/>
                  <a:chOff x="5143" y="7596"/>
                  <a:chExt cx="702" cy="725"/>
                </a:xfrm>
              </p:grpSpPr>
              <p:sp>
                <p:nvSpPr>
                  <p:cNvPr id="1946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43" y="7596"/>
                    <a:ext cx="702" cy="7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endParaRPr kumimoji="0" 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0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5256" y="7664"/>
                    <a:ext cx="300" cy="33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7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5000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72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5564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4" name="Group 17"/>
              <p:cNvGrpSpPr>
                <a:grpSpLocks/>
              </p:cNvGrpSpPr>
              <p:nvPr/>
            </p:nvGrpSpPr>
            <p:grpSpPr bwMode="auto">
              <a:xfrm>
                <a:off x="5601" y="3177"/>
                <a:ext cx="832" cy="621"/>
                <a:chOff x="5000" y="7596"/>
                <a:chExt cx="833" cy="725"/>
              </a:xfrm>
            </p:grpSpPr>
            <p:grpSp>
              <p:nvGrpSpPr>
                <p:cNvPr id="25" name="Group 18"/>
                <p:cNvGrpSpPr>
                  <a:grpSpLocks/>
                </p:cNvGrpSpPr>
                <p:nvPr/>
              </p:nvGrpSpPr>
              <p:grpSpPr bwMode="auto">
                <a:xfrm>
                  <a:off x="5131" y="7596"/>
                  <a:ext cx="702" cy="725"/>
                  <a:chOff x="5131" y="7596"/>
                  <a:chExt cx="702" cy="725"/>
                </a:xfrm>
              </p:grpSpPr>
              <p:sp>
                <p:nvSpPr>
                  <p:cNvPr id="1947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31" y="7596"/>
                    <a:ext cx="702" cy="7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endParaRPr kumimoji="0" 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6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5256" y="7664"/>
                    <a:ext cx="300" cy="33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77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5000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7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564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79" name="Rectangle 23"/>
              <p:cNvSpPr>
                <a:spLocks noChangeArrowheads="1"/>
              </p:cNvSpPr>
              <p:nvPr/>
            </p:nvSpPr>
            <p:spPr bwMode="auto">
              <a:xfrm>
                <a:off x="6401" y="2454"/>
                <a:ext cx="645" cy="184"/>
              </a:xfrm>
              <a:prstGeom prst="rect">
                <a:avLst/>
              </a:prstGeom>
              <a:solidFill>
                <a:srgbClr val="2D4D1B"/>
              </a:solidFill>
              <a:ln w="127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0" name="Rectangle 24"/>
              <p:cNvSpPr>
                <a:spLocks noChangeArrowheads="1"/>
              </p:cNvSpPr>
              <p:nvPr/>
            </p:nvSpPr>
            <p:spPr bwMode="auto">
              <a:xfrm>
                <a:off x="6401" y="3272"/>
                <a:ext cx="645" cy="184"/>
              </a:xfrm>
              <a:prstGeom prst="rect">
                <a:avLst/>
              </a:prstGeom>
              <a:solidFill>
                <a:srgbClr val="0000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1" name="Line 25"/>
              <p:cNvSpPr>
                <a:spLocks noChangeShapeType="1"/>
              </p:cNvSpPr>
              <p:nvPr/>
            </p:nvSpPr>
            <p:spPr bwMode="auto">
              <a:xfrm flipH="1">
                <a:off x="7451" y="2948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2" name="Line 26"/>
              <p:cNvSpPr>
                <a:spLocks noChangeShapeType="1"/>
              </p:cNvSpPr>
              <p:nvPr/>
            </p:nvSpPr>
            <p:spPr bwMode="auto">
              <a:xfrm flipH="1" flipV="1">
                <a:off x="7060" y="3363"/>
                <a:ext cx="391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3" name="Line 27"/>
              <p:cNvSpPr>
                <a:spLocks noChangeShapeType="1"/>
              </p:cNvSpPr>
              <p:nvPr/>
            </p:nvSpPr>
            <p:spPr bwMode="auto">
              <a:xfrm flipH="1">
                <a:off x="5456" y="2944"/>
                <a:ext cx="1" cy="10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6" name="Group 28"/>
              <p:cNvGrpSpPr>
                <a:grpSpLocks/>
              </p:cNvGrpSpPr>
              <p:nvPr/>
            </p:nvGrpSpPr>
            <p:grpSpPr bwMode="auto">
              <a:xfrm>
                <a:off x="5458" y="3722"/>
                <a:ext cx="2190" cy="520"/>
                <a:chOff x="5458" y="3698"/>
                <a:chExt cx="2190" cy="520"/>
              </a:xfrm>
            </p:grpSpPr>
            <p:grpSp>
              <p:nvGrpSpPr>
                <p:cNvPr id="27" name="Group 29"/>
                <p:cNvGrpSpPr>
                  <a:grpSpLocks/>
                </p:cNvGrpSpPr>
                <p:nvPr/>
              </p:nvGrpSpPr>
              <p:grpSpPr bwMode="auto">
                <a:xfrm>
                  <a:off x="5962" y="3698"/>
                  <a:ext cx="1108" cy="520"/>
                  <a:chOff x="1515" y="3530"/>
                  <a:chExt cx="867" cy="370"/>
                </a:xfrm>
              </p:grpSpPr>
              <p:grpSp>
                <p:nvGrpSpPr>
                  <p:cNvPr id="28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1820" y="3530"/>
                    <a:ext cx="466" cy="370"/>
                    <a:chOff x="9779" y="4873"/>
                    <a:chExt cx="600" cy="530"/>
                  </a:xfrm>
                </p:grpSpPr>
                <p:sp>
                  <p:nvSpPr>
                    <p:cNvPr id="19487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80" y="4873"/>
                      <a:ext cx="599" cy="5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88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79" y="4917"/>
                      <a:ext cx="346" cy="33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8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087" y="3683"/>
                    <a:ext cx="29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9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515" y="3683"/>
                    <a:ext cx="29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91" name="Line 35"/>
                <p:cNvSpPr>
                  <a:spLocks noChangeShapeType="1"/>
                </p:cNvSpPr>
                <p:nvPr/>
              </p:nvSpPr>
              <p:spPr bwMode="auto">
                <a:xfrm>
                  <a:off x="7072" y="3904"/>
                  <a:ext cx="576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92" name="Line 36"/>
                <p:cNvSpPr>
                  <a:spLocks noChangeShapeType="1"/>
                </p:cNvSpPr>
                <p:nvPr/>
              </p:nvSpPr>
              <p:spPr bwMode="auto">
                <a:xfrm>
                  <a:off x="5458" y="3915"/>
                  <a:ext cx="5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93" name="Line 37"/>
              <p:cNvSpPr>
                <a:spLocks noChangeShapeType="1"/>
              </p:cNvSpPr>
              <p:nvPr/>
            </p:nvSpPr>
            <p:spPr bwMode="auto">
              <a:xfrm flipH="1">
                <a:off x="7645" y="2956"/>
                <a:ext cx="1" cy="10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38"/>
              <p:cNvGrpSpPr>
                <a:grpSpLocks/>
              </p:cNvGrpSpPr>
              <p:nvPr/>
            </p:nvGrpSpPr>
            <p:grpSpPr bwMode="auto">
              <a:xfrm>
                <a:off x="4678" y="2795"/>
                <a:ext cx="184" cy="276"/>
                <a:chOff x="3503" y="4378"/>
                <a:chExt cx="184" cy="276"/>
              </a:xfrm>
            </p:grpSpPr>
            <p:sp>
              <p:nvSpPr>
                <p:cNvPr id="19495" name="Oval 39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9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0" name="Group 41"/>
              <p:cNvGrpSpPr>
                <a:grpSpLocks/>
              </p:cNvGrpSpPr>
              <p:nvPr/>
            </p:nvGrpSpPr>
            <p:grpSpPr bwMode="auto">
              <a:xfrm>
                <a:off x="7858" y="2772"/>
                <a:ext cx="184" cy="276"/>
                <a:chOff x="3503" y="4378"/>
                <a:chExt cx="184" cy="276"/>
              </a:xfrm>
            </p:grpSpPr>
            <p:sp>
              <p:nvSpPr>
                <p:cNvPr id="19498" name="Oval 42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9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flipV="1">
              <a:off x="13220" y="7983"/>
              <a:ext cx="0" cy="8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flipV="1">
              <a:off x="15047" y="7973"/>
              <a:ext cx="0" cy="8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3851920" y="4071942"/>
            <a:ext cx="5292080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1.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q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=q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q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9" name="Rectangle 46"/>
          <p:cNvSpPr>
            <a:spLocks noChangeArrowheads="1"/>
          </p:cNvSpPr>
          <p:nvPr/>
        </p:nvSpPr>
        <p:spPr bwMode="auto">
          <a:xfrm>
            <a:off x="1428728" y="3786190"/>
            <a:ext cx="1857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ельно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131"/>
          <p:cNvGrpSpPr/>
          <p:nvPr/>
        </p:nvGrpSpPr>
        <p:grpSpPr>
          <a:xfrm>
            <a:off x="4786314" y="5410991"/>
            <a:ext cx="2928958" cy="1018405"/>
            <a:chOff x="285909" y="5214950"/>
            <a:chExt cx="2928958" cy="1018405"/>
          </a:xfrm>
        </p:grpSpPr>
        <p:sp>
          <p:nvSpPr>
            <p:cNvPr id="121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494" name="Группа 140"/>
            <p:cNvGrpSpPr/>
            <p:nvPr/>
          </p:nvGrpSpPr>
          <p:grpSpPr>
            <a:xfrm>
              <a:off x="285909" y="5214950"/>
              <a:ext cx="2928958" cy="1018405"/>
              <a:chOff x="278269" y="4125107"/>
              <a:chExt cx="2928958" cy="1018405"/>
            </a:xfrm>
          </p:grpSpPr>
          <p:sp>
            <p:nvSpPr>
              <p:cNvPr id="125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26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9497" name="Группа 139"/>
              <p:cNvGrpSpPr/>
              <p:nvPr/>
            </p:nvGrpSpPr>
            <p:grpSpPr>
              <a:xfrm>
                <a:off x="278269" y="4125107"/>
                <a:ext cx="2928958" cy="1018405"/>
                <a:chOff x="278269" y="4125107"/>
                <a:chExt cx="2928958" cy="1018405"/>
              </a:xfrm>
            </p:grpSpPr>
            <p:sp>
              <p:nvSpPr>
                <p:cNvPr id="12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92716" y="4566022"/>
                  <a:ext cx="64294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635723" y="4572008"/>
                  <a:ext cx="57150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000" b="1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34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Стр.3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1135 L 0.51215 0.0171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1000"/>
                                        <p:tgtEl>
                                          <p:spTgt spid="195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7" grpId="0"/>
      <p:bldP spid="51" grpId="0"/>
      <p:bldP spid="52" grpId="0"/>
      <p:bldP spid="53" grpId="0"/>
      <p:bldP spid="54" grpId="0"/>
      <p:bldP spid="56" grpId="0"/>
      <p:bldP spid="63" grpId="0"/>
      <p:bldP spid="63" grpId="1"/>
      <p:bldP spid="64" grpId="0"/>
      <p:bldP spid="64" grpId="1"/>
      <p:bldP spid="65" grpId="0"/>
      <p:bldP spid="65" grpId="1"/>
      <p:bldP spid="66" grpId="0" animBg="1"/>
      <p:bldP spid="66" grpId="1" animBg="1"/>
      <p:bldP spid="66" grpId="2" animBg="1"/>
      <p:bldP spid="67" grpId="0"/>
      <p:bldP spid="67" grpId="1"/>
      <p:bldP spid="68" grpId="0"/>
      <p:bldP spid="69" grpId="0"/>
      <p:bldP spid="70" grpId="0"/>
      <p:bldP spid="71" grpId="0" animBg="1"/>
      <p:bldP spid="72" grpId="0"/>
      <p:bldP spid="73" grpId="0"/>
      <p:bldP spid="74" grpId="0"/>
      <p:bldP spid="74" grpId="1"/>
      <p:bldP spid="75" grpId="0"/>
      <p:bldP spid="76" grpId="0"/>
      <p:bldP spid="19502" grpId="0" build="p" animBg="1"/>
      <p:bldP spid="1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 l="4687" t="36621" r="57813" b="39941"/>
          <a:stretch>
            <a:fillRect/>
          </a:stretch>
        </p:blipFill>
        <p:spPr bwMode="auto">
          <a:xfrm>
            <a:off x="500034" y="3464719"/>
            <a:ext cx="6500858" cy="325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929190" y="5000636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510" y="4500570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5031130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5585788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8696" y="4058294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190" y="6028064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857224" y="5214950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8662" y="5357826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1242504" y="485696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42976" y="4143380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7044" y="5913066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8992" y="5643578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6226" y="5610541"/>
            <a:ext cx="642942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14810" y="4000504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4358480" y="4571214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86248" y="6000768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 flipH="1" flipV="1">
            <a:off x="4358480" y="5929330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14876" y="5286388"/>
            <a:ext cx="428628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286512" y="5250052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25534" y="5388106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014923" y="6290999"/>
            <a:ext cx="5415171" cy="673331"/>
            <a:chOff x="4944" y="3716"/>
            <a:chExt cx="5000" cy="522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6292" y="3716"/>
              <a:ext cx="3652" cy="522"/>
              <a:chOff x="1778" y="3539"/>
              <a:chExt cx="2868" cy="371"/>
            </a:xfrm>
          </p:grpSpPr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1778" y="3539"/>
                <a:ext cx="465" cy="371"/>
                <a:chOff x="9730" y="4873"/>
                <a:chExt cx="599" cy="530"/>
              </a:xfrm>
            </p:grpSpPr>
            <p:sp>
              <p:nvSpPr>
                <p:cNvPr id="3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730" y="4873"/>
                  <a:ext cx="599" cy="53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48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Oval 32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>
                <a:off x="2093" y="3683"/>
                <a:ext cx="2553" cy="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4944" y="3910"/>
              <a:ext cx="1385" cy="3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scene3d>
              <a:camera prst="orthographicFront">
                <a:rot lat="240000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379868" y="5926716"/>
            <a:ext cx="1255333" cy="14868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5757814" y="5916669"/>
            <a:ext cx="1255333" cy="14868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500430" y="5572140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643438" y="5239174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3"/>
          <p:cNvGrpSpPr/>
          <p:nvPr/>
        </p:nvGrpSpPr>
        <p:grpSpPr>
          <a:xfrm>
            <a:off x="214282" y="311663"/>
            <a:ext cx="870694" cy="1000132"/>
            <a:chOff x="4143372" y="4000504"/>
            <a:chExt cx="870694" cy="1000132"/>
          </a:xfrm>
        </p:grpSpPr>
        <p:sp>
          <p:nvSpPr>
            <p:cNvPr id="45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47"/>
          <p:cNvGrpSpPr/>
          <p:nvPr/>
        </p:nvGrpSpPr>
        <p:grpSpPr>
          <a:xfrm>
            <a:off x="1181544" y="285728"/>
            <a:ext cx="994014" cy="1012419"/>
            <a:chOff x="5143504" y="4000504"/>
            <a:chExt cx="994014" cy="1012419"/>
          </a:xfrm>
        </p:grpSpPr>
        <p:sp>
          <p:nvSpPr>
            <p:cNvPr id="49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8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51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Группа 53"/>
          <p:cNvGrpSpPr/>
          <p:nvPr/>
        </p:nvGrpSpPr>
        <p:grpSpPr>
          <a:xfrm>
            <a:off x="2142898" y="298015"/>
            <a:ext cx="788895" cy="1012419"/>
            <a:chOff x="5143504" y="4000504"/>
            <a:chExt cx="788895" cy="1012419"/>
          </a:xfrm>
        </p:grpSpPr>
        <p:sp>
          <p:nvSpPr>
            <p:cNvPr id="55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57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896002" y="510090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48" name="Группа 60"/>
          <p:cNvGrpSpPr/>
          <p:nvPr/>
        </p:nvGrpSpPr>
        <p:grpSpPr>
          <a:xfrm>
            <a:off x="2986925" y="318076"/>
            <a:ext cx="870694" cy="1000132"/>
            <a:chOff x="4143372" y="4000504"/>
            <a:chExt cx="870694" cy="1000132"/>
          </a:xfrm>
        </p:grpSpPr>
        <p:sp>
          <p:nvSpPr>
            <p:cNvPr id="62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3643305" y="532390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49" name="Группа 65"/>
          <p:cNvGrpSpPr/>
          <p:nvPr/>
        </p:nvGrpSpPr>
        <p:grpSpPr>
          <a:xfrm>
            <a:off x="3981174" y="285728"/>
            <a:ext cx="805137" cy="1012419"/>
            <a:chOff x="5214753" y="4000504"/>
            <a:chExt cx="922765" cy="1012419"/>
          </a:xfrm>
        </p:grpSpPr>
        <p:sp>
          <p:nvSpPr>
            <p:cNvPr id="67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51" name="Группа 198"/>
            <p:cNvGrpSpPr/>
            <p:nvPr/>
          </p:nvGrpSpPr>
          <p:grpSpPr>
            <a:xfrm>
              <a:off x="5214753" y="4000504"/>
              <a:ext cx="577325" cy="1012419"/>
              <a:chOff x="5214753" y="4000504"/>
              <a:chExt cx="577325" cy="1012419"/>
            </a:xfrm>
          </p:grpSpPr>
          <p:sp>
            <p:nvSpPr>
              <p:cNvPr id="69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Text Box 11"/>
              <p:cNvSpPr txBox="1">
                <a:spLocks noChangeArrowheads="1"/>
              </p:cNvSpPr>
              <p:nvPr/>
            </p:nvSpPr>
            <p:spPr bwMode="auto">
              <a:xfrm>
                <a:off x="5225380" y="4441419"/>
                <a:ext cx="502765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52" name="Группа 71"/>
          <p:cNvGrpSpPr/>
          <p:nvPr/>
        </p:nvGrpSpPr>
        <p:grpSpPr>
          <a:xfrm>
            <a:off x="4837656" y="285728"/>
            <a:ext cx="591600" cy="1012419"/>
            <a:chOff x="5143504" y="4000504"/>
            <a:chExt cx="788895" cy="1012419"/>
          </a:xfrm>
        </p:grpSpPr>
        <p:sp>
          <p:nvSpPr>
            <p:cNvPr id="73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53" name="Группа 203"/>
            <p:cNvGrpSpPr/>
            <p:nvPr/>
          </p:nvGrpSpPr>
          <p:grpSpPr>
            <a:xfrm>
              <a:off x="5143504" y="4000504"/>
              <a:ext cx="648574" cy="1012419"/>
              <a:chOff x="5143504" y="4000504"/>
              <a:chExt cx="648574" cy="1012419"/>
            </a:xfrm>
          </p:grpSpPr>
          <p:sp>
            <p:nvSpPr>
              <p:cNvPr id="75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500066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8" name="Rectangle 1"/>
          <p:cNvSpPr>
            <a:spLocks noChangeArrowheads="1"/>
          </p:cNvSpPr>
          <p:nvPr/>
        </p:nvSpPr>
        <p:spPr bwMode="auto">
          <a:xfrm>
            <a:off x="5357818" y="510090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54" name="Группа 78"/>
          <p:cNvGrpSpPr/>
          <p:nvPr/>
        </p:nvGrpSpPr>
        <p:grpSpPr>
          <a:xfrm>
            <a:off x="5704960" y="295776"/>
            <a:ext cx="591600" cy="918646"/>
            <a:chOff x="5143504" y="4000504"/>
            <a:chExt cx="788895" cy="918646"/>
          </a:xfrm>
        </p:grpSpPr>
        <p:sp>
          <p:nvSpPr>
            <p:cNvPr id="8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55" name="Группа 203"/>
            <p:cNvGrpSpPr/>
            <p:nvPr/>
          </p:nvGrpSpPr>
          <p:grpSpPr>
            <a:xfrm>
              <a:off x="5143504" y="4000504"/>
              <a:ext cx="648574" cy="918646"/>
              <a:chOff x="5143504" y="4000504"/>
              <a:chExt cx="648574" cy="918646"/>
            </a:xfrm>
          </p:grpSpPr>
          <p:sp>
            <p:nvSpPr>
              <p:cNvPr id="8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84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500065" cy="477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5" name="Rectangle 1"/>
          <p:cNvSpPr>
            <a:spLocks noChangeArrowheads="1"/>
          </p:cNvSpPr>
          <p:nvPr/>
        </p:nvSpPr>
        <p:spPr bwMode="auto">
          <a:xfrm>
            <a:off x="2786050" y="481048"/>
            <a:ext cx="30489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6" name="Rectangle 1"/>
          <p:cNvSpPr>
            <a:spLocks noChangeArrowheads="1"/>
          </p:cNvSpPr>
          <p:nvPr/>
        </p:nvSpPr>
        <p:spPr bwMode="auto">
          <a:xfrm>
            <a:off x="6174882" y="471000"/>
            <a:ext cx="30489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auto">
          <a:xfrm>
            <a:off x="6347902" y="500042"/>
            <a:ext cx="10816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 Box 11"/>
          <p:cNvSpPr txBox="1">
            <a:spLocks noChangeArrowheads="1"/>
          </p:cNvSpPr>
          <p:nvPr/>
        </p:nvSpPr>
        <p:spPr bwMode="auto">
          <a:xfrm>
            <a:off x="7148176" y="510090"/>
            <a:ext cx="9286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6" name="Группа 88"/>
          <p:cNvGrpSpPr/>
          <p:nvPr/>
        </p:nvGrpSpPr>
        <p:grpSpPr>
          <a:xfrm>
            <a:off x="149172" y="1305956"/>
            <a:ext cx="870694" cy="1000132"/>
            <a:chOff x="4143372" y="4000504"/>
            <a:chExt cx="870694" cy="1000132"/>
          </a:xfrm>
        </p:grpSpPr>
        <p:sp>
          <p:nvSpPr>
            <p:cNvPr id="90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57" name="Группа 92"/>
          <p:cNvGrpSpPr/>
          <p:nvPr/>
        </p:nvGrpSpPr>
        <p:grpSpPr>
          <a:xfrm>
            <a:off x="1038668" y="1280021"/>
            <a:ext cx="994014" cy="1012419"/>
            <a:chOff x="5143504" y="4000504"/>
            <a:chExt cx="994014" cy="1012419"/>
          </a:xfrm>
        </p:grpSpPr>
        <p:sp>
          <p:nvSpPr>
            <p:cNvPr id="94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58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96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59" name="Группа 98"/>
          <p:cNvGrpSpPr/>
          <p:nvPr/>
        </p:nvGrpSpPr>
        <p:grpSpPr>
          <a:xfrm>
            <a:off x="2000022" y="1292308"/>
            <a:ext cx="994014" cy="1012419"/>
            <a:chOff x="5143504" y="4000504"/>
            <a:chExt cx="994014" cy="1012419"/>
          </a:xfrm>
        </p:grpSpPr>
        <p:sp>
          <p:nvSpPr>
            <p:cNvPr id="10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0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0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61" name="Группа 104"/>
          <p:cNvGrpSpPr/>
          <p:nvPr/>
        </p:nvGrpSpPr>
        <p:grpSpPr>
          <a:xfrm>
            <a:off x="2857278" y="1275462"/>
            <a:ext cx="788895" cy="1012419"/>
            <a:chOff x="5143504" y="4000504"/>
            <a:chExt cx="788895" cy="1012419"/>
          </a:xfrm>
        </p:grpSpPr>
        <p:sp>
          <p:nvSpPr>
            <p:cNvPr id="106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2" name="Группа 209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08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11" name="Rectangle 1"/>
          <p:cNvSpPr>
            <a:spLocks noChangeArrowheads="1"/>
          </p:cNvSpPr>
          <p:nvPr/>
        </p:nvSpPr>
        <p:spPr bwMode="auto">
          <a:xfrm>
            <a:off x="785786" y="1521022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2" name="Text Box 11"/>
          <p:cNvSpPr txBox="1">
            <a:spLocks noChangeArrowheads="1"/>
          </p:cNvSpPr>
          <p:nvPr/>
        </p:nvSpPr>
        <p:spPr bwMode="auto">
          <a:xfrm>
            <a:off x="2643174" y="5000636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 Box 11"/>
          <p:cNvSpPr txBox="1">
            <a:spLocks noChangeArrowheads="1"/>
          </p:cNvSpPr>
          <p:nvPr/>
        </p:nvSpPr>
        <p:spPr bwMode="auto">
          <a:xfrm>
            <a:off x="4286248" y="471488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1"/>
          <p:cNvSpPr>
            <a:spLocks noChangeArrowheads="1"/>
          </p:cNvSpPr>
          <p:nvPr/>
        </p:nvSpPr>
        <p:spPr bwMode="auto">
          <a:xfrm>
            <a:off x="3480334" y="1510222"/>
            <a:ext cx="30489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63" name="Группа 114"/>
          <p:cNvGrpSpPr/>
          <p:nvPr/>
        </p:nvGrpSpPr>
        <p:grpSpPr>
          <a:xfrm>
            <a:off x="3649844" y="1233766"/>
            <a:ext cx="870694" cy="1000132"/>
            <a:chOff x="4143372" y="4000504"/>
            <a:chExt cx="870694" cy="1000132"/>
          </a:xfrm>
        </p:grpSpPr>
        <p:sp>
          <p:nvSpPr>
            <p:cNvPr id="116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64" name="Группа 118"/>
          <p:cNvGrpSpPr/>
          <p:nvPr/>
        </p:nvGrpSpPr>
        <p:grpSpPr>
          <a:xfrm>
            <a:off x="4529292" y="1217879"/>
            <a:ext cx="675602" cy="1012419"/>
            <a:chOff x="5143504" y="4000504"/>
            <a:chExt cx="994014" cy="1012419"/>
          </a:xfrm>
        </p:grpSpPr>
        <p:sp>
          <p:nvSpPr>
            <p:cNvPr id="12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5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2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66" name="Группа 124"/>
          <p:cNvGrpSpPr/>
          <p:nvPr/>
        </p:nvGrpSpPr>
        <p:grpSpPr>
          <a:xfrm>
            <a:off x="5236140" y="1220118"/>
            <a:ext cx="857256" cy="1012419"/>
            <a:chOff x="5143504" y="4000504"/>
            <a:chExt cx="994014" cy="1012419"/>
          </a:xfrm>
        </p:grpSpPr>
        <p:sp>
          <p:nvSpPr>
            <p:cNvPr id="126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7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28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68" name="Группа 130"/>
          <p:cNvGrpSpPr/>
          <p:nvPr/>
        </p:nvGrpSpPr>
        <p:grpSpPr>
          <a:xfrm>
            <a:off x="6063252" y="1222231"/>
            <a:ext cx="642942" cy="1012419"/>
            <a:chOff x="5143504" y="4000504"/>
            <a:chExt cx="788895" cy="1012419"/>
          </a:xfrm>
        </p:grpSpPr>
        <p:sp>
          <p:nvSpPr>
            <p:cNvPr id="132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9" name="Группа 209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34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30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7" name="Rectangle 1"/>
          <p:cNvSpPr>
            <a:spLocks noChangeArrowheads="1"/>
          </p:cNvSpPr>
          <p:nvPr/>
        </p:nvSpPr>
        <p:spPr bwMode="auto">
          <a:xfrm>
            <a:off x="4286458" y="1448832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8" name="Rectangle 1"/>
          <p:cNvSpPr>
            <a:spLocks noChangeArrowheads="1"/>
          </p:cNvSpPr>
          <p:nvPr/>
        </p:nvSpPr>
        <p:spPr bwMode="auto">
          <a:xfrm>
            <a:off x="6669308" y="1448832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70" name="Группа 138"/>
          <p:cNvGrpSpPr/>
          <p:nvPr/>
        </p:nvGrpSpPr>
        <p:grpSpPr>
          <a:xfrm>
            <a:off x="6990844" y="1214422"/>
            <a:ext cx="724428" cy="877352"/>
            <a:chOff x="5143504" y="4000504"/>
            <a:chExt cx="888879" cy="877352"/>
          </a:xfrm>
        </p:grpSpPr>
        <p:sp>
          <p:nvSpPr>
            <p:cNvPr id="14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71" name="Группа 209"/>
            <p:cNvGrpSpPr/>
            <p:nvPr/>
          </p:nvGrpSpPr>
          <p:grpSpPr>
            <a:xfrm>
              <a:off x="5143504" y="4000504"/>
              <a:ext cx="888879" cy="877352"/>
              <a:chOff x="5143504" y="4000504"/>
              <a:chExt cx="888879" cy="877352"/>
            </a:xfrm>
          </p:grpSpPr>
          <p:sp>
            <p:nvSpPr>
              <p:cNvPr id="14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" name="Text Box 10"/>
              <p:cNvSpPr txBox="1">
                <a:spLocks noChangeArrowheads="1"/>
              </p:cNvSpPr>
              <p:nvPr/>
            </p:nvSpPr>
            <p:spPr bwMode="auto">
              <a:xfrm>
                <a:off x="5246651" y="4000504"/>
                <a:ext cx="785732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10</a:t>
                </a:r>
              </a:p>
            </p:txBody>
          </p:sp>
          <p:sp>
            <p:nvSpPr>
              <p:cNvPr id="144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436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30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5" name="Text Box 11"/>
          <p:cNvSpPr txBox="1">
            <a:spLocks noChangeArrowheads="1"/>
          </p:cNvSpPr>
          <p:nvPr/>
        </p:nvSpPr>
        <p:spPr bwMode="auto">
          <a:xfrm>
            <a:off x="6429388" y="2194458"/>
            <a:ext cx="101458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1"/>
          <p:cNvSpPr>
            <a:spLocks noChangeArrowheads="1"/>
          </p:cNvSpPr>
          <p:nvPr/>
        </p:nvSpPr>
        <p:spPr bwMode="auto">
          <a:xfrm>
            <a:off x="7502060" y="1438062"/>
            <a:ext cx="30489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72" name="Группа 147"/>
          <p:cNvGrpSpPr/>
          <p:nvPr/>
        </p:nvGrpSpPr>
        <p:grpSpPr>
          <a:xfrm>
            <a:off x="7344713" y="2051582"/>
            <a:ext cx="656313" cy="877352"/>
            <a:chOff x="5214753" y="4000504"/>
            <a:chExt cx="805301" cy="877352"/>
          </a:xfrm>
        </p:grpSpPr>
        <p:sp>
          <p:nvSpPr>
            <p:cNvPr id="149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73" name="Группа 209"/>
            <p:cNvGrpSpPr/>
            <p:nvPr/>
          </p:nvGrpSpPr>
          <p:grpSpPr>
            <a:xfrm>
              <a:off x="5214753" y="4000504"/>
              <a:ext cx="805301" cy="877352"/>
              <a:chOff x="5214753" y="4000504"/>
              <a:chExt cx="805301" cy="877352"/>
            </a:xfrm>
          </p:grpSpPr>
          <p:sp>
            <p:nvSpPr>
              <p:cNvPr id="151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" name="Text Box 10"/>
              <p:cNvSpPr txBox="1">
                <a:spLocks noChangeArrowheads="1"/>
              </p:cNvSpPr>
              <p:nvPr/>
            </p:nvSpPr>
            <p:spPr bwMode="auto">
              <a:xfrm>
                <a:off x="5246651" y="4000504"/>
                <a:ext cx="773403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30</a:t>
                </a:r>
              </a:p>
            </p:txBody>
          </p:sp>
          <p:sp>
            <p:nvSpPr>
              <p:cNvPr id="153" name="Text Box 11"/>
              <p:cNvSpPr txBox="1">
                <a:spLocks noChangeArrowheads="1"/>
              </p:cNvSpPr>
              <p:nvPr/>
            </p:nvSpPr>
            <p:spPr bwMode="auto">
              <a:xfrm>
                <a:off x="5318812" y="4441419"/>
                <a:ext cx="701240" cy="436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4" name="Text Box 11"/>
          <p:cNvSpPr txBox="1">
            <a:spLocks noChangeArrowheads="1"/>
          </p:cNvSpPr>
          <p:nvPr/>
        </p:nvSpPr>
        <p:spPr bwMode="auto">
          <a:xfrm>
            <a:off x="7828004" y="224469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 Box 11"/>
          <p:cNvSpPr txBox="1">
            <a:spLocks noChangeArrowheads="1"/>
          </p:cNvSpPr>
          <p:nvPr/>
        </p:nvSpPr>
        <p:spPr bwMode="auto">
          <a:xfrm>
            <a:off x="0" y="2571744"/>
            <a:ext cx="3929058" cy="57150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156" name="Text Box 11"/>
          <p:cNvSpPr txBox="1">
            <a:spLocks noChangeArrowheads="1"/>
          </p:cNvSpPr>
          <p:nvPr/>
        </p:nvSpPr>
        <p:spPr bwMode="auto">
          <a:xfrm>
            <a:off x="3756038" y="2591840"/>
            <a:ext cx="1500198" cy="57150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=8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7122885" y="5345387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6600" dirty="0"/>
          </a:p>
        </p:txBody>
      </p:sp>
      <p:sp>
        <p:nvSpPr>
          <p:cNvPr id="158" name="Text Box 10"/>
          <p:cNvSpPr txBox="1">
            <a:spLocks noChangeArrowheads="1"/>
          </p:cNvSpPr>
          <p:nvPr/>
        </p:nvSpPr>
        <p:spPr bwMode="auto">
          <a:xfrm>
            <a:off x="8194455" y="5059635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 Box 11"/>
          <p:cNvSpPr txBox="1">
            <a:spLocks noChangeArrowheads="1"/>
          </p:cNvSpPr>
          <p:nvPr/>
        </p:nvSpPr>
        <p:spPr bwMode="auto">
          <a:xfrm>
            <a:off x="8182392" y="5857892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Line 6"/>
          <p:cNvSpPr>
            <a:spLocks noChangeShapeType="1"/>
          </p:cNvSpPr>
          <p:nvPr/>
        </p:nvSpPr>
        <p:spPr bwMode="auto">
          <a:xfrm flipH="1">
            <a:off x="8266081" y="5989457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1"/>
          <p:cNvSpPr>
            <a:spLocks noChangeArrowheads="1"/>
          </p:cNvSpPr>
          <p:nvPr/>
        </p:nvSpPr>
        <p:spPr bwMode="auto">
          <a:xfrm>
            <a:off x="7694389" y="5572140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7072330" y="5143512"/>
            <a:ext cx="1928826" cy="1571636"/>
          </a:xfrm>
          <a:prstGeom prst="roundRect">
            <a:avLst/>
          </a:prstGeom>
          <a:noFill/>
          <a:ln w="571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TextBox 162"/>
          <p:cNvSpPr txBox="1"/>
          <p:nvPr/>
        </p:nvSpPr>
        <p:spPr>
          <a:xfrm>
            <a:off x="53165" y="3251232"/>
            <a:ext cx="2465406" cy="461665"/>
          </a:xfrm>
          <a:prstGeom prst="rect">
            <a:avLst/>
          </a:prstGeom>
          <a:solidFill>
            <a:srgbClr val="F9E3A5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/8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Ом=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 Box 11"/>
          <p:cNvSpPr txBox="1">
            <a:spLocks noChangeArrowheads="1"/>
          </p:cNvSpPr>
          <p:nvPr/>
        </p:nvSpPr>
        <p:spPr bwMode="auto">
          <a:xfrm>
            <a:off x="2153741" y="3214686"/>
            <a:ext cx="703747" cy="571504"/>
          </a:xfrm>
          <a:prstGeom prst="rect">
            <a:avLst/>
          </a:prstGeom>
          <a:solidFill>
            <a:srgbClr val="F9E3A5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 Box 11"/>
          <p:cNvSpPr txBox="1">
            <a:spLocks noChangeArrowheads="1"/>
          </p:cNvSpPr>
          <p:nvPr/>
        </p:nvSpPr>
        <p:spPr bwMode="auto">
          <a:xfrm>
            <a:off x="542567" y="4736150"/>
            <a:ext cx="528971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74" name="Группа 170"/>
          <p:cNvGrpSpPr/>
          <p:nvPr/>
        </p:nvGrpSpPr>
        <p:grpSpPr>
          <a:xfrm>
            <a:off x="1571604" y="5000636"/>
            <a:ext cx="1720132" cy="422700"/>
            <a:chOff x="1571604" y="5000636"/>
            <a:chExt cx="1720132" cy="422700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1989651" y="5000636"/>
              <a:ext cx="582085" cy="422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Line 33"/>
            <p:cNvSpPr>
              <a:spLocks noChangeShapeType="1"/>
            </p:cNvSpPr>
            <p:nvPr/>
          </p:nvSpPr>
          <p:spPr bwMode="auto">
            <a:xfrm>
              <a:off x="2571736" y="5222316"/>
              <a:ext cx="72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Line 34"/>
            <p:cNvSpPr>
              <a:spLocks noChangeShapeType="1"/>
            </p:cNvSpPr>
            <p:nvPr/>
          </p:nvSpPr>
          <p:spPr bwMode="auto">
            <a:xfrm>
              <a:off x="1571604" y="5222316"/>
              <a:ext cx="40830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9" name="Text Box 10"/>
          <p:cNvSpPr txBox="1">
            <a:spLocks noChangeArrowheads="1"/>
          </p:cNvSpPr>
          <p:nvPr/>
        </p:nvSpPr>
        <p:spPr bwMode="auto">
          <a:xfrm>
            <a:off x="7286644" y="4286256"/>
            <a:ext cx="164307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Text Box 10"/>
          <p:cNvSpPr txBox="1">
            <a:spLocks noChangeArrowheads="1"/>
          </p:cNvSpPr>
          <p:nvPr/>
        </p:nvSpPr>
        <p:spPr bwMode="auto">
          <a:xfrm>
            <a:off x="1924620" y="4983052"/>
            <a:ext cx="7858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12В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1256152" y="5598642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5" name="Группа 171"/>
          <p:cNvGrpSpPr/>
          <p:nvPr/>
        </p:nvGrpSpPr>
        <p:grpSpPr>
          <a:xfrm>
            <a:off x="4643438" y="4500570"/>
            <a:ext cx="1576132" cy="422700"/>
            <a:chOff x="1571604" y="5000636"/>
            <a:chExt cx="1576132" cy="422700"/>
          </a:xfrm>
        </p:grpSpPr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1989651" y="5000636"/>
              <a:ext cx="582085" cy="422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>
              <a:off x="2571736" y="5222316"/>
              <a:ext cx="576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1571604" y="5222316"/>
              <a:ext cx="40830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6" name="Text Box 10"/>
          <p:cNvSpPr txBox="1">
            <a:spLocks noChangeArrowheads="1"/>
          </p:cNvSpPr>
          <p:nvPr/>
        </p:nvSpPr>
        <p:spPr bwMode="auto">
          <a:xfrm>
            <a:off x="6429420" y="3571876"/>
            <a:ext cx="292892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 Box 10"/>
          <p:cNvSpPr txBox="1">
            <a:spLocks noChangeArrowheads="1"/>
          </p:cNvSpPr>
          <p:nvPr/>
        </p:nvSpPr>
        <p:spPr bwMode="auto">
          <a:xfrm>
            <a:off x="4985462" y="4485404"/>
            <a:ext cx="7858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18В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 Box 11"/>
          <p:cNvSpPr txBox="1">
            <a:spLocks noChangeArrowheads="1"/>
          </p:cNvSpPr>
          <p:nvPr/>
        </p:nvSpPr>
        <p:spPr bwMode="auto">
          <a:xfrm>
            <a:off x="3643307" y="4586076"/>
            <a:ext cx="500065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Text Box 11"/>
          <p:cNvSpPr txBox="1">
            <a:spLocks noChangeArrowheads="1"/>
          </p:cNvSpPr>
          <p:nvPr/>
        </p:nvSpPr>
        <p:spPr bwMode="auto">
          <a:xfrm>
            <a:off x="6370921" y="4801488"/>
            <a:ext cx="487096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 Box 11"/>
          <p:cNvSpPr txBox="1">
            <a:spLocks noChangeArrowheads="1"/>
          </p:cNvSpPr>
          <p:nvPr/>
        </p:nvSpPr>
        <p:spPr bwMode="auto">
          <a:xfrm>
            <a:off x="1618200" y="4100078"/>
            <a:ext cx="785817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=4А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/>
        </p:nvSpPr>
        <p:spPr bwMode="auto">
          <a:xfrm>
            <a:off x="1571604" y="6000768"/>
            <a:ext cx="785817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=2А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Text Box 2"/>
          <p:cNvSpPr txBox="1">
            <a:spLocks noChangeArrowheads="1"/>
          </p:cNvSpPr>
          <p:nvPr/>
        </p:nvSpPr>
        <p:spPr bwMode="auto">
          <a:xfrm>
            <a:off x="8143900" y="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№1016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Box 39"/>
          <p:cNvSpPr txBox="1">
            <a:spLocks noChangeArrowheads="1"/>
          </p:cNvSpPr>
          <p:nvPr/>
        </p:nvSpPr>
        <p:spPr bwMode="auto">
          <a:xfrm>
            <a:off x="0" y="6457890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Стр.3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0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00"/>
                            </p:stCondLst>
                            <p:childTnLst>
                              <p:par>
                                <p:cTn id="3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6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35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7" grpId="0" animBg="1"/>
      <p:bldP spid="19" grpId="0" animBg="1"/>
      <p:bldP spid="22" grpId="0" animBg="1"/>
      <p:bldP spid="24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60" grpId="0"/>
      <p:bldP spid="65" grpId="0"/>
      <p:bldP spid="78" grpId="0"/>
      <p:bldP spid="85" grpId="0" animBg="1"/>
      <p:bldP spid="86" grpId="0" animBg="1"/>
      <p:bldP spid="87" grpId="0"/>
      <p:bldP spid="88" grpId="0"/>
      <p:bldP spid="111" grpId="0"/>
      <p:bldP spid="112" grpId="0"/>
      <p:bldP spid="113" grpId="0"/>
      <p:bldP spid="114" grpId="0" animBg="1"/>
      <p:bldP spid="137" grpId="0"/>
      <p:bldP spid="138" grpId="0"/>
      <p:bldP spid="145" grpId="0"/>
      <p:bldP spid="147" grpId="0" animBg="1"/>
      <p:bldP spid="154" grpId="0"/>
      <p:bldP spid="155" grpId="0" animBg="1"/>
      <p:bldP spid="156" grpId="0" animBg="1"/>
      <p:bldP spid="157" grpId="0"/>
      <p:bldP spid="158" grpId="0"/>
      <p:bldP spid="159" grpId="0"/>
      <p:bldP spid="160" grpId="0" animBg="1"/>
      <p:bldP spid="161" grpId="0"/>
      <p:bldP spid="162" grpId="0" animBg="1"/>
      <p:bldP spid="162" grpId="1" animBg="1"/>
      <p:bldP spid="163" grpId="0" animBg="1"/>
      <p:bldP spid="164" grpId="0" animBg="1"/>
      <p:bldP spid="165" grpId="0" animBg="1"/>
      <p:bldP spid="169" grpId="0"/>
      <p:bldP spid="170" grpId="0"/>
      <p:bldP spid="170" grpId="1"/>
      <p:bldP spid="170" grpId="2"/>
      <p:bldP spid="176" grpId="0"/>
      <p:bldP spid="177" grpId="0"/>
      <p:bldP spid="178" grpId="0" animBg="1"/>
      <p:bldP spid="179" grpId="0" animBg="1"/>
      <p:bldP spid="180" grpId="0" animBg="1"/>
      <p:bldP spid="1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-71462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857232"/>
            <a:ext cx="7072362" cy="113160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Гр.2//т1</a:t>
            </a:r>
          </a:p>
          <a:p>
            <a:pPr algn="ctr"/>
            <a:r>
              <a:rPr lang="ru-RU" sz="4800" dirty="0" smtClean="0"/>
              <a:t> </a:t>
            </a:r>
            <a:endParaRPr lang="en-US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8750" t="21973" r="17968" b="65623"/>
          <a:stretch>
            <a:fillRect/>
          </a:stretch>
        </p:blipFill>
        <p:spPr bwMode="auto">
          <a:xfrm>
            <a:off x="0" y="0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43042" y="1928802"/>
            <a:ext cx="20002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1857364"/>
            <a:ext cx="328614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м/с·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/25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2571744"/>
            <a:ext cx="178595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357562"/>
            <a:ext cx="914400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ЗА 1/25 секунды пуля пролетела 400м. </a:t>
            </a: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9"/>
          <p:cNvSpPr>
            <a:spLocks noChangeShapeType="1"/>
          </p:cNvSpPr>
          <p:nvPr/>
        </p:nvSpPr>
        <p:spPr bwMode="auto">
          <a:xfrm flipV="1">
            <a:off x="2143108" y="4429131"/>
            <a:ext cx="2000264" cy="12858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H="1">
            <a:off x="2143108" y="2500306"/>
            <a:ext cx="45719" cy="3286148"/>
          </a:xfrm>
          <a:prstGeom prst="line">
            <a:avLst/>
          </a:prstGeom>
          <a:noFill/>
          <a:ln w="38100">
            <a:solidFill>
              <a:srgbClr val="1C311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85852" y="235743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(м)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2143140" y="5746375"/>
            <a:ext cx="33859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72198" y="552922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(м)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709974">
            <a:off x="2204436" y="3944492"/>
            <a:ext cx="242889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см/с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Э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4064560" y="4429132"/>
            <a:ext cx="0" cy="1278330"/>
          </a:xfrm>
          <a:prstGeom prst="line">
            <a:avLst/>
          </a:prstGeom>
          <a:noFill/>
          <a:ln w="88900" cmpd="sng">
            <a:solidFill>
              <a:srgbClr val="0000FF"/>
            </a:solidFill>
            <a:prstDash val="sysDash"/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199575" y="5715016"/>
            <a:ext cx="1872359" cy="0"/>
          </a:xfrm>
          <a:prstGeom prst="line">
            <a:avLst/>
          </a:prstGeom>
          <a:noFill/>
          <a:ln w="88900" cmpd="sng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357694"/>
            <a:ext cx="192882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20" name="Прямоугольный треугольник 19"/>
          <p:cNvSpPr/>
          <p:nvPr/>
        </p:nvSpPr>
        <p:spPr>
          <a:xfrm flipH="1">
            <a:off x="2274554" y="5177802"/>
            <a:ext cx="783696" cy="519474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072198" y="3857628"/>
            <a:ext cx="157163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929198"/>
            <a:ext cx="192882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80·0,5=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572140"/>
            <a:ext cx="192882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40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см/с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072198" y="4500570"/>
            <a:ext cx="178595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=80·0,87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088527" y="5072074"/>
            <a:ext cx="221457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=69,28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см/с</a:t>
            </a:r>
            <a:endParaRPr lang="ru-RU" sz="2800" dirty="0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2143108" y="5763300"/>
            <a:ext cx="380118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2169547" y="3173414"/>
            <a:ext cx="3747712" cy="255407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29256" y="585789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929322" y="3286124"/>
            <a:ext cx="64294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b="1" dirty="0">
              <a:solidFill>
                <a:srgbClr val="0014AC"/>
              </a:solidFill>
            </a:endParaRPr>
          </a:p>
        </p:txBody>
      </p:sp>
      <p:grpSp>
        <p:nvGrpSpPr>
          <p:cNvPr id="11" name="Группа 34"/>
          <p:cNvGrpSpPr/>
          <p:nvPr/>
        </p:nvGrpSpPr>
        <p:grpSpPr>
          <a:xfrm>
            <a:off x="5143504" y="2762904"/>
            <a:ext cx="785818" cy="523220"/>
            <a:chOff x="7572396" y="1571612"/>
            <a:chExt cx="928694" cy="523220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7683913" y="1616590"/>
              <a:ext cx="352924" cy="260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72396" y="1571612"/>
              <a:ext cx="928694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800" b="1" dirty="0"/>
            </a:p>
          </p:txBody>
        </p:sp>
      </p:grpSp>
      <p:sp>
        <p:nvSpPr>
          <p:cNvPr id="38" name="Line 15"/>
          <p:cNvSpPr>
            <a:spLocks noChangeShapeType="1"/>
          </p:cNvSpPr>
          <p:nvPr/>
        </p:nvSpPr>
        <p:spPr bwMode="auto">
          <a:xfrm flipV="1">
            <a:off x="6000760" y="3214686"/>
            <a:ext cx="0" cy="260406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9826977">
            <a:off x="2162483" y="3023071"/>
            <a:ext cx="3143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Эск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·150c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86414" y="2643182"/>
            <a:ext cx="335758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0,69м/с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14546" y="5857892"/>
            <a:ext cx="3143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,4м/с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·150c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 cstate="print"/>
          <a:srcRect l="18750" t="34873" r="17968" b="47265"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150"/>
                            </p:stCondLst>
                            <p:childTnLst>
                              <p:par>
                                <p:cTn id="9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15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 animBg="1"/>
      <p:bldP spid="13" grpId="0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8" grpId="1" animBg="1"/>
      <p:bldP spid="31" grpId="0"/>
      <p:bldP spid="34" grpId="0" animBg="1"/>
      <p:bldP spid="38" grpId="0" animBg="1"/>
      <p:bldP spid="38" grpId="1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16200000" flipV="1">
            <a:off x="4679157" y="1107265"/>
            <a:ext cx="928694" cy="85725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0" y="4235067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Керосин из мензурки  (рис.1) перелили в сосуд и охладили  (рис.2).  Какое количество теплоты отдал керосин? Объемом термометра пренебречь.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4222450" y="3658198"/>
            <a:ext cx="3135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2100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0,075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286644" y="3763036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=9450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24"/>
            <a:ext cx="1643042" cy="387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7" y="-142900"/>
            <a:ext cx="213221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5072066" y="21429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2100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1"/>
          <p:cNvGrpSpPr/>
          <p:nvPr/>
        </p:nvGrpSpPr>
        <p:grpSpPr>
          <a:xfrm>
            <a:off x="6902158" y="30754"/>
            <a:ext cx="1032595" cy="964356"/>
            <a:chOff x="2571736" y="5324418"/>
            <a:chExt cx="1032595" cy="964356"/>
          </a:xfrm>
        </p:grpSpPr>
        <p:sp>
          <p:nvSpPr>
            <p:cNvPr id="33" name="Rectangle 1"/>
            <p:cNvSpPr>
              <a:spLocks noChangeArrowheads="1"/>
            </p:cNvSpPr>
            <p:nvPr/>
          </p:nvSpPr>
          <p:spPr bwMode="auto">
            <a:xfrm>
              <a:off x="2582898" y="5324418"/>
              <a:ext cx="102143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571736" y="5765554"/>
              <a:ext cx="10246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8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85720" y="3714752"/>
            <a:ext cx="2061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2285984" y="3643314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керос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49892" y="3719754"/>
            <a:ext cx="1122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8143900" y="6985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 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1" dur="3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31" grpId="0"/>
      <p:bldP spid="127" grpId="0"/>
      <p:bldP spid="108" grpId="0"/>
      <p:bldP spid="58" grpId="0"/>
      <p:bldP spid="177" grpId="0"/>
      <p:bldP spid="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16238" t="10055" r="14069" b="79152"/>
          <a:stretch>
            <a:fillRect/>
          </a:stretch>
        </p:blipFill>
        <p:spPr bwMode="auto">
          <a:xfrm>
            <a:off x="251520" y="0"/>
            <a:ext cx="849694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6238" t="21129" r="49797" b="46668"/>
          <a:stretch>
            <a:fillRect/>
          </a:stretch>
        </p:blipFill>
        <p:spPr bwMode="auto">
          <a:xfrm>
            <a:off x="2240162" y="692696"/>
            <a:ext cx="6903838" cy="523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16238" t="58500" r="14069" b="27192"/>
          <a:stretch>
            <a:fillRect/>
          </a:stretch>
        </p:blipFill>
        <p:spPr bwMode="auto">
          <a:xfrm>
            <a:off x="0" y="0"/>
            <a:ext cx="9144000" cy="13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0203" t="22148" r="14069" b="43891"/>
          <a:stretch>
            <a:fillRect/>
          </a:stretch>
        </p:blipFill>
        <p:spPr bwMode="auto">
          <a:xfrm>
            <a:off x="4572000" y="1052736"/>
            <a:ext cx="4572000" cy="34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-71462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857232"/>
            <a:ext cx="7072362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Гр.3</a:t>
            </a:r>
          </a:p>
          <a:p>
            <a:pPr algn="ctr"/>
            <a:r>
              <a:rPr lang="ru-RU" sz="4800" dirty="0" smtClean="0"/>
              <a:t> </a:t>
            </a:r>
            <a:endParaRPr lang="en-US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8" cstate="print"/>
          <a:srcRect t="9374" r="5500" b="73653"/>
          <a:stretch>
            <a:fillRect/>
          </a:stretch>
        </p:blipFill>
        <p:spPr bwMode="auto">
          <a:xfrm>
            <a:off x="0" y="-32682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 l="8500" t="47566" r="55289" b="10000"/>
          <a:stretch>
            <a:fillRect/>
          </a:stretch>
        </p:blipFill>
        <p:spPr bwMode="auto">
          <a:xfrm>
            <a:off x="5882598" y="1025985"/>
            <a:ext cx="3571900" cy="334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92708" y="1428736"/>
            <a:ext cx="386524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См. т№2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Перемещение численно равно  площади под графиком скорости.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17097" y="1987883"/>
            <a:ext cx="1928826" cy="1428760"/>
          </a:xfrm>
          <a:prstGeom prst="rect">
            <a:avLst/>
          </a:prstGeom>
          <a:solidFill>
            <a:schemeClr val="accent6">
              <a:lumMod val="75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1995656"/>
            <a:ext cx="1444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1057" y="2500306"/>
            <a:ext cx="345639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15м/с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·8с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=120м</a:t>
            </a: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 flipH="1">
            <a:off x="4171872" y="3167188"/>
            <a:ext cx="45719" cy="3286148"/>
          </a:xfrm>
          <a:prstGeom prst="line">
            <a:avLst/>
          </a:prstGeom>
          <a:noFill/>
          <a:ln w="38100">
            <a:solidFill>
              <a:srgbClr val="1C311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11960" y="302889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(м)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8020" y="590810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1302" y="6074132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3764" y="6074132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6226" y="6074132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9326" y="6074132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4854" y="5282044"/>
            <a:ext cx="61509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>
            <a:off x="3922319" y="6105491"/>
            <a:ext cx="33859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5493475" y="4823967"/>
            <a:ext cx="2500330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171872" y="3645240"/>
            <a:ext cx="2571768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04737" y="3359488"/>
            <a:ext cx="60722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880" y="4561964"/>
            <a:ext cx="6480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4217591" y="3646828"/>
            <a:ext cx="2526049" cy="24273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458490" y="4744308"/>
            <a:ext cx="1588" cy="132356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194731" y="4867329"/>
            <a:ext cx="1405901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194731" y="5404504"/>
            <a:ext cx="945923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877043" y="5085184"/>
            <a:ext cx="0" cy="106595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7" cstate="print"/>
          <a:srcRect t="24933" r="5500" b="58093"/>
          <a:stretch>
            <a:fillRect/>
          </a:stretch>
        </p:blipFill>
        <p:spPr bwMode="auto">
          <a:xfrm>
            <a:off x="0" y="0"/>
            <a:ext cx="6228183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 l="52053" t="46151" r="12868" b="10000"/>
          <a:stretch>
            <a:fillRect/>
          </a:stretch>
        </p:blipFill>
        <p:spPr bwMode="auto">
          <a:xfrm>
            <a:off x="6072198" y="-24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ine 29"/>
          <p:cNvSpPr>
            <a:spLocks noChangeShapeType="1"/>
          </p:cNvSpPr>
          <p:nvPr/>
        </p:nvSpPr>
        <p:spPr bwMode="auto">
          <a:xfrm>
            <a:off x="714348" y="2000240"/>
            <a:ext cx="3273514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31"/>
          <p:cNvSpPr>
            <a:spLocks noChangeShapeType="1"/>
          </p:cNvSpPr>
          <p:nvPr/>
        </p:nvSpPr>
        <p:spPr bwMode="auto">
          <a:xfrm>
            <a:off x="714348" y="1357298"/>
            <a:ext cx="0" cy="1838335"/>
          </a:xfrm>
          <a:prstGeom prst="line">
            <a:avLst/>
          </a:prstGeom>
          <a:noFill/>
          <a:ln w="38100">
            <a:solidFill>
              <a:srgbClr val="1C311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571504" y="3126323"/>
            <a:ext cx="33859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100010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(м/с)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292893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7501052" y="1607331"/>
            <a:ext cx="135732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917579" y="988233"/>
            <a:ext cx="1285884" cy="1588"/>
          </a:xfrm>
          <a:prstGeom prst="line">
            <a:avLst/>
          </a:prstGeom>
          <a:ln w="381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2"/>
          <p:cNvGrpSpPr/>
          <p:nvPr/>
        </p:nvGrpSpPr>
        <p:grpSpPr>
          <a:xfrm>
            <a:off x="4786314" y="2714620"/>
            <a:ext cx="3429000" cy="1735137"/>
            <a:chOff x="428596" y="3714752"/>
            <a:chExt cx="3429000" cy="1735137"/>
          </a:xfrm>
        </p:grpSpPr>
        <p:grpSp>
          <p:nvGrpSpPr>
            <p:cNvPr id="9" name="Группа 11"/>
            <p:cNvGrpSpPr>
              <a:grpSpLocks/>
            </p:cNvGrpSpPr>
            <p:nvPr/>
          </p:nvGrpSpPr>
          <p:grpSpPr bwMode="auto">
            <a:xfrm>
              <a:off x="428596" y="3714752"/>
              <a:ext cx="3429000" cy="1735137"/>
              <a:chOff x="4429124" y="5563371"/>
              <a:chExt cx="2143141" cy="1065290"/>
            </a:xfrm>
          </p:grpSpPr>
          <p:sp>
            <p:nvSpPr>
              <p:cNvPr id="18" name="TextBox 8"/>
              <p:cNvSpPr txBox="1">
                <a:spLocks noChangeArrowheads="1"/>
              </p:cNvSpPr>
              <p:nvPr/>
            </p:nvSpPr>
            <p:spPr bwMode="auto">
              <a:xfrm>
                <a:off x="5357819" y="5786456"/>
                <a:ext cx="1214446" cy="680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66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sz="6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4429124" y="6117674"/>
                <a:ext cx="928695" cy="1706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0"/>
              <p:cNvSpPr txBox="1">
                <a:spLocks noChangeArrowheads="1"/>
              </p:cNvSpPr>
              <p:nvPr/>
            </p:nvSpPr>
            <p:spPr bwMode="auto">
              <a:xfrm>
                <a:off x="4493265" y="5563371"/>
                <a:ext cx="503147" cy="623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0" b="1" u="sng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6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60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15"/>
              <p:cNvSpPr txBox="1">
                <a:spLocks noChangeArrowheads="1"/>
              </p:cNvSpPr>
              <p:nvPr/>
            </p:nvSpPr>
            <p:spPr bwMode="auto">
              <a:xfrm>
                <a:off x="4550190" y="6061935"/>
                <a:ext cx="785818" cy="566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Группа 38"/>
            <p:cNvGrpSpPr/>
            <p:nvPr/>
          </p:nvGrpSpPr>
          <p:grpSpPr>
            <a:xfrm>
              <a:off x="642910" y="3857628"/>
              <a:ext cx="2347004" cy="571504"/>
              <a:chOff x="724798" y="3857628"/>
              <a:chExt cx="2347004" cy="571504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>
                <a:off x="2754300" y="4427580"/>
                <a:ext cx="317502" cy="155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724798" y="3857628"/>
                <a:ext cx="317502" cy="1552"/>
              </a:xfrm>
              <a:prstGeom prst="straightConnector1">
                <a:avLst/>
              </a:prstGeom>
              <a:ln w="41275">
                <a:solidFill>
                  <a:srgbClr val="0014A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1"/>
          <p:cNvGrpSpPr>
            <a:grpSpLocks/>
          </p:cNvGrpSpPr>
          <p:nvPr/>
        </p:nvGrpSpPr>
        <p:grpSpPr bwMode="auto">
          <a:xfrm>
            <a:off x="4643439" y="4572008"/>
            <a:ext cx="3929088" cy="1643055"/>
            <a:chOff x="4429124" y="5563371"/>
            <a:chExt cx="2455698" cy="1008756"/>
          </a:xfrm>
        </p:grpSpPr>
        <p:sp>
          <p:nvSpPr>
            <p:cNvPr id="27" name="TextBox 8"/>
            <p:cNvSpPr txBox="1">
              <a:spLocks noChangeArrowheads="1"/>
            </p:cNvSpPr>
            <p:nvPr/>
          </p:nvSpPr>
          <p:spPr bwMode="auto">
            <a:xfrm>
              <a:off x="5357818" y="5786455"/>
              <a:ext cx="1527004" cy="680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6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10м/с</a:t>
              </a:r>
              <a:endPara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429124" y="611767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10"/>
            <p:cNvSpPr txBox="1">
              <a:spLocks noChangeArrowheads="1"/>
            </p:cNvSpPr>
            <p:nvPr/>
          </p:nvSpPr>
          <p:spPr bwMode="auto">
            <a:xfrm>
              <a:off x="4493265" y="5563371"/>
              <a:ext cx="716548" cy="62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60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6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4550190" y="6061935"/>
              <a:ext cx="785818" cy="510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6786578" y="5143512"/>
            <a:ext cx="9286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02498E-6 L -0.74965 -0.50948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-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31" grpId="0"/>
      <p:bldP spid="3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7" cstate="print"/>
          <a:srcRect t="8935" r="6180" b="45272"/>
          <a:stretch>
            <a:fillRect/>
          </a:stretch>
        </p:blipFill>
        <p:spPr bwMode="auto">
          <a:xfrm>
            <a:off x="6949" y="-61809"/>
            <a:ext cx="90011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>
            <a:off x="285720" y="3929066"/>
            <a:ext cx="82868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трелка вправо 4"/>
          <p:cNvSpPr/>
          <p:nvPr/>
        </p:nvSpPr>
        <p:spPr>
          <a:xfrm>
            <a:off x="500034" y="3500438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915663"/>
            <a:ext cx="1067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8001024" y="3500438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00958" y="2844225"/>
            <a:ext cx="1067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57158" y="4000506"/>
            <a:ext cx="328614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3643308" y="4000505"/>
            <a:ext cx="5000659" cy="238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Левая фигурная скобка 17"/>
          <p:cNvSpPr/>
          <p:nvPr/>
        </p:nvSpPr>
        <p:spPr>
          <a:xfrm rot="16200000" flipH="1">
            <a:off x="4214810" y="-357214"/>
            <a:ext cx="500066" cy="8215370"/>
          </a:xfrm>
          <a:prstGeom prst="leftBrace">
            <a:avLst>
              <a:gd name="adj1" fmla="val 8333"/>
              <a:gd name="adj2" fmla="val 50115"/>
            </a:avLst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2844225"/>
            <a:ext cx="1181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631" y="4143380"/>
            <a:ext cx="368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С.о. свяжем с дорогой.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1868" y="4143380"/>
            <a:ext cx="264320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6512" y="4143380"/>
            <a:ext cx="271464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160=3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868" y="4786322"/>
            <a:ext cx="271464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160=(3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+5)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7950" y="4786322"/>
            <a:ext cx="135732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5429264"/>
            <a:ext cx="9226308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С.о. свяжем с первым велосипедистом. Тогда скорость второго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32" y="5854503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v'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214546" y="5857892"/>
            <a:ext cx="178595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v'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00496" y="5857892"/>
            <a:ext cx="185738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57290" y="3000372"/>
            <a:ext cx="135732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14942" y="2977218"/>
            <a:ext cx="14287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43042" y="3571876"/>
            <a:ext cx="78581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60м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43570" y="3571876"/>
            <a:ext cx="10001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100м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0" y="500042"/>
            <a:ext cx="9144000" cy="95923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велосипедисты встретились через 20с, первый до</a:t>
            </a:r>
          </a:p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встречи прошёл 60м, а второй 100м!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651557" y="342900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32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8" cstate="print"/>
          <a:srcRect t="26559" r="7232" b="48192"/>
          <a:stretch>
            <a:fillRect/>
          </a:stretch>
        </p:blipFill>
        <p:spPr bwMode="auto">
          <a:xfrm>
            <a:off x="0" y="0"/>
            <a:ext cx="91440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>
            <a:off x="285720" y="3060474"/>
            <a:ext cx="828680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право 3"/>
          <p:cNvSpPr/>
          <p:nvPr/>
        </p:nvSpPr>
        <p:spPr>
          <a:xfrm>
            <a:off x="357158" y="2488575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87467"/>
            <a:ext cx="1715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км/с</a:t>
            </a:r>
          </a:p>
        </p:txBody>
      </p:sp>
      <p:sp>
        <p:nvSpPr>
          <p:cNvPr id="6" name="Левая фигурная скобка 5"/>
          <p:cNvSpPr/>
          <p:nvPr/>
        </p:nvSpPr>
        <p:spPr>
          <a:xfrm rot="16200000" flipH="1">
            <a:off x="4143372" y="-1369078"/>
            <a:ext cx="500066" cy="8215370"/>
          </a:xfrm>
          <a:prstGeom prst="leftBrace">
            <a:avLst>
              <a:gd name="adj1" fmla="val 8333"/>
              <a:gd name="adj2" fmla="val 50115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845633"/>
            <a:ext cx="1386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01090" y="2802592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28596" y="3214686"/>
            <a:ext cx="571504" cy="214314"/>
          </a:xfrm>
          <a:prstGeom prst="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000372"/>
            <a:ext cx="1715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км/с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844" y="3929066"/>
            <a:ext cx="2000264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429000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С.о. свяжем с Землёй. Для первого …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218339"/>
            <a:ext cx="171448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6593" y="3929066"/>
            <a:ext cx="2786082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1200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9730" y="3929066"/>
            <a:ext cx="1571636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4ч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9125" y="5214950"/>
            <a:ext cx="2643206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1200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4619" y="5214950"/>
            <a:ext cx="1026009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=t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143644"/>
            <a:ext cx="6215074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Самолёты прилетят одновременно!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714884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Второй летел на 1 ч меньше первого </a:t>
            </a: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 t="26559" r="7232" b="48192"/>
          <a:stretch>
            <a:fillRect/>
          </a:stretch>
        </p:blipFill>
        <p:spPr bwMode="auto">
          <a:xfrm>
            <a:off x="0" y="0"/>
            <a:ext cx="885828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ine 29"/>
          <p:cNvSpPr>
            <a:spLocks noChangeShapeType="1"/>
          </p:cNvSpPr>
          <p:nvPr/>
        </p:nvSpPr>
        <p:spPr bwMode="auto">
          <a:xfrm flipV="1">
            <a:off x="2143108" y="2643181"/>
            <a:ext cx="2786082" cy="27146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31"/>
          <p:cNvSpPr>
            <a:spLocks noChangeShapeType="1"/>
          </p:cNvSpPr>
          <p:nvPr/>
        </p:nvSpPr>
        <p:spPr bwMode="auto">
          <a:xfrm flipH="1">
            <a:off x="2143108" y="2143116"/>
            <a:ext cx="45719" cy="3286148"/>
          </a:xfrm>
          <a:prstGeom prst="line">
            <a:avLst/>
          </a:prstGeom>
          <a:noFill/>
          <a:ln w="38100">
            <a:solidFill>
              <a:srgbClr val="1C311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5984" y="200024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(км)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519179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5357826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5357826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5357826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5357826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466630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2452514" y="5072074"/>
            <a:ext cx="571504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43108" y="4786322"/>
            <a:ext cx="642942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2143140" y="5389185"/>
            <a:ext cx="33859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3464711" y="4107661"/>
            <a:ext cx="2500330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43108" y="2928934"/>
            <a:ext cx="2571768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00100" y="2643182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 flipV="1">
            <a:off x="2714612" y="2643181"/>
            <a:ext cx="2143140" cy="2714642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2893207" y="4964917"/>
            <a:ext cx="785818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43108" y="4643446"/>
            <a:ext cx="1071570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14414" y="421481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28926" y="6000768"/>
            <a:ext cx="6215074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Самолёты прилетят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одновременно!</a:t>
            </a: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-36512" y="-27384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5" grpId="0" animBg="1"/>
      <p:bldP spid="24" grpId="0"/>
      <p:bldP spid="25" grpId="0" animBg="1"/>
      <p:bldP spid="30" grpId="0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6" cstate="print"/>
          <a:srcRect l="15057" t="8578" r="13479" b="67059"/>
          <a:stretch>
            <a:fillRect/>
          </a:stretch>
        </p:blipFill>
        <p:spPr bwMode="auto">
          <a:xfrm>
            <a:off x="0" y="-27384"/>
            <a:ext cx="9144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>
            <a:off x="285720" y="3058397"/>
            <a:ext cx="828680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право 3"/>
          <p:cNvSpPr/>
          <p:nvPr/>
        </p:nvSpPr>
        <p:spPr>
          <a:xfrm>
            <a:off x="357158" y="2786058"/>
            <a:ext cx="135732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17885"/>
            <a:ext cx="1273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133595"/>
            <a:ext cx="108876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01090" y="3146511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flipH="1">
            <a:off x="7643834" y="2654376"/>
            <a:ext cx="357190" cy="214314"/>
          </a:xfrm>
          <a:prstGeom prst="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15206" y="1998163"/>
            <a:ext cx="1375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13821" y="3157146"/>
            <a:ext cx="492443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940128"/>
            <a:ext cx="142876" cy="21431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86710" y="2940128"/>
            <a:ext cx="142876" cy="21431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14612" y="2285992"/>
            <a:ext cx="250033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+ vt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414" y="3142563"/>
            <a:ext cx="3071834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4414" y="3785505"/>
            <a:ext cx="3429024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-270 +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9475" y="4428447"/>
            <a:ext cx="2270955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0562" y="3717456"/>
            <a:ext cx="4643438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момент встречи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к2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к1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3504" y="4288960"/>
            <a:ext cx="3643338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-270 +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6248" y="4931902"/>
            <a:ext cx="2714644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-270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5206" y="4931902"/>
            <a:ext cx="1500198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072074"/>
            <a:ext cx="4143372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20с=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780806"/>
            <a:ext cx="9144000" cy="1077218"/>
          </a:xfrm>
          <a:prstGeom prst="rect">
            <a:avLst/>
          </a:prstGeom>
          <a:solidFill>
            <a:srgbClr val="F9E3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автомобиль и пешеход встретятся в точке с координатой …..м, через …..с.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894513" y="498475"/>
            <a:ext cx="1271587" cy="190500"/>
          </a:xfrm>
          <a:prstGeom prst="rect">
            <a:avLst/>
          </a:prstGeom>
          <a:noFill/>
          <a:ln w="952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214414" y="285728"/>
            <a:ext cx="2286016" cy="285752"/>
          </a:xfrm>
          <a:prstGeom prst="rect">
            <a:avLst/>
          </a:prstGeom>
          <a:noFill/>
          <a:ln w="952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714744" y="600386"/>
            <a:ext cx="1785950" cy="285752"/>
          </a:xfrm>
          <a:prstGeom prst="rect">
            <a:avLst/>
          </a:prstGeom>
          <a:noFill/>
          <a:ln w="952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36512" y="-27384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027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-71462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857232"/>
            <a:ext cx="7072362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Гр.4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№22,23,32,33,34</a:t>
            </a:r>
            <a:endParaRPr lang="ru-RU" sz="4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/>
              <a:t> </a:t>
            </a:r>
            <a:endParaRPr lang="en-US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lum bright="7000"/>
          </a:blip>
          <a:srcRect/>
          <a:stretch>
            <a:fillRect/>
          </a:stretch>
        </p:blipFill>
        <p:spPr bwMode="auto">
          <a:xfrm>
            <a:off x="0" y="-1"/>
            <a:ext cx="2422734" cy="3985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2735" y="1"/>
            <a:ext cx="4525530" cy="398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985607"/>
            <a:ext cx="914400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Гирю из сосуда 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перенесли в сосуд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Туда же перелили воду из мензурки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Определите удельную теплоемкость материала гири, пренебрегая нагреванием сосуда и объемом термометра. Из какого материала может быть сделана эта гиря?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5684891" y="158417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792974" y="2762904"/>
            <a:ext cx="212400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650098" y="19113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71332" y="269146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082245" y="176277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051692" y="174912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78726" y="63628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285852" y="114298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285992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4" y="221455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31°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143900" y="6985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 3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55209 -0.09259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30209 -0.00718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13802 -0.09121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 l="15617" t="8632" r="14684" b="72341"/>
          <a:stretch>
            <a:fillRect/>
          </a:stretch>
        </p:blipFill>
        <p:spPr bwMode="auto">
          <a:xfrm>
            <a:off x="0" y="116632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2632" t="26658" r="32240" b="31282"/>
          <a:stretch>
            <a:fillRect/>
          </a:stretch>
        </p:blipFill>
        <p:spPr bwMode="auto">
          <a:xfrm>
            <a:off x="4535488" y="1052736"/>
            <a:ext cx="46085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1357298"/>
            <a:ext cx="3071834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ru-RU" sz="36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143116"/>
            <a:ext cx="3071834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ru-RU" sz="36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3571876"/>
            <a:ext cx="2071702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0 м/с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4479" y="4214818"/>
            <a:ext cx="3315107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-20м/20с =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6989887" y="2464587"/>
            <a:ext cx="1785950" cy="1588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72364" y="4214818"/>
            <a:ext cx="1571636" cy="646331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 м/с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4857760"/>
            <a:ext cx="300039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10м/20с =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768" y="4857760"/>
            <a:ext cx="1571636" cy="646331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 м/с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6050" y="1353909"/>
            <a:ext cx="2000264" cy="646331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2928934"/>
            <a:ext cx="3071834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к2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3571876"/>
            <a:ext cx="3500462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к3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-10 +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357694"/>
            <a:ext cx="4500562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момент встречи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к2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к3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929198"/>
            <a:ext cx="3786182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-10 +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572140"/>
            <a:ext cx="2143108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211669"/>
            <a:ext cx="135729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=t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14546" y="5780806"/>
            <a:ext cx="6929454" cy="954107"/>
          </a:xfrm>
          <a:prstGeom prst="rect">
            <a:avLst/>
          </a:prstGeom>
          <a:solidFill>
            <a:srgbClr val="F9E3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второй с третьим встретятся в точке с координатой -…м через …с.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053" y="1112739"/>
            <a:ext cx="3000396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866658"/>
            <a:ext cx="3071834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ru-RU" sz="36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768" y="928670"/>
            <a:ext cx="2000232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=-10м/с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1000108"/>
            <a:ext cx="1714512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5м/с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2546146"/>
            <a:ext cx="1857388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к1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3189088"/>
            <a:ext cx="3214710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6600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к2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150 -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900475"/>
            <a:ext cx="4500562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момент встречи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к1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к2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429447"/>
            <a:ext cx="3000364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=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150 -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072389"/>
            <a:ext cx="2143108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743817"/>
            <a:ext cx="1571604" cy="646331"/>
          </a:xfrm>
          <a:prstGeom prst="rect">
            <a:avLst/>
          </a:prstGeom>
          <a:solidFill>
            <a:srgbClr val="F9E3A5"/>
          </a:solidFill>
          <a:ln w="571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=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10с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1604" y="6027003"/>
            <a:ext cx="6929454" cy="830997"/>
          </a:xfrm>
          <a:prstGeom prst="rect">
            <a:avLst/>
          </a:prstGeom>
          <a:solidFill>
            <a:srgbClr val="F9E3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первый велосипедист  встретится со вторым в точке с координатой  …м через …с.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 l="15617" t="68718" r="14684" b="21268"/>
          <a:stretch>
            <a:fillRect/>
          </a:stretch>
        </p:blipFill>
        <p:spPr bwMode="auto">
          <a:xfrm>
            <a:off x="5954" y="18249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682764" y="413324"/>
            <a:ext cx="1317468" cy="285752"/>
          </a:xfrm>
          <a:prstGeom prst="rect">
            <a:avLst/>
          </a:prstGeom>
          <a:noFill/>
          <a:ln w="952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071670" y="428604"/>
            <a:ext cx="2357454" cy="285752"/>
          </a:xfrm>
          <a:prstGeom prst="rect">
            <a:avLst/>
          </a:prstGeom>
          <a:noFill/>
          <a:ln w="952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 flipH="1" flipV="1">
            <a:off x="-428660" y="3652608"/>
            <a:ext cx="2857520" cy="1571636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64374" y="2538506"/>
            <a:ext cx="2121874" cy="646331"/>
          </a:xfrm>
          <a:prstGeom prst="rect">
            <a:avLst/>
          </a:prstGeom>
          <a:solidFill>
            <a:srgbClr val="F9E3A5"/>
          </a:solidFill>
          <a:ln w="571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встр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50м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4357686" y="1571612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976450" y="1948729"/>
            <a:ext cx="744114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651589" y="1576259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 flipH="1">
            <a:off x="7744160" y="1494188"/>
            <a:ext cx="971243" cy="220300"/>
          </a:xfrm>
          <a:prstGeom prst="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037042" y="1919823"/>
            <a:ext cx="41549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86776" y="1785926"/>
            <a:ext cx="142876" cy="21431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169285" y="1811839"/>
            <a:ext cx="142876" cy="21431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3571868" y="1899797"/>
            <a:ext cx="5100987" cy="290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00694" y="1928802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(м)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43966" y="512035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19311" y="5222590"/>
            <a:ext cx="4286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15243" y="5307654"/>
            <a:ext cx="5715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5334247" y="4878338"/>
            <a:ext cx="900000" cy="1588"/>
          </a:xfrm>
          <a:prstGeom prst="line">
            <a:avLst/>
          </a:prstGeom>
          <a:ln w="2857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336552" y="4840511"/>
            <a:ext cx="720000" cy="1588"/>
          </a:xfrm>
          <a:prstGeom prst="line">
            <a:avLst/>
          </a:prstGeom>
          <a:ln w="38100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824199" y="4568385"/>
            <a:ext cx="5974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Line 29"/>
          <p:cNvSpPr>
            <a:spLocks noChangeShapeType="1"/>
          </p:cNvSpPr>
          <p:nvPr/>
        </p:nvSpPr>
        <p:spPr bwMode="auto">
          <a:xfrm flipV="1">
            <a:off x="5379084" y="2825599"/>
            <a:ext cx="2264750" cy="2460789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4681323" y="2076325"/>
            <a:ext cx="8117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5243848" y="3877240"/>
            <a:ext cx="1980000" cy="1588"/>
          </a:xfrm>
          <a:prstGeom prst="line">
            <a:avLst/>
          </a:prstGeom>
          <a:ln w="38100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5784829" y="4543314"/>
            <a:ext cx="1800000" cy="0"/>
          </a:xfrm>
          <a:prstGeom prst="line">
            <a:avLst/>
          </a:prstGeom>
          <a:ln w="2857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842472" y="3617401"/>
            <a:ext cx="597417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31"/>
          <p:cNvSpPr>
            <a:spLocks noChangeShapeType="1"/>
          </p:cNvSpPr>
          <p:nvPr/>
        </p:nvSpPr>
        <p:spPr bwMode="auto">
          <a:xfrm flipH="1">
            <a:off x="5357818" y="2071678"/>
            <a:ext cx="45719" cy="3286148"/>
          </a:xfrm>
          <a:prstGeom prst="line">
            <a:avLst/>
          </a:prstGeom>
          <a:noFill/>
          <a:ln w="38100">
            <a:solidFill>
              <a:srgbClr val="1C311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437027" y="5214950"/>
            <a:ext cx="632310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Line 32"/>
          <p:cNvSpPr>
            <a:spLocks noChangeShapeType="1"/>
          </p:cNvSpPr>
          <p:nvPr/>
        </p:nvSpPr>
        <p:spPr bwMode="auto">
          <a:xfrm>
            <a:off x="5357850" y="5317747"/>
            <a:ext cx="33859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Line 29"/>
          <p:cNvSpPr>
            <a:spLocks noChangeShapeType="1"/>
          </p:cNvSpPr>
          <p:nvPr/>
        </p:nvSpPr>
        <p:spPr bwMode="auto">
          <a:xfrm>
            <a:off x="5429255" y="2357430"/>
            <a:ext cx="2428893" cy="292895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4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5" grpId="0" animBg="1"/>
      <p:bldP spid="26" grpId="0" animBg="1"/>
      <p:bldP spid="31" grpId="0" animBg="1"/>
      <p:bldP spid="31" grpId="1" animBg="1"/>
      <p:bldP spid="3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4" grpId="0"/>
      <p:bldP spid="45" grpId="0"/>
      <p:bldP spid="46" grpId="0" animBg="1"/>
      <p:bldP spid="49" grpId="0" animBg="1"/>
      <p:bldP spid="53" grpId="0" animBg="1"/>
      <p:bldP spid="54" grpId="0" animBg="1"/>
      <p:bldP spid="55" grpId="0" animBg="1"/>
      <p:bldP spid="58" grpId="0" animBg="1"/>
      <p:bldP spid="43" grpId="0" animBg="1"/>
      <p:bldP spid="59" grpId="0" animBg="1"/>
      <p:bldP spid="50" grpId="0" animBg="1"/>
      <p:bldP spid="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 cstate="print"/>
          <a:srcRect l="15647" t="10055" r="14069" b="80628"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500174"/>
            <a:ext cx="4143372" cy="1569660"/>
          </a:xfrm>
          <a:prstGeom prst="rect">
            <a:avLst/>
          </a:prstGeom>
          <a:solidFill>
            <a:srgbClr val="F9E3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лсп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=36км/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…..м/с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втр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м/с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втр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1364938"/>
            <a:ext cx="3429024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С.о. свяжем с дорогой. 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Ветер встречный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14686"/>
            <a:ext cx="8929718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С.о. свяжем с велосипедистом. Ветер встречный …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9454" y="2071678"/>
            <a:ext cx="2071702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втр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4м/с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2143116"/>
            <a:ext cx="228601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влсп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10м/с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14810" y="2714620"/>
            <a:ext cx="1000132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10740" y="2719267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7601284" y="2637196"/>
            <a:ext cx="971243" cy="220300"/>
          </a:xfrm>
          <a:prstGeom prst="rightArrow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43306" y="3071810"/>
            <a:ext cx="5100987" cy="290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0" y="4572008"/>
            <a:ext cx="5100987" cy="290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143504" y="4357694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714752"/>
            <a:ext cx="221454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влсп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0м/с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3357553" y="4214818"/>
            <a:ext cx="1571636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143240" y="3672220"/>
            <a:ext cx="2643206" cy="584775"/>
          </a:xfrm>
          <a:prstGeom prst="rect">
            <a:avLst/>
          </a:prstGeom>
          <a:solidFill>
            <a:srgbClr val="F9E3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втр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'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14м/с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857760"/>
            <a:ext cx="8929718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С.о. свяжем с велосипедистом. Ветер попутный …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142876" y="6215082"/>
            <a:ext cx="5100987" cy="290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286380" y="6000768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572140"/>
            <a:ext cx="221454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влсп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0м/с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364" y="5357826"/>
            <a:ext cx="2214578" cy="584775"/>
          </a:xfrm>
          <a:prstGeom prst="rect">
            <a:avLst/>
          </a:prstGeom>
          <a:solidFill>
            <a:srgbClr val="F9E3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втр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'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6м/с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929058" y="5857892"/>
            <a:ext cx="642942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3" grpId="0"/>
      <p:bldP spid="14" grpId="0" animBg="1"/>
      <p:bldP spid="15" grpId="0" animBg="1"/>
      <p:bldP spid="16" grpId="0" animBg="1"/>
      <p:bldP spid="17" grpId="0" animBg="1"/>
      <p:bldP spid="19" grpId="0"/>
      <p:bldP spid="20" grpId="0" animBg="1"/>
      <p:bldP spid="22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6" cstate="print"/>
          <a:srcRect l="15647" t="20110" r="14069" b="62910"/>
          <a:stretch>
            <a:fillRect/>
          </a:stretch>
        </p:blipFill>
        <p:spPr bwMode="auto">
          <a:xfrm>
            <a:off x="0" y="0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033793"/>
            <a:ext cx="4143372" cy="1569660"/>
          </a:xfrm>
          <a:prstGeom prst="rect">
            <a:avLst/>
          </a:prstGeom>
          <a:solidFill>
            <a:srgbClr val="F9E3A5">
              <a:alpha val="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трктр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=18км/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…..м/с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врхн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нжп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000628" y="1732761"/>
            <a:ext cx="2357454" cy="1053297"/>
            <a:chOff x="5000628" y="1732761"/>
            <a:chExt cx="2357454" cy="105329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667829" y="1732761"/>
              <a:ext cx="1000132" cy="6429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5000628" y="2285992"/>
              <a:ext cx="2357454" cy="500066"/>
            </a:xfrm>
            <a:prstGeom prst="ellipse">
              <a:avLst/>
            </a:prstGeom>
            <a:solidFill>
              <a:srgbClr val="F9E3A5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 вправо 6"/>
            <p:cNvSpPr/>
            <p:nvPr/>
          </p:nvSpPr>
          <p:spPr>
            <a:xfrm>
              <a:off x="6572264" y="1857364"/>
              <a:ext cx="428628" cy="35719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27457" y="1164250"/>
            <a:ext cx="228601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трктр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5м/с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7274357" y="1746387"/>
            <a:ext cx="1000132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57356" y="1571612"/>
            <a:ext cx="3786214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С.о. свяжем с дорогой.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641298" y="2464115"/>
            <a:ext cx="502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6000760" y="2175015"/>
            <a:ext cx="1000132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997899" y="2000240"/>
            <a:ext cx="228601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врхн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10м/с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190" y="2786058"/>
            <a:ext cx="228601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нжн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=0м/с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571868" y="2857496"/>
            <a:ext cx="5207258" cy="436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286380" y="5273117"/>
            <a:ext cx="714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42844" y="5599930"/>
            <a:ext cx="5207258" cy="436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3571876"/>
            <a:ext cx="6215074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С.о. свяжем с трактором /трактористом/.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928662" y="4528360"/>
            <a:ext cx="2357454" cy="1053297"/>
            <a:chOff x="5000628" y="1732761"/>
            <a:chExt cx="2357454" cy="105329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667829" y="1732761"/>
              <a:ext cx="1000132" cy="6429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000628" y="2285992"/>
              <a:ext cx="2357454" cy="500066"/>
            </a:xfrm>
            <a:prstGeom prst="ellipse">
              <a:avLst/>
            </a:prstGeom>
            <a:solidFill>
              <a:srgbClr val="F9E3A5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/>
            <p:cNvSpPr/>
            <p:nvPr/>
          </p:nvSpPr>
          <p:spPr>
            <a:xfrm>
              <a:off x="6572264" y="1857364"/>
              <a:ext cx="428628" cy="35719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4071942"/>
            <a:ext cx="228601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трктр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=0м/с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071670" y="5000636"/>
            <a:ext cx="571504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571736" y="4357694"/>
            <a:ext cx="228601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врхн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5м/с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flipH="1">
            <a:off x="1484886" y="5500702"/>
            <a:ext cx="642942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0" y="5715016"/>
            <a:ext cx="228601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нжн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-5м/с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9" grpId="0" animBg="1"/>
      <p:bldP spid="10" grpId="0" animBg="1"/>
      <p:bldP spid="11" grpId="0" animBg="1"/>
      <p:bldP spid="12" grpId="0"/>
      <p:bldP spid="15" grpId="0" animBg="1"/>
      <p:bldP spid="16" grpId="0" animBg="1"/>
      <p:bldP spid="17" grpId="0" animBg="1"/>
      <p:bldP spid="18" grpId="0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6" cstate="print"/>
          <a:srcRect l="15647" t="54809" r="14069" b="28949"/>
          <a:stretch>
            <a:fillRect/>
          </a:stretch>
        </p:blipFill>
        <p:spPr bwMode="auto">
          <a:xfrm>
            <a:off x="0" y="20116"/>
            <a:ext cx="9144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652649"/>
            <a:ext cx="2786050" cy="2062103"/>
          </a:xfrm>
          <a:prstGeom prst="rect">
            <a:avLst/>
          </a:prstGeom>
          <a:solidFill>
            <a:srgbClr val="F9E3A5">
              <a:alpha val="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эскл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=0,75м/с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пссжр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0,25м/с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s= 20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-?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643702" y="1500174"/>
            <a:ext cx="2143140" cy="178595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 flipH="1">
            <a:off x="6929454" y="1785926"/>
            <a:ext cx="142876" cy="1143008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367310">
            <a:off x="6606698" y="3066661"/>
            <a:ext cx="1000132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9407084">
            <a:off x="6798803" y="2979058"/>
            <a:ext cx="2000264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эскл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=0,75м/с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9367310">
            <a:off x="7106763" y="1780776"/>
            <a:ext cx="1000132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19407084">
            <a:off x="5553287" y="1813399"/>
            <a:ext cx="2316261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пссжр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0,25м/с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1357298"/>
            <a:ext cx="3429024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С.о. свяжем с землёй.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7704" y="1836098"/>
            <a:ext cx="2855866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пссжр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‘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пссжр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эскл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8794" y="2796691"/>
            <a:ext cx="4643470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пссжр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'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0,25м/с +0,75м/с =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12" y="3357562"/>
            <a:ext cx="1785950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пссжр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572000" y="3571876"/>
            <a:ext cx="571504" cy="28575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214942" y="3404741"/>
            <a:ext cx="1285884" cy="523220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…с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429264"/>
            <a:ext cx="8929718" cy="9541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20м относительно земли пассажир пройдёт за ….с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-11875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7929586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№5/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/к т№3</a:t>
            </a:r>
          </a:p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63,64,68,69,70</a:t>
            </a:r>
            <a:r>
              <a:rPr lang="ru-RU" sz="4400" dirty="0" smtClean="0">
                <a:solidFill>
                  <a:srgbClr val="006600"/>
                </a:solidFill>
              </a:rPr>
              <a:t> </a:t>
            </a:r>
            <a:endParaRPr lang="ru-RU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4290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7" cstate="print"/>
          <a:srcRect l="15647" t="8578" r="14069" b="84320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071546"/>
            <a:ext cx="2143108" cy="1569660"/>
          </a:xfrm>
          <a:prstGeom prst="rect">
            <a:avLst/>
          </a:prstGeom>
          <a:solidFill>
            <a:srgbClr val="F9E3A5">
              <a:alpha val="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a=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0,6м/с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59259" y="1478908"/>
            <a:ext cx="502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072198" y="1643050"/>
            <a:ext cx="1000132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494393" y="1928802"/>
            <a:ext cx="3206994" cy="158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6215074" y="928670"/>
            <a:ext cx="500066" cy="584775"/>
            <a:chOff x="5857884" y="1500174"/>
            <a:chExt cx="500066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857884" y="1500174"/>
              <a:ext cx="50006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7215206" y="857232"/>
            <a:ext cx="500066" cy="584775"/>
            <a:chOff x="5857884" y="1500174"/>
            <a:chExt cx="500066" cy="584775"/>
          </a:xfrm>
        </p:grpSpPr>
        <p:sp>
          <p:nvSpPr>
            <p:cNvPr id="14" name="TextBox 13"/>
            <p:cNvSpPr txBox="1"/>
            <p:nvPr/>
          </p:nvSpPr>
          <p:spPr>
            <a:xfrm>
              <a:off x="5857884" y="1500174"/>
              <a:ext cx="50006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Стрелка вправо 15"/>
          <p:cNvSpPr/>
          <p:nvPr/>
        </p:nvSpPr>
        <p:spPr>
          <a:xfrm>
            <a:off x="7072330" y="1428736"/>
            <a:ext cx="1000132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7356" y="1071546"/>
            <a:ext cx="4071966" cy="9541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Автомобиль движется равноускоренно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891863"/>
            <a:ext cx="135732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5984" y="227874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928926" y="2207302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2"/>
          <p:cNvGrpSpPr>
            <a:grpSpLocks/>
          </p:cNvGrpSpPr>
          <p:nvPr/>
        </p:nvGrpSpPr>
        <p:grpSpPr bwMode="auto">
          <a:xfrm>
            <a:off x="4391142" y="2000237"/>
            <a:ext cx="1108732" cy="999695"/>
            <a:chOff x="6856" y="7850"/>
            <a:chExt cx="634" cy="624"/>
          </a:xfrm>
        </p:grpSpPr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" name="Group 24"/>
            <p:cNvGrpSpPr>
              <a:grpSpLocks/>
            </p:cNvGrpSpPr>
            <p:nvPr/>
          </p:nvGrpSpPr>
          <p:grpSpPr bwMode="auto">
            <a:xfrm>
              <a:off x="6856" y="7850"/>
              <a:ext cx="634" cy="624"/>
              <a:chOff x="7336" y="7713"/>
              <a:chExt cx="634" cy="624"/>
            </a:xfrm>
          </p:grpSpPr>
          <p:sp>
            <p:nvSpPr>
              <p:cNvPr id="29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6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428760" y="2893007"/>
            <a:ext cx="135732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=t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06916" y="2935883"/>
            <a:ext cx="135732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=t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6248" y="2928934"/>
            <a:ext cx="1071570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10с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5113170"/>
            <a:ext cx="9144000" cy="95410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при таком ускорении за ….с автомобиль разгонится до … м/с и проедет 30м.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3477284"/>
            <a:ext cx="4643438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Ускорение показывает,  на сколько увеличивается скорость за 1 с. 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43108" y="4548854"/>
            <a:ext cx="26431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…м/с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357950" y="2184752"/>
            <a:ext cx="2572034" cy="2601570"/>
            <a:chOff x="13866" y="8350"/>
            <a:chExt cx="1796" cy="2516"/>
          </a:xfrm>
        </p:grpSpPr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15323" y="10417"/>
              <a:ext cx="339" cy="4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ru-RU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13866" y="10522"/>
              <a:ext cx="16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13935" y="8350"/>
              <a:ext cx="688" cy="4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,м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 flipV="1">
              <a:off x="13941" y="8617"/>
              <a:ext cx="1" cy="19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40" name="Line 29"/>
          <p:cNvSpPr>
            <a:spLocks noChangeShapeType="1"/>
          </p:cNvSpPr>
          <p:nvPr/>
        </p:nvSpPr>
        <p:spPr bwMode="auto">
          <a:xfrm flipV="1">
            <a:off x="6478816" y="2773701"/>
            <a:ext cx="1714512" cy="1643074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5400000">
            <a:off x="7371791" y="3654319"/>
            <a:ext cx="1500198" cy="158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ый треугольник 43"/>
          <p:cNvSpPr/>
          <p:nvPr/>
        </p:nvSpPr>
        <p:spPr>
          <a:xfrm flipH="1">
            <a:off x="6526366" y="2923826"/>
            <a:ext cx="1566528" cy="1484948"/>
          </a:xfrm>
          <a:prstGeom prst="rtTriangle">
            <a:avLst/>
          </a:prstGeom>
          <a:solidFill>
            <a:srgbClr val="F9E3A5"/>
          </a:solidFill>
          <a:ln>
            <a:solidFill>
              <a:srgbClr val="F9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195138" y="3786190"/>
            <a:ext cx="857256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30м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3.27475E-6 L -0.16337 -3.27475E-6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/>
      <p:bldP spid="7" grpId="0" animBg="1"/>
      <p:bldP spid="16" grpId="0" animBg="1"/>
      <p:bldP spid="17" grpId="0" animBg="1"/>
      <p:bldP spid="18" grpId="0" animBg="1"/>
      <p:bldP spid="24" grpId="0"/>
      <p:bldP spid="25" grpId="0"/>
      <p:bldP spid="25" grpId="1"/>
      <p:bldP spid="31" grpId="0" animBg="1"/>
      <p:bldP spid="32" grpId="0" animBg="1"/>
      <p:bldP spid="33" grpId="0" animBg="1"/>
      <p:bldP spid="34" grpId="0" animBg="1"/>
      <p:bldP spid="36" grpId="0" animBg="1"/>
      <p:bldP spid="35" grpId="0" animBg="1"/>
      <p:bldP spid="40" grpId="0" animBg="1"/>
      <p:bldP spid="44" grpId="0" animBg="1"/>
      <p:bldP spid="4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9" cstate="print"/>
          <a:srcRect l="15647" t="15680" r="14069" b="68535"/>
          <a:stretch>
            <a:fillRect/>
          </a:stretch>
        </p:blipFill>
        <p:spPr bwMode="auto">
          <a:xfrm>
            <a:off x="0" y="0"/>
            <a:ext cx="9144000" cy="15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573588"/>
            <a:ext cx="1571604" cy="2062103"/>
          </a:xfrm>
          <a:prstGeom prst="rect">
            <a:avLst/>
          </a:prstGeom>
          <a:solidFill>
            <a:srgbClr val="F9E3A5">
              <a:alpha val="0"/>
            </a:srgb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-!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=3c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9s</a:t>
            </a:r>
            <a:r>
              <a:rPr lang="en-US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69892" y="2058407"/>
            <a:ext cx="502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082831" y="2143116"/>
            <a:ext cx="1000132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500694" y="2760086"/>
            <a:ext cx="3206994" cy="158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6225707" y="1508169"/>
            <a:ext cx="500066" cy="584775"/>
            <a:chOff x="5857884" y="1500174"/>
            <a:chExt cx="500066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5857884" y="1500174"/>
              <a:ext cx="50006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7225839" y="1436731"/>
            <a:ext cx="500066" cy="584775"/>
            <a:chOff x="5857884" y="1500174"/>
            <a:chExt cx="500066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5857884" y="1500174"/>
              <a:ext cx="50006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428728" y="1571612"/>
            <a:ext cx="4071966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С.о. свяжем с поездом.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Наблюдатель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двигается относительно вагонов равноускоренно.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857752" y="2404484"/>
            <a:ext cx="3857652" cy="285752"/>
            <a:chOff x="4857752" y="3429000"/>
            <a:chExt cx="3857652" cy="28575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857752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286380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715008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143636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572264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000892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429520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858148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286776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Трапеция 24"/>
          <p:cNvSpPr/>
          <p:nvPr/>
        </p:nvSpPr>
        <p:spPr>
          <a:xfrm flipV="1">
            <a:off x="5643570" y="1857364"/>
            <a:ext cx="357190" cy="571504"/>
          </a:xfrm>
          <a:prstGeom prst="trapezoi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452987" y="3421751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2143928" y="3350313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3606144" y="3143248"/>
            <a:ext cx="1108732" cy="999695"/>
            <a:chOff x="6856" y="7850"/>
            <a:chExt cx="634" cy="624"/>
          </a:xfrm>
        </p:grpSpPr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" name="Group 24"/>
            <p:cNvGrpSpPr>
              <a:grpSpLocks/>
            </p:cNvGrpSpPr>
            <p:nvPr/>
          </p:nvGrpSpPr>
          <p:grpSpPr bwMode="auto">
            <a:xfrm>
              <a:off x="6856" y="7850"/>
              <a:ext cx="634" cy="624"/>
              <a:chOff x="7336" y="7713"/>
              <a:chExt cx="634" cy="624"/>
            </a:xfrm>
          </p:grpSpPr>
          <p:sp>
            <p:nvSpPr>
              <p:cNvPr id="31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6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5000628" y="3286124"/>
            <a:ext cx="857256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064302"/>
            <a:ext cx="7215206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для девяти вагонов уравнение примет вид…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613" y="4638799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22"/>
          <p:cNvGrpSpPr>
            <a:grpSpLocks/>
          </p:cNvGrpSpPr>
          <p:nvPr/>
        </p:nvGrpSpPr>
        <p:grpSpPr bwMode="auto">
          <a:xfrm>
            <a:off x="1178183" y="4353047"/>
            <a:ext cx="1108732" cy="999695"/>
            <a:chOff x="6856" y="7850"/>
            <a:chExt cx="634" cy="624"/>
          </a:xfrm>
        </p:grpSpPr>
        <p:sp>
          <p:nvSpPr>
            <p:cNvPr id="37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Group 24"/>
            <p:cNvGrpSpPr>
              <a:grpSpLocks/>
            </p:cNvGrpSpPr>
            <p:nvPr/>
          </p:nvGrpSpPr>
          <p:grpSpPr bwMode="auto">
            <a:xfrm>
              <a:off x="6856" y="7850"/>
              <a:ext cx="634" cy="624"/>
              <a:chOff x="7336" y="7713"/>
              <a:chExt cx="634" cy="624"/>
            </a:xfrm>
          </p:grpSpPr>
          <p:sp>
            <p:nvSpPr>
              <p:cNvPr id="39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6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36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6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42" name="Прямая со стрелкой 41"/>
          <p:cNvCxnSpPr/>
          <p:nvPr/>
        </p:nvCxnSpPr>
        <p:spPr>
          <a:xfrm rot="10800000" flipV="1">
            <a:off x="500034" y="3786190"/>
            <a:ext cx="5143536" cy="114300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14612" y="459327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       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4360680" y="4397233"/>
            <a:ext cx="1283611" cy="999695"/>
            <a:chOff x="6856" y="7850"/>
            <a:chExt cx="734" cy="624"/>
          </a:xfrm>
        </p:grpSpPr>
        <p:sp>
          <p:nvSpPr>
            <p:cNvPr id="45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6" name="Group 24"/>
            <p:cNvGrpSpPr>
              <a:grpSpLocks/>
            </p:cNvGrpSpPr>
            <p:nvPr/>
          </p:nvGrpSpPr>
          <p:grpSpPr bwMode="auto">
            <a:xfrm>
              <a:off x="6856" y="7850"/>
              <a:ext cx="734" cy="624"/>
              <a:chOff x="7336" y="7713"/>
              <a:chExt cx="734" cy="624"/>
            </a:xfrm>
          </p:grpSpPr>
          <p:sp>
            <p:nvSpPr>
              <p:cNvPr id="47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 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36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9" name="Group 22"/>
          <p:cNvGrpSpPr>
            <a:grpSpLocks/>
          </p:cNvGrpSpPr>
          <p:nvPr/>
        </p:nvGrpSpPr>
        <p:grpSpPr bwMode="auto">
          <a:xfrm>
            <a:off x="5857884" y="3090083"/>
            <a:ext cx="1108732" cy="999695"/>
            <a:chOff x="6856" y="7850"/>
            <a:chExt cx="634" cy="624"/>
          </a:xfrm>
        </p:grpSpPr>
        <p:sp>
          <p:nvSpPr>
            <p:cNvPr id="50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1" name="Group 24"/>
            <p:cNvGrpSpPr>
              <a:grpSpLocks/>
            </p:cNvGrpSpPr>
            <p:nvPr/>
          </p:nvGrpSpPr>
          <p:grpSpPr bwMode="auto">
            <a:xfrm>
              <a:off x="6856" y="7850"/>
              <a:ext cx="634" cy="624"/>
              <a:chOff x="7336" y="7713"/>
              <a:chExt cx="634" cy="624"/>
            </a:xfrm>
          </p:grpSpPr>
          <p:sp>
            <p:nvSpPr>
              <p:cNvPr id="52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6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4" name="Group 22"/>
          <p:cNvGrpSpPr>
            <a:grpSpLocks/>
          </p:cNvGrpSpPr>
          <p:nvPr/>
        </p:nvGrpSpPr>
        <p:grpSpPr bwMode="auto">
          <a:xfrm>
            <a:off x="3103701" y="4375967"/>
            <a:ext cx="1108732" cy="999695"/>
            <a:chOff x="6856" y="7850"/>
            <a:chExt cx="634" cy="624"/>
          </a:xfrm>
        </p:grpSpPr>
        <p:sp>
          <p:nvSpPr>
            <p:cNvPr id="55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6" name="Group 24"/>
            <p:cNvGrpSpPr>
              <a:grpSpLocks/>
            </p:cNvGrpSpPr>
            <p:nvPr/>
          </p:nvGrpSpPr>
          <p:grpSpPr bwMode="auto">
            <a:xfrm>
              <a:off x="6856" y="7850"/>
              <a:ext cx="634" cy="624"/>
              <a:chOff x="7336" y="7713"/>
              <a:chExt cx="634" cy="624"/>
            </a:xfrm>
          </p:grpSpPr>
          <p:sp>
            <p:nvSpPr>
              <p:cNvPr id="57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6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9" name="Прямоугольник 58"/>
          <p:cNvSpPr/>
          <p:nvPr/>
        </p:nvSpPr>
        <p:spPr>
          <a:xfrm>
            <a:off x="4572000" y="5000636"/>
            <a:ext cx="428628" cy="428628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307382" y="4990003"/>
            <a:ext cx="428628" cy="428628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143240" y="4572008"/>
            <a:ext cx="357190" cy="375463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357686" y="4572008"/>
            <a:ext cx="357190" cy="378456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5500694" y="4829754"/>
            <a:ext cx="1643074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43768" y="4829754"/>
            <a:ext cx="1428760" cy="584775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9с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Стрелка вправо 64"/>
          <p:cNvSpPr/>
          <p:nvPr/>
        </p:nvSpPr>
        <p:spPr>
          <a:xfrm>
            <a:off x="7215206" y="1928802"/>
            <a:ext cx="1000132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0" y="5763300"/>
            <a:ext cx="9144000" cy="523220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девять вагонов пройдут вдоль пассажира за 9с.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23154" y="2784344"/>
            <a:ext cx="5000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786810" y="4396095"/>
            <a:ext cx="5000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rot="5400000" flipH="1" flipV="1">
            <a:off x="6464850" y="3785396"/>
            <a:ext cx="142876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ne 29"/>
          <p:cNvSpPr>
            <a:spLocks noChangeShapeType="1"/>
          </p:cNvSpPr>
          <p:nvPr/>
        </p:nvSpPr>
        <p:spPr bwMode="auto">
          <a:xfrm flipV="1">
            <a:off x="7190822" y="3071810"/>
            <a:ext cx="1571636" cy="142876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7022840" y="4474964"/>
            <a:ext cx="2071702" cy="158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ый треугольник 74"/>
          <p:cNvSpPr/>
          <p:nvPr/>
        </p:nvSpPr>
        <p:spPr>
          <a:xfrm flipH="1">
            <a:off x="7291752" y="3002370"/>
            <a:ext cx="1566528" cy="1484948"/>
          </a:xfrm>
          <a:prstGeom prst="rtTriangle">
            <a:avLst/>
          </a:prstGeom>
          <a:solidFill>
            <a:srgbClr val="F9E3A5"/>
          </a:solidFill>
          <a:ln>
            <a:solidFill>
              <a:srgbClr val="F9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7960524" y="3864734"/>
            <a:ext cx="826318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s.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3.27475E-6 L -0.16337 -3.27475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5" grpId="0" animBg="1"/>
      <p:bldP spid="13" grpId="0" animBg="1"/>
      <p:bldP spid="25" grpId="0" animBg="1"/>
      <p:bldP spid="26" grpId="0"/>
      <p:bldP spid="27" grpId="0"/>
      <p:bldP spid="27" grpId="1"/>
      <p:bldP spid="33" grpId="0" animBg="1"/>
      <p:bldP spid="34" grpId="0" animBg="1"/>
      <p:bldP spid="35" grpId="0"/>
      <p:bldP spid="43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1" grpId="0" animBg="1"/>
      <p:bldP spid="75" grpId="0" animBg="1"/>
      <p:bldP spid="7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8" cstate="print"/>
          <a:srcRect l="15767" t="9186" r="14321" b="83672"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64706" y="1892533"/>
            <a:ext cx="6715172" cy="2857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725499" y="1643050"/>
            <a:ext cx="857256" cy="214314"/>
          </a:xfrm>
          <a:prstGeom prst="rightArrow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072330" y="1643050"/>
            <a:ext cx="1857388" cy="214314"/>
          </a:xfrm>
          <a:prstGeom prst="rightArrow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082831" y="992113"/>
            <a:ext cx="1000132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5707" y="357166"/>
            <a:ext cx="500066" cy="584775"/>
            <a:chOff x="5857884" y="1500174"/>
            <a:chExt cx="500066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5857884" y="1500174"/>
              <a:ext cx="50006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4714876" y="1000108"/>
            <a:ext cx="928694" cy="584775"/>
            <a:chOff x="5857884" y="1500174"/>
            <a:chExt cx="928694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5857884" y="1500174"/>
              <a:ext cx="928694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aseline="-25000" dirty="0" smtClean="0">
                  <a:latin typeface="Times New Roman" pitchFamily="18" charset="0"/>
                  <a:cs typeface="Times New Roman" pitchFamily="18" charset="0"/>
                </a:rPr>
                <a:t>сер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8203583" y="955416"/>
            <a:ext cx="928694" cy="584775"/>
            <a:chOff x="5857884" y="1500174"/>
            <a:chExt cx="928694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5857884" y="1500174"/>
              <a:ext cx="928694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aseline="-25000" dirty="0" smtClean="0">
                  <a:latin typeface="Times New Roman" pitchFamily="18" charset="0"/>
                  <a:cs typeface="Times New Roman" pitchFamily="18" charset="0"/>
                </a:rPr>
                <a:t>кон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00034" y="2260579"/>
            <a:ext cx="864396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Пуля движется равноускоренно из состояния покоя.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8860" y="3505983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сер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3572133" y="3092055"/>
            <a:ext cx="1285360" cy="1265639"/>
            <a:chOff x="6897" y="7770"/>
            <a:chExt cx="735" cy="790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>
              <a:off x="6897" y="7770"/>
              <a:ext cx="735" cy="790"/>
              <a:chOff x="7377" y="7633"/>
              <a:chExt cx="735" cy="790"/>
            </a:xfrm>
          </p:grpSpPr>
          <p:sp>
            <p:nvSpPr>
              <p:cNvPr id="25" name="Text Box 25"/>
              <p:cNvSpPr txBox="1">
                <a:spLocks noChangeArrowheads="1"/>
              </p:cNvSpPr>
              <p:nvPr/>
            </p:nvSpPr>
            <p:spPr bwMode="auto">
              <a:xfrm>
                <a:off x="7377" y="7633"/>
                <a:ext cx="735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36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сер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106"/>
                <a:ext cx="354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2427697" y="5006181"/>
            <a:ext cx="1285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сер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3785019" y="4592253"/>
            <a:ext cx="1285360" cy="1265639"/>
            <a:chOff x="6897" y="7770"/>
            <a:chExt cx="735" cy="790"/>
          </a:xfrm>
        </p:grpSpPr>
        <p:sp>
          <p:nvSpPr>
            <p:cNvPr id="29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" name="Group 24"/>
            <p:cNvGrpSpPr>
              <a:grpSpLocks/>
            </p:cNvGrpSpPr>
            <p:nvPr/>
          </p:nvGrpSpPr>
          <p:grpSpPr bwMode="auto">
            <a:xfrm>
              <a:off x="6897" y="7770"/>
              <a:ext cx="735" cy="790"/>
              <a:chOff x="7377" y="7633"/>
              <a:chExt cx="735" cy="790"/>
            </a:xfrm>
          </p:grpSpPr>
          <p:sp>
            <p:nvSpPr>
              <p:cNvPr id="31" name="Text Box 25"/>
              <p:cNvSpPr txBox="1">
                <a:spLocks noChangeArrowheads="1"/>
              </p:cNvSpPr>
              <p:nvPr/>
            </p:nvSpPr>
            <p:spPr bwMode="auto">
              <a:xfrm>
                <a:off x="7377" y="7633"/>
                <a:ext cx="735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36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общ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106"/>
                <a:ext cx="354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-34399" y="4334540"/>
            <a:ext cx="3749143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всего пути по стволу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786058"/>
            <a:ext cx="357186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середины ствола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авая фигурная скобка 34"/>
          <p:cNvSpPr/>
          <p:nvPr/>
        </p:nvSpPr>
        <p:spPr>
          <a:xfrm>
            <a:off x="4857752" y="3214686"/>
            <a:ext cx="571504" cy="2428892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Group 22"/>
          <p:cNvGrpSpPr>
            <a:grpSpLocks/>
          </p:cNvGrpSpPr>
          <p:nvPr/>
        </p:nvGrpSpPr>
        <p:grpSpPr bwMode="auto">
          <a:xfrm>
            <a:off x="190332" y="785769"/>
            <a:ext cx="1309844" cy="1119848"/>
            <a:chOff x="6883" y="7770"/>
            <a:chExt cx="749" cy="699"/>
          </a:xfrm>
        </p:grpSpPr>
        <p:sp>
          <p:nvSpPr>
            <p:cNvPr id="37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Group 24"/>
            <p:cNvGrpSpPr>
              <a:grpSpLocks/>
            </p:cNvGrpSpPr>
            <p:nvPr/>
          </p:nvGrpSpPr>
          <p:grpSpPr bwMode="auto">
            <a:xfrm>
              <a:off x="6883" y="7770"/>
              <a:ext cx="749" cy="699"/>
              <a:chOff x="7363" y="7633"/>
              <a:chExt cx="749" cy="699"/>
            </a:xfrm>
          </p:grpSpPr>
          <p:sp>
            <p:nvSpPr>
              <p:cNvPr id="39" name="Text Box 25"/>
              <p:cNvSpPr txBox="1">
                <a:spLocks noChangeArrowheads="1"/>
              </p:cNvSpPr>
              <p:nvPr/>
            </p:nvSpPr>
            <p:spPr bwMode="auto">
              <a:xfrm>
                <a:off x="7377" y="7633"/>
                <a:ext cx="735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36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общ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26"/>
              <p:cNvSpPr txBox="1">
                <a:spLocks noChangeArrowheads="1"/>
              </p:cNvSpPr>
              <p:nvPr/>
            </p:nvSpPr>
            <p:spPr bwMode="auto">
              <a:xfrm>
                <a:off x="7363" y="8015"/>
                <a:ext cx="577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32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сер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1142976" y="114298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22"/>
          <p:cNvGrpSpPr>
            <a:grpSpLocks/>
          </p:cNvGrpSpPr>
          <p:nvPr/>
        </p:nvGrpSpPr>
        <p:grpSpPr bwMode="auto">
          <a:xfrm>
            <a:off x="5214942" y="3533586"/>
            <a:ext cx="1309844" cy="1357322"/>
            <a:chOff x="6883" y="7770"/>
            <a:chExt cx="749" cy="699"/>
          </a:xfrm>
        </p:grpSpPr>
        <p:sp>
          <p:nvSpPr>
            <p:cNvPr id="43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4" name="Group 24"/>
            <p:cNvGrpSpPr>
              <a:grpSpLocks/>
            </p:cNvGrpSpPr>
            <p:nvPr/>
          </p:nvGrpSpPr>
          <p:grpSpPr bwMode="auto">
            <a:xfrm>
              <a:off x="6883" y="7770"/>
              <a:ext cx="749" cy="699"/>
              <a:chOff x="7363" y="7633"/>
              <a:chExt cx="749" cy="699"/>
            </a:xfrm>
          </p:grpSpPr>
          <p:sp>
            <p:nvSpPr>
              <p:cNvPr id="45" name="Text Box 25"/>
              <p:cNvSpPr txBox="1">
                <a:spLocks noChangeArrowheads="1"/>
              </p:cNvSpPr>
              <p:nvPr/>
            </p:nvSpPr>
            <p:spPr bwMode="auto">
              <a:xfrm>
                <a:off x="7377" y="7633"/>
                <a:ext cx="735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32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общ</a:t>
                </a:r>
                <a:r>
                  <a:rPr lang="en-US" sz="4000" b="1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26"/>
              <p:cNvSpPr txBox="1">
                <a:spLocks noChangeArrowheads="1"/>
              </p:cNvSpPr>
              <p:nvPr/>
            </p:nvSpPr>
            <p:spPr bwMode="auto">
              <a:xfrm>
                <a:off x="7363" y="8015"/>
                <a:ext cx="613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32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сер</a:t>
                </a:r>
                <a:r>
                  <a:rPr lang="en-US" sz="4400" b="1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6022770" y="404722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22"/>
          <p:cNvGrpSpPr>
            <a:grpSpLocks/>
          </p:cNvGrpSpPr>
          <p:nvPr/>
        </p:nvGrpSpPr>
        <p:grpSpPr bwMode="auto">
          <a:xfrm>
            <a:off x="6513410" y="3667698"/>
            <a:ext cx="1309844" cy="1119848"/>
            <a:chOff x="6883" y="7770"/>
            <a:chExt cx="749" cy="699"/>
          </a:xfrm>
        </p:grpSpPr>
        <p:sp>
          <p:nvSpPr>
            <p:cNvPr id="49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0" name="Group 24"/>
            <p:cNvGrpSpPr>
              <a:grpSpLocks/>
            </p:cNvGrpSpPr>
            <p:nvPr/>
          </p:nvGrpSpPr>
          <p:grpSpPr bwMode="auto">
            <a:xfrm>
              <a:off x="6883" y="7770"/>
              <a:ext cx="749" cy="699"/>
              <a:chOff x="7363" y="7633"/>
              <a:chExt cx="749" cy="699"/>
            </a:xfrm>
          </p:grpSpPr>
          <p:sp>
            <p:nvSpPr>
              <p:cNvPr id="51" name="Text Box 25"/>
              <p:cNvSpPr txBox="1">
                <a:spLocks noChangeArrowheads="1"/>
              </p:cNvSpPr>
              <p:nvPr/>
            </p:nvSpPr>
            <p:spPr bwMode="auto">
              <a:xfrm>
                <a:off x="7377" y="7633"/>
                <a:ext cx="735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36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сер</a:t>
                </a:r>
                <a:r>
                  <a:rPr lang="en-US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 Box 26"/>
              <p:cNvSpPr txBox="1">
                <a:spLocks noChangeArrowheads="1"/>
              </p:cNvSpPr>
              <p:nvPr/>
            </p:nvSpPr>
            <p:spPr bwMode="auto">
              <a:xfrm>
                <a:off x="7363" y="8015"/>
                <a:ext cx="577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сер</a:t>
                </a:r>
                <a:r>
                  <a:rPr lang="en-US" sz="32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3" name="Прямоугольник 52"/>
          <p:cNvSpPr/>
          <p:nvPr/>
        </p:nvSpPr>
        <p:spPr>
          <a:xfrm>
            <a:off x="6906784" y="3786190"/>
            <a:ext cx="714380" cy="500066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631510" y="4429132"/>
            <a:ext cx="714380" cy="500066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0" y="5832479"/>
            <a:ext cx="9144000" cy="9541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время движения пули до конца ствола в 1,41 раз больше чем до середины.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7"/>
          <p:cNvGrpSpPr>
            <a:grpSpLocks/>
          </p:cNvGrpSpPr>
          <p:nvPr/>
        </p:nvGrpSpPr>
        <p:grpSpPr bwMode="auto">
          <a:xfrm>
            <a:off x="7644272" y="3000372"/>
            <a:ext cx="1571198" cy="2143139"/>
            <a:chOff x="13866" y="8350"/>
            <a:chExt cx="1881" cy="2642"/>
          </a:xfrm>
        </p:grpSpPr>
        <p:sp>
          <p:nvSpPr>
            <p:cNvPr id="57" name="Text Box 8"/>
            <p:cNvSpPr txBox="1">
              <a:spLocks noChangeArrowheads="1"/>
            </p:cNvSpPr>
            <p:nvPr/>
          </p:nvSpPr>
          <p:spPr bwMode="auto">
            <a:xfrm>
              <a:off x="15234" y="10543"/>
              <a:ext cx="513" cy="4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8" name="AutoShape 9"/>
            <p:cNvCxnSpPr>
              <a:cxnSpLocks noChangeShapeType="1"/>
            </p:cNvCxnSpPr>
            <p:nvPr/>
          </p:nvCxnSpPr>
          <p:spPr bwMode="auto">
            <a:xfrm>
              <a:off x="13866" y="10522"/>
              <a:ext cx="16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13935" y="8350"/>
              <a:ext cx="688" cy="4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,м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0" name="AutoShape 11"/>
            <p:cNvCxnSpPr>
              <a:cxnSpLocks noChangeShapeType="1"/>
            </p:cNvCxnSpPr>
            <p:nvPr/>
          </p:nvCxnSpPr>
          <p:spPr bwMode="auto">
            <a:xfrm flipV="1">
              <a:off x="13941" y="8617"/>
              <a:ext cx="1" cy="19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61" name="Line 29"/>
          <p:cNvSpPr>
            <a:spLocks noChangeShapeType="1"/>
          </p:cNvSpPr>
          <p:nvPr/>
        </p:nvSpPr>
        <p:spPr bwMode="auto">
          <a:xfrm flipV="1">
            <a:off x="7742690" y="3456418"/>
            <a:ext cx="1214446" cy="1285884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20" grpId="0" animBg="1"/>
      <p:bldP spid="21" grpId="0"/>
      <p:bldP spid="27" grpId="0"/>
      <p:bldP spid="33" grpId="0" animBg="1"/>
      <p:bldP spid="34" grpId="0" animBg="1"/>
      <p:bldP spid="35" grpId="0" animBg="1"/>
      <p:bldP spid="41" grpId="0"/>
      <p:bldP spid="47" grpId="0"/>
      <p:bldP spid="53" grpId="0" animBg="1"/>
      <p:bldP spid="54" grpId="0" animBg="1"/>
      <p:bldP spid="55" grpId="0" animBg="1"/>
      <p:bldP spid="55" grpId="1" animBg="1"/>
      <p:bldP spid="6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8" cstate="print"/>
          <a:srcRect l="15767" t="9186" r="14321" b="83672"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64706" y="1892533"/>
            <a:ext cx="6715172" cy="2857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725499" y="1643050"/>
            <a:ext cx="857256" cy="214314"/>
          </a:xfrm>
          <a:prstGeom prst="rightArrow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072330" y="1643050"/>
            <a:ext cx="1857388" cy="214314"/>
          </a:xfrm>
          <a:prstGeom prst="rightArrow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082831" y="992113"/>
            <a:ext cx="1000132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"/>
          <p:cNvGrpSpPr/>
          <p:nvPr/>
        </p:nvGrpSpPr>
        <p:grpSpPr>
          <a:xfrm>
            <a:off x="6225707" y="357166"/>
            <a:ext cx="500066" cy="584775"/>
            <a:chOff x="5857884" y="1500174"/>
            <a:chExt cx="500066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5857884" y="1500174"/>
              <a:ext cx="50006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3"/>
          <p:cNvGrpSpPr/>
          <p:nvPr/>
        </p:nvGrpSpPr>
        <p:grpSpPr>
          <a:xfrm>
            <a:off x="4714876" y="1000108"/>
            <a:ext cx="928694" cy="584775"/>
            <a:chOff x="5857884" y="1500174"/>
            <a:chExt cx="928694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5857884" y="1500174"/>
              <a:ext cx="928694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aseline="-25000" dirty="0" smtClean="0">
                  <a:latin typeface="Times New Roman" pitchFamily="18" charset="0"/>
                  <a:cs typeface="Times New Roman" pitchFamily="18" charset="0"/>
                </a:rPr>
                <a:t>сер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6"/>
          <p:cNvGrpSpPr/>
          <p:nvPr/>
        </p:nvGrpSpPr>
        <p:grpSpPr>
          <a:xfrm>
            <a:off x="8203583" y="955416"/>
            <a:ext cx="928694" cy="584775"/>
            <a:chOff x="5857884" y="1500174"/>
            <a:chExt cx="928694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5857884" y="1500174"/>
              <a:ext cx="928694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aseline="-25000" dirty="0" smtClean="0">
                  <a:latin typeface="Times New Roman" pitchFamily="18" charset="0"/>
                  <a:cs typeface="Times New Roman" pitchFamily="18" charset="0"/>
                </a:rPr>
                <a:t>кон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00034" y="2260579"/>
            <a:ext cx="864396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Пуля движется равноускоренно из состояния покоя.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1670" y="3316053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сер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3176633" y="2877741"/>
            <a:ext cx="2429068" cy="1265639"/>
            <a:chOff x="6652" y="7770"/>
            <a:chExt cx="1389" cy="790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6652" y="7770"/>
              <a:ext cx="1389" cy="790"/>
              <a:chOff x="7132" y="7633"/>
              <a:chExt cx="1389" cy="790"/>
            </a:xfrm>
          </p:grpSpPr>
          <p:sp>
            <p:nvSpPr>
              <p:cNvPr id="25" name="Text Box 25"/>
              <p:cNvSpPr txBox="1">
                <a:spLocks noChangeArrowheads="1"/>
              </p:cNvSpPr>
              <p:nvPr/>
            </p:nvSpPr>
            <p:spPr bwMode="auto">
              <a:xfrm>
                <a:off x="7132" y="7633"/>
                <a:ext cx="138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сер</a:t>
                </a:r>
                <a:r>
                  <a:rPr lang="en-US" sz="32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2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нач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2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106"/>
                <a:ext cx="496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2071670" y="4597798"/>
            <a:ext cx="1285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сер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32" y="4032941"/>
            <a:ext cx="3286148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всего пути по стволу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786058"/>
            <a:ext cx="3214678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середины ствола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авая фигурная скобка 34"/>
          <p:cNvSpPr/>
          <p:nvPr/>
        </p:nvSpPr>
        <p:spPr>
          <a:xfrm>
            <a:off x="4929190" y="2857496"/>
            <a:ext cx="571504" cy="2428892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190332" y="785769"/>
            <a:ext cx="1309844" cy="1119848"/>
            <a:chOff x="6883" y="7770"/>
            <a:chExt cx="749" cy="699"/>
          </a:xfrm>
        </p:grpSpPr>
        <p:sp>
          <p:nvSpPr>
            <p:cNvPr id="37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6883" y="7770"/>
              <a:ext cx="749" cy="699"/>
              <a:chOff x="7363" y="7633"/>
              <a:chExt cx="749" cy="699"/>
            </a:xfrm>
          </p:grpSpPr>
          <p:sp>
            <p:nvSpPr>
              <p:cNvPr id="39" name="Text Box 25"/>
              <p:cNvSpPr txBox="1">
                <a:spLocks noChangeArrowheads="1"/>
              </p:cNvSpPr>
              <p:nvPr/>
            </p:nvSpPr>
            <p:spPr bwMode="auto">
              <a:xfrm>
                <a:off x="7377" y="7633"/>
                <a:ext cx="735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aseline="-25000" dirty="0" smtClean="0">
                    <a:latin typeface="Times New Roman" pitchFamily="18" charset="0"/>
                    <a:cs typeface="Times New Roman" pitchFamily="18" charset="0"/>
                  </a:rPr>
                  <a:t>кон</a:t>
                </a:r>
                <a:endParaRPr lang="ru-RU" sz="32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spcAft>
                    <a:spcPts val="1000"/>
                  </a:spcAft>
                </a:pP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26"/>
              <p:cNvSpPr txBox="1">
                <a:spLocks noChangeArrowheads="1"/>
              </p:cNvSpPr>
              <p:nvPr/>
            </p:nvSpPr>
            <p:spPr bwMode="auto">
              <a:xfrm>
                <a:off x="7363" y="8015"/>
                <a:ext cx="577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aseline="-25000" dirty="0" smtClean="0">
                    <a:latin typeface="Times New Roman" pitchFamily="18" charset="0"/>
                    <a:cs typeface="Times New Roman" pitchFamily="18" charset="0"/>
                  </a:rPr>
                  <a:t>сер</a:t>
                </a:r>
                <a:endParaRPr lang="ru-RU" sz="32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spcAft>
                    <a:spcPts val="1000"/>
                  </a:spcAft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1142976" y="114298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64911" y="3703955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11188" y="3005917"/>
            <a:ext cx="822394" cy="500066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Group 22"/>
          <p:cNvGrpSpPr>
            <a:grpSpLocks/>
          </p:cNvGrpSpPr>
          <p:nvPr/>
        </p:nvGrpSpPr>
        <p:grpSpPr bwMode="auto">
          <a:xfrm>
            <a:off x="3143240" y="4163625"/>
            <a:ext cx="2429068" cy="1265639"/>
            <a:chOff x="6652" y="7770"/>
            <a:chExt cx="1389" cy="790"/>
          </a:xfrm>
        </p:grpSpPr>
        <p:sp>
          <p:nvSpPr>
            <p:cNvPr id="57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8" name="Group 24"/>
            <p:cNvGrpSpPr>
              <a:grpSpLocks/>
            </p:cNvGrpSpPr>
            <p:nvPr/>
          </p:nvGrpSpPr>
          <p:grpSpPr bwMode="auto">
            <a:xfrm>
              <a:off x="6652" y="7770"/>
              <a:ext cx="1389" cy="790"/>
              <a:chOff x="7132" y="7633"/>
              <a:chExt cx="1389" cy="790"/>
            </a:xfrm>
          </p:grpSpPr>
          <p:sp>
            <p:nvSpPr>
              <p:cNvPr id="59" name="Text Box 25"/>
              <p:cNvSpPr txBox="1">
                <a:spLocks noChangeArrowheads="1"/>
              </p:cNvSpPr>
              <p:nvPr/>
            </p:nvSpPr>
            <p:spPr bwMode="auto">
              <a:xfrm>
                <a:off x="7132" y="7633"/>
                <a:ext cx="138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кон</a:t>
                </a:r>
                <a:r>
                  <a:rPr lang="en-US" sz="32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2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нач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2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106"/>
                <a:ext cx="496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1" name="Прямоугольник 60"/>
          <p:cNvSpPr/>
          <p:nvPr/>
        </p:nvSpPr>
        <p:spPr>
          <a:xfrm>
            <a:off x="4214810" y="4254923"/>
            <a:ext cx="822394" cy="500066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Group 22"/>
          <p:cNvGrpSpPr>
            <a:grpSpLocks/>
          </p:cNvGrpSpPr>
          <p:nvPr/>
        </p:nvGrpSpPr>
        <p:grpSpPr bwMode="auto">
          <a:xfrm>
            <a:off x="5286380" y="3286124"/>
            <a:ext cx="1309844" cy="1217574"/>
            <a:chOff x="6883" y="7770"/>
            <a:chExt cx="749" cy="760"/>
          </a:xfrm>
        </p:grpSpPr>
        <p:sp>
          <p:nvSpPr>
            <p:cNvPr id="63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4" name="Group 24"/>
            <p:cNvGrpSpPr>
              <a:grpSpLocks/>
            </p:cNvGrpSpPr>
            <p:nvPr/>
          </p:nvGrpSpPr>
          <p:grpSpPr bwMode="auto">
            <a:xfrm>
              <a:off x="6883" y="7770"/>
              <a:ext cx="749" cy="760"/>
              <a:chOff x="7363" y="7633"/>
              <a:chExt cx="749" cy="760"/>
            </a:xfrm>
          </p:grpSpPr>
          <p:sp>
            <p:nvSpPr>
              <p:cNvPr id="65" name="Text Box 25"/>
              <p:cNvSpPr txBox="1">
                <a:spLocks noChangeArrowheads="1"/>
              </p:cNvSpPr>
              <p:nvPr/>
            </p:nvSpPr>
            <p:spPr bwMode="auto">
              <a:xfrm>
                <a:off x="7377" y="7633"/>
                <a:ext cx="735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aseline="-25000" dirty="0" smtClean="0">
                    <a:latin typeface="Times New Roman" pitchFamily="18" charset="0"/>
                    <a:cs typeface="Times New Roman" pitchFamily="18" charset="0"/>
                  </a:rPr>
                  <a:t>кон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ru-RU" sz="28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spcAft>
                    <a:spcPts val="1000"/>
                  </a:spcAft>
                </a:pPr>
                <a:endParaRPr kumimoji="0" lang="ru-RU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Text Box 26"/>
              <p:cNvSpPr txBox="1">
                <a:spLocks noChangeArrowheads="1"/>
              </p:cNvSpPr>
              <p:nvPr/>
            </p:nvSpPr>
            <p:spPr bwMode="auto">
              <a:xfrm>
                <a:off x="7363" y="8015"/>
                <a:ext cx="639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aseline="-25000" dirty="0" smtClean="0">
                    <a:latin typeface="Times New Roman" pitchFamily="18" charset="0"/>
                    <a:cs typeface="Times New Roman" pitchFamily="18" charset="0"/>
                  </a:rPr>
                  <a:t>сер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ru-RU" sz="28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spcAft>
                    <a:spcPts val="1000"/>
                  </a:spcAft>
                </a:pP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7" name="Group 22"/>
          <p:cNvGrpSpPr>
            <a:grpSpLocks/>
          </p:cNvGrpSpPr>
          <p:nvPr/>
        </p:nvGrpSpPr>
        <p:grpSpPr bwMode="auto">
          <a:xfrm>
            <a:off x="6434522" y="3292984"/>
            <a:ext cx="1309844" cy="1119848"/>
            <a:chOff x="6883" y="7770"/>
            <a:chExt cx="749" cy="699"/>
          </a:xfrm>
        </p:grpSpPr>
        <p:sp>
          <p:nvSpPr>
            <p:cNvPr id="68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9" name="Group 24"/>
            <p:cNvGrpSpPr>
              <a:grpSpLocks/>
            </p:cNvGrpSpPr>
            <p:nvPr/>
          </p:nvGrpSpPr>
          <p:grpSpPr bwMode="auto">
            <a:xfrm>
              <a:off x="6883" y="7770"/>
              <a:ext cx="749" cy="699"/>
              <a:chOff x="7363" y="7633"/>
              <a:chExt cx="749" cy="699"/>
            </a:xfrm>
          </p:grpSpPr>
          <p:sp>
            <p:nvSpPr>
              <p:cNvPr id="70" name="Text Box 25"/>
              <p:cNvSpPr txBox="1">
                <a:spLocks noChangeArrowheads="1"/>
              </p:cNvSpPr>
              <p:nvPr/>
            </p:nvSpPr>
            <p:spPr bwMode="auto">
              <a:xfrm>
                <a:off x="7377" y="7633"/>
                <a:ext cx="735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8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сер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Text Box 26"/>
              <p:cNvSpPr txBox="1">
                <a:spLocks noChangeArrowheads="1"/>
              </p:cNvSpPr>
              <p:nvPr/>
            </p:nvSpPr>
            <p:spPr bwMode="auto">
              <a:xfrm>
                <a:off x="7363" y="8015"/>
                <a:ext cx="577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8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сер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3" name="Прямоугольник 52"/>
          <p:cNvSpPr/>
          <p:nvPr/>
        </p:nvSpPr>
        <p:spPr>
          <a:xfrm>
            <a:off x="6717868" y="3376614"/>
            <a:ext cx="640214" cy="500066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2" name="Прямоугольник 71"/>
          <p:cNvSpPr/>
          <p:nvPr/>
        </p:nvSpPr>
        <p:spPr>
          <a:xfrm>
            <a:off x="6345649" y="4043940"/>
            <a:ext cx="714380" cy="500066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3" name="TextBox 72"/>
          <p:cNvSpPr txBox="1"/>
          <p:nvPr/>
        </p:nvSpPr>
        <p:spPr>
          <a:xfrm>
            <a:off x="0" y="5357827"/>
            <a:ext cx="9144000" cy="954107"/>
          </a:xfrm>
          <a:prstGeom prst="rect">
            <a:avLst/>
          </a:prstGeom>
          <a:solidFill>
            <a:srgbClr val="F9E3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скорость пули в конце ствола в 1,41 раз больше чем в середине.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71902" y="1186416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Line 29"/>
          <p:cNvSpPr>
            <a:spLocks noChangeShapeType="1"/>
          </p:cNvSpPr>
          <p:nvPr/>
        </p:nvSpPr>
        <p:spPr bwMode="auto">
          <a:xfrm flipV="1">
            <a:off x="7631477" y="3456418"/>
            <a:ext cx="1214446" cy="1285884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9" name="Group 7"/>
          <p:cNvGrpSpPr>
            <a:grpSpLocks/>
          </p:cNvGrpSpPr>
          <p:nvPr/>
        </p:nvGrpSpPr>
        <p:grpSpPr bwMode="auto">
          <a:xfrm>
            <a:off x="7572834" y="3000372"/>
            <a:ext cx="1571198" cy="2143139"/>
            <a:chOff x="13866" y="8350"/>
            <a:chExt cx="1881" cy="2642"/>
          </a:xfrm>
        </p:grpSpPr>
        <p:sp>
          <p:nvSpPr>
            <p:cNvPr id="80" name="Text Box 8"/>
            <p:cNvSpPr txBox="1">
              <a:spLocks noChangeArrowheads="1"/>
            </p:cNvSpPr>
            <p:nvPr/>
          </p:nvSpPr>
          <p:spPr bwMode="auto">
            <a:xfrm>
              <a:off x="15234" y="10543"/>
              <a:ext cx="513" cy="4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1" name="AutoShape 9"/>
            <p:cNvCxnSpPr>
              <a:cxnSpLocks noChangeShapeType="1"/>
            </p:cNvCxnSpPr>
            <p:nvPr/>
          </p:nvCxnSpPr>
          <p:spPr bwMode="auto">
            <a:xfrm>
              <a:off x="13866" y="10522"/>
              <a:ext cx="16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82" name="Text Box 10"/>
            <p:cNvSpPr txBox="1">
              <a:spLocks noChangeArrowheads="1"/>
            </p:cNvSpPr>
            <p:nvPr/>
          </p:nvSpPr>
          <p:spPr bwMode="auto">
            <a:xfrm>
              <a:off x="13935" y="8350"/>
              <a:ext cx="688" cy="4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,м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AutoShape 11"/>
            <p:cNvCxnSpPr>
              <a:cxnSpLocks noChangeShapeType="1"/>
            </p:cNvCxnSpPr>
            <p:nvPr/>
          </p:nvCxnSpPr>
          <p:spPr bwMode="auto">
            <a:xfrm flipV="1">
              <a:off x="13941" y="8617"/>
              <a:ext cx="1" cy="19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84" name="Прямоугольный треугольник 83"/>
          <p:cNvSpPr/>
          <p:nvPr/>
        </p:nvSpPr>
        <p:spPr>
          <a:xfrm flipH="1">
            <a:off x="7643834" y="3476846"/>
            <a:ext cx="1214446" cy="1270634"/>
          </a:xfrm>
          <a:prstGeom prst="rtTriangle">
            <a:avLst/>
          </a:prstGeom>
          <a:solidFill>
            <a:srgbClr val="F9E3A5"/>
          </a:solidFill>
          <a:ln>
            <a:solidFill>
              <a:srgbClr val="F9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8143900" y="4214818"/>
            <a:ext cx="642942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,м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20" grpId="0" animBg="1"/>
      <p:bldP spid="21" grpId="0"/>
      <p:bldP spid="27" grpId="0"/>
      <p:bldP spid="33" grpId="0" animBg="1"/>
      <p:bldP spid="34" grpId="0" animBg="1"/>
      <p:bldP spid="35" grpId="0" animBg="1"/>
      <p:bldP spid="41" grpId="0"/>
      <p:bldP spid="47" grpId="0"/>
      <p:bldP spid="55" grpId="0" animBg="1"/>
      <p:bldP spid="61" grpId="0" animBg="1"/>
      <p:bldP spid="53" grpId="0" animBg="1"/>
      <p:bldP spid="72" grpId="0" animBg="1"/>
      <p:bldP spid="73" grpId="0" animBg="1"/>
      <p:bldP spid="76" grpId="0" animBg="1"/>
      <p:bldP spid="78" grpId="0" animBg="1"/>
      <p:bldP spid="84" grpId="0" animBg="1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1"/>
            <a:ext cx="2422734" cy="398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0"/>
            <a:ext cx="4525530" cy="398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5400000" flipH="1" flipV="1">
            <a:off x="5684891" y="158417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792974" y="2762904"/>
            <a:ext cx="212400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650098" y="19113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71332" y="269146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082245" y="176277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051692" y="174912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78726" y="63628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285852" y="114298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285992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4" y="221455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31°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214446" y="4000504"/>
            <a:ext cx="6858016" cy="2428892"/>
          </a:xfrm>
          <a:prstGeom prst="rect">
            <a:avLst/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выделенное горячей гирей =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поглощённое водой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(59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-31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(31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-25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·0,1кг·28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4200·0,06кг·6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=540Дж/кг·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С   Вероятно это сталь.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8143900" y="6985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 3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55209 -0.0925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30209 -0.00718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13802 -0.09121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8" cstate="print"/>
          <a:srcRect l="15767" t="16328" r="14321" b="77620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073522"/>
            <a:ext cx="2428860" cy="2554545"/>
          </a:xfrm>
          <a:prstGeom prst="rect">
            <a:avLst/>
          </a:prstGeom>
          <a:solidFill>
            <a:srgbClr val="F9E3A5">
              <a:alpha val="0"/>
            </a:srgb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72км/ч = 20м/с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5с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1142984"/>
            <a:ext cx="6715140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Автомобиль  тормозил равнозамедленно (равноускоренно).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5578" y="2487035"/>
            <a:ext cx="502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6643702" y="2629276"/>
            <a:ext cx="725013" cy="206319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290712" y="2936929"/>
            <a:ext cx="3206994" cy="158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6858016" y="2000240"/>
            <a:ext cx="500066" cy="584775"/>
            <a:chOff x="5857884" y="1500174"/>
            <a:chExt cx="500066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5857884" y="1500174"/>
              <a:ext cx="50006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Стрелка вправо 10"/>
          <p:cNvSpPr/>
          <p:nvPr/>
        </p:nvSpPr>
        <p:spPr>
          <a:xfrm>
            <a:off x="5214942" y="2500306"/>
            <a:ext cx="1000132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6"/>
          <p:cNvGrpSpPr/>
          <p:nvPr/>
        </p:nvGrpSpPr>
        <p:grpSpPr>
          <a:xfrm>
            <a:off x="5072066" y="1857364"/>
            <a:ext cx="928694" cy="584775"/>
            <a:chOff x="5857884" y="1500174"/>
            <a:chExt cx="928694" cy="584775"/>
          </a:xfrm>
        </p:grpSpPr>
        <p:sp>
          <p:nvSpPr>
            <p:cNvPr id="13" name="TextBox 12"/>
            <p:cNvSpPr txBox="1"/>
            <p:nvPr/>
          </p:nvSpPr>
          <p:spPr>
            <a:xfrm>
              <a:off x="5857884" y="1500174"/>
              <a:ext cx="928694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aseline="-25000" dirty="0" err="1" smtClean="0">
                  <a:latin typeface="Times New Roman" pitchFamily="18" charset="0"/>
                  <a:cs typeface="Times New Roman" pitchFamily="18" charset="0"/>
                </a:rPr>
                <a:t>нач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453119" y="3278875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144060" y="3207437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4606276" y="3000372"/>
            <a:ext cx="1108732" cy="999695"/>
            <a:chOff x="6856" y="7850"/>
            <a:chExt cx="634" cy="624"/>
          </a:xfrm>
        </p:grpSpPr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6856" y="7850"/>
              <a:ext cx="634" cy="624"/>
              <a:chOff x="7336" y="7713"/>
              <a:chExt cx="634" cy="624"/>
            </a:xfrm>
          </p:grpSpPr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6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6110067" y="3286124"/>
            <a:ext cx="81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714966" y="2928899"/>
            <a:ext cx="2000615" cy="1094214"/>
            <a:chOff x="6652" y="7770"/>
            <a:chExt cx="1144" cy="683"/>
          </a:xfrm>
        </p:grpSpPr>
        <p:sp>
          <p:nvSpPr>
            <p:cNvPr id="24" name="Line 23"/>
            <p:cNvSpPr>
              <a:spLocks noChangeShapeType="1"/>
            </p:cNvSpPr>
            <p:nvPr/>
          </p:nvSpPr>
          <p:spPr bwMode="auto">
            <a:xfrm rot="60000" flipV="1">
              <a:off x="6787" y="8171"/>
              <a:ext cx="762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6652" y="7770"/>
              <a:ext cx="1144" cy="683"/>
              <a:chOff x="7132" y="7633"/>
              <a:chExt cx="1144" cy="683"/>
            </a:xfrm>
          </p:grpSpPr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7132" y="7633"/>
                <a:ext cx="114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к</a:t>
                </a:r>
                <a:r>
                  <a:rPr lang="en-US" sz="32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2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нач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2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26"/>
              <p:cNvSpPr txBox="1">
                <a:spLocks noChangeArrowheads="1"/>
              </p:cNvSpPr>
              <p:nvPr/>
            </p:nvSpPr>
            <p:spPr bwMode="auto">
              <a:xfrm>
                <a:off x="7356" y="7999"/>
                <a:ext cx="496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0" y="3929066"/>
            <a:ext cx="4286248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Построим график скорости.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357190" y="5929330"/>
            <a:ext cx="2643206" cy="158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0956" y="424282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4612" y="535782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 flipH="1" flipV="1">
            <a:off x="-70644" y="5243876"/>
            <a:ext cx="142876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642910" y="4786322"/>
            <a:ext cx="1428760" cy="114300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ый треугольник 33"/>
          <p:cNvSpPr/>
          <p:nvPr/>
        </p:nvSpPr>
        <p:spPr>
          <a:xfrm>
            <a:off x="678079" y="4857760"/>
            <a:ext cx="1285884" cy="1030178"/>
          </a:xfrm>
          <a:prstGeom prst="rtTriangle">
            <a:avLst/>
          </a:prstGeom>
          <a:solidFill>
            <a:srgbClr val="F9E3A5"/>
          </a:solidFill>
          <a:ln>
            <a:solidFill>
              <a:srgbClr val="F9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02625" y="5380172"/>
            <a:ext cx="642942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,м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4500570"/>
            <a:ext cx="7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20м/с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45633" y="5964499"/>
            <a:ext cx="511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5с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85852" y="4429132"/>
            <a:ext cx="7858148" cy="461665"/>
          </a:xfrm>
          <a:prstGeom prst="rect">
            <a:avLst/>
          </a:prstGeom>
          <a:solidFill>
            <a:srgbClr val="F9E3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под графиком скорости  численно равна пути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28992" y="492919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100м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215082"/>
            <a:ext cx="9144000" cy="523220"/>
          </a:xfrm>
          <a:prstGeom prst="rect">
            <a:avLst/>
          </a:prstGeom>
          <a:solidFill>
            <a:srgbClr val="F9E3A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автомобиль остановится проехав 100м.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/>
      <p:bldP spid="6" grpId="0" animBg="1"/>
      <p:bldP spid="11" grpId="0" animBg="1"/>
      <p:bldP spid="15" grpId="0"/>
      <p:bldP spid="16" grpId="0"/>
      <p:bldP spid="16" grpId="1"/>
      <p:bldP spid="22" grpId="0"/>
      <p:bldP spid="28" grpId="0" animBg="1"/>
      <p:bldP spid="30" grpId="0"/>
      <p:bldP spid="31" grpId="0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/>
      <p:bldP spid="4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7" cstate="print"/>
          <a:srcRect l="15767" t="23053" r="14321" b="64170"/>
          <a:stretch>
            <a:fillRect/>
          </a:stretch>
        </p:blipFill>
        <p:spPr bwMode="auto">
          <a:xfrm>
            <a:off x="0" y="0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374521"/>
            <a:ext cx="2500298" cy="3046988"/>
          </a:xfrm>
          <a:prstGeom prst="rect">
            <a:avLst/>
          </a:prstGeom>
          <a:solidFill>
            <a:srgbClr val="F9E3A5">
              <a:alpha val="0"/>
            </a:srgb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270км/ч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=…75м/с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посад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230км/ч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64м/с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посад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=s</a:t>
            </a:r>
            <a:r>
              <a:rPr lang="ru-RU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9604" y="2387359"/>
            <a:ext cx="1248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разг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714568" y="1949018"/>
            <a:ext cx="2429068" cy="1244809"/>
            <a:chOff x="6652" y="7770"/>
            <a:chExt cx="1389" cy="777"/>
          </a:xfrm>
        </p:grpSpPr>
        <p:sp>
          <p:nvSpPr>
            <p:cNvPr id="8" name="Line 23"/>
            <p:cNvSpPr>
              <a:spLocks noChangeShapeType="1"/>
            </p:cNvSpPr>
            <p:nvPr/>
          </p:nvSpPr>
          <p:spPr bwMode="auto">
            <a:xfrm rot="60000" flipV="1">
              <a:off x="6726" y="8193"/>
              <a:ext cx="1009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6652" y="7770"/>
              <a:ext cx="1389" cy="777"/>
              <a:chOff x="7132" y="7633"/>
              <a:chExt cx="1389" cy="777"/>
            </a:xfrm>
          </p:grpSpPr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7132" y="7633"/>
                <a:ext cx="138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раз</a:t>
                </a:r>
                <a:r>
                  <a:rPr lang="en-US" sz="32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2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нраз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2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7453" y="7952"/>
                <a:ext cx="741" cy="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разг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4809760" y="2071678"/>
            <a:ext cx="833810" cy="500066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TextBox 13"/>
          <p:cNvSpPr txBox="1"/>
          <p:nvPr/>
        </p:nvSpPr>
        <p:spPr>
          <a:xfrm>
            <a:off x="2199475" y="3897358"/>
            <a:ext cx="1248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трм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3304437" y="3458977"/>
            <a:ext cx="2624932" cy="1239999"/>
            <a:chOff x="6652" y="7770"/>
            <a:chExt cx="1501" cy="774"/>
          </a:xfrm>
        </p:grpSpPr>
        <p:sp>
          <p:nvSpPr>
            <p:cNvPr id="16" name="Line 23"/>
            <p:cNvSpPr>
              <a:spLocks noChangeShapeType="1"/>
            </p:cNvSpPr>
            <p:nvPr/>
          </p:nvSpPr>
          <p:spPr bwMode="auto">
            <a:xfrm rot="60000" flipV="1">
              <a:off x="6786" y="8169"/>
              <a:ext cx="1112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Group 24"/>
            <p:cNvGrpSpPr>
              <a:grpSpLocks/>
            </p:cNvGrpSpPr>
            <p:nvPr/>
          </p:nvGrpSpPr>
          <p:grpSpPr bwMode="auto">
            <a:xfrm>
              <a:off x="6652" y="7770"/>
              <a:ext cx="1501" cy="774"/>
              <a:chOff x="7132" y="7633"/>
              <a:chExt cx="1501" cy="774"/>
            </a:xfrm>
          </p:grpSpPr>
          <p:sp>
            <p:nvSpPr>
              <p:cNvPr id="18" name="Text Box 25"/>
              <p:cNvSpPr txBox="1">
                <a:spLocks noChangeArrowheads="1"/>
              </p:cNvSpPr>
              <p:nvPr/>
            </p:nvSpPr>
            <p:spPr bwMode="auto">
              <a:xfrm>
                <a:off x="7132" y="7633"/>
                <a:ext cx="1501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="1" baseline="-250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к</a:t>
                </a:r>
                <a:r>
                  <a:rPr lang="ru-RU" sz="32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трм</a:t>
                </a:r>
                <a:r>
                  <a:rPr lang="en-US" sz="32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2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="1" baseline="-250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lang="ru-RU" sz="32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торм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2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>
                <a:off x="7285" y="7949"/>
                <a:ext cx="882" cy="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-2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трмз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0" name="Прямоугольник 19"/>
          <p:cNvSpPr/>
          <p:nvPr/>
        </p:nvSpPr>
        <p:spPr>
          <a:xfrm>
            <a:off x="8531859" y="4088065"/>
            <a:ext cx="502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flipH="1">
            <a:off x="7776077" y="4343788"/>
            <a:ext cx="725013" cy="206319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741770" y="4651441"/>
            <a:ext cx="3206994" cy="158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7689626" y="3679583"/>
            <a:ext cx="886202" cy="584775"/>
            <a:chOff x="5857884" y="1500174"/>
            <a:chExt cx="886202" cy="584775"/>
          </a:xfrm>
        </p:grpSpPr>
        <p:sp>
          <p:nvSpPr>
            <p:cNvPr id="24" name="TextBox 23"/>
            <p:cNvSpPr txBox="1"/>
            <p:nvPr/>
          </p:nvSpPr>
          <p:spPr>
            <a:xfrm>
              <a:off x="5857884" y="1500174"/>
              <a:ext cx="886202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трм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трелка вправо 25"/>
          <p:cNvSpPr/>
          <p:nvPr/>
        </p:nvSpPr>
        <p:spPr>
          <a:xfrm>
            <a:off x="6257566" y="4200955"/>
            <a:ext cx="1000132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16"/>
          <p:cNvGrpSpPr/>
          <p:nvPr/>
        </p:nvGrpSpPr>
        <p:grpSpPr>
          <a:xfrm>
            <a:off x="6114690" y="3571876"/>
            <a:ext cx="928694" cy="584775"/>
            <a:chOff x="5857884" y="1500174"/>
            <a:chExt cx="928694" cy="584775"/>
          </a:xfrm>
        </p:grpSpPr>
        <p:sp>
          <p:nvSpPr>
            <p:cNvPr id="28" name="TextBox 27"/>
            <p:cNvSpPr txBox="1"/>
            <p:nvPr/>
          </p:nvSpPr>
          <p:spPr>
            <a:xfrm>
              <a:off x="5857884" y="1500174"/>
              <a:ext cx="928694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aseline="-25000" dirty="0" err="1" smtClean="0">
                  <a:latin typeface="Times New Roman" pitchFamily="18" charset="0"/>
                  <a:cs typeface="Times New Roman" pitchFamily="18" charset="0"/>
                </a:rPr>
                <a:t>нач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Прямоугольник 29"/>
          <p:cNvSpPr/>
          <p:nvPr/>
        </p:nvSpPr>
        <p:spPr>
          <a:xfrm>
            <a:off x="8582683" y="2336612"/>
            <a:ext cx="502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6346228" y="2629277"/>
            <a:ext cx="819419" cy="201046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804317" y="2913483"/>
            <a:ext cx="3206994" cy="158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6522704" y="2000240"/>
            <a:ext cx="895093" cy="584775"/>
            <a:chOff x="5857884" y="1500174"/>
            <a:chExt cx="500066" cy="584775"/>
          </a:xfrm>
        </p:grpSpPr>
        <p:sp>
          <p:nvSpPr>
            <p:cNvPr id="34" name="TextBox 33"/>
            <p:cNvSpPr txBox="1"/>
            <p:nvPr/>
          </p:nvSpPr>
          <p:spPr>
            <a:xfrm>
              <a:off x="5857884" y="1500174"/>
              <a:ext cx="50006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рзг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Стрелка вправо 35"/>
          <p:cNvSpPr/>
          <p:nvPr/>
        </p:nvSpPr>
        <p:spPr>
          <a:xfrm>
            <a:off x="7748873" y="2476860"/>
            <a:ext cx="1000132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16"/>
          <p:cNvGrpSpPr/>
          <p:nvPr/>
        </p:nvGrpSpPr>
        <p:grpSpPr>
          <a:xfrm>
            <a:off x="7572396" y="1785926"/>
            <a:ext cx="928694" cy="584775"/>
            <a:chOff x="5857884" y="1500174"/>
            <a:chExt cx="928694" cy="584775"/>
          </a:xfrm>
        </p:grpSpPr>
        <p:sp>
          <p:nvSpPr>
            <p:cNvPr id="38" name="TextBox 37"/>
            <p:cNvSpPr txBox="1"/>
            <p:nvPr/>
          </p:nvSpPr>
          <p:spPr>
            <a:xfrm>
              <a:off x="5857884" y="1500174"/>
              <a:ext cx="928694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aseline="-25000" dirty="0" err="1" smtClean="0">
                  <a:latin typeface="Times New Roman" pitchFamily="18" charset="0"/>
                  <a:cs typeface="Times New Roman" pitchFamily="18" charset="0"/>
                </a:rPr>
                <a:t>кнч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00298" y="1393567"/>
            <a:ext cx="578651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Самолёт разгонялся равноускоренно.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7932" y="3126300"/>
            <a:ext cx="578651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Самолёт тормозил равнозамедленно.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4857760"/>
            <a:ext cx="357186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условию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=s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34108" y="3572976"/>
            <a:ext cx="1000132" cy="500066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2" name="Прямоугольник 41"/>
          <p:cNvSpPr/>
          <p:nvPr/>
        </p:nvSpPr>
        <p:spPr>
          <a:xfrm>
            <a:off x="4333140" y="3571876"/>
            <a:ext cx="285752" cy="500066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Прямоугольник 42"/>
          <p:cNvSpPr/>
          <p:nvPr/>
        </p:nvSpPr>
        <p:spPr>
          <a:xfrm>
            <a:off x="3560145" y="4131657"/>
            <a:ext cx="285752" cy="500066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3798663" y="4786322"/>
            <a:ext cx="1304594" cy="1244809"/>
            <a:chOff x="6700" y="7770"/>
            <a:chExt cx="746" cy="777"/>
          </a:xfrm>
        </p:grpSpPr>
        <p:sp>
          <p:nvSpPr>
            <p:cNvPr id="45" name="Line 23"/>
            <p:cNvSpPr>
              <a:spLocks noChangeShapeType="1"/>
            </p:cNvSpPr>
            <p:nvPr/>
          </p:nvSpPr>
          <p:spPr bwMode="auto">
            <a:xfrm rot="60000" flipV="1">
              <a:off x="6726" y="8188"/>
              <a:ext cx="494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6" name="Group 24"/>
            <p:cNvGrpSpPr>
              <a:grpSpLocks/>
            </p:cNvGrpSpPr>
            <p:nvPr/>
          </p:nvGrpSpPr>
          <p:grpSpPr bwMode="auto">
            <a:xfrm>
              <a:off x="6700" y="7770"/>
              <a:ext cx="746" cy="777"/>
              <a:chOff x="7180" y="7633"/>
              <a:chExt cx="746" cy="777"/>
            </a:xfrm>
          </p:grpSpPr>
          <p:sp>
            <p:nvSpPr>
              <p:cNvPr id="47" name="Text Box 25"/>
              <p:cNvSpPr txBox="1">
                <a:spLocks noChangeArrowheads="1"/>
              </p:cNvSpPr>
              <p:nvPr/>
            </p:nvSpPr>
            <p:spPr bwMode="auto">
              <a:xfrm>
                <a:off x="7180" y="7633"/>
                <a:ext cx="69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="1" baseline="-250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К</a:t>
                </a:r>
                <a:r>
                  <a:rPr lang="ru-RU" sz="32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раз</a:t>
                </a:r>
                <a:r>
                  <a:rPr lang="en-US" sz="32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2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 Box 26"/>
              <p:cNvSpPr txBox="1">
                <a:spLocks noChangeArrowheads="1"/>
              </p:cNvSpPr>
              <p:nvPr/>
            </p:nvSpPr>
            <p:spPr bwMode="auto">
              <a:xfrm>
                <a:off x="7185" y="7952"/>
                <a:ext cx="741" cy="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разг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9" name="Group 22"/>
          <p:cNvGrpSpPr>
            <a:grpSpLocks/>
          </p:cNvGrpSpPr>
          <p:nvPr/>
        </p:nvGrpSpPr>
        <p:grpSpPr bwMode="auto">
          <a:xfrm>
            <a:off x="4873106" y="4810863"/>
            <a:ext cx="1500455" cy="1251213"/>
            <a:chOff x="6652" y="7770"/>
            <a:chExt cx="858" cy="781"/>
          </a:xfrm>
        </p:grpSpPr>
        <p:sp>
          <p:nvSpPr>
            <p:cNvPr id="50" name="Line 23"/>
            <p:cNvSpPr>
              <a:spLocks noChangeShapeType="1"/>
            </p:cNvSpPr>
            <p:nvPr/>
          </p:nvSpPr>
          <p:spPr bwMode="auto">
            <a:xfrm rot="60000" flipV="1">
              <a:off x="6786" y="8163"/>
              <a:ext cx="515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1" name="Group 24"/>
            <p:cNvGrpSpPr>
              <a:grpSpLocks/>
            </p:cNvGrpSpPr>
            <p:nvPr/>
          </p:nvGrpSpPr>
          <p:grpSpPr bwMode="auto">
            <a:xfrm>
              <a:off x="6652" y="7770"/>
              <a:ext cx="858" cy="781"/>
              <a:chOff x="7132" y="7633"/>
              <a:chExt cx="858" cy="781"/>
            </a:xfrm>
          </p:grpSpPr>
          <p:sp>
            <p:nvSpPr>
              <p:cNvPr id="52" name="Text Box 25"/>
              <p:cNvSpPr txBox="1">
                <a:spLocks noChangeArrowheads="1"/>
              </p:cNvSpPr>
              <p:nvPr/>
            </p:nvSpPr>
            <p:spPr bwMode="auto">
              <a:xfrm>
                <a:off x="7132" y="7633"/>
                <a:ext cx="858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="1" baseline="-250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lang="ru-RU" sz="32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торм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2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 Box 26"/>
              <p:cNvSpPr txBox="1">
                <a:spLocks noChangeArrowheads="1"/>
              </p:cNvSpPr>
              <p:nvPr/>
            </p:nvSpPr>
            <p:spPr bwMode="auto">
              <a:xfrm>
                <a:off x="7205" y="7956"/>
                <a:ext cx="713" cy="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трмз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4691430" y="516805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857620" y="5500702"/>
            <a:ext cx="285752" cy="35719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6" name="Прямоугольник 55"/>
          <p:cNvSpPr/>
          <p:nvPr/>
        </p:nvSpPr>
        <p:spPr>
          <a:xfrm>
            <a:off x="5048620" y="5488979"/>
            <a:ext cx="285752" cy="35719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57" name="Group 22"/>
          <p:cNvGrpSpPr>
            <a:grpSpLocks/>
          </p:cNvGrpSpPr>
          <p:nvPr/>
        </p:nvGrpSpPr>
        <p:grpSpPr bwMode="auto">
          <a:xfrm>
            <a:off x="6405426" y="4786322"/>
            <a:ext cx="1024791" cy="1217574"/>
            <a:chOff x="6883" y="7770"/>
            <a:chExt cx="586" cy="760"/>
          </a:xfrm>
        </p:grpSpPr>
        <p:sp>
          <p:nvSpPr>
            <p:cNvPr id="58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9" name="Group 24"/>
            <p:cNvGrpSpPr>
              <a:grpSpLocks/>
            </p:cNvGrpSpPr>
            <p:nvPr/>
          </p:nvGrpSpPr>
          <p:grpSpPr bwMode="auto">
            <a:xfrm>
              <a:off x="6883" y="7770"/>
              <a:ext cx="586" cy="760"/>
              <a:chOff x="7363" y="7633"/>
              <a:chExt cx="586" cy="760"/>
            </a:xfrm>
          </p:grpSpPr>
          <p:sp>
            <p:nvSpPr>
              <p:cNvPr id="60" name="Text Box 25"/>
              <p:cNvSpPr txBox="1">
                <a:spLocks noChangeArrowheads="1"/>
              </p:cNvSpPr>
              <p:nvPr/>
            </p:nvSpPr>
            <p:spPr bwMode="auto">
              <a:xfrm>
                <a:off x="7377" y="7633"/>
                <a:ext cx="572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400" b="1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8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трмз</a:t>
                </a:r>
                <a:endParaRPr kumimoji="0" lang="ru-RU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 Box 26"/>
              <p:cNvSpPr txBox="1">
                <a:spLocks noChangeArrowheads="1"/>
              </p:cNvSpPr>
              <p:nvPr/>
            </p:nvSpPr>
            <p:spPr bwMode="auto">
              <a:xfrm>
                <a:off x="7363" y="8015"/>
                <a:ext cx="545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400" b="1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8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разг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7238652" y="5179781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Group 22"/>
          <p:cNvGrpSpPr>
            <a:grpSpLocks/>
          </p:cNvGrpSpPr>
          <p:nvPr/>
        </p:nvGrpSpPr>
        <p:grpSpPr bwMode="auto">
          <a:xfrm>
            <a:off x="7469792" y="4904890"/>
            <a:ext cx="1246887" cy="1111838"/>
            <a:chOff x="6817" y="7836"/>
            <a:chExt cx="713" cy="694"/>
          </a:xfrm>
        </p:grpSpPr>
        <p:sp>
          <p:nvSpPr>
            <p:cNvPr id="64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5" name="Group 24"/>
            <p:cNvGrpSpPr>
              <a:grpSpLocks/>
            </p:cNvGrpSpPr>
            <p:nvPr/>
          </p:nvGrpSpPr>
          <p:grpSpPr bwMode="auto">
            <a:xfrm>
              <a:off x="6817" y="7836"/>
              <a:ext cx="713" cy="694"/>
              <a:chOff x="7297" y="7699"/>
              <a:chExt cx="713" cy="694"/>
            </a:xfrm>
          </p:grpSpPr>
          <p:sp>
            <p:nvSpPr>
              <p:cNvPr id="66" name="Text Box 25"/>
              <p:cNvSpPr txBox="1">
                <a:spLocks noChangeArrowheads="1"/>
              </p:cNvSpPr>
              <p:nvPr/>
            </p:nvSpPr>
            <p:spPr bwMode="auto">
              <a:xfrm>
                <a:off x="7297" y="7699"/>
                <a:ext cx="713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-250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lang="ru-RU" sz="28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торм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ru-RU" sz="28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spcAft>
                    <a:spcPts val="1000"/>
                  </a:spcAft>
                </a:pPr>
                <a:endParaRPr kumimoji="0" lang="ru-RU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 Box 26"/>
              <p:cNvSpPr txBox="1">
                <a:spLocks noChangeArrowheads="1"/>
              </p:cNvSpPr>
              <p:nvPr/>
            </p:nvSpPr>
            <p:spPr bwMode="auto">
              <a:xfrm>
                <a:off x="7363" y="8015"/>
                <a:ext cx="605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-250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К</a:t>
                </a:r>
                <a:r>
                  <a:rPr lang="ru-RU" sz="28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раз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8" name="Скругленный прямоугольник 67"/>
          <p:cNvSpPr/>
          <p:nvPr/>
        </p:nvSpPr>
        <p:spPr>
          <a:xfrm>
            <a:off x="6321681" y="4787422"/>
            <a:ext cx="2357454" cy="121444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0" y="6041705"/>
            <a:ext cx="914400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ускорение при разбеге больше в 1,4 раза, чем при посадке.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  <p:bldP spid="12" grpId="0" animBg="1"/>
      <p:bldP spid="14" grpId="0" animBg="1"/>
      <p:bldP spid="20" grpId="0"/>
      <p:bldP spid="21" grpId="0" animBg="1"/>
      <p:bldP spid="26" grpId="0" animBg="1"/>
      <p:bldP spid="30" grpId="0"/>
      <p:bldP spid="31" grpId="0" animBg="1"/>
      <p:bldP spid="36" grpId="0" animBg="1"/>
      <p:bldP spid="5" grpId="0" animBg="1"/>
      <p:bldP spid="13" grpId="0" animBg="1"/>
      <p:bldP spid="41" grpId="0" animBg="1"/>
      <p:bldP spid="42" grpId="0" animBg="1"/>
      <p:bldP spid="43" grpId="0" animBg="1"/>
      <p:bldP spid="54" grpId="0"/>
      <p:bldP spid="55" grpId="0" animBg="1"/>
      <p:bldP spid="56" grpId="0" animBg="1"/>
      <p:bldP spid="62" grpId="0"/>
      <p:bldP spid="6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8" cstate="print"/>
          <a:srcRect l="15767" t="23053" r="14321" b="64170"/>
          <a:stretch>
            <a:fillRect/>
          </a:stretch>
        </p:blipFill>
        <p:spPr bwMode="auto">
          <a:xfrm>
            <a:off x="0" y="0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374521"/>
            <a:ext cx="2500298" cy="3046988"/>
          </a:xfrm>
          <a:prstGeom prst="rect">
            <a:avLst/>
          </a:prstGeom>
          <a:solidFill>
            <a:srgbClr val="F9E3A5">
              <a:alpha val="0"/>
            </a:srgb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270км/ч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=…75м/с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посад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230км/ч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64м/с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посад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=s</a:t>
            </a:r>
            <a:r>
              <a:rPr lang="ru-RU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31859" y="4088065"/>
            <a:ext cx="502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flipH="1">
            <a:off x="7776077" y="4343788"/>
            <a:ext cx="725013" cy="206319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741770" y="4651441"/>
            <a:ext cx="3206994" cy="158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22"/>
          <p:cNvGrpSpPr/>
          <p:nvPr/>
        </p:nvGrpSpPr>
        <p:grpSpPr>
          <a:xfrm>
            <a:off x="7689626" y="3679583"/>
            <a:ext cx="886202" cy="584775"/>
            <a:chOff x="5857884" y="1500174"/>
            <a:chExt cx="886202" cy="584775"/>
          </a:xfrm>
        </p:grpSpPr>
        <p:sp>
          <p:nvSpPr>
            <p:cNvPr id="24" name="TextBox 23"/>
            <p:cNvSpPr txBox="1"/>
            <p:nvPr/>
          </p:nvSpPr>
          <p:spPr>
            <a:xfrm>
              <a:off x="5857884" y="1500174"/>
              <a:ext cx="886202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трм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трелка вправо 25"/>
          <p:cNvSpPr/>
          <p:nvPr/>
        </p:nvSpPr>
        <p:spPr>
          <a:xfrm>
            <a:off x="6257566" y="4200955"/>
            <a:ext cx="1000132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6114690" y="3571876"/>
            <a:ext cx="928694" cy="584775"/>
            <a:chOff x="5857884" y="1500174"/>
            <a:chExt cx="928694" cy="584775"/>
          </a:xfrm>
        </p:grpSpPr>
        <p:sp>
          <p:nvSpPr>
            <p:cNvPr id="28" name="TextBox 27"/>
            <p:cNvSpPr txBox="1"/>
            <p:nvPr/>
          </p:nvSpPr>
          <p:spPr>
            <a:xfrm>
              <a:off x="5857884" y="1500174"/>
              <a:ext cx="928694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aseline="-25000" dirty="0" err="1" smtClean="0">
                  <a:latin typeface="Times New Roman" pitchFamily="18" charset="0"/>
                  <a:cs typeface="Times New Roman" pitchFamily="18" charset="0"/>
                </a:rPr>
                <a:t>нач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Прямоугольник 29"/>
          <p:cNvSpPr/>
          <p:nvPr/>
        </p:nvSpPr>
        <p:spPr>
          <a:xfrm>
            <a:off x="8582683" y="2336612"/>
            <a:ext cx="502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6429389" y="2656450"/>
            <a:ext cx="819419" cy="201046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804317" y="2913483"/>
            <a:ext cx="3206994" cy="158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32"/>
          <p:cNvGrpSpPr/>
          <p:nvPr/>
        </p:nvGrpSpPr>
        <p:grpSpPr>
          <a:xfrm>
            <a:off x="6605865" y="2027413"/>
            <a:ext cx="895093" cy="584775"/>
            <a:chOff x="5857884" y="1500174"/>
            <a:chExt cx="500066" cy="584775"/>
          </a:xfrm>
        </p:grpSpPr>
        <p:sp>
          <p:nvSpPr>
            <p:cNvPr id="34" name="TextBox 33"/>
            <p:cNvSpPr txBox="1"/>
            <p:nvPr/>
          </p:nvSpPr>
          <p:spPr>
            <a:xfrm>
              <a:off x="5857884" y="1500174"/>
              <a:ext cx="50006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рзг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Стрелка вправо 35"/>
          <p:cNvSpPr/>
          <p:nvPr/>
        </p:nvSpPr>
        <p:spPr>
          <a:xfrm>
            <a:off x="7786710" y="2476860"/>
            <a:ext cx="1000132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16"/>
          <p:cNvGrpSpPr/>
          <p:nvPr/>
        </p:nvGrpSpPr>
        <p:grpSpPr>
          <a:xfrm>
            <a:off x="7643834" y="1833918"/>
            <a:ext cx="928694" cy="584775"/>
            <a:chOff x="5857884" y="1500174"/>
            <a:chExt cx="928694" cy="584775"/>
          </a:xfrm>
        </p:grpSpPr>
        <p:sp>
          <p:nvSpPr>
            <p:cNvPr id="38" name="TextBox 37"/>
            <p:cNvSpPr txBox="1"/>
            <p:nvPr/>
          </p:nvSpPr>
          <p:spPr>
            <a:xfrm>
              <a:off x="5857884" y="1500174"/>
              <a:ext cx="928694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aseline="-25000" dirty="0" err="1" smtClean="0">
                  <a:latin typeface="Times New Roman" pitchFamily="18" charset="0"/>
                  <a:cs typeface="Times New Roman" pitchFamily="18" charset="0"/>
                </a:rPr>
                <a:t>кнч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00298" y="1393567"/>
            <a:ext cx="578651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Самолёт разгонялся равноускоренно.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7932" y="2928934"/>
            <a:ext cx="578651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Самолёт тормозил равнозамедленно.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00232" y="3429000"/>
            <a:ext cx="357186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условию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=s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22"/>
          <p:cNvGrpSpPr>
            <a:grpSpLocks/>
          </p:cNvGrpSpPr>
          <p:nvPr/>
        </p:nvGrpSpPr>
        <p:grpSpPr bwMode="auto">
          <a:xfrm>
            <a:off x="6405426" y="4786322"/>
            <a:ext cx="1024791" cy="1217574"/>
            <a:chOff x="6883" y="7770"/>
            <a:chExt cx="586" cy="760"/>
          </a:xfrm>
        </p:grpSpPr>
        <p:sp>
          <p:nvSpPr>
            <p:cNvPr id="58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1" name="Group 24"/>
            <p:cNvGrpSpPr>
              <a:grpSpLocks/>
            </p:cNvGrpSpPr>
            <p:nvPr/>
          </p:nvGrpSpPr>
          <p:grpSpPr bwMode="auto">
            <a:xfrm>
              <a:off x="6883" y="7770"/>
              <a:ext cx="586" cy="760"/>
              <a:chOff x="7363" y="7633"/>
              <a:chExt cx="586" cy="760"/>
            </a:xfrm>
          </p:grpSpPr>
          <p:sp>
            <p:nvSpPr>
              <p:cNvPr id="60" name="Text Box 25"/>
              <p:cNvSpPr txBox="1">
                <a:spLocks noChangeArrowheads="1"/>
              </p:cNvSpPr>
              <p:nvPr/>
            </p:nvSpPr>
            <p:spPr bwMode="auto">
              <a:xfrm>
                <a:off x="7377" y="7633"/>
                <a:ext cx="572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400" b="1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8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трмз</a:t>
                </a:r>
                <a:endParaRPr kumimoji="0" lang="ru-RU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 Box 26"/>
              <p:cNvSpPr txBox="1">
                <a:spLocks noChangeArrowheads="1"/>
              </p:cNvSpPr>
              <p:nvPr/>
            </p:nvSpPr>
            <p:spPr bwMode="auto">
              <a:xfrm>
                <a:off x="7363" y="8015"/>
                <a:ext cx="545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400" b="1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8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разг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7238652" y="5179781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Group 22"/>
          <p:cNvGrpSpPr>
            <a:grpSpLocks/>
          </p:cNvGrpSpPr>
          <p:nvPr/>
        </p:nvGrpSpPr>
        <p:grpSpPr bwMode="auto">
          <a:xfrm>
            <a:off x="7469792" y="4904890"/>
            <a:ext cx="1246887" cy="1111838"/>
            <a:chOff x="6817" y="7836"/>
            <a:chExt cx="713" cy="694"/>
          </a:xfrm>
        </p:grpSpPr>
        <p:sp>
          <p:nvSpPr>
            <p:cNvPr id="64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9" name="Group 24"/>
            <p:cNvGrpSpPr>
              <a:grpSpLocks/>
            </p:cNvGrpSpPr>
            <p:nvPr/>
          </p:nvGrpSpPr>
          <p:grpSpPr bwMode="auto">
            <a:xfrm>
              <a:off x="6817" y="7836"/>
              <a:ext cx="713" cy="694"/>
              <a:chOff x="7297" y="7699"/>
              <a:chExt cx="713" cy="694"/>
            </a:xfrm>
          </p:grpSpPr>
          <p:sp>
            <p:nvSpPr>
              <p:cNvPr id="66" name="Text Box 25"/>
              <p:cNvSpPr txBox="1">
                <a:spLocks noChangeArrowheads="1"/>
              </p:cNvSpPr>
              <p:nvPr/>
            </p:nvSpPr>
            <p:spPr bwMode="auto">
              <a:xfrm>
                <a:off x="7297" y="7699"/>
                <a:ext cx="713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-250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lang="ru-RU" sz="28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торм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ru-RU" sz="28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spcAft>
                    <a:spcPts val="1000"/>
                  </a:spcAft>
                </a:pPr>
                <a:endParaRPr kumimoji="0" lang="ru-RU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 Box 26"/>
              <p:cNvSpPr txBox="1">
                <a:spLocks noChangeArrowheads="1"/>
              </p:cNvSpPr>
              <p:nvPr/>
            </p:nvSpPr>
            <p:spPr bwMode="auto">
              <a:xfrm>
                <a:off x="7363" y="8015"/>
                <a:ext cx="605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-250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К</a:t>
                </a:r>
                <a:r>
                  <a:rPr lang="ru-RU" sz="28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раз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8" name="Скругленный прямоугольник 67"/>
          <p:cNvSpPr/>
          <p:nvPr/>
        </p:nvSpPr>
        <p:spPr>
          <a:xfrm>
            <a:off x="6321681" y="4787422"/>
            <a:ext cx="2357454" cy="121444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357422" y="6106601"/>
            <a:ext cx="2643206" cy="158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714612" y="4000504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,м/с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72066" y="5606535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rot="5400000" flipH="1" flipV="1">
            <a:off x="1509968" y="5419462"/>
            <a:ext cx="2268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928794" y="4372717"/>
            <a:ext cx="7143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75м/с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Line 29"/>
          <p:cNvSpPr>
            <a:spLocks noChangeShapeType="1"/>
          </p:cNvSpPr>
          <p:nvPr/>
        </p:nvSpPr>
        <p:spPr bwMode="auto">
          <a:xfrm flipV="1">
            <a:off x="2635358" y="4504478"/>
            <a:ext cx="1428760" cy="160678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rot="5400000">
            <a:off x="3215472" y="5357032"/>
            <a:ext cx="1714512" cy="158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endCxn id="73" idx="3"/>
          </p:cNvCxnSpPr>
          <p:nvPr/>
        </p:nvCxnSpPr>
        <p:spPr>
          <a:xfrm rot="10800000" flipV="1">
            <a:off x="2643142" y="4515592"/>
            <a:ext cx="2071734" cy="2640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928794" y="4662082"/>
            <a:ext cx="7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64м/с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rot="10800000" flipV="1">
            <a:off x="2643174" y="4804958"/>
            <a:ext cx="2071734" cy="2640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27" y="5010482"/>
            <a:ext cx="785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3" name="Group 22"/>
          <p:cNvGrpSpPr>
            <a:grpSpLocks/>
          </p:cNvGrpSpPr>
          <p:nvPr/>
        </p:nvGrpSpPr>
        <p:grpSpPr bwMode="auto">
          <a:xfrm>
            <a:off x="702626" y="4643446"/>
            <a:ext cx="1012549" cy="1265639"/>
            <a:chOff x="6897" y="7770"/>
            <a:chExt cx="579" cy="790"/>
          </a:xfrm>
        </p:grpSpPr>
        <p:sp>
          <p:nvSpPr>
            <p:cNvPr id="84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5" name="Group 24"/>
            <p:cNvGrpSpPr>
              <a:grpSpLocks/>
            </p:cNvGrpSpPr>
            <p:nvPr/>
          </p:nvGrpSpPr>
          <p:grpSpPr bwMode="auto">
            <a:xfrm>
              <a:off x="6897" y="7770"/>
              <a:ext cx="579" cy="790"/>
              <a:chOff x="7377" y="7633"/>
              <a:chExt cx="579" cy="790"/>
            </a:xfrm>
          </p:grpSpPr>
          <p:sp>
            <p:nvSpPr>
              <p:cNvPr id="86" name="Text Box 25"/>
              <p:cNvSpPr txBox="1">
                <a:spLocks noChangeArrowheads="1"/>
              </p:cNvSpPr>
              <p:nvPr/>
            </p:nvSpPr>
            <p:spPr bwMode="auto">
              <a:xfrm>
                <a:off x="7377" y="7633"/>
                <a:ext cx="57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106"/>
                <a:ext cx="354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8" name="TextBox 87"/>
          <p:cNvSpPr txBox="1"/>
          <p:nvPr/>
        </p:nvSpPr>
        <p:spPr>
          <a:xfrm>
            <a:off x="0" y="6150138"/>
            <a:ext cx="91440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Ускорение при разбеге больше в 1,4 раза, значит время меньше, а площади одинаковы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rot="5400000">
            <a:off x="3501224" y="5357032"/>
            <a:ext cx="1714512" cy="158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Line 29"/>
          <p:cNvSpPr>
            <a:spLocks noChangeShapeType="1"/>
          </p:cNvSpPr>
          <p:nvPr/>
        </p:nvSpPr>
        <p:spPr bwMode="auto">
          <a:xfrm>
            <a:off x="2643174" y="4821466"/>
            <a:ext cx="1714512" cy="1322178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0" y="4682610"/>
            <a:ext cx="1571604" cy="121444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39"/>
          <p:cNvSpPr txBox="1">
            <a:spLocks noChangeArrowheads="1"/>
          </p:cNvSpPr>
          <p:nvPr/>
        </p:nvSpPr>
        <p:spPr bwMode="auto">
          <a:xfrm>
            <a:off x="8072463" y="6477627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0" grpId="0"/>
      <p:bldP spid="21" grpId="0" animBg="1"/>
      <p:bldP spid="26" grpId="0" animBg="1"/>
      <p:bldP spid="30" grpId="0"/>
      <p:bldP spid="31" grpId="0" animBg="1"/>
      <p:bldP spid="36" grpId="0" animBg="1"/>
      <p:bldP spid="5" grpId="0" animBg="1"/>
      <p:bldP spid="13" grpId="0" animBg="1"/>
      <p:bldP spid="62" grpId="0"/>
      <p:bldP spid="68" grpId="0" animBg="1"/>
      <p:bldP spid="70" grpId="0"/>
      <p:bldP spid="71" grpId="0"/>
      <p:bldP spid="73" grpId="0" animBg="1"/>
      <p:bldP spid="74" grpId="0" animBg="1"/>
      <p:bldP spid="80" grpId="0"/>
      <p:bldP spid="82" grpId="0"/>
      <p:bldP spid="90" grpId="0" animBg="1"/>
      <p:bldP spid="9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7929586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№6  //к т№4</a:t>
            </a:r>
          </a:p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134,136,137,138,139</a:t>
            </a:r>
            <a:r>
              <a:rPr lang="ru-RU" sz="4400" dirty="0" smtClean="0">
                <a:solidFill>
                  <a:srgbClr val="000000"/>
                </a:solidFill>
              </a:rPr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400" b="1" dirty="0" smtClean="0"/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4290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6" cstate="print"/>
          <a:srcRect l="6445" t="18310" b="34814"/>
          <a:stretch>
            <a:fillRect/>
          </a:stretch>
        </p:blipFill>
        <p:spPr bwMode="auto">
          <a:xfrm>
            <a:off x="0" y="0"/>
            <a:ext cx="9144000" cy="357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2164972" y="1837663"/>
            <a:ext cx="500067" cy="428628"/>
          </a:xfrm>
          <a:prstGeom prst="straightConnector1">
            <a:avLst/>
          </a:prstGeom>
          <a:ln w="571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8"/>
          <p:cNvGrpSpPr/>
          <p:nvPr/>
        </p:nvGrpSpPr>
        <p:grpSpPr>
          <a:xfrm rot="2962022">
            <a:off x="2740967" y="1662987"/>
            <a:ext cx="565168" cy="705741"/>
            <a:chOff x="597884" y="191611"/>
            <a:chExt cx="565168" cy="714380"/>
          </a:xfrm>
        </p:grpSpPr>
        <p:sp>
          <p:nvSpPr>
            <p:cNvPr id="7" name="TextBox 6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 стрелкой 9"/>
          <p:cNvCxnSpPr/>
          <p:nvPr/>
        </p:nvCxnSpPr>
        <p:spPr>
          <a:xfrm rot="10800000" flipV="1">
            <a:off x="3143240" y="714357"/>
            <a:ext cx="571504" cy="285751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98"/>
          <p:cNvGrpSpPr/>
          <p:nvPr/>
        </p:nvGrpSpPr>
        <p:grpSpPr>
          <a:xfrm rot="2962022">
            <a:off x="3812537" y="448541"/>
            <a:ext cx="565168" cy="705741"/>
            <a:chOff x="597884" y="191611"/>
            <a:chExt cx="565168" cy="714380"/>
          </a:xfrm>
          <a:solidFill>
            <a:schemeClr val="bg2"/>
          </a:solidFill>
        </p:grpSpPr>
        <p:sp>
          <p:nvSpPr>
            <p:cNvPr id="13" name="TextBox 12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grpFill/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4"/>
          <p:cNvGrpSpPr/>
          <p:nvPr/>
        </p:nvGrpSpPr>
        <p:grpSpPr>
          <a:xfrm>
            <a:off x="5367730" y="3918308"/>
            <a:ext cx="1944036" cy="1010890"/>
            <a:chOff x="4081846" y="5942688"/>
            <a:chExt cx="1944036" cy="1010890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99"/>
            <p:cNvGrpSpPr/>
            <p:nvPr/>
          </p:nvGrpSpPr>
          <p:grpSpPr>
            <a:xfrm>
              <a:off x="4081846" y="5942688"/>
              <a:ext cx="1944036" cy="1010890"/>
              <a:chOff x="3716282" y="5014018"/>
              <a:chExt cx="1944036" cy="1010890"/>
            </a:xfrm>
          </p:grpSpPr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96280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28"/>
              <p:cNvSpPr txBox="1">
                <a:spLocks noChangeArrowheads="1"/>
              </p:cNvSpPr>
              <p:nvPr/>
            </p:nvSpPr>
            <p:spPr bwMode="auto">
              <a:xfrm>
                <a:off x="3716282" y="5014018"/>
                <a:ext cx="1214446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Группа 102"/>
          <p:cNvGrpSpPr/>
          <p:nvPr/>
        </p:nvGrpSpPr>
        <p:grpSpPr>
          <a:xfrm>
            <a:off x="3571868" y="1428736"/>
            <a:ext cx="714380" cy="523220"/>
            <a:chOff x="1582054" y="1000108"/>
            <a:chExt cx="714380" cy="523220"/>
          </a:xfrm>
        </p:grpSpPr>
        <p:sp>
          <p:nvSpPr>
            <p:cNvPr id="22" name="TextBox 21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3143241" y="1071546"/>
            <a:ext cx="428628" cy="642942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 flipH="1" flipV="1">
            <a:off x="1785918" y="1714488"/>
            <a:ext cx="428628" cy="571504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102"/>
          <p:cNvGrpSpPr/>
          <p:nvPr/>
        </p:nvGrpSpPr>
        <p:grpSpPr>
          <a:xfrm>
            <a:off x="1142976" y="1214422"/>
            <a:ext cx="714380" cy="523220"/>
            <a:chOff x="1582054" y="1000108"/>
            <a:chExt cx="714380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28"/>
          <p:cNvGrpSpPr/>
          <p:nvPr/>
        </p:nvGrpSpPr>
        <p:grpSpPr>
          <a:xfrm>
            <a:off x="1071538" y="3500438"/>
            <a:ext cx="1739634" cy="1000132"/>
            <a:chOff x="4286248" y="5953446"/>
            <a:chExt cx="1739634" cy="1000132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Группа 99"/>
            <p:cNvGrpSpPr/>
            <p:nvPr/>
          </p:nvGrpSpPr>
          <p:grpSpPr>
            <a:xfrm>
              <a:off x="4286248" y="5953446"/>
              <a:ext cx="1739634" cy="1000132"/>
              <a:chOff x="3920684" y="5024776"/>
              <a:chExt cx="1739634" cy="1000132"/>
            </a:xfrm>
          </p:grpSpPr>
          <p:sp>
            <p:nvSpPr>
              <p:cNvPr id="32" name="TextBox 31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96280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1214446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7283604" y="4120226"/>
            <a:ext cx="157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    м/с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35"/>
          <p:cNvGrpSpPr/>
          <p:nvPr/>
        </p:nvGrpSpPr>
        <p:grpSpPr>
          <a:xfrm>
            <a:off x="5421520" y="5143512"/>
            <a:ext cx="1890246" cy="1000132"/>
            <a:chOff x="4135636" y="5953446"/>
            <a:chExt cx="1890246" cy="1000132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Группа 99"/>
            <p:cNvGrpSpPr/>
            <p:nvPr/>
          </p:nvGrpSpPr>
          <p:grpSpPr>
            <a:xfrm>
              <a:off x="4135636" y="5953446"/>
              <a:ext cx="1890246" cy="1000132"/>
              <a:chOff x="3770072" y="5024776"/>
              <a:chExt cx="1890246" cy="1000132"/>
            </a:xfrm>
          </p:grpSpPr>
          <p:sp>
            <p:nvSpPr>
              <p:cNvPr id="39" name="TextBox 38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96280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15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3770072" y="5024776"/>
                <a:ext cx="1214446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7143768" y="5286388"/>
            <a:ext cx="157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    м/с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6334804"/>
            <a:ext cx="914403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142976" y="3571876"/>
            <a:ext cx="1571604" cy="100013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5" grpId="0"/>
      <p:bldP spid="42" grpId="0"/>
      <p:bldP spid="43" grpId="0" animBg="1"/>
      <p:bldP spid="4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7" cstate="print"/>
          <a:srcRect l="2929" t="51081" r="5078" b="35547"/>
          <a:stretch>
            <a:fillRect/>
          </a:stretch>
        </p:blipFill>
        <p:spPr bwMode="auto">
          <a:xfrm>
            <a:off x="0" y="0"/>
            <a:ext cx="9144000" cy="106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500298" y="1527169"/>
            <a:ext cx="2786081" cy="2548216"/>
          </a:xfrm>
          <a:prstGeom prst="ellipse">
            <a:avLst/>
          </a:prstGeom>
          <a:solidFill>
            <a:schemeClr val="bg2"/>
          </a:solidFill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3786784" y="2789836"/>
            <a:ext cx="61112" cy="1308703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39257" y="3462933"/>
            <a:ext cx="92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R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8"/>
          <p:cNvGrpSpPr/>
          <p:nvPr/>
        </p:nvGrpSpPr>
        <p:grpSpPr>
          <a:xfrm>
            <a:off x="2783760" y="1071546"/>
            <a:ext cx="565168" cy="780635"/>
            <a:chOff x="597884" y="191611"/>
            <a:chExt cx="565168" cy="790191"/>
          </a:xfrm>
        </p:grpSpPr>
        <p:cxnSp>
          <p:nvCxnSpPr>
            <p:cNvPr id="8" name="Прямая со стрелкой 7"/>
            <p:cNvCxnSpPr/>
            <p:nvPr/>
          </p:nvCxnSpPr>
          <p:spPr>
            <a:xfrm rot="5400000">
              <a:off x="729162" y="588893"/>
              <a:ext cx="428629" cy="357190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02"/>
          <p:cNvGrpSpPr/>
          <p:nvPr/>
        </p:nvGrpSpPr>
        <p:grpSpPr>
          <a:xfrm>
            <a:off x="3500430" y="1837653"/>
            <a:ext cx="714380" cy="523220"/>
            <a:chOff x="1582054" y="1000108"/>
            <a:chExt cx="714380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016662" y="940915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6453138" y="726396"/>
            <a:ext cx="1143008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6571022" y="1183006"/>
            <a:ext cx="785818" cy="290513"/>
            <a:chOff x="6572" y="3741"/>
            <a:chExt cx="926" cy="630"/>
          </a:xfrm>
        </p:grpSpPr>
        <p:sp>
          <p:nvSpPr>
            <p:cNvPr id="17" name="Text Box 48"/>
            <p:cNvSpPr txBox="1">
              <a:spLocks noChangeArrowheads="1"/>
            </p:cNvSpPr>
            <p:nvPr/>
          </p:nvSpPr>
          <p:spPr bwMode="auto">
            <a:xfrm>
              <a:off x="6572" y="3741"/>
              <a:ext cx="926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T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00926" y="225589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=464м/с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9"/>
          <p:cNvGrpSpPr/>
          <p:nvPr/>
        </p:nvGrpSpPr>
        <p:grpSpPr>
          <a:xfrm>
            <a:off x="5715008" y="2776630"/>
            <a:ext cx="1739634" cy="904554"/>
            <a:chOff x="4286248" y="5953446"/>
            <a:chExt cx="1739634" cy="904554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99"/>
            <p:cNvGrpSpPr/>
            <p:nvPr/>
          </p:nvGrpSpPr>
          <p:grpSpPr>
            <a:xfrm>
              <a:off x="4286248" y="5953446"/>
              <a:ext cx="1739634" cy="904554"/>
              <a:chOff x="3920684" y="5024776"/>
              <a:chExt cx="1739634" cy="904554"/>
            </a:xfrm>
          </p:grpSpPr>
          <p:sp>
            <p:nvSpPr>
              <p:cNvPr id="23" name="TextBox 36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00702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1214446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7215206" y="410981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=0,03м/с</a:t>
            </a:r>
            <a:r>
              <a:rPr lang="ru-RU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2928926" y="1857364"/>
            <a:ext cx="625223" cy="540263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75081" y="1914655"/>
            <a:ext cx="71438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5508542" y="1727846"/>
            <a:ext cx="2618214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2·3,14·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6380000</a:t>
            </a:r>
            <a:endParaRPr lang="ru-RU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47"/>
          <p:cNvGrpSpPr>
            <a:grpSpLocks/>
          </p:cNvGrpSpPr>
          <p:nvPr/>
        </p:nvGrpSpPr>
        <p:grpSpPr bwMode="auto">
          <a:xfrm>
            <a:off x="5626428" y="2184457"/>
            <a:ext cx="1429069" cy="499867"/>
            <a:chOff x="6572" y="3741"/>
            <a:chExt cx="1684" cy="1084"/>
          </a:xfrm>
        </p:grpSpPr>
        <p:sp>
          <p:nvSpPr>
            <p:cNvPr id="34" name="Text Box 48"/>
            <p:cNvSpPr txBox="1">
              <a:spLocks noChangeArrowheads="1"/>
            </p:cNvSpPr>
            <p:nvPr/>
          </p:nvSpPr>
          <p:spPr bwMode="auto">
            <a:xfrm>
              <a:off x="6572" y="3741"/>
              <a:ext cx="1684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24</a:t>
              </a:r>
              <a:r>
                <a:rPr lang="ru-RU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3600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35"/>
          <p:cNvGrpSpPr/>
          <p:nvPr/>
        </p:nvGrpSpPr>
        <p:grpSpPr>
          <a:xfrm>
            <a:off x="5286380" y="3966936"/>
            <a:ext cx="2143140" cy="928694"/>
            <a:chOff x="4286248" y="5953446"/>
            <a:chExt cx="2143140" cy="928694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Группа 99"/>
            <p:cNvGrpSpPr/>
            <p:nvPr/>
          </p:nvGrpSpPr>
          <p:grpSpPr>
            <a:xfrm>
              <a:off x="4286248" y="5953446"/>
              <a:ext cx="2143140" cy="928694"/>
              <a:chOff x="3920684" y="5024776"/>
              <a:chExt cx="2143140" cy="928694"/>
            </a:xfrm>
          </p:grpSpPr>
          <p:sp>
            <p:nvSpPr>
              <p:cNvPr id="39" name="TextBox 36"/>
              <p:cNvSpPr txBox="1">
                <a:spLocks noChangeArrowheads="1"/>
              </p:cNvSpPr>
              <p:nvPr/>
            </p:nvSpPr>
            <p:spPr bwMode="auto">
              <a:xfrm>
                <a:off x="4706502" y="5024776"/>
                <a:ext cx="128588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464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29"/>
              <p:cNvSpPr txBox="1">
                <a:spLocks noChangeArrowheads="1"/>
              </p:cNvSpPr>
              <p:nvPr/>
            </p:nvSpPr>
            <p:spPr bwMode="auto">
              <a:xfrm>
                <a:off x="4500562" y="5524842"/>
                <a:ext cx="156326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6380000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928694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-32" y="5500702"/>
            <a:ext cx="9144032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линейная скорость любой точки на экваторе Земли составляет около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464м/с.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Ускорение же составляет 3см/с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т.е.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направление скорости меняется очень медленно.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32" y="1071546"/>
            <a:ext cx="27346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6380000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39"/>
          <p:cNvSpPr txBox="1">
            <a:spLocks noChangeArrowheads="1"/>
          </p:cNvSpPr>
          <p:nvPr/>
        </p:nvSpPr>
        <p:spPr bwMode="auto">
          <a:xfrm>
            <a:off x="0" y="2116574"/>
            <a:ext cx="833883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0" y="1558341"/>
            <a:ext cx="2515432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3600c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2558473"/>
            <a:ext cx="93166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00760" y="714356"/>
            <a:ext cx="1500198" cy="100013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715008" y="2786058"/>
            <a:ext cx="1643074" cy="100013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4" grpId="0"/>
      <p:bldP spid="15" grpId="0"/>
      <p:bldP spid="19" grpId="0"/>
      <p:bldP spid="26" grpId="0"/>
      <p:bldP spid="27" grpId="0" animBg="1"/>
      <p:bldP spid="31" grpId="0" animBg="1"/>
      <p:bldP spid="32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6" cstate="print"/>
          <a:srcRect l="2929" t="12451" r="5078" b="73175"/>
          <a:stretch>
            <a:fillRect/>
          </a:stretch>
        </p:blipFill>
        <p:spPr bwMode="auto">
          <a:xfrm>
            <a:off x="1" y="0"/>
            <a:ext cx="9144000" cy="1142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500298" y="1118365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>
            <a:off x="3857620" y="1086188"/>
            <a:ext cx="642942" cy="5185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8"/>
          <p:cNvGrpSpPr/>
          <p:nvPr/>
        </p:nvGrpSpPr>
        <p:grpSpPr>
          <a:xfrm rot="2962022">
            <a:off x="4572000" y="734180"/>
            <a:ext cx="565168" cy="705741"/>
            <a:chOff x="597884" y="191611"/>
            <a:chExt cx="565168" cy="714380"/>
          </a:xfrm>
        </p:grpSpPr>
        <p:sp>
          <p:nvSpPr>
            <p:cNvPr id="7" name="TextBox 6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02"/>
          <p:cNvGrpSpPr/>
          <p:nvPr/>
        </p:nvGrpSpPr>
        <p:grpSpPr>
          <a:xfrm>
            <a:off x="3242238" y="1590219"/>
            <a:ext cx="714380" cy="523220"/>
            <a:chOff x="1582054" y="1000108"/>
            <a:chExt cx="714380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Line 11"/>
          <p:cNvSpPr>
            <a:spLocks noChangeShapeType="1"/>
          </p:cNvSpPr>
          <p:nvPr/>
        </p:nvSpPr>
        <p:spPr bwMode="auto">
          <a:xfrm rot="120000">
            <a:off x="3857620" y="1071546"/>
            <a:ext cx="45719" cy="785818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1426" y="1071546"/>
            <a:ext cx="13773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121328" y="2649226"/>
            <a:ext cx="833883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51458" y="1558341"/>
            <a:ext cx="1502334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0c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0694" y="106741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937170" y="852895"/>
            <a:ext cx="1143008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6055054" y="1309505"/>
            <a:ext cx="785818" cy="290513"/>
            <a:chOff x="6572" y="3741"/>
            <a:chExt cx="926" cy="630"/>
          </a:xfrm>
        </p:grpSpPr>
        <p:sp>
          <p:nvSpPr>
            <p:cNvPr id="19" name="Text Box 48"/>
            <p:cNvSpPr txBox="1">
              <a:spLocks noChangeArrowheads="1"/>
            </p:cNvSpPr>
            <p:nvPr/>
          </p:nvSpPr>
          <p:spPr bwMode="auto">
            <a:xfrm>
              <a:off x="6572" y="3741"/>
              <a:ext cx="926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T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531618" y="1967667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075674" y="1720874"/>
            <a:ext cx="1689520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6.28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6215074" y="2209756"/>
            <a:ext cx="785818" cy="361988"/>
            <a:chOff x="6572" y="3741"/>
            <a:chExt cx="926" cy="785"/>
          </a:xfrm>
        </p:grpSpPr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6572" y="3896"/>
              <a:ext cx="926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143768" y="1924006"/>
            <a:ext cx="200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=0,314 м/с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429264"/>
            <a:ext cx="9144032" cy="8925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вращения данной точки 20с, её скорость 0,3 м/с, быстрота изменения направления скорости …..м/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0" y="2143116"/>
            <a:ext cx="1381084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20c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500694" y="800420"/>
            <a:ext cx="1500198" cy="100013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19"/>
          <p:cNvGrpSpPr/>
          <p:nvPr/>
        </p:nvGrpSpPr>
        <p:grpSpPr>
          <a:xfrm>
            <a:off x="5643570" y="2776630"/>
            <a:ext cx="1739634" cy="904554"/>
            <a:chOff x="4286248" y="5953446"/>
            <a:chExt cx="1739634" cy="90455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Группа 99"/>
            <p:cNvGrpSpPr/>
            <p:nvPr/>
          </p:nvGrpSpPr>
          <p:grpSpPr>
            <a:xfrm>
              <a:off x="4286248" y="5953446"/>
              <a:ext cx="1739634" cy="904554"/>
              <a:chOff x="3920684" y="5024776"/>
              <a:chExt cx="1739634" cy="904554"/>
            </a:xfrm>
          </p:grpSpPr>
          <p:sp>
            <p:nvSpPr>
              <p:cNvPr id="33" name="TextBox 36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00702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1214446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6" name="Скругленный прямоугольник 35"/>
          <p:cNvSpPr/>
          <p:nvPr/>
        </p:nvSpPr>
        <p:spPr>
          <a:xfrm>
            <a:off x="5618186" y="2775300"/>
            <a:ext cx="1643074" cy="100013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7358082" y="404878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Группа 35"/>
          <p:cNvGrpSpPr/>
          <p:nvPr/>
        </p:nvGrpSpPr>
        <p:grpSpPr>
          <a:xfrm>
            <a:off x="5000628" y="3846870"/>
            <a:ext cx="2628580" cy="939452"/>
            <a:chOff x="4286248" y="5942688"/>
            <a:chExt cx="2628580" cy="939452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Группа 99"/>
            <p:cNvGrpSpPr/>
            <p:nvPr/>
          </p:nvGrpSpPr>
          <p:grpSpPr>
            <a:xfrm>
              <a:off x="4286248" y="5942688"/>
              <a:ext cx="2628580" cy="939452"/>
              <a:chOff x="3920684" y="5014018"/>
              <a:chExt cx="2628580" cy="939452"/>
            </a:xfrm>
          </p:grpSpPr>
          <p:sp>
            <p:nvSpPr>
              <p:cNvPr id="41" name="TextBox 36"/>
              <p:cNvSpPr txBox="1">
                <a:spLocks noChangeArrowheads="1"/>
              </p:cNvSpPr>
              <p:nvPr/>
            </p:nvSpPr>
            <p:spPr bwMode="auto">
              <a:xfrm>
                <a:off x="4620438" y="5014018"/>
                <a:ext cx="19288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0,314 м/с 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072066" y="5524842"/>
                <a:ext cx="49169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928694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4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21" grpId="0"/>
      <p:bldP spid="22" grpId="0"/>
      <p:bldP spid="26" grpId="0"/>
      <p:bldP spid="27" grpId="0" animBg="1"/>
      <p:bldP spid="28" grpId="0" animBg="1"/>
      <p:bldP spid="29" grpId="0" animBg="1"/>
      <p:bldP spid="36" grpId="0" animBg="1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864" y="785794"/>
            <a:ext cx="273462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=5см=0,05м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122896" y="1272589"/>
            <a:ext cx="2484976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=12·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3600c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285720" y="3071810"/>
            <a:ext cx="1299971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сек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172717" y="1859527"/>
            <a:ext cx="207781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3600c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214282" y="2500306"/>
            <a:ext cx="1571264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60c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72198" y="800084"/>
            <a:ext cx="1428760" cy="4857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n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2786050" y="1142984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3107521" y="1035827"/>
            <a:ext cx="500067" cy="428628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8"/>
          <p:cNvGrpSpPr/>
          <p:nvPr/>
        </p:nvGrpSpPr>
        <p:grpSpPr>
          <a:xfrm rot="2962022">
            <a:off x="3640409" y="652098"/>
            <a:ext cx="565168" cy="705741"/>
            <a:chOff x="597884" y="191611"/>
            <a:chExt cx="565168" cy="714380"/>
          </a:xfrm>
        </p:grpSpPr>
        <p:sp>
          <p:nvSpPr>
            <p:cNvPr id="13" name="TextBox 12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02"/>
          <p:cNvGrpSpPr/>
          <p:nvPr/>
        </p:nvGrpSpPr>
        <p:grpSpPr>
          <a:xfrm>
            <a:off x="3715590" y="1509778"/>
            <a:ext cx="714380" cy="523220"/>
            <a:chOff x="1582054" y="1000108"/>
            <a:chExt cx="714380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3144086" y="1529489"/>
            <a:ext cx="625223" cy="540263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0" y="5429264"/>
            <a:ext cx="9144032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частота вращения секундной стрелки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Гц, минутной -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Гц, часовой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Гц.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285720" y="3571876"/>
            <a:ext cx="138211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203524" y="4143380"/>
            <a:ext cx="1306768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7104" y="314324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945018" y="2837154"/>
            <a:ext cx="1143008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47"/>
          <p:cNvGrpSpPr>
            <a:grpSpLocks/>
          </p:cNvGrpSpPr>
          <p:nvPr/>
        </p:nvGrpSpPr>
        <p:grpSpPr bwMode="auto">
          <a:xfrm>
            <a:off x="5991464" y="3366581"/>
            <a:ext cx="785818" cy="290513"/>
            <a:chOff x="6572" y="3741"/>
            <a:chExt cx="926" cy="630"/>
          </a:xfrm>
        </p:grpSpPr>
        <p:sp>
          <p:nvSpPr>
            <p:cNvPr id="26" name="Text Box 48"/>
            <p:cNvSpPr txBox="1">
              <a:spLocks noChangeArrowheads="1"/>
            </p:cNvSpPr>
            <p:nvPr/>
          </p:nvSpPr>
          <p:spPr bwMode="auto">
            <a:xfrm>
              <a:off x="6572" y="3741"/>
              <a:ext cx="926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T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5429256" y="2857496"/>
            <a:ext cx="1500198" cy="100013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19"/>
          <p:cNvGrpSpPr/>
          <p:nvPr/>
        </p:nvGrpSpPr>
        <p:grpSpPr>
          <a:xfrm>
            <a:off x="1596988" y="4287586"/>
            <a:ext cx="1739634" cy="904554"/>
            <a:chOff x="4286248" y="5953446"/>
            <a:chExt cx="1739634" cy="904554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Группа 99"/>
            <p:cNvGrpSpPr/>
            <p:nvPr/>
          </p:nvGrpSpPr>
          <p:grpSpPr>
            <a:xfrm>
              <a:off x="4286248" y="5953446"/>
              <a:ext cx="1739634" cy="904554"/>
              <a:chOff x="3920684" y="5024776"/>
              <a:chExt cx="1739634" cy="904554"/>
            </a:xfrm>
          </p:grpSpPr>
          <p:sp>
            <p:nvSpPr>
              <p:cNvPr id="32" name="TextBox 36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00702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1214446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Скругленный прямоугольник 34"/>
          <p:cNvSpPr/>
          <p:nvPr/>
        </p:nvSpPr>
        <p:spPr>
          <a:xfrm>
            <a:off x="1571604" y="4286256"/>
            <a:ext cx="1643074" cy="100013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5725766" y="1214422"/>
            <a:ext cx="1989506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сек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   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Гц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5725766" y="1714488"/>
            <a:ext cx="1989506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9"/>
          <p:cNvSpPr txBox="1">
            <a:spLocks noChangeArrowheads="1"/>
          </p:cNvSpPr>
          <p:nvPr/>
        </p:nvSpPr>
        <p:spPr bwMode="auto">
          <a:xfrm>
            <a:off x="5715008" y="2285992"/>
            <a:ext cx="2000264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9"/>
          <p:cNvSpPr txBox="1">
            <a:spLocks noChangeArrowheads="1"/>
          </p:cNvSpPr>
          <p:nvPr/>
        </p:nvSpPr>
        <p:spPr bwMode="auto">
          <a:xfrm>
            <a:off x="6940212" y="2857496"/>
            <a:ext cx="2203788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сек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940212" y="3357562"/>
            <a:ext cx="1989506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39"/>
          <p:cNvSpPr txBox="1">
            <a:spLocks noChangeArrowheads="1"/>
          </p:cNvSpPr>
          <p:nvPr/>
        </p:nvSpPr>
        <p:spPr bwMode="auto">
          <a:xfrm>
            <a:off x="6929454" y="3929066"/>
            <a:ext cx="2000264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39"/>
          <p:cNvSpPr txBox="1">
            <a:spLocks noChangeArrowheads="1"/>
          </p:cNvSpPr>
          <p:nvPr/>
        </p:nvSpPr>
        <p:spPr bwMode="auto">
          <a:xfrm>
            <a:off x="3214678" y="4786322"/>
            <a:ext cx="2203788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сек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214942" y="4786322"/>
            <a:ext cx="1989506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39"/>
          <p:cNvSpPr txBox="1">
            <a:spLocks noChangeArrowheads="1"/>
          </p:cNvSpPr>
          <p:nvPr/>
        </p:nvSpPr>
        <p:spPr bwMode="auto">
          <a:xfrm>
            <a:off x="7143736" y="4786322"/>
            <a:ext cx="2000264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32" y="0"/>
            <a:ext cx="91440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137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Каков период обращения часовой, минутной и секундной стрелок часов. Какова их частота вращения?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//стр.14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Стр.14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8" grpId="0" animBg="1"/>
      <p:bldP spid="19" grpId="0" animBg="1"/>
      <p:bldP spid="21" grpId="0" animBg="1"/>
      <p:bldP spid="22" grpId="0" animBg="1"/>
      <p:bldP spid="23" grpId="0"/>
      <p:bldP spid="24" grpId="0"/>
      <p:bldP spid="28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6" cstate="print"/>
          <a:srcRect l="2929" t="36707" r="5078" b="49818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32" y="1071546"/>
            <a:ext cx="273462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=5см=0,05м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0" y="2116574"/>
            <a:ext cx="83388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0" y="1558341"/>
            <a:ext cx="191270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3600c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500298" y="1527169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3857620" y="1494992"/>
            <a:ext cx="642942" cy="5185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8"/>
          <p:cNvGrpSpPr/>
          <p:nvPr/>
        </p:nvGrpSpPr>
        <p:grpSpPr>
          <a:xfrm rot="2962022">
            <a:off x="4572000" y="1142984"/>
            <a:ext cx="565168" cy="705741"/>
            <a:chOff x="597884" y="191611"/>
            <a:chExt cx="565168" cy="714380"/>
          </a:xfrm>
        </p:grpSpPr>
        <p:sp>
          <p:nvSpPr>
            <p:cNvPr id="10" name="TextBox 9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5400000" flipH="1" flipV="1">
            <a:off x="4979460" y="3172077"/>
            <a:ext cx="642942" cy="1588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355391" y="4115670"/>
            <a:ext cx="642942" cy="1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2100174" y="2568787"/>
            <a:ext cx="714380" cy="1588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02"/>
          <p:cNvGrpSpPr/>
          <p:nvPr/>
        </p:nvGrpSpPr>
        <p:grpSpPr>
          <a:xfrm>
            <a:off x="3500430" y="2500306"/>
            <a:ext cx="714380" cy="523220"/>
            <a:chOff x="1582054" y="1000108"/>
            <a:chExt cx="7143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Line 11"/>
          <p:cNvSpPr>
            <a:spLocks noChangeShapeType="1"/>
          </p:cNvSpPr>
          <p:nvPr/>
        </p:nvSpPr>
        <p:spPr bwMode="auto">
          <a:xfrm rot="300000" flipV="1">
            <a:off x="2500084" y="2862424"/>
            <a:ext cx="756000" cy="71438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016662" y="203914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453138" y="1824621"/>
            <a:ext cx="1143008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6571022" y="2281231"/>
            <a:ext cx="785818" cy="290513"/>
            <a:chOff x="6572" y="3741"/>
            <a:chExt cx="926" cy="630"/>
          </a:xfrm>
        </p:grpSpPr>
        <p:sp>
          <p:nvSpPr>
            <p:cNvPr id="27" name="Text Box 48"/>
            <p:cNvSpPr txBox="1">
              <a:spLocks noChangeArrowheads="1"/>
            </p:cNvSpPr>
            <p:nvPr/>
          </p:nvSpPr>
          <p:spPr bwMode="auto">
            <a:xfrm>
              <a:off x="6572" y="3741"/>
              <a:ext cx="926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T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500694" y="295665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5937170" y="2769847"/>
            <a:ext cx="2063854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3014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  <a:endParaRPr lang="ru-RU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6178950" y="3198746"/>
            <a:ext cx="1046343" cy="516006"/>
            <a:chOff x="6718" y="3741"/>
            <a:chExt cx="1233" cy="1119"/>
          </a:xfrm>
        </p:grpSpPr>
        <p:sp>
          <p:nvSpPr>
            <p:cNvPr id="32" name="Text Box 48"/>
            <p:cNvSpPr txBox="1">
              <a:spLocks noChangeArrowheads="1"/>
            </p:cNvSpPr>
            <p:nvPr/>
          </p:nvSpPr>
          <p:spPr bwMode="auto">
            <a:xfrm>
              <a:off x="6752" y="3836"/>
              <a:ext cx="1199" cy="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3600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33"/>
          <p:cNvGrpSpPr/>
          <p:nvPr/>
        </p:nvGrpSpPr>
        <p:grpSpPr>
          <a:xfrm>
            <a:off x="5572132" y="3929066"/>
            <a:ext cx="1739634" cy="1000132"/>
            <a:chOff x="4286248" y="5953446"/>
            <a:chExt cx="1739634" cy="1000132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99"/>
            <p:cNvGrpSpPr/>
            <p:nvPr/>
          </p:nvGrpSpPr>
          <p:grpSpPr>
            <a:xfrm>
              <a:off x="4286248" y="5953446"/>
              <a:ext cx="1739634" cy="1000132"/>
              <a:chOff x="3920684" y="5024776"/>
              <a:chExt cx="1739634" cy="1000132"/>
            </a:xfrm>
          </p:grpSpPr>
          <p:sp>
            <p:nvSpPr>
              <p:cNvPr id="37" name="TextBox 36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96280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1214446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-32" y="5072074"/>
            <a:ext cx="9144032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линейная скорость конца минутной стрелки длиной 5см составляет…м/с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Ускорение же составляет ….  см/с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т.е.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направление скорости меняется по направлению очень медленно.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58116" y="2928934"/>
            <a:ext cx="1357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    м/с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Стр.14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Line 11"/>
          <p:cNvSpPr>
            <a:spLocks noChangeShapeType="1"/>
          </p:cNvSpPr>
          <p:nvPr/>
        </p:nvSpPr>
        <p:spPr bwMode="auto">
          <a:xfrm rot="180000">
            <a:off x="3857620" y="1500174"/>
            <a:ext cx="45719" cy="785818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 rot="120000" flipH="1">
            <a:off x="4500562" y="2857496"/>
            <a:ext cx="785818" cy="45719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rot="300000" flipH="1" flipV="1">
            <a:off x="3932080" y="3294707"/>
            <a:ext cx="71438" cy="785818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4500562" y="714356"/>
            <a:ext cx="1500198" cy="40011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15мин.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3" grpId="0" animBg="1"/>
      <p:bldP spid="24" grpId="0"/>
      <p:bldP spid="25" grpId="0"/>
      <p:bldP spid="29" grpId="0"/>
      <p:bldP spid="30" grpId="0"/>
      <p:bldP spid="40" grpId="0" animBg="1"/>
      <p:bldP spid="41" grpId="0"/>
      <p:bldP spid="42" grpId="0" animBg="1"/>
      <p:bldP spid="43" grpId="0" animBg="1"/>
      <p:bldP spid="4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7929586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№7 //повторение</a:t>
            </a:r>
          </a:p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629,615,558,559,567 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повторение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400" b="1" dirty="0" smtClean="0"/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4290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9" y="980727"/>
          <a:ext cx="7488831" cy="3387520"/>
        </p:xfrm>
        <a:graphic>
          <a:graphicData uri="http://schemas.openxmlformats.org/drawingml/2006/table">
            <a:tbl>
              <a:tblPr/>
              <a:tblGrid>
                <a:gridCol w="605333"/>
                <a:gridCol w="553447"/>
                <a:gridCol w="605333"/>
                <a:gridCol w="624120"/>
                <a:gridCol w="621136"/>
                <a:gridCol w="622627"/>
                <a:gridCol w="622627"/>
                <a:gridCol w="576508"/>
                <a:gridCol w="605333"/>
                <a:gridCol w="645689"/>
                <a:gridCol w="714870"/>
                <a:gridCol w="691808"/>
              </a:tblGrid>
              <a:tr h="461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кр-1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5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841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1008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814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1015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181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194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6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842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1018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777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1010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183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195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2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843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820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245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184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196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1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798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185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198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6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15*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799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186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216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1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v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latin typeface="Times New Roman"/>
                        </a:rPr>
                        <a:t>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latin typeface="Times New Roman"/>
                        </a:rPr>
                        <a:t>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latin typeface="Times New Roman"/>
                        </a:rPr>
                        <a:t>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3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latin typeface="Times New Roman"/>
                        </a:rPr>
                        <a:t>Q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latin typeface="Times New Roman"/>
                        </a:rPr>
                        <a:t>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latin typeface="Times New Roman"/>
                        </a:rPr>
                        <a:t>Q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latin typeface="Times New Roman"/>
                        </a:rPr>
                        <a:t>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 l="18010" t="12270" r="17022" b="81824"/>
          <a:stretch>
            <a:fillRect/>
          </a:stretch>
        </p:blipFill>
        <p:spPr bwMode="auto">
          <a:xfrm>
            <a:off x="0" y="0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/>
          <a:srcRect l="57678" t="18254" r="16335" b="64027"/>
          <a:stretch>
            <a:fillRect/>
          </a:stretch>
        </p:blipFill>
        <p:spPr bwMode="auto">
          <a:xfrm>
            <a:off x="4644008" y="1340768"/>
            <a:ext cx="4176464" cy="227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941168"/>
            <a:ext cx="9144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правило моментов выполняется, значит рычаг в равновесии.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2"/>
          <p:cNvSpPr>
            <a:spLocks/>
          </p:cNvSpPr>
          <p:nvPr/>
        </p:nvSpPr>
        <p:spPr bwMode="auto">
          <a:xfrm rot="5400000">
            <a:off x="7247421" y="415789"/>
            <a:ext cx="216023" cy="1777950"/>
          </a:xfrm>
          <a:prstGeom prst="leftBrace">
            <a:avLst>
              <a:gd name="adj1" fmla="val 33566"/>
              <a:gd name="adj2" fmla="val 49436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22"/>
          <p:cNvSpPr>
            <a:spLocks/>
          </p:cNvSpPr>
          <p:nvPr/>
        </p:nvSpPr>
        <p:spPr bwMode="auto">
          <a:xfrm rot="5400000">
            <a:off x="5857019" y="847837"/>
            <a:ext cx="288032" cy="841846"/>
          </a:xfrm>
          <a:prstGeom prst="leftBrace">
            <a:avLst>
              <a:gd name="adj1" fmla="val 33566"/>
              <a:gd name="adj2" fmla="val 46194"/>
            </a:avLst>
          </a:prstGeom>
          <a:noFill/>
          <a:ln w="222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20688"/>
            <a:ext cx="2339752" cy="18876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=19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en-US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3370" y="588414"/>
            <a:ext cx="576064" cy="54918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79738" y="620688"/>
            <a:ext cx="864096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2d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91680" y="1988840"/>
            <a:ext cx="3744416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Правило моментов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63688" y="2564904"/>
            <a:ext cx="3096344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63688" y="3284984"/>
            <a:ext cx="2520280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63688" y="4005064"/>
            <a:ext cx="2520280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9,8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4"/>
          <p:cNvSpPr/>
          <p:nvPr/>
        </p:nvSpPr>
        <p:spPr>
          <a:xfrm>
            <a:off x="7452320" y="1979563"/>
            <a:ext cx="836042" cy="44132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7713056" y="1915825"/>
            <a:ext cx="285752" cy="45719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rot="-60000">
            <a:off x="8219248" y="1458481"/>
            <a:ext cx="66676" cy="11160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Стр.23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uiExpand="1" build="p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9375" t="71778" r="10937" b="17236"/>
          <a:stretch>
            <a:fillRect/>
          </a:stretch>
        </p:blipFill>
        <p:spPr bwMode="auto">
          <a:xfrm>
            <a:off x="0" y="-24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Прямая со стрелкой 28"/>
          <p:cNvCxnSpPr/>
          <p:nvPr/>
        </p:nvCxnSpPr>
        <p:spPr>
          <a:xfrm flipV="1">
            <a:off x="7691365" y="2571744"/>
            <a:ext cx="612000" cy="29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9"/>
          <p:cNvGrpSpPr/>
          <p:nvPr/>
        </p:nvGrpSpPr>
        <p:grpSpPr>
          <a:xfrm>
            <a:off x="7786710" y="3395963"/>
            <a:ext cx="714380" cy="461665"/>
            <a:chOff x="2714612" y="4429132"/>
            <a:chExt cx="714380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32"/>
          <p:cNvGrpSpPr/>
          <p:nvPr/>
        </p:nvGrpSpPr>
        <p:grpSpPr>
          <a:xfrm>
            <a:off x="7786710" y="1428736"/>
            <a:ext cx="714380" cy="461665"/>
            <a:chOff x="3357554" y="2143116"/>
            <a:chExt cx="714380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5"/>
          <p:cNvGrpSpPr/>
          <p:nvPr/>
        </p:nvGrpSpPr>
        <p:grpSpPr>
          <a:xfrm>
            <a:off x="6643702" y="2100196"/>
            <a:ext cx="785818" cy="400110"/>
            <a:chOff x="1785918" y="2528824"/>
            <a:chExt cx="785818" cy="400110"/>
          </a:xfrm>
        </p:grpSpPr>
        <p:cxnSp>
          <p:nvCxnSpPr>
            <p:cNvPr id="37" name="Прямая со стрелкой 36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785918" y="2528824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сопр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 rot="-180000" flipV="1">
            <a:off x="7069490" y="2561451"/>
            <a:ext cx="612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V="1">
            <a:off x="7155594" y="201778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>
            <a:off x="8215370" y="2714620"/>
            <a:ext cx="1071538" cy="584775"/>
            <a:chOff x="3357554" y="2143116"/>
            <a:chExt cx="714380" cy="881786"/>
          </a:xfrm>
        </p:grpSpPr>
        <p:sp>
          <p:nvSpPr>
            <p:cNvPr id="42" name="TextBox 41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7"/>
          <p:cNvGrpSpPr/>
          <p:nvPr/>
        </p:nvGrpSpPr>
        <p:grpSpPr>
          <a:xfrm>
            <a:off x="6929454" y="1175767"/>
            <a:ext cx="714380" cy="584775"/>
            <a:chOff x="3357554" y="2143116"/>
            <a:chExt cx="714380" cy="584775"/>
          </a:xfrm>
          <a:solidFill>
            <a:schemeClr val="bg1"/>
          </a:solidFill>
        </p:grpSpPr>
        <p:sp>
          <p:nvSpPr>
            <p:cNvPr id="46" name="TextBox 45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 стрелкой 47"/>
          <p:cNvCxnSpPr/>
          <p:nvPr/>
        </p:nvCxnSpPr>
        <p:spPr>
          <a:xfrm rot="16200000" flipV="1">
            <a:off x="7186803" y="3090068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0" y="4714884"/>
            <a:ext cx="2571768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500958" y="2493629"/>
            <a:ext cx="357190" cy="14287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071670" y="1142984"/>
            <a:ext cx="464347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Деталь двигается равномерно         </a:t>
            </a:r>
            <a:endParaRPr lang="ru-RU" sz="2400" dirty="0">
              <a:solidFill>
                <a:srgbClr val="000000"/>
              </a:solidFill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7072334" y="2762905"/>
            <a:ext cx="428627" cy="523220"/>
            <a:chOff x="3643305" y="2215924"/>
            <a:chExt cx="285759" cy="788967"/>
          </a:xfrm>
        </p:grpSpPr>
        <p:sp>
          <p:nvSpPr>
            <p:cNvPr id="55" name="TextBox 54"/>
            <p:cNvSpPr txBox="1"/>
            <p:nvPr/>
          </p:nvSpPr>
          <p:spPr>
            <a:xfrm>
              <a:off x="3643305" y="2215924"/>
              <a:ext cx="285759" cy="78896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3701695" y="2249249"/>
              <a:ext cx="227367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5"/>
          <p:cNvSpPr txBox="1">
            <a:spLocks noChangeArrowheads="1"/>
          </p:cNvSpPr>
          <p:nvPr/>
        </p:nvSpPr>
        <p:spPr bwMode="auto">
          <a:xfrm>
            <a:off x="0" y="1928802"/>
            <a:ext cx="2699824" cy="229399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=50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/c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1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=7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кВт</a:t>
            </a:r>
            <a: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сила сопротивления резанию составила </a:t>
            </a:r>
            <a:endParaRPr lang="ru-RU" sz="2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643174" y="2285992"/>
            <a:ext cx="392909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28860" y="2779168"/>
            <a:ext cx="385762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l-GR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/>
          </a:p>
        </p:txBody>
      </p: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2733106" y="3286124"/>
            <a:ext cx="2514628" cy="1510063"/>
            <a:chOff x="4429124" y="5607227"/>
            <a:chExt cx="1571655" cy="927104"/>
          </a:xfrm>
        </p:grpSpPr>
        <p:sp>
          <p:nvSpPr>
            <p:cNvPr id="58" name="TextBox 57"/>
            <p:cNvSpPr txBox="1"/>
            <p:nvPr/>
          </p:nvSpPr>
          <p:spPr>
            <a:xfrm>
              <a:off x="5054212" y="5829816"/>
              <a:ext cx="946567" cy="5668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54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4429124" y="6133539"/>
              <a:ext cx="580438" cy="10111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563071" y="5607227"/>
              <a:ext cx="473090" cy="510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15"/>
            <p:cNvSpPr txBox="1">
              <a:spLocks noChangeArrowheads="1"/>
            </p:cNvSpPr>
            <p:nvPr/>
          </p:nvSpPr>
          <p:spPr bwMode="auto">
            <a:xfrm>
              <a:off x="4550191" y="6061932"/>
              <a:ext cx="325425" cy="47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214942" y="3786190"/>
            <a:ext cx="357190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мот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/>
          </a:p>
        </p:txBody>
      </p:sp>
      <p:sp>
        <p:nvSpPr>
          <p:cNvPr id="41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Стр.23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6859636" y="1785924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71736" y="4643446"/>
            <a:ext cx="3429024" cy="7694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43042" y="1643050"/>
            <a:ext cx="514353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5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63" grpId="0" build="allAtOnce" animBg="1"/>
      <p:bldP spid="64" grpId="0" animBg="1"/>
      <p:bldP spid="65" grpId="0" animBg="1"/>
      <p:bldP spid="69" grpId="0" animBg="1"/>
      <p:bldP spid="45" grpId="0" animBg="1"/>
      <p:bldP spid="4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380312" y="3645024"/>
            <a:ext cx="1906628" cy="855546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643264" y="3510335"/>
            <a:ext cx="1500230" cy="642942"/>
          </a:xfrm>
          <a:prstGeom prst="rect">
            <a:avLst/>
          </a:prstGeom>
          <a:solidFill>
            <a:srgbClr val="F9E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9"/>
          <p:cNvGrpSpPr/>
          <p:nvPr/>
        </p:nvGrpSpPr>
        <p:grpSpPr>
          <a:xfrm>
            <a:off x="8286237" y="4716433"/>
            <a:ext cx="857224" cy="584775"/>
            <a:chOff x="2714613" y="4429132"/>
            <a:chExt cx="571500" cy="967202"/>
          </a:xfrm>
        </p:grpSpPr>
        <p:sp>
          <p:nvSpPr>
            <p:cNvPr id="21" name="TextBox 20"/>
            <p:cNvSpPr txBox="1"/>
            <p:nvPr/>
          </p:nvSpPr>
          <p:spPr>
            <a:xfrm>
              <a:off x="2714613" y="4429132"/>
              <a:ext cx="571500" cy="96720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7581551" y="4548461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7"/>
          <p:cNvGrpSpPr/>
          <p:nvPr/>
        </p:nvGrpSpPr>
        <p:grpSpPr>
          <a:xfrm>
            <a:off x="8286207" y="2263989"/>
            <a:ext cx="1000132" cy="531966"/>
            <a:chOff x="3214676" y="2182655"/>
            <a:chExt cx="800105" cy="531966"/>
          </a:xfrm>
        </p:grpSpPr>
        <p:sp>
          <p:nvSpPr>
            <p:cNvPr id="25" name="TextBox 24"/>
            <p:cNvSpPr txBox="1"/>
            <p:nvPr/>
          </p:nvSpPr>
          <p:spPr>
            <a:xfrm>
              <a:off x="3214676" y="2191401"/>
              <a:ext cx="800105" cy="52322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7"/>
          <p:cNvGrpSpPr/>
          <p:nvPr/>
        </p:nvGrpSpPr>
        <p:grpSpPr>
          <a:xfrm>
            <a:off x="8429114" y="3786780"/>
            <a:ext cx="714412" cy="523220"/>
            <a:chOff x="3214678" y="2143117"/>
            <a:chExt cx="628680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 стрелкой 31"/>
          <p:cNvCxnSpPr/>
          <p:nvPr/>
        </p:nvCxnSpPr>
        <p:spPr>
          <a:xfrm rot="5400000">
            <a:off x="7963558" y="4261644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0" y="1340768"/>
            <a:ext cx="3143240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г=0,08кг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=500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ru-RU" sz="4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уки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1600" y="836712"/>
            <a:ext cx="3275856" cy="541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1.Найду объём дерева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35896" y="2564904"/>
            <a:ext cx="300039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3140968"/>
            <a:ext cx="662473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0,0002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1,57Н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20272" y="2567391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1,57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4288" y="4591429"/>
            <a:ext cx="953324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-45688" y="3663242"/>
            <a:ext cx="3897608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3.Дерево в равновесии т.к.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4653136"/>
            <a:ext cx="2987824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1.57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0" y="5714992"/>
            <a:ext cx="9144000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того, чтобы утопить кусок дерева массой 80г, приложим силу в 0,77Н,  значит он сможет выдержать груз весом 0,77Н массой 0,077кг,  77гр.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0" cstate="print">
            <a:lum bright="-10000" contrast="30000"/>
          </a:blip>
          <a:srcRect l="18010" t="18176" r="16432" b="75179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3240360" y="1322044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176464" y="1613357"/>
            <a:ext cx="86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59600" y="1052736"/>
            <a:ext cx="65719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28592" y="1320220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64126" y="1654256"/>
            <a:ext cx="1404218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500кг/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253161" y="1584502"/>
            <a:ext cx="86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156176" y="1052736"/>
            <a:ext cx="1152128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0,08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16824" y="1320220"/>
            <a:ext cx="1727176" cy="461665"/>
          </a:xfrm>
          <a:prstGeom prst="rect">
            <a:avLst/>
          </a:prstGeom>
          <a:solidFill>
            <a:srgbClr val="F9E3A5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0,0002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267744" y="2132856"/>
            <a:ext cx="4536504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2.Найду выталкивающую силу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V="1">
            <a:off x="7556166" y="3215109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Стр.24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37808" y="1656080"/>
            <a:ext cx="80234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мр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4071942"/>
            <a:ext cx="2862450" cy="584775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71600" y="5181038"/>
            <a:ext cx="1091966" cy="52322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5157192"/>
            <a:ext cx="1835696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3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3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3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64896 -0.16412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" y="-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3" grpId="0" build="p" animBg="1"/>
      <p:bldP spid="34" grpId="0" build="p" animBg="1"/>
      <p:bldP spid="35" grpId="0" animBg="1"/>
      <p:bldP spid="36" grpId="0" animBg="1"/>
      <p:bldP spid="37" grpId="0" animBg="1"/>
      <p:bldP spid="44" grpId="0" animBg="1"/>
      <p:bldP spid="45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7" grpId="0" animBg="1"/>
      <p:bldP spid="59" grpId="0" animBg="1"/>
      <p:bldP spid="60" grpId="0" animBg="1"/>
      <p:bldP spid="61" grpId="0" build="p" animBg="1"/>
      <p:bldP spid="55" grpId="0" animBg="1"/>
      <p:bldP spid="46" grpId="0" animBg="1"/>
      <p:bldP spid="62" grpId="0" animBg="1"/>
      <p:bldP spid="62" grpId="1" animBg="1"/>
      <p:bldP spid="4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18010" t="24821" r="16432" b="66320"/>
          <a:stretch>
            <a:fillRect/>
          </a:stretch>
        </p:blipFill>
        <p:spPr bwMode="auto">
          <a:xfrm>
            <a:off x="0" y="44624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084168" y="1792766"/>
            <a:ext cx="2376264" cy="1785950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50830" y="144140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6684717" y="277832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165618" y="312354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6678" y="356503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2320" y="126876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9184" y="762052"/>
            <a:ext cx="255884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V="1">
            <a:off x="6702934" y="168640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25470" y="3068960"/>
            <a:ext cx="16430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т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12670" y="1867426"/>
            <a:ext cx="2376264" cy="1785950"/>
          </a:xfrm>
          <a:prstGeom prst="rect">
            <a:avLst/>
          </a:prstGeom>
          <a:solidFill>
            <a:srgbClr val="92D050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579332" y="165461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94120" y="319820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95936" y="1340768"/>
            <a:ext cx="186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керосин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97686" y="836712"/>
            <a:ext cx="279974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3031436" y="176106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39952" y="3068960"/>
            <a:ext cx="16430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т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3028897" y="2811863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0" y="980728"/>
            <a:ext cx="2843808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=800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одержимое 36"/>
          <p:cNvSpPr txBox="1">
            <a:spLocks/>
          </p:cNvSpPr>
          <p:nvPr/>
        </p:nvSpPr>
        <p:spPr>
          <a:xfrm>
            <a:off x="35496" y="4941168"/>
            <a:ext cx="284380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тело плавает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437112"/>
            <a:ext cx="817240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·120м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/1000000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27784" y="4941168"/>
            <a:ext cx="406794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4" name="Содержимое 36"/>
          <p:cNvSpPr txBox="1">
            <a:spLocks/>
          </p:cNvSpPr>
          <p:nvPr/>
        </p:nvSpPr>
        <p:spPr>
          <a:xfrm>
            <a:off x="0" y="3913974"/>
            <a:ext cx="6143636" cy="49835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4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Найду выталкивающую силу в керосине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44208" y="4941168"/>
            <a:ext cx="201622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=0,94Н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884368" y="4417948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0,94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84368" y="4922004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0,94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19864" y="4941168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0,94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19864" y="4390081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0,94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1" name="Содержимое 36"/>
          <p:cNvSpPr txBox="1">
            <a:spLocks/>
          </p:cNvSpPr>
          <p:nvPr/>
        </p:nvSpPr>
        <p:spPr>
          <a:xfrm>
            <a:off x="0" y="5517232"/>
            <a:ext cx="914400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Архимедова сила в воде будет компенсировать ту же силу тяжести 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877272"/>
            <a:ext cx="78843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пвв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пвв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0,94Н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6334780"/>
            <a:ext cx="241176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пог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99184" y="6334780"/>
            <a:ext cx="7344816" cy="523220"/>
          </a:xfrm>
          <a:prstGeom prst="rect">
            <a:avLst/>
          </a:prstGeom>
          <a:solidFill>
            <a:srgbClr val="92D050">
              <a:alpha val="87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тела …кг,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 вытесняет…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8215370" y="6386476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Стр.24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39775 -0.4449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61823 -0.29769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22032 -0.27962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2125 -0.49329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  <p:bldP spid="17" grpId="0" animBg="1"/>
      <p:bldP spid="19" grpId="0" animBg="1"/>
      <p:bldP spid="21" grpId="0" animBg="1"/>
      <p:bldP spid="22" grpId="0"/>
      <p:bldP spid="24" grpId="0"/>
      <p:bldP spid="25" grpId="0" animBg="1"/>
      <p:bldP spid="27" grpId="0" animBg="1"/>
      <p:bldP spid="30" grpId="0" build="p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3" grpId="0" animBg="1"/>
      <p:bldP spid="4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6"/>
          <p:cNvSpPr txBox="1">
            <a:spLocks/>
          </p:cNvSpPr>
          <p:nvPr/>
        </p:nvSpPr>
        <p:spPr>
          <a:xfrm>
            <a:off x="2987824" y="2348880"/>
            <a:ext cx="6300192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Воздушный шар  в ра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9906" y="4044357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085745" y="5363664"/>
            <a:ext cx="1071570" cy="15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330106" y="5844621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5685929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294" y="3417457"/>
            <a:ext cx="131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26176" y="3049993"/>
            <a:ext cx="68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17936" y="5169821"/>
            <a:ext cx="642910" cy="50006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80668" y="50590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815239" y="3966868"/>
            <a:ext cx="1639562" cy="160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356496" y="5185069"/>
            <a:ext cx="714380" cy="1588"/>
          </a:xfrm>
          <a:prstGeom prst="straightConnector1">
            <a:avLst/>
          </a:prstGeom>
          <a:ln w="984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78632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2905780"/>
            <a:ext cx="630019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17419" t="10055" r="17023" b="81367"/>
          <a:stretch>
            <a:fillRect/>
          </a:stretch>
        </p:blipFill>
        <p:spPr bwMode="auto">
          <a:xfrm>
            <a:off x="0" y="7200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836712"/>
            <a:ext cx="2843808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вод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=0,09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взд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=1,29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об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=0,6кг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гр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33502" y="5805264"/>
            <a:ext cx="72008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0152" y="1052736"/>
            <a:ext cx="3000396" cy="646331"/>
          </a:xfrm>
          <a:prstGeom prst="rect">
            <a:avLst/>
          </a:prstGeom>
          <a:solidFill>
            <a:srgbClr val="F9E3A5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вз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43400" y="1700808"/>
            <a:ext cx="5400600" cy="584775"/>
          </a:xfrm>
          <a:prstGeom prst="rect">
            <a:avLst/>
          </a:prstGeom>
          <a:solidFill>
            <a:srgbClr val="F9E3A5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1,29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129Н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07496" y="548680"/>
            <a:ext cx="4536504" cy="541174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Найду выталкивающую силу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63688" y="3068960"/>
            <a:ext cx="122413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129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43808" y="3429000"/>
            <a:ext cx="316835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129Н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948264" y="3501008"/>
            <a:ext cx="18722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=123Н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5013176"/>
            <a:ext cx="108012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123Н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071802" y="5903893"/>
            <a:ext cx="5616624" cy="954107"/>
          </a:xfrm>
          <a:prstGeom prst="rect">
            <a:avLst/>
          </a:prstGeom>
          <a:solidFill>
            <a:srgbClr val="92D050">
              <a:alpha val="87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радиозонд может поднять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массой 12,3кг.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Стр.25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3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3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3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0" grpId="0"/>
      <p:bldP spid="21" grpId="0"/>
      <p:bldP spid="22" grpId="0"/>
      <p:bldP spid="23" grpId="0"/>
      <p:bldP spid="24" grpId="0" animBg="1"/>
      <p:bldP spid="25" grpId="0"/>
      <p:bldP spid="30" grpId="0"/>
      <p:bldP spid="4" grpId="0" animBg="1"/>
      <p:bldP spid="17" grpId="0" build="p" animBg="1"/>
      <p:bldP spid="27" grpId="0" animBg="1"/>
      <p:bldP spid="29" grpId="0" animBg="1"/>
      <p:bldP spid="31" grpId="0" animBg="1"/>
      <p:bldP spid="32" grpId="0" build="p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7929586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№8 /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 т№5</a:t>
            </a:r>
          </a:p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164,165,166,167, 168 </a:t>
            </a:r>
            <a:r>
              <a:rPr lang="ru-RU" sz="4400" dirty="0" smtClean="0">
                <a:solidFill>
                  <a:srgbClr val="000000"/>
                </a:solidFill>
              </a:rPr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400" b="1" dirty="0" smtClean="0"/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4290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l="49688" t="31667" r="5781" b="49678"/>
          <a:stretch>
            <a:fillRect/>
          </a:stretch>
        </p:blipFill>
        <p:spPr bwMode="auto">
          <a:xfrm>
            <a:off x="0" y="642918"/>
            <a:ext cx="91440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10492" y="2714620"/>
          <a:ext cx="1333508" cy="853440"/>
        </p:xfrm>
        <a:graphic>
          <a:graphicData uri="http://schemas.openxmlformats.org/drawingml/2006/table">
            <a:tbl>
              <a:tblPr/>
              <a:tblGrid>
                <a:gridCol w="1333508"/>
              </a:tblGrid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164***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168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-32" y="3500447"/>
            <a:ext cx="9001125" cy="13573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Явление сохранения скорости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тела, когда на тело в направлении движения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 действуют никакие другие тела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называется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инерцией.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5143512"/>
            <a:ext cx="9001125" cy="1000132"/>
          </a:xfrm>
          <a:prstGeom prst="rect">
            <a:avLst/>
          </a:prstGeom>
          <a:solidFill>
            <a:srgbClr val="F9E3A5"/>
          </a:solidFill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инерции автомобиль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двигался там, где он двигался равномерно.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14285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Группа №8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(164,165,166,167, 168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 25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 l="49688" t="50000" r="6675" b="44166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32" y="1500174"/>
            <a:ext cx="9144032" cy="15696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св-во  тел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мешать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sz="4800" b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инертность</a:t>
            </a:r>
            <a:endParaRPr lang="ru-RU" sz="4400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мера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33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инертности</a:t>
            </a:r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5143512"/>
            <a:ext cx="9001125" cy="1000132"/>
          </a:xfrm>
          <a:prstGeom prst="rect">
            <a:avLst/>
          </a:prstGeom>
          <a:solidFill>
            <a:srgbClr val="F9E3A5"/>
          </a:solidFill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Чем массивнее  тело, тем его труднее и остановить и разогнать.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Стр.26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49688" t="56667" r="7187" b="38333"/>
          <a:stretch>
            <a:fillRect/>
          </a:stretch>
        </p:blipFill>
        <p:spPr bwMode="auto">
          <a:xfrm>
            <a:off x="-1" y="-24"/>
            <a:ext cx="914400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32" y="1500174"/>
            <a:ext cx="9144032" cy="15696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св-во  тел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мешать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sz="4800" b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инертность</a:t>
            </a:r>
            <a:endParaRPr lang="ru-RU" sz="4400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мера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33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инертности</a:t>
            </a:r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3857628"/>
            <a:ext cx="9144000" cy="1357322"/>
          </a:xfrm>
          <a:prstGeom prst="rect">
            <a:avLst/>
          </a:prstGeom>
          <a:solidFill>
            <a:srgbClr val="F9E3A5"/>
          </a:solidFill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Чтобы вытащить траву или морковку необходимо действовать без рывка,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чтобы </a:t>
            </a: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минимально проявилась инертность тела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172400" y="6497960"/>
            <a:ext cx="971600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Стр.26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7" cstate="print"/>
          <a:srcRect l="53399" t="62157" r="15058" b="34411"/>
          <a:stretch>
            <a:fillRect/>
          </a:stretch>
        </p:blipFill>
        <p:spPr bwMode="auto">
          <a:xfrm>
            <a:off x="611560" y="-24"/>
            <a:ext cx="8532440" cy="9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3588737" y="2406001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071802" y="2074867"/>
            <a:ext cx="989873" cy="1242788"/>
            <a:chOff x="10673" y="5875"/>
            <a:chExt cx="694" cy="708"/>
          </a:xfrm>
        </p:grpSpPr>
        <p:sp>
          <p:nvSpPr>
            <p:cNvPr id="5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0691" y="5875"/>
              <a:ext cx="676" cy="708"/>
              <a:chOff x="11843" y="5026"/>
              <a:chExt cx="676" cy="708"/>
            </a:xfrm>
          </p:grpSpPr>
          <p:sp>
            <p:nvSpPr>
              <p:cNvPr id="7" name="Text Box 28"/>
              <p:cNvSpPr txBox="1">
                <a:spLocks noChangeArrowheads="1"/>
              </p:cNvSpPr>
              <p:nvPr/>
            </p:nvSpPr>
            <p:spPr bwMode="auto">
              <a:xfrm>
                <a:off x="11843" y="5026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29"/>
              <p:cNvSpPr txBox="1">
                <a:spLocks noChangeArrowheads="1"/>
              </p:cNvSpPr>
              <p:nvPr/>
            </p:nvSpPr>
            <p:spPr bwMode="auto">
              <a:xfrm>
                <a:off x="11846" y="5318"/>
                <a:ext cx="599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373915" y="2126530"/>
            <a:ext cx="1126802" cy="1302470"/>
            <a:chOff x="12057" y="5872"/>
            <a:chExt cx="790" cy="742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2057" y="5872"/>
              <a:ext cx="790" cy="742"/>
              <a:chOff x="11978" y="5011"/>
              <a:chExt cx="677" cy="742"/>
            </a:xfrm>
          </p:grpSpPr>
          <p:sp>
            <p:nvSpPr>
              <p:cNvPr id="12" name="Text Box 31"/>
              <p:cNvSpPr txBox="1">
                <a:spLocks noChangeArrowheads="1"/>
              </p:cNvSpPr>
              <p:nvPr/>
            </p:nvSpPr>
            <p:spPr bwMode="auto">
              <a:xfrm>
                <a:off x="11978" y="5011"/>
                <a:ext cx="677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 Box 32"/>
              <p:cNvSpPr txBox="1">
                <a:spLocks noChangeArrowheads="1"/>
              </p:cNvSpPr>
              <p:nvPr/>
            </p:nvSpPr>
            <p:spPr bwMode="auto">
              <a:xfrm>
                <a:off x="12001" y="5288"/>
                <a:ext cx="60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785794"/>
            <a:ext cx="30003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ружья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=0,01м/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428736"/>
            <a:ext cx="24288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пули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0" y="1928802"/>
            <a:ext cx="1126802" cy="1302470"/>
            <a:chOff x="12057" y="5872"/>
            <a:chExt cx="790" cy="742"/>
          </a:xfrm>
        </p:grpSpPr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12057" y="5872"/>
              <a:ext cx="790" cy="742"/>
              <a:chOff x="11978" y="5011"/>
              <a:chExt cx="677" cy="742"/>
            </a:xfrm>
          </p:grpSpPr>
          <p:sp>
            <p:nvSpPr>
              <p:cNvPr id="19" name="Text Box 31"/>
              <p:cNvSpPr txBox="1">
                <a:spLocks noChangeArrowheads="1"/>
              </p:cNvSpPr>
              <p:nvPr/>
            </p:nvSpPr>
            <p:spPr bwMode="auto">
              <a:xfrm>
                <a:off x="11978" y="5011"/>
                <a:ext cx="677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32"/>
              <p:cNvSpPr txBox="1">
                <a:spLocks noChangeArrowheads="1"/>
              </p:cNvSpPr>
              <p:nvPr/>
            </p:nvSpPr>
            <p:spPr bwMode="auto">
              <a:xfrm>
                <a:off x="12001" y="5288"/>
                <a:ext cx="60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857224" y="2143116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352046"/>
            <a:ext cx="9144000" cy="1077218"/>
          </a:xfrm>
          <a:prstGeom prst="rect">
            <a:avLst/>
          </a:prstGeom>
          <a:solidFill>
            <a:schemeClr val="accent6">
              <a:lumMod val="40000"/>
              <a:lumOff val="60000"/>
              <a:alpha val="91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чем больше масса, тем меньше ускорение, значит,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ружьё инертнее пули в 100 раз.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Стр.26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71934" y="1540184"/>
            <a:ext cx="3000396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/>
          <p:cNvSpPr/>
          <p:nvPr/>
        </p:nvSpPr>
        <p:spPr>
          <a:xfrm>
            <a:off x="7534078" y="1568590"/>
            <a:ext cx="642942" cy="285752"/>
          </a:xfrm>
          <a:prstGeom prst="homePlat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7"/>
          <p:cNvGrpSpPr/>
          <p:nvPr/>
        </p:nvGrpSpPr>
        <p:grpSpPr>
          <a:xfrm>
            <a:off x="7643834" y="626280"/>
            <a:ext cx="1000132" cy="523220"/>
            <a:chOff x="3214676" y="2191401"/>
            <a:chExt cx="800105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3214676" y="2191401"/>
              <a:ext cx="800105" cy="52322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пули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214678" y="2322509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Прямая со стрелкой 28"/>
          <p:cNvCxnSpPr/>
          <p:nvPr/>
        </p:nvCxnSpPr>
        <p:spPr>
          <a:xfrm>
            <a:off x="7286644" y="1428736"/>
            <a:ext cx="185735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5715008" y="1322002"/>
            <a:ext cx="642942" cy="4636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7"/>
          <p:cNvGrpSpPr/>
          <p:nvPr/>
        </p:nvGrpSpPr>
        <p:grpSpPr>
          <a:xfrm>
            <a:off x="4786314" y="766134"/>
            <a:ext cx="1143008" cy="523220"/>
            <a:chOff x="3100376" y="2234433"/>
            <a:chExt cx="914406" cy="523220"/>
          </a:xfrm>
        </p:grpSpPr>
        <p:sp>
          <p:nvSpPr>
            <p:cNvPr id="36" name="TextBox 35"/>
            <p:cNvSpPr txBox="1"/>
            <p:nvPr/>
          </p:nvSpPr>
          <p:spPr>
            <a:xfrm>
              <a:off x="3100376" y="2234433"/>
              <a:ext cx="914406" cy="52322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ружья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3180254" y="2377733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21" grpId="0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-71462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857232"/>
            <a:ext cx="7072362" cy="113160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Гр.1</a:t>
            </a:r>
          </a:p>
          <a:p>
            <a:pPr algn="ctr"/>
            <a:r>
              <a:rPr lang="ru-RU" sz="4800" dirty="0" smtClean="0"/>
              <a:t> </a:t>
            </a:r>
            <a:endParaRPr lang="en-US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7" cstate="print"/>
          <a:srcRect l="50384" t="69167" r="7172" b="21548"/>
          <a:stretch>
            <a:fillRect/>
          </a:stretch>
        </p:blipFill>
        <p:spPr bwMode="auto">
          <a:xfrm>
            <a:off x="-32" y="44624"/>
            <a:ext cx="914403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3588737" y="2406001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071802" y="2074867"/>
            <a:ext cx="989873" cy="1242788"/>
            <a:chOff x="10673" y="5875"/>
            <a:chExt cx="694" cy="708"/>
          </a:xfrm>
        </p:grpSpPr>
        <p:sp>
          <p:nvSpPr>
            <p:cNvPr id="5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0691" y="5875"/>
              <a:ext cx="676" cy="708"/>
              <a:chOff x="11843" y="5026"/>
              <a:chExt cx="676" cy="708"/>
            </a:xfrm>
          </p:grpSpPr>
          <p:sp>
            <p:nvSpPr>
              <p:cNvPr id="7" name="Text Box 28"/>
              <p:cNvSpPr txBox="1">
                <a:spLocks noChangeArrowheads="1"/>
              </p:cNvSpPr>
              <p:nvPr/>
            </p:nvSpPr>
            <p:spPr bwMode="auto">
              <a:xfrm>
                <a:off x="11843" y="5026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29"/>
              <p:cNvSpPr txBox="1">
                <a:spLocks noChangeArrowheads="1"/>
              </p:cNvSpPr>
              <p:nvPr/>
            </p:nvSpPr>
            <p:spPr bwMode="auto">
              <a:xfrm>
                <a:off x="11846" y="5318"/>
                <a:ext cx="599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373915" y="2126530"/>
            <a:ext cx="1126802" cy="1302470"/>
            <a:chOff x="12057" y="5872"/>
            <a:chExt cx="790" cy="742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2057" y="5872"/>
              <a:ext cx="790" cy="742"/>
              <a:chOff x="11978" y="5011"/>
              <a:chExt cx="677" cy="742"/>
            </a:xfrm>
          </p:grpSpPr>
          <p:sp>
            <p:nvSpPr>
              <p:cNvPr id="12" name="Text Box 31"/>
              <p:cNvSpPr txBox="1">
                <a:spLocks noChangeArrowheads="1"/>
              </p:cNvSpPr>
              <p:nvPr/>
            </p:nvSpPr>
            <p:spPr bwMode="auto">
              <a:xfrm>
                <a:off x="11978" y="5011"/>
                <a:ext cx="677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 Box 32"/>
              <p:cNvSpPr txBox="1">
                <a:spLocks noChangeArrowheads="1"/>
              </p:cNvSpPr>
              <p:nvPr/>
            </p:nvSpPr>
            <p:spPr bwMode="auto">
              <a:xfrm>
                <a:off x="12001" y="5288"/>
                <a:ext cx="60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957904"/>
            <a:ext cx="24288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=0,01м/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1393803" y="2106603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093659" y="1230081"/>
            <a:ext cx="882088" cy="848126"/>
            <a:chOff x="9505" y="5780"/>
            <a:chExt cx="897" cy="487"/>
          </a:xfrm>
        </p:grpSpPr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9592" y="5836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9888" y="5814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>
              <a:off x="10182" y="5794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 flipV="1">
              <a:off x="9746" y="5818"/>
              <a:ext cx="127" cy="4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 flipV="1">
              <a:off x="10043" y="5780"/>
              <a:ext cx="127" cy="4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Line 14"/>
            <p:cNvSpPr>
              <a:spLocks noChangeShapeType="1"/>
            </p:cNvSpPr>
            <p:nvPr/>
          </p:nvSpPr>
          <p:spPr bwMode="auto">
            <a:xfrm flipH="1">
              <a:off x="9505" y="5860"/>
              <a:ext cx="77" cy="2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Line 15"/>
            <p:cNvSpPr>
              <a:spLocks noChangeShapeType="1"/>
            </p:cNvSpPr>
            <p:nvPr/>
          </p:nvSpPr>
          <p:spPr bwMode="auto">
            <a:xfrm flipV="1">
              <a:off x="10340" y="5959"/>
              <a:ext cx="62" cy="2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9"/>
          <p:cNvGrpSpPr/>
          <p:nvPr/>
        </p:nvGrpSpPr>
        <p:grpSpPr>
          <a:xfrm>
            <a:off x="3500447" y="1236522"/>
            <a:ext cx="928677" cy="1009564"/>
            <a:chOff x="3071802" y="863673"/>
            <a:chExt cx="928677" cy="1223878"/>
          </a:xfrm>
        </p:grpSpPr>
        <p:sp>
          <p:nvSpPr>
            <p:cNvPr id="45" name="Rectangle 2"/>
            <p:cNvSpPr>
              <a:spLocks noChangeArrowheads="1"/>
            </p:cNvSpPr>
            <p:nvPr/>
          </p:nvSpPr>
          <p:spPr bwMode="auto">
            <a:xfrm>
              <a:off x="3071802" y="863673"/>
              <a:ext cx="928677" cy="854567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3149451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3713179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143240" y="928670"/>
              <a:ext cx="389850" cy="70891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8"/>
          <p:cNvGrpSpPr/>
          <p:nvPr/>
        </p:nvGrpSpPr>
        <p:grpSpPr>
          <a:xfrm>
            <a:off x="4643438" y="1276428"/>
            <a:ext cx="928677" cy="1009564"/>
            <a:chOff x="4927604" y="863673"/>
            <a:chExt cx="928677" cy="1223878"/>
          </a:xfrm>
        </p:grpSpPr>
        <p:sp>
          <p:nvSpPr>
            <p:cNvPr id="50" name="Rectangle 3"/>
            <p:cNvSpPr>
              <a:spLocks noChangeArrowheads="1"/>
            </p:cNvSpPr>
            <p:nvPr/>
          </p:nvSpPr>
          <p:spPr bwMode="auto">
            <a:xfrm>
              <a:off x="4927604" y="863673"/>
              <a:ext cx="928677" cy="85456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Oval 6"/>
            <p:cNvSpPr>
              <a:spLocks noChangeArrowheads="1"/>
            </p:cNvSpPr>
            <p:nvPr/>
          </p:nvSpPr>
          <p:spPr bwMode="auto">
            <a:xfrm>
              <a:off x="5011464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>
              <a:off x="5564322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009002" y="928670"/>
              <a:ext cx="389850" cy="708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Line 7"/>
          <p:cNvSpPr>
            <a:spLocks noChangeShapeType="1"/>
          </p:cNvSpPr>
          <p:nvPr/>
        </p:nvSpPr>
        <p:spPr bwMode="auto">
          <a:xfrm flipV="1">
            <a:off x="5929322" y="1500174"/>
            <a:ext cx="704997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48"/>
          <p:cNvGrpSpPr/>
          <p:nvPr/>
        </p:nvGrpSpPr>
        <p:grpSpPr>
          <a:xfrm>
            <a:off x="2786050" y="571480"/>
            <a:ext cx="854374" cy="531549"/>
            <a:chOff x="1785918" y="357166"/>
            <a:chExt cx="854374" cy="531549"/>
          </a:xfrm>
        </p:grpSpPr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1785918" y="357166"/>
              <a:ext cx="854374" cy="53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9"/>
            <p:cNvSpPr>
              <a:spLocks noChangeShapeType="1"/>
            </p:cNvSpPr>
            <p:nvPr/>
          </p:nvSpPr>
          <p:spPr bwMode="auto">
            <a:xfrm rot="240000" flipV="1">
              <a:off x="1901211" y="521615"/>
              <a:ext cx="352499" cy="257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</a:endParaRPr>
            </a:p>
          </p:txBody>
        </p:sp>
      </p:grpSp>
      <p:grpSp>
        <p:nvGrpSpPr>
          <p:cNvPr id="19" name="Группа 51"/>
          <p:cNvGrpSpPr/>
          <p:nvPr/>
        </p:nvGrpSpPr>
        <p:grpSpPr>
          <a:xfrm>
            <a:off x="5857884" y="834870"/>
            <a:ext cx="964202" cy="798684"/>
            <a:chOff x="6036690" y="127193"/>
            <a:chExt cx="964202" cy="798684"/>
          </a:xfrm>
        </p:grpSpPr>
        <p:sp>
          <p:nvSpPr>
            <p:cNvPr id="59" name="Text Box 28"/>
            <p:cNvSpPr txBox="1">
              <a:spLocks noChangeArrowheads="1"/>
            </p:cNvSpPr>
            <p:nvPr/>
          </p:nvSpPr>
          <p:spPr bwMode="auto">
            <a:xfrm>
              <a:off x="6036690" y="127193"/>
              <a:ext cx="964202" cy="798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 rot="120000" flipV="1">
              <a:off x="6179859" y="214290"/>
              <a:ext cx="352499" cy="25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0" y="1500174"/>
            <a:ext cx="24288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0" y="1928802"/>
            <a:ext cx="1126802" cy="1302470"/>
            <a:chOff x="12057" y="5872"/>
            <a:chExt cx="790" cy="742"/>
          </a:xfrm>
        </p:grpSpPr>
        <p:grpSp>
          <p:nvGrpSpPr>
            <p:cNvPr id="21" name="Group 30"/>
            <p:cNvGrpSpPr>
              <a:grpSpLocks/>
            </p:cNvGrpSpPr>
            <p:nvPr/>
          </p:nvGrpSpPr>
          <p:grpSpPr bwMode="auto">
            <a:xfrm>
              <a:off x="12057" y="5872"/>
              <a:ext cx="790" cy="742"/>
              <a:chOff x="11978" y="5011"/>
              <a:chExt cx="677" cy="742"/>
            </a:xfrm>
          </p:grpSpPr>
          <p:sp>
            <p:nvSpPr>
              <p:cNvPr id="65" name="Text Box 31"/>
              <p:cNvSpPr txBox="1">
                <a:spLocks noChangeArrowheads="1"/>
              </p:cNvSpPr>
              <p:nvPr/>
            </p:nvSpPr>
            <p:spPr bwMode="auto">
              <a:xfrm>
                <a:off x="11978" y="5011"/>
                <a:ext cx="677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Text Box 32"/>
              <p:cNvSpPr txBox="1">
                <a:spLocks noChangeArrowheads="1"/>
              </p:cNvSpPr>
              <p:nvPr/>
            </p:nvSpPr>
            <p:spPr bwMode="auto">
              <a:xfrm>
                <a:off x="12001" y="5288"/>
                <a:ext cx="60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4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Text Box 26"/>
          <p:cNvSpPr txBox="1">
            <a:spLocks noChangeArrowheads="1"/>
          </p:cNvSpPr>
          <p:nvPr/>
        </p:nvSpPr>
        <p:spPr bwMode="auto">
          <a:xfrm>
            <a:off x="857224" y="2143116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0" y="4352046"/>
            <a:ext cx="9144000" cy="1077218"/>
          </a:xfrm>
          <a:prstGeom prst="rect">
            <a:avLst/>
          </a:prstGeom>
          <a:solidFill>
            <a:schemeClr val="accent6">
              <a:lumMod val="40000"/>
              <a:lumOff val="60000"/>
              <a:alpha val="91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тело, имеющее ускорение 1м/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инертнее второго в 100 раз.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Стр.27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 flipH="1">
            <a:off x="2571736" y="1188702"/>
            <a:ext cx="714380" cy="45719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lg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15209 -0.0046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14444 -0.004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4" grpId="0" animBg="1"/>
      <p:bldP spid="61" grpId="0"/>
      <p:bldP spid="67" grpId="0"/>
      <p:bldP spid="68" grpId="0" animBg="1"/>
      <p:bldP spid="5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 cstate="print"/>
          <a:srcRect l="15647" t="71050" r="14069" b="15380"/>
          <a:stretch>
            <a:fillRect/>
          </a:stretch>
        </p:blipFill>
        <p:spPr bwMode="auto">
          <a:xfrm>
            <a:off x="0" y="0"/>
            <a:ext cx="9144000" cy="132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Стр.27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8968" y="1196857"/>
            <a:ext cx="3286148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Относительно дороги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9892" y="1576810"/>
            <a:ext cx="2071702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5182" y="1648248"/>
            <a:ext cx="228601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15м/с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795248" y="2219752"/>
            <a:ext cx="1000132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00934" y="2015712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flipH="1">
            <a:off x="7181722" y="2142328"/>
            <a:ext cx="971243" cy="220300"/>
          </a:xfrm>
          <a:prstGeom prst="rightArrow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223744" y="2576942"/>
            <a:ext cx="5100987" cy="290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285860"/>
            <a:ext cx="2786050" cy="3046988"/>
          </a:xfrm>
          <a:prstGeom prst="rect">
            <a:avLst/>
          </a:prstGeom>
          <a:solidFill>
            <a:srgbClr val="F9E3A5">
              <a:alpha val="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км/ч =  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20м/с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км/ч =        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15м/с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=14с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3174" y="2714620"/>
            <a:ext cx="6357950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С.о. свяжем с первым поездом, скорость второго относительно первого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35м/с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84" y="3571876"/>
            <a:ext cx="4786346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Найду длину второго поезда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7422" y="4071942"/>
            <a:ext cx="228601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780674"/>
            <a:ext cx="9144000" cy="584775"/>
          </a:xfrm>
          <a:prstGeom prst="rect">
            <a:avLst/>
          </a:prstGeom>
          <a:solidFill>
            <a:schemeClr val="accent6">
              <a:lumMod val="40000"/>
              <a:lumOff val="60000"/>
              <a:alpha val="91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длина второго поезда …..м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86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1" grpId="0" build="p" animBg="1"/>
      <p:bldP spid="12" grpId="0" animBg="1"/>
      <p:bldP spid="13" grpId="0" animBg="1"/>
      <p:bldP spid="14" grpId="0" animBg="1"/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95499"/>
            <a:ext cx="5580112" cy="2429445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№9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183,184,185,186,181</a:t>
            </a:r>
          </a:p>
          <a:p>
            <a:pPr marL="0" indent="0" algn="ctr" eaLnBrk="1" hangingPunct="1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2з-н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-243408"/>
            <a:ext cx="1403648" cy="191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625392"/>
            <a:ext cx="9144000" cy="144655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«5»-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 вычисления и полный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развёрнутый ответ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799" y="105297"/>
            <a:ext cx="9105201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«3» –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краткое условие,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эскиз, описано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 и законы Ньютона!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711099"/>
            <a:ext cx="8976752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«4»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выписаны все закономерности задачи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85852" y="5357826"/>
            <a:ext cx="6555834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Проверим задачи группы №3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77374" y="3071810"/>
          <a:ext cx="609600" cy="2286012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9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183 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2з-н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7" cstate="print"/>
          <a:srcRect l="26367" t="35156" r="12109" b="34082"/>
          <a:stretch>
            <a:fillRect/>
          </a:stretch>
        </p:blipFill>
        <p:spPr bwMode="auto">
          <a:xfrm>
            <a:off x="0" y="571480"/>
            <a:ext cx="86439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 l="26367" t="20508" r="12109" b="72900"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3415160" y="2070884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3071802" y="1785926"/>
            <a:ext cx="607317" cy="584775"/>
            <a:chOff x="3357554" y="2143116"/>
            <a:chExt cx="714380" cy="584775"/>
          </a:xfrm>
          <a:solidFill>
            <a:srgbClr val="F9E3A5"/>
          </a:solidFill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71406" y="3472032"/>
            <a:ext cx="3929090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+М)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397440"/>
            <a:ext cx="2928926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Пусть масса тележки</a:t>
            </a:r>
          </a:p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000504"/>
            <a:ext cx="2357422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3кг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528976"/>
            <a:ext cx="1928794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6,5м/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43538" y="3643314"/>
            <a:ext cx="3071866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43570" y="4171786"/>
            <a:ext cx="2857520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57884" y="4700258"/>
            <a:ext cx="2571768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643578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во втором случае разгоняется меньшая масса, поэтому ускорение больше.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Стр.28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4"/>
          <p:cNvGrpSpPr/>
          <p:nvPr/>
        </p:nvGrpSpPr>
        <p:grpSpPr>
          <a:xfrm>
            <a:off x="2643174" y="2993482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12" name="TextBox 1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3500430" y="3068788"/>
            <a:ext cx="928694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3141486" y="3315798"/>
            <a:ext cx="612000" cy="0"/>
          </a:xfrm>
          <a:prstGeom prst="straightConnector1">
            <a:avLst/>
          </a:prstGeom>
          <a:ln w="50800">
            <a:solidFill>
              <a:srgbClr val="F9010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8001818" y="1856570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7"/>
          <p:cNvGrpSpPr/>
          <p:nvPr/>
        </p:nvGrpSpPr>
        <p:grpSpPr>
          <a:xfrm>
            <a:off x="8504409" y="1571612"/>
            <a:ext cx="607317" cy="584775"/>
            <a:chOff x="3357554" y="2143116"/>
            <a:chExt cx="714380" cy="584775"/>
          </a:xfrm>
          <a:solidFill>
            <a:srgbClr val="F9E3A5"/>
          </a:solidFill>
        </p:grpSpPr>
        <p:sp>
          <p:nvSpPr>
            <p:cNvPr id="26" name="TextBox 25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15470" y="71414"/>
          <a:ext cx="609600" cy="2286012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183 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2з-н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8" cstate="print"/>
          <a:srcRect l="30243" t="13183" r="9179" b="77296"/>
          <a:stretch>
            <a:fillRect/>
          </a:stretch>
        </p:blipFill>
        <p:spPr bwMode="auto">
          <a:xfrm>
            <a:off x="32274" y="0"/>
            <a:ext cx="911172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11276" y="1363792"/>
            <a:ext cx="30830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=3кг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277992"/>
            <a:ext cx="200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6с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-?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071678"/>
            <a:ext cx="2357454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0,1H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71470" y="2721114"/>
            <a:ext cx="2786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134869" y="2544439"/>
            <a:ext cx="792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5500694" y="3277437"/>
            <a:ext cx="714380" cy="461665"/>
            <a:chOff x="2714612" y="4429132"/>
            <a:chExt cx="71438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6143636" y="1167334"/>
            <a:ext cx="714380" cy="461665"/>
            <a:chOff x="3357554" y="2143116"/>
            <a:chExt cx="714380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16200000" flipV="1">
            <a:off x="5605985" y="3065083"/>
            <a:ext cx="1021304" cy="17253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6517582" y="1810276"/>
            <a:ext cx="614271" cy="646331"/>
            <a:chOff x="5929322" y="2428868"/>
            <a:chExt cx="614271" cy="64633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929322" y="2428868"/>
              <a:ext cx="6142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300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 стрелкой 20"/>
          <p:cNvCxnSpPr/>
          <p:nvPr/>
        </p:nvCxnSpPr>
        <p:spPr>
          <a:xfrm rot="16200000" flipV="1">
            <a:off x="5583821" y="1982408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072330" y="1953152"/>
            <a:ext cx="498478" cy="1588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55"/>
          <p:cNvGrpSpPr/>
          <p:nvPr/>
        </p:nvGrpSpPr>
        <p:grpSpPr>
          <a:xfrm>
            <a:off x="7429520" y="1381648"/>
            <a:ext cx="714380" cy="523220"/>
            <a:chOff x="3176291" y="2714620"/>
            <a:chExt cx="714380" cy="523220"/>
          </a:xfrm>
        </p:grpSpPr>
        <p:sp>
          <p:nvSpPr>
            <p:cNvPr id="24" name="TextBox 23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 rot="1281068">
            <a:off x="6429388" y="316759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829986">
            <a:off x="6500826" y="810144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30Н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735468">
            <a:off x="7143736" y="2238904"/>
            <a:ext cx="857256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0,1Н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472" y="896396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Движение ускоренное потому что…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00232" y="1271234"/>
            <a:ext cx="4000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ox)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43174" y="2162148"/>
            <a:ext cx="2071702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43108" y="2685368"/>
            <a:ext cx="322626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 время разгона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3108" y="3614062"/>
            <a:ext cx="314220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=0,03·6с = 0,18м/с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5014753"/>
            <a:ext cx="91440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ускорение данного тела составит 0,03м/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за6с скорость вырастет до 0,18м/с и оно пройдёт путь ….м.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4117967"/>
            <a:ext cx="9144000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За эти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6с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тело пройдёт  </a:t>
            </a:r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м;    </a:t>
            </a:r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…..      (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8072463" y="6457914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Стр.28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build="p"/>
      <p:bldP spid="26" grpId="0"/>
      <p:bldP spid="27" grpId="0"/>
      <p:bldP spid="28" grpId="0" animBg="1"/>
      <p:bldP spid="28" grpId="1" animBg="1"/>
      <p:bldP spid="29" grpId="0"/>
      <p:bldP spid="32" grpId="0" animBg="1"/>
      <p:bldP spid="33" grpId="0" animBg="1"/>
      <p:bldP spid="34" grpId="0" animBg="1"/>
      <p:bldP spid="3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77374" y="71414"/>
          <a:ext cx="609600" cy="2286012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183 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2з-н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9" cstate="print"/>
          <a:srcRect l="29684" t="22704" r="9179" b="67774"/>
          <a:stretch>
            <a:fillRect/>
          </a:stretch>
        </p:blipFill>
        <p:spPr bwMode="auto">
          <a:xfrm>
            <a:off x="0" y="0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11276" y="1214422"/>
            <a:ext cx="1440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214686"/>
            <a:ext cx="200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2" y="1857364"/>
            <a:ext cx="2357454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0,05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H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71470" y="2571744"/>
            <a:ext cx="2786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915489" y="2693270"/>
            <a:ext cx="792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6281314" y="3426268"/>
            <a:ext cx="714380" cy="461665"/>
            <a:chOff x="2714612" y="4429132"/>
            <a:chExt cx="71438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6924256" y="1316165"/>
            <a:ext cx="714380" cy="461665"/>
            <a:chOff x="3357554" y="2143116"/>
            <a:chExt cx="714380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16200000" flipV="1">
            <a:off x="6386605" y="3213914"/>
            <a:ext cx="1021304" cy="17253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6364441" y="2131239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852950" y="2101983"/>
            <a:ext cx="498478" cy="1588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55"/>
          <p:cNvGrpSpPr/>
          <p:nvPr/>
        </p:nvGrpSpPr>
        <p:grpSpPr>
          <a:xfrm>
            <a:off x="8210140" y="1530479"/>
            <a:ext cx="714380" cy="523220"/>
            <a:chOff x="3176291" y="2714620"/>
            <a:chExt cx="7143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rot="1281068">
            <a:off x="7210008" y="3316429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2,5Н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829986">
            <a:off x="7281446" y="958975"/>
            <a:ext cx="857256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2,5Н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735468">
            <a:off x="7878046" y="2418266"/>
            <a:ext cx="1144862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7224" y="1088259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Движение ускоренное… почему?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85984" y="1516887"/>
            <a:ext cx="4000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ox)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2428868"/>
            <a:ext cx="1428760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F/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24080" y="2996504"/>
            <a:ext cx="3143272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05/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45770" y="2985746"/>
            <a:ext cx="1383552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,2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87298" y="4333417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6430208" y="4190541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22"/>
          <p:cNvGrpSpPr>
            <a:grpSpLocks/>
          </p:cNvGrpSpPr>
          <p:nvPr/>
        </p:nvGrpSpPr>
        <p:grpSpPr bwMode="auto">
          <a:xfrm>
            <a:off x="7892424" y="3857628"/>
            <a:ext cx="1108732" cy="1198353"/>
            <a:chOff x="6856" y="7797"/>
            <a:chExt cx="634" cy="748"/>
          </a:xfrm>
        </p:grpSpPr>
        <p:sp>
          <p:nvSpPr>
            <p:cNvPr id="34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5" name="Group 24"/>
            <p:cNvGrpSpPr>
              <a:grpSpLocks/>
            </p:cNvGrpSpPr>
            <p:nvPr/>
          </p:nvGrpSpPr>
          <p:grpSpPr bwMode="auto">
            <a:xfrm>
              <a:off x="6856" y="7797"/>
              <a:ext cx="634" cy="748"/>
              <a:chOff x="7336" y="7660"/>
              <a:chExt cx="634" cy="748"/>
            </a:xfrm>
          </p:grpSpPr>
          <p:sp>
            <p:nvSpPr>
              <p:cNvPr id="36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60"/>
                <a:ext cx="6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 Box 26"/>
              <p:cNvSpPr txBox="1">
                <a:spLocks noChangeArrowheads="1"/>
              </p:cNvSpPr>
              <p:nvPr/>
            </p:nvSpPr>
            <p:spPr bwMode="auto">
              <a:xfrm>
                <a:off x="7399" y="8002"/>
                <a:ext cx="47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0" y="4832771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22"/>
          <p:cNvGrpSpPr>
            <a:grpSpLocks/>
          </p:cNvGrpSpPr>
          <p:nvPr/>
        </p:nvGrpSpPr>
        <p:grpSpPr bwMode="auto">
          <a:xfrm>
            <a:off x="571472" y="4429132"/>
            <a:ext cx="2357454" cy="1196752"/>
            <a:chOff x="6856" y="7768"/>
            <a:chExt cx="634" cy="747"/>
          </a:xfrm>
        </p:grpSpPr>
        <p:sp>
          <p:nvSpPr>
            <p:cNvPr id="40" name="Line 23"/>
            <p:cNvSpPr>
              <a:spLocks noChangeShapeType="1"/>
            </p:cNvSpPr>
            <p:nvPr/>
          </p:nvSpPr>
          <p:spPr bwMode="auto">
            <a:xfrm rot="120000" flipV="1">
              <a:off x="6899" y="8175"/>
              <a:ext cx="572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1" name="Group 24"/>
            <p:cNvGrpSpPr>
              <a:grpSpLocks/>
            </p:cNvGrpSpPr>
            <p:nvPr/>
          </p:nvGrpSpPr>
          <p:grpSpPr bwMode="auto">
            <a:xfrm>
              <a:off x="6856" y="7768"/>
              <a:ext cx="634" cy="747"/>
              <a:chOff x="7336" y="7631"/>
              <a:chExt cx="634" cy="747"/>
            </a:xfrm>
          </p:grpSpPr>
          <p:sp>
            <p:nvSpPr>
              <p:cNvPr id="42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31"/>
                <a:ext cx="6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0,2м·900сс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 Box 26"/>
              <p:cNvSpPr txBox="1">
                <a:spLocks noChangeArrowheads="1"/>
              </p:cNvSpPr>
              <p:nvPr/>
            </p:nvSpPr>
            <p:spPr bwMode="auto">
              <a:xfrm>
                <a:off x="7438" y="7972"/>
                <a:ext cx="340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сс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3428992" y="4761333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=90м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-32" y="5657695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масса данного тела составит 250г, за 30с тело переместится  на 90м.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1406" y="3857628"/>
            <a:ext cx="59293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 время разгона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Стр.29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7215206" y="2000240"/>
            <a:ext cx="614271" cy="646331"/>
            <a:chOff x="5929322" y="2428868"/>
            <a:chExt cx="614271" cy="646331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929322" y="2428868"/>
              <a:ext cx="6142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300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build="p"/>
      <p:bldP spid="23" grpId="0"/>
      <p:bldP spid="24" grpId="0" animBg="1"/>
      <p:bldP spid="25" grpId="0" animBg="1"/>
      <p:bldP spid="25" grpId="1" animBg="1"/>
      <p:bldP spid="26" grpId="0"/>
      <p:bldP spid="31" grpId="0"/>
      <p:bldP spid="32" grpId="0"/>
      <p:bldP spid="38" grpId="0"/>
      <p:bldP spid="44" grpId="0"/>
      <p:bldP spid="45" grpId="0" animBg="1"/>
      <p:bldP spid="4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4429132"/>
          <a:ext cx="609600" cy="2286012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183 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2з-н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9" cstate="print"/>
          <a:srcRect l="30469" t="31493" r="60156" b="23096"/>
          <a:stretch>
            <a:fillRect/>
          </a:stretch>
        </p:blipFill>
        <p:spPr bwMode="auto">
          <a:xfrm>
            <a:off x="7858148" y="-36929"/>
            <a:ext cx="1143008" cy="235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Группа 4"/>
          <p:cNvGrpSpPr/>
          <p:nvPr/>
        </p:nvGrpSpPr>
        <p:grpSpPr>
          <a:xfrm>
            <a:off x="8133988" y="2681583"/>
            <a:ext cx="1071570" cy="461665"/>
            <a:chOff x="2919014" y="4461406"/>
            <a:chExt cx="1071570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2919014" y="4461406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3057176" y="4522086"/>
              <a:ext cx="7200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Прямая со стрелкой 8"/>
          <p:cNvCxnSpPr/>
          <p:nvPr/>
        </p:nvCxnSpPr>
        <p:spPr>
          <a:xfrm rot="5400000">
            <a:off x="8535004" y="1176723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8261721" y="881007"/>
            <a:ext cx="535879" cy="523220"/>
            <a:chOff x="3320061" y="2143116"/>
            <a:chExt cx="564005" cy="523220"/>
          </a:xfrm>
          <a:solidFill>
            <a:srgbClr val="F9E3A5"/>
          </a:solidFill>
        </p:grpSpPr>
        <p:sp>
          <p:nvSpPr>
            <p:cNvPr id="11" name="TextBox 10"/>
            <p:cNvSpPr txBox="1"/>
            <p:nvPr/>
          </p:nvSpPr>
          <p:spPr>
            <a:xfrm>
              <a:off x="3320061" y="2143116"/>
              <a:ext cx="56400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8184127" y="2190366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7769484" y="2145716"/>
            <a:ext cx="612000" cy="0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4"/>
          <p:cNvGrpSpPr/>
          <p:nvPr/>
        </p:nvGrpSpPr>
        <p:grpSpPr>
          <a:xfrm>
            <a:off x="7358082" y="1891897"/>
            <a:ext cx="714380" cy="461665"/>
            <a:chOff x="2714612" y="4429132"/>
            <a:chExt cx="714380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20" y="1571612"/>
            <a:ext cx="5929102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 тел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разгоняется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111859"/>
            <a:ext cx="7286644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 что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F+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-mg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714620"/>
            <a:ext cx="200023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143108" y="2714620"/>
            <a:ext cx="385765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2·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0,2кг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0,5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м/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сс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0162" y="3357562"/>
            <a:ext cx="23686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06" y="4000504"/>
            <a:ext cx="1357322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?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H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-32" y="4693368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2" y="3571876"/>
            <a:ext cx="1714512" cy="584775"/>
          </a:xfrm>
          <a:prstGeom prst="rect">
            <a:avLst/>
          </a:prstGeom>
          <a:solidFill>
            <a:srgbClr val="F9E3A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=0,2Н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2" y="5286388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для сообщения  этой системе ускорение 0,5м/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необходима сила в 0,2Н.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 29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9" cstate="print"/>
          <a:srcRect l="41830" t="31493" r="9179" b="52723"/>
          <a:stretch>
            <a:fillRect/>
          </a:stretch>
        </p:blipFill>
        <p:spPr bwMode="auto">
          <a:xfrm>
            <a:off x="9880" y="0"/>
            <a:ext cx="770539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build="p"/>
      <p:bldP spid="26" grpId="0" animBg="1"/>
      <p:bldP spid="2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71414"/>
          <a:ext cx="609600" cy="2286012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183 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2з-н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24023" t="19043" r="27929" b="65577"/>
          <a:stretch>
            <a:fillRect/>
          </a:stretch>
        </p:blipFill>
        <p:spPr bwMode="auto">
          <a:xfrm>
            <a:off x="0" y="0"/>
            <a:ext cx="828677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9" cstate="print"/>
          <a:srcRect l="30469" t="31493" r="60156" b="23096"/>
          <a:stretch>
            <a:fillRect/>
          </a:stretch>
        </p:blipFill>
        <p:spPr bwMode="auto">
          <a:xfrm>
            <a:off x="8001024" y="1714488"/>
            <a:ext cx="1143008" cy="235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Группа 4"/>
          <p:cNvGrpSpPr/>
          <p:nvPr/>
        </p:nvGrpSpPr>
        <p:grpSpPr>
          <a:xfrm>
            <a:off x="7929618" y="4357694"/>
            <a:ext cx="1214414" cy="461665"/>
            <a:chOff x="2714612" y="4429132"/>
            <a:chExt cx="1214414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1214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Прямая со стрелкой 8"/>
          <p:cNvCxnSpPr/>
          <p:nvPr/>
        </p:nvCxnSpPr>
        <p:spPr>
          <a:xfrm rot="5400000">
            <a:off x="8642616" y="2928140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7893805" y="2701349"/>
            <a:ext cx="678755" cy="584775"/>
            <a:chOff x="3357554" y="2143116"/>
            <a:chExt cx="714380" cy="584775"/>
          </a:xfrm>
          <a:solidFill>
            <a:srgbClr val="F9E3A5"/>
          </a:solidFill>
        </p:grpSpPr>
        <p:sp>
          <p:nvSpPr>
            <p:cNvPr id="11" name="TextBox 10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8356287" y="3931025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7909370" y="3806438"/>
            <a:ext cx="612000" cy="0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4"/>
          <p:cNvGrpSpPr/>
          <p:nvPr/>
        </p:nvGrpSpPr>
        <p:grpSpPr>
          <a:xfrm>
            <a:off x="7358114" y="3643314"/>
            <a:ext cx="714380" cy="461665"/>
            <a:chOff x="2714612" y="4429132"/>
            <a:chExt cx="714380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60162" y="1496785"/>
            <a:ext cx="23686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,1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06" y="2139727"/>
            <a:ext cx="2357454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=0,048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H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-32" y="2714620"/>
            <a:ext cx="1000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3214686"/>
            <a:ext cx="1714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(2с)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550" y="1571612"/>
            <a:ext cx="478609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 тел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разгоняется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428892" y="2038641"/>
            <a:ext cx="571500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Потомучто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F+m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-mg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)·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500330" y="2500306"/>
            <a:ext cx="200023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0" y="2500306"/>
            <a:ext cx="164307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71670" y="3143248"/>
            <a:ext cx="321471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=0,048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14942" y="3143248"/>
            <a:ext cx="192882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32" y="4580879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642878" y="4547731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2"/>
          <p:cNvGrpSpPr>
            <a:grpSpLocks/>
          </p:cNvGrpSpPr>
          <p:nvPr/>
        </p:nvGrpSpPr>
        <p:grpSpPr bwMode="auto">
          <a:xfrm>
            <a:off x="2105094" y="4214818"/>
            <a:ext cx="1108732" cy="1198353"/>
            <a:chOff x="6856" y="7797"/>
            <a:chExt cx="634" cy="748"/>
          </a:xfrm>
        </p:grpSpPr>
        <p:sp>
          <p:nvSpPr>
            <p:cNvPr id="31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" name="Group 24"/>
            <p:cNvGrpSpPr>
              <a:grpSpLocks/>
            </p:cNvGrpSpPr>
            <p:nvPr/>
          </p:nvGrpSpPr>
          <p:grpSpPr bwMode="auto">
            <a:xfrm>
              <a:off x="6856" y="7797"/>
              <a:ext cx="634" cy="748"/>
              <a:chOff x="7336" y="7660"/>
              <a:chExt cx="634" cy="748"/>
            </a:xfrm>
          </p:grpSpPr>
          <p:sp>
            <p:nvSpPr>
              <p:cNvPr id="33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60"/>
                <a:ext cx="6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26"/>
              <p:cNvSpPr txBox="1">
                <a:spLocks noChangeArrowheads="1"/>
              </p:cNvSpPr>
              <p:nvPr/>
            </p:nvSpPr>
            <p:spPr bwMode="auto">
              <a:xfrm>
                <a:off x="7399" y="8002"/>
                <a:ext cx="47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3143240" y="457200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22"/>
          <p:cNvGrpSpPr>
            <a:grpSpLocks/>
          </p:cNvGrpSpPr>
          <p:nvPr/>
        </p:nvGrpSpPr>
        <p:grpSpPr bwMode="auto">
          <a:xfrm>
            <a:off x="3772276" y="4237488"/>
            <a:ext cx="1108732" cy="1198353"/>
            <a:chOff x="6856" y="7797"/>
            <a:chExt cx="634" cy="748"/>
          </a:xfrm>
        </p:grpSpPr>
        <p:sp>
          <p:nvSpPr>
            <p:cNvPr id="37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Group 24"/>
            <p:cNvGrpSpPr>
              <a:grpSpLocks/>
            </p:cNvGrpSpPr>
            <p:nvPr/>
          </p:nvGrpSpPr>
          <p:grpSpPr bwMode="auto">
            <a:xfrm>
              <a:off x="6856" y="7797"/>
              <a:ext cx="634" cy="748"/>
              <a:chOff x="7336" y="7660"/>
              <a:chExt cx="634" cy="748"/>
            </a:xfrm>
          </p:grpSpPr>
          <p:sp>
            <p:nvSpPr>
              <p:cNvPr id="39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60"/>
                <a:ext cx="6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26"/>
              <p:cNvSpPr txBox="1">
                <a:spLocks noChangeArrowheads="1"/>
              </p:cNvSpPr>
              <p:nvPr/>
            </p:nvSpPr>
            <p:spPr bwMode="auto">
              <a:xfrm>
                <a:off x="7399" y="8002"/>
                <a:ext cx="47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643438" y="457200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22"/>
          <p:cNvGrpSpPr>
            <a:grpSpLocks/>
          </p:cNvGrpSpPr>
          <p:nvPr/>
        </p:nvGrpSpPr>
        <p:grpSpPr bwMode="auto">
          <a:xfrm>
            <a:off x="5286377" y="4214818"/>
            <a:ext cx="2214127" cy="1198353"/>
            <a:chOff x="6856" y="7797"/>
            <a:chExt cx="655" cy="748"/>
          </a:xfrm>
        </p:grpSpPr>
        <p:sp>
          <p:nvSpPr>
            <p:cNvPr id="43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4" name="Group 24"/>
            <p:cNvGrpSpPr>
              <a:grpSpLocks/>
            </p:cNvGrpSpPr>
            <p:nvPr/>
          </p:nvGrpSpPr>
          <p:grpSpPr bwMode="auto">
            <a:xfrm>
              <a:off x="6856" y="7797"/>
              <a:ext cx="655" cy="748"/>
              <a:chOff x="7336" y="7660"/>
              <a:chExt cx="655" cy="748"/>
            </a:xfrm>
          </p:grpSpPr>
          <p:sp>
            <p:nvSpPr>
              <p:cNvPr id="45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60"/>
                <a:ext cx="655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0,2м·</a:t>
                </a: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4сс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26"/>
              <p:cNvSpPr txBox="1">
                <a:spLocks noChangeArrowheads="1"/>
              </p:cNvSpPr>
              <p:nvPr/>
            </p:nvSpPr>
            <p:spPr bwMode="auto">
              <a:xfrm>
                <a:off x="7399" y="8002"/>
                <a:ext cx="296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сс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-32" y="5437000"/>
            <a:ext cx="538871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 время разгона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27595" y="5437000"/>
            <a:ext cx="95891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86512" y="5440868"/>
            <a:ext cx="2313454" cy="523220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=0,2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32" y="6058935"/>
            <a:ext cx="9144000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каждая гиря ….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Стр.30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build="p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5" grpId="0"/>
      <p:bldP spid="41" grpId="0"/>
      <p:bldP spid="47" grpId="0" animBg="1"/>
      <p:bldP spid="48" grpId="0" animBg="1"/>
      <p:bldP spid="49" grpId="0" animBg="1"/>
      <p:bldP spid="5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 стрелкой 9"/>
          <p:cNvCxnSpPr/>
          <p:nvPr/>
        </p:nvCxnSpPr>
        <p:spPr>
          <a:xfrm>
            <a:off x="6398632" y="2999578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255756" y="42781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14176" y="2499512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928670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687903" y="1999446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00166" y="1357298"/>
            <a:ext cx="44114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285728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684384" y="872957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5290549" y="1820851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57350" y="1985798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70620"/>
            <a:ext cx="3714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=100г/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42124"/>
            <a:ext cx="34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=400г/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10°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213628"/>
            <a:ext cx="19287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2070876" y="1070752"/>
            <a:ext cx="21431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71406" y="3399131"/>
            <a:ext cx="9072594" cy="1315753"/>
            <a:chOff x="71406" y="3399131"/>
            <a:chExt cx="9072594" cy="1315753"/>
          </a:xfrm>
        </p:grpSpPr>
        <p:pic>
          <p:nvPicPr>
            <p:cNvPr id="1026" name="Picture 2" descr="image25"/>
            <p:cNvPicPr>
              <a:picLocks noChangeAspect="1" noChangeArrowheads="1"/>
            </p:cNvPicPr>
            <p:nvPr/>
          </p:nvPicPr>
          <p:blipFill>
            <a:blip r:embed="rId5" cstate="print"/>
            <a:srcRect t="18449" b="73206"/>
            <a:stretch>
              <a:fillRect/>
            </a:stretch>
          </p:blipFill>
          <p:spPr bwMode="auto">
            <a:xfrm>
              <a:off x="71406" y="3429000"/>
              <a:ext cx="907259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357158" y="3399131"/>
              <a:ext cx="112849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841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3811E-6 L 0.33629 0.21531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1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069 L 0.32847 0.05712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50786E-6 L 0.52396 0.076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3" grpId="1" animBg="1"/>
      <p:bldP spid="15" grpId="0" animBg="1"/>
      <p:bldP spid="15" grpId="1" animBg="1"/>
      <p:bldP spid="16" grpId="0"/>
      <p:bldP spid="16" grpId="1"/>
      <p:bldP spid="20" grpId="0"/>
      <p:bldP spid="21" grpId="0"/>
      <p:bldP spid="2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4546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500043"/>
            <a:ext cx="8358246" cy="257176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№10</a:t>
            </a:r>
          </a:p>
          <a:p>
            <a:pPr marL="0" indent="0" algn="ctr" eaLnBrk="1" hangingPunct="1">
              <a:buNone/>
            </a:pPr>
            <a:r>
              <a:rPr lang="ru-RU" sz="4800" dirty="0" smtClean="0"/>
              <a:t> </a:t>
            </a:r>
            <a:r>
              <a:rPr lang="ru-RU" sz="4800" b="1" dirty="0" smtClean="0"/>
              <a:t> 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198,199,196,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194,195</a:t>
            </a:r>
          </a:p>
          <a:p>
            <a:pPr marL="0" indent="0" algn="ctr" eaLnBrk="1" hangingPunct="1">
              <a:buNone/>
            </a:pPr>
            <a:r>
              <a:rPr lang="ru-RU" sz="4800" dirty="0" smtClean="0"/>
              <a:t> </a:t>
            </a:r>
            <a:r>
              <a:rPr lang="ru-RU" sz="4800" b="1" dirty="0" err="1" smtClean="0"/>
              <a:t>Fупр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000000"/>
                </a:solidFill>
              </a:rPr>
              <a:t>т</a:t>
            </a:r>
            <a:r>
              <a:rPr lang="ru-RU" sz="4800" b="1" dirty="0" smtClean="0">
                <a:solidFill>
                  <a:srgbClr val="000000"/>
                </a:solidFill>
              </a:rPr>
              <a:t>7</a:t>
            </a:r>
            <a:endParaRPr lang="ru-RU" sz="4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71538" cy="146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36798" y="1"/>
            <a:ext cx="130720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786058"/>
            <a:ext cx="2143125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625392"/>
            <a:ext cx="9144000" cy="144655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«5»-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 вычисления и полный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развёрнутый ответ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799" y="105297"/>
            <a:ext cx="9105201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«3» –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краткое условие,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эскиз, описано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 и законы Ньютона!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711099"/>
            <a:ext cx="8976752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«4»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выписаны все закономерности задачи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85852" y="5357826"/>
            <a:ext cx="6555834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Проверим задачи группы №4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77374" y="71426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>
                          <a:latin typeface="Times New Roman"/>
                        </a:rPr>
                        <a:t>упр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1" cstate="print"/>
          <a:srcRect l="26953" t="24902" r="10937" b="65577"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E:\лицей\класс\для анимашек\трение 2\IMG_0021.JPG"/>
          <p:cNvPicPr>
            <a:picLocks noChangeAspect="1" noChangeArrowheads="1"/>
          </p:cNvPicPr>
          <p:nvPr/>
        </p:nvPicPr>
        <p:blipFill>
          <a:blip r:embed="rId12" cstate="print"/>
          <a:srcRect l="45312"/>
          <a:stretch>
            <a:fillRect/>
          </a:stretch>
        </p:blipFill>
        <p:spPr bwMode="auto">
          <a:xfrm>
            <a:off x="5083217" y="1401449"/>
            <a:ext cx="2928958" cy="1048451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6715140" y="1173047"/>
            <a:ext cx="1357322" cy="584775"/>
            <a:chOff x="3357553" y="2143116"/>
            <a:chExt cx="1437164" cy="584775"/>
          </a:xfrm>
          <a:solidFill>
            <a:srgbClr val="F9E3A5"/>
          </a:solidFill>
        </p:grpSpPr>
        <p:sp>
          <p:nvSpPr>
            <p:cNvPr id="10" name="TextBox 9"/>
            <p:cNvSpPr txBox="1"/>
            <p:nvPr/>
          </p:nvSpPr>
          <p:spPr>
            <a:xfrm>
              <a:off x="3357553" y="2143116"/>
              <a:ext cx="143716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>
            <a:off x="7034345" y="1949832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E:\лицей\класс\для анимашек\трение 2\IMG_0021.JPG"/>
          <p:cNvPicPr>
            <a:picLocks noChangeAspect="1" noChangeArrowheads="1"/>
          </p:cNvPicPr>
          <p:nvPr/>
        </p:nvPicPr>
        <p:blipFill>
          <a:blip r:embed="rId12" cstate="print"/>
          <a:srcRect l="45312"/>
          <a:stretch>
            <a:fillRect/>
          </a:stretch>
        </p:blipFill>
        <p:spPr bwMode="auto">
          <a:xfrm rot="10800000">
            <a:off x="2214546" y="1523293"/>
            <a:ext cx="2928958" cy="1048451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2044836" y="1918468"/>
            <a:ext cx="784230" cy="2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1"/>
          <p:cNvGrpSpPr/>
          <p:nvPr/>
        </p:nvGrpSpPr>
        <p:grpSpPr>
          <a:xfrm>
            <a:off x="2143108" y="1159484"/>
            <a:ext cx="1214446" cy="584775"/>
            <a:chOff x="3357554" y="2143116"/>
            <a:chExt cx="1285884" cy="584775"/>
          </a:xfrm>
          <a:solidFill>
            <a:srgbClr val="F9E3A5"/>
          </a:solidFill>
        </p:grpSpPr>
        <p:sp>
          <p:nvSpPr>
            <p:cNvPr id="13" name="TextBox 12"/>
            <p:cNvSpPr txBox="1"/>
            <p:nvPr/>
          </p:nvSpPr>
          <p:spPr>
            <a:xfrm>
              <a:off x="3357554" y="2143116"/>
              <a:ext cx="128588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Рамка 16"/>
          <p:cNvSpPr/>
          <p:nvPr/>
        </p:nvSpPr>
        <p:spPr>
          <a:xfrm>
            <a:off x="3143240" y="4903814"/>
            <a:ext cx="2214578" cy="1071570"/>
          </a:xfrm>
          <a:prstGeom prst="frame">
            <a:avLst/>
          </a:prstGeom>
          <a:solidFill>
            <a:srgbClr val="00B050">
              <a:alpha val="51000"/>
            </a:srgbClr>
          </a:solidFill>
          <a:ln>
            <a:solidFill>
              <a:srgbClr val="0066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340708" y="5038124"/>
            <a:ext cx="1071570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511195" y="5074077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3450258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4572000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4336420" y="5049207"/>
            <a:ext cx="500066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6116284"/>
            <a:ext cx="5572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действию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5429256" y="4687524"/>
            <a:ext cx="37147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равные  по модулю..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одной  прямой..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противоположные…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 природы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6446" y="6273249"/>
            <a:ext cx="21431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107"/>
          <p:cNvSpPr>
            <a:spLocks noChangeArrowheads="1"/>
          </p:cNvSpPr>
          <p:nvPr/>
        </p:nvSpPr>
        <p:spPr bwMode="auto">
          <a:xfrm rot="10800000" flipV="1">
            <a:off x="0" y="5187590"/>
            <a:ext cx="2000232" cy="801691"/>
          </a:xfrm>
          <a:prstGeom prst="wedgeRectCallout">
            <a:avLst>
              <a:gd name="adj1" fmla="val -106049"/>
              <a:gd name="adj2" fmla="val -7956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36584" y="3044976"/>
            <a:ext cx="784230" cy="2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7"/>
          <p:cNvGrpSpPr/>
          <p:nvPr/>
        </p:nvGrpSpPr>
        <p:grpSpPr>
          <a:xfrm>
            <a:off x="312554" y="2285992"/>
            <a:ext cx="687546" cy="584775"/>
            <a:chOff x="3357552" y="2143116"/>
            <a:chExt cx="1064644" cy="584775"/>
          </a:xfrm>
          <a:solidFill>
            <a:srgbClr val="F9E3A5"/>
          </a:solidFill>
        </p:grpSpPr>
        <p:sp>
          <p:nvSpPr>
            <p:cNvPr id="29" name="TextBox 28"/>
            <p:cNvSpPr txBox="1"/>
            <p:nvPr/>
          </p:nvSpPr>
          <p:spPr>
            <a:xfrm>
              <a:off x="3357552" y="2143116"/>
              <a:ext cx="106464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>
          <a:xfrm>
            <a:off x="1060387" y="304497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1"/>
          <p:cNvGrpSpPr/>
          <p:nvPr/>
        </p:nvGrpSpPr>
        <p:grpSpPr>
          <a:xfrm>
            <a:off x="1285852" y="2317325"/>
            <a:ext cx="714380" cy="584775"/>
            <a:chOff x="3357552" y="2143116"/>
            <a:chExt cx="756402" cy="584775"/>
          </a:xfrm>
          <a:solidFill>
            <a:srgbClr val="F9E3A5"/>
          </a:solidFill>
        </p:grpSpPr>
        <p:sp>
          <p:nvSpPr>
            <p:cNvPr id="33" name="TextBox 32"/>
            <p:cNvSpPr txBox="1"/>
            <p:nvPr/>
          </p:nvSpPr>
          <p:spPr>
            <a:xfrm>
              <a:off x="3357552" y="2143116"/>
              <a:ext cx="756402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0" y="3357562"/>
            <a:ext cx="9144000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показания обоих динамометров одинаковое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Стр.30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2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2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2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2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2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2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2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2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2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 animBg="1"/>
      <p:bldP spid="22" grpId="0"/>
      <p:bldP spid="23" grpId="0"/>
      <p:bldP spid="24" grpId="0" build="p"/>
      <p:bldP spid="25" grpId="0" build="p" animBg="1"/>
      <p:bldP spid="25" grpId="1" build="allAtOnce" animBg="1"/>
      <p:bldP spid="26" grpId="0" animBg="1"/>
      <p:bldP spid="3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71426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>
                          <a:latin typeface="Times New Roman"/>
                        </a:rPr>
                        <a:t>упр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6" cstate="print"/>
          <a:srcRect l="26953" t="34423" r="37245" b="43604"/>
          <a:stretch>
            <a:fillRect/>
          </a:stretch>
        </p:blipFill>
        <p:spPr bwMode="auto">
          <a:xfrm>
            <a:off x="0" y="-24"/>
            <a:ext cx="79295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l="64289" t="34423" r="12695" b="43604"/>
          <a:stretch>
            <a:fillRect/>
          </a:stretch>
        </p:blipFill>
        <p:spPr bwMode="auto">
          <a:xfrm>
            <a:off x="5786477" y="2134161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2933168"/>
            <a:ext cx="5500726" cy="95410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тогда тело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действует на тело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силой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Н! 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073786" y="3134291"/>
            <a:ext cx="784230" cy="2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/>
          <p:cNvGrpSpPr/>
          <p:nvPr/>
        </p:nvGrpSpPr>
        <p:grpSpPr>
          <a:xfrm>
            <a:off x="6015387" y="3350673"/>
            <a:ext cx="725138" cy="535361"/>
            <a:chOff x="3357554" y="2143116"/>
            <a:chExt cx="767793" cy="584775"/>
          </a:xfrm>
          <a:solidFill>
            <a:schemeClr val="bg1"/>
          </a:solidFill>
        </p:grpSpPr>
        <p:sp>
          <p:nvSpPr>
            <p:cNvPr id="9" name="TextBox 8"/>
            <p:cNvSpPr txBox="1"/>
            <p:nvPr/>
          </p:nvSpPr>
          <p:spPr>
            <a:xfrm>
              <a:off x="3357554" y="2143116"/>
              <a:ext cx="767793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0" y="3933300"/>
            <a:ext cx="9001156" cy="95410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 тогда по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3-му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Ньютона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тело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действует на тело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силой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 Но тогда 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4067" y="4861994"/>
            <a:ext cx="5148461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(1з-н Ньютона)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485171"/>
            <a:ext cx="9144000" cy="1015663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равнодействующая сил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,т.е. их сумма равна нулю.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8072462" y="6500834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Стр.31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11" grpId="0" animBg="1" autoUpdateAnimBg="0"/>
      <p:bldP spid="12" grpId="0" animBg="1" autoUpdateAnimBg="0"/>
      <p:bldP spid="1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71426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>
                          <a:latin typeface="Times New Roman"/>
                        </a:rPr>
                        <a:t>упр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0" cstate="print"/>
          <a:srcRect l="25781" t="20508" r="10937" b="38476"/>
          <a:stretch>
            <a:fillRect/>
          </a:stretch>
        </p:blipFill>
        <p:spPr bwMode="auto">
          <a:xfrm>
            <a:off x="-32" y="-24"/>
            <a:ext cx="914403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>
            <a:off x="4616604" y="2890949"/>
            <a:ext cx="829599" cy="3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/>
          <p:cNvGrpSpPr/>
          <p:nvPr/>
        </p:nvGrpSpPr>
        <p:grpSpPr>
          <a:xfrm>
            <a:off x="3132089" y="2129845"/>
            <a:ext cx="1357322" cy="584775"/>
            <a:chOff x="3357553" y="2143116"/>
            <a:chExt cx="1437164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3357553" y="2143116"/>
              <a:ext cx="14371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магн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8"/>
          <p:cNvGrpSpPr/>
          <p:nvPr/>
        </p:nvGrpSpPr>
        <p:grpSpPr>
          <a:xfrm>
            <a:off x="4714875" y="2143116"/>
            <a:ext cx="1284703" cy="584775"/>
            <a:chOff x="3357554" y="2143116"/>
            <a:chExt cx="1285884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3357554" y="2143116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тел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>
            <a:off x="3451294" y="2906630"/>
            <a:ext cx="829599" cy="3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мка 12"/>
          <p:cNvSpPr/>
          <p:nvPr/>
        </p:nvSpPr>
        <p:spPr>
          <a:xfrm>
            <a:off x="3143240" y="4903814"/>
            <a:ext cx="2214578" cy="1071570"/>
          </a:xfrm>
          <a:prstGeom prst="frame">
            <a:avLst/>
          </a:prstGeom>
          <a:solidFill>
            <a:srgbClr val="00B050">
              <a:alpha val="51000"/>
            </a:srgbClr>
          </a:solidFill>
          <a:ln>
            <a:solidFill>
              <a:srgbClr val="0066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340708" y="5038124"/>
            <a:ext cx="1071570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511195" y="5074077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3450258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4572000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336420" y="5049207"/>
            <a:ext cx="500066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6116284"/>
            <a:ext cx="5572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действию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429256" y="4687524"/>
            <a:ext cx="37147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равные  по модулю..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одной  прямой..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противоположные…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 природы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8" y="6273249"/>
            <a:ext cx="21431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107"/>
          <p:cNvSpPr>
            <a:spLocks noChangeArrowheads="1"/>
          </p:cNvSpPr>
          <p:nvPr/>
        </p:nvSpPr>
        <p:spPr bwMode="auto">
          <a:xfrm rot="10800000" flipV="1">
            <a:off x="0" y="5187590"/>
            <a:ext cx="2000232" cy="801691"/>
          </a:xfrm>
          <a:prstGeom prst="wedgeRectCallout">
            <a:avLst>
              <a:gd name="adj1" fmla="val -106049"/>
              <a:gd name="adj2" fmla="val -7956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071670" y="2928934"/>
            <a:ext cx="829599" cy="3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3"/>
          <p:cNvGrpSpPr/>
          <p:nvPr/>
        </p:nvGrpSpPr>
        <p:grpSpPr>
          <a:xfrm>
            <a:off x="1571603" y="2214554"/>
            <a:ext cx="1284703" cy="584775"/>
            <a:chOff x="3357554" y="2143116"/>
            <a:chExt cx="1285884" cy="584775"/>
          </a:xfrm>
          <a:solidFill>
            <a:srgbClr val="F9E3A5"/>
          </a:solidFill>
        </p:grpSpPr>
        <p:sp>
          <p:nvSpPr>
            <p:cNvPr id="25" name="TextBox 24"/>
            <p:cNvSpPr txBox="1"/>
            <p:nvPr/>
          </p:nvSpPr>
          <p:spPr>
            <a:xfrm>
              <a:off x="3357554" y="2143116"/>
              <a:ext cx="128588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85719" y="1071546"/>
            <a:ext cx="4685389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(1з-н Н)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 =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магн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500438"/>
            <a:ext cx="9144000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сила- это действие другого тела,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магнит составляет с тележкой одну систему. 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Ускорения не будет!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Стр.31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2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2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2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2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2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2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2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2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2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2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2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2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0" grpId="0" build="p"/>
      <p:bldP spid="21" grpId="0" build="p" animBg="1"/>
      <p:bldP spid="21" grpId="1" build="allAtOnce" animBg="1"/>
      <p:bldP spid="22" grpId="0" animBg="1"/>
      <p:bldP spid="27" grpId="0" animBg="1"/>
      <p:bldP spid="2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1132889"/>
            <a:ext cx="2571736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Mg=5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45764" y="0"/>
            <a:ext cx="7286676" cy="990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Автомобиль поворачивает</a:t>
            </a:r>
          </a:p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2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7"/>
          <p:cNvGrpSpPr/>
          <p:nvPr/>
        </p:nvGrpSpPr>
        <p:grpSpPr>
          <a:xfrm>
            <a:off x="7286644" y="1000108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0"/>
          <p:cNvGrpSpPr/>
          <p:nvPr/>
        </p:nvGrpSpPr>
        <p:grpSpPr>
          <a:xfrm>
            <a:off x="6643702" y="1957320"/>
            <a:ext cx="714380" cy="400110"/>
            <a:chOff x="1857356" y="2528824"/>
            <a:chExt cx="714380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7713684" y="2643182"/>
            <a:ext cx="715968" cy="357190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 rot="20273205">
            <a:off x="7988670" y="2714620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643702" y="178592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6715140" y="1142984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31"/>
          <p:cNvGrpSpPr/>
          <p:nvPr/>
        </p:nvGrpSpPr>
        <p:grpSpPr>
          <a:xfrm>
            <a:off x="8428738" y="1571612"/>
            <a:ext cx="715262" cy="1428760"/>
            <a:chOff x="4713994" y="1142984"/>
            <a:chExt cx="715262" cy="1428760"/>
          </a:xfrm>
        </p:grpSpPr>
        <p:grpSp>
          <p:nvGrpSpPr>
            <p:cNvPr id="8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438772" y="1611314"/>
            <a:ext cx="3714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Arc 6"/>
          <p:cNvSpPr>
            <a:spLocks/>
          </p:cNvSpPr>
          <p:nvPr/>
        </p:nvSpPr>
        <p:spPr bwMode="auto">
          <a:xfrm>
            <a:off x="6078236" y="2011518"/>
            <a:ext cx="1529502" cy="738444"/>
          </a:xfrm>
          <a:custGeom>
            <a:avLst/>
            <a:gdLst>
              <a:gd name="G0" fmla="+- 13878 0 0"/>
              <a:gd name="G1" fmla="+- 21600 0 0"/>
              <a:gd name="G2" fmla="+- 21600 0 0"/>
              <a:gd name="T0" fmla="*/ 13878 w 35478"/>
              <a:gd name="T1" fmla="*/ 0 h 43200"/>
              <a:gd name="T2" fmla="*/ 0 w 35478"/>
              <a:gd name="T3" fmla="*/ 38152 h 43200"/>
              <a:gd name="T4" fmla="*/ 13878 w 354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78" h="43200" fill="none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</a:path>
              <a:path w="35478" h="43200" stroke="0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  <a:lnTo>
                  <a:pt x="1387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510210" y="999262"/>
            <a:ext cx="3030958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тр.к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200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 flipV="1">
            <a:off x="7209024" y="2246620"/>
            <a:ext cx="792000" cy="468000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7"/>
          <p:cNvGrpSpPr/>
          <p:nvPr/>
        </p:nvGrpSpPr>
        <p:grpSpPr>
          <a:xfrm>
            <a:off x="6858016" y="2538707"/>
            <a:ext cx="714380" cy="461665"/>
            <a:chOff x="3357554" y="2143116"/>
            <a:chExt cx="714380" cy="696148"/>
          </a:xfrm>
        </p:grpSpPr>
        <p:sp>
          <p:nvSpPr>
            <p:cNvPr id="90" name="TextBox 89"/>
            <p:cNvSpPr txBox="1"/>
            <p:nvPr/>
          </p:nvSpPr>
          <p:spPr>
            <a:xfrm>
              <a:off x="3357554" y="2143116"/>
              <a:ext cx="714380" cy="69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Прямая со стрелкой 90"/>
            <p:cNvCxnSpPr/>
            <p:nvPr/>
          </p:nvCxnSpPr>
          <p:spPr>
            <a:xfrm>
              <a:off x="3499408" y="2196411"/>
              <a:ext cx="227368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7"/>
          <p:cNvGrpSpPr/>
          <p:nvPr/>
        </p:nvGrpSpPr>
        <p:grpSpPr>
          <a:xfrm>
            <a:off x="7786710" y="1785926"/>
            <a:ext cx="1071570" cy="461665"/>
            <a:chOff x="3357554" y="2143116"/>
            <a:chExt cx="1071570" cy="696148"/>
          </a:xfrm>
        </p:grpSpPr>
        <p:sp>
          <p:nvSpPr>
            <p:cNvPr id="93" name="TextBox 92"/>
            <p:cNvSpPr txBox="1"/>
            <p:nvPr/>
          </p:nvSpPr>
          <p:spPr>
            <a:xfrm>
              <a:off x="3357554" y="2143116"/>
              <a:ext cx="1071570" cy="69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24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400" b="1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кач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>
              <a:off x="3499408" y="2196411"/>
              <a:ext cx="227368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9" name="Таблица 88"/>
          <p:cNvGraphicFramePr>
            <a:graphicFrameLocks noGrp="1"/>
          </p:cNvGraphicFramePr>
          <p:nvPr/>
        </p:nvGraphicFramePr>
        <p:xfrm>
          <a:off x="8501058" y="5072062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>
                          <a:latin typeface="Times New Roman"/>
                        </a:rPr>
                        <a:t>упр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10" cstate="print"/>
          <a:srcRect l="25781" t="63721" r="10937" b="28954"/>
          <a:stretch>
            <a:fillRect/>
          </a:stretch>
        </p:blipFill>
        <p:spPr bwMode="auto">
          <a:xfrm>
            <a:off x="-32" y="4405978"/>
            <a:ext cx="86439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" name="TextBox 96"/>
          <p:cNvSpPr txBox="1"/>
          <p:nvPr/>
        </p:nvSpPr>
        <p:spPr>
          <a:xfrm>
            <a:off x="0" y="5191796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дорога действует на автомобиль с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кН, т.к. автомобиль действует на неё с такой же силой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438772" y="2134534"/>
            <a:ext cx="2357454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367334" y="2706038"/>
            <a:ext cx="3714776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sym typeface="Symbol"/>
              </a:rPr>
              <a:t></a:t>
            </a:r>
            <a:r>
              <a:rPr lang="ru-RU" sz="3200" b="1" dirty="0" smtClean="0">
                <a:sym typeface="Symbol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0,2·50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367334" y="3277542"/>
            <a:ext cx="2786082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sym typeface="Symbol"/>
              </a:rPr>
              <a:t></a:t>
            </a:r>
            <a:r>
              <a:rPr lang="ru-RU" sz="3200" b="1" dirty="0" smtClean="0">
                <a:sym typeface="Symbol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Стр.32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 animBg="1"/>
      <p:bldP spid="60" grpId="0" animBg="1"/>
      <p:bldP spid="133" grpId="0" animBg="1"/>
      <p:bldP spid="71" grpId="0" animBg="1"/>
      <p:bldP spid="84" grpId="0" animBg="1"/>
      <p:bldP spid="72" grpId="0" animBg="1" autoUpdateAnimBg="0"/>
      <p:bldP spid="97" grpId="0" animBg="1"/>
      <p:bldP spid="98" grpId="0" animBg="1"/>
      <p:bldP spid="99" grpId="0" animBg="1"/>
      <p:bldP spid="10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77374" y="71426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 dirty="0" err="1">
                          <a:latin typeface="Times New Roman"/>
                        </a:rPr>
                        <a:t>упр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7" cstate="print"/>
          <a:srcRect l="25781" t="71045" r="10937" b="17968"/>
          <a:stretch>
            <a:fillRect/>
          </a:stretch>
        </p:blipFill>
        <p:spPr bwMode="auto">
          <a:xfrm>
            <a:off x="0" y="-24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8" cstate="print"/>
          <a:srcRect l="30469" t="34331" r="60156" b="28772"/>
          <a:stretch>
            <a:fillRect/>
          </a:stretch>
        </p:blipFill>
        <p:spPr bwMode="auto">
          <a:xfrm>
            <a:off x="928662" y="1147516"/>
            <a:ext cx="114300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6200000" flipV="1">
            <a:off x="814674" y="3980256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"/>
          <p:cNvGrpSpPr/>
          <p:nvPr/>
        </p:nvGrpSpPr>
        <p:grpSpPr>
          <a:xfrm>
            <a:off x="334856" y="3817132"/>
            <a:ext cx="593806" cy="461665"/>
            <a:chOff x="2714612" y="4429132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285984" y="2239684"/>
            <a:ext cx="5857916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Рассмотрим </a:t>
            </a:r>
            <a:r>
              <a:rPr lang="ru-RU" sz="2400" b="1" u="sng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равновесие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левой гири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V="1">
            <a:off x="810143" y="3279538"/>
            <a:ext cx="612000" cy="0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4"/>
          <p:cNvGrpSpPr/>
          <p:nvPr/>
        </p:nvGrpSpPr>
        <p:grpSpPr>
          <a:xfrm>
            <a:off x="428596" y="2647714"/>
            <a:ext cx="857256" cy="461665"/>
            <a:chOff x="2714611" y="4429132"/>
            <a:chExt cx="1031324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285984" y="2739750"/>
            <a:ext cx="3857652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(1з-н Н)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 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5984" y="1334144"/>
            <a:ext cx="4500594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Пусть масса каждой гири 10кг,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22" y="3334408"/>
            <a:ext cx="4286280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975223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натяжения нити в любом сечении равна 100Н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20" y="2428868"/>
            <a:ext cx="1143008" cy="2000264"/>
          </a:xfrm>
          <a:prstGeom prst="round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71604" y="1071563"/>
            <a:ext cx="4786346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№11</a:t>
            </a:r>
          </a:p>
          <a:p>
            <a:pPr marL="0" indent="0" algn="ctr" eaLnBrk="1" hangingPunct="1">
              <a:buNone/>
            </a:pPr>
            <a:r>
              <a:rPr lang="ru-RU" sz="4400" b="1" dirty="0" smtClean="0"/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4290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/>
          <a:srcRect l="27539" t="64453" r="10937" b="25293"/>
          <a:stretch>
            <a:fillRect/>
          </a:stretch>
        </p:blipFill>
        <p:spPr bwMode="auto">
          <a:xfrm>
            <a:off x="0" y="3429000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 l="27539" t="43945" r="32617" b="35547"/>
          <a:stretch>
            <a:fillRect/>
          </a:stretch>
        </p:blipFill>
        <p:spPr bwMode="auto">
          <a:xfrm>
            <a:off x="0" y="0"/>
            <a:ext cx="91440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 33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71744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трения качения гораздо меньше силы трения скольжения.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43512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трения о жидкость очень маленькая, но инертность льдины большая…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 cstate="print"/>
          <a:srcRect l="35742" t="13916" r="32617" b="56055"/>
          <a:stretch>
            <a:fillRect/>
          </a:stretch>
        </p:blipFill>
        <p:spPr bwMode="auto">
          <a:xfrm>
            <a:off x="0" y="0"/>
            <a:ext cx="535781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5273" t="27100" r="63672" b="42871"/>
          <a:stretch>
            <a:fillRect/>
          </a:stretch>
        </p:blipFill>
        <p:spPr bwMode="auto">
          <a:xfrm>
            <a:off x="5357786" y="0"/>
            <a:ext cx="378621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36"/>
          <p:cNvSpPr txBox="1">
            <a:spLocks noChangeArrowheads="1"/>
          </p:cNvSpPr>
          <p:nvPr/>
        </p:nvSpPr>
        <p:spPr bwMode="auto">
          <a:xfrm>
            <a:off x="2285952" y="2703121"/>
            <a:ext cx="2786082" cy="83127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упр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12635" y="1059671"/>
            <a:ext cx="2214578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7405406" y="1428724"/>
            <a:ext cx="1428736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6358756" y="1427930"/>
            <a:ext cx="1428736" cy="1588"/>
          </a:xfrm>
          <a:prstGeom prst="line">
            <a:avLst/>
          </a:prstGeom>
          <a:ln w="38100">
            <a:solidFill>
              <a:srgbClr val="F9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00760" y="1571612"/>
            <a:ext cx="2214578" cy="1588"/>
          </a:xfrm>
          <a:prstGeom prst="line">
            <a:avLst/>
          </a:prstGeom>
          <a:ln w="38100">
            <a:solidFill>
              <a:srgbClr val="F9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36"/>
          <p:cNvSpPr txBox="1">
            <a:spLocks noChangeArrowheads="1"/>
          </p:cNvSpPr>
          <p:nvPr/>
        </p:nvSpPr>
        <p:spPr bwMode="auto">
          <a:xfrm>
            <a:off x="6846141" y="2190804"/>
            <a:ext cx="500066" cy="4286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9" name="Text Box 136"/>
          <p:cNvSpPr txBox="1">
            <a:spLocks noChangeArrowheads="1"/>
          </p:cNvSpPr>
          <p:nvPr/>
        </p:nvSpPr>
        <p:spPr bwMode="auto">
          <a:xfrm>
            <a:off x="5357818" y="857232"/>
            <a:ext cx="500066" cy="4286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0" name="Text Box 136"/>
          <p:cNvSpPr txBox="1">
            <a:spLocks noChangeArrowheads="1"/>
          </p:cNvSpPr>
          <p:nvPr/>
        </p:nvSpPr>
        <p:spPr bwMode="auto">
          <a:xfrm>
            <a:off x="2285952" y="3429000"/>
            <a:ext cx="3214710" cy="71438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0,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03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36"/>
          <p:cNvSpPr txBox="1">
            <a:spLocks noChangeArrowheads="1"/>
          </p:cNvSpPr>
          <p:nvPr/>
        </p:nvSpPr>
        <p:spPr bwMode="auto">
          <a:xfrm>
            <a:off x="2285952" y="4071942"/>
            <a:ext cx="2714644" cy="8312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Н/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36"/>
          <p:cNvSpPr txBox="1">
            <a:spLocks noChangeArrowheads="1"/>
          </p:cNvSpPr>
          <p:nvPr/>
        </p:nvSpPr>
        <p:spPr bwMode="auto">
          <a:xfrm>
            <a:off x="0" y="5000448"/>
            <a:ext cx="9144000" cy="10001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жесткость этой пружины около 100Н/м, при удлинении на 15см сила упругости будет равна 15Н.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Стр.33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36"/>
          <p:cNvSpPr txBox="1">
            <a:spLocks noChangeArrowheads="1"/>
          </p:cNvSpPr>
          <p:nvPr/>
        </p:nvSpPr>
        <p:spPr bwMode="auto">
          <a:xfrm>
            <a:off x="6072198" y="2643182"/>
            <a:ext cx="2786082" cy="83127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упр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36"/>
          <p:cNvSpPr txBox="1">
            <a:spLocks noChangeArrowheads="1"/>
          </p:cNvSpPr>
          <p:nvPr/>
        </p:nvSpPr>
        <p:spPr bwMode="auto">
          <a:xfrm>
            <a:off x="5715008" y="3500438"/>
            <a:ext cx="3428992" cy="83127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упр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0,15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36"/>
          <p:cNvSpPr txBox="1">
            <a:spLocks noChangeArrowheads="1"/>
          </p:cNvSpPr>
          <p:nvPr/>
        </p:nvSpPr>
        <p:spPr bwMode="auto">
          <a:xfrm>
            <a:off x="5715008" y="4214818"/>
            <a:ext cx="3428992" cy="83127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упр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=…..Н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7143768" y="6029286"/>
            <a:ext cx="57150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</a:t>
            </a:r>
            <a:r>
              <a:rPr lang="ru-RU" sz="2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334155" y="1082672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640601" y="1588535"/>
            <a:ext cx="1044273" cy="1055007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74292" y="1543537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714876" y="529081"/>
            <a:ext cx="629973" cy="39958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32290" y="457643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1857364"/>
            <a:ext cx="50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07" y="2571744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4354403" y="2871262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282" y="300037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горяч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5984" y="300037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холодн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85130" y="3429000"/>
            <a:ext cx="1766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85394" y="3435494"/>
            <a:ext cx="1943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хол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30390" y="4003702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00826" y="4190880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477163" y="1714488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157161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548601" y="1467137"/>
            <a:ext cx="44114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857620" y="4286256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4000504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34287" y="467005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319676" y="4224701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70620"/>
            <a:ext cx="3714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=100г/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42124"/>
            <a:ext cx="34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=400г/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10°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-32" y="4976254"/>
            <a:ext cx="14287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70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321665" y="4932303"/>
            <a:ext cx="150019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3200" b="1" dirty="0" smtClean="0">
                <a:sym typeface="Symbol"/>
              </a:rPr>
              <a:t>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4000" b="1" baseline="30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714612" y="4935692"/>
            <a:ext cx="47641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143240" y="4860865"/>
            <a:ext cx="135732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ym typeface="Symbol"/>
              </a:rPr>
              <a:t>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213628"/>
            <a:ext cx="19287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657350" y="155796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8143900" y="6985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841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14282" y="4286256"/>
            <a:ext cx="1071570" cy="6463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357686" y="4286256"/>
            <a:ext cx="1071570" cy="6463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797449" y="5608549"/>
            <a:ext cx="417097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714612" y="5500702"/>
            <a:ext cx="4475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43240" y="5500702"/>
            <a:ext cx="121444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ym typeface="Symbol"/>
              </a:rPr>
              <a:t>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263062" y="5535119"/>
            <a:ext cx="157163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800" b="1" dirty="0" smtClean="0">
                <a:sym typeface="Symbol"/>
              </a:rPr>
              <a:t>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214546" y="5500702"/>
            <a:ext cx="571504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42844" y="6235443"/>
            <a:ext cx="65444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14348" y="6140255"/>
            <a:ext cx="44755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142976" y="6140255"/>
            <a:ext cx="121444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,5</a:t>
            </a:r>
            <a:r>
              <a:rPr lang="en-US" sz="2800" b="1" dirty="0" smtClean="0">
                <a:sym typeface="Symbol"/>
              </a:rPr>
              <a:t>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428860" y="6247318"/>
            <a:ext cx="72569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110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143052" y="6140255"/>
            <a:ext cx="44755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6128380"/>
            <a:ext cx="92869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ym typeface="Symbol"/>
              </a:rPr>
              <a:t>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143768" y="5997379"/>
            <a:ext cx="121444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786314" y="6191144"/>
            <a:ext cx="72569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220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500506" y="6084081"/>
            <a:ext cx="44755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929322" y="6072206"/>
            <a:ext cx="107157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ym typeface="Symbol"/>
              </a:rPr>
              <a:t>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rot="5400000">
            <a:off x="2070876" y="1070752"/>
            <a:ext cx="21431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4429124" y="4864254"/>
            <a:ext cx="1785982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ym typeface="Symbol"/>
              </a:rPr>
              <a:t>-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ym typeface="Symbol"/>
              </a:rPr>
              <a:t>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0" y="-24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конечная температура после смешивания холодной и горячей воды составит ……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9769E-6 L 0.07327 0.04834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007 L 0.09132 -0.03215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6 L -0.00486 0.2298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6864E-6 L -0.00538 0.2296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6105E-6 L 0.08125 -0.00232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6198E-6 L -0.0526 -0.70166 " pathEditMode="relative" rAng="0" ptsTypes="AA">
                                      <p:cBhvr>
                                        <p:cTn id="3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16" grpId="0" animBg="1"/>
      <p:bldP spid="18" grpId="0"/>
      <p:bldP spid="18" grpId="1"/>
      <p:bldP spid="15" grpId="0" animBg="1"/>
      <p:bldP spid="15" grpId="1" animBg="1"/>
      <p:bldP spid="15" grpId="2" animBg="1"/>
      <p:bldP spid="19" grpId="0"/>
      <p:bldP spid="19" grpId="1"/>
      <p:bldP spid="19" grpId="2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9" grpId="0"/>
      <p:bldP spid="31" grpId="0"/>
      <p:bldP spid="36" grpId="0"/>
      <p:bldP spid="37" grpId="0"/>
      <p:bldP spid="38" grpId="0" animBg="1"/>
      <p:bldP spid="38" grpId="1" animBg="1"/>
      <p:bldP spid="44" grpId="0" animBg="1"/>
      <p:bldP spid="44" grpId="1" animBg="1"/>
      <p:bldP spid="45" grpId="0"/>
      <p:bldP spid="46" grpId="0"/>
      <p:bldP spid="48" grpId="0"/>
      <p:bldP spid="48" grpId="1"/>
      <p:bldP spid="55" grpId="0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50" grpId="0"/>
      <p:bldP spid="63" grpId="0" animBg="1"/>
      <p:bldP spid="68" grpId="0" animBg="1"/>
      <p:bldP spid="69" grpId="0" animBg="1"/>
      <p:bldP spid="70" grpId="0" animBg="1"/>
      <p:bldP spid="73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7" grpId="0" animBg="1"/>
      <p:bldP spid="6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 l="10547" t="61524" r="64844" b="19433"/>
          <a:stretch>
            <a:fillRect/>
          </a:stretch>
        </p:blipFill>
        <p:spPr bwMode="auto">
          <a:xfrm>
            <a:off x="5335848" y="214266"/>
            <a:ext cx="3808184" cy="23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 l="36328" t="44678" r="32617" b="19433"/>
          <a:stretch>
            <a:fillRect/>
          </a:stretch>
        </p:blipFill>
        <p:spPr bwMode="auto">
          <a:xfrm>
            <a:off x="0" y="0"/>
            <a:ext cx="5500694" cy="350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4970304"/>
            <a:ext cx="2428892" cy="188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,2кг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?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81517"/>
            <a:ext cx="914400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двух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двигается равноускоренно,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903931" y="1091304"/>
            <a:ext cx="1212858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V="1">
            <a:off x="6379741" y="600519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7000892" y="1895741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11" name="TextBox 1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7000892" y="38353"/>
            <a:ext cx="714380" cy="533103"/>
            <a:chOff x="3357554" y="2143116"/>
            <a:chExt cx="714380" cy="461665"/>
          </a:xfrm>
          <a:solidFill>
            <a:srgbClr val="F9E3A5"/>
          </a:solidFill>
        </p:grpSpPr>
        <p:sp>
          <p:nvSpPr>
            <p:cNvPr id="14" name="TextBox 13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6167386" y="428604"/>
            <a:ext cx="571504" cy="400110"/>
            <a:chOff x="1928794" y="2494942"/>
            <a:chExt cx="571504" cy="400110"/>
          </a:xfrm>
          <a:solidFill>
            <a:srgbClr val="F9E3A5"/>
          </a:solidFill>
        </p:grpSpPr>
        <p:sp>
          <p:nvSpPr>
            <p:cNvPr id="18" name="TextBox 17"/>
            <p:cNvSpPr txBox="1"/>
            <p:nvPr/>
          </p:nvSpPr>
          <p:spPr>
            <a:xfrm>
              <a:off x="1928794" y="2494942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Прямая соединительная линия 18"/>
          <p:cNvCxnSpPr/>
          <p:nvPr/>
        </p:nvCxnSpPr>
        <p:spPr>
          <a:xfrm flipV="1">
            <a:off x="6357950" y="1081543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6391803" y="1624401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7929586" y="1214374"/>
            <a:ext cx="642942" cy="523220"/>
            <a:chOff x="5929322" y="2428868"/>
            <a:chExt cx="642942" cy="523220"/>
          </a:xfrm>
          <a:solidFill>
            <a:srgbClr val="F9E3A5"/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5929322" y="2428868"/>
              <a:ext cx="642942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0" y="2643182"/>
            <a:ext cx="80010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 что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)·а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3214686"/>
            <a:ext cx="5715008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вертикали ускорения нет </a:t>
            </a:r>
          </a:p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т.к.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(y)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 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213233" y="4286256"/>
            <a:ext cx="2001445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·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4857760"/>
            <a:ext cx="4714876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Подставим численные значения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5286388"/>
            <a:ext cx="392905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,2кг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,3кг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)·а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29058" y="5286388"/>
            <a:ext cx="1857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=2м/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Стр.34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064528" y="250825"/>
            <a:ext cx="508000" cy="392093"/>
          </a:xfrm>
          <a:prstGeom prst="rect">
            <a:avLst/>
          </a:prstGeom>
          <a:solidFill>
            <a:srgbClr val="FF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8001024" y="641330"/>
            <a:ext cx="720710" cy="1588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8072462" y="367437"/>
            <a:ext cx="360355" cy="1792"/>
          </a:xfrm>
          <a:prstGeom prst="straightConnector1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</p:spPr>
      </p:cxn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5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5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85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8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1" grpId="0" animBg="1"/>
      <p:bldP spid="42" grpId="0" animBg="1"/>
      <p:bldP spid="43" grpId="0" animBg="1"/>
      <p:bldP spid="43" grpId="1" animBg="1"/>
      <p:bldP spid="44" grpId="0" animBg="1"/>
      <p:bldP spid="45" grpId="0" animBg="1"/>
      <p:bldP spid="46" grpId="0" animBg="1"/>
      <p:bldP spid="102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 l="10547" t="61524" r="78232" b="19433"/>
          <a:stretch>
            <a:fillRect/>
          </a:stretch>
        </p:blipFill>
        <p:spPr bwMode="auto">
          <a:xfrm>
            <a:off x="5966915" y="35789"/>
            <a:ext cx="1736482" cy="23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 l="36328" t="44678" r="32617" b="19433"/>
          <a:stretch>
            <a:fillRect/>
          </a:stretch>
        </p:blipFill>
        <p:spPr bwMode="auto">
          <a:xfrm>
            <a:off x="0" y="0"/>
            <a:ext cx="5500694" cy="350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428892" cy="188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,2кг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?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71678"/>
            <a:ext cx="871540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Тело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двигается равноускоренно, с ускорением 2м/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903931" y="948452"/>
            <a:ext cx="1212858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V="1">
            <a:off x="6355991" y="468964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"/>
          <p:cNvGrpSpPr/>
          <p:nvPr/>
        </p:nvGrpSpPr>
        <p:grpSpPr>
          <a:xfrm>
            <a:off x="7072330" y="1643050"/>
            <a:ext cx="928694" cy="461665"/>
            <a:chOff x="2714612" y="4429132"/>
            <a:chExt cx="928694" cy="461665"/>
          </a:xfrm>
          <a:solidFill>
            <a:srgbClr val="F9E3A5"/>
          </a:solidFill>
        </p:grpSpPr>
        <p:sp>
          <p:nvSpPr>
            <p:cNvPr id="11" name="TextBox 10"/>
            <p:cNvSpPr txBox="1"/>
            <p:nvPr/>
          </p:nvSpPr>
          <p:spPr>
            <a:xfrm>
              <a:off x="2714612" y="4429132"/>
              <a:ext cx="92869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2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12"/>
          <p:cNvGrpSpPr/>
          <p:nvPr/>
        </p:nvGrpSpPr>
        <p:grpSpPr>
          <a:xfrm>
            <a:off x="7000892" y="-104499"/>
            <a:ext cx="714380" cy="533103"/>
            <a:chOff x="3357554" y="2143116"/>
            <a:chExt cx="714380" cy="461665"/>
          </a:xfrm>
          <a:solidFill>
            <a:srgbClr val="F9E3A5"/>
          </a:solidFill>
        </p:grpSpPr>
        <p:sp>
          <p:nvSpPr>
            <p:cNvPr id="14" name="TextBox 13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 стрелкой 19"/>
          <p:cNvCxnSpPr/>
          <p:nvPr/>
        </p:nvCxnSpPr>
        <p:spPr>
          <a:xfrm rot="16200000" flipV="1">
            <a:off x="6391803" y="123103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20"/>
          <p:cNvGrpSpPr/>
          <p:nvPr/>
        </p:nvGrpSpPr>
        <p:grpSpPr>
          <a:xfrm>
            <a:off x="7929586" y="1000108"/>
            <a:ext cx="428628" cy="523220"/>
            <a:chOff x="5929322" y="2428868"/>
            <a:chExt cx="428628" cy="523220"/>
          </a:xfrm>
          <a:solidFill>
            <a:srgbClr val="F9E3A5"/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5929322" y="2428868"/>
              <a:ext cx="404278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endParaRPr lang="ru-RU" sz="2800" dirty="0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0" y="2533343"/>
            <a:ext cx="742952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 что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·а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/>
              <a:t>-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(2з-н Н) </a:t>
            </a:r>
            <a:endParaRPr lang="ru-RU" sz="32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4429132"/>
            <a:ext cx="478631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Подставим численные значения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5918" y="4857760"/>
            <a:ext cx="471490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0,3кг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·2м/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0,9Н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380101"/>
            <a:ext cx="9144000" cy="95410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Ускорение системы составляет 2м/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сила упругости  верёвки равна 0,9Н</a:t>
            </a: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8072463" y="6408234"/>
            <a:ext cx="107153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стр.34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104847"/>
            <a:ext cx="9144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вертикали ускорения нет т.к.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(y)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2" y="3643314"/>
            <a:ext cx="1595437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·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3042" y="3643314"/>
            <a:ext cx="1744388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57554" y="3643314"/>
            <a:ext cx="912429" cy="523220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6167386" y="273853"/>
            <a:ext cx="571504" cy="400110"/>
            <a:chOff x="1928794" y="2494942"/>
            <a:chExt cx="571504" cy="400110"/>
          </a:xfrm>
          <a:solidFill>
            <a:srgbClr val="F9E3A5"/>
          </a:solidFill>
        </p:grpSpPr>
        <p:sp>
          <p:nvSpPr>
            <p:cNvPr id="32" name="TextBox 31"/>
            <p:cNvSpPr txBox="1"/>
            <p:nvPr/>
          </p:nvSpPr>
          <p:spPr>
            <a:xfrm>
              <a:off x="1928794" y="2494942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единительная линия 33"/>
          <p:cNvCxnSpPr/>
          <p:nvPr/>
        </p:nvCxnSpPr>
        <p:spPr>
          <a:xfrm flipV="1">
            <a:off x="6357950" y="926792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57686" y="3714752"/>
            <a:ext cx="200026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Выразим 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57950" y="3643314"/>
            <a:ext cx="278605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·а +</a:t>
            </a:r>
            <a:r>
              <a:rPr lang="ru-RU" sz="2800" b="1" dirty="0" smtClean="0"/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 </a:t>
            </a:r>
            <a:endParaRPr lang="ru-RU" sz="32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8567936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5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5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1" grpId="0" animBg="1"/>
      <p:bldP spid="44" grpId="0" animBg="1"/>
      <p:bldP spid="29" grpId="0" animBg="1"/>
      <p:bldP spid="30" grpId="0" animBg="1"/>
      <p:bldP spid="25" grpId="0" animBg="1"/>
      <p:bldP spid="26" grpId="0" animBg="1"/>
      <p:bldP spid="27" grpId="0" animBg="1"/>
      <p:bldP spid="28" grpId="0" animBg="1"/>
      <p:bldP spid="35" grpId="0" animBg="1"/>
      <p:bldP spid="3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32227" t="9521" r="6250" b="73633"/>
          <a:stretch>
            <a:fillRect/>
          </a:stretch>
        </p:blipFill>
        <p:spPr bwMode="auto">
          <a:xfrm>
            <a:off x="0" y="0"/>
            <a:ext cx="91440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041370"/>
            <a:ext cx="2643174" cy="188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Марс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?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Марс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41404" y="4214818"/>
            <a:ext cx="2000264" cy="17859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81157" y="4531691"/>
            <a:ext cx="133352" cy="130679"/>
          </a:xfrm>
          <a:prstGeom prst="ellipse">
            <a:avLst/>
          </a:prstGeom>
          <a:solidFill>
            <a:srgbClr val="F9010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142976" y="4587249"/>
            <a:ext cx="714053" cy="450925"/>
          </a:xfrm>
          <a:prstGeom prst="straightConnector1">
            <a:avLst/>
          </a:prstGeom>
          <a:ln w="50800">
            <a:solidFill>
              <a:srgbClr val="FFFF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"/>
          <p:cNvGrpSpPr/>
          <p:nvPr/>
        </p:nvGrpSpPr>
        <p:grpSpPr>
          <a:xfrm>
            <a:off x="601538" y="4180918"/>
            <a:ext cx="1143008" cy="656840"/>
            <a:chOff x="2714612" y="4429132"/>
            <a:chExt cx="928694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9286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ru-RU" sz="3200" b="1" baseline="-30000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Тяж </a:t>
              </a:r>
              <a:endPara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utoShape 5"/>
          <p:cNvSpPr>
            <a:spLocks/>
          </p:cNvSpPr>
          <p:nvPr/>
        </p:nvSpPr>
        <p:spPr bwMode="auto">
          <a:xfrm rot="3224091">
            <a:off x="1255841" y="4565288"/>
            <a:ext cx="575703" cy="1001630"/>
          </a:xfrm>
          <a:prstGeom prst="rightBrace">
            <a:avLst>
              <a:gd name="adj1" fmla="val 21787"/>
              <a:gd name="adj2" fmla="val 45741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5181050"/>
            <a:ext cx="470000" cy="369332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57913" y="2077030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en-US" sz="36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00585" y="1714487"/>
            <a:ext cx="2235883" cy="1286326"/>
            <a:chOff x="9003" y="5871"/>
            <a:chExt cx="633" cy="938"/>
          </a:xfrm>
        </p:grpSpPr>
        <p:sp>
          <p:nvSpPr>
            <p:cNvPr id="18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538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9003" y="5871"/>
              <a:ext cx="633" cy="938"/>
              <a:chOff x="11929" y="4886"/>
              <a:chExt cx="633" cy="938"/>
            </a:xfrm>
          </p:grpSpPr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633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6"/>
              <p:cNvSpPr txBox="1">
                <a:spLocks noChangeArrowheads="1"/>
              </p:cNvSpPr>
              <p:nvPr/>
            </p:nvSpPr>
            <p:spPr bwMode="auto">
              <a:xfrm>
                <a:off x="12024" y="5327"/>
                <a:ext cx="356" cy="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3600" b="1" baseline="-250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 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Прямоугольник 21"/>
          <p:cNvSpPr/>
          <p:nvPr/>
        </p:nvSpPr>
        <p:spPr>
          <a:xfrm>
            <a:off x="2367780" y="3200991"/>
            <a:ext cx="1733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812858" y="2838449"/>
            <a:ext cx="2073402" cy="1305525"/>
            <a:chOff x="9003" y="5871"/>
            <a:chExt cx="587" cy="952"/>
          </a:xfrm>
        </p:grpSpPr>
        <p:sp>
          <p:nvSpPr>
            <p:cNvPr id="24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538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9003" y="5871"/>
              <a:ext cx="587" cy="952"/>
              <a:chOff x="11929" y="4886"/>
              <a:chExt cx="587" cy="952"/>
            </a:xfrm>
          </p:grpSpPr>
          <p:sp>
            <p:nvSpPr>
              <p:cNvPr id="26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559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6"/>
              <p:cNvSpPr txBox="1">
                <a:spLocks noChangeArrowheads="1"/>
              </p:cNvSpPr>
              <p:nvPr/>
            </p:nvSpPr>
            <p:spPr bwMode="auto">
              <a:xfrm>
                <a:off x="12160" y="5341"/>
                <a:ext cx="356" cy="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6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</a:t>
                </a:r>
                <a:r>
                  <a:rPr lang="en-US" sz="3600" b="1" baseline="-250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8" name="Прямоугольник 27"/>
          <p:cNvSpPr/>
          <p:nvPr/>
        </p:nvSpPr>
        <p:spPr>
          <a:xfrm>
            <a:off x="5643570" y="1934155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en-US" sz="36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6586236" y="1571612"/>
            <a:ext cx="2737455" cy="1286326"/>
            <a:chOff x="9003" y="5871"/>
            <a:chExt cx="775" cy="938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538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9003" y="5871"/>
              <a:ext cx="775" cy="938"/>
              <a:chOff x="11929" y="4886"/>
              <a:chExt cx="775" cy="938"/>
            </a:xfrm>
          </p:grpSpPr>
          <p:sp>
            <p:nvSpPr>
              <p:cNvPr id="32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775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sz="3600" b="1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M</a:t>
                </a:r>
                <a:r>
                  <a:rPr lang="ru-RU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Марс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6"/>
              <p:cNvSpPr txBox="1">
                <a:spLocks noChangeArrowheads="1"/>
              </p:cNvSpPr>
              <p:nvPr/>
            </p:nvSpPr>
            <p:spPr bwMode="auto">
              <a:xfrm>
                <a:off x="11986" y="5327"/>
                <a:ext cx="607" cy="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(2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Марс</a:t>
                </a:r>
                <a:r>
                  <a:rPr lang="en-US" sz="3600" b="1" baseline="-250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5857884" y="3929066"/>
            <a:ext cx="2143140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86710" y="3929066"/>
            <a:ext cx="1071570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10/4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08858" y="4527296"/>
            <a:ext cx="1245854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9,8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3501340" y="4168840"/>
            <a:ext cx="1483525" cy="1245186"/>
            <a:chOff x="9003" y="5849"/>
            <a:chExt cx="420" cy="908"/>
          </a:xfrm>
          <a:solidFill>
            <a:srgbClr val="F9E3A5"/>
          </a:solidFill>
        </p:grpSpPr>
        <p:grpSp>
          <p:nvGrpSpPr>
            <p:cNvPr id="23" name="Group 4"/>
            <p:cNvGrpSpPr>
              <a:grpSpLocks/>
            </p:cNvGrpSpPr>
            <p:nvPr/>
          </p:nvGrpSpPr>
          <p:grpSpPr bwMode="auto">
            <a:xfrm>
              <a:off x="9003" y="5849"/>
              <a:ext cx="404" cy="908"/>
              <a:chOff x="11929" y="4864"/>
              <a:chExt cx="404" cy="908"/>
            </a:xfrm>
            <a:grpFill/>
          </p:grpSpPr>
          <p:sp>
            <p:nvSpPr>
              <p:cNvPr id="40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64"/>
                <a:ext cx="404" cy="4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 Box 6"/>
              <p:cNvSpPr txBox="1">
                <a:spLocks noChangeArrowheads="1"/>
              </p:cNvSpPr>
              <p:nvPr/>
            </p:nvSpPr>
            <p:spPr bwMode="auto">
              <a:xfrm>
                <a:off x="12024" y="5327"/>
                <a:ext cx="208" cy="4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387" cy="1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5000628" y="4828858"/>
            <a:ext cx="1697901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6566556" y="4515810"/>
            <a:ext cx="1720183" cy="1215016"/>
            <a:chOff x="9003" y="5871"/>
            <a:chExt cx="487" cy="886"/>
          </a:xfrm>
          <a:solidFill>
            <a:srgbClr val="F9E3A5"/>
          </a:solidFill>
        </p:grpSpPr>
        <p:grpSp>
          <p:nvGrpSpPr>
            <p:cNvPr id="29" name="Group 4"/>
            <p:cNvGrpSpPr>
              <a:grpSpLocks/>
            </p:cNvGrpSpPr>
            <p:nvPr/>
          </p:nvGrpSpPr>
          <p:grpSpPr bwMode="auto">
            <a:xfrm>
              <a:off x="9003" y="5871"/>
              <a:ext cx="487" cy="886"/>
              <a:chOff x="11929" y="4886"/>
              <a:chExt cx="487" cy="886"/>
            </a:xfrm>
            <a:grpFill/>
          </p:grpSpPr>
          <p:sp>
            <p:nvSpPr>
              <p:cNvPr id="46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487" cy="4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ru-RU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  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 Box 6"/>
              <p:cNvSpPr txBox="1">
                <a:spLocks noChangeArrowheads="1"/>
              </p:cNvSpPr>
              <p:nvPr/>
            </p:nvSpPr>
            <p:spPr bwMode="auto">
              <a:xfrm>
                <a:off x="11960" y="5327"/>
                <a:ext cx="405" cy="4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387" cy="1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786578" y="6027003"/>
            <a:ext cx="1143008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000768"/>
            <a:ext cx="9144000" cy="954107"/>
          </a:xfrm>
          <a:prstGeom prst="rect">
            <a:avLst/>
          </a:prstGeom>
          <a:solidFill>
            <a:srgbClr val="F9E3A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Марсе сила тяготения в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раза меньше,</a:t>
            </a:r>
          </a:p>
          <a:p>
            <a:pPr marL="514350" indent="-514350"/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ускорение свободного падения равно почти </a:t>
            </a:r>
            <a:r>
              <a:rPr lang="ru-RU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4м/</a:t>
            </a:r>
            <a:r>
              <a:rPr lang="ru-RU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стр.35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4" grpId="0" animBg="1"/>
      <p:bldP spid="16" grpId="0"/>
      <p:bldP spid="22" grpId="0"/>
      <p:bldP spid="28" grpId="0"/>
      <p:bldP spid="34" grpId="0" animBg="1"/>
      <p:bldP spid="35" grpId="0" animBg="1"/>
      <p:bldP spid="36" grpId="0" animBg="1"/>
      <p:bldP spid="42" grpId="0" animBg="1"/>
      <p:bldP spid="48" grpId="0" animBg="1"/>
      <p:bldP spid="4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928670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об/с</a:t>
            </a:r>
            <a:endParaRPr lang="ru-RU" sz="4400" b="1" baseline="30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</a:p>
          <a:p>
            <a:pPr>
              <a:lnSpc>
                <a:spcPts val="3500"/>
              </a:lnSpc>
            </a:pPr>
            <a:endParaRPr lang="ru-RU" sz="4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8"/>
          <p:cNvGrpSpPr/>
          <p:nvPr/>
        </p:nvGrpSpPr>
        <p:grpSpPr>
          <a:xfrm>
            <a:off x="71406" y="928671"/>
            <a:ext cx="2571768" cy="1836000"/>
            <a:chOff x="928662" y="1214423"/>
            <a:chExt cx="2573356" cy="1836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2583224" y="2131629"/>
              <a:ext cx="183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2357430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500166" y="-24"/>
            <a:ext cx="6572296" cy="9900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Тело двигается по окружности</a:t>
            </a:r>
          </a:p>
          <a:p>
            <a:pPr marL="514350" indent="-514350">
              <a:lnSpc>
                <a:spcPts val="3500"/>
              </a:lnSpc>
            </a:pP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потомучто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4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/>
          <p:cNvGrpSpPr/>
          <p:nvPr/>
        </p:nvGrpSpPr>
        <p:grpSpPr>
          <a:xfrm>
            <a:off x="7286644" y="1000108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0"/>
          <p:cNvGrpSpPr/>
          <p:nvPr/>
        </p:nvGrpSpPr>
        <p:grpSpPr>
          <a:xfrm>
            <a:off x="6643702" y="1957320"/>
            <a:ext cx="714380" cy="400110"/>
            <a:chOff x="1857356" y="2528824"/>
            <a:chExt cx="714380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7713684" y="2643182"/>
            <a:ext cx="715968" cy="357190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7858148" y="2714620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643702" y="178592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6715140" y="1142984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31"/>
          <p:cNvGrpSpPr/>
          <p:nvPr/>
        </p:nvGrpSpPr>
        <p:grpSpPr>
          <a:xfrm>
            <a:off x="8428738" y="1571612"/>
            <a:ext cx="715262" cy="1428760"/>
            <a:chOff x="4713994" y="1142984"/>
            <a:chExt cx="715262" cy="1428760"/>
          </a:xfrm>
        </p:grpSpPr>
        <p:grpSp>
          <p:nvGrpSpPr>
            <p:cNvPr id="10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142984"/>
            <a:ext cx="3714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8926" y="1643050"/>
            <a:ext cx="23574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28926" y="2214554"/>
            <a:ext cx="228601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1071538" y="2889537"/>
            <a:ext cx="1500198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pSp>
        <p:nvGrpSpPr>
          <p:cNvPr id="11" name="Группа 55"/>
          <p:cNvGrpSpPr/>
          <p:nvPr/>
        </p:nvGrpSpPr>
        <p:grpSpPr>
          <a:xfrm>
            <a:off x="7546452" y="3214686"/>
            <a:ext cx="1597548" cy="1132099"/>
            <a:chOff x="630659" y="4438667"/>
            <a:chExt cx="1597548" cy="1132099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512748" y="4438667"/>
              <a:ext cx="715459" cy="1132099"/>
              <a:chOff x="9815" y="3167"/>
              <a:chExt cx="183" cy="622"/>
            </a:xfrm>
          </p:grpSpPr>
          <p:sp>
            <p:nvSpPr>
              <p:cNvPr id="144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4" name="Прямая со стрелкой 153"/>
          <p:cNvCxnSpPr/>
          <p:nvPr/>
        </p:nvCxnSpPr>
        <p:spPr>
          <a:xfrm>
            <a:off x="3571868" y="1428736"/>
            <a:ext cx="1214446" cy="357190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10800000" flipV="1">
            <a:off x="3286116" y="785794"/>
            <a:ext cx="1214446" cy="1071570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6"/>
          <p:cNvSpPr>
            <a:spLocks/>
          </p:cNvSpPr>
          <p:nvPr/>
        </p:nvSpPr>
        <p:spPr bwMode="auto">
          <a:xfrm>
            <a:off x="6078236" y="2011518"/>
            <a:ext cx="1529502" cy="738444"/>
          </a:xfrm>
          <a:custGeom>
            <a:avLst/>
            <a:gdLst>
              <a:gd name="G0" fmla="+- 13878 0 0"/>
              <a:gd name="G1" fmla="+- 21600 0 0"/>
              <a:gd name="G2" fmla="+- 21600 0 0"/>
              <a:gd name="T0" fmla="*/ 13878 w 35478"/>
              <a:gd name="T1" fmla="*/ 0 h 43200"/>
              <a:gd name="T2" fmla="*/ 0 w 35478"/>
              <a:gd name="T3" fmla="*/ 38152 h 43200"/>
              <a:gd name="T4" fmla="*/ 13878 w 354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78" h="43200" fill="none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</a:path>
              <a:path w="35478" h="43200" stroke="0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  <a:lnTo>
                  <a:pt x="1387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928926" y="2357430"/>
            <a:ext cx="500066" cy="357190"/>
          </a:xfrm>
          <a:prstGeom prst="roundRect">
            <a:avLst/>
          </a:prstGeom>
          <a:solidFill>
            <a:schemeClr val="bg1">
              <a:lumMod val="85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525276" y="2357430"/>
            <a:ext cx="357190" cy="35719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рямоугольный треугольник 170"/>
          <p:cNvSpPr/>
          <p:nvPr/>
        </p:nvSpPr>
        <p:spPr>
          <a:xfrm>
            <a:off x="7329423" y="2085740"/>
            <a:ext cx="194905" cy="335148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9" cstate="print"/>
          <a:srcRect l="26953" t="38819" r="10937" b="48730"/>
          <a:stretch>
            <a:fillRect/>
          </a:stretch>
        </p:blipFill>
        <p:spPr bwMode="auto">
          <a:xfrm>
            <a:off x="0" y="5214950"/>
            <a:ext cx="9144000" cy="146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TextBox 81"/>
          <p:cNvSpPr txBox="1"/>
          <p:nvPr/>
        </p:nvSpPr>
        <p:spPr>
          <a:xfrm>
            <a:off x="2571736" y="2884127"/>
            <a:ext cx="9286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86116" y="2857496"/>
            <a:ext cx="15716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85786" y="3630043"/>
            <a:ext cx="250033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pSp>
        <p:nvGrpSpPr>
          <p:cNvPr id="105" name="Группа 55"/>
          <p:cNvGrpSpPr/>
          <p:nvPr/>
        </p:nvGrpSpPr>
        <p:grpSpPr>
          <a:xfrm>
            <a:off x="3286116" y="3286124"/>
            <a:ext cx="2641361" cy="1132099"/>
            <a:chOff x="630659" y="4438667"/>
            <a:chExt cx="2641361" cy="1132099"/>
          </a:xfrm>
        </p:grpSpPr>
        <p:grpSp>
          <p:nvGrpSpPr>
            <p:cNvPr id="106" name="Group 3"/>
            <p:cNvGrpSpPr>
              <a:grpSpLocks/>
            </p:cNvGrpSpPr>
            <p:nvPr/>
          </p:nvGrpSpPr>
          <p:grpSpPr bwMode="auto">
            <a:xfrm>
              <a:off x="1512697" y="4438667"/>
              <a:ext cx="1759323" cy="1132099"/>
              <a:chOff x="9815" y="3167"/>
              <a:chExt cx="450" cy="622"/>
            </a:xfrm>
          </p:grpSpPr>
          <p:sp>
            <p:nvSpPr>
              <p:cNvPr id="108" name="Text Box 4"/>
              <p:cNvSpPr txBox="1">
                <a:spLocks noChangeArrowheads="1"/>
              </p:cNvSpPr>
              <p:nvPr/>
            </p:nvSpPr>
            <p:spPr bwMode="auto">
              <a:xfrm>
                <a:off x="9954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4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40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000" dirty="0" smtClean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45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40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40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4000" b="1" baseline="30000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4000" b="1" baseline="30000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4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40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1" name="Группа 55"/>
          <p:cNvGrpSpPr/>
          <p:nvPr/>
        </p:nvGrpSpPr>
        <p:grpSpPr>
          <a:xfrm>
            <a:off x="214282" y="4357694"/>
            <a:ext cx="3478023" cy="917327"/>
            <a:chOff x="630659" y="4582449"/>
            <a:chExt cx="3478023" cy="917327"/>
          </a:xfrm>
        </p:grpSpPr>
        <p:grpSp>
          <p:nvGrpSpPr>
            <p:cNvPr id="112" name="Group 3"/>
            <p:cNvGrpSpPr>
              <a:grpSpLocks/>
            </p:cNvGrpSpPr>
            <p:nvPr/>
          </p:nvGrpSpPr>
          <p:grpSpPr bwMode="auto">
            <a:xfrm>
              <a:off x="1489245" y="4582449"/>
              <a:ext cx="2619437" cy="917327"/>
              <a:chOff x="9809" y="3246"/>
              <a:chExt cx="670" cy="504"/>
            </a:xfrm>
          </p:grpSpPr>
          <p:sp>
            <p:nvSpPr>
              <p:cNvPr id="114" name="Text Box 4"/>
              <p:cNvSpPr txBox="1">
                <a:spLocks noChangeArrowheads="1"/>
              </p:cNvSpPr>
              <p:nvPr/>
            </p:nvSpPr>
            <p:spPr bwMode="auto">
              <a:xfrm>
                <a:off x="9845" y="3520"/>
                <a:ext cx="41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60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9,8</a:t>
                </a:r>
                <a:r>
                  <a:rPr lang="en-US" sz="28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 smtClean="0"/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Text Box 5"/>
              <p:cNvSpPr txBox="1">
                <a:spLocks noChangeArrowheads="1"/>
              </p:cNvSpPr>
              <p:nvPr/>
            </p:nvSpPr>
            <p:spPr bwMode="auto">
              <a:xfrm>
                <a:off x="9809" y="3246"/>
                <a:ext cx="670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4·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3,14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28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15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0,12 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57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8" name="Выгнутая вверх стрелка 117"/>
          <p:cNvSpPr/>
          <p:nvPr/>
        </p:nvSpPr>
        <p:spPr>
          <a:xfrm flipH="1">
            <a:off x="1428728" y="2714620"/>
            <a:ext cx="2071702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0" y="6334804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трения должен быть не менее …</a:t>
            </a:r>
          </a:p>
        </p:txBody>
      </p:sp>
      <p:sp>
        <p:nvSpPr>
          <p:cNvPr id="70" name="TextBox 39"/>
          <p:cNvSpPr txBox="1">
            <a:spLocks noChangeArrowheads="1"/>
          </p:cNvSpPr>
          <p:nvPr/>
        </p:nvSpPr>
        <p:spPr bwMode="auto">
          <a:xfrm>
            <a:off x="8072462" y="4857760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Стр.35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116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3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3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3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  <p:bldP spid="60" grpId="0" animBg="1"/>
      <p:bldP spid="133" grpId="0" animBg="1"/>
      <p:bldP spid="135" grpId="0" animBg="1"/>
      <p:bldP spid="138" grpId="0" animBg="1"/>
      <p:bldP spid="139" grpId="0" animBg="1"/>
      <p:bldP spid="71" grpId="0" animBg="1"/>
      <p:bldP spid="84" grpId="0" animBg="1"/>
      <p:bldP spid="80" grpId="0" animBg="1"/>
      <p:bldP spid="95" grpId="0" animBg="1"/>
      <p:bldP spid="171" grpId="0" animBg="1"/>
      <p:bldP spid="82" grpId="0" animBg="1"/>
      <p:bldP spid="92" grpId="0" animBg="1"/>
      <p:bldP spid="102" grpId="0" animBg="1"/>
      <p:bldP spid="118" grpId="0" animBg="1"/>
      <p:bldP spid="12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 l="26953" t="24170" r="10937" b="60449"/>
          <a:stretch>
            <a:fillRect/>
          </a:stretch>
        </p:blipFill>
        <p:spPr bwMode="auto">
          <a:xfrm>
            <a:off x="0" y="71414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1071538" y="1571612"/>
            <a:ext cx="1143008" cy="2786082"/>
            <a:chOff x="1071538" y="1571612"/>
            <a:chExt cx="1143008" cy="2786082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" name="Прямая со стрелкой 7"/>
          <p:cNvCxnSpPr/>
          <p:nvPr/>
        </p:nvCxnSpPr>
        <p:spPr>
          <a:xfrm rot="16200000" flipV="1">
            <a:off x="1622794" y="4235066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4"/>
          <p:cNvGrpSpPr/>
          <p:nvPr/>
        </p:nvGrpSpPr>
        <p:grpSpPr>
          <a:xfrm>
            <a:off x="2120806" y="4181781"/>
            <a:ext cx="593806" cy="461665"/>
            <a:chOff x="2714612" y="4429132"/>
            <a:chExt cx="71438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5400000">
            <a:off x="1713258" y="2488727"/>
            <a:ext cx="441430" cy="10357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878266" y="347939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"/>
          <p:cNvGrpSpPr/>
          <p:nvPr/>
        </p:nvGrpSpPr>
        <p:grpSpPr>
          <a:xfrm>
            <a:off x="500034" y="4038905"/>
            <a:ext cx="857256" cy="461665"/>
            <a:chOff x="2714611" y="4429132"/>
            <a:chExt cx="1031324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4"/>
          <p:cNvGrpSpPr/>
          <p:nvPr/>
        </p:nvGrpSpPr>
        <p:grpSpPr>
          <a:xfrm>
            <a:off x="2071670" y="1571612"/>
            <a:ext cx="857256" cy="461665"/>
            <a:chOff x="2714611" y="4429132"/>
            <a:chExt cx="103132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85720" y="3500438"/>
            <a:ext cx="92869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57620" y="1214422"/>
            <a:ext cx="52149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поднимается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6050" y="1714488"/>
            <a:ext cx="4857784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1з-н 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31"/>
          <p:cNvGrpSpPr/>
          <p:nvPr/>
        </p:nvGrpSpPr>
        <p:grpSpPr>
          <a:xfrm>
            <a:off x="7643834" y="2285992"/>
            <a:ext cx="1143008" cy="2786082"/>
            <a:chOff x="1071538" y="1571612"/>
            <a:chExt cx="1143008" cy="2786082"/>
          </a:xfrm>
        </p:grpSpPr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Прямоугольник 33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 rot="16200000" flipV="1">
            <a:off x="8195090" y="4960181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4"/>
          <p:cNvGrpSpPr/>
          <p:nvPr/>
        </p:nvGrpSpPr>
        <p:grpSpPr>
          <a:xfrm>
            <a:off x="8603894" y="4929198"/>
            <a:ext cx="593806" cy="461665"/>
            <a:chOff x="2714612" y="4429132"/>
            <a:chExt cx="714380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 стрелкой 38"/>
          <p:cNvCxnSpPr/>
          <p:nvPr/>
        </p:nvCxnSpPr>
        <p:spPr>
          <a:xfrm rot="5400000">
            <a:off x="7428260" y="397904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4"/>
          <p:cNvGrpSpPr/>
          <p:nvPr/>
        </p:nvGrpSpPr>
        <p:grpSpPr>
          <a:xfrm>
            <a:off x="7358082" y="4429132"/>
            <a:ext cx="857256" cy="461665"/>
            <a:chOff x="2714611" y="4429132"/>
            <a:chExt cx="1031324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Прямая со стрелкой 42"/>
          <p:cNvCxnSpPr/>
          <p:nvPr/>
        </p:nvCxnSpPr>
        <p:spPr>
          <a:xfrm rot="5400000">
            <a:off x="7643834" y="3092025"/>
            <a:ext cx="428628" cy="1588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4"/>
          <p:cNvGrpSpPr/>
          <p:nvPr/>
        </p:nvGrpSpPr>
        <p:grpSpPr>
          <a:xfrm>
            <a:off x="8429652" y="2357430"/>
            <a:ext cx="857256" cy="461665"/>
            <a:chOff x="2714611" y="4429132"/>
            <a:chExt cx="1031324" cy="461665"/>
          </a:xfrm>
          <a:solidFill>
            <a:srgbClr val="F9E3A5"/>
          </a:solidFill>
        </p:grpSpPr>
        <p:sp>
          <p:nvSpPr>
            <p:cNvPr id="45" name="TextBox 44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2357422" y="2895897"/>
            <a:ext cx="52149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опускается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14612" y="3357562"/>
            <a:ext cx="4857784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1з-н 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86050" y="2285992"/>
            <a:ext cx="4143404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270Н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(А)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86050" y="4051760"/>
            <a:ext cx="407196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-32" y="4753285"/>
            <a:ext cx="428628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Складывая уравнения А и В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43372" y="4643446"/>
            <a:ext cx="300039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520Н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36"/>
          <p:cNvSpPr txBox="1">
            <a:spLocks noChangeArrowheads="1"/>
          </p:cNvSpPr>
          <p:nvPr/>
        </p:nvSpPr>
        <p:spPr bwMode="auto">
          <a:xfrm>
            <a:off x="0" y="5252935"/>
            <a:ext cx="1928826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260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57356" y="5286388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уравнение В будет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5334672"/>
            <a:ext cx="3786214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–260Н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5857892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равна1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6334804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груза составит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260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а сила трения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</a:t>
            </a:r>
          </a:p>
        </p:txBody>
      </p:sp>
      <p:sp>
        <p:nvSpPr>
          <p:cNvPr id="59" name="TextBox 39"/>
          <p:cNvSpPr txBox="1">
            <a:spLocks noChangeArrowheads="1"/>
          </p:cNvSpPr>
          <p:nvPr/>
        </p:nvSpPr>
        <p:spPr bwMode="auto">
          <a:xfrm>
            <a:off x="8072462" y="6000768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 0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 l="26953" t="24170" r="10937" b="60449"/>
          <a:stretch>
            <a:fillRect/>
          </a:stretch>
        </p:blipFill>
        <p:spPr bwMode="auto">
          <a:xfrm>
            <a:off x="0" y="71414"/>
            <a:ext cx="757242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1071538" y="1571612"/>
            <a:ext cx="1143008" cy="2786082"/>
            <a:chOff x="1071538" y="1571612"/>
            <a:chExt cx="1143008" cy="2786082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" name="Прямая со стрелкой 7"/>
          <p:cNvCxnSpPr/>
          <p:nvPr/>
        </p:nvCxnSpPr>
        <p:spPr>
          <a:xfrm rot="16200000" flipV="1">
            <a:off x="1622794" y="4235066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4"/>
          <p:cNvGrpSpPr/>
          <p:nvPr/>
        </p:nvGrpSpPr>
        <p:grpSpPr>
          <a:xfrm>
            <a:off x="2120806" y="4181781"/>
            <a:ext cx="593806" cy="461665"/>
            <a:chOff x="2714612" y="4429132"/>
            <a:chExt cx="71438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5400000" flipH="1" flipV="1">
            <a:off x="1761350" y="2093801"/>
            <a:ext cx="357190" cy="1588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878266" y="347939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"/>
          <p:cNvGrpSpPr/>
          <p:nvPr/>
        </p:nvGrpSpPr>
        <p:grpSpPr>
          <a:xfrm>
            <a:off x="500034" y="4038905"/>
            <a:ext cx="857256" cy="461665"/>
            <a:chOff x="2714611" y="4429132"/>
            <a:chExt cx="1031324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4"/>
          <p:cNvGrpSpPr/>
          <p:nvPr/>
        </p:nvGrpSpPr>
        <p:grpSpPr>
          <a:xfrm>
            <a:off x="2071670" y="1571612"/>
            <a:ext cx="857256" cy="461665"/>
            <a:chOff x="2714611" y="4429132"/>
            <a:chExt cx="103132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85720" y="3500438"/>
            <a:ext cx="92869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1285860"/>
            <a:ext cx="52149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поднимается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6050" y="1714488"/>
            <a:ext cx="4857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31"/>
          <p:cNvGrpSpPr/>
          <p:nvPr/>
        </p:nvGrpSpPr>
        <p:grpSpPr>
          <a:xfrm>
            <a:off x="7643834" y="2285992"/>
            <a:ext cx="1143008" cy="2786082"/>
            <a:chOff x="1071538" y="1571612"/>
            <a:chExt cx="1143008" cy="2786082"/>
          </a:xfrm>
        </p:grpSpPr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Прямоугольник 33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 rot="16200000" flipV="1">
            <a:off x="8195090" y="4960181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4"/>
          <p:cNvGrpSpPr/>
          <p:nvPr/>
        </p:nvGrpSpPr>
        <p:grpSpPr>
          <a:xfrm>
            <a:off x="8603894" y="4929198"/>
            <a:ext cx="593806" cy="461665"/>
            <a:chOff x="2714612" y="4429132"/>
            <a:chExt cx="714380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 стрелкой 38"/>
          <p:cNvCxnSpPr/>
          <p:nvPr/>
        </p:nvCxnSpPr>
        <p:spPr>
          <a:xfrm rot="5400000">
            <a:off x="7428260" y="397904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4"/>
          <p:cNvGrpSpPr/>
          <p:nvPr/>
        </p:nvGrpSpPr>
        <p:grpSpPr>
          <a:xfrm>
            <a:off x="7358082" y="4429132"/>
            <a:ext cx="857256" cy="461665"/>
            <a:chOff x="2714611" y="4429132"/>
            <a:chExt cx="1031324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Прямая со стрелкой 42"/>
          <p:cNvCxnSpPr/>
          <p:nvPr/>
        </p:nvCxnSpPr>
        <p:spPr>
          <a:xfrm rot="5400000">
            <a:off x="7643834" y="3092025"/>
            <a:ext cx="428628" cy="1588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4"/>
          <p:cNvGrpSpPr/>
          <p:nvPr/>
        </p:nvGrpSpPr>
        <p:grpSpPr>
          <a:xfrm>
            <a:off x="8429652" y="2357430"/>
            <a:ext cx="857256" cy="461665"/>
            <a:chOff x="2714611" y="4429132"/>
            <a:chExt cx="1031324" cy="461665"/>
          </a:xfrm>
          <a:solidFill>
            <a:srgbClr val="F9E3A5"/>
          </a:solidFill>
        </p:grpSpPr>
        <p:sp>
          <p:nvSpPr>
            <p:cNvPr id="45" name="TextBox 44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2357422" y="2895897"/>
            <a:ext cx="52149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опускается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14612" y="3357562"/>
            <a:ext cx="4857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86050" y="2285992"/>
            <a:ext cx="4143404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270Н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(А)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86050" y="4051760"/>
            <a:ext cx="407196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2" y="4753285"/>
            <a:ext cx="428628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Складывая уравнения А и В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43372" y="4643446"/>
            <a:ext cx="300039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520Н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36"/>
          <p:cNvSpPr txBox="1">
            <a:spLocks noChangeArrowheads="1"/>
          </p:cNvSpPr>
          <p:nvPr/>
        </p:nvSpPr>
        <p:spPr bwMode="auto">
          <a:xfrm>
            <a:off x="0" y="5252935"/>
            <a:ext cx="1928826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260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57356" y="5286388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уравнение В будет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5334672"/>
            <a:ext cx="378621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–260Н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5857892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равна1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6334804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груза составит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260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а сила трения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</a:t>
            </a:r>
          </a:p>
        </p:txBody>
      </p:sp>
      <p:sp>
        <p:nvSpPr>
          <p:cNvPr id="59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Стр.36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0" y="0"/>
            <a:ext cx="576064" cy="36004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97470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25"/>
          <p:cNvPicPr>
            <a:picLocks noChangeAspect="1" noChangeArrowheads="1"/>
          </p:cNvPicPr>
          <p:nvPr/>
        </p:nvPicPr>
        <p:blipFill>
          <a:blip r:embed="rId5" cstate="print"/>
          <a:srcRect t="26794" b="6464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>
            <a:off x="6398632" y="3785396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55756" y="121362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4176" y="3285330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48667" y="3181649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687903" y="2785264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048667" y="2643182"/>
            <a:ext cx="59503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79455" y="1531540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684384" y="1658775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290549" y="2606669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657350" y="2771616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8072463" y="6466869"/>
            <a:ext cx="107153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6759</TotalTime>
  <Words>5478</Words>
  <Application>Microsoft Office PowerPoint</Application>
  <PresentationFormat>Экран (4:3)</PresentationFormat>
  <Paragraphs>1691</Paragraphs>
  <Slides>86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87" baseType="lpstr">
      <vt:lpstr>new_year4</vt:lpstr>
      <vt:lpstr>Слайд 1</vt:lpstr>
      <vt:lpstr>Слайд 2</vt:lpstr>
      <vt:lpstr>Слайд 3</vt:lpstr>
      <vt:lpstr>Слайд 4</vt:lpstr>
      <vt:lpstr>Слайд 5</vt:lpstr>
      <vt:lpstr>Домашнее задание.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Домашнее задание.</vt:lpstr>
      <vt:lpstr>Слайд 18</vt:lpstr>
      <vt:lpstr>Слайд 19</vt:lpstr>
      <vt:lpstr>Слайд 20</vt:lpstr>
      <vt:lpstr>Слайд 21</vt:lpstr>
      <vt:lpstr>Домашнее задание.</vt:lpstr>
      <vt:lpstr>Слайд 23</vt:lpstr>
      <vt:lpstr>Слайд 24</vt:lpstr>
      <vt:lpstr>Слайд 25</vt:lpstr>
      <vt:lpstr>Слайд 26</vt:lpstr>
      <vt:lpstr>Слайд 27</vt:lpstr>
      <vt:lpstr>Слайд 28</vt:lpstr>
      <vt:lpstr>Домашнее задание.</vt:lpstr>
      <vt:lpstr>Слайд 30</vt:lpstr>
      <vt:lpstr>Слайд 31</vt:lpstr>
      <vt:lpstr>Слайд 32</vt:lpstr>
      <vt:lpstr>Слайд 33</vt:lpstr>
      <vt:lpstr>Слайд 34</vt:lpstr>
      <vt:lpstr>Домашнее задание.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Домашнее задание.</vt:lpstr>
      <vt:lpstr>Слайд 44</vt:lpstr>
      <vt:lpstr>Слайд 45</vt:lpstr>
      <vt:lpstr>Слайд 46</vt:lpstr>
      <vt:lpstr>Слайд 47</vt:lpstr>
      <vt:lpstr>Слайд 48</vt:lpstr>
      <vt:lpstr>Домашнее задание.</vt:lpstr>
      <vt:lpstr>Слайд 50</vt:lpstr>
      <vt:lpstr>Слайд 51</vt:lpstr>
      <vt:lpstr>Слайд 52</vt:lpstr>
      <vt:lpstr>Слайд 53</vt:lpstr>
      <vt:lpstr>Слайд 54</vt:lpstr>
      <vt:lpstr>Домашнее задание.</vt:lpstr>
      <vt:lpstr>Слайд 56</vt:lpstr>
      <vt:lpstr>Слайд 57</vt:lpstr>
      <vt:lpstr>Слайд 58</vt:lpstr>
      <vt:lpstr>Слайд 59</vt:lpstr>
      <vt:lpstr>Слайд 60</vt:lpstr>
      <vt:lpstr>Слайд 61</vt:lpstr>
      <vt:lpstr>Домашнее задание.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Домашнее задание.</vt:lpstr>
      <vt:lpstr>Слайд 71</vt:lpstr>
      <vt:lpstr>Слайд 72</vt:lpstr>
      <vt:lpstr>Слайд 73</vt:lpstr>
      <vt:lpstr>Слайд 74</vt:lpstr>
      <vt:lpstr>Слайд 75</vt:lpstr>
      <vt:lpstr>Слайд 76</vt:lpstr>
      <vt:lpstr>Домашнее задание.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689</cp:revision>
  <dcterms:created xsi:type="dcterms:W3CDTF">2008-12-14T04:17:18Z</dcterms:created>
  <dcterms:modified xsi:type="dcterms:W3CDTF">2017-10-05T13:35:34Z</dcterms:modified>
</cp:coreProperties>
</file>