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24"/>
  </p:notesMasterIdLst>
  <p:sldIdLst>
    <p:sldId id="370" r:id="rId2"/>
    <p:sldId id="372" r:id="rId3"/>
    <p:sldId id="394" r:id="rId4"/>
    <p:sldId id="395" r:id="rId5"/>
    <p:sldId id="396" r:id="rId6"/>
    <p:sldId id="397" r:id="rId7"/>
    <p:sldId id="398" r:id="rId8"/>
    <p:sldId id="399" r:id="rId9"/>
    <p:sldId id="392" r:id="rId10"/>
    <p:sldId id="316" r:id="rId11"/>
    <p:sldId id="367" r:id="rId12"/>
    <p:sldId id="368" r:id="rId13"/>
    <p:sldId id="369" r:id="rId14"/>
    <p:sldId id="311" r:id="rId15"/>
    <p:sldId id="373" r:id="rId16"/>
    <p:sldId id="374" r:id="rId17"/>
    <p:sldId id="375" r:id="rId18"/>
    <p:sldId id="376" r:id="rId19"/>
    <p:sldId id="377" r:id="rId20"/>
    <p:sldId id="378" r:id="rId21"/>
    <p:sldId id="379" r:id="rId22"/>
    <p:sldId id="391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9"/>
    <a:srgbClr val="003300"/>
    <a:srgbClr val="006600"/>
    <a:srgbClr val="0033CC"/>
    <a:srgbClr val="0014AC"/>
    <a:srgbClr val="66CCFF"/>
    <a:srgbClr val="220FB1"/>
    <a:srgbClr val="000000"/>
    <a:srgbClr val="365D21"/>
    <a:srgbClr val="2706E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>
        <p:scale>
          <a:sx n="69" d="100"/>
          <a:sy n="69" d="100"/>
        </p:scale>
        <p:origin x="-1710" y="-9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6E3A03-BB73-4ED6-99C4-4CFD2A94209F}" type="datetimeFigureOut">
              <a:rPr lang="ru-RU"/>
              <a:pPr>
                <a:defRPr/>
              </a:pPr>
              <a:t>11.11.2018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DA3820B-7150-4465-9329-879E122C3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73344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6998B-470D-40EF-A191-BD62BA73A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D8782-41D5-4251-85C2-531FFE3C8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74C7-9393-40C1-A385-7AF3418EC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3DA3-EFB4-4EDF-8F87-C68D53915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4824-2863-4106-B7A6-92F782BD5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008A9-4259-4C93-99C2-593903273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D8F1-AE7D-4559-9F5C-0762D2F1D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B807-3976-45DB-8AE9-7E0057AB8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2D45-DCC5-40D6-8543-A23820867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DC91E-F650-4703-95E6-2CB7DCA58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6F8FC-428F-40A9-A415-F1D3D6AE1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EAED02A-B3E0-45D7-94C6-41158E69F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1" r:id="rId4"/>
    <p:sldLayoutId id="2147483817" r:id="rId5"/>
    <p:sldLayoutId id="2147483812" r:id="rId6"/>
    <p:sldLayoutId id="2147483818" r:id="rId7"/>
    <p:sldLayoutId id="2147483819" r:id="rId8"/>
    <p:sldLayoutId id="2147483820" r:id="rId9"/>
    <p:sldLayoutId id="2147483813" r:id="rId10"/>
    <p:sldLayoutId id="2147483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audio" Target="../media/audio5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9.wav"/><Relationship Id="rId5" Type="http://schemas.openxmlformats.org/officeDocument/2006/relationships/audio" Target="../media/audio6.wav"/><Relationship Id="rId4" Type="http://schemas.openxmlformats.org/officeDocument/2006/relationships/audio" Target="../media/audio7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7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5" Type="http://schemas.openxmlformats.org/officeDocument/2006/relationships/audio" Target="../media/audio9.wav"/><Relationship Id="rId4" Type="http://schemas.openxmlformats.org/officeDocument/2006/relationships/audio" Target="../media/audio5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audio" Target="../media/audio2.wav"/><Relationship Id="rId4" Type="http://schemas.openxmlformats.org/officeDocument/2006/relationships/audio" Target="../media/audio5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jpeg"/><Relationship Id="rId3" Type="http://schemas.openxmlformats.org/officeDocument/2006/relationships/audio" Target="../media/audio2.wav"/><Relationship Id="rId7" Type="http://schemas.openxmlformats.org/officeDocument/2006/relationships/audio" Target="../media/audio8.wav"/><Relationship Id="rId12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6.jpeg"/><Relationship Id="rId5" Type="http://schemas.openxmlformats.org/officeDocument/2006/relationships/audio" Target="../media/audio4.wav"/><Relationship Id="rId10" Type="http://schemas.openxmlformats.org/officeDocument/2006/relationships/image" Target="../media/image5.jpeg"/><Relationship Id="rId4" Type="http://schemas.openxmlformats.org/officeDocument/2006/relationships/audio" Target="../media/audio3.wav"/><Relationship Id="rId9" Type="http://schemas.openxmlformats.org/officeDocument/2006/relationships/image" Target="../media/image4.png"/><Relationship Id="rId1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1.wav"/><Relationship Id="rId7" Type="http://schemas.openxmlformats.org/officeDocument/2006/relationships/audio" Target="../media/audio8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4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audio" Target="../media/audio4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audio" Target="../media/audio2.wav"/><Relationship Id="rId4" Type="http://schemas.openxmlformats.org/officeDocument/2006/relationships/audio" Target="../media/audio8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audio" Target="../media/audio7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3.wav"/><Relationship Id="rId7" Type="http://schemas.openxmlformats.org/officeDocument/2006/relationships/image" Target="../media/image3.png"/><Relationship Id="rId12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8.jpeg"/><Relationship Id="rId5" Type="http://schemas.openxmlformats.org/officeDocument/2006/relationships/audio" Target="../media/audio1.wav"/><Relationship Id="rId10" Type="http://schemas.openxmlformats.org/officeDocument/2006/relationships/image" Target="../media/image7.jpeg"/><Relationship Id="rId4" Type="http://schemas.openxmlformats.org/officeDocument/2006/relationships/audio" Target="../media/audio4.wav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6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audio" Target="../media/audio4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4.wav"/><Relationship Id="rId7" Type="http://schemas.openxmlformats.org/officeDocument/2006/relationships/audio" Target="../media/audio1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4.wav"/><Relationship Id="rId7" Type="http://schemas.openxmlformats.org/officeDocument/2006/relationships/audio" Target="../media/audio1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4" Type="http://schemas.openxmlformats.org/officeDocument/2006/relationships/audio" Target="../media/audio9.wav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4" y="71414"/>
          <a:ext cx="8929719" cy="6243611"/>
        </p:xfrm>
        <a:graphic>
          <a:graphicData uri="http://schemas.openxmlformats.org/drawingml/2006/table">
            <a:tbl>
              <a:tblPr/>
              <a:tblGrid>
                <a:gridCol w="483863"/>
                <a:gridCol w="7706469"/>
                <a:gridCol w="739387"/>
              </a:tblGrid>
              <a:tr h="18482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раздел (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) </a:t>
                      </a:r>
                      <a:r>
                        <a:rPr lang="ru-RU" sz="1200" b="1" cap="all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электрические явления –1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Урок - 1 (т6) № 23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102" marR="53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482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cap="all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ТЕМА: Электризация тел. Два рода зарядов.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102" marR="5310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4462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ЦЕЛИ:.1. Создать условия для усвоения понятий </a:t>
                      </a:r>
                      <a:r>
                        <a:rPr lang="ru-RU" sz="12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"электрический заряд" " электризация" два рода зарядов" "проводники, диэлектрики, электрическое поле , взаимодействие зарядов</a:t>
                      </a:r>
                      <a:r>
                        <a:rPr lang="ru-RU" sz="1200" b="1" i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".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102" marR="53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482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u="sng" cap="all">
                          <a:latin typeface="Times New Roman"/>
                          <a:ea typeface="Times New Roman"/>
                          <a:cs typeface="Times New Roman"/>
                        </a:rPr>
                        <a:t>Задачи:</a:t>
                      </a: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 1.Способствовать усвоению понятий темы №6.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102" marR="53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9642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 u="sng" cap="all">
                          <a:latin typeface="Times New Roman"/>
                          <a:ea typeface="Times New Roman"/>
                          <a:cs typeface="Times New Roman"/>
                        </a:rPr>
                        <a:t>ТИп УРОКА:</a:t>
                      </a:r>
                      <a:r>
                        <a:rPr lang="ru-RU" sz="1200" i="1">
                          <a:latin typeface="Times New Roman"/>
                          <a:ea typeface="Times New Roman"/>
                          <a:cs typeface="Times New Roman"/>
                        </a:rPr>
                        <a:t> комбинированный с элементами технологии усвоения и изучения нового материала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102" marR="53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9642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i="1" u="sng" cap="all">
                          <a:latin typeface="Times New Roman"/>
                          <a:ea typeface="Times New Roman"/>
                          <a:cs typeface="Times New Roman"/>
                        </a:rPr>
                        <a:t>ВИД УРО КА:</a:t>
                      </a: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объяснительно иллюстративный в форме эвристической беседы с частично поисковыми элементами и демонстрациями.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102" marR="53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08926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ДЕМОНСТРАЦИИ: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1Электризация различных тел (эбонитовая и стеклянная палочки) 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2.Взаимодействие  наэлектризованных тел.("Султанчики")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cap="all" dirty="0">
                          <a:latin typeface="Times New Roman"/>
                          <a:ea typeface="Times New Roman"/>
                          <a:cs typeface="Times New Roman"/>
                        </a:rPr>
                        <a:t>3.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Два рода зарядов.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cap="all" dirty="0"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Устройство и действие электроскопа.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5. Делимость электрического заряда.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102" marR="5310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48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102" marR="53102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ХОД УРОКА: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102" marR="53102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102" marR="53102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8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cap="all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102" marR="5310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/>
                          <a:ea typeface="Times New Roman"/>
                          <a:cs typeface="Times New Roman"/>
                        </a:rPr>
                        <a:t>Консультация по задачам </a:t>
                      </a:r>
                      <a:r>
                        <a:rPr lang="ru-RU" sz="1600" i="1" dirty="0" err="1">
                          <a:latin typeface="Times New Roman"/>
                          <a:ea typeface="Times New Roman"/>
                          <a:cs typeface="Times New Roman"/>
                        </a:rPr>
                        <a:t>гр</a:t>
                      </a:r>
                      <a:r>
                        <a:rPr lang="ru-RU" sz="1600" i="1" dirty="0">
                          <a:latin typeface="Times New Roman"/>
                          <a:ea typeface="Times New Roman"/>
                          <a:cs typeface="Times New Roman"/>
                        </a:rPr>
                        <a:t> №1.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102" marR="5310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5 м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102" marR="53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u="sng" cap="all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102" marR="5310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i="1" dirty="0">
                          <a:latin typeface="Times New Roman"/>
                          <a:ea typeface="Times New Roman"/>
                          <a:cs typeface="Times New Roman"/>
                        </a:rPr>
                        <a:t>Создание проблемной ситуации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Почему палочка притягивает мелкие бумажки?</a:t>
                      </a:r>
                      <a:r>
                        <a:rPr lang="ru-RU" sz="1600" i="1" dirty="0">
                          <a:latin typeface="Times New Roman"/>
                          <a:ea typeface="Times New Roman"/>
                          <a:cs typeface="Times New Roman"/>
                        </a:rPr>
                        <a:t> (Демонстрация №1)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102" marR="5310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5м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102" marR="53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8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u="sng" cap="all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102" marR="5310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Эвристическая беседа по материалу темы № 6 с демонстрациями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102" marR="5310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15м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102" marR="53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8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u="sng" cap="all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102" marR="5310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Повторение темы по ОК</a:t>
                      </a:r>
                      <a:endParaRPr lang="ru-RU" sz="1600" b="1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102" marR="5310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5м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102" marR="53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58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u="sng" cap="all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102" marR="5310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u="sng" dirty="0">
                          <a:latin typeface="Times New Roman"/>
                          <a:ea typeface="Times New Roman"/>
                          <a:cs typeface="Times New Roman"/>
                        </a:rPr>
                        <a:t>Первичная обратная связь</a:t>
                      </a:r>
                      <a:endParaRPr lang="ru-RU" sz="12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90500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1.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Тульчинский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(№182,183,185,186,187.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90500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2. ??? №1,2,3,4 стр.54 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90500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         № 1,2,3,4, стр. 56, 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90500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         №1,2,3,4 стр. 57. 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90500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         №1,2,3,4 стр. 59. 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102" marR="5310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15м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102" marR="53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cap="all">
                          <a:latin typeface="Calibri"/>
                          <a:ea typeface="Times New Roman"/>
                          <a:cs typeface="Times New Roman"/>
                        </a:rPr>
                        <a:t>д.з</a:t>
                      </a:r>
                    </a:p>
                  </a:txBody>
                  <a:tcPr marL="53102" marR="5310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§§ 25-29. т№6.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102" marR="53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cap="all" dirty="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102" marR="53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>
            <a:off x="357158" y="1714488"/>
            <a:ext cx="8358246" cy="85725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cap="all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электризация.</a:t>
            </a:r>
            <a:endParaRPr lang="ru-RU" sz="60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6211693"/>
            <a:ext cx="6572296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физика, 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стр.№15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1862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71736" y="0"/>
            <a:ext cx="318728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№6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 rot="20454699">
            <a:off x="1081020" y="3382743"/>
            <a:ext cx="6988190" cy="166984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электрических </a:t>
            </a:r>
            <a:r>
              <a:rPr lang="ru-RU" sz="60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gray">
          <a:xfrm>
            <a:off x="357158" y="2428868"/>
            <a:ext cx="3214710" cy="17859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cap="all" dirty="0" smtClean="0">
                <a:solidFill>
                  <a:srgbClr val="FF0000"/>
                </a:solidFill>
              </a:rPr>
              <a:t>д</a:t>
            </a:r>
            <a:r>
              <a:rPr lang="ru-RU" sz="6000" b="1" dirty="0" smtClean="0">
                <a:solidFill>
                  <a:srgbClr val="FF0000"/>
                </a:solidFill>
              </a:rPr>
              <a:t>ва рода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WordArt 4"/>
          <p:cNvSpPr>
            <a:spLocks noChangeArrowheads="1" noChangeShapeType="1" noTextEdit="1"/>
          </p:cNvSpPr>
          <p:nvPr/>
        </p:nvSpPr>
        <p:spPr bwMode="gray">
          <a:xfrm>
            <a:off x="4000496" y="4786322"/>
            <a:ext cx="4732222" cy="104190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smtClean="0">
                <a:solidFill>
                  <a:srgbClr val="006600"/>
                </a:solidFill>
              </a:rPr>
              <a:t>зарядов.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/>
          <p:cNvSpPr/>
          <p:nvPr/>
        </p:nvSpPr>
        <p:spPr>
          <a:xfrm>
            <a:off x="3500430" y="1714488"/>
            <a:ext cx="2214578" cy="157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29427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"ЭЛЕКТРОН " –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857488" y="0"/>
            <a:ext cx="17198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янтарь =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28569" y="0"/>
            <a:ext cx="46154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притягивающий  мелкие…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785918" y="571480"/>
            <a:ext cx="51246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ЭЛЕКТРИЧЕСКИЙ  ЗАРЯД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429520" y="500042"/>
            <a:ext cx="5565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endParaRPr kumimoji="0" lang="ru-RU" sz="4800" b="0" i="0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858016" y="500042"/>
            <a:ext cx="5437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endParaRPr kumimoji="0" lang="ru-RU" sz="4800" b="0" i="0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42976" y="1142984"/>
            <a:ext cx="857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</a:t>
            </a:r>
            <a:endParaRPr lang="ru-RU" sz="5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1928802"/>
            <a:ext cx="31806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стекло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о бумагу…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43636" y="2071678"/>
            <a:ext cx="25306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эбонит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 шерсть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099" name="Group 3"/>
          <p:cNvGrpSpPr>
            <a:grpSpLocks/>
          </p:cNvGrpSpPr>
          <p:nvPr/>
        </p:nvGrpSpPr>
        <p:grpSpPr bwMode="auto">
          <a:xfrm>
            <a:off x="6858016" y="1357298"/>
            <a:ext cx="857256" cy="714380"/>
            <a:chOff x="13968" y="2736"/>
            <a:chExt cx="288" cy="288"/>
          </a:xfrm>
        </p:grpSpPr>
        <p:sp>
          <p:nvSpPr>
            <p:cNvPr id="4100" name="Line 4"/>
            <p:cNvSpPr>
              <a:spLocks noChangeShapeType="1"/>
            </p:cNvSpPr>
            <p:nvPr/>
          </p:nvSpPr>
          <p:spPr bwMode="auto">
            <a:xfrm>
              <a:off x="13968" y="2880"/>
              <a:ext cx="288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3300"/>
                </a:solidFill>
              </a:endParaRPr>
            </a:p>
          </p:txBody>
        </p:sp>
        <p:sp>
          <p:nvSpPr>
            <p:cNvPr id="4101" name="Oval 5"/>
            <p:cNvSpPr>
              <a:spLocks noChangeArrowheads="1"/>
            </p:cNvSpPr>
            <p:nvPr/>
          </p:nvSpPr>
          <p:spPr bwMode="auto">
            <a:xfrm>
              <a:off x="13968" y="2736"/>
              <a:ext cx="288" cy="288"/>
            </a:xfrm>
            <a:prstGeom prst="ellips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3300"/>
                </a:solidFill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6286512" y="2500306"/>
            <a:ext cx="19797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расческа…</a:t>
            </a:r>
            <a:endParaRPr lang="ru-RU" sz="28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429388" y="3000372"/>
            <a:ext cx="17043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рубашка…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571868" y="1714488"/>
            <a:ext cx="242889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разделение               </a:t>
            </a:r>
            <a:endParaRPr lang="ru-RU" sz="1600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- 2 тела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передать                          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rot="10800000" flipV="1">
            <a:off x="1857356" y="1071546"/>
            <a:ext cx="2071702" cy="428628"/>
          </a:xfrm>
          <a:prstGeom prst="straightConnector1">
            <a:avLst/>
          </a:prstGeom>
          <a:ln w="5715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714876" y="1071546"/>
            <a:ext cx="2000264" cy="428628"/>
          </a:xfrm>
          <a:prstGeom prst="straightConnector1">
            <a:avLst/>
          </a:prstGeom>
          <a:ln w="5715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0" y="3500438"/>
            <a:ext cx="36988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одно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именные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85786" y="4214818"/>
            <a:ext cx="857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</a:t>
            </a:r>
            <a:endParaRPr lang="ru-RU" sz="5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Group 3"/>
          <p:cNvGrpSpPr>
            <a:grpSpLocks/>
          </p:cNvGrpSpPr>
          <p:nvPr/>
        </p:nvGrpSpPr>
        <p:grpSpPr bwMode="auto">
          <a:xfrm>
            <a:off x="785786" y="5143512"/>
            <a:ext cx="571504" cy="500066"/>
            <a:chOff x="13968" y="2736"/>
            <a:chExt cx="288" cy="288"/>
          </a:xfrm>
        </p:grpSpPr>
        <p:sp>
          <p:nvSpPr>
            <p:cNvPr id="28" name="Line 4"/>
            <p:cNvSpPr>
              <a:spLocks noChangeShapeType="1"/>
            </p:cNvSpPr>
            <p:nvPr/>
          </p:nvSpPr>
          <p:spPr bwMode="auto">
            <a:xfrm>
              <a:off x="13968" y="2880"/>
              <a:ext cx="288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3300"/>
                </a:solidFill>
              </a:endParaRPr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>
              <a:off x="13968" y="2736"/>
              <a:ext cx="288" cy="288"/>
            </a:xfrm>
            <a:prstGeom prst="ellips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3300"/>
                </a:solidFill>
              </a:endParaRPr>
            </a:p>
          </p:txBody>
        </p:sp>
      </p:grpSp>
      <p:cxnSp>
        <p:nvCxnSpPr>
          <p:cNvPr id="33" name="Прямая со стрелкой 32"/>
          <p:cNvCxnSpPr/>
          <p:nvPr/>
        </p:nvCxnSpPr>
        <p:spPr>
          <a:xfrm rot="10800000">
            <a:off x="214282" y="4664346"/>
            <a:ext cx="71438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2184052" y="4555162"/>
            <a:ext cx="785818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5782502" y="3643314"/>
            <a:ext cx="33614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разно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именные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104" name="Group 8"/>
          <p:cNvGrpSpPr>
            <a:grpSpLocks/>
          </p:cNvGrpSpPr>
          <p:nvPr/>
        </p:nvGrpSpPr>
        <p:grpSpPr bwMode="auto">
          <a:xfrm>
            <a:off x="3786182" y="4133175"/>
            <a:ext cx="1714512" cy="1939031"/>
            <a:chOff x="11808" y="5904"/>
            <a:chExt cx="1152" cy="1440"/>
          </a:xfrm>
        </p:grpSpPr>
        <p:sp>
          <p:nvSpPr>
            <p:cNvPr id="4105" name="Oval 9"/>
            <p:cNvSpPr>
              <a:spLocks noChangeArrowheads="1"/>
            </p:cNvSpPr>
            <p:nvPr/>
          </p:nvSpPr>
          <p:spPr bwMode="auto">
            <a:xfrm>
              <a:off x="11808" y="5904"/>
              <a:ext cx="1152" cy="1152"/>
            </a:xfrm>
            <a:prstGeom prst="ellips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6" name="Line 10"/>
            <p:cNvSpPr>
              <a:spLocks noChangeShapeType="1"/>
            </p:cNvSpPr>
            <p:nvPr/>
          </p:nvSpPr>
          <p:spPr bwMode="auto">
            <a:xfrm>
              <a:off x="12384" y="7056"/>
              <a:ext cx="0" cy="288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7" name="Line 11"/>
            <p:cNvSpPr>
              <a:spLocks noChangeShapeType="1"/>
            </p:cNvSpPr>
            <p:nvPr/>
          </p:nvSpPr>
          <p:spPr bwMode="auto">
            <a:xfrm>
              <a:off x="11952" y="7344"/>
              <a:ext cx="864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4643438" y="3357562"/>
            <a:ext cx="0" cy="213293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 rot="240000">
            <a:off x="4591524" y="4216014"/>
            <a:ext cx="72000" cy="108000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2671326" y="6109170"/>
            <a:ext cx="41969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электро</a:t>
            </a:r>
            <a:r>
              <a:rPr lang="ru-RU" sz="4000" b="1" i="1" cap="all" dirty="0" smtClean="0">
                <a:latin typeface="Times New Roman" pitchFamily="18" charset="0"/>
                <a:cs typeface="Times New Roman" pitchFamily="18" charset="0"/>
              </a:rPr>
              <a:t>метр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643042" y="4143380"/>
            <a:ext cx="857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</a:t>
            </a:r>
            <a:endParaRPr lang="ru-RU" sz="5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4" name="Group 3"/>
          <p:cNvGrpSpPr>
            <a:grpSpLocks/>
          </p:cNvGrpSpPr>
          <p:nvPr/>
        </p:nvGrpSpPr>
        <p:grpSpPr bwMode="auto">
          <a:xfrm>
            <a:off x="1785918" y="5143512"/>
            <a:ext cx="571504" cy="500066"/>
            <a:chOff x="13968" y="2736"/>
            <a:chExt cx="288" cy="288"/>
          </a:xfrm>
        </p:grpSpPr>
        <p:sp>
          <p:nvSpPr>
            <p:cNvPr id="55" name="Line 4"/>
            <p:cNvSpPr>
              <a:spLocks noChangeShapeType="1"/>
            </p:cNvSpPr>
            <p:nvPr/>
          </p:nvSpPr>
          <p:spPr bwMode="auto">
            <a:xfrm>
              <a:off x="13968" y="2880"/>
              <a:ext cx="288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3300"/>
                </a:solidFill>
              </a:endParaRPr>
            </a:p>
          </p:txBody>
        </p:sp>
        <p:sp>
          <p:nvSpPr>
            <p:cNvPr id="56" name="Oval 5"/>
            <p:cNvSpPr>
              <a:spLocks noChangeArrowheads="1"/>
            </p:cNvSpPr>
            <p:nvPr/>
          </p:nvSpPr>
          <p:spPr bwMode="auto">
            <a:xfrm>
              <a:off x="13968" y="2736"/>
              <a:ext cx="288" cy="288"/>
            </a:xfrm>
            <a:prstGeom prst="ellips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3300"/>
                </a:solidFill>
              </a:endParaRPr>
            </a:p>
          </p:txBody>
        </p:sp>
      </p:grpSp>
      <p:cxnSp>
        <p:nvCxnSpPr>
          <p:cNvPr id="57" name="Прямая со стрелкой 56"/>
          <p:cNvCxnSpPr/>
          <p:nvPr/>
        </p:nvCxnSpPr>
        <p:spPr>
          <a:xfrm rot="10800000">
            <a:off x="54592" y="5429264"/>
            <a:ext cx="71438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V="1">
            <a:off x="2357422" y="5429264"/>
            <a:ext cx="785818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Прямоугольник 58"/>
          <p:cNvSpPr/>
          <p:nvPr/>
        </p:nvSpPr>
        <p:spPr>
          <a:xfrm>
            <a:off x="5715008" y="4214818"/>
            <a:ext cx="857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</a:t>
            </a:r>
            <a:endParaRPr lang="ru-RU" sz="5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0" name="Group 3"/>
          <p:cNvGrpSpPr>
            <a:grpSpLocks/>
          </p:cNvGrpSpPr>
          <p:nvPr/>
        </p:nvGrpSpPr>
        <p:grpSpPr bwMode="auto">
          <a:xfrm>
            <a:off x="7929586" y="4473274"/>
            <a:ext cx="571504" cy="500066"/>
            <a:chOff x="13968" y="2736"/>
            <a:chExt cx="288" cy="288"/>
          </a:xfrm>
        </p:grpSpPr>
        <p:sp>
          <p:nvSpPr>
            <p:cNvPr id="61" name="Line 4"/>
            <p:cNvSpPr>
              <a:spLocks noChangeShapeType="1"/>
            </p:cNvSpPr>
            <p:nvPr/>
          </p:nvSpPr>
          <p:spPr bwMode="auto">
            <a:xfrm>
              <a:off x="13968" y="2880"/>
              <a:ext cx="288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3300"/>
                </a:solidFill>
              </a:endParaRPr>
            </a:p>
          </p:txBody>
        </p:sp>
        <p:sp>
          <p:nvSpPr>
            <p:cNvPr id="62" name="Oval 5"/>
            <p:cNvSpPr>
              <a:spLocks noChangeArrowheads="1"/>
            </p:cNvSpPr>
            <p:nvPr/>
          </p:nvSpPr>
          <p:spPr bwMode="auto">
            <a:xfrm>
              <a:off x="13968" y="2736"/>
              <a:ext cx="288" cy="288"/>
            </a:xfrm>
            <a:prstGeom prst="ellipse">
              <a:avLst/>
            </a:prstGeom>
            <a:noFill/>
            <a:ln w="7620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3300"/>
                </a:solidFill>
              </a:endParaRPr>
            </a:p>
          </p:txBody>
        </p:sp>
      </p:grpSp>
      <p:cxnSp>
        <p:nvCxnSpPr>
          <p:cNvPr id="63" name="Прямая со стрелкой 62"/>
          <p:cNvCxnSpPr/>
          <p:nvPr/>
        </p:nvCxnSpPr>
        <p:spPr>
          <a:xfrm flipV="1">
            <a:off x="6286512" y="4714884"/>
            <a:ext cx="785818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rot="10800000">
            <a:off x="7215206" y="4714884"/>
            <a:ext cx="71438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3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3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3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3" dur="300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4" dur="300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300"/>
                                        <p:tgtEl>
                                          <p:spTgt spid="4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0" dur="300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1" dur="300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300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000"/>
                            </p:stCondLst>
                            <p:childTnLst>
                              <p:par>
                                <p:cTn id="1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000"/>
                            </p:stCondLst>
                            <p:childTnLst>
                              <p:par>
                                <p:cTn id="1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000"/>
                            </p:stCondLst>
                            <p:childTnLst>
                              <p:par>
                                <p:cTn id="19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2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5 -0.00278 L 0.25538 -0.25741 " pathEditMode="relative" rAng="0" ptsTypes="AA">
                                      <p:cBhvr>
                                        <p:cTn id="20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00" y="-12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000"/>
                            </p:stCondLst>
                            <p:childTnLst>
                              <p:par>
                                <p:cTn id="20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205" dur="2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9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097" grpId="0"/>
      <p:bldP spid="4" grpId="0"/>
      <p:bldP spid="6" grpId="0"/>
      <p:bldP spid="4098" grpId="0"/>
      <p:bldP spid="7" grpId="0"/>
      <p:bldP spid="8" grpId="0"/>
      <p:bldP spid="9" grpId="0"/>
      <p:bldP spid="10" grpId="0"/>
      <p:bldP spid="11" grpId="0"/>
      <p:bldP spid="15" grpId="0"/>
      <p:bldP spid="16" grpId="0"/>
      <p:bldP spid="4102" grpId="0" build="p"/>
      <p:bldP spid="24" grpId="0"/>
      <p:bldP spid="24" grpId="1"/>
      <p:bldP spid="25" grpId="0"/>
      <p:bldP spid="39" grpId="0"/>
      <p:bldP spid="4108" grpId="0" animBg="1"/>
      <p:bldP spid="4109" grpId="0" animBg="1"/>
      <p:bldP spid="4109" grpId="1" animBg="1"/>
      <p:bldP spid="52" grpId="0"/>
      <p:bldP spid="53" grpId="0"/>
      <p:bldP spid="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2928926" y="847027"/>
            <a:ext cx="1643074" cy="1581841"/>
            <a:chOff x="11808" y="5904"/>
            <a:chExt cx="1152" cy="1440"/>
          </a:xfrm>
        </p:grpSpPr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11808" y="5904"/>
              <a:ext cx="1152" cy="1152"/>
            </a:xfrm>
            <a:prstGeom prst="ellips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12384" y="7056"/>
              <a:ext cx="0" cy="288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11952" y="7344"/>
              <a:ext cx="864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3781970" y="214290"/>
            <a:ext cx="0" cy="174002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 flipH="1">
            <a:off x="3357554" y="1190691"/>
            <a:ext cx="821537" cy="632737"/>
          </a:xfrm>
          <a:prstGeom prst="line">
            <a:avLst/>
          </a:prstGeom>
          <a:noFill/>
          <a:ln w="57150">
            <a:solidFill>
              <a:srgbClr val="0033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429388" y="3239532"/>
            <a:ext cx="235745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эбонит…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стекло…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резина…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янтарь 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трением…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2620028"/>
            <a:ext cx="31802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ПРОВОДНИКИ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3048656"/>
            <a:ext cx="14175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рукой..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3571876"/>
            <a:ext cx="766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5720" y="3977350"/>
            <a:ext cx="14962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почва…</a:t>
            </a:r>
            <a:endParaRPr lang="ru-RU" sz="28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4405978"/>
            <a:ext cx="20208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растворы..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5720" y="4906044"/>
            <a:ext cx="23451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разряжаются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5857884" y="2596590"/>
            <a:ext cx="30003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ДИЭЛЕКТРИКИ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8"/>
          <p:cNvGrpSpPr>
            <a:grpSpLocks/>
          </p:cNvGrpSpPr>
          <p:nvPr/>
        </p:nvGrpSpPr>
        <p:grpSpPr bwMode="auto">
          <a:xfrm>
            <a:off x="5175011" y="860430"/>
            <a:ext cx="1643074" cy="1581841"/>
            <a:chOff x="11808" y="5904"/>
            <a:chExt cx="1152" cy="1440"/>
          </a:xfrm>
        </p:grpSpPr>
        <p:sp>
          <p:nvSpPr>
            <p:cNvPr id="19" name="Oval 9"/>
            <p:cNvSpPr>
              <a:spLocks noChangeArrowheads="1"/>
            </p:cNvSpPr>
            <p:nvPr/>
          </p:nvSpPr>
          <p:spPr bwMode="auto">
            <a:xfrm>
              <a:off x="11808" y="5904"/>
              <a:ext cx="1152" cy="1152"/>
            </a:xfrm>
            <a:prstGeom prst="ellips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Line 10"/>
            <p:cNvSpPr>
              <a:spLocks noChangeShapeType="1"/>
            </p:cNvSpPr>
            <p:nvPr/>
          </p:nvSpPr>
          <p:spPr bwMode="auto">
            <a:xfrm>
              <a:off x="12384" y="7056"/>
              <a:ext cx="0" cy="288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Line 11"/>
            <p:cNvSpPr>
              <a:spLocks noChangeShapeType="1"/>
            </p:cNvSpPr>
            <p:nvPr/>
          </p:nvSpPr>
          <p:spPr bwMode="auto">
            <a:xfrm>
              <a:off x="11952" y="7344"/>
              <a:ext cx="864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2" name="Line 12"/>
          <p:cNvSpPr>
            <a:spLocks noChangeShapeType="1"/>
          </p:cNvSpPr>
          <p:nvPr/>
        </p:nvSpPr>
        <p:spPr bwMode="auto">
          <a:xfrm>
            <a:off x="5996548" y="227693"/>
            <a:ext cx="0" cy="174002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Line 13"/>
          <p:cNvSpPr>
            <a:spLocks noChangeShapeType="1"/>
          </p:cNvSpPr>
          <p:nvPr/>
        </p:nvSpPr>
        <p:spPr bwMode="auto">
          <a:xfrm rot="-3120000" flipH="1">
            <a:off x="5573145" y="1183928"/>
            <a:ext cx="821537" cy="632737"/>
          </a:xfrm>
          <a:prstGeom prst="line">
            <a:avLst/>
          </a:prstGeom>
          <a:noFill/>
          <a:ln w="57150">
            <a:solidFill>
              <a:srgbClr val="0033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3746251" y="214290"/>
            <a:ext cx="2286016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400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400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400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3" dur="400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4" dur="400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400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0" dur="400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1" dur="400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400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7" dur="400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8" dur="400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400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4" dur="400"/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5" dur="400"/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400"/>
                                        <p:tgtEl>
                                          <p:spTgt spid="30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3073" grpId="0" build="p"/>
      <p:bldP spid="11" grpId="0"/>
      <p:bldP spid="11" grpId="1"/>
      <p:bldP spid="12" grpId="0"/>
      <p:bldP spid="13" grpId="0"/>
      <p:bldP spid="14" grpId="0"/>
      <p:bldP spid="15" grpId="0"/>
      <p:bldP spid="16" grpId="0"/>
      <p:bldP spid="17" grpId="0"/>
      <p:bldP spid="17" grpId="1"/>
      <p:bldP spid="22" grpId="0" animBg="1"/>
      <p:bldP spid="23" grpId="0" animBg="1"/>
      <p:bldP spid="2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2049" name="Group 1"/>
          <p:cNvGrpSpPr>
            <a:grpSpLocks/>
          </p:cNvGrpSpPr>
          <p:nvPr/>
        </p:nvGrpSpPr>
        <p:grpSpPr bwMode="auto">
          <a:xfrm>
            <a:off x="357158" y="1000108"/>
            <a:ext cx="1307550" cy="1214446"/>
            <a:chOff x="9216" y="8064"/>
            <a:chExt cx="576" cy="576"/>
          </a:xfrm>
        </p:grpSpPr>
        <p:sp>
          <p:nvSpPr>
            <p:cNvPr id="2050" name="Oval 2"/>
            <p:cNvSpPr>
              <a:spLocks noChangeArrowheads="1"/>
            </p:cNvSpPr>
            <p:nvPr/>
          </p:nvSpPr>
          <p:spPr bwMode="auto">
            <a:xfrm>
              <a:off x="9216" y="8064"/>
              <a:ext cx="576" cy="576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051" name="Group 3"/>
            <p:cNvGrpSpPr>
              <a:grpSpLocks/>
            </p:cNvGrpSpPr>
            <p:nvPr/>
          </p:nvGrpSpPr>
          <p:grpSpPr bwMode="auto">
            <a:xfrm>
              <a:off x="9360" y="8208"/>
              <a:ext cx="288" cy="288"/>
              <a:chOff x="9360" y="8784"/>
              <a:chExt cx="288" cy="288"/>
            </a:xfrm>
          </p:grpSpPr>
          <p:sp>
            <p:nvSpPr>
              <p:cNvPr id="2052" name="Line 4"/>
              <p:cNvSpPr>
                <a:spLocks noChangeShapeType="1"/>
              </p:cNvSpPr>
              <p:nvPr/>
            </p:nvSpPr>
            <p:spPr bwMode="auto">
              <a:xfrm>
                <a:off x="9360" y="8928"/>
                <a:ext cx="288" cy="0"/>
              </a:xfrm>
              <a:prstGeom prst="line">
                <a:avLst/>
              </a:prstGeom>
              <a:noFill/>
              <a:ln w="762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3" name="Line 5"/>
              <p:cNvSpPr>
                <a:spLocks noChangeShapeType="1"/>
              </p:cNvSpPr>
              <p:nvPr/>
            </p:nvSpPr>
            <p:spPr bwMode="auto">
              <a:xfrm>
                <a:off x="9504" y="8784"/>
                <a:ext cx="0" cy="288"/>
              </a:xfrm>
              <a:prstGeom prst="line">
                <a:avLst/>
              </a:prstGeom>
              <a:noFill/>
              <a:ln w="762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2054" name="Group 6"/>
          <p:cNvGrpSpPr>
            <a:grpSpLocks/>
          </p:cNvGrpSpPr>
          <p:nvPr/>
        </p:nvGrpSpPr>
        <p:grpSpPr bwMode="auto">
          <a:xfrm>
            <a:off x="1142977" y="448127"/>
            <a:ext cx="6192473" cy="1741726"/>
            <a:chOff x="8784" y="7856"/>
            <a:chExt cx="2736" cy="1024"/>
          </a:xfrm>
        </p:grpSpPr>
        <p:grpSp>
          <p:nvGrpSpPr>
            <p:cNvPr id="2055" name="Group 7"/>
            <p:cNvGrpSpPr>
              <a:grpSpLocks/>
            </p:cNvGrpSpPr>
            <p:nvPr/>
          </p:nvGrpSpPr>
          <p:grpSpPr bwMode="auto">
            <a:xfrm rot="-2031408">
              <a:off x="9638" y="7856"/>
              <a:ext cx="144" cy="1024"/>
              <a:chOff x="10105" y="7612"/>
              <a:chExt cx="288" cy="1024"/>
            </a:xfrm>
          </p:grpSpPr>
          <p:sp>
            <p:nvSpPr>
              <p:cNvPr id="2056" name="AutoShape 8"/>
              <p:cNvSpPr>
                <a:spLocks noChangeArrowheads="1"/>
              </p:cNvSpPr>
              <p:nvPr/>
            </p:nvSpPr>
            <p:spPr bwMode="auto">
              <a:xfrm>
                <a:off x="10105" y="8348"/>
                <a:ext cx="288" cy="288"/>
              </a:xfrm>
              <a:prstGeom prst="flowChartExtract">
                <a:avLst/>
              </a:prstGeom>
              <a:solidFill>
                <a:srgbClr val="FFFFFF"/>
              </a:solidFill>
              <a:ln w="571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7" name="Line 9"/>
              <p:cNvSpPr>
                <a:spLocks noChangeShapeType="1"/>
              </p:cNvSpPr>
              <p:nvPr/>
            </p:nvSpPr>
            <p:spPr bwMode="auto">
              <a:xfrm flipV="1">
                <a:off x="10247" y="7612"/>
                <a:ext cx="0" cy="72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058" name="Group 10"/>
            <p:cNvGrpSpPr>
              <a:grpSpLocks/>
            </p:cNvGrpSpPr>
            <p:nvPr/>
          </p:nvGrpSpPr>
          <p:grpSpPr bwMode="auto">
            <a:xfrm rot="-1103291">
              <a:off x="10534" y="7916"/>
              <a:ext cx="143" cy="886"/>
              <a:chOff x="10080" y="7632"/>
              <a:chExt cx="288" cy="1008"/>
            </a:xfrm>
          </p:grpSpPr>
          <p:sp>
            <p:nvSpPr>
              <p:cNvPr id="2059" name="AutoShape 11"/>
              <p:cNvSpPr>
                <a:spLocks noChangeArrowheads="1"/>
              </p:cNvSpPr>
              <p:nvPr/>
            </p:nvSpPr>
            <p:spPr bwMode="auto">
              <a:xfrm>
                <a:off x="10080" y="8352"/>
                <a:ext cx="288" cy="288"/>
              </a:xfrm>
              <a:prstGeom prst="flowChartExtract">
                <a:avLst/>
              </a:prstGeom>
              <a:solidFill>
                <a:srgbClr val="FFFFFF"/>
              </a:solidFill>
              <a:ln w="5715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0" name="Line 12"/>
              <p:cNvSpPr>
                <a:spLocks noChangeShapeType="1"/>
              </p:cNvSpPr>
              <p:nvPr/>
            </p:nvSpPr>
            <p:spPr bwMode="auto">
              <a:xfrm flipV="1">
                <a:off x="10224" y="7632"/>
                <a:ext cx="0" cy="720"/>
              </a:xfrm>
              <a:prstGeom prst="line">
                <a:avLst/>
              </a:prstGeom>
              <a:noFill/>
              <a:ln w="571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061" name="Group 13"/>
            <p:cNvGrpSpPr>
              <a:grpSpLocks/>
            </p:cNvGrpSpPr>
            <p:nvPr/>
          </p:nvGrpSpPr>
          <p:grpSpPr bwMode="auto">
            <a:xfrm rot="-518950">
              <a:off x="11287" y="7924"/>
              <a:ext cx="196" cy="869"/>
              <a:chOff x="10123" y="7632"/>
              <a:chExt cx="196" cy="1013"/>
            </a:xfrm>
          </p:grpSpPr>
          <p:sp>
            <p:nvSpPr>
              <p:cNvPr id="2062" name="AutoShape 14"/>
              <p:cNvSpPr>
                <a:spLocks noChangeArrowheads="1"/>
              </p:cNvSpPr>
              <p:nvPr/>
            </p:nvSpPr>
            <p:spPr bwMode="auto">
              <a:xfrm>
                <a:off x="10123" y="8357"/>
                <a:ext cx="196" cy="288"/>
              </a:xfrm>
              <a:prstGeom prst="flowChartExtract">
                <a:avLst/>
              </a:prstGeom>
              <a:solidFill>
                <a:srgbClr val="FFFFFF"/>
              </a:solidFill>
              <a:ln w="571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3" name="Line 15"/>
              <p:cNvSpPr>
                <a:spLocks noChangeShapeType="1"/>
              </p:cNvSpPr>
              <p:nvPr/>
            </p:nvSpPr>
            <p:spPr bwMode="auto">
              <a:xfrm flipV="1">
                <a:off x="10224" y="7632"/>
                <a:ext cx="0" cy="720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064" name="Line 16"/>
            <p:cNvSpPr>
              <a:spLocks noChangeShapeType="1"/>
            </p:cNvSpPr>
            <p:nvPr/>
          </p:nvSpPr>
          <p:spPr bwMode="auto">
            <a:xfrm>
              <a:off x="8784" y="7920"/>
              <a:ext cx="2736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1214414" y="2214554"/>
            <a:ext cx="61836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ЭЛЕКТРИЧЕСКОЕ    ПОЛЕ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643042" y="3357562"/>
            <a:ext cx="21557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err="1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Милликен</a:t>
            </a:r>
            <a:endParaRPr lang="ru-RU" sz="3200" b="1" dirty="0" smtClean="0">
              <a:solidFill>
                <a:srgbClr val="0066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 rot="20695341">
            <a:off x="6595486" y="2247750"/>
            <a:ext cx="213929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материя                                     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2357422" y="4071942"/>
            <a:ext cx="15716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еще…                                                           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3673800" y="5789652"/>
            <a:ext cx="26682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электрон !!!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286512" y="5786454"/>
            <a:ext cx="25362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1,6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6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-19</a:t>
            </a:r>
            <a:r>
              <a:rPr lang="ru-RU" sz="3600" b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 rot="492719">
            <a:off x="2603504" y="595550"/>
            <a:ext cx="443057" cy="1476925"/>
            <a:chOff x="8037869" y="708388"/>
            <a:chExt cx="443057" cy="1476925"/>
          </a:xfrm>
        </p:grpSpPr>
        <p:sp>
          <p:nvSpPr>
            <p:cNvPr id="25" name="AutoShape 14"/>
            <p:cNvSpPr>
              <a:spLocks noChangeArrowheads="1"/>
            </p:cNvSpPr>
            <p:nvPr/>
          </p:nvSpPr>
          <p:spPr bwMode="auto">
            <a:xfrm rot="21081050">
              <a:off x="8037869" y="1765432"/>
              <a:ext cx="443057" cy="419881"/>
            </a:xfrm>
            <a:prstGeom prst="flowChartExtract">
              <a:avLst/>
            </a:prstGeom>
            <a:solidFill>
              <a:srgbClr val="FFFFFF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26" name="Line 15"/>
            <p:cNvSpPr>
              <a:spLocks noChangeShapeType="1"/>
            </p:cNvSpPr>
            <p:nvPr/>
          </p:nvSpPr>
          <p:spPr bwMode="auto">
            <a:xfrm rot="21081050" flipV="1">
              <a:off x="8151391" y="708388"/>
              <a:ext cx="0" cy="104970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 rot="492719">
            <a:off x="4818083" y="595551"/>
            <a:ext cx="443057" cy="1476925"/>
            <a:chOff x="8037869" y="708388"/>
            <a:chExt cx="443057" cy="1476925"/>
          </a:xfrm>
        </p:grpSpPr>
        <p:sp>
          <p:nvSpPr>
            <p:cNvPr id="29" name="AutoShape 14"/>
            <p:cNvSpPr>
              <a:spLocks noChangeArrowheads="1"/>
            </p:cNvSpPr>
            <p:nvPr/>
          </p:nvSpPr>
          <p:spPr bwMode="auto">
            <a:xfrm rot="21081050">
              <a:off x="8037869" y="1765432"/>
              <a:ext cx="443057" cy="419881"/>
            </a:xfrm>
            <a:prstGeom prst="flowChartExtract">
              <a:avLst/>
            </a:prstGeom>
            <a:solidFill>
              <a:srgbClr val="FFFFFF"/>
            </a:solidFill>
            <a:ln w="57150">
              <a:solidFill>
                <a:srgbClr val="000099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30" name="Line 15"/>
            <p:cNvSpPr>
              <a:spLocks noChangeShapeType="1"/>
            </p:cNvSpPr>
            <p:nvPr/>
          </p:nvSpPr>
          <p:spPr bwMode="auto">
            <a:xfrm rot="21081050" flipV="1">
              <a:off x="8151391" y="708388"/>
              <a:ext cx="0" cy="1049701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 rot="492719">
            <a:off x="6746910" y="595550"/>
            <a:ext cx="443057" cy="1476925"/>
            <a:chOff x="8037869" y="708388"/>
            <a:chExt cx="443057" cy="1476925"/>
          </a:xfrm>
        </p:grpSpPr>
        <p:sp>
          <p:nvSpPr>
            <p:cNvPr id="32" name="AutoShape 14"/>
            <p:cNvSpPr>
              <a:spLocks noChangeArrowheads="1"/>
            </p:cNvSpPr>
            <p:nvPr/>
          </p:nvSpPr>
          <p:spPr bwMode="auto">
            <a:xfrm rot="21081050">
              <a:off x="8037869" y="1765432"/>
              <a:ext cx="443057" cy="419881"/>
            </a:xfrm>
            <a:prstGeom prst="flowChartExtract">
              <a:avLst/>
            </a:prstGeom>
            <a:solidFill>
              <a:srgbClr val="FFFFFF"/>
            </a:solidFill>
            <a:ln w="57150">
              <a:solidFill>
                <a:srgbClr val="00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33" name="Line 15"/>
            <p:cNvSpPr>
              <a:spLocks noChangeShapeType="1"/>
            </p:cNvSpPr>
            <p:nvPr/>
          </p:nvSpPr>
          <p:spPr bwMode="auto">
            <a:xfrm rot="21081050" flipV="1">
              <a:off x="8151391" y="708388"/>
              <a:ext cx="0" cy="1049701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</p:grpSp>
      <p:sp>
        <p:nvSpPr>
          <p:cNvPr id="34" name="Line 16"/>
          <p:cNvSpPr>
            <a:spLocks noChangeShapeType="1"/>
          </p:cNvSpPr>
          <p:nvPr/>
        </p:nvSpPr>
        <p:spPr bwMode="auto">
          <a:xfrm>
            <a:off x="1142976" y="554634"/>
            <a:ext cx="6192473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" name="Rectangle 18"/>
          <p:cNvSpPr>
            <a:spLocks noChangeArrowheads="1"/>
          </p:cNvSpPr>
          <p:nvPr/>
        </p:nvSpPr>
        <p:spPr bwMode="auto">
          <a:xfrm>
            <a:off x="357158" y="4071942"/>
            <a:ext cx="24288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пополам…                                                                    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7" name="Group 8"/>
          <p:cNvGrpSpPr>
            <a:grpSpLocks/>
          </p:cNvGrpSpPr>
          <p:nvPr/>
        </p:nvGrpSpPr>
        <p:grpSpPr bwMode="auto">
          <a:xfrm>
            <a:off x="4111865" y="3905458"/>
            <a:ext cx="1643074" cy="1581841"/>
            <a:chOff x="11808" y="5904"/>
            <a:chExt cx="1152" cy="1440"/>
          </a:xfrm>
        </p:grpSpPr>
        <p:sp>
          <p:nvSpPr>
            <p:cNvPr id="38" name="Oval 9"/>
            <p:cNvSpPr>
              <a:spLocks noChangeArrowheads="1"/>
            </p:cNvSpPr>
            <p:nvPr/>
          </p:nvSpPr>
          <p:spPr bwMode="auto">
            <a:xfrm>
              <a:off x="11808" y="5904"/>
              <a:ext cx="1152" cy="1152"/>
            </a:xfrm>
            <a:prstGeom prst="ellips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Line 10"/>
            <p:cNvSpPr>
              <a:spLocks noChangeShapeType="1"/>
            </p:cNvSpPr>
            <p:nvPr/>
          </p:nvSpPr>
          <p:spPr bwMode="auto">
            <a:xfrm>
              <a:off x="12384" y="7056"/>
              <a:ext cx="0" cy="288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Line 11"/>
            <p:cNvSpPr>
              <a:spLocks noChangeShapeType="1"/>
            </p:cNvSpPr>
            <p:nvPr/>
          </p:nvSpPr>
          <p:spPr bwMode="auto">
            <a:xfrm>
              <a:off x="11952" y="7344"/>
              <a:ext cx="864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1" name="Line 12"/>
          <p:cNvSpPr>
            <a:spLocks noChangeShapeType="1"/>
          </p:cNvSpPr>
          <p:nvPr/>
        </p:nvSpPr>
        <p:spPr bwMode="auto">
          <a:xfrm>
            <a:off x="4964909" y="3272721"/>
            <a:ext cx="0" cy="174002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2" name="Line 13"/>
          <p:cNvSpPr>
            <a:spLocks noChangeShapeType="1"/>
          </p:cNvSpPr>
          <p:nvPr/>
        </p:nvSpPr>
        <p:spPr bwMode="auto">
          <a:xfrm flipH="1">
            <a:off x="4540493" y="4249122"/>
            <a:ext cx="821537" cy="632737"/>
          </a:xfrm>
          <a:prstGeom prst="line">
            <a:avLst/>
          </a:prstGeom>
          <a:noFill/>
          <a:ln w="57150">
            <a:solidFill>
              <a:srgbClr val="0033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3" name="Group 8"/>
          <p:cNvGrpSpPr>
            <a:grpSpLocks/>
          </p:cNvGrpSpPr>
          <p:nvPr/>
        </p:nvGrpSpPr>
        <p:grpSpPr bwMode="auto">
          <a:xfrm>
            <a:off x="6357950" y="3918861"/>
            <a:ext cx="1643074" cy="1581841"/>
            <a:chOff x="11808" y="5904"/>
            <a:chExt cx="1152" cy="1440"/>
          </a:xfrm>
        </p:grpSpPr>
        <p:sp>
          <p:nvSpPr>
            <p:cNvPr id="44" name="Oval 9"/>
            <p:cNvSpPr>
              <a:spLocks noChangeArrowheads="1"/>
            </p:cNvSpPr>
            <p:nvPr/>
          </p:nvSpPr>
          <p:spPr bwMode="auto">
            <a:xfrm>
              <a:off x="11808" y="5904"/>
              <a:ext cx="1152" cy="1152"/>
            </a:xfrm>
            <a:prstGeom prst="ellips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Line 10"/>
            <p:cNvSpPr>
              <a:spLocks noChangeShapeType="1"/>
            </p:cNvSpPr>
            <p:nvPr/>
          </p:nvSpPr>
          <p:spPr bwMode="auto">
            <a:xfrm>
              <a:off x="12384" y="7056"/>
              <a:ext cx="0" cy="288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Line 11"/>
            <p:cNvSpPr>
              <a:spLocks noChangeShapeType="1"/>
            </p:cNvSpPr>
            <p:nvPr/>
          </p:nvSpPr>
          <p:spPr bwMode="auto">
            <a:xfrm>
              <a:off x="11952" y="7344"/>
              <a:ext cx="864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7" name="Line 12"/>
          <p:cNvSpPr>
            <a:spLocks noChangeShapeType="1"/>
          </p:cNvSpPr>
          <p:nvPr/>
        </p:nvSpPr>
        <p:spPr bwMode="auto">
          <a:xfrm>
            <a:off x="7179487" y="3286124"/>
            <a:ext cx="0" cy="174002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Line 13"/>
          <p:cNvSpPr>
            <a:spLocks noChangeShapeType="1"/>
          </p:cNvSpPr>
          <p:nvPr/>
        </p:nvSpPr>
        <p:spPr bwMode="auto">
          <a:xfrm rot="-3120000" flipH="1">
            <a:off x="6756084" y="4242359"/>
            <a:ext cx="821537" cy="632737"/>
          </a:xfrm>
          <a:prstGeom prst="line">
            <a:avLst/>
          </a:prstGeom>
          <a:noFill/>
          <a:ln w="57150">
            <a:solidFill>
              <a:srgbClr val="0033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4929190" y="3272721"/>
            <a:ext cx="2286016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18"/>
          <p:cNvSpPr>
            <a:spLocks noChangeArrowheads="1"/>
          </p:cNvSpPr>
          <p:nvPr/>
        </p:nvSpPr>
        <p:spPr bwMode="auto">
          <a:xfrm>
            <a:off x="2285984" y="4572008"/>
            <a:ext cx="15716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еще…                                                           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18"/>
          <p:cNvSpPr>
            <a:spLocks noChangeArrowheads="1"/>
          </p:cNvSpPr>
          <p:nvPr/>
        </p:nvSpPr>
        <p:spPr bwMode="auto">
          <a:xfrm>
            <a:off x="2269138" y="5116216"/>
            <a:ext cx="15716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еще!!!                                                          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18"/>
          <p:cNvSpPr>
            <a:spLocks noChangeArrowheads="1"/>
          </p:cNvSpPr>
          <p:nvPr/>
        </p:nvSpPr>
        <p:spPr bwMode="auto">
          <a:xfrm>
            <a:off x="1500166" y="5643578"/>
            <a:ext cx="213231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kumimoji="0" lang="en-US" sz="4000" b="1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MIN</a:t>
            </a:r>
            <a:r>
              <a:rPr kumimoji="0" lang="en-US" sz="40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40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8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8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4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6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5" grpId="0"/>
      <p:bldP spid="20" grpId="0"/>
      <p:bldP spid="21" grpId="0"/>
      <p:bldP spid="2066" grpId="0"/>
      <p:bldP spid="23" grpId="0"/>
      <p:bldP spid="23" grpId="1"/>
      <p:bldP spid="24" grpId="0"/>
      <p:bldP spid="34" grpId="0" animBg="1"/>
      <p:bldP spid="35" grpId="0"/>
      <p:bldP spid="41" grpId="0" animBg="1"/>
      <p:bldP spid="42" grpId="0" animBg="1"/>
      <p:bldP spid="42" grpId="1" animBg="1"/>
      <p:bldP spid="47" grpId="0" animBg="1"/>
      <p:bldP spid="48" grpId="0" animBg="1"/>
      <p:bldP spid="48" grpId="1" animBg="1"/>
      <p:bldP spid="50" grpId="0"/>
      <p:bldP spid="51" grpId="0"/>
      <p:bldP spid="52" grpId="0"/>
      <p:bldP spid="5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0298" y="857232"/>
            <a:ext cx="5000660" cy="2500330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№7</a:t>
            </a:r>
          </a:p>
          <a:p>
            <a:pPr algn="ctr"/>
            <a:r>
              <a:rPr lang="en-US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30,31</a:t>
            </a:r>
            <a:endParaRPr lang="en-US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214290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7158" y="2786058"/>
            <a:ext cx="7000924" cy="563563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ответов стр.9//8мин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500"/>
                            </p:stCondLst>
                            <p:childTnLst>
                              <p:par>
                                <p:cTn id="68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0"/>
                            </p:stCondLst>
                            <p:childTnLst>
                              <p:par>
                                <p:cTn id="75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500"/>
                            </p:stCondLst>
                            <p:childTnLst>
                              <p:par>
                                <p:cTn id="80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4500"/>
                            </p:stCondLst>
                            <p:childTnLst>
                              <p:par>
                                <p:cTn id="85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500"/>
                            </p:stCondLst>
                            <p:childTnLst>
                              <p:par>
                                <p:cTn id="9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643306" y="6273225"/>
            <a:ext cx="55006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физика, стр.15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1862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71736" y="0"/>
            <a:ext cx="318728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№7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 rot="843712">
            <a:off x="922124" y="1632906"/>
            <a:ext cx="7795418" cy="190039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строение</a:t>
            </a:r>
            <a:endParaRPr lang="ru-RU" sz="6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gray">
          <a:xfrm>
            <a:off x="857224" y="4786322"/>
            <a:ext cx="6988190" cy="1188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атома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855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2000232" y="1270150"/>
            <a:ext cx="456452" cy="441343"/>
            <a:chOff x="1356" y="2418"/>
            <a:chExt cx="304" cy="345"/>
          </a:xfrm>
        </p:grpSpPr>
        <p:grpSp>
          <p:nvGrpSpPr>
            <p:cNvPr id="1028" name="Group 4"/>
            <p:cNvGrpSpPr>
              <a:grpSpLocks/>
            </p:cNvGrpSpPr>
            <p:nvPr/>
          </p:nvGrpSpPr>
          <p:grpSpPr bwMode="auto">
            <a:xfrm>
              <a:off x="1356" y="2418"/>
              <a:ext cx="304" cy="345"/>
              <a:chOff x="2148" y="2549"/>
              <a:chExt cx="1157" cy="748"/>
            </a:xfrm>
          </p:grpSpPr>
          <p:sp>
            <p:nvSpPr>
              <p:cNvPr id="1029" name="Line 5"/>
              <p:cNvSpPr>
                <a:spLocks noChangeShapeType="1"/>
              </p:cNvSpPr>
              <p:nvPr/>
            </p:nvSpPr>
            <p:spPr bwMode="auto">
              <a:xfrm flipH="1">
                <a:off x="2149" y="2549"/>
                <a:ext cx="1133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0" name="Line 6"/>
              <p:cNvSpPr>
                <a:spLocks noChangeShapeType="1"/>
              </p:cNvSpPr>
              <p:nvPr/>
            </p:nvSpPr>
            <p:spPr bwMode="auto">
              <a:xfrm flipH="1">
                <a:off x="2150" y="3281"/>
                <a:ext cx="1133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1" name="Line 7"/>
              <p:cNvSpPr>
                <a:spLocks noChangeShapeType="1"/>
              </p:cNvSpPr>
              <p:nvPr/>
            </p:nvSpPr>
            <p:spPr bwMode="auto">
              <a:xfrm>
                <a:off x="2148" y="2550"/>
                <a:ext cx="0" cy="73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2" name="Line 8"/>
              <p:cNvSpPr>
                <a:spLocks noChangeShapeType="1"/>
              </p:cNvSpPr>
              <p:nvPr/>
            </p:nvSpPr>
            <p:spPr bwMode="auto">
              <a:xfrm>
                <a:off x="3305" y="2550"/>
                <a:ext cx="0" cy="189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3" name="Line 9"/>
              <p:cNvSpPr>
                <a:spLocks noChangeShapeType="1"/>
              </p:cNvSpPr>
              <p:nvPr/>
            </p:nvSpPr>
            <p:spPr bwMode="auto">
              <a:xfrm>
                <a:off x="3291" y="3108"/>
                <a:ext cx="0" cy="189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034" name="AutoShape 10"/>
            <p:cNvSpPr>
              <a:spLocks noChangeArrowheads="1"/>
            </p:cNvSpPr>
            <p:nvPr/>
          </p:nvSpPr>
          <p:spPr bwMode="auto">
            <a:xfrm>
              <a:off x="1412" y="2433"/>
              <a:ext cx="195" cy="311"/>
            </a:xfrm>
            <a:prstGeom prst="irregularSeal1">
              <a:avLst/>
            </a:prstGeom>
            <a:solidFill>
              <a:srgbClr val="FFFFFF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35" name="Group 11"/>
          <p:cNvGrpSpPr>
            <a:grpSpLocks/>
          </p:cNvGrpSpPr>
          <p:nvPr/>
        </p:nvGrpSpPr>
        <p:grpSpPr bwMode="auto">
          <a:xfrm>
            <a:off x="3198420" y="943940"/>
            <a:ext cx="0" cy="1060502"/>
            <a:chOff x="3198420" y="943940"/>
            <a:chExt cx="0" cy="1060502"/>
          </a:xfrm>
        </p:grpSpPr>
        <p:sp>
          <p:nvSpPr>
            <p:cNvPr id="1036" name="Line 12"/>
            <p:cNvSpPr>
              <a:spLocks noChangeShapeType="1"/>
            </p:cNvSpPr>
            <p:nvPr/>
          </p:nvSpPr>
          <p:spPr bwMode="auto">
            <a:xfrm>
              <a:off x="2154" y="2163"/>
              <a:ext cx="0" cy="357"/>
            </a:xfrm>
            <a:prstGeom prst="line">
              <a:avLst/>
            </a:prstGeom>
            <a:noFill/>
            <a:ln w="76200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7" name="Line 13"/>
            <p:cNvSpPr>
              <a:spLocks noChangeShapeType="1"/>
            </p:cNvSpPr>
            <p:nvPr/>
          </p:nvSpPr>
          <p:spPr bwMode="auto">
            <a:xfrm>
              <a:off x="2154" y="2635"/>
              <a:ext cx="0" cy="357"/>
            </a:xfrm>
            <a:prstGeom prst="line">
              <a:avLst/>
            </a:prstGeom>
            <a:noFill/>
            <a:ln w="76200">
              <a:solidFill>
                <a:srgbClr val="7030A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2317046" y="1477390"/>
            <a:ext cx="3168000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5500694" y="830087"/>
            <a:ext cx="0" cy="144427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rc 16"/>
          <p:cNvSpPr>
            <a:spLocks/>
          </p:cNvSpPr>
          <p:nvPr/>
        </p:nvSpPr>
        <p:spPr bwMode="auto">
          <a:xfrm>
            <a:off x="4398109" y="509585"/>
            <a:ext cx="2105087" cy="2062159"/>
          </a:xfrm>
          <a:custGeom>
            <a:avLst/>
            <a:gdLst>
              <a:gd name="G0" fmla="+- 18790 0 0"/>
              <a:gd name="G1" fmla="+- 21600 0 0"/>
              <a:gd name="G2" fmla="+- 21600 0 0"/>
              <a:gd name="T0" fmla="*/ 0 w 40390"/>
              <a:gd name="T1" fmla="*/ 10947 h 43200"/>
              <a:gd name="T2" fmla="*/ 2366 w 40390"/>
              <a:gd name="T3" fmla="*/ 35629 h 43200"/>
              <a:gd name="T4" fmla="*/ 18790 w 4039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390" h="43200" fill="none" extrusionOk="0">
                <a:moveTo>
                  <a:pt x="-1" y="10946"/>
                </a:moveTo>
                <a:cubicBezTo>
                  <a:pt x="3835" y="4181"/>
                  <a:pt x="11012" y="-1"/>
                  <a:pt x="18790" y="0"/>
                </a:cubicBezTo>
                <a:cubicBezTo>
                  <a:pt x="30719" y="0"/>
                  <a:pt x="40390" y="9670"/>
                  <a:pt x="40390" y="21600"/>
                </a:cubicBezTo>
                <a:cubicBezTo>
                  <a:pt x="40390" y="33529"/>
                  <a:pt x="30719" y="43200"/>
                  <a:pt x="18790" y="43200"/>
                </a:cubicBezTo>
                <a:cubicBezTo>
                  <a:pt x="12471" y="43200"/>
                  <a:pt x="6469" y="40433"/>
                  <a:pt x="2366" y="35628"/>
                </a:cubicBezTo>
              </a:path>
              <a:path w="40390" h="43200" stroke="0" extrusionOk="0">
                <a:moveTo>
                  <a:pt x="-1" y="10946"/>
                </a:moveTo>
                <a:cubicBezTo>
                  <a:pt x="3835" y="4181"/>
                  <a:pt x="11012" y="-1"/>
                  <a:pt x="18790" y="0"/>
                </a:cubicBezTo>
                <a:cubicBezTo>
                  <a:pt x="30719" y="0"/>
                  <a:pt x="40390" y="9670"/>
                  <a:pt x="40390" y="21600"/>
                </a:cubicBezTo>
                <a:cubicBezTo>
                  <a:pt x="40390" y="33529"/>
                  <a:pt x="30719" y="43200"/>
                  <a:pt x="18790" y="43200"/>
                </a:cubicBezTo>
                <a:cubicBezTo>
                  <a:pt x="12471" y="43200"/>
                  <a:pt x="6469" y="40433"/>
                  <a:pt x="2366" y="35628"/>
                </a:cubicBezTo>
                <a:lnTo>
                  <a:pt x="18790" y="21600"/>
                </a:lnTo>
                <a:close/>
              </a:path>
            </a:pathLst>
          </a:custGeom>
          <a:noFill/>
          <a:ln w="57150">
            <a:solidFill>
              <a:srgbClr val="0033CC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auto">
          <a:xfrm flipH="1">
            <a:off x="4686395" y="1492741"/>
            <a:ext cx="795789" cy="811048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auto">
          <a:xfrm flipV="1">
            <a:off x="5464166" y="1052677"/>
            <a:ext cx="917409" cy="442622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auto">
          <a:xfrm rot="3688864" flipV="1">
            <a:off x="5619144" y="1463249"/>
            <a:ext cx="781625" cy="519515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 flipH="1" flipV="1">
            <a:off x="5500694" y="1857363"/>
            <a:ext cx="1071570" cy="18859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2428868"/>
            <a:ext cx="47148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одна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отразилась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490197" y="1928802"/>
            <a:ext cx="2653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золото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0,001 мм</a:t>
            </a:r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572264" y="0"/>
            <a:ext cx="13292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экран</a:t>
            </a:r>
            <a:endParaRPr lang="ru-RU" sz="2000" b="1" i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Line 19"/>
          <p:cNvSpPr>
            <a:spLocks noChangeShapeType="1"/>
          </p:cNvSpPr>
          <p:nvPr/>
        </p:nvSpPr>
        <p:spPr bwMode="auto">
          <a:xfrm rot="3688864" flipV="1">
            <a:off x="5385415" y="1738487"/>
            <a:ext cx="905034" cy="239950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Line 19"/>
          <p:cNvSpPr>
            <a:spLocks noChangeShapeType="1"/>
          </p:cNvSpPr>
          <p:nvPr/>
        </p:nvSpPr>
        <p:spPr bwMode="auto">
          <a:xfrm rot="3688864" flipV="1">
            <a:off x="5833975" y="1089283"/>
            <a:ext cx="396000" cy="740677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Rectangle 21"/>
          <p:cNvSpPr>
            <a:spLocks noChangeArrowheads="1"/>
          </p:cNvSpPr>
          <p:nvPr/>
        </p:nvSpPr>
        <p:spPr bwMode="auto">
          <a:xfrm>
            <a:off x="3786182" y="4714884"/>
            <a:ext cx="22822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1см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1км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14282" y="2857496"/>
            <a:ext cx="34589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атом  пуст…</a:t>
            </a:r>
            <a:r>
              <a:rPr lang="ru-RU" sz="40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571836" y="3000372"/>
            <a:ext cx="5572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ядро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 большой </a:t>
            </a:r>
            <a:r>
              <a:rPr lang="ru-RU" sz="36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массы, но</a:t>
            </a:r>
            <a:r>
              <a:rPr lang="ru-RU" sz="36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0" y="0"/>
            <a:ext cx="3929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опыт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Резерфорда</a:t>
            </a:r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1930568" y="5074176"/>
            <a:ext cx="355416" cy="365658"/>
            <a:chOff x="1906484" y="5074176"/>
            <a:chExt cx="355416" cy="365658"/>
          </a:xfrm>
        </p:grpSpPr>
        <p:sp>
          <p:nvSpPr>
            <p:cNvPr id="1047" name="AutoShape 23"/>
            <p:cNvSpPr>
              <a:spLocks noChangeArrowheads="1"/>
            </p:cNvSpPr>
            <p:nvPr/>
          </p:nvSpPr>
          <p:spPr bwMode="auto">
            <a:xfrm>
              <a:off x="2081635" y="5074176"/>
              <a:ext cx="180265" cy="183972"/>
            </a:xfrm>
            <a:prstGeom prst="flowChartOr">
              <a:avLst/>
            </a:prstGeom>
            <a:solidFill>
              <a:srgbClr val="FFFFFF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8" name="AutoShape 24"/>
            <p:cNvSpPr>
              <a:spLocks noChangeArrowheads="1"/>
            </p:cNvSpPr>
            <p:nvPr/>
          </p:nvSpPr>
          <p:spPr bwMode="auto">
            <a:xfrm>
              <a:off x="1906484" y="5100458"/>
              <a:ext cx="180265" cy="183972"/>
            </a:xfrm>
            <a:prstGeom prst="flowChartOr">
              <a:avLst/>
            </a:prstGeom>
            <a:solidFill>
              <a:srgbClr val="FFFFFF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2021547" y="5278716"/>
              <a:ext cx="180265" cy="161118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rgbClr val="220FB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50" name="Oval 26"/>
          <p:cNvSpPr>
            <a:spLocks noChangeArrowheads="1"/>
          </p:cNvSpPr>
          <p:nvPr/>
        </p:nvSpPr>
        <p:spPr bwMode="auto">
          <a:xfrm>
            <a:off x="857224" y="4861637"/>
            <a:ext cx="2489192" cy="750742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1" name="Oval 27"/>
          <p:cNvSpPr>
            <a:spLocks noChangeArrowheads="1"/>
          </p:cNvSpPr>
          <p:nvPr/>
        </p:nvSpPr>
        <p:spPr bwMode="auto">
          <a:xfrm>
            <a:off x="1735168" y="4178314"/>
            <a:ext cx="722339" cy="2251082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5534033" y="3667127"/>
            <a:ext cx="25003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q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АТОМА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0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                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428860" y="5786454"/>
            <a:ext cx="19115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протоны </a:t>
            </a:r>
            <a:endParaRPr lang="ru-RU" sz="3200" b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357422" y="5429264"/>
            <a:ext cx="18215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нейтрон </a:t>
            </a:r>
            <a:endParaRPr lang="ru-RU" sz="3200" b="1" dirty="0">
              <a:solidFill>
                <a:srgbClr val="0033CC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 rot="19120445">
            <a:off x="226366" y="3899339"/>
            <a:ext cx="2203617" cy="58477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электроны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071802" y="3643314"/>
            <a:ext cx="26322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lang="ru-RU" sz="2800" b="1" baseline="-30000" dirty="0" smtClean="0">
                <a:solidFill>
                  <a:srgbClr val="220FB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ЯДРА</a:t>
            </a:r>
            <a:r>
              <a:rPr lang="ru-RU" sz="2800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</a:t>
            </a:r>
            <a:r>
              <a:rPr lang="ru-RU" sz="4000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03726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4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4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4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8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400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400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400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2" dur="4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3" dur="4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4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1" dur="20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2" presetID="21" presetClass="entr" presetSubtype="1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4" dur="2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3" dur="2000" fill="hold"/>
                                        <p:tgtEl>
                                          <p:spTgt spid="105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8" grpId="0" animBg="1"/>
      <p:bldP spid="1038" grpId="1" animBg="1"/>
      <p:bldP spid="1038" grpId="2" animBg="1"/>
      <p:bldP spid="1038" grpId="3" animBg="1"/>
      <p:bldP spid="1038" grpId="4" animBg="1"/>
      <p:bldP spid="1039" grpId="0" animBg="1"/>
      <p:bldP spid="1040" grpId="0" animBg="1"/>
      <p:bldP spid="1041" grpId="0" animBg="1"/>
      <p:bldP spid="1042" grpId="0" animBg="1"/>
      <p:bldP spid="1043" grpId="0" animBg="1"/>
      <p:bldP spid="1044" grpId="0" animBg="1"/>
      <p:bldP spid="1045" grpId="0"/>
      <p:bldP spid="24" grpId="0"/>
      <p:bldP spid="25" grpId="0"/>
      <p:bldP spid="26" grpId="0" animBg="1"/>
      <p:bldP spid="27" grpId="0" animBg="1"/>
      <p:bldP spid="28" grpId="0"/>
      <p:bldP spid="29" grpId="0"/>
      <p:bldP spid="30" grpId="0"/>
      <p:bldP spid="31" grpId="0"/>
      <p:bldP spid="1050" grpId="0" animBg="1"/>
      <p:bldP spid="1051" grpId="0" animBg="1"/>
      <p:bldP spid="1052" grpId="0"/>
      <p:bldP spid="1052" grpId="1"/>
      <p:bldP spid="40" grpId="0"/>
      <p:bldP spid="41" grpId="0"/>
      <p:bldP spid="42" grpId="0" animBg="1"/>
      <p:bldP spid="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Скругленный прямоугольник 55"/>
          <p:cNvSpPr/>
          <p:nvPr/>
        </p:nvSpPr>
        <p:spPr>
          <a:xfrm>
            <a:off x="3929058" y="4786322"/>
            <a:ext cx="4000528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3500430" y="1857364"/>
            <a:ext cx="5143536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715008" y="714356"/>
            <a:ext cx="22254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недостаток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787692" y="1002210"/>
            <a:ext cx="355416" cy="365658"/>
            <a:chOff x="1906484" y="5074176"/>
            <a:chExt cx="355416" cy="365658"/>
          </a:xfrm>
        </p:grpSpPr>
        <p:sp>
          <p:nvSpPr>
            <p:cNvPr id="5" name="AutoShape 23"/>
            <p:cNvSpPr>
              <a:spLocks noChangeArrowheads="1"/>
            </p:cNvSpPr>
            <p:nvPr/>
          </p:nvSpPr>
          <p:spPr bwMode="auto">
            <a:xfrm>
              <a:off x="2081635" y="5074176"/>
              <a:ext cx="180265" cy="183972"/>
            </a:xfrm>
            <a:prstGeom prst="flowChartOr">
              <a:avLst/>
            </a:prstGeom>
            <a:solidFill>
              <a:srgbClr val="FFFFFF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AutoShape 24"/>
            <p:cNvSpPr>
              <a:spLocks noChangeArrowheads="1"/>
            </p:cNvSpPr>
            <p:nvPr/>
          </p:nvSpPr>
          <p:spPr bwMode="auto">
            <a:xfrm>
              <a:off x="1906484" y="5100458"/>
              <a:ext cx="180265" cy="183972"/>
            </a:xfrm>
            <a:prstGeom prst="flowChartOr">
              <a:avLst/>
            </a:prstGeom>
            <a:solidFill>
              <a:srgbClr val="FFFFFF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Oval 25"/>
            <p:cNvSpPr>
              <a:spLocks noChangeArrowheads="1"/>
            </p:cNvSpPr>
            <p:nvPr/>
          </p:nvSpPr>
          <p:spPr bwMode="auto">
            <a:xfrm>
              <a:off x="2021547" y="5278716"/>
              <a:ext cx="180265" cy="161118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rgbClr val="220FB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8" name="Oval 26"/>
          <p:cNvSpPr>
            <a:spLocks noChangeArrowheads="1"/>
          </p:cNvSpPr>
          <p:nvPr/>
        </p:nvSpPr>
        <p:spPr bwMode="auto">
          <a:xfrm>
            <a:off x="714348" y="789671"/>
            <a:ext cx="2489192" cy="750742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1767004" y="3396168"/>
            <a:ext cx="355416" cy="365658"/>
            <a:chOff x="1906484" y="5074176"/>
            <a:chExt cx="355416" cy="365658"/>
          </a:xfrm>
        </p:grpSpPr>
        <p:sp>
          <p:nvSpPr>
            <p:cNvPr id="11" name="AutoShape 23"/>
            <p:cNvSpPr>
              <a:spLocks noChangeArrowheads="1"/>
            </p:cNvSpPr>
            <p:nvPr/>
          </p:nvSpPr>
          <p:spPr bwMode="auto">
            <a:xfrm>
              <a:off x="2081635" y="5074176"/>
              <a:ext cx="180265" cy="183972"/>
            </a:xfrm>
            <a:prstGeom prst="flowChartOr">
              <a:avLst/>
            </a:prstGeom>
            <a:solidFill>
              <a:srgbClr val="FFFFFF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AutoShape 24"/>
            <p:cNvSpPr>
              <a:spLocks noChangeArrowheads="1"/>
            </p:cNvSpPr>
            <p:nvPr/>
          </p:nvSpPr>
          <p:spPr bwMode="auto">
            <a:xfrm>
              <a:off x="1906484" y="5100458"/>
              <a:ext cx="180265" cy="183972"/>
            </a:xfrm>
            <a:prstGeom prst="flowChartOr">
              <a:avLst/>
            </a:prstGeom>
            <a:solidFill>
              <a:srgbClr val="FFFFFF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Oval 25"/>
            <p:cNvSpPr>
              <a:spLocks noChangeArrowheads="1"/>
            </p:cNvSpPr>
            <p:nvPr/>
          </p:nvSpPr>
          <p:spPr bwMode="auto">
            <a:xfrm>
              <a:off x="2021547" y="5278716"/>
              <a:ext cx="180265" cy="161118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rgbClr val="220FB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4" name="Oval 26"/>
          <p:cNvSpPr>
            <a:spLocks noChangeArrowheads="1"/>
          </p:cNvSpPr>
          <p:nvPr/>
        </p:nvSpPr>
        <p:spPr bwMode="auto">
          <a:xfrm>
            <a:off x="693660" y="3183629"/>
            <a:ext cx="2489192" cy="750742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Oval 27"/>
          <p:cNvSpPr>
            <a:spLocks noChangeArrowheads="1"/>
          </p:cNvSpPr>
          <p:nvPr/>
        </p:nvSpPr>
        <p:spPr bwMode="auto">
          <a:xfrm>
            <a:off x="1571604" y="2500306"/>
            <a:ext cx="722339" cy="2251082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Oval 27"/>
          <p:cNvSpPr>
            <a:spLocks noChangeArrowheads="1"/>
          </p:cNvSpPr>
          <p:nvPr/>
        </p:nvSpPr>
        <p:spPr bwMode="auto">
          <a:xfrm rot="2584162">
            <a:off x="1528512" y="2443641"/>
            <a:ext cx="722339" cy="2251082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3929058" y="642918"/>
            <a:ext cx="1604950" cy="717552"/>
            <a:chOff x="3929058" y="642918"/>
            <a:chExt cx="1604950" cy="717552"/>
          </a:xfrm>
        </p:grpSpPr>
        <p:sp>
          <p:nvSpPr>
            <p:cNvPr id="5121" name="Text Box 1"/>
            <p:cNvSpPr txBox="1">
              <a:spLocks noChangeArrowheads="1"/>
            </p:cNvSpPr>
            <p:nvPr/>
          </p:nvSpPr>
          <p:spPr bwMode="auto">
            <a:xfrm>
              <a:off x="3929058" y="642918"/>
              <a:ext cx="1604950" cy="717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Ион</a:t>
              </a:r>
              <a:r>
                <a:rPr kumimoji="0" lang="en-U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Плюс 16"/>
            <p:cNvSpPr/>
            <p:nvPr/>
          </p:nvSpPr>
          <p:spPr>
            <a:xfrm>
              <a:off x="4857752" y="714356"/>
              <a:ext cx="642942" cy="642942"/>
            </a:xfrm>
            <a:prstGeom prst="mathPl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3571868" y="3286124"/>
            <a:ext cx="1604950" cy="717552"/>
            <a:chOff x="3571868" y="3286124"/>
            <a:chExt cx="1604950" cy="717552"/>
          </a:xfrm>
        </p:grpSpPr>
        <p:sp>
          <p:nvSpPr>
            <p:cNvPr id="20" name="Text Box 1"/>
            <p:cNvSpPr txBox="1">
              <a:spLocks noChangeArrowheads="1"/>
            </p:cNvSpPr>
            <p:nvPr/>
          </p:nvSpPr>
          <p:spPr bwMode="auto">
            <a:xfrm>
              <a:off x="3571868" y="3286124"/>
              <a:ext cx="1604950" cy="717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Ион</a:t>
              </a:r>
              <a:r>
                <a:rPr kumimoji="0" lang="en-U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Минус 21"/>
            <p:cNvSpPr/>
            <p:nvPr/>
          </p:nvSpPr>
          <p:spPr>
            <a:xfrm>
              <a:off x="4532094" y="3500438"/>
              <a:ext cx="428628" cy="285752"/>
            </a:xfrm>
            <a:prstGeom prst="mathMinus">
              <a:avLst/>
            </a:prstGeom>
            <a:solidFill>
              <a:srgbClr val="220FB1"/>
            </a:solidFill>
            <a:ln>
              <a:solidFill>
                <a:srgbClr val="220F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220FB1"/>
                </a:solidFill>
              </a:endParaRP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5214942" y="3286124"/>
            <a:ext cx="17309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избыток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715008" y="4857760"/>
            <a:ext cx="17332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избыток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3539354" y="1888896"/>
            <a:ext cx="2104216" cy="642942"/>
            <a:chOff x="3539354" y="1888896"/>
            <a:chExt cx="2104216" cy="642942"/>
          </a:xfrm>
        </p:grpSpPr>
        <p:sp>
          <p:nvSpPr>
            <p:cNvPr id="25" name="Rectangle 1"/>
            <p:cNvSpPr>
              <a:spLocks noChangeArrowheads="1"/>
            </p:cNvSpPr>
            <p:nvPr/>
          </p:nvSpPr>
          <p:spPr bwMode="auto">
            <a:xfrm>
              <a:off x="3539354" y="1944568"/>
              <a:ext cx="157163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ЗАРЯД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Плюс 25"/>
            <p:cNvSpPr/>
            <p:nvPr/>
          </p:nvSpPr>
          <p:spPr>
            <a:xfrm>
              <a:off x="5000628" y="1888896"/>
              <a:ext cx="642942" cy="642942"/>
            </a:xfrm>
            <a:prstGeom prst="mathPl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</p:grp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5857884" y="1928802"/>
            <a:ext cx="20633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недостаток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7929586" y="1857364"/>
            <a:ext cx="428628" cy="646331"/>
            <a:chOff x="6026160" y="2657470"/>
            <a:chExt cx="428628" cy="646331"/>
          </a:xfrm>
        </p:grpSpPr>
        <p:cxnSp>
          <p:nvCxnSpPr>
            <p:cNvPr id="31" name="Прямая соединительная линия 30"/>
            <p:cNvCxnSpPr/>
            <p:nvPr/>
          </p:nvCxnSpPr>
          <p:spPr>
            <a:xfrm>
              <a:off x="6072198" y="2786058"/>
              <a:ext cx="285752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6075264" y="2859628"/>
              <a:ext cx="285752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1"/>
            <p:cNvSpPr>
              <a:spLocks noChangeArrowheads="1"/>
            </p:cNvSpPr>
            <p:nvPr/>
          </p:nvSpPr>
          <p:spPr bwMode="auto">
            <a:xfrm>
              <a:off x="6026160" y="2657470"/>
              <a:ext cx="42862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e 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3929058" y="4857760"/>
            <a:ext cx="1643074" cy="523220"/>
            <a:chOff x="3929058" y="4857760"/>
            <a:chExt cx="1643074" cy="523220"/>
          </a:xfrm>
        </p:grpSpPr>
        <p:sp>
          <p:nvSpPr>
            <p:cNvPr id="28" name="Rectangle 1"/>
            <p:cNvSpPr>
              <a:spLocks noChangeArrowheads="1"/>
            </p:cNvSpPr>
            <p:nvPr/>
          </p:nvSpPr>
          <p:spPr bwMode="auto">
            <a:xfrm>
              <a:off x="3929058" y="4857760"/>
              <a:ext cx="128588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rgbClr val="220FB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заряд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Минус 38"/>
            <p:cNvSpPr/>
            <p:nvPr/>
          </p:nvSpPr>
          <p:spPr>
            <a:xfrm>
              <a:off x="5143504" y="5000636"/>
              <a:ext cx="428628" cy="285752"/>
            </a:xfrm>
            <a:prstGeom prst="mathMinus">
              <a:avLst/>
            </a:prstGeom>
            <a:solidFill>
              <a:srgbClr val="220FB1"/>
            </a:solidFill>
            <a:ln>
              <a:solidFill>
                <a:srgbClr val="220F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220FB1"/>
                </a:solidFill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7358082" y="4857760"/>
            <a:ext cx="428628" cy="646331"/>
            <a:chOff x="6026160" y="2657470"/>
            <a:chExt cx="428628" cy="646331"/>
          </a:xfrm>
        </p:grpSpPr>
        <p:cxnSp>
          <p:nvCxnSpPr>
            <p:cNvPr id="42" name="Прямая соединительная линия 41"/>
            <p:cNvCxnSpPr/>
            <p:nvPr/>
          </p:nvCxnSpPr>
          <p:spPr>
            <a:xfrm>
              <a:off x="6072198" y="2786058"/>
              <a:ext cx="285752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6075264" y="2859628"/>
              <a:ext cx="285752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1"/>
            <p:cNvSpPr>
              <a:spLocks noChangeArrowheads="1"/>
            </p:cNvSpPr>
            <p:nvPr/>
          </p:nvSpPr>
          <p:spPr bwMode="auto">
            <a:xfrm>
              <a:off x="6026160" y="2657470"/>
              <a:ext cx="42862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e 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5" name="Прямая соединительная линия 44"/>
          <p:cNvCxnSpPr/>
          <p:nvPr/>
        </p:nvCxnSpPr>
        <p:spPr>
          <a:xfrm>
            <a:off x="7559586" y="4286256"/>
            <a:ext cx="28575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7559586" y="4357694"/>
            <a:ext cx="28575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Группа 46"/>
          <p:cNvGrpSpPr/>
          <p:nvPr/>
        </p:nvGrpSpPr>
        <p:grpSpPr>
          <a:xfrm>
            <a:off x="7858148" y="714356"/>
            <a:ext cx="428628" cy="646331"/>
            <a:chOff x="6026160" y="2657470"/>
            <a:chExt cx="428628" cy="646331"/>
          </a:xfrm>
        </p:grpSpPr>
        <p:cxnSp>
          <p:nvCxnSpPr>
            <p:cNvPr id="48" name="Прямая соединительная линия 47"/>
            <p:cNvCxnSpPr/>
            <p:nvPr/>
          </p:nvCxnSpPr>
          <p:spPr>
            <a:xfrm>
              <a:off x="6072198" y="2786058"/>
              <a:ext cx="285752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>
              <a:off x="6075264" y="2859628"/>
              <a:ext cx="285752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1"/>
            <p:cNvSpPr>
              <a:spLocks noChangeArrowheads="1"/>
            </p:cNvSpPr>
            <p:nvPr/>
          </p:nvSpPr>
          <p:spPr bwMode="auto">
            <a:xfrm>
              <a:off x="6026160" y="2657470"/>
              <a:ext cx="42862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e 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6858016" y="3286124"/>
            <a:ext cx="428628" cy="646331"/>
            <a:chOff x="6026160" y="2657470"/>
            <a:chExt cx="428628" cy="646331"/>
          </a:xfrm>
        </p:grpSpPr>
        <p:cxnSp>
          <p:nvCxnSpPr>
            <p:cNvPr id="52" name="Прямая соединительная линия 51"/>
            <p:cNvCxnSpPr/>
            <p:nvPr/>
          </p:nvCxnSpPr>
          <p:spPr>
            <a:xfrm>
              <a:off x="6072198" y="2786058"/>
              <a:ext cx="285752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>
              <a:off x="6075264" y="2859628"/>
              <a:ext cx="285752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1"/>
            <p:cNvSpPr>
              <a:spLocks noChangeArrowheads="1"/>
            </p:cNvSpPr>
            <p:nvPr/>
          </p:nvSpPr>
          <p:spPr bwMode="auto">
            <a:xfrm>
              <a:off x="6026160" y="2657470"/>
              <a:ext cx="42862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e 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8382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1" presetClass="entr" presetSubtype="1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1" presetClass="entr" presetSubtype="1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21" presetClass="entr" presetSubtype="1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6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4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716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8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5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6" grpId="1" animBg="1"/>
      <p:bldP spid="55" grpId="0" animBg="1"/>
      <p:bldP spid="55" grpId="1" animBg="1"/>
      <p:bldP spid="3" grpId="0"/>
      <p:bldP spid="8" grpId="0" animBg="1"/>
      <p:bldP spid="14" grpId="0" animBg="1"/>
      <p:bldP spid="15" grpId="0" animBg="1"/>
      <p:bldP spid="16" grpId="0" animBg="1"/>
      <p:bldP spid="24" grpId="0"/>
      <p:bldP spid="7169" grpId="0"/>
      <p:bldP spid="7169" grpId="1"/>
      <p:bldP spid="27" grpId="0"/>
      <p:bldP spid="2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286348" y="3357562"/>
            <a:ext cx="38576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ИЗОЛЯТОРЫ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214290"/>
            <a:ext cx="29785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 ушло 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43438" y="214290"/>
            <a:ext cx="34402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столько   пришло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714356"/>
            <a:ext cx="20313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шерсти 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429256" y="785794"/>
            <a:ext cx="18219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/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эбониту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2285992"/>
            <a:ext cx="49864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220FB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есть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свободные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….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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14942" y="2428868"/>
            <a:ext cx="35557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ПРОВОДНИКИ</a:t>
            </a:r>
            <a:endParaRPr lang="ru-RU" sz="20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3286124"/>
            <a:ext cx="47772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220FB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Нет 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…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…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      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p:grpSp>
        <p:nvGrpSpPr>
          <p:cNvPr id="4098" name="Group 2"/>
          <p:cNvGrpSpPr>
            <a:grpSpLocks/>
          </p:cNvGrpSpPr>
          <p:nvPr/>
        </p:nvGrpSpPr>
        <p:grpSpPr bwMode="auto">
          <a:xfrm rot="10800000">
            <a:off x="3071802" y="6357934"/>
            <a:ext cx="3429023" cy="500066"/>
            <a:chOff x="2028" y="8721"/>
            <a:chExt cx="2085" cy="311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auto">
            <a:xfrm>
              <a:off x="2028" y="8721"/>
              <a:ext cx="2085" cy="311"/>
            </a:xfrm>
            <a:prstGeom prst="rect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100" name="Group 4"/>
            <p:cNvGrpSpPr>
              <a:grpSpLocks/>
            </p:cNvGrpSpPr>
            <p:nvPr/>
          </p:nvGrpSpPr>
          <p:grpSpPr bwMode="auto">
            <a:xfrm>
              <a:off x="2304" y="8870"/>
              <a:ext cx="1581" cy="13"/>
              <a:chOff x="2108" y="9308"/>
              <a:chExt cx="1581" cy="13"/>
            </a:xfrm>
          </p:grpSpPr>
          <p:sp>
            <p:nvSpPr>
              <p:cNvPr id="4101" name="Line 5"/>
              <p:cNvSpPr>
                <a:spLocks noChangeShapeType="1"/>
              </p:cNvSpPr>
              <p:nvPr/>
            </p:nvSpPr>
            <p:spPr bwMode="auto">
              <a:xfrm>
                <a:off x="2108" y="9308"/>
                <a:ext cx="150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2" name="Line 6"/>
              <p:cNvSpPr>
                <a:spLocks noChangeShapeType="1"/>
              </p:cNvSpPr>
              <p:nvPr/>
            </p:nvSpPr>
            <p:spPr bwMode="auto">
              <a:xfrm>
                <a:off x="2396" y="9309"/>
                <a:ext cx="150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3" name="Line 7"/>
              <p:cNvSpPr>
                <a:spLocks noChangeShapeType="1"/>
              </p:cNvSpPr>
              <p:nvPr/>
            </p:nvSpPr>
            <p:spPr bwMode="auto">
              <a:xfrm>
                <a:off x="2650" y="9321"/>
                <a:ext cx="150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4" name="Line 8"/>
              <p:cNvSpPr>
                <a:spLocks noChangeShapeType="1"/>
              </p:cNvSpPr>
              <p:nvPr/>
            </p:nvSpPr>
            <p:spPr bwMode="auto">
              <a:xfrm>
                <a:off x="2929" y="9321"/>
                <a:ext cx="150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5" name="Line 9"/>
              <p:cNvSpPr>
                <a:spLocks noChangeShapeType="1"/>
              </p:cNvSpPr>
              <p:nvPr/>
            </p:nvSpPr>
            <p:spPr bwMode="auto">
              <a:xfrm>
                <a:off x="3240" y="9310"/>
                <a:ext cx="150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6" name="Line 10"/>
              <p:cNvSpPr>
                <a:spLocks noChangeShapeType="1"/>
              </p:cNvSpPr>
              <p:nvPr/>
            </p:nvSpPr>
            <p:spPr bwMode="auto">
              <a:xfrm>
                <a:off x="3539" y="9310"/>
                <a:ext cx="150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3786182" y="4357694"/>
            <a:ext cx="1714512" cy="1285884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 rot="-300000" flipV="1">
            <a:off x="4576014" y="3858669"/>
            <a:ext cx="45719" cy="50006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Плюс 21"/>
          <p:cNvSpPr/>
          <p:nvPr/>
        </p:nvSpPr>
        <p:spPr>
          <a:xfrm>
            <a:off x="3071802" y="857232"/>
            <a:ext cx="642942" cy="714380"/>
          </a:xfrm>
          <a:prstGeom prst="mathPlus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Минус 22"/>
          <p:cNvSpPr/>
          <p:nvPr/>
        </p:nvSpPr>
        <p:spPr>
          <a:xfrm>
            <a:off x="4357686" y="1000108"/>
            <a:ext cx="714380" cy="428628"/>
          </a:xfrm>
          <a:prstGeom prst="mathMinus">
            <a:avLst/>
          </a:prstGeom>
          <a:solidFill>
            <a:srgbClr val="220FB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825106" y="802171"/>
            <a:ext cx="5325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"/>
          <p:cNvGrpSpPr>
            <a:grpSpLocks/>
          </p:cNvGrpSpPr>
          <p:nvPr/>
        </p:nvGrpSpPr>
        <p:grpSpPr bwMode="auto">
          <a:xfrm>
            <a:off x="4143372" y="5159278"/>
            <a:ext cx="357188" cy="357187"/>
            <a:chOff x="1783" y="8526"/>
            <a:chExt cx="366" cy="388"/>
          </a:xfrm>
        </p:grpSpPr>
        <p:sp>
          <p:nvSpPr>
            <p:cNvPr id="27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698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698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9" name="Group 2"/>
          <p:cNvGrpSpPr>
            <a:grpSpLocks/>
          </p:cNvGrpSpPr>
          <p:nvPr/>
        </p:nvGrpSpPr>
        <p:grpSpPr bwMode="auto">
          <a:xfrm>
            <a:off x="4643438" y="5135138"/>
            <a:ext cx="357188" cy="357187"/>
            <a:chOff x="1783" y="8526"/>
            <a:chExt cx="366" cy="388"/>
          </a:xfrm>
        </p:grpSpPr>
        <p:sp>
          <p:nvSpPr>
            <p:cNvPr id="30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698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698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2" name="Блок-схема: ИЛИ 31"/>
          <p:cNvSpPr/>
          <p:nvPr/>
        </p:nvSpPr>
        <p:spPr>
          <a:xfrm>
            <a:off x="4714876" y="5214950"/>
            <a:ext cx="428625" cy="357187"/>
          </a:xfrm>
          <a:prstGeom prst="flowChartOr">
            <a:avLst/>
          </a:prstGeom>
          <a:solidFill>
            <a:schemeClr val="bg1"/>
          </a:solidFill>
          <a:ln w="60325">
            <a:solidFill>
              <a:srgbClr val="1921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Блок-схема: ИЛИ 32"/>
          <p:cNvSpPr/>
          <p:nvPr/>
        </p:nvSpPr>
        <p:spPr>
          <a:xfrm>
            <a:off x="4000496" y="5214950"/>
            <a:ext cx="428625" cy="357187"/>
          </a:xfrm>
          <a:prstGeom prst="flowChartOr">
            <a:avLst/>
          </a:prstGeom>
          <a:solidFill>
            <a:schemeClr val="bg1"/>
          </a:solidFill>
          <a:ln w="60325">
            <a:solidFill>
              <a:srgbClr val="1921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Line 12"/>
          <p:cNvSpPr>
            <a:spLocks noChangeShapeType="1"/>
          </p:cNvSpPr>
          <p:nvPr/>
        </p:nvSpPr>
        <p:spPr bwMode="auto">
          <a:xfrm rot="-360000" flipH="1">
            <a:off x="4545521" y="5644975"/>
            <a:ext cx="72000" cy="864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 rot="19105247">
            <a:off x="49711" y="4714884"/>
            <a:ext cx="41980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притягивает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мелкие.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28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4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2004C8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4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4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4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4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4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8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4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2004C8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4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4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4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2004C8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4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4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48148E-6 L 0.00416 -0.10671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5300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40741E-7 L 0.00382 -0.12083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1" dur="4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2" dur="4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4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3" grpId="0"/>
      <p:bldP spid="4" grpId="0"/>
      <p:bldP spid="5" grpId="0"/>
      <p:bldP spid="6" grpId="0"/>
      <p:bldP spid="7" grpId="0"/>
      <p:bldP spid="8" grpId="0"/>
      <p:bldP spid="9" grpId="0"/>
      <p:bldP spid="4107" grpId="0" animBg="1"/>
      <p:bldP spid="4108" grpId="0" animBg="1"/>
      <p:bldP spid="22" grpId="0" animBg="1"/>
      <p:bldP spid="23" grpId="0" animBg="1"/>
      <p:bldP spid="24" grpId="0"/>
      <p:bldP spid="32" grpId="0" animBg="1"/>
      <p:bldP spid="33" grpId="0" animBg="1"/>
      <p:bldP spid="34" grpId="0" animBg="1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rot="10800000">
            <a:off x="0" y="2857496"/>
            <a:ext cx="3429023" cy="500066"/>
            <a:chOff x="2028" y="8721"/>
            <a:chExt cx="2085" cy="311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auto">
            <a:xfrm>
              <a:off x="2028" y="8721"/>
              <a:ext cx="2085" cy="311"/>
            </a:xfrm>
            <a:prstGeom prst="rect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304" y="8870"/>
              <a:ext cx="1581" cy="13"/>
              <a:chOff x="2108" y="9308"/>
              <a:chExt cx="1581" cy="13"/>
            </a:xfrm>
          </p:grpSpPr>
          <p:sp>
            <p:nvSpPr>
              <p:cNvPr id="4101" name="Line 5"/>
              <p:cNvSpPr>
                <a:spLocks noChangeShapeType="1"/>
              </p:cNvSpPr>
              <p:nvPr/>
            </p:nvSpPr>
            <p:spPr bwMode="auto">
              <a:xfrm>
                <a:off x="2108" y="9308"/>
                <a:ext cx="150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2" name="Line 6"/>
              <p:cNvSpPr>
                <a:spLocks noChangeShapeType="1"/>
              </p:cNvSpPr>
              <p:nvPr/>
            </p:nvSpPr>
            <p:spPr bwMode="auto">
              <a:xfrm>
                <a:off x="2396" y="9309"/>
                <a:ext cx="150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3" name="Line 7"/>
              <p:cNvSpPr>
                <a:spLocks noChangeShapeType="1"/>
              </p:cNvSpPr>
              <p:nvPr/>
            </p:nvSpPr>
            <p:spPr bwMode="auto">
              <a:xfrm>
                <a:off x="2650" y="9321"/>
                <a:ext cx="150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4" name="Line 8"/>
              <p:cNvSpPr>
                <a:spLocks noChangeShapeType="1"/>
              </p:cNvSpPr>
              <p:nvPr/>
            </p:nvSpPr>
            <p:spPr bwMode="auto">
              <a:xfrm>
                <a:off x="2929" y="9321"/>
                <a:ext cx="150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5" name="Line 9"/>
              <p:cNvSpPr>
                <a:spLocks noChangeShapeType="1"/>
              </p:cNvSpPr>
              <p:nvPr/>
            </p:nvSpPr>
            <p:spPr bwMode="auto">
              <a:xfrm>
                <a:off x="3240" y="9310"/>
                <a:ext cx="150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6" name="Line 10"/>
              <p:cNvSpPr>
                <a:spLocks noChangeShapeType="1"/>
              </p:cNvSpPr>
              <p:nvPr/>
            </p:nvSpPr>
            <p:spPr bwMode="auto">
              <a:xfrm>
                <a:off x="3539" y="9310"/>
                <a:ext cx="150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714348" y="500066"/>
            <a:ext cx="1714512" cy="1285884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 rot="-300000" flipV="1">
            <a:off x="1620717" y="1017"/>
            <a:ext cx="45719" cy="500066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956070" y="1357299"/>
            <a:ext cx="357188" cy="357187"/>
            <a:chOff x="1783" y="8526"/>
            <a:chExt cx="366" cy="388"/>
          </a:xfrm>
        </p:grpSpPr>
        <p:sp>
          <p:nvSpPr>
            <p:cNvPr id="27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698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698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1956202" y="1357299"/>
            <a:ext cx="357188" cy="357187"/>
            <a:chOff x="1783" y="8526"/>
            <a:chExt cx="366" cy="388"/>
          </a:xfrm>
        </p:grpSpPr>
        <p:sp>
          <p:nvSpPr>
            <p:cNvPr id="30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698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698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2" name="Блок-схема: ИЛИ 31"/>
          <p:cNvSpPr/>
          <p:nvPr/>
        </p:nvSpPr>
        <p:spPr>
          <a:xfrm>
            <a:off x="1741888" y="1357299"/>
            <a:ext cx="428625" cy="357187"/>
          </a:xfrm>
          <a:prstGeom prst="flowChartOr">
            <a:avLst/>
          </a:prstGeom>
          <a:solidFill>
            <a:schemeClr val="bg1"/>
          </a:solidFill>
          <a:ln w="60325">
            <a:solidFill>
              <a:srgbClr val="1921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Блок-схема: ИЛИ 32"/>
          <p:cNvSpPr/>
          <p:nvPr/>
        </p:nvSpPr>
        <p:spPr>
          <a:xfrm>
            <a:off x="741756" y="1357299"/>
            <a:ext cx="428625" cy="357187"/>
          </a:xfrm>
          <a:prstGeom prst="flowChartOr">
            <a:avLst/>
          </a:prstGeom>
          <a:solidFill>
            <a:schemeClr val="bg1"/>
          </a:solidFill>
          <a:ln w="60325">
            <a:solidFill>
              <a:srgbClr val="1921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Line 12"/>
          <p:cNvSpPr>
            <a:spLocks noChangeShapeType="1"/>
          </p:cNvSpPr>
          <p:nvPr/>
        </p:nvSpPr>
        <p:spPr bwMode="auto">
          <a:xfrm rot="-360000" flipH="1">
            <a:off x="1569335" y="1787324"/>
            <a:ext cx="72000" cy="864000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2643174" y="0"/>
            <a:ext cx="41980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притягивает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мелкие.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100"/>
          <p:cNvGrpSpPr/>
          <p:nvPr/>
        </p:nvGrpSpPr>
        <p:grpSpPr>
          <a:xfrm>
            <a:off x="7072330" y="1000108"/>
            <a:ext cx="713690" cy="2250296"/>
            <a:chOff x="7072330" y="1000108"/>
            <a:chExt cx="713690" cy="2250296"/>
          </a:xfrm>
        </p:grpSpPr>
        <p:sp>
          <p:nvSpPr>
            <p:cNvPr id="100" name="Овал 99"/>
            <p:cNvSpPr/>
            <p:nvPr/>
          </p:nvSpPr>
          <p:spPr>
            <a:xfrm>
              <a:off x="7143768" y="1071546"/>
              <a:ext cx="571504" cy="214314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Group 2"/>
            <p:cNvGrpSpPr>
              <a:grpSpLocks/>
            </p:cNvGrpSpPr>
            <p:nvPr/>
          </p:nvGrpSpPr>
          <p:grpSpPr bwMode="auto">
            <a:xfrm rot="5400000">
              <a:off x="6304027" y="1768411"/>
              <a:ext cx="2250296" cy="713690"/>
              <a:chOff x="2028" y="8649"/>
              <a:chExt cx="2085" cy="478"/>
            </a:xfrm>
            <a:noFill/>
          </p:grpSpPr>
          <p:sp>
            <p:nvSpPr>
              <p:cNvPr id="24" name="Rectangle 3"/>
              <p:cNvSpPr>
                <a:spLocks noChangeArrowheads="1"/>
              </p:cNvSpPr>
              <p:nvPr/>
            </p:nvSpPr>
            <p:spPr bwMode="auto">
              <a:xfrm>
                <a:off x="2028" y="8649"/>
                <a:ext cx="2085" cy="478"/>
              </a:xfrm>
              <a:prstGeom prst="rect">
                <a:avLst/>
              </a:prstGeom>
              <a:grpFill/>
              <a:ln w="571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8" name="Group 4"/>
              <p:cNvGrpSpPr>
                <a:grpSpLocks/>
              </p:cNvGrpSpPr>
              <p:nvPr/>
            </p:nvGrpSpPr>
            <p:grpSpPr bwMode="auto">
              <a:xfrm>
                <a:off x="2304" y="8870"/>
                <a:ext cx="1581" cy="13"/>
                <a:chOff x="2108" y="9308"/>
                <a:chExt cx="1581" cy="13"/>
              </a:xfrm>
              <a:grpFill/>
            </p:grpSpPr>
            <p:sp>
              <p:nvSpPr>
                <p:cNvPr id="26" name="Line 5"/>
                <p:cNvSpPr>
                  <a:spLocks noChangeShapeType="1"/>
                </p:cNvSpPr>
                <p:nvPr/>
              </p:nvSpPr>
              <p:spPr bwMode="auto">
                <a:xfrm>
                  <a:off x="2108" y="9308"/>
                  <a:ext cx="150" cy="0"/>
                </a:xfrm>
                <a:prstGeom prst="line">
                  <a:avLst/>
                </a:prstGeom>
                <a:grp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" name="Line 6"/>
                <p:cNvSpPr>
                  <a:spLocks noChangeShapeType="1"/>
                </p:cNvSpPr>
                <p:nvPr/>
              </p:nvSpPr>
              <p:spPr bwMode="auto">
                <a:xfrm>
                  <a:off x="2396" y="9309"/>
                  <a:ext cx="150" cy="0"/>
                </a:xfrm>
                <a:prstGeom prst="line">
                  <a:avLst/>
                </a:prstGeom>
                <a:grp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" name="Line 7"/>
                <p:cNvSpPr>
                  <a:spLocks noChangeShapeType="1"/>
                </p:cNvSpPr>
                <p:nvPr/>
              </p:nvSpPr>
              <p:spPr bwMode="auto">
                <a:xfrm>
                  <a:off x="2650" y="9321"/>
                  <a:ext cx="150" cy="0"/>
                </a:xfrm>
                <a:prstGeom prst="line">
                  <a:avLst/>
                </a:prstGeom>
                <a:grp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7" name="Line 8"/>
                <p:cNvSpPr>
                  <a:spLocks noChangeShapeType="1"/>
                </p:cNvSpPr>
                <p:nvPr/>
              </p:nvSpPr>
              <p:spPr bwMode="auto">
                <a:xfrm>
                  <a:off x="2929" y="9321"/>
                  <a:ext cx="150" cy="0"/>
                </a:xfrm>
                <a:prstGeom prst="line">
                  <a:avLst/>
                </a:prstGeom>
                <a:grp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8" name="Line 9"/>
                <p:cNvSpPr>
                  <a:spLocks noChangeShapeType="1"/>
                </p:cNvSpPr>
                <p:nvPr/>
              </p:nvSpPr>
              <p:spPr bwMode="auto">
                <a:xfrm>
                  <a:off x="3240" y="9310"/>
                  <a:ext cx="150" cy="0"/>
                </a:xfrm>
                <a:prstGeom prst="line">
                  <a:avLst/>
                </a:prstGeom>
                <a:grp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9" name="Line 10"/>
                <p:cNvSpPr>
                  <a:spLocks noChangeShapeType="1"/>
                </p:cNvSpPr>
                <p:nvPr/>
              </p:nvSpPr>
              <p:spPr bwMode="auto">
                <a:xfrm>
                  <a:off x="3539" y="9310"/>
                  <a:ext cx="150" cy="0"/>
                </a:xfrm>
                <a:prstGeom prst="line">
                  <a:avLst/>
                </a:prstGeom>
                <a:grp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40" name="Rectangle 11"/>
          <p:cNvSpPr>
            <a:spLocks noChangeArrowheads="1"/>
          </p:cNvSpPr>
          <p:nvPr/>
        </p:nvSpPr>
        <p:spPr bwMode="auto">
          <a:xfrm rot="16200000">
            <a:off x="6500838" y="1357310"/>
            <a:ext cx="4000504" cy="1285884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" name="Блок-схема: ИЛИ 40"/>
          <p:cNvSpPr/>
          <p:nvPr/>
        </p:nvSpPr>
        <p:spPr>
          <a:xfrm>
            <a:off x="7929586" y="1428736"/>
            <a:ext cx="428625" cy="357187"/>
          </a:xfrm>
          <a:prstGeom prst="flowChartOr">
            <a:avLst/>
          </a:prstGeom>
          <a:solidFill>
            <a:schemeClr val="bg1"/>
          </a:solidFill>
          <a:ln w="60325">
            <a:solidFill>
              <a:srgbClr val="1921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7929586" y="1714488"/>
            <a:ext cx="357188" cy="357187"/>
            <a:chOff x="1783" y="8526"/>
            <a:chExt cx="366" cy="388"/>
          </a:xfrm>
        </p:grpSpPr>
        <p:sp>
          <p:nvSpPr>
            <p:cNvPr id="43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698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698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5" name="Блок-схема: ИЛИ 44"/>
          <p:cNvSpPr/>
          <p:nvPr/>
        </p:nvSpPr>
        <p:spPr>
          <a:xfrm>
            <a:off x="7929586" y="2071678"/>
            <a:ext cx="428625" cy="357187"/>
          </a:xfrm>
          <a:prstGeom prst="flowChartOr">
            <a:avLst/>
          </a:prstGeom>
          <a:solidFill>
            <a:schemeClr val="bg1"/>
          </a:solidFill>
          <a:ln w="60325">
            <a:solidFill>
              <a:srgbClr val="1921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7929586" y="2428868"/>
            <a:ext cx="357188" cy="357187"/>
            <a:chOff x="1783" y="8526"/>
            <a:chExt cx="366" cy="388"/>
          </a:xfrm>
        </p:grpSpPr>
        <p:sp>
          <p:nvSpPr>
            <p:cNvPr id="47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698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698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9" name="Line 12"/>
          <p:cNvSpPr>
            <a:spLocks noChangeShapeType="1"/>
          </p:cNvSpPr>
          <p:nvPr/>
        </p:nvSpPr>
        <p:spPr bwMode="auto">
          <a:xfrm rot="-360000">
            <a:off x="7561118" y="2002013"/>
            <a:ext cx="852394" cy="89591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Line 12"/>
          <p:cNvSpPr>
            <a:spLocks noChangeShapeType="1"/>
          </p:cNvSpPr>
          <p:nvPr/>
        </p:nvSpPr>
        <p:spPr bwMode="auto">
          <a:xfrm rot="-300000" flipH="1" flipV="1">
            <a:off x="6822561" y="2020784"/>
            <a:ext cx="473428" cy="45719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Rectangle 11"/>
          <p:cNvSpPr>
            <a:spLocks noChangeArrowheads="1"/>
          </p:cNvSpPr>
          <p:nvPr/>
        </p:nvSpPr>
        <p:spPr bwMode="auto">
          <a:xfrm>
            <a:off x="0" y="5572116"/>
            <a:ext cx="9144000" cy="1285884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Блок-схема: ИЛИ 51"/>
          <p:cNvSpPr/>
          <p:nvPr/>
        </p:nvSpPr>
        <p:spPr>
          <a:xfrm>
            <a:off x="3357557" y="6429399"/>
            <a:ext cx="428625" cy="357187"/>
          </a:xfrm>
          <a:prstGeom prst="flowChartOr">
            <a:avLst/>
          </a:prstGeom>
          <a:solidFill>
            <a:schemeClr val="bg1"/>
          </a:solidFill>
          <a:ln w="60325">
            <a:solidFill>
              <a:srgbClr val="1921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3" name="Блок-схема: ИЛИ 52"/>
          <p:cNvSpPr/>
          <p:nvPr/>
        </p:nvSpPr>
        <p:spPr>
          <a:xfrm>
            <a:off x="4071937" y="6429399"/>
            <a:ext cx="428625" cy="357187"/>
          </a:xfrm>
          <a:prstGeom prst="flowChartOr">
            <a:avLst/>
          </a:prstGeom>
          <a:solidFill>
            <a:schemeClr val="bg1"/>
          </a:solidFill>
          <a:ln w="60325">
            <a:solidFill>
              <a:srgbClr val="1921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4" name="Блок-схема: ИЛИ 53"/>
          <p:cNvSpPr/>
          <p:nvPr/>
        </p:nvSpPr>
        <p:spPr>
          <a:xfrm>
            <a:off x="4786317" y="6429399"/>
            <a:ext cx="428625" cy="357187"/>
          </a:xfrm>
          <a:prstGeom prst="flowChartOr">
            <a:avLst/>
          </a:prstGeom>
          <a:solidFill>
            <a:schemeClr val="bg1"/>
          </a:solidFill>
          <a:ln w="60325">
            <a:solidFill>
              <a:srgbClr val="1921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1" name="Блок-схема: ИЛИ 80"/>
          <p:cNvSpPr/>
          <p:nvPr/>
        </p:nvSpPr>
        <p:spPr>
          <a:xfrm>
            <a:off x="5357821" y="6429399"/>
            <a:ext cx="428625" cy="357187"/>
          </a:xfrm>
          <a:prstGeom prst="flowChartOr">
            <a:avLst/>
          </a:prstGeom>
          <a:solidFill>
            <a:schemeClr val="bg1"/>
          </a:solidFill>
          <a:ln w="60325">
            <a:solidFill>
              <a:srgbClr val="1921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2599144" y="500043"/>
            <a:ext cx="3001976" cy="156966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Электрическое</a:t>
            </a:r>
          </a:p>
          <a:p>
            <a:pPr lvl="0"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поле</a:t>
            </a:r>
          </a:p>
          <a:p>
            <a:pPr lvl="0"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палочки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4143372" y="2071678"/>
            <a:ext cx="3001976" cy="15696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Электрическое</a:t>
            </a:r>
          </a:p>
          <a:p>
            <a:pPr lvl="0"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поле</a:t>
            </a:r>
          </a:p>
          <a:p>
            <a:pPr lvl="0"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шарика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-1612" y="3786190"/>
            <a:ext cx="3001976" cy="15696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Электрическое</a:t>
            </a:r>
          </a:p>
          <a:p>
            <a:pPr lvl="0"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поле</a:t>
            </a:r>
          </a:p>
          <a:p>
            <a:pPr lvl="0"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облака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86"/>
          <p:cNvGrpSpPr/>
          <p:nvPr/>
        </p:nvGrpSpPr>
        <p:grpSpPr>
          <a:xfrm>
            <a:off x="2643174" y="4286256"/>
            <a:ext cx="3857652" cy="785818"/>
            <a:chOff x="3000364" y="4286256"/>
            <a:chExt cx="3857652" cy="785818"/>
          </a:xfrm>
        </p:grpSpPr>
        <p:sp>
          <p:nvSpPr>
            <p:cNvPr id="86" name="Овал 85"/>
            <p:cNvSpPr/>
            <p:nvPr/>
          </p:nvSpPr>
          <p:spPr>
            <a:xfrm>
              <a:off x="3000364" y="4286256"/>
              <a:ext cx="3857652" cy="7858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3714744" y="4357694"/>
              <a:ext cx="25003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0033CC"/>
                  </a:solidFill>
                </a:rPr>
                <a:t>+++++++++ </a:t>
              </a:r>
              <a:endParaRPr lang="ru-RU" sz="3200" b="1" dirty="0">
                <a:solidFill>
                  <a:srgbClr val="0033CC"/>
                </a:solidFill>
              </a:endParaRPr>
            </a:p>
          </p:txBody>
        </p:sp>
      </p:grpSp>
      <p:grpSp>
        <p:nvGrpSpPr>
          <p:cNvPr id="12" name="Group 2"/>
          <p:cNvGrpSpPr>
            <a:grpSpLocks/>
          </p:cNvGrpSpPr>
          <p:nvPr/>
        </p:nvGrpSpPr>
        <p:grpSpPr bwMode="auto">
          <a:xfrm>
            <a:off x="3714744" y="6458281"/>
            <a:ext cx="357188" cy="357187"/>
            <a:chOff x="1783" y="8526"/>
            <a:chExt cx="366" cy="388"/>
          </a:xfrm>
        </p:grpSpPr>
        <p:sp>
          <p:nvSpPr>
            <p:cNvPr id="89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698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698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" name="Group 2"/>
          <p:cNvGrpSpPr>
            <a:grpSpLocks/>
          </p:cNvGrpSpPr>
          <p:nvPr/>
        </p:nvGrpSpPr>
        <p:grpSpPr bwMode="auto">
          <a:xfrm>
            <a:off x="4429124" y="6400490"/>
            <a:ext cx="357188" cy="357187"/>
            <a:chOff x="1783" y="8526"/>
            <a:chExt cx="366" cy="388"/>
          </a:xfrm>
        </p:grpSpPr>
        <p:sp>
          <p:nvSpPr>
            <p:cNvPr id="92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698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698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" name="Group 2"/>
          <p:cNvGrpSpPr>
            <a:grpSpLocks/>
          </p:cNvGrpSpPr>
          <p:nvPr/>
        </p:nvGrpSpPr>
        <p:grpSpPr bwMode="auto">
          <a:xfrm>
            <a:off x="5072066" y="6379224"/>
            <a:ext cx="357188" cy="357187"/>
            <a:chOff x="1783" y="8526"/>
            <a:chExt cx="366" cy="388"/>
          </a:xfrm>
        </p:grpSpPr>
        <p:sp>
          <p:nvSpPr>
            <p:cNvPr id="95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698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698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5" name="Group 2"/>
          <p:cNvGrpSpPr>
            <a:grpSpLocks/>
          </p:cNvGrpSpPr>
          <p:nvPr/>
        </p:nvGrpSpPr>
        <p:grpSpPr bwMode="auto">
          <a:xfrm>
            <a:off x="5654203" y="6389857"/>
            <a:ext cx="357188" cy="357187"/>
            <a:chOff x="1783" y="8526"/>
            <a:chExt cx="366" cy="388"/>
          </a:xfrm>
        </p:grpSpPr>
        <p:sp>
          <p:nvSpPr>
            <p:cNvPr id="98" name="Line 3"/>
            <p:cNvSpPr>
              <a:spLocks noChangeShapeType="1"/>
            </p:cNvSpPr>
            <p:nvPr/>
          </p:nvSpPr>
          <p:spPr bwMode="auto">
            <a:xfrm>
              <a:off x="1871" y="8723"/>
              <a:ext cx="207" cy="0"/>
            </a:xfrm>
            <a:prstGeom prst="line">
              <a:avLst/>
            </a:prstGeom>
            <a:noFill/>
            <a:ln w="698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9" name="Oval 4"/>
            <p:cNvSpPr>
              <a:spLocks noChangeArrowheads="1"/>
            </p:cNvSpPr>
            <p:nvPr/>
          </p:nvSpPr>
          <p:spPr bwMode="auto">
            <a:xfrm>
              <a:off x="1783" y="8526"/>
              <a:ext cx="366" cy="388"/>
            </a:xfrm>
            <a:prstGeom prst="ellipse">
              <a:avLst/>
            </a:prstGeom>
            <a:noFill/>
            <a:ln w="698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9" name="Line 12"/>
          <p:cNvSpPr>
            <a:spLocks noChangeShapeType="1"/>
          </p:cNvSpPr>
          <p:nvPr/>
        </p:nvSpPr>
        <p:spPr bwMode="auto">
          <a:xfrm rot="-360000" flipH="1">
            <a:off x="4526478" y="4859157"/>
            <a:ext cx="72000" cy="86400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0" name="Line 12"/>
          <p:cNvSpPr>
            <a:spLocks noChangeShapeType="1"/>
          </p:cNvSpPr>
          <p:nvPr/>
        </p:nvSpPr>
        <p:spPr bwMode="auto">
          <a:xfrm rot="-300000" flipV="1">
            <a:off x="4543533" y="3933100"/>
            <a:ext cx="45719" cy="500066"/>
          </a:xfrm>
          <a:prstGeom prst="line">
            <a:avLst/>
          </a:prstGeom>
          <a:noFill/>
          <a:ln w="57150">
            <a:solidFill>
              <a:srgbClr val="0033CC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340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400"/>
                                        <p:tgtEl>
                                          <p:spTgt spid="8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400"/>
                                        <p:tgtEl>
                                          <p:spTgt spid="8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400"/>
                                        <p:tgtEl>
                                          <p:spTgt spid="8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48148E-6 L 0.00416 -0.1067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5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40741E-7 L 0.00382 -0.1208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 -0.00255 L -0.00399 0.1733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88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84 -0.02106 L -0.01788 0.13959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8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61 -2.59259E-6 L 0.0184 0.1395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7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191 0.1291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65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59259E-6 L 0.00174 0.1187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59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1042 L -0.00139 0.18889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-0.0243 L 0.00035 -0.00532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4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4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4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9" dur="400"/>
                                        <p:tgtEl>
                                          <p:spTgt spid="8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0" dur="400"/>
                                        <p:tgtEl>
                                          <p:spTgt spid="8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400"/>
                                        <p:tgtEl>
                                          <p:spTgt spid="8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800"/>
                            </p:stCondLst>
                            <p:childTnLst>
                              <p:par>
                                <p:cTn id="12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62856E-6 L 0.10156 0.0044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2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0.00255 L 0.10572 -0.00949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500"/>
                            </p:stCondLst>
                            <p:childTnLst>
                              <p:par>
                                <p:cTn id="1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500"/>
                            </p:stCondLst>
                            <p:childTnLst>
                              <p:par>
                                <p:cTn id="18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7" dur="400"/>
                                        <p:tgtEl>
                                          <p:spTgt spid="8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8" dur="400"/>
                                        <p:tgtEl>
                                          <p:spTgt spid="8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400"/>
                                        <p:tgtEl>
                                          <p:spTgt spid="8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4800"/>
                            </p:stCondLst>
                            <p:childTnLst>
                              <p:par>
                                <p:cTn id="20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0.0191 -0.13148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" y="-66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0.00399 -0.12315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62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48148E-6 L -0.01111 -0.11991 " pathEditMode="relative" rAng="0" ptsTypes="AA">
                                      <p:cBhvr>
                                        <p:cTn id="20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-60"/>
                                    </p:animMotion>
                                  </p:childTnLst>
                                </p:cTn>
                              </p:par>
                              <p:par>
                                <p:cTn id="20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L -0.03542 -0.13218 " pathEditMode="relative" rAng="0" ptsTypes="AA">
                                      <p:cBhvr>
                                        <p:cTn id="2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" y="-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800"/>
                            </p:stCondLst>
                            <p:childTnLst>
                              <p:par>
                                <p:cTn id="2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7" grpId="0" animBg="1"/>
      <p:bldP spid="4107" grpId="1" animBg="1"/>
      <p:bldP spid="4108" grpId="0" animBg="1"/>
      <p:bldP spid="4108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6" grpId="0"/>
      <p:bldP spid="40" grpId="0" animBg="1"/>
      <p:bldP spid="41" grpId="0" animBg="1"/>
      <p:bldP spid="45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81" grpId="0" animBg="1"/>
      <p:bldP spid="82" grpId="0" autoUpdateAnimBg="0"/>
      <p:bldP spid="83" grpId="0" autoUpdateAnimBg="0"/>
      <p:bldP spid="84" grpId="0" autoUpdateAnimBg="0"/>
      <p:bldP spid="79" grpId="0" animBg="1"/>
      <p:bldP spid="8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88584" y="-24"/>
            <a:ext cx="125541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32" y="71414"/>
            <a:ext cx="1571636" cy="1545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57232"/>
            <a:ext cx="8358214" cy="2500330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№6</a:t>
            </a:r>
          </a:p>
          <a:p>
            <a:pPr algn="ctr"/>
            <a:r>
              <a:rPr lang="en-US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25-29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962-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959-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955-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973- 991- </a:t>
            </a:r>
            <a:endParaRPr lang="en-US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500"/>
                            </p:stCondLst>
                            <p:childTnLst>
                              <p:par>
                                <p:cTn id="7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0"/>
                            </p:stCondLst>
                            <p:childTnLst>
                              <p:par>
                                <p:cTn id="74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500"/>
                            </p:stCondLst>
                            <p:childTnLst>
                              <p:par>
                                <p:cTn id="81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500"/>
                            </p:stCondLst>
                            <p:childTnLst>
                              <p:par>
                                <p:cTn id="86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500"/>
                            </p:stCondLst>
                            <p:childTnLst>
                              <p:par>
                                <p:cTn id="91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6500"/>
                            </p:stCondLst>
                            <p:childTnLst>
                              <p:par>
                                <p:cTn id="9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-2"/>
          <a:ext cx="9144000" cy="6409546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4034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раздел (</a:t>
                      </a: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) </a:t>
                      </a:r>
                      <a:r>
                        <a:rPr lang="ru-RU" sz="1800" b="1" cap="all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электрические явления –1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         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      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Урок - 3 (зт7) № 25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cap="all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ТЕМА: Электрон. Строение атома. проводники и изоляторы.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02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ЦЕЛИ:1.Закрепить знания по теме №7       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    2.Создать условия для усвоения понятий </a:t>
                      </a:r>
                      <a:r>
                        <a:rPr lang="ru-RU" sz="18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электрический ток,  источники тока, электрическая цепь" "электрический ток в металлах и жидкостях</a:t>
                      </a:r>
                      <a:r>
                        <a:rPr lang="ru-RU" sz="1800" b="1" i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".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24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u="sng" cap="all" dirty="0">
                          <a:latin typeface="Times New Roman"/>
                          <a:ea typeface="Times New Roman"/>
                          <a:cs typeface="Times New Roman"/>
                        </a:rPr>
                        <a:t>Задачи:   </a:t>
                      </a:r>
                      <a:r>
                        <a:rPr lang="ru-RU" sz="1800" b="1" cap="all" dirty="0">
                          <a:latin typeface="Times New Roman"/>
                          <a:ea typeface="Times New Roman"/>
                          <a:cs typeface="Times New Roman"/>
                        </a:rPr>
                        <a:t>1) О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бобщить и систематизировать знания учащихся по теме №7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2) Организовать применение знаний в речевой и графической учебной практике.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3) Организовать применение знаний в измененных и нестандартных условиях при решении качественных задач.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4.Способствовать усвоению понятий темы 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№8.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6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 u="sng" cap="all">
                          <a:latin typeface="Times New Roman"/>
                          <a:ea typeface="Times New Roman"/>
                          <a:cs typeface="Times New Roman"/>
                        </a:rPr>
                        <a:t>ТИп УРОКА</a:t>
                      </a:r>
                      <a:r>
                        <a:rPr lang="ru-RU" sz="1800" b="1" i="1" cap="all">
                          <a:latin typeface="Times New Roman"/>
                          <a:ea typeface="Times New Roman"/>
                          <a:cs typeface="Times New Roman"/>
                        </a:rPr>
                        <a:t>: О</a:t>
                      </a:r>
                      <a:r>
                        <a:rPr lang="ru-RU" sz="1800" b="1" i="1">
                          <a:latin typeface="Times New Roman"/>
                          <a:ea typeface="Times New Roman"/>
                          <a:cs typeface="Times New Roman"/>
                        </a:rPr>
                        <a:t>тработки знаний и умений по тем, </a:t>
                      </a:r>
                      <a:r>
                        <a:rPr lang="ru-RU" sz="1800" i="1">
                          <a:latin typeface="Times New Roman"/>
                          <a:ea typeface="Times New Roman"/>
                          <a:cs typeface="Times New Roman"/>
                        </a:rPr>
                        <a:t> комбинированный с элементами технологии усвоения и изучения нового материала.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02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 u="sng" cap="all">
                          <a:latin typeface="Times New Roman"/>
                          <a:ea typeface="Times New Roman"/>
                          <a:cs typeface="Times New Roman"/>
                        </a:rPr>
                        <a:t>ВИД УРО КА:  </a:t>
                      </a:r>
                      <a:r>
                        <a:rPr lang="ru-RU" sz="1800" i="1">
                          <a:latin typeface="Times New Roman"/>
                          <a:ea typeface="Times New Roman"/>
                          <a:cs typeface="Times New Roman"/>
                        </a:rPr>
                        <a:t>репродуктивный в форме закрепления суждений и решения  творческих качественных и количественных задач  .О</a:t>
                      </a: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 объяснительно иллюстративный в форме эвристической беседы с частично поисковыми элементами и демонстрациями.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6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ДЕМОНСТРАЦИИ: 1.Источники тока :гальванические элементы, аккумуляторы, </a:t>
                      </a:r>
                      <a:r>
                        <a:rPr lang="ru-RU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электрофорная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 машина, термоэлемент, фотоэлемент. 2.Составление электрической цепи.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832" marR="6383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079961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-1" y="0"/>
          <a:ext cx="9144001" cy="6858001"/>
        </p:xfrm>
        <a:graphic>
          <a:graphicData uri="http://schemas.openxmlformats.org/drawingml/2006/table">
            <a:tbl>
              <a:tblPr/>
              <a:tblGrid>
                <a:gridCol w="473424"/>
                <a:gridCol w="7540209"/>
                <a:gridCol w="1130368"/>
              </a:tblGrid>
              <a:tr h="7837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832" marR="6383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Объяснение Д/З (гр.№2) и консультация по теме 7.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832" marR="6383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5м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34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832" marR="6383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Процесс усвоения    </a:t>
                      </a:r>
                      <a:endParaRPr lang="ru-RU" sz="2400" i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</a:t>
                      </a:r>
                      <a:r>
                        <a:rPr lang="ru-RU" sz="24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аудиализация</a:t>
                      </a:r>
                      <a:r>
                        <a:rPr lang="ru-RU" sz="24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-     опыт Резерфорда, ионы;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831215"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</a:t>
                      </a:r>
                      <a:r>
                        <a:rPr lang="ru-RU" sz="2400" b="1" i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r>
                        <a:rPr lang="ru-RU" sz="2400" b="1" i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     заряды плюс и минус.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102235">
                        <a:spcAft>
                          <a:spcPts val="0"/>
                        </a:spcAft>
                      </a:pPr>
                      <a:r>
                        <a:rPr lang="ru-RU" sz="24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514  </a:t>
                      </a:r>
                      <a:r>
                        <a:rPr lang="ru-RU" sz="2400" b="1" baseline="-25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r>
                        <a:rPr lang="en-US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</a:t>
                      </a:r>
                      <a:r>
                        <a:rPr lang="ru-RU" sz="2400" b="1" baseline="30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</a:t>
                      </a:r>
                      <a:r>
                        <a:rPr lang="ru-RU" sz="2400" baseline="30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</a:t>
                      </a: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514     </a:t>
                      </a:r>
                      <a:r>
                        <a:rPr lang="ru-RU" sz="2400" b="1" baseline="-25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r>
                        <a:rPr lang="en-US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</a:t>
                      </a:r>
                      <a:r>
                        <a:rPr lang="ru-RU" sz="2400" b="1" baseline="30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832" marR="6383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10м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69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832" marR="6383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Создание проблемной ситуации   </a:t>
                      </a:r>
                      <a:r>
                        <a:rPr lang="ru-RU" sz="2400" b="1" i="1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Почему палочка притягивает мелкие бумажки?</a:t>
                      </a:r>
                      <a:r>
                        <a:rPr lang="ru-RU" sz="24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(Демонстрация №1)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Эвристическая беседа по материалу темы № 8 с демонстрациями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Повторение темы по ОК</a:t>
                      </a:r>
                      <a:r>
                        <a:rPr lang="ru-RU" sz="2400" i="1" u="sng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2400" i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i="1" u="sng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Первичная обратная связь</a:t>
                      </a:r>
                      <a:endParaRPr lang="ru-RU" sz="2400" i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стр. 70  ??? №2,3,4,5,6,7,8      стр. 71 ???  №1,2,3,4.    стр. 73 ???  №1,2,3,4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832" marR="6383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15м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15м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37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д.з</a:t>
                      </a:r>
                    </a:p>
                  </a:txBody>
                  <a:tcPr marL="63832" marR="63832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гр.2.    </a:t>
                      </a:r>
                      <a:r>
                        <a:rPr lang="ru-RU" sz="32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§ 32- 35  (т №8)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 cap="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</a:t>
                      </a:r>
                      <a:r>
                        <a:rPr lang="ru-RU" sz="32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86042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6734141"/>
        </p:xfrm>
        <a:graphic>
          <a:graphicData uri="http://schemas.openxmlformats.org/drawingml/2006/table">
            <a:tbl>
              <a:tblPr/>
              <a:tblGrid>
                <a:gridCol w="626301"/>
                <a:gridCol w="7760569"/>
                <a:gridCol w="757130"/>
              </a:tblGrid>
              <a:tr h="125808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раздел (</a:t>
                      </a:r>
                      <a:r>
                        <a:rPr lang="en-US" sz="1400" b="1">
                          <a:latin typeface="Times New Roman"/>
                          <a:ea typeface="Times New Roman"/>
                        </a:rPr>
                        <a:t>II</a:t>
                      </a:r>
                      <a:r>
                        <a:rPr lang="ru-RU" sz="1400" b="1">
                          <a:latin typeface="Times New Roman"/>
                          <a:ea typeface="Times New Roman"/>
                        </a:rPr>
                        <a:t>) </a:t>
                      </a:r>
                      <a:r>
                        <a:rPr lang="ru-RU" sz="1400" b="1" cap="all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электрические явления –1</a:t>
                      </a:r>
                      <a:r>
                        <a:rPr lang="ru-RU" sz="1400" b="1">
                          <a:latin typeface="Times New Roman"/>
                          <a:ea typeface="Times New Roman"/>
                        </a:rPr>
                        <a:t>                                     Урок - 2 (зт6,т7) № 24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7178" marR="47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5808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cap="all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ТЕМА: Электрическое поле . Делимость </a:t>
                      </a:r>
                      <a:r>
                        <a:rPr lang="ru-RU" sz="1400" b="1" cap="all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эл</a:t>
                      </a:r>
                      <a:r>
                        <a:rPr lang="ru-RU" sz="1400" b="1" cap="all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. заряда.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7178" marR="47178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32274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ЦЕЛИ:1.Закрепить знания по теме №6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u="sng" cap="all" dirty="0">
                          <a:latin typeface="Times New Roman"/>
                          <a:ea typeface="Times New Roman"/>
                        </a:rPr>
                        <a:t>Задачи: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cap="all" dirty="0">
                          <a:latin typeface="Times New Roman"/>
                          <a:ea typeface="Times New Roman"/>
                        </a:rPr>
                        <a:t>1) О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бобщить и систематизировать знания учащихся по теме №6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2) Организовать применение знаний в речевой и графической учебной практике.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3) Организовать применение знаний в измененных и нестандартных условиях при решении качественных задач.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4. Создать условия для усвоения понятий </a:t>
                      </a: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"электрический заряд" " электризация" два рода зарядов" "проводники, диэлектрики, электрическое поле , взаимодействие зарядов</a:t>
                      </a:r>
                      <a:r>
                        <a:rPr lang="ru-RU" sz="1400" b="1" i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"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на основании строения атома.</a:t>
                      </a:r>
                      <a:r>
                        <a:rPr lang="ru-RU" sz="1400" b="1" i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7178" marR="47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1616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 u="sng" cap="all">
                          <a:latin typeface="Times New Roman"/>
                          <a:ea typeface="Times New Roman"/>
                        </a:rPr>
                        <a:t>ТИп УРОКА:</a:t>
                      </a:r>
                      <a:r>
                        <a:rPr lang="ru-RU" sz="1400" i="1">
                          <a:latin typeface="Times New Roman"/>
                          <a:ea typeface="Times New Roman"/>
                        </a:rPr>
                        <a:t> комбинированный с элементами технологии усвоения и изучения нового материала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7178" marR="47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1616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u="sng" cap="all">
                          <a:latin typeface="Times New Roman"/>
                          <a:ea typeface="Times New Roman"/>
                        </a:rPr>
                        <a:t>ВИД УРОКА:</a:t>
                      </a:r>
                      <a:r>
                        <a:rPr lang="ru-RU" sz="1400">
                          <a:latin typeface="Times New Roman"/>
                          <a:ea typeface="Times New Roman"/>
                        </a:rPr>
                        <a:t> объяснительно иллюстративный в форме эвристической беседы с частично поисковыми элементами и демонстрациями.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7178" marR="47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1616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ДЕМОНСТРАЦИИ:1.табл. "строение атома"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                                     2.к/фр "Опыт Резерфорда."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7178" marR="47178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58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7178" marR="47178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ХОД УРОКА: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7178" marR="47178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7178" marR="47178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8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cap="all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7178" marR="47178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</a:rPr>
                        <a:t>Объяснение </a:t>
                      </a:r>
                      <a:r>
                        <a:rPr lang="ru-RU" sz="1400" i="1" dirty="0" smtClean="0">
                          <a:latin typeface="Times New Roman"/>
                          <a:ea typeface="Times New Roman"/>
                        </a:rPr>
                        <a:t>Д/З  ( </a:t>
                      </a:r>
                      <a:r>
                        <a:rPr lang="ru-RU" sz="1400" i="1" dirty="0">
                          <a:latin typeface="Times New Roman"/>
                          <a:ea typeface="Times New Roman"/>
                        </a:rPr>
                        <a:t>консультация по теме 6).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7178" marR="47178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5м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7178" marR="47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6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u="sng" cap="all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7178" marR="47178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</a:rPr>
                        <a:t>Процесс усвоения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365125" algn="l"/>
                        </a:tabLst>
                      </a:pPr>
                      <a:r>
                        <a:rPr lang="ru-RU" sz="1400" b="1" i="1">
                          <a:latin typeface="Times New Roman"/>
                          <a:ea typeface="Times New Roman"/>
                        </a:rPr>
                        <a:t>аудиализация  - 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-"/>
                        <a:tabLst>
                          <a:tab pos="831215" algn="l"/>
                        </a:tabLst>
                      </a:pPr>
                      <a:r>
                        <a:rPr lang="ru-RU" sz="1400" b="1" i="1">
                          <a:latin typeface="Times New Roman"/>
                          <a:ea typeface="Times New Roman"/>
                        </a:rPr>
                        <a:t>Электрический заряд, взаимодействие зарядов, электроскоп;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-"/>
                        <a:tabLst>
                          <a:tab pos="921385" algn="l"/>
                        </a:tabLst>
                      </a:pPr>
                      <a:r>
                        <a:rPr lang="ru-RU" sz="1400" b="1" i="1">
                          <a:latin typeface="Times New Roman"/>
                          <a:ea typeface="Times New Roman"/>
                        </a:rPr>
                        <a:t>Электрическое поле, делимость электрических зарядов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marL="102235"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Times New Roman"/>
                        </a:rPr>
                        <a:t>*  визуализация   -?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7178" marR="47178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7178" marR="47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6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u="sng" cap="all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7178" marR="47178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</a:rPr>
                        <a:t>Создание проблемной ситуации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Как и почему происходит электризация тел?   </a:t>
                      </a:r>
                      <a:r>
                        <a:rPr lang="ru-RU" sz="1400" i="1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b="1" i="1">
                          <a:latin typeface="Times New Roman"/>
                          <a:ea typeface="Times New Roman"/>
                        </a:rPr>
                        <a:t>к/фр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7178" marR="47178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5м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7178" marR="47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8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cap="all">
                          <a:latin typeface="Times New Roman"/>
                        </a:rPr>
                        <a:t>4</a:t>
                      </a:r>
                      <a:endParaRPr lang="ru-RU" sz="1200" b="1" cap="all">
                        <a:latin typeface="Times New Roman"/>
                      </a:endParaRPr>
                    </a:p>
                  </a:txBody>
                  <a:tcPr marL="47178" marR="47178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Эвристическая беседа по материалу темы № 7 с демонстрациями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47178" marR="47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7178" marR="47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8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u="sng" cap="all">
                          <a:latin typeface="Times New Roman"/>
                        </a:rPr>
                        <a:t>5.</a:t>
                      </a:r>
                      <a:endParaRPr lang="ru-RU" sz="1200" b="1" cap="all">
                        <a:latin typeface="Times New Roman"/>
                      </a:endParaRPr>
                    </a:p>
                  </a:txBody>
                  <a:tcPr marL="47178" marR="47178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Повторение темы по ОК</a:t>
                      </a:r>
                      <a:endParaRPr lang="ru-RU" sz="1200" b="1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47178" marR="47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5м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7178" marR="47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9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u="sng" cap="all">
                          <a:latin typeface="Times New Roman"/>
                        </a:rPr>
                        <a:t>6.</a:t>
                      </a:r>
                      <a:endParaRPr lang="ru-RU" sz="1200" b="1" cap="all">
                        <a:latin typeface="Times New Roman"/>
                      </a:endParaRPr>
                    </a:p>
                  </a:txBody>
                  <a:tcPr marL="47178" marR="47178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u="sng">
                          <a:latin typeface="Times New Roman"/>
                          <a:ea typeface="Times New Roman"/>
                        </a:rPr>
                        <a:t>Первичная обратная связь</a:t>
                      </a:r>
                      <a:endParaRPr lang="ru-RU" sz="1400" i="1">
                        <a:latin typeface="Times New Roman"/>
                        <a:ea typeface="Times New Roman"/>
                      </a:endParaRPr>
                    </a:p>
                    <a:p>
                      <a:pPr indent="190500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1. №№№ 513-516   (стр. атома)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  <a:p>
                      <a:pPr indent="190500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                517,518   (электризация)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  <a:p>
                      <a:pPr indent="190500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                519-525  (проводники) 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47178" marR="47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5м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7178" marR="47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8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u="sng" cap="all">
                          <a:latin typeface="Times New Roman"/>
                        </a:rPr>
                        <a:t>д.з</a:t>
                      </a:r>
                      <a:endParaRPr lang="ru-RU" sz="1200" b="1" cap="all">
                        <a:latin typeface="Times New Roman"/>
                      </a:endParaRPr>
                    </a:p>
                  </a:txBody>
                  <a:tcPr marL="47178" marR="47178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Times New Roman"/>
                        </a:rPr>
                        <a:t>§ 29-31  (т №7)</a:t>
                      </a:r>
                      <a:endParaRPr lang="ru-RU" sz="1400" i="1">
                        <a:latin typeface="Times New Roman"/>
                        <a:ea typeface="Times New Roman"/>
                      </a:endParaRPr>
                    </a:p>
                  </a:txBody>
                  <a:tcPr marL="47178" marR="47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50м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7178" marR="471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2852"/>
            <a:ext cx="7215206" cy="2143140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Гр1</a:t>
            </a:r>
            <a:r>
              <a:rPr lang="pt-BR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it-IT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568 562- 550 549 544 </a:t>
            </a:r>
            <a:r>
              <a:rPr lang="it-IT" sz="4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it-IT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it-IT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it-IT" sz="4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500"/>
                            </p:stCondLst>
                            <p:childTnLst>
                              <p:par>
                                <p:cTn id="78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500"/>
                            </p:stCondLst>
                            <p:childTnLst>
                              <p:par>
                                <p:cTn id="83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500"/>
                            </p:stCondLst>
                            <p:childTnLst>
                              <p:par>
                                <p:cTn id="88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500"/>
                            </p:stCondLst>
                            <p:childTnLst>
                              <p:par>
                                <p:cTn id="9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 rot="182569">
            <a:off x="6616039" y="2895836"/>
            <a:ext cx="1458436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20,8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52864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568. Масса воздушного шара составляет 450кг. Его объём 1600м</a:t>
            </a:r>
            <a:r>
              <a:rPr lang="ru-RU" sz="2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Вычислите подъёмную силу этого шара наполненного гелием.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36"/>
          <p:cNvSpPr txBox="1">
            <a:spLocks/>
          </p:cNvSpPr>
          <p:nvPr/>
        </p:nvSpPr>
        <p:spPr>
          <a:xfrm>
            <a:off x="0" y="1428736"/>
            <a:ext cx="8215338" cy="5672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Что? Воздушный шар   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Как? В равновесии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6380" y="0"/>
            <a:ext cx="3857620" cy="163121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baseline="-250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1600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=450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400" b="1" baseline="-25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гелия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0,18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(кг/м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ts val="4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400" b="1" baseline="-25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воздуха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1,3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(кг/м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макс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-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2500306"/>
            <a:ext cx="7643834" cy="523220"/>
          </a:xfrm>
          <a:prstGeom prst="rect">
            <a:avLst/>
          </a:prstGeom>
          <a:noFill/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воздуха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1,3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·9,8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·1600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baseline="30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39906" y="4073444"/>
            <a:ext cx="1928826" cy="1143008"/>
          </a:xfrm>
          <a:prstGeom prst="ellipse">
            <a:avLst/>
          </a:prstGeom>
          <a:solidFill>
            <a:schemeClr val="accent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 rot="5400000">
            <a:off x="1085745" y="5392751"/>
            <a:ext cx="1071570" cy="158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330106" y="5786454"/>
            <a:ext cx="18117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(M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)g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5500702"/>
            <a:ext cx="1357322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3500438"/>
            <a:ext cx="1316434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воздух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26176" y="3079080"/>
            <a:ext cx="682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317936" y="5198908"/>
            <a:ext cx="642910" cy="500066"/>
          </a:xfrm>
          <a:prstGeom prst="rect">
            <a:avLst/>
          </a:prstGeom>
          <a:solidFill>
            <a:srgbClr val="00B0F0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880668" y="5059036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rot="5400000" flipH="1" flipV="1">
            <a:off x="815239" y="3955011"/>
            <a:ext cx="1639562" cy="16040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>
            <a:off x="1356496" y="5214156"/>
            <a:ext cx="714380" cy="1588"/>
          </a:xfrm>
          <a:prstGeom prst="straightConnector1">
            <a:avLst/>
          </a:prstGeom>
          <a:ln w="98425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0" y="4429132"/>
            <a:ext cx="1143008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груз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000240"/>
            <a:ext cx="8715404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–Р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(M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)g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  </a:t>
            </a:r>
            <a:r>
              <a:rPr lang="ru-RU" sz="2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(условие равновесия)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214282" y="6286520"/>
            <a:ext cx="1714512" cy="5232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7,38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кН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43702" y="2428868"/>
            <a:ext cx="2500298" cy="584775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20800Н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F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714480" y="3425611"/>
            <a:ext cx="5357850" cy="646331"/>
          </a:xfrm>
          <a:prstGeom prst="rect">
            <a:avLst/>
          </a:prstGeom>
          <a:noFill/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гелия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,18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·1600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baseline="30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72330" y="3429000"/>
            <a:ext cx="1500198" cy="584775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288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785918" y="4143380"/>
            <a:ext cx="6357982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(M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=(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450кг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+288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)·9,8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Н/кг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643802" y="4143380"/>
            <a:ext cx="1500198" cy="584775"/>
          </a:xfrm>
          <a:prstGeom prst="rect">
            <a:avLst/>
          </a:prstGeom>
          <a:solidFill>
            <a:schemeClr val="bg2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7380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500298" y="4786322"/>
            <a:ext cx="3143272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(M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)g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dirty="0"/>
          </a:p>
        </p:txBody>
      </p:sp>
      <p:sp>
        <p:nvSpPr>
          <p:cNvPr id="46" name="TextBox 45"/>
          <p:cNvSpPr txBox="1"/>
          <p:nvPr/>
        </p:nvSpPr>
        <p:spPr>
          <a:xfrm>
            <a:off x="3714744" y="5286388"/>
            <a:ext cx="3714776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=20,8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кН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7,38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кН=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dirty="0"/>
          </a:p>
        </p:txBody>
      </p:sp>
      <p:sp>
        <p:nvSpPr>
          <p:cNvPr id="47" name="TextBox 46"/>
          <p:cNvSpPr txBox="1"/>
          <p:nvPr/>
        </p:nvSpPr>
        <p:spPr>
          <a:xfrm>
            <a:off x="7429584" y="5273117"/>
            <a:ext cx="1785886" cy="584775"/>
          </a:xfrm>
          <a:prstGeom prst="rect">
            <a:avLst/>
          </a:prstGeom>
          <a:solidFill>
            <a:schemeClr val="bg2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13,42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Содержимое 36"/>
          <p:cNvSpPr txBox="1">
            <a:spLocks/>
          </p:cNvSpPr>
          <p:nvPr/>
        </p:nvSpPr>
        <p:spPr>
          <a:xfrm>
            <a:off x="3071834" y="5786454"/>
            <a:ext cx="6072166" cy="107154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Ответ: шар наполненный гелием может поднять груз в 13,42кН</a:t>
            </a:r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0" y="-47773"/>
            <a:ext cx="825674" cy="4524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№11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32007E-6 L -0.53525 0.01942 " pathEditMode="relative" rAng="0" ptsTypes="AA">
                                      <p:cBhvr>
                                        <p:cTn id="9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" y="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1000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1000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3" grpId="0" animBg="1"/>
      <p:bldP spid="6" grpId="0" animBg="1"/>
      <p:bldP spid="16" grpId="0" animBg="1"/>
      <p:bldP spid="18" grpId="0" animBg="1"/>
      <p:bldP spid="20" grpId="0"/>
      <p:bldP spid="21" grpId="0" animBg="1"/>
      <p:bldP spid="22" grpId="0" animBg="1"/>
      <p:bldP spid="23" grpId="0"/>
      <p:bldP spid="24" grpId="0" animBg="1"/>
      <p:bldP spid="25" grpId="0"/>
      <p:bldP spid="30" grpId="0" animBg="1"/>
      <p:bldP spid="4" grpId="0" build="allAtOnce" animBg="1"/>
      <p:bldP spid="39" grpId="0" animBg="1"/>
      <p:bldP spid="17" grpId="0" animBg="1"/>
      <p:bldP spid="41" grpId="0" animBg="1"/>
      <p:bldP spid="42" grpId="0" animBg="1"/>
      <p:bldP spid="43" grpId="0" animBg="1"/>
      <p:bldP spid="44" grpId="0" animBg="1"/>
      <p:bldP spid="45" grpId="0" build="allAtOnce" animBg="1"/>
      <p:bldP spid="46" grpId="0" build="allAtOnce" animBg="1"/>
      <p:bldP spid="47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5" cstate="print"/>
          <a:srcRect l="32227" t="60792" r="11523" b="31884"/>
          <a:stretch>
            <a:fillRect/>
          </a:stretch>
        </p:blipFill>
        <p:spPr bwMode="auto">
          <a:xfrm>
            <a:off x="0" y="714356"/>
            <a:ext cx="642938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 l="40430" t="15381" r="19140" b="51660"/>
          <a:stretch>
            <a:fillRect/>
          </a:stretch>
        </p:blipFill>
        <p:spPr bwMode="auto">
          <a:xfrm>
            <a:off x="5748326" y="1428760"/>
            <a:ext cx="3395674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6" cstate="print"/>
          <a:srcRect l="10156" t="32422" r="10742" b="59521"/>
          <a:stretch>
            <a:fillRect/>
          </a:stretch>
        </p:blipFill>
        <p:spPr bwMode="auto">
          <a:xfrm>
            <a:off x="0" y="0"/>
            <a:ext cx="91440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1500174"/>
            <a:ext cx="5143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чём причина выталкивающей силы?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85784" y="2500306"/>
            <a:ext cx="68580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Сила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давления на нижнюю грань больше,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чем на верхнюю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71406" y="3786190"/>
            <a:ext cx="4614853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4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cap="all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возд</a:t>
            </a:r>
            <a:r>
              <a:rPr lang="en-US" sz="4000" b="1" cap="all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cap="all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40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возд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ПОГР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16200000" flipV="1">
            <a:off x="8138842" y="2066620"/>
            <a:ext cx="12960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7"/>
          <p:cNvGrpSpPr/>
          <p:nvPr/>
        </p:nvGrpSpPr>
        <p:grpSpPr>
          <a:xfrm>
            <a:off x="7786710" y="928670"/>
            <a:ext cx="1071570" cy="523220"/>
            <a:chOff x="3214678" y="2143117"/>
            <a:chExt cx="857256" cy="523220"/>
          </a:xfrm>
        </p:grpSpPr>
        <p:sp>
          <p:nvSpPr>
            <p:cNvPr id="12" name="TextBox 11"/>
            <p:cNvSpPr txBox="1"/>
            <p:nvPr/>
          </p:nvSpPr>
          <p:spPr>
            <a:xfrm>
              <a:off x="3214678" y="2143117"/>
              <a:ext cx="857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Возд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Прямая со стрелкой 12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Прямая со стрелкой 13"/>
          <p:cNvCxnSpPr/>
          <p:nvPr/>
        </p:nvCxnSpPr>
        <p:spPr>
          <a:xfrm rot="16200000" flipV="1">
            <a:off x="6281454" y="2148174"/>
            <a:ext cx="1296000" cy="0"/>
          </a:xfrm>
          <a:prstGeom prst="straightConnector1">
            <a:avLst/>
          </a:prstGeom>
          <a:ln w="762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7"/>
          <p:cNvGrpSpPr/>
          <p:nvPr/>
        </p:nvGrpSpPr>
        <p:grpSpPr>
          <a:xfrm>
            <a:off x="5857883" y="1071546"/>
            <a:ext cx="1143008" cy="523220"/>
            <a:chOff x="3214676" y="2143117"/>
            <a:chExt cx="914406" cy="523220"/>
          </a:xfrm>
        </p:grpSpPr>
        <p:sp>
          <p:nvSpPr>
            <p:cNvPr id="16" name="TextBox 15"/>
            <p:cNvSpPr txBox="1"/>
            <p:nvPr/>
          </p:nvSpPr>
          <p:spPr>
            <a:xfrm>
              <a:off x="3214676" y="2143117"/>
              <a:ext cx="9144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err="1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угл.газ</a:t>
              </a:r>
              <a:endParaRPr lang="ru-RU" sz="28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00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4659456" y="3786190"/>
            <a:ext cx="2869696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4000" b="1" cap="all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1,29</a:t>
            </a:r>
            <a:r>
              <a:rPr lang="ru-RU" sz="4000" b="1" cap="all" dirty="0" smtClean="0">
                <a:latin typeface="Times New Roman" pitchFamily="18" charset="0"/>
                <a:cs typeface="Times New Roman" pitchFamily="18" charset="0"/>
              </a:rPr>
              <a:t>·9,8·</a:t>
            </a:r>
            <a:r>
              <a:rPr lang="ru-RU" sz="4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7441749" y="3786190"/>
            <a:ext cx="1729961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40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129Н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28585" y="4500570"/>
            <a:ext cx="4802405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4000" b="1" cap="all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cap="all" baseline="-250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угл.г</a:t>
            </a:r>
            <a:r>
              <a:rPr lang="en-US" sz="4000" b="1" cap="all" baseline="-25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cap="all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4000" b="1" baseline="-250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угл.г</a:t>
            </a:r>
            <a:r>
              <a:rPr lang="ru-RU" sz="4000" b="1" baseline="-25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ПОГР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4631746" y="4500570"/>
            <a:ext cx="2869696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4000" b="1" cap="all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cap="all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1,98</a:t>
            </a:r>
            <a:r>
              <a:rPr lang="ru-RU" sz="4000" b="1" cap="all" dirty="0" smtClean="0">
                <a:latin typeface="Times New Roman" pitchFamily="18" charset="0"/>
                <a:cs typeface="Times New Roman" pitchFamily="18" charset="0"/>
              </a:rPr>
              <a:t>·9,8·</a:t>
            </a:r>
            <a:r>
              <a:rPr lang="ru-RU" sz="4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7414071" y="4500570"/>
            <a:ext cx="1729961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4000" b="1" cap="all" baseline="-25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cap="all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198Н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-32" y="5288364"/>
            <a:ext cx="9144032" cy="156966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Ответ: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 банке сосуд приподнимется, т.к. </a:t>
            </a:r>
          </a:p>
          <a:p>
            <a:pPr lvl="0"/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выталкивающая сила углекислого газа</a:t>
            </a:r>
          </a:p>
          <a:p>
            <a:pPr lvl="0"/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больше воздушной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0" y="0"/>
            <a:ext cx="825674" cy="4524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№12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rot="5400000" flipH="1" flipV="1">
            <a:off x="2244773" y="1957087"/>
            <a:ext cx="1656000" cy="1941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-32" y="928670"/>
            <a:ext cx="33575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44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1000</a:t>
            </a: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6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lvl="0"/>
            <a:r>
              <a:rPr lang="el-GR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=5·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0,5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6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800" y="2209631"/>
            <a:ext cx="1857388" cy="642942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072330" y="2471633"/>
            <a:ext cx="2071702" cy="1428760"/>
          </a:xfrm>
          <a:prstGeom prst="rect">
            <a:avLst/>
          </a:prstGeom>
          <a:solidFill>
            <a:schemeClr val="accent6">
              <a:lumMod val="60000"/>
              <a:lumOff val="40000"/>
              <a:alpha val="64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4"/>
          <p:cNvGrpSpPr/>
          <p:nvPr/>
        </p:nvGrpSpPr>
        <p:grpSpPr>
          <a:xfrm>
            <a:off x="7238956" y="3333624"/>
            <a:ext cx="1071538" cy="584775"/>
            <a:chOff x="2714612" y="4429132"/>
            <a:chExt cx="714380" cy="967202"/>
          </a:xfrm>
        </p:grpSpPr>
        <p:sp>
          <p:nvSpPr>
            <p:cNvPr id="11" name="TextBox 10"/>
            <p:cNvSpPr txBox="1"/>
            <p:nvPr/>
          </p:nvSpPr>
          <p:spPr>
            <a:xfrm>
              <a:off x="2714612" y="4429132"/>
              <a:ext cx="714380" cy="967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Прямая со стрелкой 11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Прямая со стрелкой 12"/>
          <p:cNvCxnSpPr/>
          <p:nvPr/>
        </p:nvCxnSpPr>
        <p:spPr>
          <a:xfrm rot="16200000" flipV="1">
            <a:off x="7439245" y="3176319"/>
            <a:ext cx="1260000" cy="17253"/>
          </a:xfrm>
          <a:prstGeom prst="straightConnector1">
            <a:avLst/>
          </a:prstGeom>
          <a:ln w="76200">
            <a:solidFill>
              <a:srgbClr val="0000FF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7643866" y="1495251"/>
            <a:ext cx="285752" cy="78581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 rot="5400000">
            <a:off x="7807756" y="2822987"/>
            <a:ext cx="504073" cy="1588"/>
          </a:xfrm>
          <a:prstGeom prst="straightConnector1">
            <a:avLst/>
          </a:prstGeom>
          <a:ln w="762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7"/>
          <p:cNvGrpSpPr/>
          <p:nvPr/>
        </p:nvGrpSpPr>
        <p:grpSpPr>
          <a:xfrm>
            <a:off x="8286808" y="2486076"/>
            <a:ext cx="714412" cy="523220"/>
            <a:chOff x="3214678" y="2143117"/>
            <a:chExt cx="628680" cy="523220"/>
          </a:xfrm>
        </p:grpSpPr>
        <p:sp>
          <p:nvSpPr>
            <p:cNvPr id="21" name="TextBox 20"/>
            <p:cNvSpPr txBox="1"/>
            <p:nvPr/>
          </p:nvSpPr>
          <p:spPr>
            <a:xfrm>
              <a:off x="3214678" y="2143117"/>
              <a:ext cx="6286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2" name="Прямая со стрелкой 21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 17"/>
          <p:cNvSpPr>
            <a:spLocks noChangeArrowheads="1"/>
          </p:cNvSpPr>
          <p:nvPr/>
        </p:nvSpPr>
        <p:spPr bwMode="auto">
          <a:xfrm>
            <a:off x="1643042" y="3000372"/>
            <a:ext cx="4784258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l-GR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4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en-US" sz="4000" b="1" cap="all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cap="all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40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l-GR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ПОГР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rot="16200000" flipV="1">
            <a:off x="7413860" y="1914405"/>
            <a:ext cx="12960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7"/>
          <p:cNvGrpSpPr/>
          <p:nvPr/>
        </p:nvGrpSpPr>
        <p:grpSpPr>
          <a:xfrm>
            <a:off x="8143900" y="1334144"/>
            <a:ext cx="1071570" cy="523220"/>
            <a:chOff x="3214678" y="2143117"/>
            <a:chExt cx="857256" cy="523220"/>
          </a:xfrm>
        </p:grpSpPr>
        <p:sp>
          <p:nvSpPr>
            <p:cNvPr id="15" name="TextBox 14"/>
            <p:cNvSpPr txBox="1"/>
            <p:nvPr/>
          </p:nvSpPr>
          <p:spPr>
            <a:xfrm>
              <a:off x="3214678" y="2143117"/>
              <a:ext cx="857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ВЫТ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Прямая со стрелкой 15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Rectangle 17"/>
          <p:cNvSpPr>
            <a:spLocks noChangeArrowheads="1"/>
          </p:cNvSpPr>
          <p:nvPr/>
        </p:nvSpPr>
        <p:spPr bwMode="auto">
          <a:xfrm>
            <a:off x="0" y="5288364"/>
            <a:ext cx="9144000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Ответ: </a:t>
            </a:r>
            <a:r>
              <a:rPr lang="ru-RU" sz="3200" b="1" dirty="0" smtClean="0">
                <a:latin typeface="Times New Roman" pitchFamily="18" charset="0"/>
                <a:sym typeface="Symbol" pitchFamily="18" charset="2"/>
              </a:rPr>
              <a:t>баржа приняла груз в 75кН, вес которого компенсировался дополнительной выталкивающейся силой в 75кН.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 </a:t>
            </a:r>
            <a:endParaRPr kumimoji="0" lang="en-US" sz="32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9" cstate="print"/>
          <a:srcRect l="9961" t="13183" r="10937" b="75831"/>
          <a:stretch>
            <a:fillRect/>
          </a:stretch>
        </p:blipFill>
        <p:spPr bwMode="auto">
          <a:xfrm>
            <a:off x="0" y="53174"/>
            <a:ext cx="914400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Прямоугольник 36"/>
          <p:cNvSpPr/>
          <p:nvPr/>
        </p:nvSpPr>
        <p:spPr>
          <a:xfrm>
            <a:off x="3123033" y="1714488"/>
            <a:ext cx="2734851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cap="all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тяж</a:t>
            </a:r>
            <a:endParaRPr lang="ru-RU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071802" y="2357430"/>
            <a:ext cx="3350404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l-GR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000" b="1" cap="all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груза</a:t>
            </a:r>
            <a:endParaRPr lang="ru-RU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17"/>
          <p:cNvSpPr>
            <a:spLocks noChangeArrowheads="1"/>
          </p:cNvSpPr>
          <p:nvPr/>
        </p:nvSpPr>
        <p:spPr bwMode="auto">
          <a:xfrm>
            <a:off x="1343435" y="3728607"/>
            <a:ext cx="1189556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l-GR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Δ 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32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2" name="Rectangle 17"/>
          <p:cNvSpPr>
            <a:spLocks noChangeArrowheads="1"/>
          </p:cNvSpPr>
          <p:nvPr/>
        </p:nvSpPr>
        <p:spPr bwMode="auto">
          <a:xfrm>
            <a:off x="2428860" y="3714752"/>
            <a:ext cx="392909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1000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28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·</a:t>
            </a:r>
            <a:r>
              <a:rPr lang="ru-RU" sz="32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9,8Н·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7,5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3" name="Rectangle 17"/>
          <p:cNvSpPr>
            <a:spLocks noChangeArrowheads="1"/>
          </p:cNvSpPr>
          <p:nvPr/>
        </p:nvSpPr>
        <p:spPr bwMode="auto">
          <a:xfrm>
            <a:off x="5357818" y="4357694"/>
            <a:ext cx="1151277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75кН</a:t>
            </a:r>
            <a:endParaRPr kumimoji="0" lang="en-US" sz="3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0" y="0"/>
            <a:ext cx="825674" cy="4524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№13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1434 L -0.00122 0.03816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509 L 5E-6 0.03657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animBg="1"/>
      <p:bldP spid="8" grpId="1" animBg="1"/>
      <p:bldP spid="18" grpId="0" animBg="1"/>
      <p:bldP spid="18" grpId="1" animBg="1"/>
      <p:bldP spid="41" grpId="0" animBg="1"/>
      <p:bldP spid="81" grpId="0" animBg="1"/>
      <p:bldP spid="37" grpId="0" animBg="1"/>
      <p:bldP spid="38" grpId="0" animBg="1"/>
      <p:bldP spid="40" grpId="0" animBg="1"/>
      <p:bldP spid="42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rot="5400000" flipH="1" flipV="1">
            <a:off x="2304811" y="2527838"/>
            <a:ext cx="1656000" cy="1941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-32" y="1306777"/>
            <a:ext cx="3357586" cy="2336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шт</a:t>
            </a:r>
            <a:endParaRPr lang="ru-RU" sz="3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3500"/>
              </a:lnSpc>
            </a:pP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2400" b="1" dirty="0" err="1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д</a:t>
            </a:r>
            <a:r>
              <a:rPr lang="ru-RU" sz="3600" b="1" baseline="-30000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=600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600" b="1" baseline="30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endParaRPr lang="ru-RU" sz="3600" b="1" dirty="0" smtClean="0">
              <a:solidFill>
                <a:srgbClr val="0033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lnSpc>
                <a:spcPts val="3500"/>
              </a:lnSpc>
            </a:pP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44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1000</a:t>
            </a: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6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lvl="0">
              <a:lnSpc>
                <a:spcPts val="3500"/>
              </a:lnSpc>
            </a:pP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=12·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0,3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0,25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3500"/>
              </a:lnSpc>
            </a:pP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800" y="2209631"/>
            <a:ext cx="1857388" cy="642942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072330" y="2471633"/>
            <a:ext cx="2071702" cy="1428760"/>
          </a:xfrm>
          <a:prstGeom prst="rect">
            <a:avLst/>
          </a:prstGeom>
          <a:solidFill>
            <a:schemeClr val="accent6">
              <a:lumMod val="60000"/>
              <a:lumOff val="40000"/>
              <a:alpha val="64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4"/>
          <p:cNvGrpSpPr/>
          <p:nvPr/>
        </p:nvGrpSpPr>
        <p:grpSpPr>
          <a:xfrm>
            <a:off x="7238956" y="3333624"/>
            <a:ext cx="1071538" cy="584775"/>
            <a:chOff x="2714612" y="4429132"/>
            <a:chExt cx="714380" cy="967202"/>
          </a:xfrm>
        </p:grpSpPr>
        <p:sp>
          <p:nvSpPr>
            <p:cNvPr id="11" name="TextBox 10"/>
            <p:cNvSpPr txBox="1"/>
            <p:nvPr/>
          </p:nvSpPr>
          <p:spPr>
            <a:xfrm>
              <a:off x="2714612" y="4429132"/>
              <a:ext cx="714380" cy="967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Прямая со стрелкой 11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Прямая со стрелкой 12"/>
          <p:cNvCxnSpPr/>
          <p:nvPr/>
        </p:nvCxnSpPr>
        <p:spPr>
          <a:xfrm rot="16200000" flipV="1">
            <a:off x="7439245" y="3176319"/>
            <a:ext cx="1260000" cy="17253"/>
          </a:xfrm>
          <a:prstGeom prst="straightConnector1">
            <a:avLst/>
          </a:prstGeom>
          <a:ln w="76200">
            <a:solidFill>
              <a:srgbClr val="0000FF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7643866" y="1495251"/>
            <a:ext cx="285752" cy="78581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 rot="5400000">
            <a:off x="7807756" y="2822987"/>
            <a:ext cx="504073" cy="1588"/>
          </a:xfrm>
          <a:prstGeom prst="straightConnector1">
            <a:avLst/>
          </a:prstGeom>
          <a:ln w="762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7"/>
          <p:cNvGrpSpPr/>
          <p:nvPr/>
        </p:nvGrpSpPr>
        <p:grpSpPr>
          <a:xfrm>
            <a:off x="8286808" y="2486076"/>
            <a:ext cx="714412" cy="523220"/>
            <a:chOff x="3214678" y="2143117"/>
            <a:chExt cx="628680" cy="523220"/>
          </a:xfrm>
        </p:grpSpPr>
        <p:sp>
          <p:nvSpPr>
            <p:cNvPr id="21" name="TextBox 20"/>
            <p:cNvSpPr txBox="1"/>
            <p:nvPr/>
          </p:nvSpPr>
          <p:spPr>
            <a:xfrm>
              <a:off x="3214678" y="2143117"/>
              <a:ext cx="6286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2" name="Прямая со стрелкой 21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 17"/>
          <p:cNvSpPr>
            <a:spLocks noChangeArrowheads="1"/>
          </p:cNvSpPr>
          <p:nvPr/>
        </p:nvSpPr>
        <p:spPr bwMode="auto">
          <a:xfrm>
            <a:off x="2928926" y="2359010"/>
            <a:ext cx="4328749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4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en-US" sz="4000" b="1" cap="all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cap="all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40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ПОГР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726883" y="2378775"/>
            <a:ext cx="1428760" cy="646331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ОБЩ</a:t>
            </a:r>
            <a:endParaRPr lang="ru-RU" sz="3600" dirty="0"/>
          </a:p>
        </p:txBody>
      </p:sp>
      <p:sp>
        <p:nvSpPr>
          <p:cNvPr id="60" name="Rectangle 17"/>
          <p:cNvSpPr>
            <a:spLocks noChangeArrowheads="1"/>
          </p:cNvSpPr>
          <p:nvPr/>
        </p:nvSpPr>
        <p:spPr bwMode="auto">
          <a:xfrm>
            <a:off x="6715140" y="714356"/>
            <a:ext cx="909223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40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к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Н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360649" y="3073390"/>
            <a:ext cx="3685432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000" b="1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cap="all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тяж</a:t>
            </a:r>
            <a:endParaRPr lang="ru-RU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9" cstate="print"/>
          <a:srcRect l="10547" t="13183" r="11523" b="72901"/>
          <a:stretch>
            <a:fillRect/>
          </a:stretch>
        </p:blipFill>
        <p:spPr bwMode="auto">
          <a:xfrm>
            <a:off x="32" y="-27384"/>
            <a:ext cx="914400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Прямая со стрелкой 16"/>
          <p:cNvCxnSpPr/>
          <p:nvPr/>
        </p:nvCxnSpPr>
        <p:spPr>
          <a:xfrm rot="16200000" flipV="1">
            <a:off x="7413860" y="1914405"/>
            <a:ext cx="12960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7"/>
          <p:cNvGrpSpPr/>
          <p:nvPr/>
        </p:nvGrpSpPr>
        <p:grpSpPr>
          <a:xfrm>
            <a:off x="8143900" y="1334144"/>
            <a:ext cx="1071570" cy="523220"/>
            <a:chOff x="3214678" y="2143117"/>
            <a:chExt cx="857256" cy="523220"/>
          </a:xfrm>
        </p:grpSpPr>
        <p:sp>
          <p:nvSpPr>
            <p:cNvPr id="15" name="TextBox 14"/>
            <p:cNvSpPr txBox="1"/>
            <p:nvPr/>
          </p:nvSpPr>
          <p:spPr>
            <a:xfrm>
              <a:off x="3214678" y="2143117"/>
              <a:ext cx="857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ВЫТ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Прямая со стрелкой 15"/>
            <p:cNvCxnSpPr/>
            <p:nvPr/>
          </p:nvCxnSpPr>
          <p:spPr>
            <a:xfrm>
              <a:off x="3214678" y="2182655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Rectangle 17"/>
          <p:cNvSpPr>
            <a:spLocks noChangeArrowheads="1"/>
          </p:cNvSpPr>
          <p:nvPr/>
        </p:nvSpPr>
        <p:spPr bwMode="auto">
          <a:xfrm>
            <a:off x="2714612" y="1142984"/>
            <a:ext cx="851515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32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9" name="Rectangle 17"/>
          <p:cNvSpPr>
            <a:spLocks noChangeArrowheads="1"/>
          </p:cNvSpPr>
          <p:nvPr/>
        </p:nvSpPr>
        <p:spPr bwMode="auto">
          <a:xfrm>
            <a:off x="3500430" y="1142984"/>
            <a:ext cx="392909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1000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28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·</a:t>
            </a:r>
            <a:r>
              <a:rPr lang="ru-RU" sz="32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9,8Н·3,6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3563888" y="1228690"/>
            <a:ext cx="785818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36кН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7429520" y="1571612"/>
            <a:ext cx="785818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36кН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17"/>
          <p:cNvSpPr>
            <a:spLocks noChangeArrowheads="1"/>
          </p:cNvSpPr>
          <p:nvPr/>
        </p:nvSpPr>
        <p:spPr bwMode="auto">
          <a:xfrm>
            <a:off x="2500298" y="3739486"/>
            <a:ext cx="3480568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40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cap="all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тяж</a:t>
            </a:r>
            <a:r>
              <a:rPr lang="en-US" sz="4000" b="1" cap="all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cap="all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4000" b="1" baseline="-250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2" name="Rectangle 17"/>
          <p:cNvSpPr>
            <a:spLocks noChangeArrowheads="1"/>
          </p:cNvSpPr>
          <p:nvPr/>
        </p:nvSpPr>
        <p:spPr bwMode="auto">
          <a:xfrm>
            <a:off x="1500166" y="4437112"/>
            <a:ext cx="851515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2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cap="all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3200" b="1" cap="all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3" name="Rectangle 17"/>
          <p:cNvSpPr>
            <a:spLocks noChangeArrowheads="1"/>
          </p:cNvSpPr>
          <p:nvPr/>
        </p:nvSpPr>
        <p:spPr bwMode="auto">
          <a:xfrm>
            <a:off x="2285984" y="4453866"/>
            <a:ext cx="392909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sym typeface="Symbol" pitchFamily="18" charset="2"/>
              </a:rPr>
              <a:t>6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sym typeface="Symbol" pitchFamily="18" charset="2"/>
              </a:rPr>
              <a:t>00</a:t>
            </a:r>
            <a:r>
              <a:rPr lang="ru-RU" sz="2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2800" baseline="30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·</a:t>
            </a:r>
            <a:r>
              <a:rPr lang="ru-RU" sz="32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9,8Н·3,6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6016778" y="4539159"/>
            <a:ext cx="1219518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20,58кН</a:t>
            </a:r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8028383" y="3892986"/>
            <a:ext cx="1152129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20,58кН</a:t>
            </a:r>
            <a:endParaRPr lang="ru-RU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1500166" y="5025370"/>
            <a:ext cx="4655442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000" b="1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кН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-20,58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кН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5786446" y="5098971"/>
            <a:ext cx="1357322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21,6кН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Rectangle 17"/>
          <p:cNvSpPr>
            <a:spLocks noChangeArrowheads="1"/>
          </p:cNvSpPr>
          <p:nvPr/>
        </p:nvSpPr>
        <p:spPr bwMode="auto">
          <a:xfrm>
            <a:off x="0" y="5786454"/>
            <a:ext cx="9144000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Ответ: </a:t>
            </a:r>
            <a:r>
              <a:rPr lang="ru-RU" sz="3200" dirty="0" smtClean="0">
                <a:latin typeface="Times New Roman" pitchFamily="18" charset="0"/>
                <a:sym typeface="Symbol" pitchFamily="18" charset="2"/>
              </a:rPr>
              <a:t>этот плот выдержит вес в </a:t>
            </a:r>
            <a:r>
              <a:rPr lang="ru-RU" sz="3200" b="1" dirty="0" smtClean="0">
                <a:latin typeface="Times New Roman" pitchFamily="18" charset="0"/>
                <a:sym typeface="Symbol" pitchFamily="18" charset="2"/>
              </a:rPr>
              <a:t>21,6 кН</a:t>
            </a:r>
            <a:r>
              <a:rPr lang="ru-RU" sz="3200" dirty="0" smtClean="0">
                <a:latin typeface="Times New Roman" pitchFamily="18" charset="0"/>
                <a:sym typeface="Symbol" pitchFamily="18" charset="2"/>
              </a:rPr>
              <a:t>, значит с машиной в </a:t>
            </a:r>
            <a:r>
              <a:rPr lang="ru-RU" sz="3200" b="1" dirty="0" smtClean="0">
                <a:latin typeface="Times New Roman" pitchFamily="18" charset="0"/>
                <a:sym typeface="Symbol" pitchFamily="18" charset="2"/>
              </a:rPr>
              <a:t>10кН</a:t>
            </a:r>
            <a:r>
              <a:rPr lang="ru-RU" sz="3200" dirty="0" smtClean="0">
                <a:latin typeface="Times New Roman" pitchFamily="18" charset="0"/>
                <a:sym typeface="Symbol" pitchFamily="18" charset="2"/>
              </a:rPr>
              <a:t> всё будет хорошо! </a:t>
            </a:r>
            <a:endParaRPr kumimoji="0" lang="en-US" sz="32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0" y="-47773"/>
            <a:ext cx="825674" cy="4524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№14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3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3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3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3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3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3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1434 L -0.00122 0.03816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509 L 5E-6 0.03657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animBg="1"/>
      <p:bldP spid="8" grpId="1" animBg="1"/>
      <p:bldP spid="18" grpId="0" animBg="1"/>
      <p:bldP spid="18" grpId="1" animBg="1"/>
      <p:bldP spid="41" grpId="0" animBg="1"/>
      <p:bldP spid="25" grpId="0" animBg="1"/>
      <p:bldP spid="60" grpId="0" animBg="1"/>
      <p:bldP spid="23" grpId="0" animBg="1"/>
      <p:bldP spid="58" grpId="0" animBg="1"/>
      <p:bldP spid="59" grpId="0" animBg="1"/>
      <p:bldP spid="66" grpId="0" animBg="1"/>
      <p:bldP spid="67" grpId="0" animBg="1"/>
      <p:bldP spid="68" grpId="0" animBg="1"/>
      <p:bldP spid="72" grpId="0" animBg="1"/>
      <p:bldP spid="73" grpId="0" animBg="1"/>
      <p:bldP spid="74" grpId="0" animBg="1"/>
      <p:bldP spid="75" grpId="0" animBg="1"/>
      <p:bldP spid="77" grpId="0" animBg="1"/>
      <p:bldP spid="78" grpId="0" animBg="1"/>
      <p:bldP spid="8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068534" y="4787824"/>
            <a:ext cx="1146012" cy="641440"/>
          </a:xfrm>
          <a:prstGeom prst="ellipse">
            <a:avLst/>
          </a:prstGeom>
          <a:solidFill>
            <a:schemeClr val="accent1">
              <a:lumMod val="75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>
            <a:off x="1110590" y="4366272"/>
            <a:ext cx="1041095" cy="23810"/>
          </a:xfrm>
          <a:prstGeom prst="straightConnector1">
            <a:avLst/>
          </a:prstGeom>
          <a:ln w="95250">
            <a:solidFill>
              <a:srgbClr val="0014AC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0" y="0"/>
            <a:ext cx="7000892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544.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Масса  камня объемом 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0,012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равна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кг. Какую силу надо приложить, чтобы удержать камень в воде?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16" y="0"/>
            <a:ext cx="22859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руки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-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cap="all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30кг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=0,012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468560" y="4286256"/>
            <a:ext cx="3571868" cy="2571744"/>
          </a:xfrm>
          <a:prstGeom prst="rect">
            <a:avLst/>
          </a:prstGeom>
          <a:solidFill>
            <a:srgbClr val="00B0F0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913736" y="5853768"/>
            <a:ext cx="1422101" cy="158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928662" y="6273249"/>
            <a:ext cx="777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5918" y="5929330"/>
            <a:ext cx="1357322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7356" y="5357826"/>
            <a:ext cx="1214446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47832" y="4191664"/>
            <a:ext cx="5968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 flipH="1" flipV="1">
            <a:off x="1242112" y="4742582"/>
            <a:ext cx="785818" cy="16042"/>
          </a:xfrm>
          <a:prstGeom prst="straightConnector1">
            <a:avLst/>
          </a:prstGeom>
          <a:ln w="9525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647808" y="3562352"/>
            <a:ext cx="1274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руки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6208" y="3558605"/>
            <a:ext cx="1214446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рука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одержимое 36"/>
          <p:cNvSpPr txBox="1">
            <a:spLocks/>
          </p:cNvSpPr>
          <p:nvPr/>
        </p:nvSpPr>
        <p:spPr>
          <a:xfrm>
            <a:off x="142844" y="1142984"/>
            <a:ext cx="6429388" cy="5672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Что? камень   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Как? В равновесии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2620028"/>
            <a:ext cx="6786578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воды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·9,8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·0,012м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cap="all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438" y="2071678"/>
            <a:ext cx="8715404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руки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Mg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  </a:t>
            </a:r>
            <a:r>
              <a:rPr lang="ru-RU" sz="2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(условие  равновесия)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466099" y="4334540"/>
            <a:ext cx="1462695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120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70846" y="3173742"/>
            <a:ext cx="3500462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Mg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=30кг·9,8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Н/кг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7355728" y="3143248"/>
            <a:ext cx="1288238" cy="584775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300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4258" y="5986451"/>
            <a:ext cx="1626699" cy="58477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300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43372" y="3728023"/>
            <a:ext cx="400052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120Н</a:t>
            </a:r>
            <a:r>
              <a:rPr lang="en-US" sz="28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руки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300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  </a:t>
            </a:r>
            <a:endParaRPr lang="ru-RU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3419872" y="4365104"/>
            <a:ext cx="321471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руки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300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120</a:t>
            </a:r>
            <a:r>
              <a:rPr lang="ru-RU" sz="28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6660232" y="4365104"/>
            <a:ext cx="237650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28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руки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180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6786578" y="2548590"/>
            <a:ext cx="1957732" cy="584775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120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F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86578" y="2596874"/>
            <a:ext cx="1029070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120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58082" y="3190948"/>
            <a:ext cx="1000132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365D2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300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965170" y="4375288"/>
            <a:ext cx="1071570" cy="5232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180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dirty="0"/>
          </a:p>
        </p:txBody>
      </p:sp>
      <p:sp>
        <p:nvSpPr>
          <p:cNvPr id="33" name="Содержимое 36"/>
          <p:cNvSpPr txBox="1">
            <a:spLocks/>
          </p:cNvSpPr>
          <p:nvPr/>
        </p:nvSpPr>
        <p:spPr>
          <a:xfrm>
            <a:off x="2987824" y="5157192"/>
            <a:ext cx="6156176" cy="170080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для равномерного подъёма камня вместо 300Н, из-за выталкивающей силы достаточно будет 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180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Н.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0" y="-47773"/>
            <a:ext cx="825674" cy="4524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№15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834 L -0.57413 -0.13496 " pathEditMode="relative" rAng="0" ptsTypes="AA">
                                      <p:cBhvr>
                                        <p:cTn id="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" y="-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77 0.03843 L -0.41181 -0.23588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" y="-13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0"/>
                            </p:stCondLst>
                            <p:childTnLst>
                              <p:par>
                                <p:cTn id="13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0"/>
                            </p:stCondLst>
                            <p:childTnLst>
                              <p:par>
                                <p:cTn id="14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7000"/>
                            </p:stCondLst>
                            <p:childTnLst>
                              <p:par>
                                <p:cTn id="14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5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7 L -0.42135 -0.50718 " pathEditMode="relative" rAng="0" ptsTypes="AA">
                                      <p:cBhvr>
                                        <p:cTn id="1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" y="-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7" grpId="0"/>
      <p:bldP spid="8" grpId="0" animBg="1"/>
      <p:bldP spid="9" grpId="0" animBg="1"/>
      <p:bldP spid="10" grpId="0"/>
      <p:bldP spid="16" grpId="0"/>
      <p:bldP spid="17" grpId="0" animBg="1"/>
      <p:bldP spid="18" grpId="0" animBg="1"/>
      <p:bldP spid="19" grpId="0" animBg="1"/>
      <p:bldP spid="20" grpId="0" animBg="1"/>
      <p:bldP spid="20" grpId="1" animBg="1"/>
      <p:bldP spid="20" grpId="2" animBg="1"/>
      <p:bldP spid="22" grpId="0"/>
      <p:bldP spid="22" grpId="1"/>
      <p:bldP spid="23" grpId="0" animBg="1"/>
      <p:bldP spid="24" grpId="0" animBg="1"/>
      <p:bldP spid="25" grpId="0"/>
      <p:bldP spid="25" grpId="1"/>
      <p:bldP spid="26" grpId="0" animBg="1"/>
      <p:bldP spid="27" grpId="0" animBg="1"/>
      <p:bldP spid="28" grpId="0" animBg="1"/>
      <p:bldP spid="28" grpId="1" animBg="1"/>
      <p:bldP spid="21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Почему палочка притягивает мелкие бумажки?</a:t>
            </a:r>
            <a:r>
              <a:rPr lang="ru-RU" sz="4400" i="1" dirty="0" smtClean="0">
                <a:latin typeface="Times New Roman"/>
                <a:ea typeface="Times New Roman"/>
                <a:cs typeface="Times New Roman"/>
              </a:rPr>
              <a:t> 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6760</TotalTime>
  <Words>1511</Words>
  <Application>Microsoft Office PowerPoint</Application>
  <PresentationFormat>Экран (4:3)</PresentationFormat>
  <Paragraphs>328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Слайд 1</vt:lpstr>
      <vt:lpstr>Домашнее задание.</vt:lpstr>
      <vt:lpstr>Домашнее задание.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Домашнее задание.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уроку по теме «Величины, характеризующие колебательное движение»</dc:title>
  <dc:creator>Admin</dc:creator>
  <cp:lastModifiedBy>User</cp:lastModifiedBy>
  <cp:revision>905</cp:revision>
  <dcterms:created xsi:type="dcterms:W3CDTF">2009-11-04T14:29:22Z</dcterms:created>
  <dcterms:modified xsi:type="dcterms:W3CDTF">2018-11-11T04:31:40Z</dcterms:modified>
</cp:coreProperties>
</file>