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9"/>
  </p:notesMasterIdLst>
  <p:sldIdLst>
    <p:sldId id="351" r:id="rId2"/>
    <p:sldId id="357" r:id="rId3"/>
    <p:sldId id="353" r:id="rId4"/>
    <p:sldId id="365" r:id="rId5"/>
    <p:sldId id="366" r:id="rId6"/>
    <p:sldId id="367" r:id="rId7"/>
    <p:sldId id="368" r:id="rId8"/>
    <p:sldId id="369" r:id="rId9"/>
    <p:sldId id="370" r:id="rId10"/>
    <p:sldId id="371" r:id="rId11"/>
    <p:sldId id="316" r:id="rId12"/>
    <p:sldId id="344" r:id="rId13"/>
    <p:sldId id="349" r:id="rId14"/>
    <p:sldId id="352" r:id="rId15"/>
    <p:sldId id="347" r:id="rId16"/>
    <p:sldId id="364" r:id="rId17"/>
    <p:sldId id="372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</p:showPr>
  <p:clrMru>
    <a:srgbClr val="000099"/>
    <a:srgbClr val="0033CC"/>
    <a:srgbClr val="220FB1"/>
    <a:srgbClr val="66CCFF"/>
    <a:srgbClr val="006600"/>
    <a:srgbClr val="003300"/>
    <a:srgbClr val="000000"/>
    <a:srgbClr val="365D21"/>
    <a:srgbClr val="0014AC"/>
    <a:srgbClr val="2706E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2794" autoAdjust="0"/>
    <p:restoredTop sz="94660"/>
  </p:normalViewPr>
  <p:slideViewPr>
    <p:cSldViewPr>
      <p:cViewPr>
        <p:scale>
          <a:sx n="60" d="100"/>
          <a:sy n="60" d="100"/>
        </p:scale>
        <p:origin x="-990" y="-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30.09.2018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audio" Target="../media/audio10.wa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jpeg"/><Relationship Id="rId5" Type="http://schemas.openxmlformats.org/officeDocument/2006/relationships/audio" Target="../media/audio1.wav"/><Relationship Id="rId10" Type="http://schemas.openxmlformats.org/officeDocument/2006/relationships/image" Target="../media/image7.jpeg"/><Relationship Id="rId4" Type="http://schemas.openxmlformats.org/officeDocument/2006/relationships/audio" Target="../media/audio4.wav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0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4282" y="214290"/>
          <a:ext cx="8572560" cy="5486400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)                                                                                                       Урок - 11 (т№5)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№ </a:t>
                      </a:r>
                      <a:r>
                        <a:rPr lang="ru-RU" sz="1800" b="1" smtClean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ТЕМА:                </a:t>
                      </a: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тепловые двигатели и их кпд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ЦЕЛИ:.1. Создать условия для усвоения понятий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"тепловой двигатель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",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для повторения понятия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КПД,  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для понимания закономерностей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работы ДВС и турбины.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259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1.Способствовать усвоению понятий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тепловой двигатель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,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КПД</a:t>
                      </a: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понимания закономерностей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работы ДВС и турбины.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2. Способствовать развитию умений математизировать  физические процессы  и развивать умения решать типичные задачи.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62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88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1. Устройство и действие 4-х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тактного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двигателя внутреннего сгорания 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2. Устройство турбины на модели.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Подъём воды за поршнем (всасывание).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/>
                          <a:ea typeface="Times New Roman"/>
                          <a:cs typeface="Times New Roman"/>
                        </a:rPr>
                        <a:t>4.П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ар из колбы на модель турбины.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5. к/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фр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8" y="129297"/>
            <a:ext cx="8929718" cy="2585323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Как внутреннюю энергию превратить в </a:t>
            </a:r>
            <a:r>
              <a:rPr lang="ru-RU" sz="5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механическую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</a:t>
            </a:r>
            <a:r>
              <a:rPr lang="ru-RU" sz="54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5400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43042" y="3571876"/>
            <a:ext cx="6233502" cy="212365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общего у паровоза,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грузовика 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пушки? </a:t>
            </a:r>
            <a:endParaRPr kumimoji="0" lang="ru-RU" sz="6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19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627784" y="6093296"/>
            <a:ext cx="62646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физика.  Стр. 10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№5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Тепловые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857224" y="4786322"/>
            <a:ext cx="6988190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33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двигатели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Прямоугольник 51"/>
          <p:cNvSpPr/>
          <p:nvPr/>
        </p:nvSpPr>
        <p:spPr>
          <a:xfrm>
            <a:off x="1285852" y="1720884"/>
            <a:ext cx="1071570" cy="1428760"/>
          </a:xfrm>
          <a:prstGeom prst="rect">
            <a:avLst/>
          </a:prstGeom>
          <a:solidFill>
            <a:srgbClr val="66CCFF"/>
          </a:solidFill>
          <a:ln>
            <a:solidFill>
              <a:srgbClr val="66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4857720" y="285728"/>
            <a:ext cx="4286280" cy="857256"/>
          </a:xfrm>
          <a:prstGeom prst="ellipse">
            <a:avLst/>
          </a:prstGeom>
          <a:solidFill>
            <a:srgbClr val="FFFF00">
              <a:alpha val="51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786446" y="2928934"/>
            <a:ext cx="2286016" cy="928694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357818" y="285728"/>
            <a:ext cx="3508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 газа.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45291" y="2428868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9275" y="2000240"/>
            <a:ext cx="5693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85918" y="3143248"/>
            <a:ext cx="4122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757055" y="1000108"/>
            <a:ext cx="7809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57787" y="1027404"/>
            <a:ext cx="20473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828493" y="1571612"/>
            <a:ext cx="1075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729891" y="1557964"/>
            <a:ext cx="18934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(h</a:t>
            </a:r>
            <a:r>
              <a:rPr lang="ru-RU" sz="36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-h</a:t>
            </a:r>
            <a:r>
              <a:rPr lang="ru-RU" sz="36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757055" y="2143116"/>
            <a:ext cx="31726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(V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–V</a:t>
            </a:r>
            <a:r>
              <a:rPr lang="ru-RU" sz="40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6542873" y="2928934"/>
            <a:ext cx="150019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828493" y="3000372"/>
            <a:ext cx="914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1275327" y="1687192"/>
            <a:ext cx="1076693" cy="703895"/>
            <a:chOff x="1280729" y="1687192"/>
            <a:chExt cx="1076693" cy="703895"/>
          </a:xfrm>
        </p:grpSpPr>
        <p:sp>
          <p:nvSpPr>
            <p:cNvPr id="18" name="Rectangle 7"/>
            <p:cNvSpPr>
              <a:spLocks noChangeArrowheads="1"/>
            </p:cNvSpPr>
            <p:nvPr/>
          </p:nvSpPr>
          <p:spPr bwMode="auto">
            <a:xfrm>
              <a:off x="1280729" y="2143116"/>
              <a:ext cx="1076693" cy="247971"/>
            </a:xfrm>
            <a:prstGeom prst="rect">
              <a:avLst/>
            </a:prstGeom>
            <a:solidFill>
              <a:srgbClr val="003300"/>
            </a:solidFill>
            <a:ln w="38100">
              <a:solidFill>
                <a:srgbClr val="0033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326796" y="1687192"/>
              <a:ext cx="1000132" cy="4286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Group 9"/>
          <p:cNvGrpSpPr>
            <a:grpSpLocks/>
          </p:cNvGrpSpPr>
          <p:nvPr/>
        </p:nvGrpSpPr>
        <p:grpSpPr bwMode="auto">
          <a:xfrm>
            <a:off x="1214414" y="3193646"/>
            <a:ext cx="428628" cy="500066"/>
            <a:chOff x="2880" y="6480"/>
            <a:chExt cx="166" cy="549"/>
          </a:xfrm>
        </p:grpSpPr>
        <p:grpSp>
          <p:nvGrpSpPr>
            <p:cNvPr id="59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61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2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0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73" name="Group 1"/>
          <p:cNvGrpSpPr>
            <a:grpSpLocks/>
          </p:cNvGrpSpPr>
          <p:nvPr/>
        </p:nvGrpSpPr>
        <p:grpSpPr bwMode="auto">
          <a:xfrm>
            <a:off x="857224" y="1142984"/>
            <a:ext cx="1857388" cy="2071701"/>
            <a:chOff x="1011" y="5181"/>
            <a:chExt cx="1004" cy="1178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>
              <a:off x="1240" y="6343"/>
              <a:ext cx="58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75" name="Group 3"/>
            <p:cNvGrpSpPr>
              <a:grpSpLocks/>
            </p:cNvGrpSpPr>
            <p:nvPr/>
          </p:nvGrpSpPr>
          <p:grpSpPr bwMode="auto">
            <a:xfrm>
              <a:off x="1011" y="5181"/>
              <a:ext cx="1004" cy="1178"/>
              <a:chOff x="1011" y="5133"/>
              <a:chExt cx="1004" cy="1178"/>
            </a:xfrm>
          </p:grpSpPr>
          <p:sp>
            <p:nvSpPr>
              <p:cNvPr id="3076" name="Line 4"/>
              <p:cNvSpPr>
                <a:spLocks noChangeShapeType="1"/>
              </p:cNvSpPr>
              <p:nvPr/>
            </p:nvSpPr>
            <p:spPr bwMode="auto">
              <a:xfrm>
                <a:off x="1026" y="5430"/>
                <a:ext cx="0" cy="881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1241" y="5147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823" y="5133"/>
                <a:ext cx="0" cy="116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0" name="Rectangle 8"/>
              <p:cNvSpPr>
                <a:spLocks noChangeArrowheads="1"/>
              </p:cNvSpPr>
              <p:nvPr/>
            </p:nvSpPr>
            <p:spPr bwMode="auto">
              <a:xfrm>
                <a:off x="1240" y="5285"/>
                <a:ext cx="582" cy="141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103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Line 10"/>
              <p:cNvSpPr>
                <a:spLocks noChangeShapeType="1"/>
              </p:cNvSpPr>
              <p:nvPr/>
            </p:nvSpPr>
            <p:spPr bwMode="auto">
              <a:xfrm>
                <a:off x="1486" y="5828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011" y="5421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1494" y="6287"/>
                <a:ext cx="521" cy="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 flipV="1">
                <a:off x="1984" y="5844"/>
                <a:ext cx="0" cy="45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63" name="Text Box 18"/>
          <p:cNvSpPr txBox="1">
            <a:spLocks noChangeArrowheads="1"/>
          </p:cNvSpPr>
          <p:nvPr/>
        </p:nvSpPr>
        <p:spPr bwMode="auto">
          <a:xfrm>
            <a:off x="3738843" y="697387"/>
            <a:ext cx="588350" cy="703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19"/>
          <p:cNvSpPr txBox="1">
            <a:spLocks noChangeArrowheads="1"/>
          </p:cNvSpPr>
          <p:nvPr/>
        </p:nvSpPr>
        <p:spPr bwMode="auto">
          <a:xfrm>
            <a:off x="3000364" y="928670"/>
            <a:ext cx="928695" cy="829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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3721997" y="1220817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85720" y="214290"/>
            <a:ext cx="26795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пар пробку…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428860" y="3357562"/>
            <a:ext cx="152092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4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газа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3286116" y="2143116"/>
            <a:ext cx="1984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cap="all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поршня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928662" y="4357694"/>
            <a:ext cx="883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Стрелка вправо 73"/>
          <p:cNvSpPr/>
          <p:nvPr/>
        </p:nvSpPr>
        <p:spPr>
          <a:xfrm rot="19625500">
            <a:off x="1671967" y="4192216"/>
            <a:ext cx="845036" cy="188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Стрелка вправо 74"/>
          <p:cNvSpPr/>
          <p:nvPr/>
        </p:nvSpPr>
        <p:spPr>
          <a:xfrm rot="17331641">
            <a:off x="2952671" y="2977681"/>
            <a:ext cx="769394" cy="2984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0.00034 -0.10162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1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2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34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38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9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0" dur="2000" fill="hold"/>
                                        <p:tgtEl>
                                          <p:spTgt spid="308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2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9" grpId="0" animBg="1"/>
      <p:bldP spid="30" grpId="0" animBg="1"/>
      <p:bldP spid="30" grpId="1" animBg="1"/>
      <p:bldP spid="4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086" grpId="0"/>
      <p:bldP spid="3086" grpId="1"/>
      <p:bldP spid="3086" grpId="2"/>
      <p:bldP spid="3086" grpId="3"/>
      <p:bldP spid="29" grpId="0"/>
      <p:bldP spid="29" grpId="1"/>
      <p:bldP spid="29" grpId="2"/>
      <p:bldP spid="29" grpId="3"/>
      <p:bldP spid="63" grpId="0"/>
      <p:bldP spid="64" grpId="0"/>
      <p:bldP spid="67" grpId="0"/>
      <p:bldP spid="7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Oval 40"/>
          <p:cNvSpPr>
            <a:spLocks noChangeArrowheads="1"/>
          </p:cNvSpPr>
          <p:nvPr/>
        </p:nvSpPr>
        <p:spPr bwMode="auto">
          <a:xfrm>
            <a:off x="972992" y="2637687"/>
            <a:ext cx="2971821" cy="2720139"/>
          </a:xfrm>
          <a:prstGeom prst="ellipse">
            <a:avLst/>
          </a:prstGeom>
          <a:solidFill>
            <a:srgbClr val="FFC000">
              <a:alpha val="54000"/>
            </a:srgbClr>
          </a:solidFill>
          <a:ln w="571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572264" y="4500570"/>
            <a:ext cx="196150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стартёр…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" name="Группа 50"/>
          <p:cNvGrpSpPr/>
          <p:nvPr/>
        </p:nvGrpSpPr>
        <p:grpSpPr>
          <a:xfrm>
            <a:off x="428596" y="642918"/>
            <a:ext cx="3743351" cy="1633343"/>
            <a:chOff x="428596" y="642918"/>
            <a:chExt cx="3743351" cy="1633343"/>
          </a:xfrm>
        </p:grpSpPr>
        <p:grpSp>
          <p:nvGrpSpPr>
            <p:cNvPr id="47" name="Группа 46"/>
            <p:cNvGrpSpPr/>
            <p:nvPr/>
          </p:nvGrpSpPr>
          <p:grpSpPr>
            <a:xfrm>
              <a:off x="787254" y="642918"/>
              <a:ext cx="2971821" cy="906713"/>
              <a:chOff x="787254" y="642918"/>
              <a:chExt cx="2971821" cy="906713"/>
            </a:xfrm>
          </p:grpSpPr>
          <p:sp>
            <p:nvSpPr>
              <p:cNvPr id="3080" name="Line 8"/>
              <p:cNvSpPr>
                <a:spLocks noChangeShapeType="1"/>
              </p:cNvSpPr>
              <p:nvPr/>
            </p:nvSpPr>
            <p:spPr bwMode="auto">
              <a:xfrm>
                <a:off x="787254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3573336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158731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201858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3093" name="Group 21"/>
              <p:cNvGrpSpPr>
                <a:grpSpLocks/>
              </p:cNvGrpSpPr>
              <p:nvPr/>
            </p:nvGrpSpPr>
            <p:grpSpPr bwMode="auto">
              <a:xfrm>
                <a:off x="787254" y="642918"/>
                <a:ext cx="2971821" cy="906713"/>
                <a:chOff x="4320" y="2448"/>
                <a:chExt cx="2304" cy="720"/>
              </a:xfrm>
            </p:grpSpPr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>
                  <a:off x="4320" y="2448"/>
                  <a:ext cx="0" cy="72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6624" y="2448"/>
                  <a:ext cx="0" cy="72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/>
              </p:nvSpPr>
              <p:spPr bwMode="auto">
                <a:xfrm>
                  <a:off x="4320" y="2448"/>
                  <a:ext cx="2304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3097" name="Group 25"/>
            <p:cNvGrpSpPr>
              <a:grpSpLocks/>
            </p:cNvGrpSpPr>
            <p:nvPr/>
          </p:nvGrpSpPr>
          <p:grpSpPr bwMode="auto">
            <a:xfrm>
              <a:off x="428596" y="1549631"/>
              <a:ext cx="742955" cy="726630"/>
              <a:chOff x="4032" y="3167"/>
              <a:chExt cx="576" cy="577"/>
            </a:xfrm>
          </p:grpSpPr>
          <p:sp>
            <p:nvSpPr>
              <p:cNvPr id="3098" name="Arc 26"/>
              <p:cNvSpPr>
                <a:spLocks/>
              </p:cNvSpPr>
              <p:nvPr/>
            </p:nvSpPr>
            <p:spPr bwMode="auto">
              <a:xfrm flipV="1">
                <a:off x="4032" y="3167"/>
                <a:ext cx="432" cy="423"/>
              </a:xfrm>
              <a:custGeom>
                <a:avLst/>
                <a:gdLst>
                  <a:gd name="G0" fmla="+- 0 0 0"/>
                  <a:gd name="G1" fmla="+- 21150 0 0"/>
                  <a:gd name="G2" fmla="+- 21600 0 0"/>
                  <a:gd name="T0" fmla="*/ 4388 w 21600"/>
                  <a:gd name="T1" fmla="*/ 0 h 21150"/>
                  <a:gd name="T2" fmla="*/ 21600 w 21600"/>
                  <a:gd name="T3" fmla="*/ 21150 h 21150"/>
                  <a:gd name="T4" fmla="*/ 0 w 21600"/>
                  <a:gd name="T5" fmla="*/ 21150 h 2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150" fill="none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</a:path>
                  <a:path w="21600" h="21150" stroke="0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  <a:lnTo>
                      <a:pt x="0" y="21150"/>
                    </a:lnTo>
                    <a:close/>
                  </a:path>
                </a:pathLst>
              </a:custGeom>
              <a:noFill/>
              <a:ln w="5715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9" name="Arc 27"/>
              <p:cNvSpPr>
                <a:spLocks/>
              </p:cNvSpPr>
              <p:nvPr/>
            </p:nvSpPr>
            <p:spPr bwMode="auto">
              <a:xfrm flipV="1">
                <a:off x="4169" y="3168"/>
                <a:ext cx="439" cy="576"/>
              </a:xfrm>
              <a:custGeom>
                <a:avLst/>
                <a:gdLst>
                  <a:gd name="G0" fmla="+- 357 0 0"/>
                  <a:gd name="G1" fmla="+- 21600 0 0"/>
                  <a:gd name="G2" fmla="+- 21600 0 0"/>
                  <a:gd name="T0" fmla="*/ 0 w 21957"/>
                  <a:gd name="T1" fmla="*/ 3 h 21600"/>
                  <a:gd name="T2" fmla="*/ 21957 w 21957"/>
                  <a:gd name="T3" fmla="*/ 21600 h 21600"/>
                  <a:gd name="T4" fmla="*/ 357 w 2195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957" h="21600" fill="none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</a:path>
                  <a:path w="21957" h="21600" stroke="0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  <a:lnTo>
                      <a:pt x="357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100" name="Group 28"/>
            <p:cNvGrpSpPr>
              <a:grpSpLocks/>
            </p:cNvGrpSpPr>
            <p:nvPr/>
          </p:nvGrpSpPr>
          <p:grpSpPr bwMode="auto">
            <a:xfrm flipH="1">
              <a:off x="3428992" y="1549631"/>
              <a:ext cx="742955" cy="726630"/>
              <a:chOff x="4032" y="3167"/>
              <a:chExt cx="576" cy="577"/>
            </a:xfrm>
          </p:grpSpPr>
          <p:sp>
            <p:nvSpPr>
              <p:cNvPr id="3101" name="Arc 29"/>
              <p:cNvSpPr>
                <a:spLocks/>
              </p:cNvSpPr>
              <p:nvPr/>
            </p:nvSpPr>
            <p:spPr bwMode="auto">
              <a:xfrm flipV="1">
                <a:off x="4032" y="3167"/>
                <a:ext cx="432" cy="423"/>
              </a:xfrm>
              <a:custGeom>
                <a:avLst/>
                <a:gdLst>
                  <a:gd name="G0" fmla="+- 0 0 0"/>
                  <a:gd name="G1" fmla="+- 21150 0 0"/>
                  <a:gd name="G2" fmla="+- 21600 0 0"/>
                  <a:gd name="T0" fmla="*/ 4388 w 21600"/>
                  <a:gd name="T1" fmla="*/ 0 h 21150"/>
                  <a:gd name="T2" fmla="*/ 21600 w 21600"/>
                  <a:gd name="T3" fmla="*/ 21150 h 21150"/>
                  <a:gd name="T4" fmla="*/ 0 w 21600"/>
                  <a:gd name="T5" fmla="*/ 21150 h 2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150" fill="none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</a:path>
                  <a:path w="21600" h="21150" stroke="0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  <a:lnTo>
                      <a:pt x="0" y="2115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2" name="Arc 30"/>
              <p:cNvSpPr>
                <a:spLocks/>
              </p:cNvSpPr>
              <p:nvPr/>
            </p:nvSpPr>
            <p:spPr bwMode="auto">
              <a:xfrm flipV="1">
                <a:off x="4169" y="3168"/>
                <a:ext cx="439" cy="576"/>
              </a:xfrm>
              <a:custGeom>
                <a:avLst/>
                <a:gdLst>
                  <a:gd name="G0" fmla="+- 357 0 0"/>
                  <a:gd name="G1" fmla="+- 21600 0 0"/>
                  <a:gd name="G2" fmla="+- 21600 0 0"/>
                  <a:gd name="T0" fmla="*/ 0 w 21957"/>
                  <a:gd name="T1" fmla="*/ 3 h 21600"/>
                  <a:gd name="T2" fmla="*/ 21957 w 21957"/>
                  <a:gd name="T3" fmla="*/ 21600 h 21600"/>
                  <a:gd name="T4" fmla="*/ 357 w 2195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957" h="21600" fill="none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</a:path>
                  <a:path w="21957" h="21600" stroke="0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  <a:lnTo>
                      <a:pt x="357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5" name="Группа 44"/>
          <p:cNvGrpSpPr/>
          <p:nvPr/>
        </p:nvGrpSpPr>
        <p:grpSpPr>
          <a:xfrm>
            <a:off x="1344470" y="1071546"/>
            <a:ext cx="1857388" cy="1764000"/>
            <a:chOff x="1344470" y="1071546"/>
            <a:chExt cx="1857388" cy="1764000"/>
          </a:xfrm>
        </p:grpSpPr>
        <p:sp>
          <p:nvSpPr>
            <p:cNvPr id="3103" name="Line 31"/>
            <p:cNvSpPr>
              <a:spLocks noChangeShapeType="1"/>
            </p:cNvSpPr>
            <p:nvPr/>
          </p:nvSpPr>
          <p:spPr bwMode="auto">
            <a:xfrm>
              <a:off x="1344470" y="1071546"/>
              <a:ext cx="0" cy="17640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3201858" y="1071546"/>
              <a:ext cx="0" cy="17280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1998445" y="3557550"/>
            <a:ext cx="668660" cy="634699"/>
          </a:xfrm>
          <a:prstGeom prst="ellipse">
            <a:avLst/>
          </a:prstGeom>
          <a:solidFill>
            <a:schemeClr val="bg2">
              <a:lumMod val="25000"/>
            </a:schemeClr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714348" y="3181715"/>
            <a:ext cx="1337319" cy="1269398"/>
          </a:xfrm>
          <a:prstGeom prst="ellipse">
            <a:avLst/>
          </a:prstGeom>
          <a:solidFill>
            <a:schemeClr val="bg2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9" name="Oval 37"/>
          <p:cNvSpPr>
            <a:spLocks noChangeArrowheads="1"/>
          </p:cNvSpPr>
          <p:nvPr/>
        </p:nvSpPr>
        <p:spPr bwMode="auto">
          <a:xfrm>
            <a:off x="2667105" y="3181715"/>
            <a:ext cx="1337319" cy="1269398"/>
          </a:xfrm>
          <a:prstGeom prst="ellipse">
            <a:avLst/>
          </a:prstGeom>
          <a:solidFill>
            <a:schemeClr val="bg2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1685905" y="1699442"/>
            <a:ext cx="664125" cy="2223409"/>
            <a:chOff x="1715948" y="1699442"/>
            <a:chExt cx="664125" cy="2223409"/>
          </a:xfrm>
        </p:grpSpPr>
        <p:sp>
          <p:nvSpPr>
            <p:cNvPr id="3075" name="Oval 3"/>
            <p:cNvSpPr>
              <a:spLocks noChangeArrowheads="1"/>
            </p:cNvSpPr>
            <p:nvPr/>
          </p:nvSpPr>
          <p:spPr bwMode="auto">
            <a:xfrm>
              <a:off x="1715948" y="3000372"/>
              <a:ext cx="185739" cy="181343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0" name="Line 38"/>
            <p:cNvSpPr>
              <a:spLocks noChangeShapeType="1"/>
            </p:cNvSpPr>
            <p:nvPr/>
          </p:nvSpPr>
          <p:spPr bwMode="auto">
            <a:xfrm rot="393898" flipH="1">
              <a:off x="1870154" y="1699442"/>
              <a:ext cx="371478" cy="145074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1" name="Line 39"/>
            <p:cNvSpPr>
              <a:spLocks noChangeShapeType="1"/>
            </p:cNvSpPr>
            <p:nvPr/>
          </p:nvSpPr>
          <p:spPr bwMode="auto">
            <a:xfrm rot="29399">
              <a:off x="1736436" y="3016138"/>
              <a:ext cx="643637" cy="90671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13" name="AutoShape 41"/>
          <p:cNvSpPr>
            <a:spLocks noChangeArrowheads="1"/>
          </p:cNvSpPr>
          <p:nvPr/>
        </p:nvSpPr>
        <p:spPr bwMode="auto">
          <a:xfrm>
            <a:off x="2087425" y="595620"/>
            <a:ext cx="371478" cy="362685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4500562" y="1000108"/>
            <a:ext cx="44617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РАБОЧИЙ  ХОД !!!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991428" y="3725742"/>
            <a:ext cx="742955" cy="181343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 rot="10800000">
            <a:off x="2991653" y="3723544"/>
            <a:ext cx="725370" cy="185739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89" name="Group 17"/>
          <p:cNvGrpSpPr>
            <a:grpSpLocks/>
          </p:cNvGrpSpPr>
          <p:nvPr/>
        </p:nvGrpSpPr>
        <p:grpSpPr bwMode="auto">
          <a:xfrm>
            <a:off x="972992" y="1278849"/>
            <a:ext cx="180000" cy="2356314"/>
            <a:chOff x="6912" y="2810"/>
            <a:chExt cx="288" cy="2085"/>
          </a:xfrm>
          <a:solidFill>
            <a:srgbClr val="0033CC"/>
          </a:solidFill>
        </p:grpSpPr>
        <p:sp>
          <p:nvSpPr>
            <p:cNvPr id="3090" name="AutoShape 18"/>
            <p:cNvSpPr>
              <a:spLocks noChangeArrowheads="1"/>
            </p:cNvSpPr>
            <p:nvPr/>
          </p:nvSpPr>
          <p:spPr bwMode="auto">
            <a:xfrm>
              <a:off x="6912" y="2810"/>
              <a:ext cx="288" cy="288"/>
            </a:xfrm>
            <a:prstGeom prst="flowChartMerge">
              <a:avLst/>
            </a:prstGeom>
            <a:grpFill/>
            <a:ln w="57150">
              <a:solidFill>
                <a:srgbClr val="220FB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7081" y="3111"/>
              <a:ext cx="0" cy="1784"/>
            </a:xfrm>
            <a:prstGeom prst="line">
              <a:avLst/>
            </a:prstGeom>
            <a:grpFill/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86" name="Group 14"/>
          <p:cNvGrpSpPr>
            <a:grpSpLocks/>
          </p:cNvGrpSpPr>
          <p:nvPr/>
        </p:nvGrpSpPr>
        <p:grpSpPr bwMode="auto">
          <a:xfrm>
            <a:off x="3403363" y="1340092"/>
            <a:ext cx="185739" cy="2304000"/>
            <a:chOff x="6912" y="2880"/>
            <a:chExt cx="288" cy="2016"/>
          </a:xfrm>
          <a:solidFill>
            <a:srgbClr val="FF0000"/>
          </a:solidFill>
        </p:grpSpPr>
        <p:sp>
          <p:nvSpPr>
            <p:cNvPr id="3087" name="AutoShape 15"/>
            <p:cNvSpPr>
              <a:spLocks noChangeArrowheads="1"/>
            </p:cNvSpPr>
            <p:nvPr/>
          </p:nvSpPr>
          <p:spPr bwMode="auto">
            <a:xfrm>
              <a:off x="6912" y="2880"/>
              <a:ext cx="288" cy="288"/>
            </a:xfrm>
            <a:prstGeom prst="flowChartMerge">
              <a:avLst/>
            </a:prstGeom>
            <a:grp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7056" y="3168"/>
              <a:ext cx="0" cy="1728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500562" y="0"/>
            <a:ext cx="4461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Всасывание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4500562" y="571480"/>
            <a:ext cx="4461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Сжатие…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4643438" y="1571612"/>
            <a:ext cx="24615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4.Выхлоп…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1350880" y="1142984"/>
            <a:ext cx="1857388" cy="362685"/>
          </a:xfrm>
          <a:prstGeom prst="rect">
            <a:avLst/>
          </a:prstGeom>
          <a:solidFill>
            <a:srgbClr val="99CC00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Rectangle 1"/>
          <p:cNvSpPr>
            <a:spLocks noChangeArrowheads="1"/>
          </p:cNvSpPr>
          <p:nvPr/>
        </p:nvSpPr>
        <p:spPr bwMode="auto">
          <a:xfrm>
            <a:off x="4682201" y="2143116"/>
            <a:ext cx="381888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4-х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цилиндровый…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1"/>
          <p:cNvSpPr>
            <a:spLocks noChangeArrowheads="1"/>
          </p:cNvSpPr>
          <p:nvPr/>
        </p:nvSpPr>
        <p:spPr bwMode="auto">
          <a:xfrm>
            <a:off x="4682201" y="3000372"/>
            <a:ext cx="3247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коленчатый вал…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1"/>
          <p:cNvSpPr>
            <a:spLocks noChangeArrowheads="1"/>
          </p:cNvSpPr>
          <p:nvPr/>
        </p:nvSpPr>
        <p:spPr bwMode="auto">
          <a:xfrm>
            <a:off x="4857752" y="3571876"/>
            <a:ext cx="321471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Охлаждение…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1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-0.00104 0.116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1574 L -0.00209 -0.06828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9 -0.05764 L 0.00329 0.0157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11689 L 0.00052 0.0025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9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0"/>
                            </p:stCondLst>
                            <p:childTnLst>
                              <p:par>
                                <p:cTn id="107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231 L -0.00018 0.10625 " pathEditMode="relative" rAng="0" ptsTypes="AA">
                                      <p:cBhvr>
                                        <p:cTn id="108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1" dur="2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2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1.94444E-6 -0.06042 " pathEditMode="relative" rAng="0" ptsTypes="AA">
                                      <p:cBhvr>
                                        <p:cTn id="122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64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11689 L -0.00122 0.00254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073" grpId="0"/>
      <p:bldP spid="3107" grpId="0" animBg="1"/>
      <p:bldP spid="3108" grpId="0" animBg="1"/>
      <p:bldP spid="3109" grpId="0" animBg="1"/>
      <p:bldP spid="3113" grpId="0" animBg="1"/>
      <p:bldP spid="3113" grpId="1" animBg="1"/>
      <p:bldP spid="44" grpId="0"/>
      <p:bldP spid="3077" grpId="0" animBg="1"/>
      <p:bldP spid="3077" grpId="1" animBg="1"/>
      <p:bldP spid="3077" grpId="2" animBg="1"/>
      <p:bldP spid="3078" grpId="0" animBg="1"/>
      <p:bldP spid="3078" grpId="1" animBg="1"/>
      <p:bldP spid="48" grpId="0"/>
      <p:bldP spid="49" grpId="0"/>
      <p:bldP spid="50" grpId="0"/>
      <p:bldP spid="3105" grpId="0" animBg="1"/>
      <p:bldP spid="3105" grpId="1" animBg="1"/>
      <p:bldP spid="3105" grpId="2" animBg="1"/>
      <p:bldP spid="3105" grpId="3" animBg="1"/>
      <p:bldP spid="3105" grpId="4" animBg="1"/>
      <p:bldP spid="52" grpId="0"/>
      <p:bldP spid="53" grpId="0"/>
      <p:bldP spid="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Oval 40"/>
          <p:cNvSpPr>
            <a:spLocks noChangeArrowheads="1"/>
          </p:cNvSpPr>
          <p:nvPr/>
        </p:nvSpPr>
        <p:spPr bwMode="auto">
          <a:xfrm>
            <a:off x="972992" y="2637687"/>
            <a:ext cx="2971821" cy="2720139"/>
          </a:xfrm>
          <a:prstGeom prst="ellipse">
            <a:avLst/>
          </a:prstGeom>
          <a:solidFill>
            <a:srgbClr val="FFC000">
              <a:alpha val="54000"/>
            </a:srgbClr>
          </a:solidFill>
          <a:ln w="5715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Группа 50"/>
          <p:cNvGrpSpPr/>
          <p:nvPr/>
        </p:nvGrpSpPr>
        <p:grpSpPr>
          <a:xfrm>
            <a:off x="428596" y="642918"/>
            <a:ext cx="3743351" cy="1633343"/>
            <a:chOff x="428596" y="642918"/>
            <a:chExt cx="3743351" cy="1633343"/>
          </a:xfrm>
        </p:grpSpPr>
        <p:grpSp>
          <p:nvGrpSpPr>
            <p:cNvPr id="3" name="Группа 46"/>
            <p:cNvGrpSpPr/>
            <p:nvPr/>
          </p:nvGrpSpPr>
          <p:grpSpPr>
            <a:xfrm>
              <a:off x="787254" y="642918"/>
              <a:ext cx="2971821" cy="906713"/>
              <a:chOff x="787254" y="642918"/>
              <a:chExt cx="2971821" cy="906713"/>
            </a:xfrm>
          </p:grpSpPr>
          <p:sp>
            <p:nvSpPr>
              <p:cNvPr id="3080" name="Line 8"/>
              <p:cNvSpPr>
                <a:spLocks noChangeShapeType="1"/>
              </p:cNvSpPr>
              <p:nvPr/>
            </p:nvSpPr>
            <p:spPr bwMode="auto">
              <a:xfrm>
                <a:off x="787254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3573336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>
                <a:off x="1158731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201858" y="1549631"/>
                <a:ext cx="185739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21"/>
              <p:cNvGrpSpPr>
                <a:grpSpLocks/>
              </p:cNvGrpSpPr>
              <p:nvPr/>
            </p:nvGrpSpPr>
            <p:grpSpPr bwMode="auto">
              <a:xfrm>
                <a:off x="787254" y="642918"/>
                <a:ext cx="2971821" cy="906713"/>
                <a:chOff x="4320" y="2448"/>
                <a:chExt cx="2304" cy="720"/>
              </a:xfrm>
            </p:grpSpPr>
            <p:sp>
              <p:nvSpPr>
                <p:cNvPr id="3094" name="Line 22"/>
                <p:cNvSpPr>
                  <a:spLocks noChangeShapeType="1"/>
                </p:cNvSpPr>
                <p:nvPr/>
              </p:nvSpPr>
              <p:spPr bwMode="auto">
                <a:xfrm>
                  <a:off x="4320" y="2448"/>
                  <a:ext cx="0" cy="72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5" name="Line 23"/>
                <p:cNvSpPr>
                  <a:spLocks noChangeShapeType="1"/>
                </p:cNvSpPr>
                <p:nvPr/>
              </p:nvSpPr>
              <p:spPr bwMode="auto">
                <a:xfrm>
                  <a:off x="6624" y="2448"/>
                  <a:ext cx="0" cy="72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96" name="Line 24"/>
                <p:cNvSpPr>
                  <a:spLocks noChangeShapeType="1"/>
                </p:cNvSpPr>
                <p:nvPr/>
              </p:nvSpPr>
              <p:spPr bwMode="auto">
                <a:xfrm>
                  <a:off x="4320" y="2448"/>
                  <a:ext cx="2304" cy="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25"/>
            <p:cNvGrpSpPr>
              <a:grpSpLocks/>
            </p:cNvGrpSpPr>
            <p:nvPr/>
          </p:nvGrpSpPr>
          <p:grpSpPr bwMode="auto">
            <a:xfrm>
              <a:off x="428596" y="1549631"/>
              <a:ext cx="742955" cy="726630"/>
              <a:chOff x="4032" y="3167"/>
              <a:chExt cx="576" cy="577"/>
            </a:xfrm>
          </p:grpSpPr>
          <p:sp>
            <p:nvSpPr>
              <p:cNvPr id="3098" name="Arc 26"/>
              <p:cNvSpPr>
                <a:spLocks/>
              </p:cNvSpPr>
              <p:nvPr/>
            </p:nvSpPr>
            <p:spPr bwMode="auto">
              <a:xfrm flipV="1">
                <a:off x="4032" y="3167"/>
                <a:ext cx="432" cy="423"/>
              </a:xfrm>
              <a:custGeom>
                <a:avLst/>
                <a:gdLst>
                  <a:gd name="G0" fmla="+- 0 0 0"/>
                  <a:gd name="G1" fmla="+- 21150 0 0"/>
                  <a:gd name="G2" fmla="+- 21600 0 0"/>
                  <a:gd name="T0" fmla="*/ 4388 w 21600"/>
                  <a:gd name="T1" fmla="*/ 0 h 21150"/>
                  <a:gd name="T2" fmla="*/ 21600 w 21600"/>
                  <a:gd name="T3" fmla="*/ 21150 h 21150"/>
                  <a:gd name="T4" fmla="*/ 0 w 21600"/>
                  <a:gd name="T5" fmla="*/ 21150 h 2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150" fill="none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</a:path>
                  <a:path w="21600" h="21150" stroke="0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  <a:lnTo>
                      <a:pt x="0" y="21150"/>
                    </a:lnTo>
                    <a:close/>
                  </a:path>
                </a:pathLst>
              </a:custGeom>
              <a:noFill/>
              <a:ln w="5715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9" name="Arc 27"/>
              <p:cNvSpPr>
                <a:spLocks/>
              </p:cNvSpPr>
              <p:nvPr/>
            </p:nvSpPr>
            <p:spPr bwMode="auto">
              <a:xfrm flipV="1">
                <a:off x="4169" y="3168"/>
                <a:ext cx="439" cy="576"/>
              </a:xfrm>
              <a:custGeom>
                <a:avLst/>
                <a:gdLst>
                  <a:gd name="G0" fmla="+- 357 0 0"/>
                  <a:gd name="G1" fmla="+- 21600 0 0"/>
                  <a:gd name="G2" fmla="+- 21600 0 0"/>
                  <a:gd name="T0" fmla="*/ 0 w 21957"/>
                  <a:gd name="T1" fmla="*/ 3 h 21600"/>
                  <a:gd name="T2" fmla="*/ 21957 w 21957"/>
                  <a:gd name="T3" fmla="*/ 21600 h 21600"/>
                  <a:gd name="T4" fmla="*/ 357 w 2195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957" h="21600" fill="none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</a:path>
                  <a:path w="21957" h="21600" stroke="0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  <a:lnTo>
                      <a:pt x="357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220FB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28"/>
            <p:cNvGrpSpPr>
              <a:grpSpLocks/>
            </p:cNvGrpSpPr>
            <p:nvPr/>
          </p:nvGrpSpPr>
          <p:grpSpPr bwMode="auto">
            <a:xfrm flipH="1">
              <a:off x="3428992" y="1549631"/>
              <a:ext cx="742955" cy="726630"/>
              <a:chOff x="4032" y="3167"/>
              <a:chExt cx="576" cy="577"/>
            </a:xfrm>
          </p:grpSpPr>
          <p:sp>
            <p:nvSpPr>
              <p:cNvPr id="3101" name="Arc 29"/>
              <p:cNvSpPr>
                <a:spLocks/>
              </p:cNvSpPr>
              <p:nvPr/>
            </p:nvSpPr>
            <p:spPr bwMode="auto">
              <a:xfrm flipV="1">
                <a:off x="4032" y="3167"/>
                <a:ext cx="432" cy="423"/>
              </a:xfrm>
              <a:custGeom>
                <a:avLst/>
                <a:gdLst>
                  <a:gd name="G0" fmla="+- 0 0 0"/>
                  <a:gd name="G1" fmla="+- 21150 0 0"/>
                  <a:gd name="G2" fmla="+- 21600 0 0"/>
                  <a:gd name="T0" fmla="*/ 4388 w 21600"/>
                  <a:gd name="T1" fmla="*/ 0 h 21150"/>
                  <a:gd name="T2" fmla="*/ 21600 w 21600"/>
                  <a:gd name="T3" fmla="*/ 21150 h 21150"/>
                  <a:gd name="T4" fmla="*/ 0 w 21600"/>
                  <a:gd name="T5" fmla="*/ 21150 h 2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150" fill="none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</a:path>
                  <a:path w="21600" h="21150" stroke="0" extrusionOk="0">
                    <a:moveTo>
                      <a:pt x="4387" y="0"/>
                    </a:moveTo>
                    <a:cubicBezTo>
                      <a:pt x="14412" y="2080"/>
                      <a:pt x="21600" y="10911"/>
                      <a:pt x="21600" y="21150"/>
                    </a:cubicBezTo>
                    <a:lnTo>
                      <a:pt x="0" y="2115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2" name="Arc 30"/>
              <p:cNvSpPr>
                <a:spLocks/>
              </p:cNvSpPr>
              <p:nvPr/>
            </p:nvSpPr>
            <p:spPr bwMode="auto">
              <a:xfrm flipV="1">
                <a:off x="4169" y="3168"/>
                <a:ext cx="439" cy="576"/>
              </a:xfrm>
              <a:custGeom>
                <a:avLst/>
                <a:gdLst>
                  <a:gd name="G0" fmla="+- 357 0 0"/>
                  <a:gd name="G1" fmla="+- 21600 0 0"/>
                  <a:gd name="G2" fmla="+- 21600 0 0"/>
                  <a:gd name="T0" fmla="*/ 0 w 21957"/>
                  <a:gd name="T1" fmla="*/ 3 h 21600"/>
                  <a:gd name="T2" fmla="*/ 21957 w 21957"/>
                  <a:gd name="T3" fmla="*/ 21600 h 21600"/>
                  <a:gd name="T4" fmla="*/ 357 w 2195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957" h="21600" fill="none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</a:path>
                  <a:path w="21957" h="21600" stroke="0" extrusionOk="0">
                    <a:moveTo>
                      <a:pt x="-1" y="2"/>
                    </a:moveTo>
                    <a:cubicBezTo>
                      <a:pt x="118" y="0"/>
                      <a:pt x="237" y="-1"/>
                      <a:pt x="357" y="0"/>
                    </a:cubicBezTo>
                    <a:cubicBezTo>
                      <a:pt x="12286" y="0"/>
                      <a:pt x="21957" y="9670"/>
                      <a:pt x="21957" y="21600"/>
                    </a:cubicBezTo>
                    <a:lnTo>
                      <a:pt x="357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8" name="Группа 44"/>
          <p:cNvGrpSpPr/>
          <p:nvPr/>
        </p:nvGrpSpPr>
        <p:grpSpPr>
          <a:xfrm>
            <a:off x="1344470" y="1071546"/>
            <a:ext cx="1857388" cy="1764000"/>
            <a:chOff x="1344470" y="1071546"/>
            <a:chExt cx="1857388" cy="1764000"/>
          </a:xfrm>
        </p:grpSpPr>
        <p:sp>
          <p:nvSpPr>
            <p:cNvPr id="3103" name="Line 31"/>
            <p:cNvSpPr>
              <a:spLocks noChangeShapeType="1"/>
            </p:cNvSpPr>
            <p:nvPr/>
          </p:nvSpPr>
          <p:spPr bwMode="auto">
            <a:xfrm>
              <a:off x="1344470" y="1071546"/>
              <a:ext cx="0" cy="17640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04" name="Line 32"/>
            <p:cNvSpPr>
              <a:spLocks noChangeShapeType="1"/>
            </p:cNvSpPr>
            <p:nvPr/>
          </p:nvSpPr>
          <p:spPr bwMode="auto">
            <a:xfrm>
              <a:off x="3201858" y="1071546"/>
              <a:ext cx="0" cy="172800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07" name="Oval 35"/>
          <p:cNvSpPr>
            <a:spLocks noChangeArrowheads="1"/>
          </p:cNvSpPr>
          <p:nvPr/>
        </p:nvSpPr>
        <p:spPr bwMode="auto">
          <a:xfrm>
            <a:off x="1998445" y="3557550"/>
            <a:ext cx="668660" cy="634699"/>
          </a:xfrm>
          <a:prstGeom prst="ellipse">
            <a:avLst/>
          </a:prstGeom>
          <a:solidFill>
            <a:schemeClr val="bg2">
              <a:lumMod val="25000"/>
            </a:schemeClr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8" name="Oval 36"/>
          <p:cNvSpPr>
            <a:spLocks noChangeArrowheads="1"/>
          </p:cNvSpPr>
          <p:nvPr/>
        </p:nvSpPr>
        <p:spPr bwMode="auto">
          <a:xfrm>
            <a:off x="714348" y="3181715"/>
            <a:ext cx="1337319" cy="1269398"/>
          </a:xfrm>
          <a:prstGeom prst="ellipse">
            <a:avLst/>
          </a:prstGeom>
          <a:solidFill>
            <a:schemeClr val="bg2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09" name="Oval 37"/>
          <p:cNvSpPr>
            <a:spLocks noChangeArrowheads="1"/>
          </p:cNvSpPr>
          <p:nvPr/>
        </p:nvSpPr>
        <p:spPr bwMode="auto">
          <a:xfrm>
            <a:off x="2667105" y="3181715"/>
            <a:ext cx="1337319" cy="1269398"/>
          </a:xfrm>
          <a:prstGeom prst="ellipse">
            <a:avLst/>
          </a:prstGeom>
          <a:solidFill>
            <a:schemeClr val="bg2"/>
          </a:solidFill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Группа 45"/>
          <p:cNvGrpSpPr/>
          <p:nvPr/>
        </p:nvGrpSpPr>
        <p:grpSpPr>
          <a:xfrm>
            <a:off x="1685905" y="1699442"/>
            <a:ext cx="664125" cy="2223409"/>
            <a:chOff x="1715948" y="1699442"/>
            <a:chExt cx="664125" cy="2223409"/>
          </a:xfrm>
        </p:grpSpPr>
        <p:sp>
          <p:nvSpPr>
            <p:cNvPr id="3075" name="Oval 3"/>
            <p:cNvSpPr>
              <a:spLocks noChangeArrowheads="1"/>
            </p:cNvSpPr>
            <p:nvPr/>
          </p:nvSpPr>
          <p:spPr bwMode="auto">
            <a:xfrm>
              <a:off x="1715948" y="3000372"/>
              <a:ext cx="185739" cy="181343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0" name="Line 38"/>
            <p:cNvSpPr>
              <a:spLocks noChangeShapeType="1"/>
            </p:cNvSpPr>
            <p:nvPr/>
          </p:nvSpPr>
          <p:spPr bwMode="auto">
            <a:xfrm rot="393898" flipH="1">
              <a:off x="1870154" y="1699442"/>
              <a:ext cx="371478" cy="145074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11" name="Line 39"/>
            <p:cNvSpPr>
              <a:spLocks noChangeShapeType="1"/>
            </p:cNvSpPr>
            <p:nvPr/>
          </p:nvSpPr>
          <p:spPr bwMode="auto">
            <a:xfrm rot="29399">
              <a:off x="1736436" y="3016138"/>
              <a:ext cx="643637" cy="90671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13" name="AutoShape 41"/>
          <p:cNvSpPr>
            <a:spLocks noChangeArrowheads="1"/>
          </p:cNvSpPr>
          <p:nvPr/>
        </p:nvSpPr>
        <p:spPr bwMode="auto">
          <a:xfrm>
            <a:off x="2087425" y="595620"/>
            <a:ext cx="371478" cy="362685"/>
          </a:xfrm>
          <a:prstGeom prst="sun">
            <a:avLst>
              <a:gd name="adj" fmla="val 25000"/>
            </a:avLst>
          </a:prstGeom>
          <a:solidFill>
            <a:srgbClr val="FF0000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4500562" y="1000108"/>
            <a:ext cx="44617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РАБОЧИЙ  ХОД !!!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val 5"/>
          <p:cNvSpPr>
            <a:spLocks noChangeArrowheads="1"/>
          </p:cNvSpPr>
          <p:nvPr/>
        </p:nvSpPr>
        <p:spPr bwMode="auto">
          <a:xfrm>
            <a:off x="991428" y="3725742"/>
            <a:ext cx="742955" cy="181343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bg2">
                <a:lumMod val="75000"/>
              </a:schemeClr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8" name="Oval 6"/>
          <p:cNvSpPr>
            <a:spLocks noChangeArrowheads="1"/>
          </p:cNvSpPr>
          <p:nvPr/>
        </p:nvSpPr>
        <p:spPr bwMode="auto">
          <a:xfrm rot="10800000">
            <a:off x="2991653" y="3723544"/>
            <a:ext cx="725370" cy="185739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Group 17"/>
          <p:cNvGrpSpPr>
            <a:grpSpLocks/>
          </p:cNvGrpSpPr>
          <p:nvPr/>
        </p:nvGrpSpPr>
        <p:grpSpPr bwMode="auto">
          <a:xfrm>
            <a:off x="972992" y="1278849"/>
            <a:ext cx="180000" cy="2356314"/>
            <a:chOff x="6912" y="2810"/>
            <a:chExt cx="288" cy="2085"/>
          </a:xfrm>
          <a:solidFill>
            <a:srgbClr val="0033CC"/>
          </a:solidFill>
        </p:grpSpPr>
        <p:sp>
          <p:nvSpPr>
            <p:cNvPr id="3090" name="AutoShape 18"/>
            <p:cNvSpPr>
              <a:spLocks noChangeArrowheads="1"/>
            </p:cNvSpPr>
            <p:nvPr/>
          </p:nvSpPr>
          <p:spPr bwMode="auto">
            <a:xfrm>
              <a:off x="6912" y="2810"/>
              <a:ext cx="288" cy="288"/>
            </a:xfrm>
            <a:prstGeom prst="flowChartMerge">
              <a:avLst/>
            </a:prstGeom>
            <a:grpFill/>
            <a:ln w="57150">
              <a:solidFill>
                <a:srgbClr val="220FB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>
              <a:off x="7081" y="3111"/>
              <a:ext cx="0" cy="1784"/>
            </a:xfrm>
            <a:prstGeom prst="line">
              <a:avLst/>
            </a:prstGeom>
            <a:grpFill/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Group 14"/>
          <p:cNvGrpSpPr>
            <a:grpSpLocks/>
          </p:cNvGrpSpPr>
          <p:nvPr/>
        </p:nvGrpSpPr>
        <p:grpSpPr bwMode="auto">
          <a:xfrm>
            <a:off x="3403363" y="1340092"/>
            <a:ext cx="185739" cy="2304000"/>
            <a:chOff x="6912" y="2880"/>
            <a:chExt cx="288" cy="2016"/>
          </a:xfrm>
          <a:solidFill>
            <a:srgbClr val="FF0000"/>
          </a:solidFill>
        </p:grpSpPr>
        <p:sp>
          <p:nvSpPr>
            <p:cNvPr id="3087" name="AutoShape 15"/>
            <p:cNvSpPr>
              <a:spLocks noChangeArrowheads="1"/>
            </p:cNvSpPr>
            <p:nvPr/>
          </p:nvSpPr>
          <p:spPr bwMode="auto">
            <a:xfrm>
              <a:off x="6912" y="2880"/>
              <a:ext cx="288" cy="288"/>
            </a:xfrm>
            <a:prstGeom prst="flowChartMerge">
              <a:avLst/>
            </a:prstGeom>
            <a:grpFill/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>
              <a:off x="7056" y="3168"/>
              <a:ext cx="0" cy="1728"/>
            </a:xfrm>
            <a:prstGeom prst="line">
              <a:avLst/>
            </a:prstGeom>
            <a:grp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Rectangle 1"/>
          <p:cNvSpPr>
            <a:spLocks noChangeArrowheads="1"/>
          </p:cNvSpPr>
          <p:nvPr/>
        </p:nvSpPr>
        <p:spPr bwMode="auto">
          <a:xfrm>
            <a:off x="4500562" y="0"/>
            <a:ext cx="4461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Всасывание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1"/>
          <p:cNvSpPr>
            <a:spLocks noChangeArrowheads="1"/>
          </p:cNvSpPr>
          <p:nvPr/>
        </p:nvSpPr>
        <p:spPr bwMode="auto">
          <a:xfrm>
            <a:off x="4500562" y="571480"/>
            <a:ext cx="446179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Сжатие…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ИСКРА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4643438" y="1571612"/>
            <a:ext cx="246156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4.Выхлоп…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auto">
          <a:xfrm>
            <a:off x="1350880" y="1142984"/>
            <a:ext cx="1857388" cy="362685"/>
          </a:xfrm>
          <a:prstGeom prst="rect">
            <a:avLst/>
          </a:prstGeom>
          <a:solidFill>
            <a:srgbClr val="99CC00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10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8000"/>
                            </p:stCondLst>
                            <p:childTnLst>
                              <p:par>
                                <p:cTn id="4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0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2.96296E-6 L -0.00104 0.1169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5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4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.01574 L -0.00209 -0.06828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3500"/>
                            </p:stCondLst>
                            <p:childTnLst>
                              <p:par>
                                <p:cTn id="7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9 -0.05764 L 0.00329 0.0157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500"/>
                            </p:stCondLst>
                            <p:childTnLst>
                              <p:par>
                                <p:cTn id="75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11689 L 0.00052 0.00254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8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78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95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0"/>
                            </p:stCondLst>
                            <p:childTnLst>
                              <p:par>
                                <p:cTn id="90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0.00231 L -0.00018 0.10625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000"/>
                                        <p:tgtEl>
                                          <p:spTgt spid="3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2500"/>
                            </p:stCondLst>
                            <p:childTnLst>
                              <p:par>
                                <p:cTn id="97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8" dur="2000" fill="hold"/>
                                        <p:tgtEl>
                                          <p:spTgt spid="3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4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6500"/>
                            </p:stCondLst>
                            <p:childTnLst>
                              <p:par>
                                <p:cTn id="10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0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7037E-7 L 1.94444E-6 -0.06042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7500"/>
                            </p:stCondLst>
                            <p:childTnLst>
                              <p:par>
                                <p:cTn id="109" presetID="64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11689 L -0.00122 0.0025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9500"/>
                            </p:stCondLst>
                            <p:childTnLst>
                              <p:par>
                                <p:cTn id="1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12" grpId="0" animBg="1"/>
      <p:bldP spid="3112" grpId="1" animBg="1"/>
      <p:bldP spid="3107" grpId="0" animBg="1"/>
      <p:bldP spid="3108" grpId="0" animBg="1"/>
      <p:bldP spid="3109" grpId="0" animBg="1"/>
      <p:bldP spid="3113" grpId="0" animBg="1"/>
      <p:bldP spid="3113" grpId="1" animBg="1"/>
      <p:bldP spid="44" grpId="0"/>
      <p:bldP spid="3077" grpId="0" animBg="1"/>
      <p:bldP spid="3077" grpId="1" animBg="1"/>
      <p:bldP spid="3077" grpId="2" animBg="1"/>
      <p:bldP spid="3078" grpId="0" animBg="1"/>
      <p:bldP spid="3078" grpId="1" animBg="1"/>
      <p:bldP spid="48" grpId="0"/>
      <p:bldP spid="49" grpId="0"/>
      <p:bldP spid="50" grpId="0"/>
      <p:bldP spid="3105" grpId="0" animBg="1"/>
      <p:bldP spid="3105" grpId="1" animBg="1"/>
      <p:bldP spid="3105" grpId="2" animBg="1"/>
      <p:bldP spid="3105" grpId="3" animBg="1"/>
      <p:bldP spid="3105" grpId="4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2857488" y="785794"/>
            <a:ext cx="5715040" cy="4000528"/>
          </a:xfrm>
          <a:prstGeom prst="roundRect">
            <a:avLst/>
          </a:prstGeom>
          <a:solidFill>
            <a:srgbClr val="000000">
              <a:alpha val="3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3786182" y="0"/>
            <a:ext cx="327044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загрязнение</a:t>
            </a: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4071934" y="1611518"/>
            <a:ext cx="22285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пылевое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"/>
          <p:cNvSpPr>
            <a:spLocks noChangeArrowheads="1"/>
          </p:cNvSpPr>
          <p:nvPr/>
        </p:nvSpPr>
        <p:spPr bwMode="auto">
          <a:xfrm>
            <a:off x="4071934" y="785794"/>
            <a:ext cx="25488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тепловое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4071934" y="2428868"/>
            <a:ext cx="359880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токсичн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газы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4143372" y="3214686"/>
            <a:ext cx="251132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шумовое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Rectangle 2"/>
          <p:cNvSpPr>
            <a:spLocks noChangeArrowheads="1"/>
          </p:cNvSpPr>
          <p:nvPr/>
        </p:nvSpPr>
        <p:spPr bwMode="auto">
          <a:xfrm>
            <a:off x="4214810" y="4024644"/>
            <a:ext cx="442915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электромагнитное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 rot="1569224">
            <a:off x="-309606" y="3007474"/>
            <a:ext cx="962539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4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авто… само… ракеты,   ГРЭС…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0D01A7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6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5602" grpId="0"/>
      <p:bldP spid="27" grpId="0"/>
      <p:bldP spid="28" grpId="0"/>
      <p:bldP spid="29" grpId="0"/>
      <p:bldP spid="30" grpId="0"/>
      <p:bldP spid="31" grpId="0"/>
      <p:bldP spid="2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Тепловой двигатель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устройство, которое преобразовывает внутреннюю энергию в кинетическую энергию.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Такты ДВС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1.                           2.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3.                           4.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Применение ДВС: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загрязнения тепловыми двигателями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lum bright="-10000" contrast="30000"/>
          </a:blip>
          <a:srcRect l="10497" t="44414" r="5722" b="36576"/>
          <a:stretch>
            <a:fillRect/>
          </a:stretch>
        </p:blipFill>
        <p:spPr bwMode="auto">
          <a:xfrm>
            <a:off x="0" y="2995242"/>
            <a:ext cx="9144000" cy="336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Тепловой двигатель –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устройство, которое преобразовывает внутреннюю энергию в кинетическую энергию.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Такты ДВС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1.                           2.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3.                           4.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C00FF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Применение ДВС: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Виды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загрязнения тепловыми двигателями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4" cstate="print">
            <a:lum bright="-10000" contrast="30000"/>
          </a:blip>
          <a:srcRect l="9606" t="40503" r="6478" b="15922"/>
          <a:stretch>
            <a:fillRect/>
          </a:stretch>
        </p:blipFill>
        <p:spPr bwMode="auto">
          <a:xfrm>
            <a:off x="0" y="785794"/>
            <a:ext cx="9144000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5" cstate="print">
            <a:lum bright="-10000" contrast="30000"/>
          </a:blip>
          <a:srcRect l="9054" t="77815" r="6852" b="6619"/>
          <a:stretch>
            <a:fillRect/>
          </a:stretch>
        </p:blipFill>
        <p:spPr bwMode="auto">
          <a:xfrm>
            <a:off x="0" y="4929198"/>
            <a:ext cx="9144000" cy="1928826"/>
          </a:xfrm>
          <a:prstGeom prst="rect">
            <a:avLst/>
          </a:prstGeom>
          <a:noFill/>
          <a:ln w="9525">
            <a:solidFill>
              <a:srgbClr val="FFC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71670" y="857232"/>
            <a:ext cx="5143536" cy="192882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№5 </a:t>
            </a:r>
          </a:p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/>
              <a:t> 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21-24</a:t>
            </a:r>
            <a:endParaRPr lang="ru-RU" sz="4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" y="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928670"/>
          <a:ext cx="9144000" cy="6061901"/>
        </p:xfrm>
        <a:graphic>
          <a:graphicData uri="http://schemas.openxmlformats.org/drawingml/2006/table">
            <a:tbl>
              <a:tblPr/>
              <a:tblGrid>
                <a:gridCol w="495474"/>
                <a:gridCol w="7891398"/>
                <a:gridCol w="757128"/>
              </a:tblGrid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Д/З гр.№5.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Как внутреннюю энергию превратить в механическую?</a:t>
                      </a:r>
                      <a:r>
                        <a:rPr lang="ru-RU" sz="2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(Демонстрация №1)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 5 с демонстрациями</a:t>
                      </a:r>
                      <a:endParaRPr lang="ru-RU" sz="24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24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619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2400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162.  Почему не плавятся стенки топки котла?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163.  Торможение двигателем эффективнее, чем тормозами.  Почему?  (</a:t>
                      </a:r>
                      <a:r>
                        <a:rPr lang="ru-RU" sz="180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Двигатель при сброшенном газе и на пониженных скоростях 1или2  работает как компрессор за счет энергии колес.)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??? стр. 49(1-8) 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стр.50 (123)  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стр.52 (123)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§§ 21-24</a:t>
                      </a: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т №5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00042"/>
            <a:ext cx="7500958" cy="278608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1052736"/>
          <a:ext cx="8139164" cy="789557"/>
        </p:xfrm>
        <a:graphic>
          <a:graphicData uri="http://schemas.openxmlformats.org/drawingml/2006/table">
            <a:tbl>
              <a:tblPr/>
              <a:tblGrid>
                <a:gridCol w="1205803"/>
                <a:gridCol w="1175657"/>
                <a:gridCol w="1004835"/>
                <a:gridCol w="1286189"/>
                <a:gridCol w="1286189"/>
                <a:gridCol w="934496"/>
                <a:gridCol w="1245995"/>
              </a:tblGrid>
              <a:tr h="789557"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 dirty="0">
                          <a:latin typeface="Times New Roman"/>
                        </a:rPr>
                        <a:t>910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707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 dirty="0">
                          <a:latin typeface="Times New Roman"/>
                        </a:rPr>
                        <a:t>710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 smtClean="0">
                          <a:latin typeface="Times New Roman"/>
                        </a:rPr>
                        <a:t>т4</a:t>
                      </a:r>
                      <a:endParaRPr lang="ru-RU" sz="4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Times New Roman"/>
                        </a:rPr>
                        <a:t>L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8789" t="11604" r="10351" b="74442"/>
          <a:stretch>
            <a:fillRect/>
          </a:stretch>
        </p:blipFill>
        <p:spPr bwMode="auto">
          <a:xfrm>
            <a:off x="0" y="-24"/>
            <a:ext cx="914400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6612946" y="3713958"/>
            <a:ext cx="245964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5756" y="114219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4176" y="321389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5504863" y="2535231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018462" y="1403844"/>
            <a:ext cx="910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027003"/>
            <a:ext cx="91440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Внутренняя энергия 5 кг воды увеличилась на ….. кДж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8" y="1606341"/>
            <a:ext cx="2714612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14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=5кг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357950" y="3143248"/>
            <a:ext cx="6429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6322231" y="2107397"/>
            <a:ext cx="1857388" cy="64294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684352" y="1504936"/>
            <a:ext cx="2459648" cy="1588"/>
          </a:xfrm>
          <a:prstGeom prst="straightConnector1">
            <a:avLst/>
          </a:prstGeom>
          <a:ln w="95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572396" y="1500174"/>
            <a:ext cx="1000132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643174" y="1773784"/>
            <a:ext cx="40719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нагревания  воды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786050" y="2129845"/>
            <a:ext cx="300039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нгр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571736" y="2714620"/>
            <a:ext cx="39290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5кг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86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3042" y="3845486"/>
            <a:ext cx="6072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парообразования  стоградусной воды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42976" y="4143380"/>
            <a:ext cx="238216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4143380"/>
            <a:ext cx="2428892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·5кг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929322" y="4143380"/>
            <a:ext cx="150019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5720" y="4786322"/>
            <a:ext cx="6072198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Итого 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 animBg="1"/>
      <p:bldP spid="11" grpId="0" build="p" animBg="1"/>
      <p:bldP spid="12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8789" t="25369" r="10351" b="64539"/>
          <a:stretch>
            <a:fillRect/>
          </a:stretch>
        </p:blipFill>
        <p:spPr bwMode="auto">
          <a:xfrm>
            <a:off x="0" y="-24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Прямая со стрелкой 2"/>
          <p:cNvCxnSpPr/>
          <p:nvPr/>
        </p:nvCxnSpPr>
        <p:spPr>
          <a:xfrm>
            <a:off x="6598916" y="3172954"/>
            <a:ext cx="245964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6255756" y="1070752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4176" y="31424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6636284" y="3217750"/>
            <a:ext cx="521836" cy="42862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5400000" flipH="1" flipV="1">
            <a:off x="5290549" y="2463793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5947024" y="1285860"/>
            <a:ext cx="910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7286644" y="2071678"/>
            <a:ext cx="1643074" cy="50006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6324921"/>
            <a:ext cx="9144032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Внутренняя  энергия 2 кг льда увеличилась  на ….. кДж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215074" y="3571876"/>
            <a:ext cx="10715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7095068" y="3171146"/>
            <a:ext cx="785818" cy="158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358214" y="1500174"/>
            <a:ext cx="500066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684352" y="1504936"/>
            <a:ext cx="2459648" cy="1588"/>
          </a:xfrm>
          <a:prstGeom prst="straightConnector1">
            <a:avLst/>
          </a:prstGeom>
          <a:ln w="9525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0" y="1285860"/>
            <a:ext cx="2714612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3400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=2100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-10</a:t>
            </a:r>
            <a:r>
              <a:rPr lang="ru-RU" sz="2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=2кг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-?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643174" y="1000108"/>
            <a:ext cx="40005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нагревания льда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643174" y="1285860"/>
            <a:ext cx="2857520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нгр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071802" y="1895464"/>
            <a:ext cx="39290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2кг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571736" y="2428868"/>
            <a:ext cx="40005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плавления льда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571736" y="2786058"/>
            <a:ext cx="2500330" cy="523220"/>
          </a:xfrm>
          <a:prstGeom prst="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плвл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857488" y="3214686"/>
            <a:ext cx="3758796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3400</a:t>
            </a:r>
            <a:r>
              <a:rPr lang="ru-RU" sz="2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Дж/кг </a:t>
            </a:r>
            <a:r>
              <a:rPr lang="el-GR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2кг= …..кДж</a:t>
            </a:r>
            <a:endParaRPr lang="ru-RU" sz="1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4429132"/>
            <a:ext cx="50006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нагревания ледяной воды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857752" y="4286256"/>
            <a:ext cx="300039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нгр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214910" y="4857760"/>
            <a:ext cx="39290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2кг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5212434"/>
            <a:ext cx="60721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Для парообразования  стоградусной воды потребуется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-32" y="5548986"/>
            <a:ext cx="238216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паро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214546" y="5587387"/>
            <a:ext cx="2428892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·8кг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643438" y="5569624"/>
            <a:ext cx="150019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071802" y="6039426"/>
            <a:ext cx="6072198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Итого 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общ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0" grpId="0" animBg="1"/>
      <p:bldP spid="11" grpId="0"/>
      <p:bldP spid="28" grpId="0" build="p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 l="8789" t="35461" r="10351" b="46533"/>
          <a:stretch>
            <a:fillRect/>
          </a:stretch>
        </p:blipFill>
        <p:spPr bwMode="auto">
          <a:xfrm>
            <a:off x="0" y="0"/>
            <a:ext cx="9144000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0" y="1928802"/>
            <a:ext cx="2714612" cy="224676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=4200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3400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пара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льда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6675786" y="4214024"/>
            <a:ext cx="245964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6720974" y="164225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14176" y="4301777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143768" y="4214818"/>
            <a:ext cx="1599634" cy="2315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 flipH="1" flipV="1">
            <a:off x="5755767" y="3035297"/>
            <a:ext cx="2786876" cy="79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149603" y="2279356"/>
            <a:ext cx="673699" cy="66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7275158" y="2809420"/>
            <a:ext cx="2000264" cy="928694"/>
          </a:xfrm>
          <a:prstGeom prst="line">
            <a:avLst/>
          </a:prstGeom>
          <a:ln w="57150">
            <a:solidFill>
              <a:srgbClr val="00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86050" y="1785926"/>
            <a:ext cx="38576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конденсации пар выделит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342765"/>
            <a:ext cx="3357554" cy="584775"/>
          </a:xfrm>
          <a:prstGeom prst="rect">
            <a:avLst/>
          </a:prstGeom>
          <a:solidFill>
            <a:schemeClr val="bg1"/>
          </a:solidFill>
          <a:ln w="28575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l-GR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λ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l-GR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500298" y="2143116"/>
            <a:ext cx="2382168" cy="523220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2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</a:t>
            </a:r>
            <a:r>
              <a:rPr lang="ru-RU" sz="1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en-US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пара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928794" y="3500438"/>
            <a:ext cx="3143272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</a:t>
            </a:r>
            <a:r>
              <a:rPr lang="ru-RU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пара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0" y="4572008"/>
            <a:ext cx="9144000" cy="707886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По условию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энергия выделенная паром при конденсации и охлаждении передаётся для плавления льда, т.е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83680" y="1903910"/>
            <a:ext cx="10172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00298" y="3131106"/>
            <a:ext cx="45005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охлаждении конденсат выделит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714876" y="2181517"/>
            <a:ext cx="2428892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2,3·10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·8кг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0" y="4071942"/>
            <a:ext cx="757239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Итого 8 кг смогут отдать льду </a:t>
            </a:r>
            <a:r>
              <a:rPr lang="ru-RU" sz="24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конд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охл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….КДж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2643182"/>
            <a:ext cx="1500198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929190" y="3571876"/>
            <a:ext cx="3929090" cy="46166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4200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Дж/кг·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8кг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=….кДж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0628" y="5190236"/>
            <a:ext cx="33872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поглощен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00694" y="5004440"/>
            <a:ext cx="1285884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паром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86644" y="4904484"/>
            <a:ext cx="128588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льдом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027782" y="5699955"/>
            <a:ext cx="3758796" cy="523220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3400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Дж/кг </a:t>
            </a:r>
            <a:r>
              <a:rPr lang="el-GR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1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786546" y="5690302"/>
            <a:ext cx="2357454" cy="707886"/>
          </a:xfrm>
          <a:prstGeom prst="rect">
            <a:avLst/>
          </a:prstGeom>
          <a:solidFill>
            <a:schemeClr val="bg1"/>
          </a:soli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……..кг</a:t>
            </a:r>
            <a:endParaRPr lang="ru-RU" sz="11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-32" y="6335948"/>
            <a:ext cx="9144032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8кг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стоградусного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пара смогут расплавить …..кг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нулевого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льда .</a:t>
            </a:r>
            <a:endParaRPr lang="ru-RU" sz="20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0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  <p:bldP spid="6" grpId="0"/>
      <p:bldP spid="14" grpId="0" animBg="1"/>
      <p:bldP spid="15" grpId="0" animBg="1"/>
      <p:bldP spid="16" grpId="0" animBg="1"/>
      <p:bldP spid="17" grpId="0" animBg="1"/>
      <p:bldP spid="22" grpId="0" animBg="1"/>
      <p:bldP spid="22" grpId="1" animBg="1"/>
      <p:bldP spid="9" grpId="0"/>
      <p:bldP spid="24" grpId="0" animBg="1"/>
      <p:bldP spid="25" grpId="0" animBg="1"/>
      <p:bldP spid="26" grpId="0" animBg="1"/>
      <p:bldP spid="28" grpId="0" animBg="1"/>
      <p:bldP spid="31" grpId="0" animBg="1"/>
      <p:bldP spid="18" grpId="0"/>
      <p:bldP spid="18" grpId="1"/>
      <p:bldP spid="19" grpId="0" animBg="1"/>
      <p:bldP spid="20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8789" t="8056" r="10937" b="69971"/>
          <a:stretch>
            <a:fillRect/>
          </a:stretch>
        </p:blipFill>
        <p:spPr bwMode="auto">
          <a:xfrm>
            <a:off x="0" y="0"/>
            <a:ext cx="9144000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4"/>
          <p:cNvGrpSpPr/>
          <p:nvPr/>
        </p:nvGrpSpPr>
        <p:grpSpPr>
          <a:xfrm>
            <a:off x="4929190" y="2071678"/>
            <a:ext cx="3786214" cy="1785950"/>
            <a:chOff x="4929190" y="2071678"/>
            <a:chExt cx="3786214" cy="178595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4929190" y="2071678"/>
              <a:ext cx="3786214" cy="1785950"/>
            </a:xfrm>
            <a:prstGeom prst="rect">
              <a:avLst/>
            </a:prstGeom>
            <a:noFill/>
            <a:ln w="317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4992141" y="2553815"/>
              <a:ext cx="3681642" cy="1285884"/>
            </a:xfrm>
            <a:prstGeom prst="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5929322" y="2857496"/>
            <a:ext cx="428628" cy="50006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286644" y="2714620"/>
            <a:ext cx="1214446" cy="857256"/>
          </a:xfrm>
          <a:prstGeom prst="roundRect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0" y="2285992"/>
            <a:ext cx="4857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счёт теплопередачи и конвекции внутренняя энергия воды передалась брускам. Бруски нагрелись от 20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0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конце процесса температура воды и брусков сравнялась. (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929066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время теплообмена малый брусок  увеличил внутреннюю энергию на </a:t>
            </a:r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 . . . . . . . . . . .= . . . . Дж, </a:t>
            </a:r>
          </a:p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большой на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16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Cu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. .  . . . . . . . . . . .= . . . . Дж, </a:t>
            </a:r>
          </a:p>
          <a:p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Таким образом больший брусок  увеличил свою внутреннюю энергию в 5 раз больше .</a:t>
            </a:r>
            <a:endParaRPr lang="ru-RU" sz="2000" b="1" baseline="30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8789" t="54199" r="10937" b="35547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60215" t="69580" r="10937" b="20166"/>
          <a:stretch>
            <a:fillRect/>
          </a:stretch>
        </p:blipFill>
        <p:spPr bwMode="auto">
          <a:xfrm>
            <a:off x="4643438" y="1285860"/>
            <a:ext cx="450056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8429652" y="1857364"/>
            <a:ext cx="428628" cy="514641"/>
            <a:chOff x="2880" y="6494"/>
            <a:chExt cx="166" cy="565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>
              <a:off x="2880" y="6494"/>
              <a:ext cx="166" cy="565"/>
              <a:chOff x="2880" y="6494"/>
              <a:chExt cx="166" cy="565"/>
            </a:xfrm>
          </p:grpSpPr>
          <p:sp>
            <p:nvSpPr>
              <p:cNvPr id="7" name="Rectangle 11"/>
              <p:cNvSpPr>
                <a:spLocks noChangeArrowheads="1"/>
              </p:cNvSpPr>
              <p:nvPr/>
            </p:nvSpPr>
            <p:spPr bwMode="auto">
              <a:xfrm>
                <a:off x="2880" y="6771"/>
                <a:ext cx="14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Freeform 12"/>
              <p:cNvSpPr>
                <a:spLocks/>
              </p:cNvSpPr>
              <p:nvPr/>
            </p:nvSpPr>
            <p:spPr bwMode="auto">
              <a:xfrm>
                <a:off x="2960" y="6494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6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0" y="1214422"/>
            <a:ext cx="485775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счёт теплопередачи  газ  правого конца получил дополнительную внутреннюю энергию.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Молекулы справа от капли стали двигаться быстрее.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285749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счёт этой энергии газ справа совершил работу по перемещении </a:t>
            </a:r>
            <a:r>
              <a:rPr lang="en-US" sz="2400" b="1" dirty="0" smtClean="0">
                <a:solidFill>
                  <a:srgbClr val="FF0000"/>
                </a:solidFill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</a:rPr>
              <a:t>=</a:t>
            </a:r>
            <a:r>
              <a:rPr lang="en-US" sz="2400" b="1" dirty="0" smtClean="0">
                <a:solidFill>
                  <a:srgbClr val="FF0000"/>
                </a:solidFill>
              </a:rPr>
              <a:t>Fs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капли ртути. </a:t>
            </a:r>
            <a:r>
              <a:rPr lang="ru-RU" sz="2000" b="1" dirty="0" smtClean="0">
                <a:solidFill>
                  <a:srgbClr val="FF0000"/>
                </a:solidFill>
              </a:rPr>
              <a:t>А = Δ</a:t>
            </a:r>
            <a:r>
              <a:rPr lang="en-US" sz="2000" b="1" dirty="0" smtClean="0">
                <a:solidFill>
                  <a:srgbClr val="FF0000"/>
                </a:solidFill>
              </a:rPr>
              <a:t>U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r>
              <a:rPr lang="ru-RU" sz="2000" b="1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Капля будет перемещаться пока давления справа и слева не сравняются.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0"/>
            <a:ext cx="50003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55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5654</TotalTime>
  <Words>971</Words>
  <Application>Microsoft Office PowerPoint</Application>
  <PresentationFormat>Экран (4:3)</PresentationFormat>
  <Paragraphs>192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Домашнее задание.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798</cp:revision>
  <dcterms:created xsi:type="dcterms:W3CDTF">2009-11-04T14:29:22Z</dcterms:created>
  <dcterms:modified xsi:type="dcterms:W3CDTF">2018-09-30T09:17:41Z</dcterms:modified>
</cp:coreProperties>
</file>