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351" r:id="rId2"/>
    <p:sldId id="357" r:id="rId3"/>
    <p:sldId id="353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16" r:id="rId12"/>
    <p:sldId id="344" r:id="rId13"/>
    <p:sldId id="349" r:id="rId14"/>
    <p:sldId id="352" r:id="rId15"/>
    <p:sldId id="347" r:id="rId16"/>
    <p:sldId id="364" r:id="rId17"/>
    <p:sldId id="3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0099"/>
    <a:srgbClr val="0033CC"/>
    <a:srgbClr val="220FB1"/>
    <a:srgbClr val="66CCFF"/>
    <a:srgbClr val="006600"/>
    <a:srgbClr val="003300"/>
    <a:srgbClr val="000000"/>
    <a:srgbClr val="365D21"/>
    <a:srgbClr val="0014AC"/>
    <a:srgbClr val="2706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94" autoAdjust="0"/>
    <p:restoredTop sz="94660"/>
  </p:normalViewPr>
  <p:slideViewPr>
    <p:cSldViewPr>
      <p:cViewPr>
        <p:scale>
          <a:sx n="60" d="100"/>
          <a:sy n="60" d="100"/>
        </p:scale>
        <p:origin x="-99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572560" cy="5486400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                                                                                                       Урок - 11 (т№5)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b="1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ТЕМА:                </a:t>
                      </a: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тепловые двигатели и их кпд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ЦЕЛИ:.1. Создать условия для усвоения понятий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"тепловой двигатель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",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для повторения понятия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КПД, 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для понимания закономерностей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 ДВС и турбины.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1.Способствовать усвоению понятий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тепловой двигатель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,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КПД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понимания закономерностей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 ДВС и турбины.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2. Способствовать развитию умений математизировать  физические процессы  и развивать умения решать типичные задачи.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Устройство и действие 4-х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тактного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двигателя внутреннего сгорания 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Устройство турбины на модели.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Подъём воды за поршнем (всасывание).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/>
                          <a:ea typeface="Times New Roman"/>
                          <a:cs typeface="Times New Roman"/>
                        </a:rPr>
                        <a:t>4.П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ар из колбы на модель турбины.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 к/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фр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29297"/>
            <a:ext cx="8929718" cy="25853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внутреннюю энергию превратить в </a:t>
            </a:r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механическую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ru-RU" sz="5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54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3571876"/>
            <a:ext cx="6233502" cy="21236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общего у паровоза,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грузовика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пушки? </a:t>
            </a:r>
            <a:endParaRPr kumimoji="0" lang="ru-RU" sz="6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784" y="6093296"/>
            <a:ext cx="626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физика.  Стр. 10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Тепловые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857224" y="4786322"/>
            <a:ext cx="6988190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285852" y="1720884"/>
            <a:ext cx="1071570" cy="142876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857720" y="285728"/>
            <a:ext cx="4286280" cy="857256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86446" y="2928934"/>
            <a:ext cx="2286016" cy="928694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85728"/>
            <a:ext cx="3508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 газа.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5291" y="2428868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275" y="2000240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31432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57055" y="1000108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7787" y="1027404"/>
            <a:ext cx="2047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28493" y="1571612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29891" y="1557964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36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ru-RU" sz="36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7055" y="2143116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–V</a:t>
            </a:r>
            <a:r>
              <a:rPr lang="ru-RU" sz="40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542873" y="2928934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28493" y="300037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275327" y="1687192"/>
            <a:ext cx="1076693" cy="703895"/>
            <a:chOff x="1280729" y="1687192"/>
            <a:chExt cx="1076693" cy="70389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280729" y="2143116"/>
              <a:ext cx="1076693" cy="247971"/>
            </a:xfrm>
            <a:prstGeom prst="rect">
              <a:avLst/>
            </a:prstGeom>
            <a:solidFill>
              <a:srgbClr val="003300"/>
            </a:solidFill>
            <a:ln w="3810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326796" y="1687192"/>
              <a:ext cx="100013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Group 9"/>
          <p:cNvGrpSpPr>
            <a:grpSpLocks/>
          </p:cNvGrpSpPr>
          <p:nvPr/>
        </p:nvGrpSpPr>
        <p:grpSpPr bwMode="auto">
          <a:xfrm>
            <a:off x="1214414" y="3193646"/>
            <a:ext cx="428628" cy="500066"/>
            <a:chOff x="2880" y="6480"/>
            <a:chExt cx="166" cy="549"/>
          </a:xfrm>
        </p:grpSpPr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61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857224" y="1142984"/>
            <a:ext cx="1857388" cy="2071701"/>
            <a:chOff x="1011" y="5181"/>
            <a:chExt cx="1004" cy="1178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1240" y="6343"/>
              <a:ext cx="5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011" y="5181"/>
              <a:ext cx="1004" cy="1178"/>
              <a:chOff x="1011" y="5133"/>
              <a:chExt cx="1004" cy="1178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1026" y="5430"/>
                <a:ext cx="0" cy="881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1241" y="5147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823" y="5133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240" y="5285"/>
                <a:ext cx="582" cy="141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103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1486" y="5828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011" y="5421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149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 flipV="1">
                <a:off x="1984" y="5844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3738843" y="697387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3000364" y="928670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721997" y="1220817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5720" y="214290"/>
            <a:ext cx="2679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 пробку…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428860" y="3357562"/>
            <a:ext cx="1520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4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86116" y="2143116"/>
            <a:ext cx="198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поршня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28662" y="4357694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трелка вправо 73"/>
          <p:cNvSpPr/>
          <p:nvPr/>
        </p:nvSpPr>
        <p:spPr>
          <a:xfrm rot="19625500">
            <a:off x="1671967" y="4192216"/>
            <a:ext cx="845036" cy="18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 rot="17331641">
            <a:off x="2952671" y="2977681"/>
            <a:ext cx="769394" cy="298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0034 -0.101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9" grpId="0" animBg="1"/>
      <p:bldP spid="30" grpId="0" animBg="1"/>
      <p:bldP spid="30" grpId="1" animBg="1"/>
      <p:bldP spid="4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86" grpId="0"/>
      <p:bldP spid="3086" grpId="1"/>
      <p:bldP spid="3086" grpId="2"/>
      <p:bldP spid="3086" grpId="3"/>
      <p:bldP spid="29" grpId="0"/>
      <p:bldP spid="29" grpId="1"/>
      <p:bldP spid="29" grpId="2"/>
      <p:bldP spid="29" grpId="3"/>
      <p:bldP spid="63" grpId="0"/>
      <p:bldP spid="64" grpId="0"/>
      <p:bldP spid="67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972992" y="2637687"/>
            <a:ext cx="2971821" cy="2720139"/>
          </a:xfrm>
          <a:prstGeom prst="ellipse">
            <a:avLst/>
          </a:prstGeom>
          <a:solidFill>
            <a:srgbClr val="FFC000">
              <a:alpha val="54000"/>
            </a:srgbClr>
          </a:solidFill>
          <a:ln w="571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72264" y="4500570"/>
            <a:ext cx="1961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стартёр…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428596" y="642918"/>
            <a:ext cx="3743351" cy="1633343"/>
            <a:chOff x="428596" y="642918"/>
            <a:chExt cx="3743351" cy="1633343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787254" y="642918"/>
              <a:ext cx="2971821" cy="906713"/>
              <a:chOff x="787254" y="642918"/>
              <a:chExt cx="2971821" cy="906713"/>
            </a:xfrm>
          </p:grpSpPr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787254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3573336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158731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201858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093" name="Group 21"/>
              <p:cNvGrpSpPr>
                <a:grpSpLocks/>
              </p:cNvGrpSpPr>
              <p:nvPr/>
            </p:nvGrpSpPr>
            <p:grpSpPr bwMode="auto">
              <a:xfrm>
                <a:off x="787254" y="642918"/>
                <a:ext cx="2971821" cy="906713"/>
                <a:chOff x="4320" y="2448"/>
                <a:chExt cx="2304" cy="720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6624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230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097" name="Group 25"/>
            <p:cNvGrpSpPr>
              <a:grpSpLocks/>
            </p:cNvGrpSpPr>
            <p:nvPr/>
          </p:nvGrpSpPr>
          <p:grpSpPr bwMode="auto">
            <a:xfrm>
              <a:off x="428596" y="1549631"/>
              <a:ext cx="742955" cy="726630"/>
              <a:chOff x="4032" y="3167"/>
              <a:chExt cx="576" cy="577"/>
            </a:xfrm>
          </p:grpSpPr>
          <p:sp>
            <p:nvSpPr>
              <p:cNvPr id="3098" name="Arc 26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Arc 27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00" name="Group 28"/>
            <p:cNvGrpSpPr>
              <a:grpSpLocks/>
            </p:cNvGrpSpPr>
            <p:nvPr/>
          </p:nvGrpSpPr>
          <p:grpSpPr bwMode="auto">
            <a:xfrm flipH="1">
              <a:off x="3428992" y="1549631"/>
              <a:ext cx="742955" cy="726630"/>
              <a:chOff x="4032" y="3167"/>
              <a:chExt cx="576" cy="577"/>
            </a:xfrm>
          </p:grpSpPr>
          <p:sp>
            <p:nvSpPr>
              <p:cNvPr id="3101" name="Arc 29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Arc 30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1344470" y="1071546"/>
            <a:ext cx="1857388" cy="1764000"/>
            <a:chOff x="1344470" y="1071546"/>
            <a:chExt cx="1857388" cy="1764000"/>
          </a:xfrm>
        </p:grpSpPr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1344470" y="1071546"/>
              <a:ext cx="0" cy="1764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3201858" y="1071546"/>
              <a:ext cx="0" cy="1728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1998445" y="3557550"/>
            <a:ext cx="668660" cy="634699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714348" y="3181715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2667105" y="3181715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685905" y="1699442"/>
            <a:ext cx="664125" cy="2223409"/>
            <a:chOff x="1715948" y="1699442"/>
            <a:chExt cx="664125" cy="2223409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1715948" y="3000372"/>
              <a:ext cx="185739" cy="18134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rot="393898" flipH="1">
              <a:off x="1870154" y="1699442"/>
              <a:ext cx="371478" cy="145074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rot="29399">
              <a:off x="1736436" y="3016138"/>
              <a:ext cx="643637" cy="9067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087425" y="595620"/>
            <a:ext cx="371478" cy="36268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500562" y="1000108"/>
            <a:ext cx="4461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 ХОД !!!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991428" y="3725742"/>
            <a:ext cx="742955" cy="181343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 rot="10800000">
            <a:off x="2991653" y="3723544"/>
            <a:ext cx="725370" cy="18573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972992" y="1278849"/>
            <a:ext cx="180000" cy="2356314"/>
            <a:chOff x="6912" y="2810"/>
            <a:chExt cx="288" cy="2085"/>
          </a:xfrm>
          <a:solidFill>
            <a:srgbClr val="0033CC"/>
          </a:solidFill>
        </p:grpSpPr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912" y="281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220FB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7081" y="3111"/>
              <a:ext cx="0" cy="1784"/>
            </a:xfrm>
            <a:prstGeom prst="line">
              <a:avLst/>
            </a:prstGeom>
            <a:grpFill/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3403363" y="1340092"/>
            <a:ext cx="185739" cy="2304000"/>
            <a:chOff x="6912" y="2880"/>
            <a:chExt cx="288" cy="2016"/>
          </a:xfrm>
          <a:solidFill>
            <a:srgbClr val="FF0000"/>
          </a:solidFill>
        </p:grpSpPr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6912" y="288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7056" y="3168"/>
              <a:ext cx="0" cy="1728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4500562" y="0"/>
            <a:ext cx="4461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Всасывание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500562" y="571480"/>
            <a:ext cx="4461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Сжатие…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43438" y="1571612"/>
            <a:ext cx="2461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4.Выхлоп…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1350880" y="1142984"/>
            <a:ext cx="1857388" cy="362685"/>
          </a:xfrm>
          <a:prstGeom prst="rect">
            <a:avLst/>
          </a:prstGeom>
          <a:solidFill>
            <a:srgbClr val="99CC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4682201" y="2143116"/>
            <a:ext cx="3818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цилиндровый…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4682201" y="3000372"/>
            <a:ext cx="3247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коленчатый вал…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4857752" y="3571876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Охлаждение…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0104 0.11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574 L -0.00209 -0.0682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5764 L 0.00329 0.0157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689 L 0.00052 0.002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231 L -0.00018 0.1062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1.94444E-6 -0.06042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1689 L -0.00122 0.0025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073" grpId="0"/>
      <p:bldP spid="3107" grpId="0" animBg="1"/>
      <p:bldP spid="3108" grpId="0" animBg="1"/>
      <p:bldP spid="3109" grpId="0" animBg="1"/>
      <p:bldP spid="3113" grpId="0" animBg="1"/>
      <p:bldP spid="3113" grpId="1" animBg="1"/>
      <p:bldP spid="44" grpId="0"/>
      <p:bldP spid="3077" grpId="0" animBg="1"/>
      <p:bldP spid="3077" grpId="1" animBg="1"/>
      <p:bldP spid="3077" grpId="2" animBg="1"/>
      <p:bldP spid="3078" grpId="0" animBg="1"/>
      <p:bldP spid="3078" grpId="1" animBg="1"/>
      <p:bldP spid="48" grpId="0"/>
      <p:bldP spid="49" grpId="0"/>
      <p:bldP spid="50" grpId="0"/>
      <p:bldP spid="3105" grpId="0" animBg="1"/>
      <p:bldP spid="3105" grpId="1" animBg="1"/>
      <p:bldP spid="3105" grpId="2" animBg="1"/>
      <p:bldP spid="3105" grpId="3" animBg="1"/>
      <p:bldP spid="3105" grpId="4" animBg="1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972992" y="2637687"/>
            <a:ext cx="2971821" cy="2720139"/>
          </a:xfrm>
          <a:prstGeom prst="ellipse">
            <a:avLst/>
          </a:prstGeom>
          <a:solidFill>
            <a:srgbClr val="FFC000">
              <a:alpha val="54000"/>
            </a:srgbClr>
          </a:solidFill>
          <a:ln w="571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50"/>
          <p:cNvGrpSpPr/>
          <p:nvPr/>
        </p:nvGrpSpPr>
        <p:grpSpPr>
          <a:xfrm>
            <a:off x="428596" y="642918"/>
            <a:ext cx="3743351" cy="1633343"/>
            <a:chOff x="428596" y="642918"/>
            <a:chExt cx="3743351" cy="1633343"/>
          </a:xfrm>
        </p:grpSpPr>
        <p:grpSp>
          <p:nvGrpSpPr>
            <p:cNvPr id="3" name="Группа 46"/>
            <p:cNvGrpSpPr/>
            <p:nvPr/>
          </p:nvGrpSpPr>
          <p:grpSpPr>
            <a:xfrm>
              <a:off x="787254" y="642918"/>
              <a:ext cx="2971821" cy="906713"/>
              <a:chOff x="787254" y="642918"/>
              <a:chExt cx="2971821" cy="906713"/>
            </a:xfrm>
          </p:grpSpPr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787254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3573336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158731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201858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787254" y="642918"/>
                <a:ext cx="2971821" cy="906713"/>
                <a:chOff x="4320" y="2448"/>
                <a:chExt cx="2304" cy="720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6624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230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28596" y="1549631"/>
              <a:ext cx="742955" cy="726630"/>
              <a:chOff x="4032" y="3167"/>
              <a:chExt cx="576" cy="577"/>
            </a:xfrm>
          </p:grpSpPr>
          <p:sp>
            <p:nvSpPr>
              <p:cNvPr id="3098" name="Arc 26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Arc 27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H="1">
              <a:off x="3428992" y="1549631"/>
              <a:ext cx="742955" cy="726630"/>
              <a:chOff x="4032" y="3167"/>
              <a:chExt cx="576" cy="577"/>
            </a:xfrm>
          </p:grpSpPr>
          <p:sp>
            <p:nvSpPr>
              <p:cNvPr id="3101" name="Arc 29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Arc 30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1344470" y="1071546"/>
            <a:ext cx="1857388" cy="1764000"/>
            <a:chOff x="1344470" y="1071546"/>
            <a:chExt cx="1857388" cy="1764000"/>
          </a:xfrm>
        </p:grpSpPr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1344470" y="1071546"/>
              <a:ext cx="0" cy="1764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3201858" y="1071546"/>
              <a:ext cx="0" cy="1728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1998445" y="3557550"/>
            <a:ext cx="668660" cy="634699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714348" y="3181715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2667105" y="3181715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45"/>
          <p:cNvGrpSpPr/>
          <p:nvPr/>
        </p:nvGrpSpPr>
        <p:grpSpPr>
          <a:xfrm>
            <a:off x="1685905" y="1699442"/>
            <a:ext cx="664125" cy="2223409"/>
            <a:chOff x="1715948" y="1699442"/>
            <a:chExt cx="664125" cy="2223409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1715948" y="3000372"/>
              <a:ext cx="185739" cy="18134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rot="393898" flipH="1">
              <a:off x="1870154" y="1699442"/>
              <a:ext cx="371478" cy="145074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rot="29399">
              <a:off x="1736436" y="3016138"/>
              <a:ext cx="643637" cy="9067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087425" y="595620"/>
            <a:ext cx="371478" cy="36268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500562" y="1000108"/>
            <a:ext cx="4461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 ХОД !!!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991428" y="3725742"/>
            <a:ext cx="742955" cy="181343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 rot="10800000">
            <a:off x="2991653" y="3723544"/>
            <a:ext cx="725370" cy="18573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972992" y="1278849"/>
            <a:ext cx="180000" cy="2356314"/>
            <a:chOff x="6912" y="2810"/>
            <a:chExt cx="288" cy="2085"/>
          </a:xfrm>
          <a:solidFill>
            <a:srgbClr val="0033CC"/>
          </a:solidFill>
        </p:grpSpPr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912" y="281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220FB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7081" y="3111"/>
              <a:ext cx="0" cy="1784"/>
            </a:xfrm>
            <a:prstGeom prst="line">
              <a:avLst/>
            </a:prstGeom>
            <a:grpFill/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403363" y="1340092"/>
            <a:ext cx="185739" cy="2304000"/>
            <a:chOff x="6912" y="2880"/>
            <a:chExt cx="288" cy="2016"/>
          </a:xfrm>
          <a:solidFill>
            <a:srgbClr val="FF0000"/>
          </a:solidFill>
        </p:grpSpPr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6912" y="288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7056" y="3168"/>
              <a:ext cx="0" cy="1728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4500562" y="0"/>
            <a:ext cx="4461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Всасывание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500562" y="571480"/>
            <a:ext cx="4461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Сжатие…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43438" y="1571612"/>
            <a:ext cx="2461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4.Выхлоп…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1350880" y="1142984"/>
            <a:ext cx="1857388" cy="362685"/>
          </a:xfrm>
          <a:prstGeom prst="rect">
            <a:avLst/>
          </a:prstGeom>
          <a:solidFill>
            <a:srgbClr val="99CC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0104 0.11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574 L -0.00209 -0.0682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5764 L 0.00329 0.0157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689 L 0.00052 0.002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231 L -0.00018 0.10625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1.94444E-6 -0.0604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9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1689 L -0.00122 0.0025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07" grpId="0" animBg="1"/>
      <p:bldP spid="3108" grpId="0" animBg="1"/>
      <p:bldP spid="3109" grpId="0" animBg="1"/>
      <p:bldP spid="3113" grpId="0" animBg="1"/>
      <p:bldP spid="3113" grpId="1" animBg="1"/>
      <p:bldP spid="44" grpId="0"/>
      <p:bldP spid="3077" grpId="0" animBg="1"/>
      <p:bldP spid="3077" grpId="1" animBg="1"/>
      <p:bldP spid="3077" grpId="2" animBg="1"/>
      <p:bldP spid="3078" grpId="0" animBg="1"/>
      <p:bldP spid="3078" grpId="1" animBg="1"/>
      <p:bldP spid="48" grpId="0"/>
      <p:bldP spid="49" grpId="0"/>
      <p:bldP spid="50" grpId="0"/>
      <p:bldP spid="3105" grpId="0" animBg="1"/>
      <p:bldP spid="3105" grpId="1" animBg="1"/>
      <p:bldP spid="3105" grpId="2" animBg="1"/>
      <p:bldP spid="3105" grpId="3" animBg="1"/>
      <p:bldP spid="3105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857488" y="785794"/>
            <a:ext cx="5715040" cy="4000528"/>
          </a:xfrm>
          <a:prstGeom prst="roundRect">
            <a:avLst/>
          </a:prstGeom>
          <a:solidFill>
            <a:srgbClr val="0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786182" y="0"/>
            <a:ext cx="32704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загрязнение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071934" y="1611518"/>
            <a:ext cx="22285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пылевое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071934" y="785794"/>
            <a:ext cx="2548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тепловое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071934" y="2428868"/>
            <a:ext cx="3598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газы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143372" y="3214686"/>
            <a:ext cx="2511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шумовое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214810" y="4024644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электромагнитное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1569224">
            <a:off x="-309606" y="3007474"/>
            <a:ext cx="9625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авто… само… ракеты,   ГРЭС…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602" grpId="0"/>
      <p:bldP spid="27" grpId="0"/>
      <p:bldP spid="28" grpId="0"/>
      <p:bldP spid="29" grpId="0"/>
      <p:bldP spid="30" grpId="0"/>
      <p:bldP spid="3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Тепловой двигатель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устройство, которое преобразовывает внутреннюю энергию в кинетическую энергию.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Такты ДВС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1.                           2.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3.                           4.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ДВС: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загрязнения тепловыми двигателями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30000"/>
          </a:blip>
          <a:srcRect l="10497" t="44414" r="5722" b="36576"/>
          <a:stretch>
            <a:fillRect/>
          </a:stretch>
        </p:blipFill>
        <p:spPr bwMode="auto">
          <a:xfrm>
            <a:off x="0" y="2995242"/>
            <a:ext cx="9144000" cy="336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Тепловой двигатель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устройство, которое преобразовывает внутреннюю энергию в кинетическую энергию.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Такты ДВС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1.                           2.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3.                           4.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ДВС: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загрязнения тепловыми двигателями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lum bright="-10000" contrast="30000"/>
          </a:blip>
          <a:srcRect l="9606" t="40503" r="6478" b="15922"/>
          <a:stretch>
            <a:fillRect/>
          </a:stretch>
        </p:blipFill>
        <p:spPr bwMode="auto">
          <a:xfrm>
            <a:off x="0" y="785794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lum bright="-10000" contrast="30000"/>
          </a:blip>
          <a:srcRect l="9054" t="77815" r="6852" b="6619"/>
          <a:stretch>
            <a:fillRect/>
          </a:stretch>
        </p:blipFill>
        <p:spPr bwMode="auto">
          <a:xfrm>
            <a:off x="0" y="4929198"/>
            <a:ext cx="9144000" cy="192882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857232"/>
            <a:ext cx="5143536" cy="192882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</a:p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21-24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28670"/>
          <a:ext cx="9144000" cy="6061901"/>
        </p:xfrm>
        <a:graphic>
          <a:graphicData uri="http://schemas.openxmlformats.org/drawingml/2006/table">
            <a:tbl>
              <a:tblPr/>
              <a:tblGrid>
                <a:gridCol w="495474"/>
                <a:gridCol w="7891398"/>
                <a:gridCol w="757128"/>
              </a:tblGrid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Д/З гр.№5.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 внутреннюю энергию превратить в механическую?</a:t>
                      </a:r>
                      <a:r>
                        <a:rPr lang="ru-RU" sz="2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(Демонстрация №1)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 5 с демонстрациями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</a:t>
                      </a:r>
                      <a:endParaRPr lang="ru-RU" sz="24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162.  Почему не плавятся стенки топки котла?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163.  Торможение двигателем эффективнее, чем тормозами.  Почему?  (</a:t>
                      </a: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Двигатель при сброшенном газе и на пониженных скоростях 1или2  работает как компрессор за счет энергии колес.)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??? стр. 49(1-8) 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стр.50 (123) 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стр.52 (123)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§§ 21-24</a:t>
                      </a:r>
                      <a:r>
                        <a:rPr lang="ru-RU" sz="2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т №5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500958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052736"/>
          <a:ext cx="8139164" cy="789557"/>
        </p:xfrm>
        <a:graphic>
          <a:graphicData uri="http://schemas.openxmlformats.org/drawingml/2006/table">
            <a:tbl>
              <a:tblPr/>
              <a:tblGrid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789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 smtClean="0">
                          <a:latin typeface="Times New Roman"/>
                        </a:rPr>
                        <a:t>т4</a:t>
                      </a:r>
                      <a:endParaRPr lang="ru-RU" sz="4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Times New Roman"/>
                        </a:rPr>
                        <a:t>L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8789" t="11604" r="10351" b="74442"/>
          <a:stretch>
            <a:fillRect/>
          </a:stretch>
        </p:blipFill>
        <p:spPr bwMode="auto">
          <a:xfrm>
            <a:off x="0" y="-24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6612946" y="3713958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5756" y="114219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176" y="321389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504863" y="2535231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18462" y="1403844"/>
            <a:ext cx="91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91440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энергия 5 кг воды увеличилась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8" y="1606341"/>
            <a:ext cx="271461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14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14324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322231" y="2107397"/>
            <a:ext cx="1857388" cy="6429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84352" y="1504936"/>
            <a:ext cx="2459648" cy="158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72396" y="1500174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43174" y="1773784"/>
            <a:ext cx="4071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нагревания 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2129845"/>
            <a:ext cx="300039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2714620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42" y="3845486"/>
            <a:ext cx="6072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парообразования  стоградусной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4143380"/>
            <a:ext cx="238216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43380"/>
            <a:ext cx="2428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·5кг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4143380"/>
            <a:ext cx="150019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786322"/>
            <a:ext cx="607219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 animBg="1"/>
      <p:bldP spid="11" grpId="0" build="p" animBg="1"/>
      <p:bldP spid="1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8789" t="25369" r="10351" b="64539"/>
          <a:stretch>
            <a:fillRect/>
          </a:stretch>
        </p:blipFill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6598916" y="3172954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5756" y="107075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176" y="31424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636284" y="3217750"/>
            <a:ext cx="521836" cy="42862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290549" y="2463793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947024" y="1285860"/>
            <a:ext cx="91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286644" y="2071678"/>
            <a:ext cx="1643074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324921"/>
            <a:ext cx="91440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 энергия 2 кг льда увеличилась 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571876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095068" y="3171146"/>
            <a:ext cx="785818" cy="158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58214" y="1500174"/>
            <a:ext cx="50006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84352" y="1504936"/>
            <a:ext cx="2459648" cy="158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1285860"/>
            <a:ext cx="2714612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-10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=2кг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3174" y="1000108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нагревания льда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43174" y="1285860"/>
            <a:ext cx="285752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71802" y="1895464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1736" y="2428868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плавления льда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2786058"/>
            <a:ext cx="25003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плвл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3214686"/>
            <a:ext cx="375879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3400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 </a:t>
            </a:r>
            <a:r>
              <a:rPr lang="el-GR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2кг= …..кДж</a:t>
            </a:r>
            <a:endParaRPr lang="ru-RU" sz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429132"/>
            <a:ext cx="5000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нагревания ледяной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7752" y="4286256"/>
            <a:ext cx="300039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4910" y="4857760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212434"/>
            <a:ext cx="6072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парообразования  стоградусной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32" y="5548986"/>
            <a:ext cx="238216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14546" y="5587387"/>
            <a:ext cx="2428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·8кг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5569624"/>
            <a:ext cx="150019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71802" y="6039426"/>
            <a:ext cx="60721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 animBg="1"/>
      <p:bldP spid="11" grpId="0"/>
      <p:bldP spid="28" grpId="0" build="p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8789" t="35461" r="10351" b="46533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928802"/>
            <a:ext cx="271461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675786" y="4214024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20974" y="16422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4176" y="4301777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43768" y="4214818"/>
            <a:ext cx="1599634" cy="2315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755767" y="303529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9603" y="2279356"/>
            <a:ext cx="673699" cy="66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7275158" y="2809420"/>
            <a:ext cx="2000264" cy="928694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86050" y="1785926"/>
            <a:ext cx="3857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конденсации пар выделит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42765"/>
            <a:ext cx="335755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l-GR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143116"/>
            <a:ext cx="238216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3500438"/>
            <a:ext cx="3143272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572008"/>
            <a:ext cx="9144000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По условию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энергия выделенная паром при конденсации и охлаждении передаётся для плавления льда, т.е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3680" y="1903910"/>
            <a:ext cx="1017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3131106"/>
            <a:ext cx="45005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охлаждении конденсат выделит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2181517"/>
            <a:ext cx="2428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·8кг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071942"/>
            <a:ext cx="75723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 8 кг смогут отдать льду </a:t>
            </a:r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….КДж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2643182"/>
            <a:ext cx="150019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3571876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5190236"/>
            <a:ext cx="338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5004440"/>
            <a:ext cx="12858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4904484"/>
            <a:ext cx="12858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льдом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27782" y="5699955"/>
            <a:ext cx="37587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 </a:t>
            </a:r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86546" y="5690302"/>
            <a:ext cx="235745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……..кг</a:t>
            </a:r>
            <a:endParaRPr lang="ru-RU" sz="1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2" y="6335948"/>
            <a:ext cx="914403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8кг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стоградусного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пара смогут расплавить …..кг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нулевого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льда .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/>
      <p:bldP spid="14" grpId="0" animBg="1"/>
      <p:bldP spid="15" grpId="0" animBg="1"/>
      <p:bldP spid="16" grpId="0" animBg="1"/>
      <p:bldP spid="17" grpId="0" animBg="1"/>
      <p:bldP spid="22" grpId="0" animBg="1"/>
      <p:bldP spid="22" grpId="1" animBg="1"/>
      <p:bldP spid="9" grpId="0"/>
      <p:bldP spid="24" grpId="0" animBg="1"/>
      <p:bldP spid="25" grpId="0" animBg="1"/>
      <p:bldP spid="26" grpId="0" animBg="1"/>
      <p:bldP spid="28" grpId="0" animBg="1"/>
      <p:bldP spid="31" grpId="0" animBg="1"/>
      <p:bldP spid="18" grpId="0"/>
      <p:bldP spid="18" grpId="1"/>
      <p:bldP spid="19" grpId="0" animBg="1"/>
      <p:bldP spid="20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8056" r="10937" b="69971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"/>
          <p:cNvGrpSpPr/>
          <p:nvPr/>
        </p:nvGrpSpPr>
        <p:grpSpPr>
          <a:xfrm>
            <a:off x="4929190" y="2071678"/>
            <a:ext cx="3786214" cy="1785950"/>
            <a:chOff x="4929190" y="2071678"/>
            <a:chExt cx="3786214" cy="17859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29190" y="2071678"/>
              <a:ext cx="3786214" cy="178595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992141" y="2553815"/>
              <a:ext cx="3681642" cy="128588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929322" y="2857496"/>
            <a:ext cx="428628" cy="50006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6644" y="2714620"/>
            <a:ext cx="1214446" cy="8572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285992"/>
            <a:ext cx="4857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счёт теплопередачи и конвекции внутренняя энергия воды передалась брускам. Бруски нагрелись от 20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процесса температура воды и брусков сравнялась. 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29066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время теплообмена малый брусок  увеличил внутреннюю энергию на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 . . . . . . . . . . .= . . . . Дж,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большой на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16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 . . . . . . . . . . .= . . . . Дж,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 больший брусок  увеличил свою внутреннюю энергию в 5 раз больше .</a:t>
            </a:r>
            <a:endParaRPr lang="ru-RU" sz="20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54199" r="10937" b="3554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60215" t="69580" r="10937" b="20166"/>
          <a:stretch>
            <a:fillRect/>
          </a:stretch>
        </p:blipFill>
        <p:spPr bwMode="auto">
          <a:xfrm>
            <a:off x="4643438" y="1285860"/>
            <a:ext cx="45005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429652" y="1857364"/>
            <a:ext cx="428628" cy="514641"/>
            <a:chOff x="2880" y="6494"/>
            <a:chExt cx="166" cy="565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94"/>
              <a:ext cx="166" cy="565"/>
              <a:chOff x="2880" y="6494"/>
              <a:chExt cx="166" cy="565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2880" y="677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2960" y="6494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214422"/>
            <a:ext cx="4857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счёт теплопередачи  газ  правого конца получил дополнительную внутреннюю энергию.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Молекулы справа от капли стали двигаться быстрее.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74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счёт этой энергии газ справа совершил работу по перемещении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</a:rPr>
              <a:t>Fs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капли ртути. </a:t>
            </a:r>
            <a:r>
              <a:rPr lang="ru-RU" sz="2000" b="1" dirty="0" smtClean="0">
                <a:solidFill>
                  <a:srgbClr val="FF0000"/>
                </a:solidFill>
              </a:rPr>
              <a:t>А = Δ</a:t>
            </a:r>
            <a:r>
              <a:rPr lang="en-US" sz="2000" b="1" dirty="0" smtClean="0">
                <a:solidFill>
                  <a:srgbClr val="FF0000"/>
                </a:solidFill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Капля будет перемещаться пока давления справа и слева не сравняются.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5654</TotalTime>
  <Words>971</Words>
  <Application>Microsoft Office PowerPoint</Application>
  <PresentationFormat>Экран (4:3)</PresentationFormat>
  <Paragraphs>192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Домашнее задание.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798</cp:revision>
  <dcterms:created xsi:type="dcterms:W3CDTF">2009-11-04T14:29:22Z</dcterms:created>
  <dcterms:modified xsi:type="dcterms:W3CDTF">2018-09-30T09:17:41Z</dcterms:modified>
</cp:coreProperties>
</file>