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47"/>
  </p:notesMasterIdLst>
  <p:sldIdLst>
    <p:sldId id="289" r:id="rId2"/>
    <p:sldId id="385" r:id="rId3"/>
    <p:sldId id="372" r:id="rId4"/>
    <p:sldId id="393" r:id="rId5"/>
    <p:sldId id="394" r:id="rId6"/>
    <p:sldId id="392" r:id="rId7"/>
    <p:sldId id="395" r:id="rId8"/>
    <p:sldId id="396" r:id="rId9"/>
    <p:sldId id="388" r:id="rId10"/>
    <p:sldId id="397" r:id="rId11"/>
    <p:sldId id="398" r:id="rId12"/>
    <p:sldId id="399" r:id="rId13"/>
    <p:sldId id="389" r:id="rId14"/>
    <p:sldId id="404" r:id="rId15"/>
    <p:sldId id="405" r:id="rId16"/>
    <p:sldId id="391" r:id="rId17"/>
    <p:sldId id="406" r:id="rId18"/>
    <p:sldId id="407" r:id="rId19"/>
    <p:sldId id="401" r:id="rId20"/>
    <p:sldId id="416" r:id="rId21"/>
    <p:sldId id="411" r:id="rId22"/>
    <p:sldId id="413" r:id="rId23"/>
    <p:sldId id="414" r:id="rId24"/>
    <p:sldId id="415" r:id="rId25"/>
    <p:sldId id="410" r:id="rId26"/>
    <p:sldId id="421" r:id="rId27"/>
    <p:sldId id="417" r:id="rId28"/>
    <p:sldId id="422" r:id="rId29"/>
    <p:sldId id="425" r:id="rId30"/>
    <p:sldId id="418" r:id="rId31"/>
    <p:sldId id="423" r:id="rId32"/>
    <p:sldId id="424" r:id="rId33"/>
    <p:sldId id="434" r:id="rId34"/>
    <p:sldId id="436" r:id="rId35"/>
    <p:sldId id="420" r:id="rId36"/>
    <p:sldId id="426" r:id="rId37"/>
    <p:sldId id="427" r:id="rId38"/>
    <p:sldId id="428" r:id="rId39"/>
    <p:sldId id="429" r:id="rId40"/>
    <p:sldId id="431" r:id="rId41"/>
    <p:sldId id="435" r:id="rId42"/>
    <p:sldId id="419" r:id="rId43"/>
    <p:sldId id="430" r:id="rId44"/>
    <p:sldId id="432" r:id="rId45"/>
    <p:sldId id="433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20FB1"/>
    <a:srgbClr val="365D21"/>
    <a:srgbClr val="006600"/>
    <a:srgbClr val="66CCFF"/>
    <a:srgbClr val="000099"/>
    <a:srgbClr val="003300"/>
    <a:srgbClr val="000000"/>
    <a:srgbClr val="0033CC"/>
    <a:srgbClr val="0014AC"/>
    <a:srgbClr val="2706E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82" d="100"/>
          <a:sy n="82" d="100"/>
        </p:scale>
        <p:origin x="-1320" y="-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08.10.2018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5059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4.wav"/><Relationship Id="rId7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5.wav"/><Relationship Id="rId4" Type="http://schemas.openxmlformats.org/officeDocument/2006/relationships/audio" Target="../media/audio7.wav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4.wav"/><Relationship Id="rId3" Type="http://schemas.openxmlformats.org/officeDocument/2006/relationships/audio" Target="../media/audio4.wav"/><Relationship Id="rId7" Type="http://schemas.openxmlformats.org/officeDocument/2006/relationships/audio" Target="../media/audio12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1.wav"/><Relationship Id="rId10" Type="http://schemas.openxmlformats.org/officeDocument/2006/relationships/audio" Target="../media/audio8.wav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3" Type="http://schemas.openxmlformats.org/officeDocument/2006/relationships/audio" Target="../media/audio4.wav"/><Relationship Id="rId7" Type="http://schemas.openxmlformats.org/officeDocument/2006/relationships/audio" Target="../media/audio9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11" Type="http://schemas.openxmlformats.org/officeDocument/2006/relationships/audio" Target="../media/audio5.wav"/><Relationship Id="rId5" Type="http://schemas.openxmlformats.org/officeDocument/2006/relationships/audio" Target="../media/audio7.wav"/><Relationship Id="rId10" Type="http://schemas.openxmlformats.org/officeDocument/2006/relationships/audio" Target="../media/audio8.wav"/><Relationship Id="rId4" Type="http://schemas.openxmlformats.org/officeDocument/2006/relationships/audio" Target="../media/audio2.wav"/><Relationship Id="rId9" Type="http://schemas.openxmlformats.org/officeDocument/2006/relationships/audio" Target="../media/audio1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audio" Target="../media/audio5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4.wav"/><Relationship Id="rId7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2.wav"/><Relationship Id="rId10" Type="http://schemas.openxmlformats.org/officeDocument/2006/relationships/image" Target="../media/image13.emf"/><Relationship Id="rId4" Type="http://schemas.openxmlformats.org/officeDocument/2006/relationships/audio" Target="../media/audio7.wav"/><Relationship Id="rId9" Type="http://schemas.openxmlformats.org/officeDocument/2006/relationships/audio" Target="../media/audio8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3" Type="http://schemas.openxmlformats.org/officeDocument/2006/relationships/audio" Target="../media/audio1.wav"/><Relationship Id="rId7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10" Type="http://schemas.openxmlformats.org/officeDocument/2006/relationships/audio" Target="../media/audio8.wav"/><Relationship Id="rId4" Type="http://schemas.openxmlformats.org/officeDocument/2006/relationships/audio" Target="../media/audio2.wav"/><Relationship Id="rId9" Type="http://schemas.openxmlformats.org/officeDocument/2006/relationships/audio" Target="../media/audio13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9.wav"/><Relationship Id="rId7" Type="http://schemas.openxmlformats.org/officeDocument/2006/relationships/audio" Target="../media/audio1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11" Type="http://schemas.openxmlformats.org/officeDocument/2006/relationships/audio" Target="../media/audio8.wav"/><Relationship Id="rId5" Type="http://schemas.openxmlformats.org/officeDocument/2006/relationships/audio" Target="../media/audio12.wav"/><Relationship Id="rId10" Type="http://schemas.openxmlformats.org/officeDocument/2006/relationships/audio" Target="../media/audio5.wav"/><Relationship Id="rId4" Type="http://schemas.openxmlformats.org/officeDocument/2006/relationships/audio" Target="../media/audio14.wav"/><Relationship Id="rId9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audio" Target="../media/audio8.wav"/><Relationship Id="rId5" Type="http://schemas.openxmlformats.org/officeDocument/2006/relationships/audio" Target="../media/audio7.wav"/><Relationship Id="rId10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audio" Target="../media/audio9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audio" Target="../media/audio8.wav"/><Relationship Id="rId5" Type="http://schemas.openxmlformats.org/officeDocument/2006/relationships/audio" Target="../media/audio7.wav"/><Relationship Id="rId10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audio" Target="../media/audio9.wav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4.wav"/><Relationship Id="rId3" Type="http://schemas.openxmlformats.org/officeDocument/2006/relationships/audio" Target="../media/audio6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audio" Target="../media/audio8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14.wav"/><Relationship Id="rId7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6.wav"/><Relationship Id="rId10" Type="http://schemas.openxmlformats.org/officeDocument/2006/relationships/audio" Target="../media/audio8.wav"/><Relationship Id="rId4" Type="http://schemas.openxmlformats.org/officeDocument/2006/relationships/audio" Target="../media/audio9.wav"/><Relationship Id="rId9" Type="http://schemas.openxmlformats.org/officeDocument/2006/relationships/audio" Target="../media/audio15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audio" Target="../media/audio5.wav"/><Relationship Id="rId3" Type="http://schemas.openxmlformats.org/officeDocument/2006/relationships/audio" Target="../media/audio12.wav"/><Relationship Id="rId7" Type="http://schemas.openxmlformats.org/officeDocument/2006/relationships/audio" Target="../media/audio14.wav"/><Relationship Id="rId12" Type="http://schemas.openxmlformats.org/officeDocument/2006/relationships/audio" Target="../media/audio13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11" Type="http://schemas.openxmlformats.org/officeDocument/2006/relationships/audio" Target="../media/audio8.wav"/><Relationship Id="rId5" Type="http://schemas.openxmlformats.org/officeDocument/2006/relationships/audio" Target="../media/audio2.wav"/><Relationship Id="rId10" Type="http://schemas.openxmlformats.org/officeDocument/2006/relationships/audio" Target="../media/audio15.wav"/><Relationship Id="rId4" Type="http://schemas.openxmlformats.org/officeDocument/2006/relationships/audio" Target="../media/audio4.wav"/><Relationship Id="rId9" Type="http://schemas.openxmlformats.org/officeDocument/2006/relationships/audio" Target="../media/audio9.wav"/><Relationship Id="rId1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2.wav"/><Relationship Id="rId7" Type="http://schemas.openxmlformats.org/officeDocument/2006/relationships/audio" Target="../media/audio14.wav"/><Relationship Id="rId12" Type="http://schemas.openxmlformats.org/officeDocument/2006/relationships/image" Target="../media/image14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11" Type="http://schemas.openxmlformats.org/officeDocument/2006/relationships/audio" Target="../media/audio8.wav"/><Relationship Id="rId5" Type="http://schemas.openxmlformats.org/officeDocument/2006/relationships/audio" Target="../media/audio2.wav"/><Relationship Id="rId10" Type="http://schemas.openxmlformats.org/officeDocument/2006/relationships/audio" Target="../media/audio13.wav"/><Relationship Id="rId4" Type="http://schemas.openxmlformats.org/officeDocument/2006/relationships/audio" Target="../media/audio4.wav"/><Relationship Id="rId9" Type="http://schemas.openxmlformats.org/officeDocument/2006/relationships/audio" Target="../media/audio15.wav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6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4.wav"/><Relationship Id="rId7" Type="http://schemas.openxmlformats.org/officeDocument/2006/relationships/audio" Target="../media/audio7.wav"/><Relationship Id="rId12" Type="http://schemas.openxmlformats.org/officeDocument/2006/relationships/audio" Target="../media/audio12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audio" Target="../media/audio11.wav"/><Relationship Id="rId5" Type="http://schemas.openxmlformats.org/officeDocument/2006/relationships/audio" Target="../media/audio1.wav"/><Relationship Id="rId10" Type="http://schemas.openxmlformats.org/officeDocument/2006/relationships/audio" Target="../media/audio10.wav"/><Relationship Id="rId4" Type="http://schemas.openxmlformats.org/officeDocument/2006/relationships/audio" Target="../media/audio6.wav"/><Relationship Id="rId9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3.wav"/><Relationship Id="rId3" Type="http://schemas.openxmlformats.org/officeDocument/2006/relationships/audio" Target="../media/audio7.wav"/><Relationship Id="rId7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10" Type="http://schemas.openxmlformats.org/officeDocument/2006/relationships/audio" Target="../media/audio8.wav"/><Relationship Id="rId4" Type="http://schemas.openxmlformats.org/officeDocument/2006/relationships/audio" Target="../media/audio2.wav"/><Relationship Id="rId9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4.wav"/><Relationship Id="rId7" Type="http://schemas.openxmlformats.org/officeDocument/2006/relationships/audio" Target="../media/audio1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2.wav"/><Relationship Id="rId10" Type="http://schemas.openxmlformats.org/officeDocument/2006/relationships/audio" Target="../media/audio8.wav"/><Relationship Id="rId4" Type="http://schemas.openxmlformats.org/officeDocument/2006/relationships/audio" Target="../media/audio6.wav"/><Relationship Id="rId9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6.wav"/><Relationship Id="rId7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7.wav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4.wav"/><Relationship Id="rId7" Type="http://schemas.openxmlformats.org/officeDocument/2006/relationships/audio" Target="../media/audio1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7.wav"/><Relationship Id="rId10" Type="http://schemas.openxmlformats.org/officeDocument/2006/relationships/image" Target="../media/image11.jpeg"/><Relationship Id="rId4" Type="http://schemas.openxmlformats.org/officeDocument/2006/relationships/audio" Target="../media/audio2.wav"/><Relationship Id="rId9" Type="http://schemas.openxmlformats.org/officeDocument/2006/relationships/audio" Target="../media/audio8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8" y="3786190"/>
          <a:ext cx="8929718" cy="2133600"/>
        </p:xfrm>
        <a:graphic>
          <a:graphicData uri="http://schemas.openxmlformats.org/drawingml/2006/table">
            <a:tbl>
              <a:tblPr/>
              <a:tblGrid>
                <a:gridCol w="6327809"/>
                <a:gridCol w="866963"/>
                <a:gridCol w="1027096"/>
                <a:gridCol w="70785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1.Консультация по гр.6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2.Консультация по вопросам к зачету №1.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3. Работа с тренировочными упражнениями по газовым законам.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4. тренировочный взаимоопрос по вопросам к зачету №1.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Д.З.    гр.7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50м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- 12 (МКТ и ТД )        раздел (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ТЕМА:/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УПР.ГЗ/  РОЛЬ ТЕПЛОВЫХ ДВИГАТЕЛЕЙ И ОХРАНА ПРИРОДЫ.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ЦЕЛИ:1. Выделить основные умения учащихся по данному разделу и провести работу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переводу их в навык.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Закреплять знания по разделу.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7"/>
          <p:cNvGrpSpPr/>
          <p:nvPr/>
        </p:nvGrpSpPr>
        <p:grpSpPr>
          <a:xfrm>
            <a:off x="986452" y="357175"/>
            <a:ext cx="515917" cy="3357577"/>
            <a:chOff x="986452" y="547468"/>
            <a:chExt cx="515917" cy="3112840"/>
          </a:xfrm>
        </p:grpSpPr>
        <p:grpSp>
          <p:nvGrpSpPr>
            <p:cNvPr id="3" name="Группа 34"/>
            <p:cNvGrpSpPr/>
            <p:nvPr/>
          </p:nvGrpSpPr>
          <p:grpSpPr>
            <a:xfrm>
              <a:off x="986452" y="547468"/>
              <a:ext cx="515917" cy="3112840"/>
              <a:chOff x="1000078" y="547468"/>
              <a:chExt cx="515917" cy="3112840"/>
            </a:xfrm>
          </p:grpSpPr>
          <p:sp>
            <p:nvSpPr>
              <p:cNvPr id="29" name="AutoShape 8"/>
              <p:cNvSpPr>
                <a:spLocks noChangeArrowheads="1"/>
              </p:cNvSpPr>
              <p:nvPr/>
            </p:nvSpPr>
            <p:spPr bwMode="auto">
              <a:xfrm rot="856414">
                <a:off x="1348735" y="547468"/>
                <a:ext cx="167260" cy="2891524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 rot="856414">
                <a:off x="1000078" y="3288540"/>
                <a:ext cx="83630" cy="3717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 rot="856414">
              <a:off x="1265760" y="1394368"/>
              <a:ext cx="112665" cy="1574189"/>
              <a:chOff x="3399" y="4152221"/>
              <a:chExt cx="194" cy="1574189"/>
            </a:xfrm>
          </p:grpSpPr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3449" y="4696247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423" y="4152221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3405" y="572641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>
                <a:off x="3447" y="4422297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3403" y="5453356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Line 17"/>
              <p:cNvSpPr>
                <a:spLocks noChangeShapeType="1"/>
              </p:cNvSpPr>
              <p:nvPr/>
            </p:nvSpPr>
            <p:spPr bwMode="auto">
              <a:xfrm>
                <a:off x="3401" y="5180291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Line 18"/>
              <p:cNvSpPr>
                <a:spLocks noChangeShapeType="1"/>
              </p:cNvSpPr>
              <p:nvPr/>
            </p:nvSpPr>
            <p:spPr bwMode="auto">
              <a:xfrm>
                <a:off x="3399" y="4907229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 rot="840000">
            <a:off x="1271595" y="1629155"/>
            <a:ext cx="45719" cy="173926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340000" flipH="1" flipV="1">
            <a:off x="1273691" y="1228070"/>
            <a:ext cx="642942" cy="214314"/>
          </a:xfrm>
          <a:prstGeom prst="line">
            <a:avLst/>
          </a:prstGeom>
          <a:ln w="76200">
            <a:solidFill>
              <a:srgbClr val="FF0000"/>
            </a:solidFill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-32" y="0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Гигрометр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психрометрически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71472" y="285728"/>
            <a:ext cx="1000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6249" y="1"/>
            <a:ext cx="48577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Прямая со стрелкой 49"/>
          <p:cNvCxnSpPr/>
          <p:nvPr/>
        </p:nvCxnSpPr>
        <p:spPr>
          <a:xfrm>
            <a:off x="2786050" y="5774579"/>
            <a:ext cx="185738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блако 52"/>
          <p:cNvSpPr/>
          <p:nvPr/>
        </p:nvSpPr>
        <p:spPr>
          <a:xfrm>
            <a:off x="0" y="3357562"/>
            <a:ext cx="1928826" cy="1000132"/>
          </a:xfrm>
          <a:prstGeom prst="cloud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14282" y="1142984"/>
            <a:ext cx="1000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85720" y="4500570"/>
            <a:ext cx="2857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262290" y="4512445"/>
            <a:ext cx="1000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071670" y="4500570"/>
            <a:ext cx="12858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5</a:t>
            </a:r>
            <a:r>
              <a:rPr lang="ru-RU" sz="40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cxnSp>
        <p:nvCxnSpPr>
          <p:cNvPr id="58" name="Прямая со стрелкой 57"/>
          <p:cNvCxnSpPr/>
          <p:nvPr/>
        </p:nvCxnSpPr>
        <p:spPr>
          <a:xfrm rot="5400000">
            <a:off x="4715670" y="3321373"/>
            <a:ext cx="4714908" cy="1588"/>
          </a:xfrm>
          <a:prstGeom prst="straightConnector1">
            <a:avLst/>
          </a:prstGeom>
          <a:ln w="571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5643570" y="4572008"/>
            <a:ext cx="135732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63%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0" y="5286388"/>
            <a:ext cx="12858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881538" y="5298263"/>
            <a:ext cx="1000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643042" y="5292882"/>
            <a:ext cx="1571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10</a:t>
            </a:r>
            <a:r>
              <a:rPr lang="ru-RU" sz="40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6429388" y="5929330"/>
            <a:ext cx="135732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33%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786050" y="1071546"/>
            <a:ext cx="3357586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Влажность меньше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Испарение быстрее</a:t>
            </a:r>
          </a:p>
          <a:p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Мокрое холоднее</a:t>
            </a:r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-32" y="6273249"/>
            <a:ext cx="1857388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7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28585E-6 L 0.15955 -0.00532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-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396 -0.00208 L 0.4099 -0.00208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0" dur="400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1" dur="400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400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7" dur="4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8" dur="4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4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4" dur="4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5" dur="4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4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1" dur="4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2" dur="4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4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7" dur="2000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79" dur="2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81" dur="20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83" dur="20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2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5" grpId="0"/>
      <p:bldP spid="47" grpId="0"/>
      <p:bldP spid="53" grpId="0" animBg="1"/>
      <p:bldP spid="54" grpId="0"/>
      <p:bldP spid="54" grpId="1"/>
      <p:bldP spid="55" grpId="0"/>
      <p:bldP spid="56" grpId="0"/>
      <p:bldP spid="57" grpId="0"/>
      <p:bldP spid="60" grpId="0" animBg="1"/>
      <p:bldP spid="60" grpId="1" animBg="1"/>
      <p:bldP spid="61" grpId="0"/>
      <p:bldP spid="62" grpId="0"/>
      <p:bldP spid="63" grpId="0"/>
      <p:bldP spid="64" grpId="0" animBg="1"/>
      <p:bldP spid="64" grpId="1" animBg="1"/>
      <p:bldP spid="65" grpId="0" build="p" animBg="1"/>
      <p:bldP spid="65" grpId="1" build="allAtOnce" animBg="1"/>
      <p:bldP spid="33" grpId="0" build="allAtOnce" animBg="1"/>
      <p:bldP spid="33" grpI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Скругленный прямоугольник 45"/>
          <p:cNvSpPr/>
          <p:nvPr/>
        </p:nvSpPr>
        <p:spPr>
          <a:xfrm>
            <a:off x="2547638" y="1887858"/>
            <a:ext cx="2071702" cy="857256"/>
          </a:xfrm>
          <a:prstGeom prst="round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16880" y="3374408"/>
            <a:ext cx="785818" cy="78581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786" y="-24"/>
            <a:ext cx="142876" cy="335758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 flipH="1" flipV="1">
            <a:off x="400465" y="3321049"/>
            <a:ext cx="92869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7"/>
          <p:cNvGrpSpPr/>
          <p:nvPr/>
        </p:nvGrpSpPr>
        <p:grpSpPr>
          <a:xfrm>
            <a:off x="-23145" y="2285992"/>
            <a:ext cx="880369" cy="584775"/>
            <a:chOff x="4238415" y="3244334"/>
            <a:chExt cx="880369" cy="584775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238415" y="3244334"/>
              <a:ext cx="88036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упр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4270258" y="3282926"/>
              <a:ext cx="42862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Прямоугольник 17"/>
          <p:cNvSpPr/>
          <p:nvPr/>
        </p:nvSpPr>
        <p:spPr>
          <a:xfrm>
            <a:off x="4081824" y="-24"/>
            <a:ext cx="9973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4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43174" y="30470"/>
            <a:ext cx="14766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928662" y="0"/>
            <a:ext cx="17139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Н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3592768" y="1775490"/>
            <a:ext cx="1500198" cy="5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3933984" y="642918"/>
            <a:ext cx="783022" cy="53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35"/>
          <p:cNvGrpSpPr/>
          <p:nvPr/>
        </p:nvGrpSpPr>
        <p:grpSpPr>
          <a:xfrm>
            <a:off x="4023197" y="1151418"/>
            <a:ext cx="924194" cy="455910"/>
            <a:chOff x="590627" y="850586"/>
            <a:chExt cx="924194" cy="455910"/>
          </a:xfrm>
        </p:grpSpPr>
        <p:sp>
          <p:nvSpPr>
            <p:cNvPr id="37" name="Text Box 6"/>
            <p:cNvSpPr txBox="1">
              <a:spLocks noChangeArrowheads="1"/>
            </p:cNvSpPr>
            <p:nvPr/>
          </p:nvSpPr>
          <p:spPr bwMode="auto">
            <a:xfrm>
              <a:off x="631900" y="850586"/>
              <a:ext cx="882921" cy="455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>
              <a:off x="590627" y="913434"/>
              <a:ext cx="8640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4429124" y="714356"/>
            <a:ext cx="712250" cy="45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40"/>
          <p:cNvGrpSpPr/>
          <p:nvPr/>
        </p:nvGrpSpPr>
        <p:grpSpPr>
          <a:xfrm>
            <a:off x="3548699" y="2258710"/>
            <a:ext cx="924194" cy="455910"/>
            <a:chOff x="590627" y="850586"/>
            <a:chExt cx="924194" cy="455910"/>
          </a:xfrm>
        </p:grpSpPr>
        <p:sp>
          <p:nvSpPr>
            <p:cNvPr id="42" name="Text Box 6"/>
            <p:cNvSpPr txBox="1">
              <a:spLocks noChangeArrowheads="1"/>
            </p:cNvSpPr>
            <p:nvPr/>
          </p:nvSpPr>
          <p:spPr bwMode="auto">
            <a:xfrm>
              <a:off x="631900" y="850586"/>
              <a:ext cx="882921" cy="455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endPara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Прямая соединительная линия 42"/>
            <p:cNvCxnSpPr/>
            <p:nvPr/>
          </p:nvCxnSpPr>
          <p:spPr>
            <a:xfrm>
              <a:off x="590627" y="913434"/>
              <a:ext cx="7560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2571736" y="2000240"/>
            <a:ext cx="857256" cy="45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0" y="4643446"/>
            <a:ext cx="9144000" cy="230832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7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Верхний конец стержня закреплен, а к  нижнему подвешен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груз,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весом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20 кН.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Длина стержня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5м,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площадь поперечного   сечения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5 10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-4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Каково механическое напряжение материала и абсолютное удлинение стержня, если модуль упругости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 = 2 10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11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143636" y="214290"/>
            <a:ext cx="26661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6099973" y="1109008"/>
            <a:ext cx="1071602" cy="56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7075151" y="892955"/>
            <a:ext cx="854435" cy="1107285"/>
            <a:chOff x="3503219" y="2678906"/>
            <a:chExt cx="854435" cy="1107285"/>
          </a:xfrm>
        </p:grpSpPr>
        <p:grpSp>
          <p:nvGrpSpPr>
            <p:cNvPr id="53" name="Group 9"/>
            <p:cNvGrpSpPr>
              <a:grpSpLocks/>
            </p:cNvGrpSpPr>
            <p:nvPr/>
          </p:nvGrpSpPr>
          <p:grpSpPr bwMode="auto">
            <a:xfrm>
              <a:off x="3503219" y="2678906"/>
              <a:ext cx="854435" cy="1107285"/>
              <a:chOff x="7293" y="1870"/>
              <a:chExt cx="657" cy="930"/>
            </a:xfrm>
          </p:grpSpPr>
          <p:sp>
            <p:nvSpPr>
              <p:cNvPr id="55" name="Text Box 10"/>
              <p:cNvSpPr txBox="1">
                <a:spLocks noChangeArrowheads="1"/>
              </p:cNvSpPr>
              <p:nvPr/>
            </p:nvSpPr>
            <p:spPr bwMode="auto">
              <a:xfrm>
                <a:off x="7304" y="1870"/>
                <a:ext cx="530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6" name="Text Box 11"/>
              <p:cNvSpPr txBox="1">
                <a:spLocks noChangeArrowheads="1"/>
              </p:cNvSpPr>
              <p:nvPr/>
            </p:nvSpPr>
            <p:spPr bwMode="auto">
              <a:xfrm>
                <a:off x="7293" y="2350"/>
                <a:ext cx="657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54" name="Прямая соединительная линия 53"/>
            <p:cNvCxnSpPr/>
            <p:nvPr/>
          </p:nvCxnSpPr>
          <p:spPr>
            <a:xfrm>
              <a:off x="3571400" y="3306424"/>
              <a:ext cx="33036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 Box 8"/>
          <p:cNvSpPr txBox="1">
            <a:spLocks noChangeArrowheads="1"/>
          </p:cNvSpPr>
          <p:nvPr/>
        </p:nvSpPr>
        <p:spPr bwMode="auto">
          <a:xfrm>
            <a:off x="5572132" y="2216293"/>
            <a:ext cx="1071602" cy="56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6464779" y="1986595"/>
            <a:ext cx="1369437" cy="1202537"/>
            <a:chOff x="3516224" y="2678909"/>
            <a:chExt cx="1369437" cy="1202537"/>
          </a:xfrm>
        </p:grpSpPr>
        <p:grpSp>
          <p:nvGrpSpPr>
            <p:cNvPr id="59" name="Group 9"/>
            <p:cNvGrpSpPr>
              <a:grpSpLocks/>
            </p:cNvGrpSpPr>
            <p:nvPr/>
          </p:nvGrpSpPr>
          <p:grpSpPr bwMode="auto">
            <a:xfrm>
              <a:off x="3516224" y="2678909"/>
              <a:ext cx="1369437" cy="1202537"/>
              <a:chOff x="7303" y="1870"/>
              <a:chExt cx="1053" cy="1010"/>
            </a:xfrm>
          </p:grpSpPr>
          <p:sp>
            <p:nvSpPr>
              <p:cNvPr id="61" name="Text Box 10"/>
              <p:cNvSpPr txBox="1">
                <a:spLocks noChangeArrowheads="1"/>
              </p:cNvSpPr>
              <p:nvPr/>
            </p:nvSpPr>
            <p:spPr bwMode="auto">
              <a:xfrm>
                <a:off x="7304" y="1870"/>
                <a:ext cx="1052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ru-RU" sz="28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20 </a:t>
                </a:r>
                <a:r>
                  <a:rPr lang="ru-RU" sz="28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кН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Text Box 11"/>
              <p:cNvSpPr txBox="1">
                <a:spLocks noChangeArrowheads="1"/>
              </p:cNvSpPr>
              <p:nvPr/>
            </p:nvSpPr>
            <p:spPr bwMode="auto">
              <a:xfrm>
                <a:off x="7303" y="2430"/>
                <a:ext cx="1008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ru-RU" sz="24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5 10</a:t>
                </a:r>
                <a:r>
                  <a:rPr lang="ru-RU" sz="2400" b="1" baseline="30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-4 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м</a:t>
                </a:r>
                <a:r>
                  <a:rPr lang="ru-RU" sz="2400" b="1" baseline="30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60" name="Прямая соединительная линия 59"/>
            <p:cNvCxnSpPr/>
            <p:nvPr/>
          </p:nvCxnSpPr>
          <p:spPr>
            <a:xfrm>
              <a:off x="3571400" y="3306424"/>
              <a:ext cx="10440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7578824" y="2401572"/>
            <a:ext cx="1708084" cy="598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2400" b="1" dirty="0" smtClean="0">
                <a:latin typeface="Times New Roman"/>
                <a:ea typeface="Times New Roman"/>
              </a:rPr>
              <a:t>·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 Box 8"/>
          <p:cNvSpPr txBox="1">
            <a:spLocks noChangeArrowheads="1"/>
          </p:cNvSpPr>
          <p:nvPr/>
        </p:nvSpPr>
        <p:spPr bwMode="auto">
          <a:xfrm>
            <a:off x="2928926" y="792190"/>
            <a:ext cx="1071602" cy="56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08104" y="4058671"/>
            <a:ext cx="3635896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Стр.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17 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28"/>
          <p:cNvGrpSpPr/>
          <p:nvPr/>
        </p:nvGrpSpPr>
        <p:grpSpPr>
          <a:xfrm>
            <a:off x="132728" y="4361269"/>
            <a:ext cx="731290" cy="584775"/>
            <a:chOff x="4238415" y="3244334"/>
            <a:chExt cx="731290" cy="584775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238415" y="3244334"/>
              <a:ext cx="7312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4270258" y="3282926"/>
              <a:ext cx="428628" cy="1588"/>
            </a:xfrm>
            <a:prstGeom prst="straightConnector1">
              <a:avLst/>
            </a:prstGeom>
            <a:ln w="3810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Прямая со стрелкой 10"/>
          <p:cNvCxnSpPr/>
          <p:nvPr/>
        </p:nvCxnSpPr>
        <p:spPr>
          <a:xfrm rot="5400000" flipH="1" flipV="1">
            <a:off x="400465" y="4266589"/>
            <a:ext cx="928694" cy="1588"/>
          </a:xfrm>
          <a:prstGeom prst="straightConnector1">
            <a:avLst/>
          </a:prstGeom>
          <a:ln w="57150">
            <a:solidFill>
              <a:srgbClr val="000099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9" grpId="0" animBg="1"/>
      <p:bldP spid="4" grpId="0" animBg="1"/>
      <p:bldP spid="18" grpId="0"/>
      <p:bldP spid="20" grpId="0"/>
      <p:bldP spid="21" grpId="0"/>
      <p:bldP spid="29" grpId="0"/>
      <p:bldP spid="35" grpId="0"/>
      <p:bldP spid="39" grpId="0"/>
      <p:bldP spid="44" grpId="0"/>
      <p:bldP spid="41" grpId="0" animBg="1"/>
      <p:bldP spid="50" grpId="0"/>
      <p:bldP spid="51" grpId="0"/>
      <p:bldP spid="57" grpId="0"/>
      <p:bldP spid="63" grpId="0" animBg="1"/>
      <p:bldP spid="64" grpId="0"/>
      <p:bldP spid="45" grpId="0" build="allAtOnce" animBg="1"/>
      <p:bldP spid="45" grpI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кругленный прямоугольник 39"/>
          <p:cNvSpPr/>
          <p:nvPr/>
        </p:nvSpPr>
        <p:spPr>
          <a:xfrm>
            <a:off x="4929190" y="1755432"/>
            <a:ext cx="2071702" cy="1102064"/>
          </a:xfrm>
          <a:prstGeom prst="round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786" y="-24"/>
            <a:ext cx="142876" cy="335758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 flipH="1" flipV="1">
            <a:off x="400465" y="2892421"/>
            <a:ext cx="92869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386817" y="3821115"/>
            <a:ext cx="928694" cy="1588"/>
          </a:xfrm>
          <a:prstGeom prst="straightConnector1">
            <a:avLst/>
          </a:prstGeom>
          <a:ln w="57150">
            <a:solidFill>
              <a:srgbClr val="000099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7"/>
          <p:cNvGrpSpPr/>
          <p:nvPr/>
        </p:nvGrpSpPr>
        <p:grpSpPr>
          <a:xfrm>
            <a:off x="-23145" y="2285992"/>
            <a:ext cx="880369" cy="584775"/>
            <a:chOff x="4238415" y="3244334"/>
            <a:chExt cx="880369" cy="584775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238415" y="3244334"/>
              <a:ext cx="88036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err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упр</a:t>
              </a:r>
              <a:endPara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4270258" y="3282926"/>
              <a:ext cx="428628" cy="1588"/>
            </a:xfrm>
            <a:prstGeom prst="straightConnector1">
              <a:avLst/>
            </a:prstGeom>
            <a:ln w="38100">
              <a:solidFill>
                <a:srgbClr val="220FB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8"/>
          <p:cNvGrpSpPr/>
          <p:nvPr/>
        </p:nvGrpSpPr>
        <p:grpSpPr>
          <a:xfrm>
            <a:off x="228264" y="4033717"/>
            <a:ext cx="522066" cy="584775"/>
            <a:chOff x="4238415" y="3244334"/>
            <a:chExt cx="522066" cy="584775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238415" y="3244334"/>
              <a:ext cx="52206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 </a:t>
              </a:r>
              <a:endParaRPr lang="ru-RU" sz="3200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4270258" y="3282926"/>
              <a:ext cx="42862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Прямоугольник 17"/>
          <p:cNvSpPr/>
          <p:nvPr/>
        </p:nvSpPr>
        <p:spPr>
          <a:xfrm>
            <a:off x="4081824" y="-24"/>
            <a:ext cx="7346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endParaRPr lang="ru-RU" sz="4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26328" y="30470"/>
            <a:ext cx="14766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4863313" y="-17628"/>
            <a:ext cx="21146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Н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5803292" y="2261894"/>
            <a:ext cx="1094948" cy="5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ru-RU" sz="4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86314" y="1999151"/>
            <a:ext cx="10743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5885810" y="2326936"/>
            <a:ext cx="78581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5812886" y="1643050"/>
            <a:ext cx="1330882" cy="5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3360350" y="1782728"/>
            <a:ext cx="783022" cy="53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35"/>
          <p:cNvGrpSpPr/>
          <p:nvPr/>
        </p:nvGrpSpPr>
        <p:grpSpPr>
          <a:xfrm>
            <a:off x="3502164" y="2291228"/>
            <a:ext cx="845000" cy="455910"/>
            <a:chOff x="730257" y="850586"/>
            <a:chExt cx="815911" cy="455910"/>
          </a:xfrm>
        </p:grpSpPr>
        <p:sp>
          <p:nvSpPr>
            <p:cNvPr id="37" name="Text Box 6"/>
            <p:cNvSpPr txBox="1">
              <a:spLocks noChangeArrowheads="1"/>
            </p:cNvSpPr>
            <p:nvPr/>
          </p:nvSpPr>
          <p:spPr bwMode="auto">
            <a:xfrm>
              <a:off x="730257" y="850586"/>
              <a:ext cx="815911" cy="455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kumimoji="0" lang="en-US" sz="3200" b="1" i="0" u="none" strike="noStrike" cap="none" normalizeH="0" baseline="-2500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>
              <a:off x="775120" y="913434"/>
              <a:ext cx="468001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3676998" y="1761828"/>
            <a:ext cx="712250" cy="455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989995" y="775442"/>
            <a:ext cx="10182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792659" y="714356"/>
            <a:ext cx="9941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0" y="4549700"/>
            <a:ext cx="9144000" cy="255454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Железная проволока длиной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 см.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 площадью поперечного сечения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1мм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 действием силы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 Н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удлинилась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1 10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-3 </a:t>
            </a: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Вычислите по этим данным модуль упругости для железа.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714612" y="785794"/>
            <a:ext cx="2071702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2714580" y="1928802"/>
            <a:ext cx="1071602" cy="56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2402043" y="1714488"/>
            <a:ext cx="925873" cy="1107285"/>
            <a:chOff x="3503219" y="2678906"/>
            <a:chExt cx="854435" cy="1107285"/>
          </a:xfrm>
        </p:grpSpPr>
        <p:grpSp>
          <p:nvGrpSpPr>
            <p:cNvPr id="51" name="Group 9"/>
            <p:cNvGrpSpPr>
              <a:grpSpLocks/>
            </p:cNvGrpSpPr>
            <p:nvPr/>
          </p:nvGrpSpPr>
          <p:grpSpPr bwMode="auto">
            <a:xfrm>
              <a:off x="3503219" y="2678906"/>
              <a:ext cx="854435" cy="1107285"/>
              <a:chOff x="7293" y="1870"/>
              <a:chExt cx="657" cy="930"/>
            </a:xfrm>
          </p:grpSpPr>
          <p:sp>
            <p:nvSpPr>
              <p:cNvPr id="53" name="Text Box 10"/>
              <p:cNvSpPr txBox="1">
                <a:spLocks noChangeArrowheads="1"/>
              </p:cNvSpPr>
              <p:nvPr/>
            </p:nvSpPr>
            <p:spPr bwMode="auto">
              <a:xfrm>
                <a:off x="7304" y="1870"/>
                <a:ext cx="530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F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Text Box 11"/>
              <p:cNvSpPr txBox="1">
                <a:spLocks noChangeArrowheads="1"/>
              </p:cNvSpPr>
              <p:nvPr/>
            </p:nvSpPr>
            <p:spPr bwMode="auto">
              <a:xfrm>
                <a:off x="7293" y="2350"/>
                <a:ext cx="657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52" name="Прямая соединительная линия 51"/>
            <p:cNvCxnSpPr/>
            <p:nvPr/>
          </p:nvCxnSpPr>
          <p:spPr>
            <a:xfrm>
              <a:off x="3571400" y="3306424"/>
              <a:ext cx="33036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7286612" y="6500834"/>
            <a:ext cx="1857388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" grpId="0" animBg="1"/>
      <p:bldP spid="18" grpId="0"/>
      <p:bldP spid="20" grpId="0"/>
      <p:bldP spid="21" grpId="0"/>
      <p:bldP spid="26" grpId="0"/>
      <p:bldP spid="27" grpId="0"/>
      <p:bldP spid="29" grpId="0"/>
      <p:bldP spid="35" grpId="0"/>
      <p:bldP spid="39" grpId="0"/>
      <p:bldP spid="45" grpId="0"/>
      <p:bldP spid="46" grpId="0"/>
      <p:bldP spid="36" grpId="0" animBg="1"/>
      <p:bldP spid="47" grpId="0" animBg="1"/>
      <p:bldP spid="48" grpId="0"/>
      <p:bldP spid="34" grpId="0" build="allAtOnce" animBg="1"/>
      <p:bldP spid="34" grpI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888413" y="415925"/>
            <a:ext cx="3079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Укажите на диаграмме растяжения материала:</a:t>
            </a:r>
            <a:r>
              <a:rPr lang="ru-RU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 а) область упругих деформаций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б) область пластических деформаций;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в) предел пропорциональности;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г) участок текучести; </a:t>
            </a:r>
            <a:r>
              <a:rPr lang="ru-RU" sz="28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) предел прочности. </a:t>
            </a:r>
            <a:endParaRPr lang="en-US" sz="2800" b="1" dirty="0" smtClean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Объясните  явления, происходящие в образце  при соответствующих деформациях.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2285992"/>
            <a:ext cx="235742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785786" y="2643182"/>
            <a:ext cx="60007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а) область упругих деформаций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б) область пластических деформаций;</a:t>
            </a:r>
          </a:p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в) предел пропорциональности;     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г) участок текучести; </a:t>
            </a:r>
          </a:p>
          <a:p>
            <a:r>
              <a:rPr lang="ru-RU" sz="20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) предел прочности. </a:t>
            </a:r>
            <a:endParaRPr lang="ru-R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786314" y="3286124"/>
            <a:ext cx="428628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14876" y="2714620"/>
            <a:ext cx="57150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0-2</a:t>
            </a:r>
            <a:endParaRPr lang="ru-RU" sz="20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57818" y="3000372"/>
            <a:ext cx="57150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2-4</a:t>
            </a:r>
            <a:endParaRPr lang="ru-RU" sz="20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1868" y="3571876"/>
            <a:ext cx="571504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2-3</a:t>
            </a:r>
            <a:endParaRPr lang="ru-RU" sz="20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71868" y="3957584"/>
            <a:ext cx="35719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0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32" y="4158326"/>
            <a:ext cx="32470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растяжение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9975" y="4620292"/>
            <a:ext cx="11969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Тросс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47038" y="4229764"/>
            <a:ext cx="20637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 сжатие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209487" y="4548854"/>
            <a:ext cx="11481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столб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Line 2"/>
          <p:cNvSpPr>
            <a:spLocks noChangeShapeType="1"/>
          </p:cNvSpPr>
          <p:nvPr/>
        </p:nvSpPr>
        <p:spPr bwMode="auto">
          <a:xfrm flipH="1" flipV="1">
            <a:off x="5214942" y="3930047"/>
            <a:ext cx="53725" cy="2713663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 flipV="1">
            <a:off x="4982066" y="6591754"/>
            <a:ext cx="3804776" cy="45719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291991" y="4663757"/>
            <a:ext cx="2437703" cy="1986447"/>
            <a:chOff x="8801" y="6594"/>
            <a:chExt cx="1660" cy="1654"/>
          </a:xfrm>
        </p:grpSpPr>
        <p:sp>
          <p:nvSpPr>
            <p:cNvPr id="4101" name="Line 5"/>
            <p:cNvSpPr>
              <a:spLocks noChangeShapeType="1"/>
            </p:cNvSpPr>
            <p:nvPr/>
          </p:nvSpPr>
          <p:spPr bwMode="auto">
            <a:xfrm flipV="1">
              <a:off x="8801" y="7661"/>
              <a:ext cx="185" cy="587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4102" name="Arc 6"/>
            <p:cNvSpPr>
              <a:spLocks/>
            </p:cNvSpPr>
            <p:nvPr/>
          </p:nvSpPr>
          <p:spPr bwMode="auto">
            <a:xfrm rot="401359" flipH="1">
              <a:off x="8998" y="7392"/>
              <a:ext cx="392" cy="322"/>
            </a:xfrm>
            <a:custGeom>
              <a:avLst/>
              <a:gdLst>
                <a:gd name="G0" fmla="+- 9084 0 0"/>
                <a:gd name="G1" fmla="+- 21600 0 0"/>
                <a:gd name="G2" fmla="+- 21600 0 0"/>
                <a:gd name="T0" fmla="*/ 0 w 30684"/>
                <a:gd name="T1" fmla="*/ 2003 h 21600"/>
                <a:gd name="T2" fmla="*/ 30684 w 30684"/>
                <a:gd name="T3" fmla="*/ 21600 h 21600"/>
                <a:gd name="T4" fmla="*/ 9084 w 3068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684" h="21600" fill="none" extrusionOk="0">
                  <a:moveTo>
                    <a:pt x="0" y="2003"/>
                  </a:moveTo>
                  <a:cubicBezTo>
                    <a:pt x="2846" y="683"/>
                    <a:pt x="5946" y="-1"/>
                    <a:pt x="9084" y="0"/>
                  </a:cubicBezTo>
                  <a:cubicBezTo>
                    <a:pt x="21013" y="0"/>
                    <a:pt x="30684" y="9670"/>
                    <a:pt x="30684" y="21600"/>
                  </a:cubicBezTo>
                </a:path>
                <a:path w="30684" h="21600" stroke="0" extrusionOk="0">
                  <a:moveTo>
                    <a:pt x="0" y="2003"/>
                  </a:moveTo>
                  <a:cubicBezTo>
                    <a:pt x="2846" y="683"/>
                    <a:pt x="5946" y="-1"/>
                    <a:pt x="9084" y="0"/>
                  </a:cubicBezTo>
                  <a:cubicBezTo>
                    <a:pt x="21013" y="0"/>
                    <a:pt x="30684" y="9670"/>
                    <a:pt x="30684" y="21600"/>
                  </a:cubicBezTo>
                  <a:lnTo>
                    <a:pt x="9084" y="21600"/>
                  </a:lnTo>
                  <a:close/>
                </a:path>
              </a:pathLst>
            </a:custGeom>
            <a:noFill/>
            <a:ln w="7620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3" name="Arc 7"/>
            <p:cNvSpPr>
              <a:spLocks/>
            </p:cNvSpPr>
            <p:nvPr/>
          </p:nvSpPr>
          <p:spPr bwMode="auto">
            <a:xfrm flipV="1">
              <a:off x="9399" y="6775"/>
              <a:ext cx="760" cy="726"/>
            </a:xfrm>
            <a:custGeom>
              <a:avLst/>
              <a:gdLst>
                <a:gd name="G0" fmla="+- 8459 0 0"/>
                <a:gd name="G1" fmla="+- 21600 0 0"/>
                <a:gd name="G2" fmla="+- 21600 0 0"/>
                <a:gd name="T0" fmla="*/ 0 w 30059"/>
                <a:gd name="T1" fmla="*/ 1725 h 21600"/>
                <a:gd name="T2" fmla="*/ 30059 w 30059"/>
                <a:gd name="T3" fmla="*/ 21600 h 21600"/>
                <a:gd name="T4" fmla="*/ 8459 w 3005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059" h="21600" fill="none" extrusionOk="0">
                  <a:moveTo>
                    <a:pt x="0" y="1725"/>
                  </a:moveTo>
                  <a:cubicBezTo>
                    <a:pt x="2674" y="586"/>
                    <a:pt x="5551" y="-1"/>
                    <a:pt x="8459" y="0"/>
                  </a:cubicBezTo>
                  <a:cubicBezTo>
                    <a:pt x="20388" y="0"/>
                    <a:pt x="30059" y="9670"/>
                    <a:pt x="30059" y="21600"/>
                  </a:cubicBezTo>
                </a:path>
                <a:path w="30059" h="21600" stroke="0" extrusionOk="0">
                  <a:moveTo>
                    <a:pt x="0" y="1725"/>
                  </a:moveTo>
                  <a:cubicBezTo>
                    <a:pt x="2674" y="586"/>
                    <a:pt x="5551" y="-1"/>
                    <a:pt x="8459" y="0"/>
                  </a:cubicBezTo>
                  <a:cubicBezTo>
                    <a:pt x="20388" y="0"/>
                    <a:pt x="30059" y="9670"/>
                    <a:pt x="30059" y="21600"/>
                  </a:cubicBezTo>
                  <a:lnTo>
                    <a:pt x="8459" y="21600"/>
                  </a:lnTo>
                  <a:close/>
                </a:path>
              </a:pathLst>
            </a:custGeom>
            <a:noFill/>
            <a:ln w="762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04" name="Arc 8"/>
            <p:cNvSpPr>
              <a:spLocks/>
            </p:cNvSpPr>
            <p:nvPr/>
          </p:nvSpPr>
          <p:spPr bwMode="auto">
            <a:xfrm rot="401359" flipH="1">
              <a:off x="10174" y="6594"/>
              <a:ext cx="287" cy="209"/>
            </a:xfrm>
            <a:custGeom>
              <a:avLst/>
              <a:gdLst>
                <a:gd name="G0" fmla="+- 9084 0 0"/>
                <a:gd name="G1" fmla="+- 21600 0 0"/>
                <a:gd name="G2" fmla="+- 21600 0 0"/>
                <a:gd name="T0" fmla="*/ 0 w 30684"/>
                <a:gd name="T1" fmla="*/ 2003 h 21600"/>
                <a:gd name="T2" fmla="*/ 30684 w 30684"/>
                <a:gd name="T3" fmla="*/ 21600 h 21600"/>
                <a:gd name="T4" fmla="*/ 9084 w 3068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684" h="21600" fill="none" extrusionOk="0">
                  <a:moveTo>
                    <a:pt x="0" y="2003"/>
                  </a:moveTo>
                  <a:cubicBezTo>
                    <a:pt x="2846" y="683"/>
                    <a:pt x="5946" y="-1"/>
                    <a:pt x="9084" y="0"/>
                  </a:cubicBezTo>
                  <a:cubicBezTo>
                    <a:pt x="21013" y="0"/>
                    <a:pt x="30684" y="9670"/>
                    <a:pt x="30684" y="21600"/>
                  </a:cubicBezTo>
                </a:path>
                <a:path w="30684" h="21600" stroke="0" extrusionOk="0">
                  <a:moveTo>
                    <a:pt x="0" y="2003"/>
                  </a:moveTo>
                  <a:cubicBezTo>
                    <a:pt x="2846" y="683"/>
                    <a:pt x="5946" y="-1"/>
                    <a:pt x="9084" y="0"/>
                  </a:cubicBezTo>
                  <a:cubicBezTo>
                    <a:pt x="21013" y="0"/>
                    <a:pt x="30684" y="9670"/>
                    <a:pt x="30684" y="21600"/>
                  </a:cubicBezTo>
                  <a:lnTo>
                    <a:pt x="9084" y="21600"/>
                  </a:lnTo>
                  <a:close/>
                </a:path>
              </a:pathLst>
            </a:custGeom>
            <a:noFill/>
            <a:ln w="7620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9" name="Прямая соединительная линия 18"/>
          <p:cNvCxnSpPr/>
          <p:nvPr/>
        </p:nvCxnSpPr>
        <p:spPr>
          <a:xfrm>
            <a:off x="5344170" y="5927742"/>
            <a:ext cx="2214578" cy="1588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286380" y="5561280"/>
            <a:ext cx="2304000" cy="1588"/>
          </a:xfrm>
          <a:prstGeom prst="line">
            <a:avLst/>
          </a:prstGeom>
          <a:ln w="38100">
            <a:solidFill>
              <a:srgbClr val="0000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286380" y="4635364"/>
            <a:ext cx="2214578" cy="1588"/>
          </a:xfrm>
          <a:prstGeom prst="line">
            <a:avLst/>
          </a:prstGeom>
          <a:ln w="381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286380" y="4691730"/>
            <a:ext cx="2251257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прочности…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105733" y="5406110"/>
            <a:ext cx="2181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упругости…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500694" y="5841232"/>
            <a:ext cx="3659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пропорциональности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86314" y="3656302"/>
            <a:ext cx="4940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286776" y="6007262"/>
            <a:ext cx="5389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endParaRPr lang="ru-RU" sz="4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786314" y="4942186"/>
            <a:ext cx="494046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786314" y="5656566"/>
            <a:ext cx="494046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2" name="Oval 24"/>
          <p:cNvSpPr>
            <a:spLocks noChangeArrowheads="1"/>
          </p:cNvSpPr>
          <p:nvPr/>
        </p:nvSpPr>
        <p:spPr bwMode="auto">
          <a:xfrm>
            <a:off x="890916" y="3058162"/>
            <a:ext cx="645409" cy="614636"/>
          </a:xfrm>
          <a:prstGeom prst="ellips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Arc 25"/>
          <p:cNvSpPr>
            <a:spLocks/>
          </p:cNvSpPr>
          <p:nvPr/>
        </p:nvSpPr>
        <p:spPr bwMode="auto">
          <a:xfrm>
            <a:off x="288950" y="3087942"/>
            <a:ext cx="596541" cy="602092"/>
          </a:xfrm>
          <a:custGeom>
            <a:avLst/>
            <a:gdLst>
              <a:gd name="G0" fmla="+- 12786 0 0"/>
              <a:gd name="G1" fmla="+- 21600 0 0"/>
              <a:gd name="G2" fmla="+- 21600 0 0"/>
              <a:gd name="T0" fmla="*/ 2799 w 34386"/>
              <a:gd name="T1" fmla="*/ 2448 h 43200"/>
              <a:gd name="T2" fmla="*/ 0 w 34386"/>
              <a:gd name="T3" fmla="*/ 39010 h 43200"/>
              <a:gd name="T4" fmla="*/ 12786 w 34386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386" h="43200" fill="none" extrusionOk="0">
                <a:moveTo>
                  <a:pt x="2798" y="2447"/>
                </a:moveTo>
                <a:cubicBezTo>
                  <a:pt x="5882" y="839"/>
                  <a:pt x="9308" y="-1"/>
                  <a:pt x="12786" y="0"/>
                </a:cubicBezTo>
                <a:cubicBezTo>
                  <a:pt x="24715" y="0"/>
                  <a:pt x="34386" y="9670"/>
                  <a:pt x="34386" y="21600"/>
                </a:cubicBezTo>
                <a:cubicBezTo>
                  <a:pt x="34386" y="33529"/>
                  <a:pt x="24715" y="43200"/>
                  <a:pt x="12786" y="43200"/>
                </a:cubicBezTo>
                <a:cubicBezTo>
                  <a:pt x="8186" y="43200"/>
                  <a:pt x="3707" y="41731"/>
                  <a:pt x="0" y="39009"/>
                </a:cubicBezTo>
              </a:path>
              <a:path w="34386" h="43200" stroke="0" extrusionOk="0">
                <a:moveTo>
                  <a:pt x="2798" y="2447"/>
                </a:moveTo>
                <a:cubicBezTo>
                  <a:pt x="5882" y="839"/>
                  <a:pt x="9308" y="-1"/>
                  <a:pt x="12786" y="0"/>
                </a:cubicBezTo>
                <a:cubicBezTo>
                  <a:pt x="24715" y="0"/>
                  <a:pt x="34386" y="9670"/>
                  <a:pt x="34386" y="21600"/>
                </a:cubicBezTo>
                <a:cubicBezTo>
                  <a:pt x="34386" y="33529"/>
                  <a:pt x="24715" y="43200"/>
                  <a:pt x="12786" y="43200"/>
                </a:cubicBezTo>
                <a:cubicBezTo>
                  <a:pt x="8186" y="43200"/>
                  <a:pt x="3707" y="41731"/>
                  <a:pt x="0" y="39009"/>
                </a:cubicBezTo>
                <a:lnTo>
                  <a:pt x="12786" y="21600"/>
                </a:lnTo>
                <a:close/>
              </a:path>
            </a:pathLst>
          </a:cu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758473" y="2285975"/>
            <a:ext cx="1329878" cy="1486832"/>
            <a:chOff x="1767" y="7683"/>
            <a:chExt cx="1161" cy="1778"/>
          </a:xfrm>
        </p:grpSpPr>
        <p:sp>
          <p:nvSpPr>
            <p:cNvPr id="55" name="Line 27"/>
            <p:cNvSpPr>
              <a:spLocks noChangeShapeType="1"/>
            </p:cNvSpPr>
            <p:nvPr/>
          </p:nvSpPr>
          <p:spPr bwMode="auto">
            <a:xfrm>
              <a:off x="1767" y="7683"/>
              <a:ext cx="317" cy="147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Arc 28"/>
            <p:cNvSpPr>
              <a:spLocks/>
            </p:cNvSpPr>
            <p:nvPr/>
          </p:nvSpPr>
          <p:spPr bwMode="auto">
            <a:xfrm rot="9817141">
              <a:off x="2111" y="9082"/>
              <a:ext cx="319" cy="379"/>
            </a:xfrm>
            <a:custGeom>
              <a:avLst/>
              <a:gdLst>
                <a:gd name="G0" fmla="+- 14337 0 0"/>
                <a:gd name="G1" fmla="+- 21600 0 0"/>
                <a:gd name="G2" fmla="+- 21600 0 0"/>
                <a:gd name="T0" fmla="*/ 0 w 35937"/>
                <a:gd name="T1" fmla="*/ 5444 h 21600"/>
                <a:gd name="T2" fmla="*/ 35937 w 35937"/>
                <a:gd name="T3" fmla="*/ 21600 h 21600"/>
                <a:gd name="T4" fmla="*/ 14337 w 3593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937" h="21600" fill="none" extrusionOk="0">
                  <a:moveTo>
                    <a:pt x="0" y="5444"/>
                  </a:moveTo>
                  <a:cubicBezTo>
                    <a:pt x="3952" y="1936"/>
                    <a:pt x="9053" y="-1"/>
                    <a:pt x="14337" y="0"/>
                  </a:cubicBezTo>
                  <a:cubicBezTo>
                    <a:pt x="26266" y="0"/>
                    <a:pt x="35937" y="9670"/>
                    <a:pt x="35937" y="21600"/>
                  </a:cubicBezTo>
                </a:path>
                <a:path w="35937" h="21600" stroke="0" extrusionOk="0">
                  <a:moveTo>
                    <a:pt x="0" y="5444"/>
                  </a:moveTo>
                  <a:cubicBezTo>
                    <a:pt x="3952" y="1936"/>
                    <a:pt x="9053" y="-1"/>
                    <a:pt x="14337" y="0"/>
                  </a:cubicBezTo>
                  <a:cubicBezTo>
                    <a:pt x="26266" y="0"/>
                    <a:pt x="35937" y="9670"/>
                    <a:pt x="35937" y="21600"/>
                  </a:cubicBezTo>
                  <a:lnTo>
                    <a:pt x="14337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Arc 29"/>
            <p:cNvSpPr>
              <a:spLocks/>
            </p:cNvSpPr>
            <p:nvPr/>
          </p:nvSpPr>
          <p:spPr bwMode="auto">
            <a:xfrm rot="11105323" flipV="1">
              <a:off x="2474" y="8703"/>
              <a:ext cx="454" cy="67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" name="Группа 60"/>
          <p:cNvGrpSpPr/>
          <p:nvPr/>
        </p:nvGrpSpPr>
        <p:grpSpPr>
          <a:xfrm>
            <a:off x="258456" y="1940489"/>
            <a:ext cx="146524" cy="1988577"/>
            <a:chOff x="4181966" y="1121335"/>
            <a:chExt cx="1636314" cy="2950607"/>
          </a:xfrm>
        </p:grpSpPr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4181966" y="1121335"/>
              <a:ext cx="1635585" cy="2319042"/>
              <a:chOff x="996" y="7099"/>
              <a:chExt cx="1635585" cy="1869"/>
            </a:xfrm>
          </p:grpSpPr>
          <p:sp>
            <p:nvSpPr>
              <p:cNvPr id="64" name="Line 22"/>
              <p:cNvSpPr>
                <a:spLocks noChangeShapeType="1"/>
              </p:cNvSpPr>
              <p:nvPr/>
            </p:nvSpPr>
            <p:spPr bwMode="auto">
              <a:xfrm>
                <a:off x="1636581" y="7099"/>
                <a:ext cx="0" cy="1869"/>
              </a:xfrm>
              <a:prstGeom prst="line">
                <a:avLst/>
              </a:prstGeom>
              <a:noFill/>
              <a:ln w="38100">
                <a:solidFill>
                  <a:srgbClr val="003300"/>
                </a:solidFill>
                <a:round/>
                <a:headEnd type="triangle" w="med" len="med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Line 23"/>
              <p:cNvSpPr>
                <a:spLocks noChangeShapeType="1"/>
              </p:cNvSpPr>
              <p:nvPr/>
            </p:nvSpPr>
            <p:spPr bwMode="auto">
              <a:xfrm>
                <a:off x="996" y="8548"/>
                <a:ext cx="2374" cy="0"/>
              </a:xfrm>
              <a:prstGeom prst="line">
                <a:avLst/>
              </a:prstGeom>
              <a:noFill/>
              <a:ln w="38100">
                <a:solidFill>
                  <a:srgbClr val="0033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63" name="Line 30"/>
            <p:cNvSpPr>
              <a:spLocks noChangeShapeType="1"/>
            </p:cNvSpPr>
            <p:nvPr/>
          </p:nvSpPr>
          <p:spPr bwMode="auto">
            <a:xfrm>
              <a:off x="5818280" y="2819265"/>
              <a:ext cx="0" cy="1252677"/>
            </a:xfrm>
            <a:prstGeom prst="line">
              <a:avLst/>
            </a:prstGeom>
            <a:noFill/>
            <a:ln w="38100">
              <a:solidFill>
                <a:srgbClr val="0033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8" name="Прямоугольник 67"/>
          <p:cNvSpPr/>
          <p:nvPr/>
        </p:nvSpPr>
        <p:spPr>
          <a:xfrm>
            <a:off x="-32" y="1905648"/>
            <a:ext cx="2859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Line 3"/>
          <p:cNvSpPr>
            <a:spLocks noChangeShapeType="1"/>
          </p:cNvSpPr>
          <p:nvPr/>
        </p:nvSpPr>
        <p:spPr bwMode="auto">
          <a:xfrm flipV="1">
            <a:off x="142844" y="3374036"/>
            <a:ext cx="2503528" cy="4571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scene3d>
            <a:camera prst="orthographicFront">
              <a:rot lat="0" lon="0" rev="2154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142844" y="3327068"/>
            <a:ext cx="2542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                                 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786314" y="4170774"/>
            <a:ext cx="4940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67" name="Rectangle 1"/>
          <p:cNvSpPr>
            <a:spLocks noChangeArrowheads="1"/>
          </p:cNvSpPr>
          <p:nvPr/>
        </p:nvSpPr>
        <p:spPr bwMode="auto">
          <a:xfrm>
            <a:off x="615582" y="2467269"/>
            <a:ext cx="2357454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отталкивание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Rectangle 1"/>
          <p:cNvSpPr>
            <a:spLocks noChangeArrowheads="1"/>
          </p:cNvSpPr>
          <p:nvPr/>
        </p:nvSpPr>
        <p:spPr bwMode="auto">
          <a:xfrm>
            <a:off x="615550" y="3824591"/>
            <a:ext cx="2143204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притяжение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071538" y="6000768"/>
            <a:ext cx="2584560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5620662" y="6030274"/>
            <a:ext cx="1808858" cy="47705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82"/>
          <p:cNvGrpSpPr/>
          <p:nvPr/>
        </p:nvGrpSpPr>
        <p:grpSpPr>
          <a:xfrm>
            <a:off x="4357686" y="5965052"/>
            <a:ext cx="500066" cy="535782"/>
            <a:chOff x="3071802" y="5000636"/>
            <a:chExt cx="500066" cy="535782"/>
          </a:xfrm>
        </p:grpSpPr>
        <p:cxnSp>
          <p:nvCxnSpPr>
            <p:cNvPr id="78" name="Прямая со стрелкой 77"/>
            <p:cNvCxnSpPr/>
            <p:nvPr/>
          </p:nvCxnSpPr>
          <p:spPr>
            <a:xfrm>
              <a:off x="3071802" y="5072074"/>
              <a:ext cx="468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 Box 10"/>
            <p:cNvSpPr txBox="1">
              <a:spLocks noChangeArrowheads="1"/>
            </p:cNvSpPr>
            <p:nvPr/>
          </p:nvSpPr>
          <p:spPr bwMode="auto">
            <a:xfrm>
              <a:off x="3071802" y="5000636"/>
              <a:ext cx="500066" cy="535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81" name="Прямая со стрелкой 80"/>
          <p:cNvCxnSpPr/>
          <p:nvPr/>
        </p:nvCxnSpPr>
        <p:spPr>
          <a:xfrm>
            <a:off x="3643306" y="6070618"/>
            <a:ext cx="792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>
            <a:off x="315538" y="6072206"/>
            <a:ext cx="7560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Группа 86"/>
          <p:cNvGrpSpPr/>
          <p:nvPr/>
        </p:nvGrpSpPr>
        <p:grpSpPr>
          <a:xfrm>
            <a:off x="13648" y="6036490"/>
            <a:ext cx="500066" cy="535782"/>
            <a:chOff x="3071802" y="5000636"/>
            <a:chExt cx="500066" cy="535782"/>
          </a:xfrm>
        </p:grpSpPr>
        <p:cxnSp>
          <p:nvCxnSpPr>
            <p:cNvPr id="88" name="Прямая со стрелкой 87"/>
            <p:cNvCxnSpPr/>
            <p:nvPr/>
          </p:nvCxnSpPr>
          <p:spPr>
            <a:xfrm>
              <a:off x="3071802" y="5072074"/>
              <a:ext cx="468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 Box 10"/>
            <p:cNvSpPr txBox="1">
              <a:spLocks noChangeArrowheads="1"/>
            </p:cNvSpPr>
            <p:nvPr/>
          </p:nvSpPr>
          <p:spPr bwMode="auto">
            <a:xfrm>
              <a:off x="3071802" y="5000636"/>
              <a:ext cx="500066" cy="535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0" name="Прямоугольник 89"/>
          <p:cNvSpPr/>
          <p:nvPr/>
        </p:nvSpPr>
        <p:spPr>
          <a:xfrm>
            <a:off x="1173438" y="5572140"/>
            <a:ext cx="2584560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90"/>
          <p:cNvGrpSpPr/>
          <p:nvPr/>
        </p:nvGrpSpPr>
        <p:grpSpPr>
          <a:xfrm>
            <a:off x="4258952" y="4976538"/>
            <a:ext cx="500066" cy="535782"/>
            <a:chOff x="3071802" y="5000636"/>
            <a:chExt cx="500066" cy="535782"/>
          </a:xfrm>
        </p:grpSpPr>
        <p:cxnSp>
          <p:nvCxnSpPr>
            <p:cNvPr id="92" name="Прямая со стрелкой 91"/>
            <p:cNvCxnSpPr/>
            <p:nvPr/>
          </p:nvCxnSpPr>
          <p:spPr>
            <a:xfrm>
              <a:off x="3071802" y="5072074"/>
              <a:ext cx="468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 Box 10"/>
            <p:cNvSpPr txBox="1">
              <a:spLocks noChangeArrowheads="1"/>
            </p:cNvSpPr>
            <p:nvPr/>
          </p:nvSpPr>
          <p:spPr bwMode="auto">
            <a:xfrm>
              <a:off x="3071802" y="5000636"/>
              <a:ext cx="500066" cy="535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94" name="Прямая со стрелкой 93"/>
          <p:cNvCxnSpPr/>
          <p:nvPr/>
        </p:nvCxnSpPr>
        <p:spPr>
          <a:xfrm>
            <a:off x="3745206" y="5636326"/>
            <a:ext cx="1008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>
            <a:off x="142844" y="5636326"/>
            <a:ext cx="10080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95"/>
          <p:cNvGrpSpPr/>
          <p:nvPr/>
        </p:nvGrpSpPr>
        <p:grpSpPr>
          <a:xfrm>
            <a:off x="258424" y="5072074"/>
            <a:ext cx="500066" cy="535782"/>
            <a:chOff x="3071802" y="5000636"/>
            <a:chExt cx="500066" cy="535782"/>
          </a:xfrm>
        </p:grpSpPr>
        <p:cxnSp>
          <p:nvCxnSpPr>
            <p:cNvPr id="97" name="Прямая со стрелкой 96"/>
            <p:cNvCxnSpPr/>
            <p:nvPr/>
          </p:nvCxnSpPr>
          <p:spPr>
            <a:xfrm>
              <a:off x="3071802" y="5072074"/>
              <a:ext cx="468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 Box 10"/>
            <p:cNvSpPr txBox="1">
              <a:spLocks noChangeArrowheads="1"/>
            </p:cNvSpPr>
            <p:nvPr/>
          </p:nvSpPr>
          <p:spPr bwMode="auto">
            <a:xfrm>
              <a:off x="3071802" y="5000636"/>
              <a:ext cx="500066" cy="535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9" name="Прямоугольник 98"/>
          <p:cNvSpPr/>
          <p:nvPr/>
        </p:nvSpPr>
        <p:spPr>
          <a:xfrm>
            <a:off x="6357950" y="3973208"/>
            <a:ext cx="1785950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99"/>
          <p:cNvGrpSpPr/>
          <p:nvPr/>
        </p:nvGrpSpPr>
        <p:grpSpPr>
          <a:xfrm>
            <a:off x="8657646" y="4115072"/>
            <a:ext cx="414948" cy="428628"/>
            <a:chOff x="3071802" y="5000636"/>
            <a:chExt cx="500066" cy="535782"/>
          </a:xfrm>
        </p:grpSpPr>
        <p:cxnSp>
          <p:nvCxnSpPr>
            <p:cNvPr id="101" name="Прямая со стрелкой 100"/>
            <p:cNvCxnSpPr/>
            <p:nvPr/>
          </p:nvCxnSpPr>
          <p:spPr>
            <a:xfrm>
              <a:off x="3071802" y="5072074"/>
              <a:ext cx="468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 Box 10"/>
            <p:cNvSpPr txBox="1">
              <a:spLocks noChangeArrowheads="1"/>
            </p:cNvSpPr>
            <p:nvPr/>
          </p:nvSpPr>
          <p:spPr bwMode="auto">
            <a:xfrm>
              <a:off x="3071802" y="5000636"/>
              <a:ext cx="500066" cy="535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103" name="Прямая со стрелкой 102"/>
          <p:cNvCxnSpPr/>
          <p:nvPr/>
        </p:nvCxnSpPr>
        <p:spPr>
          <a:xfrm>
            <a:off x="8143900" y="4036382"/>
            <a:ext cx="1008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5327356" y="4036382"/>
            <a:ext cx="10080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04"/>
          <p:cNvGrpSpPr/>
          <p:nvPr/>
        </p:nvGrpSpPr>
        <p:grpSpPr>
          <a:xfrm>
            <a:off x="5357818" y="4107664"/>
            <a:ext cx="428628" cy="535782"/>
            <a:chOff x="3071802" y="5000636"/>
            <a:chExt cx="500066" cy="535782"/>
          </a:xfrm>
        </p:grpSpPr>
        <p:cxnSp>
          <p:nvCxnSpPr>
            <p:cNvPr id="106" name="Прямая со стрелкой 105"/>
            <p:cNvCxnSpPr/>
            <p:nvPr/>
          </p:nvCxnSpPr>
          <p:spPr>
            <a:xfrm>
              <a:off x="3071802" y="5072074"/>
              <a:ext cx="468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 Box 10"/>
            <p:cNvSpPr txBox="1">
              <a:spLocks noChangeArrowheads="1"/>
            </p:cNvSpPr>
            <p:nvPr/>
          </p:nvSpPr>
          <p:spPr bwMode="auto">
            <a:xfrm>
              <a:off x="3071802" y="5000636"/>
              <a:ext cx="500066" cy="5357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8" name="Прямоугольник 107"/>
          <p:cNvSpPr/>
          <p:nvPr/>
        </p:nvSpPr>
        <p:spPr>
          <a:xfrm>
            <a:off x="6357950" y="3972196"/>
            <a:ext cx="785818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>
            <a:off x="7286644" y="3972196"/>
            <a:ext cx="857288" cy="14287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Rectangle 1"/>
          <p:cNvSpPr>
            <a:spLocks noChangeArrowheads="1"/>
          </p:cNvSpPr>
          <p:nvPr/>
        </p:nvSpPr>
        <p:spPr bwMode="auto">
          <a:xfrm>
            <a:off x="6786578" y="4881900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пластичные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-32" y="1357298"/>
            <a:ext cx="214314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№8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57884" y="1278550"/>
            <a:ext cx="3214710" cy="265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Rectangle 1"/>
          <p:cNvSpPr>
            <a:spLocks noChangeArrowheads="1"/>
          </p:cNvSpPr>
          <p:nvPr/>
        </p:nvSpPr>
        <p:spPr bwMode="auto">
          <a:xfrm>
            <a:off x="6143636" y="3500438"/>
            <a:ext cx="277813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Диаграмма растяжения </a:t>
            </a:r>
            <a:endParaRPr kumimoji="0" lang="ru-RU" sz="16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929058" y="2143116"/>
            <a:ext cx="1367682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1-2</a:t>
            </a:r>
            <a:endParaRPr lang="ru-RU" sz="4000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3929058" y="2143116"/>
            <a:ext cx="135005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0-1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2.6087E-6 L 0.02969 0.00601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3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C04B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3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300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3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C04B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3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3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0"/>
                            </p:stCondLst>
                            <p:childTnLst>
                              <p:par>
                                <p:cTn id="149" presetID="6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1" presetID="5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500"/>
                            </p:stCondLst>
                            <p:childTnLst>
                              <p:par>
                                <p:cTn id="2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3" dur="2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4" presetID="5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5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5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"/>
                            </p:stCondLst>
                            <p:childTnLst>
                              <p:par>
                                <p:cTn id="2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1000"/>
                            </p:stCondLst>
                            <p:childTnLst>
                              <p:par>
                                <p:cTn id="2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1500"/>
                            </p:stCondLst>
                            <p:childTnLst>
                              <p:par>
                                <p:cTn id="29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9" dur="2000" fill="hold"/>
                                        <p:tgtEl>
                                          <p:spTgt spid="99"/>
                                        </p:tgtEl>
                                      </p:cBhvr>
                                      <p:by x="13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8"/>
                                            </p:cond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2000"/>
                            </p:stCondLst>
                            <p:childTnLst>
                              <p:par>
                                <p:cTn id="3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7" presetID="55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55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55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5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69 0.00903 L -0.01458 0.01505 " pathEditMode="relative" rAng="0" ptsTypes="AA">
                                      <p:cBhvr>
                                        <p:cTn id="3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000"/>
                            </p:stCondLst>
                            <p:childTnLst>
                              <p:par>
                                <p:cTn id="36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5" dur="2000" fill="hold"/>
                                        <p:tgtEl>
                                          <p:spTgt spid="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7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4098" grpId="0" animBg="1"/>
      <p:bldP spid="4099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52" grpId="0" animBg="1"/>
      <p:bldP spid="52" grpId="1" animBg="1"/>
      <p:bldP spid="52" grpId="2" animBg="1"/>
      <p:bldP spid="53" grpId="0" animBg="1"/>
      <p:bldP spid="68" grpId="0"/>
      <p:bldP spid="84" grpId="0" animBg="1"/>
      <p:bldP spid="85" grpId="0"/>
      <p:bldP spid="66" grpId="0"/>
      <p:bldP spid="67" grpId="0" animBg="1"/>
      <p:bldP spid="69" grpId="0" animBg="1"/>
      <p:bldP spid="70" grpId="0" animBg="1"/>
      <p:bldP spid="70" grpId="1" animBg="1"/>
      <p:bldP spid="72" grpId="0" animBg="1"/>
      <p:bldP spid="90" grpId="0" animBg="1"/>
      <p:bldP spid="90" grpId="1" animBg="1"/>
      <p:bldP spid="99" grpId="0" animBg="1"/>
      <p:bldP spid="99" grpId="1" animBg="1"/>
      <p:bldP spid="108" grpId="0" animBg="1"/>
      <p:bldP spid="109" grpId="0" animBg="1"/>
      <p:bldP spid="110" grpId="0"/>
      <p:bldP spid="74" grpId="0" build="allAtOnce" animBg="1"/>
      <p:bldP spid="74" grpId="1" build="p" animBg="1"/>
      <p:bldP spid="58" grpId="0" build="allAtOnce" animBg="1"/>
      <p:bldP spid="76" grpId="0" animBg="1"/>
      <p:bldP spid="77" grpId="0" animBg="1"/>
      <p:bldP spid="7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0586" y="1428736"/>
            <a:ext cx="35734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Кипение - 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481744" y="2066030"/>
            <a:ext cx="56622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парообразование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всему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при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КИПЕНИЯ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00562" y="3078304"/>
            <a:ext cx="5709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5070099" y="3292618"/>
            <a:ext cx="0" cy="3071834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4786314" y="6189245"/>
            <a:ext cx="371794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V="1">
            <a:off x="5097584" y="4105807"/>
            <a:ext cx="2080897" cy="203963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rc 6"/>
          <p:cNvSpPr>
            <a:spLocks/>
          </p:cNvSpPr>
          <p:nvPr/>
        </p:nvSpPr>
        <p:spPr bwMode="auto">
          <a:xfrm rot="282076" flipV="1">
            <a:off x="5168047" y="3830425"/>
            <a:ext cx="544716" cy="232720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185186" y="5636801"/>
            <a:ext cx="4587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86512" y="4935692"/>
            <a:ext cx="1375698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-32" y="5477548"/>
            <a:ext cx="38576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альпинист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0,5ат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142844" y="5977614"/>
            <a:ext cx="36433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автоклав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16ат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85720" y="6334804"/>
            <a:ext cx="2286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скороварка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57290" y="4223915"/>
            <a:ext cx="13516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0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 rot="1302458">
            <a:off x="0" y="4795419"/>
            <a:ext cx="18573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пузыре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428728" y="4866857"/>
            <a:ext cx="9286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gh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7158" y="4223915"/>
            <a:ext cx="12747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0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83550" y="4193365"/>
            <a:ext cx="11616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000" b="1" baseline="-25000" dirty="0" err="1" smtClean="0">
                <a:latin typeface="Times New Roman" pitchFamily="18" charset="0"/>
                <a:cs typeface="Times New Roman" pitchFamily="18" charset="0"/>
              </a:rPr>
              <a:t>атм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2357422" y="4929198"/>
            <a:ext cx="13573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5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Па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00034" y="1142984"/>
            <a:ext cx="1356299" cy="2783905"/>
            <a:chOff x="4745" y="2903"/>
            <a:chExt cx="534" cy="784"/>
          </a:xfrm>
        </p:grpSpPr>
        <p:sp>
          <p:nvSpPr>
            <p:cNvPr id="24" name="Line 16"/>
            <p:cNvSpPr>
              <a:spLocks noChangeShapeType="1"/>
            </p:cNvSpPr>
            <p:nvPr/>
          </p:nvSpPr>
          <p:spPr bwMode="auto">
            <a:xfrm flipH="1">
              <a:off x="5278" y="2904"/>
              <a:ext cx="1" cy="7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 flipH="1">
              <a:off x="4745" y="2903"/>
              <a:ext cx="1" cy="7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4758" y="3685"/>
              <a:ext cx="51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500034" y="1801692"/>
            <a:ext cx="1362066" cy="2102590"/>
          </a:xfrm>
          <a:prstGeom prst="rect">
            <a:avLst/>
          </a:prstGeom>
          <a:solidFill>
            <a:srgbClr val="00CC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284830" y="3641137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13326" y="3641137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5786446" y="5786454"/>
            <a:ext cx="23574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1ат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96522" y="3920440"/>
            <a:ext cx="1643074" cy="2857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0" y="-24"/>
            <a:ext cx="9144000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Почему с увеличением температуры давление насыщенных паров в закрытом сосуде растет быстрее, чем давление идеального газа?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2190">
            <a:off x="1252553" y="1814506"/>
            <a:ext cx="2040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пузырьки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5938846" y="4429132"/>
            <a:ext cx="2633682" cy="57150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испарение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00760" y="3568487"/>
            <a:ext cx="2080441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72396" y="1000108"/>
            <a:ext cx="1500230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120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6" presetClass="emph" presetSubtype="0" repeatCount="indefinite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64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30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120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30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30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30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120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30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30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169" grpId="0" build="p"/>
      <p:bldP spid="4" grpId="0"/>
      <p:bldP spid="7171" grpId="0" animBg="1"/>
      <p:bldP spid="7172" grpId="0" animBg="1"/>
      <p:bldP spid="7173" grpId="0" animBg="1"/>
      <p:bldP spid="7174" grpId="0" animBg="1"/>
      <p:bldP spid="12" grpId="0"/>
      <p:bldP spid="13" grpId="0" animBg="1"/>
      <p:bldP spid="7175" grpId="0"/>
      <p:bldP spid="15" grpId="0"/>
      <p:bldP spid="16" grpId="0"/>
      <p:bldP spid="17" grpId="0"/>
      <p:bldP spid="7176" grpId="0"/>
      <p:bldP spid="19" grpId="0"/>
      <p:bldP spid="20" grpId="0"/>
      <p:bldP spid="21" grpId="0"/>
      <p:bldP spid="22" grpId="0"/>
      <p:bldP spid="27" grpId="0" animBg="1"/>
      <p:bldP spid="28" grpId="0" animBg="1"/>
      <p:bldP spid="28" grpId="1" animBg="1"/>
      <p:bldP spid="28" grpId="2" animBg="1"/>
      <p:bldP spid="30" grpId="0" animBg="1"/>
      <p:bldP spid="30" grpId="1" animBg="1"/>
      <p:bldP spid="30" grpId="2" animBg="1"/>
      <p:bldP spid="32" grpId="0"/>
      <p:bldP spid="32" grpId="1"/>
      <p:bldP spid="31" grpId="0" animBg="1"/>
      <p:bldP spid="6" grpId="0"/>
      <p:bldP spid="6" grpId="1"/>
      <p:bldP spid="35" grpId="0" animBg="1"/>
      <p:bldP spid="5" grpId="0" animBg="1"/>
      <p:bldP spid="5" grpId="1" animBg="1"/>
      <p:bldP spid="36" grpId="0" build="allAtOnce" animBg="1"/>
      <p:bldP spid="36" grpI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5716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 графику зависимости механического напряжения от относительного   удлинения запишите уравнение этой зависимости .</a:t>
            </a:r>
            <a:endParaRPr kumimoji="0" lang="ru-RU" sz="4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2786050" y="2214554"/>
            <a:ext cx="3786214" cy="2000264"/>
            <a:chOff x="12777" y="2170"/>
            <a:chExt cx="1993" cy="1015"/>
          </a:xfrm>
        </p:grpSpPr>
        <p:grpSp>
          <p:nvGrpSpPr>
            <p:cNvPr id="1028" name="Group 4"/>
            <p:cNvGrpSpPr>
              <a:grpSpLocks/>
            </p:cNvGrpSpPr>
            <p:nvPr/>
          </p:nvGrpSpPr>
          <p:grpSpPr bwMode="auto">
            <a:xfrm>
              <a:off x="12777" y="2170"/>
              <a:ext cx="1993" cy="1015"/>
              <a:chOff x="12777" y="2170"/>
              <a:chExt cx="1993" cy="1015"/>
            </a:xfrm>
          </p:grpSpPr>
          <p:grpSp>
            <p:nvGrpSpPr>
              <p:cNvPr id="1029" name="Group 5"/>
              <p:cNvGrpSpPr>
                <a:grpSpLocks/>
              </p:cNvGrpSpPr>
              <p:nvPr/>
            </p:nvGrpSpPr>
            <p:grpSpPr bwMode="auto">
              <a:xfrm>
                <a:off x="12777" y="2170"/>
                <a:ext cx="1993" cy="1015"/>
                <a:chOff x="12937" y="2016"/>
                <a:chExt cx="1993" cy="1015"/>
              </a:xfrm>
            </p:grpSpPr>
            <p:sp>
              <p:nvSpPr>
                <p:cNvPr id="1030" name="Line 6"/>
                <p:cNvSpPr>
                  <a:spLocks noChangeShapeType="1"/>
                </p:cNvSpPr>
                <p:nvPr/>
              </p:nvSpPr>
              <p:spPr bwMode="auto">
                <a:xfrm>
                  <a:off x="13052" y="2016"/>
                  <a:ext cx="0" cy="100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1" name="Line 7"/>
                <p:cNvSpPr>
                  <a:spLocks noChangeShapeType="1"/>
                </p:cNvSpPr>
                <p:nvPr/>
              </p:nvSpPr>
              <p:spPr bwMode="auto">
                <a:xfrm>
                  <a:off x="12937" y="2926"/>
                  <a:ext cx="1993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2" name="Line 8"/>
                <p:cNvSpPr>
                  <a:spLocks noChangeShapeType="1"/>
                </p:cNvSpPr>
                <p:nvPr/>
              </p:nvSpPr>
              <p:spPr bwMode="auto">
                <a:xfrm>
                  <a:off x="13766" y="2868"/>
                  <a:ext cx="1" cy="16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3" name="Line 9"/>
                <p:cNvSpPr>
                  <a:spLocks noChangeShapeType="1"/>
                </p:cNvSpPr>
                <p:nvPr/>
              </p:nvSpPr>
              <p:spPr bwMode="auto">
                <a:xfrm>
                  <a:off x="14425" y="2869"/>
                  <a:ext cx="1" cy="16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034" name="Line 10"/>
              <p:cNvSpPr>
                <a:spLocks noChangeShapeType="1"/>
              </p:cNvSpPr>
              <p:nvPr/>
            </p:nvSpPr>
            <p:spPr bwMode="auto">
              <a:xfrm>
                <a:off x="12914" y="2868"/>
                <a:ext cx="15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5" name="Line 11"/>
              <p:cNvSpPr>
                <a:spLocks noChangeShapeType="1"/>
              </p:cNvSpPr>
              <p:nvPr/>
            </p:nvSpPr>
            <p:spPr bwMode="auto">
              <a:xfrm>
                <a:off x="12880" y="2661"/>
                <a:ext cx="15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6" name="Line 12"/>
              <p:cNvSpPr>
                <a:spLocks noChangeShapeType="1"/>
              </p:cNvSpPr>
              <p:nvPr/>
            </p:nvSpPr>
            <p:spPr bwMode="auto">
              <a:xfrm>
                <a:off x="12880" y="2454"/>
                <a:ext cx="15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>
              <a:off x="13607" y="2371"/>
              <a:ext cx="0" cy="6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8" name="Line 14"/>
            <p:cNvSpPr>
              <a:spLocks noChangeShapeType="1"/>
            </p:cNvSpPr>
            <p:nvPr/>
          </p:nvSpPr>
          <p:spPr bwMode="auto">
            <a:xfrm>
              <a:off x="14263" y="2371"/>
              <a:ext cx="0" cy="6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9" name="Line 15"/>
            <p:cNvSpPr>
              <a:spLocks noChangeShapeType="1"/>
            </p:cNvSpPr>
            <p:nvPr/>
          </p:nvSpPr>
          <p:spPr bwMode="auto">
            <a:xfrm flipV="1">
              <a:off x="12903" y="2510"/>
              <a:ext cx="1820" cy="56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2428860" y="1785926"/>
            <a:ext cx="121444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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,10</a:t>
            </a:r>
            <a:r>
              <a:rPr kumimoji="0" lang="ru-RU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6286512" y="3429000"/>
            <a:ext cx="428596" cy="57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sym typeface="Symbol" pitchFamily="18" charset="2"/>
              </a:rPr>
              <a:t>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86050" y="4202676"/>
            <a:ext cx="3500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0                    0,001             0,002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39976" y="3398506"/>
            <a:ext cx="357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26328" y="2928934"/>
            <a:ext cx="357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43174" y="2428868"/>
            <a:ext cx="3571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143636" y="1597871"/>
            <a:ext cx="26661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6929454" y="2474749"/>
            <a:ext cx="1071570" cy="71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7691456" y="2245045"/>
            <a:ext cx="894751" cy="1012033"/>
            <a:chOff x="3517526" y="2678903"/>
            <a:chExt cx="894751" cy="1012033"/>
          </a:xfrm>
        </p:grpSpPr>
        <p:grpSp>
          <p:nvGrpSpPr>
            <p:cNvPr id="27" name="Group 9"/>
            <p:cNvGrpSpPr>
              <a:grpSpLocks/>
            </p:cNvGrpSpPr>
            <p:nvPr/>
          </p:nvGrpSpPr>
          <p:grpSpPr bwMode="auto">
            <a:xfrm>
              <a:off x="3517526" y="2678903"/>
              <a:ext cx="894751" cy="1012033"/>
              <a:chOff x="7304" y="1870"/>
              <a:chExt cx="688" cy="850"/>
            </a:xfrm>
          </p:grpSpPr>
          <p:sp>
            <p:nvSpPr>
              <p:cNvPr id="29" name="Text Box 10"/>
              <p:cNvSpPr txBox="1">
                <a:spLocks noChangeArrowheads="1"/>
              </p:cNvSpPr>
              <p:nvPr/>
            </p:nvSpPr>
            <p:spPr bwMode="auto">
              <a:xfrm>
                <a:off x="7304" y="1870"/>
                <a:ext cx="530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ru-RU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 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 Box 11"/>
              <p:cNvSpPr txBox="1">
                <a:spLocks noChangeArrowheads="1"/>
              </p:cNvSpPr>
              <p:nvPr/>
            </p:nvSpPr>
            <p:spPr bwMode="auto">
              <a:xfrm>
                <a:off x="7335" y="2270"/>
                <a:ext cx="657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ru-RU" sz="40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 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Прямая соединительная линия 27"/>
            <p:cNvCxnSpPr/>
            <p:nvPr/>
          </p:nvCxnSpPr>
          <p:spPr>
            <a:xfrm>
              <a:off x="3571400" y="3306424"/>
              <a:ext cx="330362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Прямоугольник 30"/>
          <p:cNvSpPr/>
          <p:nvPr/>
        </p:nvSpPr>
        <p:spPr>
          <a:xfrm>
            <a:off x="5857884" y="4643446"/>
            <a:ext cx="2857520" cy="83099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10</a:t>
            </a:r>
            <a:r>
              <a:rPr lang="ru-RU" sz="4800" b="1" baseline="30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32" y="1629779"/>
            <a:ext cx="214314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№8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8"/>
          <p:cNvSpPr txBox="1">
            <a:spLocks noChangeArrowheads="1"/>
          </p:cNvSpPr>
          <p:nvPr/>
        </p:nvSpPr>
        <p:spPr bwMode="auto">
          <a:xfrm>
            <a:off x="6858016" y="3500438"/>
            <a:ext cx="1071570" cy="71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7643824" y="3304719"/>
            <a:ext cx="1500787" cy="1079900"/>
            <a:chOff x="3517516" y="2678905"/>
            <a:chExt cx="1500787" cy="1079900"/>
          </a:xfrm>
        </p:grpSpPr>
        <p:grpSp>
          <p:nvGrpSpPr>
            <p:cNvPr id="35" name="Group 9"/>
            <p:cNvGrpSpPr>
              <a:grpSpLocks/>
            </p:cNvGrpSpPr>
            <p:nvPr/>
          </p:nvGrpSpPr>
          <p:grpSpPr bwMode="auto">
            <a:xfrm>
              <a:off x="3517516" y="2678905"/>
              <a:ext cx="1500787" cy="1079900"/>
              <a:chOff x="7304" y="1870"/>
              <a:chExt cx="1154" cy="907"/>
            </a:xfrm>
          </p:grpSpPr>
          <p:sp>
            <p:nvSpPr>
              <p:cNvPr id="37" name="Text Box 10"/>
              <p:cNvSpPr txBox="1">
                <a:spLocks noChangeArrowheads="1"/>
              </p:cNvSpPr>
              <p:nvPr/>
            </p:nvSpPr>
            <p:spPr bwMode="auto">
              <a:xfrm>
                <a:off x="7304" y="1870"/>
                <a:ext cx="1154" cy="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</a:t>
                </a:r>
                <a:r>
                  <a:rPr lang="ru-RU" sz="36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</a:rPr>
                  <a:t>•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ru-RU" sz="36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r>
                  <a:rPr lang="ru-RU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Text Box 11"/>
              <p:cNvSpPr txBox="1">
                <a:spLocks noChangeArrowheads="1"/>
              </p:cNvSpPr>
              <p:nvPr/>
            </p:nvSpPr>
            <p:spPr bwMode="auto">
              <a:xfrm>
                <a:off x="7314" y="2327"/>
                <a:ext cx="1123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ru-RU" sz="3600" b="1" dirty="0" smtClean="0">
                    <a:latin typeface="Times New Roman" pitchFamily="18" charset="0"/>
                    <a:cs typeface="Times New Roman" pitchFamily="18" charset="0"/>
                  </a:rPr>
                  <a:t>0,002</a:t>
                </a:r>
                <a:r>
                  <a:rPr lang="ru-RU" sz="36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endParaRPr kumimoji="0" lang="ru-RU" sz="48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6" name="Прямая соединительная линия 35"/>
            <p:cNvCxnSpPr/>
            <p:nvPr/>
          </p:nvCxnSpPr>
          <p:spPr>
            <a:xfrm>
              <a:off x="3571400" y="3306424"/>
              <a:ext cx="11880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Скругленный прямоугольник 38"/>
          <p:cNvSpPr/>
          <p:nvPr/>
        </p:nvSpPr>
        <p:spPr>
          <a:xfrm>
            <a:off x="5286380" y="4071942"/>
            <a:ext cx="785818" cy="571504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483452" y="2898440"/>
            <a:ext cx="571504" cy="50006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40" grpId="0"/>
      <p:bldP spid="1041" grpId="0"/>
      <p:bldP spid="19" grpId="0"/>
      <p:bldP spid="21" grpId="0"/>
      <p:bldP spid="22" grpId="0"/>
      <p:bldP spid="23" grpId="0"/>
      <p:bldP spid="24" grpId="0"/>
      <p:bldP spid="25" grpId="0"/>
      <p:bldP spid="31" grpId="0" animBg="1"/>
      <p:bldP spid="31" grpId="1" animBg="1"/>
      <p:bldP spid="32" grpId="0" build="allAtOnce" animBg="1"/>
      <p:bldP spid="32" grpId="1" build="p" animBg="1"/>
      <p:bldP spid="33" grpId="0"/>
      <p:bldP spid="39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19"/>
          <p:cNvSpPr>
            <a:spLocks noChangeArrowheads="1"/>
          </p:cNvSpPr>
          <p:nvPr/>
        </p:nvSpPr>
        <p:spPr bwMode="auto">
          <a:xfrm>
            <a:off x="4637242" y="3714752"/>
            <a:ext cx="730915" cy="927116"/>
          </a:xfrm>
          <a:prstGeom prst="rect">
            <a:avLst/>
          </a:prstGeom>
          <a:solidFill>
            <a:srgbClr val="00CCFF">
              <a:alpha val="16000"/>
            </a:srgbClr>
          </a:solidFill>
          <a:ln w="28575">
            <a:solidFill>
              <a:srgbClr val="66CCFF">
                <a:alpha val="1800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 rot="16200000">
            <a:off x="1339834" y="3089267"/>
            <a:ext cx="2011350" cy="5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испарение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698263" y="3281956"/>
            <a:ext cx="727820" cy="1237139"/>
            <a:chOff x="4745" y="2903"/>
            <a:chExt cx="534" cy="784"/>
          </a:xfrm>
        </p:grpSpPr>
        <p:sp>
          <p:nvSpPr>
            <p:cNvPr id="1040" name="Line 16"/>
            <p:cNvSpPr>
              <a:spLocks noChangeShapeType="1"/>
            </p:cNvSpPr>
            <p:nvPr/>
          </p:nvSpPr>
          <p:spPr bwMode="auto">
            <a:xfrm flipH="1">
              <a:off x="5278" y="2904"/>
              <a:ext cx="1" cy="7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Line 17"/>
            <p:cNvSpPr>
              <a:spLocks noChangeShapeType="1"/>
            </p:cNvSpPr>
            <p:nvPr/>
          </p:nvSpPr>
          <p:spPr bwMode="auto">
            <a:xfrm flipH="1">
              <a:off x="4745" y="2903"/>
              <a:ext cx="1" cy="7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>
              <a:off x="4758" y="3685"/>
              <a:ext cx="51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2698077" y="3661838"/>
            <a:ext cx="730915" cy="767293"/>
          </a:xfrm>
          <a:prstGeom prst="rect">
            <a:avLst/>
          </a:prstGeom>
          <a:solidFill>
            <a:srgbClr val="00CC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2706972" y="4171688"/>
            <a:ext cx="706012" cy="283284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714612" y="2997766"/>
            <a:ext cx="714189" cy="1193857"/>
            <a:chOff x="4593" y="3080"/>
            <a:chExt cx="524" cy="164"/>
          </a:xfrm>
        </p:grpSpPr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4593" y="3175"/>
              <a:ext cx="524" cy="69"/>
            </a:xfrm>
            <a:prstGeom prst="rect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 flipV="1">
              <a:off x="4867" y="3080"/>
              <a:ext cx="0" cy="1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" name="Группа 69"/>
          <p:cNvGrpSpPr/>
          <p:nvPr/>
        </p:nvGrpSpPr>
        <p:grpSpPr>
          <a:xfrm>
            <a:off x="1095414" y="2643182"/>
            <a:ext cx="707350" cy="1238660"/>
            <a:chOff x="1095034" y="3571876"/>
            <a:chExt cx="707350" cy="1238660"/>
          </a:xfrm>
        </p:grpSpPr>
        <p:grpSp>
          <p:nvGrpSpPr>
            <p:cNvPr id="5" name="Группа 68"/>
            <p:cNvGrpSpPr/>
            <p:nvPr/>
          </p:nvGrpSpPr>
          <p:grpSpPr>
            <a:xfrm>
              <a:off x="1095034" y="3571876"/>
              <a:ext cx="692358" cy="1238660"/>
              <a:chOff x="1095034" y="5382931"/>
              <a:chExt cx="692358" cy="1238660"/>
            </a:xfrm>
          </p:grpSpPr>
          <p:sp>
            <p:nvSpPr>
              <p:cNvPr id="1050" name="Line 26"/>
              <p:cNvSpPr>
                <a:spLocks noChangeShapeType="1"/>
              </p:cNvSpPr>
              <p:nvPr/>
            </p:nvSpPr>
            <p:spPr bwMode="auto">
              <a:xfrm flipH="1">
                <a:off x="1786029" y="5384511"/>
                <a:ext cx="1363" cy="12370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" name="Line 27"/>
              <p:cNvSpPr>
                <a:spLocks noChangeShapeType="1"/>
              </p:cNvSpPr>
              <p:nvPr/>
            </p:nvSpPr>
            <p:spPr bwMode="auto">
              <a:xfrm flipH="1">
                <a:off x="1095034" y="5382931"/>
                <a:ext cx="1363" cy="12370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>
              <a:off x="1096397" y="4532469"/>
              <a:ext cx="70598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1094562" y="3293501"/>
            <a:ext cx="691356" cy="549691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105895" y="2500306"/>
            <a:ext cx="643293" cy="1115918"/>
            <a:chOff x="4789" y="3162"/>
            <a:chExt cx="472" cy="225"/>
          </a:xfrm>
        </p:grpSpPr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4789" y="3318"/>
              <a:ext cx="472" cy="69"/>
            </a:xfrm>
            <a:prstGeom prst="rect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6" name="Line 32"/>
            <p:cNvSpPr>
              <a:spLocks noChangeShapeType="1"/>
            </p:cNvSpPr>
            <p:nvPr/>
          </p:nvSpPr>
          <p:spPr bwMode="auto">
            <a:xfrm flipV="1">
              <a:off x="5023" y="3162"/>
              <a:ext cx="0" cy="1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4617560" y="3429000"/>
            <a:ext cx="785818" cy="1234829"/>
            <a:chOff x="4753" y="2903"/>
            <a:chExt cx="518" cy="784"/>
          </a:xfrm>
        </p:grpSpPr>
        <p:sp>
          <p:nvSpPr>
            <p:cNvPr id="1059" name="Line 35"/>
            <p:cNvSpPr>
              <a:spLocks noChangeShapeType="1"/>
            </p:cNvSpPr>
            <p:nvPr/>
          </p:nvSpPr>
          <p:spPr bwMode="auto">
            <a:xfrm flipH="1">
              <a:off x="5264" y="2904"/>
              <a:ext cx="1" cy="7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0" name="Line 36"/>
            <p:cNvSpPr>
              <a:spLocks noChangeShapeType="1"/>
            </p:cNvSpPr>
            <p:nvPr/>
          </p:nvSpPr>
          <p:spPr bwMode="auto">
            <a:xfrm flipH="1">
              <a:off x="4757" y="2903"/>
              <a:ext cx="1" cy="7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1" name="Line 37"/>
            <p:cNvSpPr>
              <a:spLocks noChangeShapeType="1"/>
            </p:cNvSpPr>
            <p:nvPr/>
          </p:nvSpPr>
          <p:spPr bwMode="auto">
            <a:xfrm>
              <a:off x="4753" y="3683"/>
              <a:ext cx="51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70" name="Line 46"/>
          <p:cNvSpPr>
            <a:spLocks noChangeShapeType="1"/>
          </p:cNvSpPr>
          <p:nvPr/>
        </p:nvSpPr>
        <p:spPr bwMode="auto">
          <a:xfrm>
            <a:off x="1043637" y="3643314"/>
            <a:ext cx="0" cy="2486097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1" name="Line 47"/>
          <p:cNvSpPr>
            <a:spLocks noChangeShapeType="1"/>
          </p:cNvSpPr>
          <p:nvPr/>
        </p:nvSpPr>
        <p:spPr bwMode="auto">
          <a:xfrm>
            <a:off x="857224" y="6000768"/>
            <a:ext cx="5454954" cy="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 flipV="1">
            <a:off x="1797452" y="4929198"/>
            <a:ext cx="25567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4" name="Arc 50"/>
          <p:cNvSpPr>
            <a:spLocks/>
          </p:cNvSpPr>
          <p:nvPr/>
        </p:nvSpPr>
        <p:spPr bwMode="auto">
          <a:xfrm flipH="1" flipV="1">
            <a:off x="1264066" y="4130433"/>
            <a:ext cx="533385" cy="7987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009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3" name="Arc 49"/>
          <p:cNvSpPr>
            <a:spLocks/>
          </p:cNvSpPr>
          <p:nvPr/>
        </p:nvSpPr>
        <p:spPr bwMode="auto">
          <a:xfrm flipH="1" flipV="1">
            <a:off x="4351442" y="4916251"/>
            <a:ext cx="1160657" cy="7987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5" name="Line 51"/>
          <p:cNvSpPr>
            <a:spLocks noChangeShapeType="1"/>
          </p:cNvSpPr>
          <p:nvPr/>
        </p:nvSpPr>
        <p:spPr bwMode="auto">
          <a:xfrm>
            <a:off x="1812419" y="4371183"/>
            <a:ext cx="1361" cy="158020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6" name="Line 52"/>
          <p:cNvSpPr>
            <a:spLocks noChangeShapeType="1"/>
          </p:cNvSpPr>
          <p:nvPr/>
        </p:nvSpPr>
        <p:spPr bwMode="auto">
          <a:xfrm>
            <a:off x="4352803" y="4424749"/>
            <a:ext cx="1361" cy="158020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2357422" y="5357826"/>
            <a:ext cx="152638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=const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57158" y="4620292"/>
            <a:ext cx="52290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00034" y="342900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4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215074" y="592933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8" name="Line 54"/>
          <p:cNvSpPr>
            <a:spLocks noChangeShapeType="1"/>
          </p:cNvSpPr>
          <p:nvPr/>
        </p:nvSpPr>
        <p:spPr bwMode="auto">
          <a:xfrm>
            <a:off x="1050520" y="4929198"/>
            <a:ext cx="3143272" cy="0"/>
          </a:xfrm>
          <a:prstGeom prst="line">
            <a:avLst/>
          </a:prstGeom>
          <a:noFill/>
          <a:ln w="571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0" y="6027003"/>
            <a:ext cx="1426994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=const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500298" y="4929198"/>
            <a:ext cx="538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143356" y="3445574"/>
            <a:ext cx="538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786314" y="4214818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27"/>
          <p:cNvSpPr>
            <a:spLocks noChangeArrowheads="1"/>
          </p:cNvSpPr>
          <p:nvPr/>
        </p:nvSpPr>
        <p:spPr bwMode="auto">
          <a:xfrm>
            <a:off x="4643438" y="4964120"/>
            <a:ext cx="1143008" cy="965210"/>
          </a:xfrm>
          <a:prstGeom prst="rect">
            <a:avLst/>
          </a:prstGeom>
          <a:solidFill>
            <a:srgbClr val="FFFF00">
              <a:alpha val="45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4643438" y="5000636"/>
            <a:ext cx="1285884" cy="1000132"/>
            <a:chOff x="938" y="6349"/>
            <a:chExt cx="1372" cy="843"/>
          </a:xfrm>
        </p:grpSpPr>
        <p:sp>
          <p:nvSpPr>
            <p:cNvPr id="76" name="Text Box 6"/>
            <p:cNvSpPr txBox="1">
              <a:spLocks noChangeArrowheads="1"/>
            </p:cNvSpPr>
            <p:nvPr/>
          </p:nvSpPr>
          <p:spPr bwMode="auto">
            <a:xfrm>
              <a:off x="1359" y="6597"/>
              <a:ext cx="491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938" y="6345"/>
              <a:ext cx="1372" cy="853"/>
              <a:chOff x="892" y="5579"/>
              <a:chExt cx="1372" cy="853"/>
            </a:xfrm>
          </p:grpSpPr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892" y="5579"/>
                <a:ext cx="608" cy="811"/>
                <a:chOff x="9735" y="3167"/>
                <a:chExt cx="703" cy="662"/>
              </a:xfrm>
            </p:grpSpPr>
            <p:sp>
              <p:nvSpPr>
                <p:cNvPr id="8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9757" y="3461"/>
                  <a:ext cx="680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kumimoji="0" lang="en-US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9758" y="3167"/>
                  <a:ext cx="680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kumimoji="0" lang="en-US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5" name="Line 11"/>
                <p:cNvSpPr>
                  <a:spLocks noChangeShapeType="1"/>
                </p:cNvSpPr>
                <p:nvPr/>
              </p:nvSpPr>
              <p:spPr bwMode="auto">
                <a:xfrm>
                  <a:off x="9735" y="3509"/>
                  <a:ext cx="53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1" name="Group 12"/>
              <p:cNvGrpSpPr>
                <a:grpSpLocks/>
              </p:cNvGrpSpPr>
              <p:nvPr/>
            </p:nvGrpSpPr>
            <p:grpSpPr bwMode="auto">
              <a:xfrm>
                <a:off x="1614" y="5588"/>
                <a:ext cx="650" cy="844"/>
                <a:chOff x="9757" y="3167"/>
                <a:chExt cx="681" cy="662"/>
              </a:xfrm>
            </p:grpSpPr>
            <p:sp>
              <p:nvSpPr>
                <p:cNvPr id="8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9757" y="3461"/>
                  <a:ext cx="680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en-US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1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9758" y="3167"/>
                  <a:ext cx="680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en-US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" name="Line 15"/>
                <p:cNvSpPr>
                  <a:spLocks noChangeShapeType="1"/>
                </p:cNvSpPr>
                <p:nvPr/>
              </p:nvSpPr>
              <p:spPr bwMode="auto">
                <a:xfrm>
                  <a:off x="9800" y="3489"/>
                  <a:ext cx="53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69" name="Прямоугольник 68"/>
          <p:cNvSpPr/>
          <p:nvPr/>
        </p:nvSpPr>
        <p:spPr>
          <a:xfrm>
            <a:off x="2571736" y="4474692"/>
            <a:ext cx="1071570" cy="373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3020046" y="4906044"/>
            <a:ext cx="670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нП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23"/>
          <p:cNvGrpSpPr/>
          <p:nvPr/>
        </p:nvGrpSpPr>
        <p:grpSpPr>
          <a:xfrm>
            <a:off x="5837108" y="4154438"/>
            <a:ext cx="2195990" cy="1060512"/>
            <a:chOff x="4765538" y="1747441"/>
            <a:chExt cx="2195990" cy="1122312"/>
          </a:xfrm>
          <a:solidFill>
            <a:srgbClr val="FFFF00"/>
          </a:solidFill>
        </p:grpSpPr>
        <p:sp>
          <p:nvSpPr>
            <p:cNvPr id="77" name="TextBox 76"/>
            <p:cNvSpPr txBox="1"/>
            <p:nvPr/>
          </p:nvSpPr>
          <p:spPr>
            <a:xfrm>
              <a:off x="4765538" y="2000245"/>
              <a:ext cx="2195990" cy="61885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pV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R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32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3" name="Группа 16"/>
            <p:cNvGrpSpPr/>
            <p:nvPr/>
          </p:nvGrpSpPr>
          <p:grpSpPr>
            <a:xfrm>
              <a:off x="5635989" y="1747441"/>
              <a:ext cx="650523" cy="1122312"/>
              <a:chOff x="7124312" y="1878066"/>
              <a:chExt cx="650523" cy="1122312"/>
            </a:xfrm>
            <a:grpFill/>
          </p:grpSpPr>
          <p:sp>
            <p:nvSpPr>
              <p:cNvPr id="79" name="Text Box 22"/>
              <p:cNvSpPr txBox="1">
                <a:spLocks noChangeArrowheads="1"/>
              </p:cNvSpPr>
              <p:nvPr/>
            </p:nvSpPr>
            <p:spPr bwMode="auto">
              <a:xfrm>
                <a:off x="7147817" y="2364988"/>
                <a:ext cx="627018" cy="63539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6" name="Text Box 23"/>
              <p:cNvSpPr txBox="1">
                <a:spLocks noChangeArrowheads="1"/>
              </p:cNvSpPr>
              <p:nvPr/>
            </p:nvSpPr>
            <p:spPr bwMode="auto">
              <a:xfrm>
                <a:off x="7124312" y="1878066"/>
                <a:ext cx="604963" cy="52663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7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89" name="Rectangle 19"/>
          <p:cNvSpPr>
            <a:spLocks noChangeArrowheads="1"/>
          </p:cNvSpPr>
          <p:nvPr/>
        </p:nvSpPr>
        <p:spPr bwMode="auto">
          <a:xfrm>
            <a:off x="4654071" y="3892835"/>
            <a:ext cx="730915" cy="767293"/>
          </a:xfrm>
          <a:prstGeom prst="rect">
            <a:avLst/>
          </a:prstGeom>
          <a:solidFill>
            <a:srgbClr val="00CCFF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4" name="Group 39"/>
          <p:cNvGrpSpPr>
            <a:grpSpLocks/>
          </p:cNvGrpSpPr>
          <p:nvPr/>
        </p:nvGrpSpPr>
        <p:grpSpPr bwMode="auto">
          <a:xfrm>
            <a:off x="4640466" y="3723378"/>
            <a:ext cx="754286" cy="491440"/>
            <a:chOff x="4782" y="2972"/>
            <a:chExt cx="472" cy="302"/>
          </a:xfrm>
        </p:grpSpPr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4782" y="2972"/>
              <a:ext cx="472" cy="302"/>
            </a:xfrm>
            <a:prstGeom prst="rect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5" name="Line 41"/>
            <p:cNvSpPr>
              <a:spLocks noChangeShapeType="1"/>
            </p:cNvSpPr>
            <p:nvPr/>
          </p:nvSpPr>
          <p:spPr bwMode="auto">
            <a:xfrm flipV="1">
              <a:off x="5023" y="2972"/>
              <a:ext cx="0" cy="1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0" name="Прямоугольник 89"/>
          <p:cNvSpPr/>
          <p:nvPr/>
        </p:nvSpPr>
        <p:spPr>
          <a:xfrm>
            <a:off x="4611390" y="6194171"/>
            <a:ext cx="412292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4986853" y="6201811"/>
            <a:ext cx="1228221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5272605" y="6180900"/>
            <a:ext cx="3571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2401838" y="5960893"/>
            <a:ext cx="412292" cy="428964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2724136" y="5982874"/>
            <a:ext cx="1228221" cy="428964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3009888" y="5823734"/>
            <a:ext cx="3571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 Box 6"/>
          <p:cNvSpPr txBox="1">
            <a:spLocks noChangeArrowheads="1"/>
          </p:cNvSpPr>
          <p:nvPr/>
        </p:nvSpPr>
        <p:spPr bwMode="auto">
          <a:xfrm>
            <a:off x="1857356" y="6397497"/>
            <a:ext cx="2714644" cy="46050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испарение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928794" y="4500570"/>
            <a:ext cx="2294218" cy="400110"/>
          </a:xfrm>
          <a:prstGeom prst="rect">
            <a:avLst/>
          </a:prstGeom>
          <a:solidFill>
            <a:srgbClr val="66CCFF">
              <a:alpha val="60000"/>
            </a:srgbClr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насыщенный пар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000892" y="6273249"/>
            <a:ext cx="214314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№6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3617231" y="2571744"/>
            <a:ext cx="5526769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изотерма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реального  газа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0" y="817418"/>
            <a:ext cx="9144000" cy="175432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Почему давление насыщенного пара при изотермическом сжатии не зависит от объёма?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69 L 0.00052 -0.05185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231 L 0.00052 -0.0791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533 L 0.00121 0.04166 " pathEditMode="relative" rAng="0" ptsTypes="AA">
                                      <p:cBhvr>
                                        <p:cTn id="103" dur="3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0.25" calcmode="lin" valueType="num">
                                      <p:cBhvr override="childStyle">
                                        <p:cTn id="10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400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400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400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4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4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4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800"/>
                            </p:stCondLst>
                            <p:childTnLst>
                              <p:par>
                                <p:cTn id="1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7" presetClass="emph" presetSubtype="0" repeatCount="1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8" dur="250" autoRev="1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9" dur="250" autoRev="1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0" dur="250" autoRev="1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50" autoRev="1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7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250" autoRev="1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4" dur="250" autoRev="1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5" dur="250" autoRev="1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50" autoRev="1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1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5" presetClass="emph" presetSubtype="0" repeatCount="1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5" dur="1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31552E-6 L -2.22222E-6 -0.07356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20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000"/>
                            </p:stCondLst>
                            <p:childTnLst>
                              <p:par>
                                <p:cTn id="2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3" dur="2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5" dur="2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9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2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6" dur="2000" fill="hold"/>
                                        <p:tgtEl>
                                          <p:spTgt spid="1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1029" grpId="0"/>
      <p:bldP spid="1043" grpId="0" animBg="1"/>
      <p:bldP spid="1044" grpId="0" animBg="1"/>
      <p:bldP spid="1044" grpId="1" animBg="1"/>
      <p:bldP spid="1053" grpId="0" animBg="1"/>
      <p:bldP spid="1070" grpId="0" animBg="1"/>
      <p:bldP spid="1071" grpId="0" animBg="1"/>
      <p:bldP spid="1072" grpId="0" animBg="1"/>
      <p:bldP spid="1072" grpId="1" animBg="1"/>
      <p:bldP spid="1074" grpId="0" animBg="1"/>
      <p:bldP spid="1073" grpId="0" animBg="1"/>
      <p:bldP spid="1075" grpId="0" animBg="1"/>
      <p:bldP spid="1076" grpId="0" animBg="1"/>
      <p:bldP spid="62" grpId="0" animBg="1"/>
      <p:bldP spid="62" grpId="1" animBg="1"/>
      <p:bldP spid="64" grpId="0" animBg="1"/>
      <p:bldP spid="65" grpId="0"/>
      <p:bldP spid="66" grpId="0"/>
      <p:bldP spid="1078" grpId="0" animBg="1"/>
      <p:bldP spid="68" grpId="0" animBg="1"/>
      <p:bldP spid="68" grpId="1" animBg="1"/>
      <p:bldP spid="71" grpId="0"/>
      <p:bldP spid="71" grpId="1"/>
      <p:bldP spid="72" grpId="0"/>
      <p:bldP spid="73" grpId="0"/>
      <p:bldP spid="74" grpId="0" animBg="1"/>
      <p:bldP spid="69" grpId="0" animBg="1"/>
      <p:bldP spid="70" grpId="0"/>
      <p:bldP spid="70" grpId="1"/>
      <p:bldP spid="89" grpId="0" animBg="1"/>
      <p:bldP spid="89" grpId="1" animBg="1"/>
      <p:bldP spid="90" grpId="0" animBg="1"/>
      <p:bldP spid="90" grpId="1" animBg="1"/>
      <p:bldP spid="91" grpId="0" animBg="1"/>
      <p:bldP spid="92" grpId="0"/>
      <p:bldP spid="92" grpId="1"/>
      <p:bldP spid="101" grpId="0" animBg="1"/>
      <p:bldP spid="101" grpId="1" animBg="1"/>
      <p:bldP spid="102" grpId="0" animBg="1"/>
      <p:bldP spid="103" grpId="0"/>
      <p:bldP spid="103" grpId="1"/>
      <p:bldP spid="104" grpId="0" animBg="1"/>
      <p:bldP spid="104" grpId="1" animBg="1"/>
      <p:bldP spid="67" grpId="0" build="allAtOnce" animBg="1"/>
      <p:bldP spid="94" grpId="0" build="allAtOnce" animBg="1"/>
      <p:bldP spid="94" grpId="1" build="p" animBg="1"/>
      <p:bldP spid="97" grpId="0" animBg="1"/>
      <p:bldP spid="9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19"/>
          <p:cNvSpPr>
            <a:spLocks noChangeArrowheads="1"/>
          </p:cNvSpPr>
          <p:nvPr/>
        </p:nvSpPr>
        <p:spPr bwMode="auto">
          <a:xfrm>
            <a:off x="4637242" y="3714752"/>
            <a:ext cx="730915" cy="927116"/>
          </a:xfrm>
          <a:prstGeom prst="rect">
            <a:avLst/>
          </a:prstGeom>
          <a:solidFill>
            <a:srgbClr val="00CCFF">
              <a:alpha val="16000"/>
            </a:srgbClr>
          </a:solidFill>
          <a:ln w="28575">
            <a:solidFill>
              <a:srgbClr val="66CCFF">
                <a:alpha val="1800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 rot="16200000">
            <a:off x="1339834" y="3089267"/>
            <a:ext cx="2011350" cy="5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испарение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698263" y="3281956"/>
            <a:ext cx="727820" cy="1237139"/>
            <a:chOff x="4745" y="2903"/>
            <a:chExt cx="534" cy="784"/>
          </a:xfrm>
        </p:grpSpPr>
        <p:sp>
          <p:nvSpPr>
            <p:cNvPr id="1040" name="Line 16"/>
            <p:cNvSpPr>
              <a:spLocks noChangeShapeType="1"/>
            </p:cNvSpPr>
            <p:nvPr/>
          </p:nvSpPr>
          <p:spPr bwMode="auto">
            <a:xfrm flipH="1">
              <a:off x="5278" y="2904"/>
              <a:ext cx="1" cy="7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Line 17"/>
            <p:cNvSpPr>
              <a:spLocks noChangeShapeType="1"/>
            </p:cNvSpPr>
            <p:nvPr/>
          </p:nvSpPr>
          <p:spPr bwMode="auto">
            <a:xfrm flipH="1">
              <a:off x="4745" y="2903"/>
              <a:ext cx="1" cy="7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>
              <a:off x="4758" y="3685"/>
              <a:ext cx="51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2698077" y="3661838"/>
            <a:ext cx="730915" cy="767293"/>
          </a:xfrm>
          <a:prstGeom prst="rect">
            <a:avLst/>
          </a:prstGeom>
          <a:solidFill>
            <a:srgbClr val="00CC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2706972" y="4171688"/>
            <a:ext cx="706012" cy="283284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714612" y="2997766"/>
            <a:ext cx="714189" cy="1193857"/>
            <a:chOff x="4593" y="3080"/>
            <a:chExt cx="524" cy="164"/>
          </a:xfrm>
        </p:grpSpPr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4593" y="3175"/>
              <a:ext cx="524" cy="69"/>
            </a:xfrm>
            <a:prstGeom prst="rect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 flipV="1">
              <a:off x="4867" y="3080"/>
              <a:ext cx="0" cy="1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" name="Группа 69"/>
          <p:cNvGrpSpPr/>
          <p:nvPr/>
        </p:nvGrpSpPr>
        <p:grpSpPr>
          <a:xfrm>
            <a:off x="1095414" y="2643182"/>
            <a:ext cx="707350" cy="1238660"/>
            <a:chOff x="1095034" y="3571876"/>
            <a:chExt cx="707350" cy="1238660"/>
          </a:xfrm>
        </p:grpSpPr>
        <p:grpSp>
          <p:nvGrpSpPr>
            <p:cNvPr id="5" name="Группа 68"/>
            <p:cNvGrpSpPr/>
            <p:nvPr/>
          </p:nvGrpSpPr>
          <p:grpSpPr>
            <a:xfrm>
              <a:off x="1095034" y="3571876"/>
              <a:ext cx="692358" cy="1238660"/>
              <a:chOff x="1095034" y="5382931"/>
              <a:chExt cx="692358" cy="1238660"/>
            </a:xfrm>
          </p:grpSpPr>
          <p:sp>
            <p:nvSpPr>
              <p:cNvPr id="1050" name="Line 26"/>
              <p:cNvSpPr>
                <a:spLocks noChangeShapeType="1"/>
              </p:cNvSpPr>
              <p:nvPr/>
            </p:nvSpPr>
            <p:spPr bwMode="auto">
              <a:xfrm flipH="1">
                <a:off x="1786029" y="5384511"/>
                <a:ext cx="1363" cy="12370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" name="Line 27"/>
              <p:cNvSpPr>
                <a:spLocks noChangeShapeType="1"/>
              </p:cNvSpPr>
              <p:nvPr/>
            </p:nvSpPr>
            <p:spPr bwMode="auto">
              <a:xfrm flipH="1">
                <a:off x="1095034" y="5382931"/>
                <a:ext cx="1363" cy="12370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>
              <a:off x="1096397" y="4532469"/>
              <a:ext cx="70598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1094562" y="3293501"/>
            <a:ext cx="691356" cy="549691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1105895" y="2500306"/>
            <a:ext cx="643293" cy="1115918"/>
            <a:chOff x="4789" y="3162"/>
            <a:chExt cx="472" cy="225"/>
          </a:xfrm>
        </p:grpSpPr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4789" y="3318"/>
              <a:ext cx="472" cy="69"/>
            </a:xfrm>
            <a:prstGeom prst="rect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6" name="Line 32"/>
            <p:cNvSpPr>
              <a:spLocks noChangeShapeType="1"/>
            </p:cNvSpPr>
            <p:nvPr/>
          </p:nvSpPr>
          <p:spPr bwMode="auto">
            <a:xfrm flipV="1">
              <a:off x="5023" y="3162"/>
              <a:ext cx="0" cy="1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4617560" y="3429000"/>
            <a:ext cx="785818" cy="1234829"/>
            <a:chOff x="4753" y="2903"/>
            <a:chExt cx="518" cy="784"/>
          </a:xfrm>
        </p:grpSpPr>
        <p:sp>
          <p:nvSpPr>
            <p:cNvPr id="1059" name="Line 35"/>
            <p:cNvSpPr>
              <a:spLocks noChangeShapeType="1"/>
            </p:cNvSpPr>
            <p:nvPr/>
          </p:nvSpPr>
          <p:spPr bwMode="auto">
            <a:xfrm flipH="1">
              <a:off x="5264" y="2904"/>
              <a:ext cx="1" cy="7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0" name="Line 36"/>
            <p:cNvSpPr>
              <a:spLocks noChangeShapeType="1"/>
            </p:cNvSpPr>
            <p:nvPr/>
          </p:nvSpPr>
          <p:spPr bwMode="auto">
            <a:xfrm flipH="1">
              <a:off x="4757" y="2903"/>
              <a:ext cx="1" cy="7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1" name="Line 37"/>
            <p:cNvSpPr>
              <a:spLocks noChangeShapeType="1"/>
            </p:cNvSpPr>
            <p:nvPr/>
          </p:nvSpPr>
          <p:spPr bwMode="auto">
            <a:xfrm>
              <a:off x="4753" y="3683"/>
              <a:ext cx="51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70" name="Line 46"/>
          <p:cNvSpPr>
            <a:spLocks noChangeShapeType="1"/>
          </p:cNvSpPr>
          <p:nvPr/>
        </p:nvSpPr>
        <p:spPr bwMode="auto">
          <a:xfrm>
            <a:off x="1043637" y="3643314"/>
            <a:ext cx="0" cy="2486097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1" name="Line 47"/>
          <p:cNvSpPr>
            <a:spLocks noChangeShapeType="1"/>
          </p:cNvSpPr>
          <p:nvPr/>
        </p:nvSpPr>
        <p:spPr bwMode="auto">
          <a:xfrm>
            <a:off x="857224" y="6000768"/>
            <a:ext cx="5454954" cy="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 flipV="1">
            <a:off x="1797452" y="4929198"/>
            <a:ext cx="25567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4" name="Arc 50"/>
          <p:cNvSpPr>
            <a:spLocks/>
          </p:cNvSpPr>
          <p:nvPr/>
        </p:nvSpPr>
        <p:spPr bwMode="auto">
          <a:xfrm flipH="1" flipV="1">
            <a:off x="1264066" y="4130433"/>
            <a:ext cx="533385" cy="7987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009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3" name="Arc 49"/>
          <p:cNvSpPr>
            <a:spLocks/>
          </p:cNvSpPr>
          <p:nvPr/>
        </p:nvSpPr>
        <p:spPr bwMode="auto">
          <a:xfrm flipH="1" flipV="1">
            <a:off x="4351442" y="4916251"/>
            <a:ext cx="1160657" cy="7987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5" name="Line 51"/>
          <p:cNvSpPr>
            <a:spLocks noChangeShapeType="1"/>
          </p:cNvSpPr>
          <p:nvPr/>
        </p:nvSpPr>
        <p:spPr bwMode="auto">
          <a:xfrm>
            <a:off x="1812419" y="4371183"/>
            <a:ext cx="1361" cy="158020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6" name="Line 52"/>
          <p:cNvSpPr>
            <a:spLocks noChangeShapeType="1"/>
          </p:cNvSpPr>
          <p:nvPr/>
        </p:nvSpPr>
        <p:spPr bwMode="auto">
          <a:xfrm>
            <a:off x="4352803" y="4424749"/>
            <a:ext cx="1361" cy="158020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2357422" y="5357826"/>
            <a:ext cx="152638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=const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57158" y="4620292"/>
            <a:ext cx="52290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00034" y="342900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4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215074" y="592933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8" name="Line 54"/>
          <p:cNvSpPr>
            <a:spLocks noChangeShapeType="1"/>
          </p:cNvSpPr>
          <p:nvPr/>
        </p:nvSpPr>
        <p:spPr bwMode="auto">
          <a:xfrm>
            <a:off x="1050520" y="4929198"/>
            <a:ext cx="3143272" cy="0"/>
          </a:xfrm>
          <a:prstGeom prst="line">
            <a:avLst/>
          </a:prstGeom>
          <a:noFill/>
          <a:ln w="571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0" y="6027003"/>
            <a:ext cx="1426994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=const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500298" y="4929198"/>
            <a:ext cx="538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143356" y="3445574"/>
            <a:ext cx="538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786314" y="4214818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27"/>
          <p:cNvSpPr>
            <a:spLocks noChangeArrowheads="1"/>
          </p:cNvSpPr>
          <p:nvPr/>
        </p:nvSpPr>
        <p:spPr bwMode="auto">
          <a:xfrm>
            <a:off x="4643438" y="4964120"/>
            <a:ext cx="1143008" cy="965210"/>
          </a:xfrm>
          <a:prstGeom prst="rect">
            <a:avLst/>
          </a:prstGeom>
          <a:solidFill>
            <a:srgbClr val="FFFF00">
              <a:alpha val="45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4643438" y="5000636"/>
            <a:ext cx="1285884" cy="1000132"/>
            <a:chOff x="938" y="6349"/>
            <a:chExt cx="1372" cy="843"/>
          </a:xfrm>
        </p:grpSpPr>
        <p:sp>
          <p:nvSpPr>
            <p:cNvPr id="76" name="Text Box 6"/>
            <p:cNvSpPr txBox="1">
              <a:spLocks noChangeArrowheads="1"/>
            </p:cNvSpPr>
            <p:nvPr/>
          </p:nvSpPr>
          <p:spPr bwMode="auto">
            <a:xfrm>
              <a:off x="1359" y="6597"/>
              <a:ext cx="491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938" y="6345"/>
              <a:ext cx="1372" cy="853"/>
              <a:chOff x="892" y="5579"/>
              <a:chExt cx="1372" cy="853"/>
            </a:xfrm>
          </p:grpSpPr>
          <p:grpSp>
            <p:nvGrpSpPr>
              <p:cNvPr id="10" name="Group 8"/>
              <p:cNvGrpSpPr>
                <a:grpSpLocks/>
              </p:cNvGrpSpPr>
              <p:nvPr/>
            </p:nvGrpSpPr>
            <p:grpSpPr bwMode="auto">
              <a:xfrm>
                <a:off x="892" y="5579"/>
                <a:ext cx="608" cy="811"/>
                <a:chOff x="9735" y="3167"/>
                <a:chExt cx="703" cy="662"/>
              </a:xfrm>
            </p:grpSpPr>
            <p:sp>
              <p:nvSpPr>
                <p:cNvPr id="8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9757" y="3461"/>
                  <a:ext cx="680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kumimoji="0" lang="en-US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9758" y="3167"/>
                  <a:ext cx="680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kumimoji="0" lang="en-US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5" name="Line 11"/>
                <p:cNvSpPr>
                  <a:spLocks noChangeShapeType="1"/>
                </p:cNvSpPr>
                <p:nvPr/>
              </p:nvSpPr>
              <p:spPr bwMode="auto">
                <a:xfrm>
                  <a:off x="9735" y="3509"/>
                  <a:ext cx="53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1" name="Group 12"/>
              <p:cNvGrpSpPr>
                <a:grpSpLocks/>
              </p:cNvGrpSpPr>
              <p:nvPr/>
            </p:nvGrpSpPr>
            <p:grpSpPr bwMode="auto">
              <a:xfrm>
                <a:off x="1614" y="5588"/>
                <a:ext cx="650" cy="844"/>
                <a:chOff x="9757" y="3167"/>
                <a:chExt cx="681" cy="662"/>
              </a:xfrm>
            </p:grpSpPr>
            <p:sp>
              <p:nvSpPr>
                <p:cNvPr id="8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9757" y="3461"/>
                  <a:ext cx="680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en-US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1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9758" y="3167"/>
                  <a:ext cx="680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en-US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" name="Line 15"/>
                <p:cNvSpPr>
                  <a:spLocks noChangeShapeType="1"/>
                </p:cNvSpPr>
                <p:nvPr/>
              </p:nvSpPr>
              <p:spPr bwMode="auto">
                <a:xfrm>
                  <a:off x="9800" y="3489"/>
                  <a:ext cx="53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69" name="Прямоугольник 68"/>
          <p:cNvSpPr/>
          <p:nvPr/>
        </p:nvSpPr>
        <p:spPr>
          <a:xfrm>
            <a:off x="2571736" y="4474692"/>
            <a:ext cx="1071570" cy="373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3020046" y="4906044"/>
            <a:ext cx="670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нП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23"/>
          <p:cNvGrpSpPr/>
          <p:nvPr/>
        </p:nvGrpSpPr>
        <p:grpSpPr>
          <a:xfrm>
            <a:off x="5837108" y="4154438"/>
            <a:ext cx="2195990" cy="1060512"/>
            <a:chOff x="4765538" y="1747441"/>
            <a:chExt cx="2195990" cy="1122312"/>
          </a:xfrm>
          <a:solidFill>
            <a:srgbClr val="FFFF00"/>
          </a:solidFill>
        </p:grpSpPr>
        <p:sp>
          <p:nvSpPr>
            <p:cNvPr id="77" name="TextBox 76"/>
            <p:cNvSpPr txBox="1"/>
            <p:nvPr/>
          </p:nvSpPr>
          <p:spPr>
            <a:xfrm>
              <a:off x="4765538" y="2000245"/>
              <a:ext cx="2195990" cy="61885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pV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R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32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3" name="Группа 16"/>
            <p:cNvGrpSpPr/>
            <p:nvPr/>
          </p:nvGrpSpPr>
          <p:grpSpPr>
            <a:xfrm>
              <a:off x="5635989" y="1747441"/>
              <a:ext cx="650523" cy="1122312"/>
              <a:chOff x="7124312" y="1878066"/>
              <a:chExt cx="650523" cy="1122312"/>
            </a:xfrm>
            <a:grpFill/>
          </p:grpSpPr>
          <p:sp>
            <p:nvSpPr>
              <p:cNvPr id="79" name="Text Box 22"/>
              <p:cNvSpPr txBox="1">
                <a:spLocks noChangeArrowheads="1"/>
              </p:cNvSpPr>
              <p:nvPr/>
            </p:nvSpPr>
            <p:spPr bwMode="auto">
              <a:xfrm>
                <a:off x="7147817" y="2364988"/>
                <a:ext cx="627018" cy="63539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6" name="Text Box 23"/>
              <p:cNvSpPr txBox="1">
                <a:spLocks noChangeArrowheads="1"/>
              </p:cNvSpPr>
              <p:nvPr/>
            </p:nvSpPr>
            <p:spPr bwMode="auto">
              <a:xfrm>
                <a:off x="7124312" y="1878066"/>
                <a:ext cx="604963" cy="52663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7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89" name="Rectangle 19"/>
          <p:cNvSpPr>
            <a:spLocks noChangeArrowheads="1"/>
          </p:cNvSpPr>
          <p:nvPr/>
        </p:nvSpPr>
        <p:spPr bwMode="auto">
          <a:xfrm>
            <a:off x="4654071" y="3892835"/>
            <a:ext cx="730915" cy="767293"/>
          </a:xfrm>
          <a:prstGeom prst="rect">
            <a:avLst/>
          </a:prstGeom>
          <a:solidFill>
            <a:srgbClr val="00CCFF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4" name="Group 39"/>
          <p:cNvGrpSpPr>
            <a:grpSpLocks/>
          </p:cNvGrpSpPr>
          <p:nvPr/>
        </p:nvGrpSpPr>
        <p:grpSpPr bwMode="auto">
          <a:xfrm>
            <a:off x="4640466" y="3723378"/>
            <a:ext cx="754286" cy="491440"/>
            <a:chOff x="4782" y="2972"/>
            <a:chExt cx="472" cy="302"/>
          </a:xfrm>
        </p:grpSpPr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4782" y="2972"/>
              <a:ext cx="472" cy="302"/>
            </a:xfrm>
            <a:prstGeom prst="rect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5" name="Line 41"/>
            <p:cNvSpPr>
              <a:spLocks noChangeShapeType="1"/>
            </p:cNvSpPr>
            <p:nvPr/>
          </p:nvSpPr>
          <p:spPr bwMode="auto">
            <a:xfrm flipV="1">
              <a:off x="5023" y="2972"/>
              <a:ext cx="0" cy="1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0" name="Прямоугольник 89"/>
          <p:cNvSpPr/>
          <p:nvPr/>
        </p:nvSpPr>
        <p:spPr>
          <a:xfrm>
            <a:off x="4611390" y="6194171"/>
            <a:ext cx="412292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4986853" y="6201811"/>
            <a:ext cx="1228221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5272605" y="6180900"/>
            <a:ext cx="3571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2401838" y="5960893"/>
            <a:ext cx="412292" cy="428964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2724136" y="5982874"/>
            <a:ext cx="1228221" cy="428964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3009888" y="5823734"/>
            <a:ext cx="3571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 Box 6"/>
          <p:cNvSpPr txBox="1">
            <a:spLocks noChangeArrowheads="1"/>
          </p:cNvSpPr>
          <p:nvPr/>
        </p:nvSpPr>
        <p:spPr bwMode="auto">
          <a:xfrm>
            <a:off x="1857356" y="6397497"/>
            <a:ext cx="2714644" cy="46050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испарение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928794" y="4500570"/>
            <a:ext cx="2294218" cy="400110"/>
          </a:xfrm>
          <a:prstGeom prst="rect">
            <a:avLst/>
          </a:prstGeom>
          <a:solidFill>
            <a:srgbClr val="66CCFF">
              <a:alpha val="60000"/>
            </a:srgbClr>
          </a:solidFill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насыщенный пар 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7000892" y="6273249"/>
            <a:ext cx="214314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№6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3617231" y="2571744"/>
            <a:ext cx="5526769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изотерма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реального  газа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0" y="817418"/>
            <a:ext cx="9144000" cy="175432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Почему давление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насыщенного пара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изотермическом </a:t>
            </a:r>
            <a:r>
              <a:rPr lang="ru-RU" sz="36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расширении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(сжатии)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 зависит от объёма?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69 L 0.00052 -0.05185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231 L 0.00052 -0.0791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533 L 0.00121 0.04166 " pathEditMode="relative" rAng="0" ptsTypes="AA">
                                      <p:cBhvr>
                                        <p:cTn id="103" dur="3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0.25" calcmode="lin" valueType="num">
                                      <p:cBhvr override="childStyle">
                                        <p:cTn id="10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400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400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400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4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4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4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800"/>
                            </p:stCondLst>
                            <p:childTnLst>
                              <p:par>
                                <p:cTn id="1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7" presetClass="emph" presetSubtype="0" repeatCount="1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8" dur="250" autoRev="1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9" dur="250" autoRev="1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0" dur="250" autoRev="1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50" autoRev="1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7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250" autoRev="1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4" dur="250" autoRev="1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5" dur="250" autoRev="1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50" autoRev="1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1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5" presetClass="emph" presetSubtype="0" repeatCount="1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5" dur="1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31552E-6 L -2.22222E-6 -0.07356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20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000"/>
                            </p:stCondLst>
                            <p:childTnLst>
                              <p:par>
                                <p:cTn id="2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3" dur="2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5" dur="2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9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2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6" dur="2000" fill="hold"/>
                                        <p:tgtEl>
                                          <p:spTgt spid="1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1029" grpId="0"/>
      <p:bldP spid="1043" grpId="0" animBg="1"/>
      <p:bldP spid="1044" grpId="0" animBg="1"/>
      <p:bldP spid="1044" grpId="1" animBg="1"/>
      <p:bldP spid="1053" grpId="0" animBg="1"/>
      <p:bldP spid="1070" grpId="0" animBg="1"/>
      <p:bldP spid="1071" grpId="0" animBg="1"/>
      <p:bldP spid="1072" grpId="0" animBg="1"/>
      <p:bldP spid="1072" grpId="1" animBg="1"/>
      <p:bldP spid="1074" grpId="0" animBg="1"/>
      <p:bldP spid="1073" grpId="0" animBg="1"/>
      <p:bldP spid="1075" grpId="0" animBg="1"/>
      <p:bldP spid="1076" grpId="0" animBg="1"/>
      <p:bldP spid="62" grpId="0" animBg="1"/>
      <p:bldP spid="62" grpId="1" animBg="1"/>
      <p:bldP spid="64" grpId="0" animBg="1"/>
      <p:bldP spid="65" grpId="0"/>
      <p:bldP spid="66" grpId="0"/>
      <p:bldP spid="1078" grpId="0" animBg="1"/>
      <p:bldP spid="68" grpId="0" animBg="1"/>
      <p:bldP spid="68" grpId="1" animBg="1"/>
      <p:bldP spid="71" grpId="0"/>
      <p:bldP spid="71" grpId="1"/>
      <p:bldP spid="72" grpId="0"/>
      <p:bldP spid="73" grpId="0"/>
      <p:bldP spid="74" grpId="0" animBg="1"/>
      <p:bldP spid="69" grpId="0" animBg="1"/>
      <p:bldP spid="70" grpId="0"/>
      <p:bldP spid="70" grpId="1"/>
      <p:bldP spid="89" grpId="0" animBg="1"/>
      <p:bldP spid="89" grpId="1" animBg="1"/>
      <p:bldP spid="90" grpId="0" animBg="1"/>
      <p:bldP spid="90" grpId="1" animBg="1"/>
      <p:bldP spid="91" grpId="0" animBg="1"/>
      <p:bldP spid="92" grpId="0"/>
      <p:bldP spid="92" grpId="1"/>
      <p:bldP spid="101" grpId="0" animBg="1"/>
      <p:bldP spid="101" grpId="1" animBg="1"/>
      <p:bldP spid="102" grpId="0" animBg="1"/>
      <p:bldP spid="103" grpId="0"/>
      <p:bldP spid="103" grpId="1"/>
      <p:bldP spid="104" grpId="0" animBg="1"/>
      <p:bldP spid="104" grpId="1" animBg="1"/>
      <p:bldP spid="67" grpId="0" build="allAtOnce" animBg="1"/>
      <p:bldP spid="94" grpId="0" build="allAtOnce" animBg="1"/>
      <p:bldP spid="94" grpId="1" build="p" animBg="1"/>
      <p:bldP spid="97" grpId="0" animBg="1"/>
      <p:bldP spid="9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888413" y="415925"/>
            <a:ext cx="3079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-33009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3. Почему давление насыщенного пара при изотермическом сжатии не зависит от объёма?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-24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14346" y="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00166" y="500042"/>
            <a:ext cx="5572164" cy="3000396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ср №2</a:t>
            </a:r>
            <a:r>
              <a:rPr lang="en-US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баллов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гр9</a:t>
            </a:r>
            <a:r>
              <a:rPr lang="ru-RU" sz="3600" b="1" dirty="0" smtClean="0"/>
              <a:t> </a:t>
            </a:r>
            <a:endParaRPr lang="en-US" sz="3600" b="1" dirty="0" smtClean="0"/>
          </a:p>
          <a:p>
            <a:pPr marL="0" indent="0" algn="r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ru-RU" sz="4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Гук</a:t>
            </a:r>
            <a:endParaRPr lang="en-US" sz="4800" b="1" dirty="0" smtClean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85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0" y="1785926"/>
            <a:ext cx="9144000" cy="210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Сложные задачи по разделу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596" y="6273225"/>
            <a:ext cx="414340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4234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0"/>
            <a:ext cx="380283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№6-8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0965956">
            <a:off x="306108" y="4074331"/>
            <a:ext cx="8728495" cy="200026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свойства </a:t>
            </a:r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6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6000" b="1" cap="all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-55480" y="5572140"/>
            <a:ext cx="3270158" cy="1285860"/>
          </a:xfrm>
          <a:prstGeom prst="rect">
            <a:avLst/>
          </a:prstGeom>
          <a:solidFill>
            <a:srgbClr val="66CC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500562" y="4000504"/>
            <a:ext cx="26573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смачивание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4" name="Arc 8"/>
          <p:cNvSpPr>
            <a:spLocks/>
          </p:cNvSpPr>
          <p:nvPr/>
        </p:nvSpPr>
        <p:spPr bwMode="auto">
          <a:xfrm flipV="1">
            <a:off x="-275334" y="5028234"/>
            <a:ext cx="916770" cy="543906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5" name="Arc 9"/>
          <p:cNvSpPr>
            <a:spLocks/>
          </p:cNvSpPr>
          <p:nvPr/>
        </p:nvSpPr>
        <p:spPr bwMode="auto">
          <a:xfrm flipH="1" flipV="1">
            <a:off x="2285984" y="5034556"/>
            <a:ext cx="908042" cy="53758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Группа 27"/>
          <p:cNvGrpSpPr/>
          <p:nvPr/>
        </p:nvGrpSpPr>
        <p:grpSpPr>
          <a:xfrm>
            <a:off x="428596" y="3571876"/>
            <a:ext cx="965329" cy="584775"/>
            <a:chOff x="4238415" y="3244334"/>
            <a:chExt cx="965329" cy="584775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238415" y="3244334"/>
              <a:ext cx="96532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4270258" y="3282926"/>
              <a:ext cx="42862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Прямоугольник 31"/>
          <p:cNvSpPr/>
          <p:nvPr/>
        </p:nvSpPr>
        <p:spPr>
          <a:xfrm>
            <a:off x="2626072" y="1292354"/>
            <a:ext cx="1204556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286248" y="2078172"/>
            <a:ext cx="835485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115984" y="1322848"/>
            <a:ext cx="1580882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21871" y="2006734"/>
            <a:ext cx="1692741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143372" y="2754806"/>
            <a:ext cx="1135247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70162" y="2765256"/>
            <a:ext cx="2754280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2/3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5286380" y="1363792"/>
            <a:ext cx="17139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Н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714884"/>
            <a:ext cx="2688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Ж-Ж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Т-</a:t>
            </a:r>
            <a:r>
              <a:rPr lang="ru-RU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429256" y="4786322"/>
            <a:ext cx="899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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0" y="516419"/>
            <a:ext cx="9144000" cy="76944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Кубик с ребром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плавает на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2/3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44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воде…</a:t>
            </a:r>
            <a:r>
              <a:rPr lang="ru-RU" sz="4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86612" y="6273225"/>
            <a:ext cx="1857388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№7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2910" y="4357694"/>
            <a:ext cx="1643074" cy="1571636"/>
          </a:xfrm>
          <a:prstGeom prst="rect">
            <a:avLst/>
          </a:prstGeom>
          <a:solidFill>
            <a:schemeClr val="bg2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rot="5400000" flipH="1" flipV="1">
            <a:off x="1035025" y="5481035"/>
            <a:ext cx="928694" cy="1588"/>
          </a:xfrm>
          <a:prstGeom prst="straightConnector1">
            <a:avLst/>
          </a:prstGeom>
          <a:ln w="571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28"/>
          <p:cNvGrpSpPr/>
          <p:nvPr/>
        </p:nvGrpSpPr>
        <p:grpSpPr>
          <a:xfrm>
            <a:off x="697438" y="5415993"/>
            <a:ext cx="731290" cy="584775"/>
            <a:chOff x="4238415" y="3244334"/>
            <a:chExt cx="731290" cy="584775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4238415" y="3244334"/>
              <a:ext cx="7312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4270258" y="3282926"/>
              <a:ext cx="428628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Прямая со стрелкой 20"/>
          <p:cNvCxnSpPr/>
          <p:nvPr/>
        </p:nvCxnSpPr>
        <p:spPr>
          <a:xfrm rot="5400000" flipH="1" flipV="1">
            <a:off x="887372" y="4387842"/>
            <a:ext cx="12240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 flipH="1" flipV="1">
            <a:off x="1250148" y="5301346"/>
            <a:ext cx="540000" cy="1588"/>
          </a:xfrm>
          <a:prstGeom prst="straightConnector1">
            <a:avLst/>
          </a:prstGeom>
          <a:ln w="76200">
            <a:solidFill>
              <a:srgbClr val="000099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Группа 27"/>
          <p:cNvGrpSpPr/>
          <p:nvPr/>
        </p:nvGrpSpPr>
        <p:grpSpPr>
          <a:xfrm>
            <a:off x="1643042" y="5286388"/>
            <a:ext cx="1043876" cy="584775"/>
            <a:chOff x="4238415" y="3244334"/>
            <a:chExt cx="1043876" cy="584775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4238415" y="3244334"/>
              <a:ext cx="104387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ПОВ</a:t>
              </a:r>
              <a:endParaRPr lang="ru-RU" sz="32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8" name="Прямая со стрелкой 47"/>
            <p:cNvCxnSpPr/>
            <p:nvPr/>
          </p:nvCxnSpPr>
          <p:spPr>
            <a:xfrm>
              <a:off x="4270258" y="3282926"/>
              <a:ext cx="428628" cy="1588"/>
            </a:xfrm>
            <a:prstGeom prst="straightConnector1">
              <a:avLst/>
            </a:prstGeom>
            <a:ln w="38100">
              <a:solidFill>
                <a:srgbClr val="220FB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Прямоугольник 48"/>
          <p:cNvSpPr/>
          <p:nvPr/>
        </p:nvSpPr>
        <p:spPr>
          <a:xfrm>
            <a:off x="3616314" y="1363792"/>
            <a:ext cx="1170000" cy="707886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ru-RU" sz="4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2593507" y="2006734"/>
            <a:ext cx="1692741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533990" y="2751608"/>
            <a:ext cx="160938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baseline="30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1"/>
          <p:cNvSpPr>
            <a:spLocks noChangeArrowheads="1"/>
          </p:cNvSpPr>
          <p:nvPr/>
        </p:nvSpPr>
        <p:spPr bwMode="auto">
          <a:xfrm>
            <a:off x="5572132" y="3183909"/>
            <a:ext cx="29289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Периметр=4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400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3D80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703A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400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400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3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2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9217" grpId="0"/>
      <p:bldP spid="9224" grpId="0" animBg="1"/>
      <p:bldP spid="9225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55" grpId="0"/>
      <p:bldP spid="7" grpId="0"/>
      <p:bldP spid="7" grpId="1"/>
      <p:bldP spid="44" grpId="0"/>
      <p:bldP spid="44" grpId="1"/>
      <p:bldP spid="47" grpId="0" animBg="1"/>
      <p:bldP spid="38" grpId="0" uiExpand="1" build="allAtOnce" animBg="1"/>
      <p:bldP spid="38" grpId="1" build="p" animBg="1"/>
      <p:bldP spid="19" grpId="0" animBg="1"/>
      <p:bldP spid="49" grpId="0" animBg="1"/>
      <p:bldP spid="50" grpId="0" animBg="1"/>
      <p:bldP spid="51" grpId="0" animBg="1"/>
      <p:bldP spid="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Группа 82"/>
          <p:cNvGrpSpPr/>
          <p:nvPr/>
        </p:nvGrpSpPr>
        <p:grpSpPr>
          <a:xfrm>
            <a:off x="-1132590" y="3429000"/>
            <a:ext cx="5292808" cy="3523704"/>
            <a:chOff x="-1132590" y="2571744"/>
            <a:chExt cx="5292808" cy="3523704"/>
          </a:xfrm>
        </p:grpSpPr>
        <p:grpSp>
          <p:nvGrpSpPr>
            <p:cNvPr id="2" name="Группа 19"/>
            <p:cNvGrpSpPr/>
            <p:nvPr/>
          </p:nvGrpSpPr>
          <p:grpSpPr>
            <a:xfrm>
              <a:off x="2285984" y="2643182"/>
              <a:ext cx="1874234" cy="3432222"/>
              <a:chOff x="2326928" y="3209706"/>
              <a:chExt cx="1874234" cy="2933938"/>
            </a:xfrm>
          </p:grpSpPr>
          <p:grpSp>
            <p:nvGrpSpPr>
              <p:cNvPr id="7" name="Группа 14"/>
              <p:cNvGrpSpPr/>
              <p:nvPr/>
            </p:nvGrpSpPr>
            <p:grpSpPr>
              <a:xfrm>
                <a:off x="2326928" y="3214686"/>
                <a:ext cx="1802796" cy="2928958"/>
                <a:chOff x="4912344" y="3571876"/>
                <a:chExt cx="1802796" cy="2928958"/>
              </a:xfrm>
            </p:grpSpPr>
            <p:sp>
              <p:nvSpPr>
                <p:cNvPr id="8" name="Прямоугольник 7"/>
                <p:cNvSpPr/>
                <p:nvPr/>
              </p:nvSpPr>
              <p:spPr>
                <a:xfrm>
                  <a:off x="4912344" y="3929066"/>
                  <a:ext cx="1785950" cy="2571768"/>
                </a:xfrm>
                <a:prstGeom prst="rect">
                  <a:avLst/>
                </a:prstGeom>
                <a:solidFill>
                  <a:srgbClr val="66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" name="Скругленный прямоугольник 13"/>
                <p:cNvSpPr/>
                <p:nvPr/>
              </p:nvSpPr>
              <p:spPr>
                <a:xfrm>
                  <a:off x="4929190" y="3571876"/>
                  <a:ext cx="1785950" cy="1857388"/>
                </a:xfrm>
                <a:prstGeom prst="roundRect">
                  <a:avLst>
                    <a:gd name="adj" fmla="val 29158"/>
                  </a:avLst>
                </a:prstGeom>
                <a:solidFill>
                  <a:srgbClr val="66CCFF"/>
                </a:solidFill>
                <a:ln>
                  <a:solidFill>
                    <a:srgbClr val="66CC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9" name="Прямоугольник 18"/>
              <p:cNvSpPr/>
              <p:nvPr/>
            </p:nvSpPr>
            <p:spPr>
              <a:xfrm>
                <a:off x="3558220" y="3209706"/>
                <a:ext cx="642942" cy="2920290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" name="Прямоугольник 5"/>
            <p:cNvSpPr/>
            <p:nvPr/>
          </p:nvSpPr>
          <p:spPr>
            <a:xfrm>
              <a:off x="653360" y="3429000"/>
              <a:ext cx="1643074" cy="2623165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Группа 20"/>
            <p:cNvGrpSpPr/>
            <p:nvPr/>
          </p:nvGrpSpPr>
          <p:grpSpPr>
            <a:xfrm>
              <a:off x="-1132590" y="2571744"/>
              <a:ext cx="1785950" cy="3523704"/>
              <a:chOff x="5857884" y="1357298"/>
              <a:chExt cx="1785950" cy="3071834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5857884" y="1357298"/>
                <a:ext cx="618812" cy="3000396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3" name="Группа 15"/>
              <p:cNvGrpSpPr/>
              <p:nvPr/>
            </p:nvGrpSpPr>
            <p:grpSpPr>
              <a:xfrm>
                <a:off x="5857884" y="1360496"/>
                <a:ext cx="1785950" cy="3068636"/>
                <a:chOff x="4929190" y="3503636"/>
                <a:chExt cx="1785950" cy="3068636"/>
              </a:xfrm>
            </p:grpSpPr>
            <p:sp>
              <p:nvSpPr>
                <p:cNvPr id="17" name="Прямоугольник 16"/>
                <p:cNvSpPr/>
                <p:nvPr/>
              </p:nvSpPr>
              <p:spPr>
                <a:xfrm>
                  <a:off x="4929190" y="4000504"/>
                  <a:ext cx="1785950" cy="2571768"/>
                </a:xfrm>
                <a:prstGeom prst="rect">
                  <a:avLst/>
                </a:prstGeom>
                <a:solidFill>
                  <a:srgbClr val="66C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" name="Скругленный прямоугольник 17"/>
                <p:cNvSpPr/>
                <p:nvPr/>
              </p:nvSpPr>
              <p:spPr>
                <a:xfrm>
                  <a:off x="4929190" y="3503636"/>
                  <a:ext cx="1785950" cy="1857388"/>
                </a:xfrm>
                <a:prstGeom prst="roundRect">
                  <a:avLst>
                    <a:gd name="adj" fmla="val 29158"/>
                  </a:avLst>
                </a:prstGeom>
                <a:solidFill>
                  <a:srgbClr val="66CCFF"/>
                </a:solidFill>
                <a:ln>
                  <a:solidFill>
                    <a:srgbClr val="66CC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</p:grpSp>
      <p:sp>
        <p:nvSpPr>
          <p:cNvPr id="35" name="Прямоугольник 34"/>
          <p:cNvSpPr/>
          <p:nvPr/>
        </p:nvSpPr>
        <p:spPr>
          <a:xfrm>
            <a:off x="5686130" y="5357826"/>
            <a:ext cx="34578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err="1" smtClean="0">
                <a:latin typeface="Times New Roman" pitchFamily="18" charset="0"/>
                <a:cs typeface="Times New Roman" pitchFamily="18" charset="0"/>
              </a:rPr>
              <a:t>несмачивание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370723" y="6000768"/>
            <a:ext cx="630301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318106" y="5997379"/>
            <a:ext cx="2611612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Ж-Ж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Т-</a:t>
            </a:r>
            <a:r>
              <a:rPr lang="ru-RU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0" y="1285860"/>
            <a:ext cx="1857388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№7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2"/>
          <p:cNvSpPr>
            <a:spLocks noChangeArrowheads="1"/>
          </p:cNvSpPr>
          <p:nvPr/>
        </p:nvSpPr>
        <p:spPr bwMode="auto">
          <a:xfrm>
            <a:off x="0" y="-142900"/>
            <a:ext cx="9144000" cy="132343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Иголка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длиной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плавает 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поверхности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5" name="Группа 28"/>
          <p:cNvGrpSpPr/>
          <p:nvPr/>
        </p:nvGrpSpPr>
        <p:grpSpPr>
          <a:xfrm>
            <a:off x="785786" y="5286388"/>
            <a:ext cx="731290" cy="584775"/>
            <a:chOff x="4238415" y="3244334"/>
            <a:chExt cx="731290" cy="584775"/>
          </a:xfrm>
        </p:grpSpPr>
        <p:sp>
          <p:nvSpPr>
            <p:cNvPr id="76" name="Прямоугольник 75"/>
            <p:cNvSpPr/>
            <p:nvPr/>
          </p:nvSpPr>
          <p:spPr>
            <a:xfrm>
              <a:off x="4238415" y="3244334"/>
              <a:ext cx="7312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7" name="Прямая со стрелкой 76"/>
            <p:cNvCxnSpPr/>
            <p:nvPr/>
          </p:nvCxnSpPr>
          <p:spPr>
            <a:xfrm>
              <a:off x="4270258" y="3282926"/>
              <a:ext cx="428628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Овал 81"/>
          <p:cNvSpPr/>
          <p:nvPr/>
        </p:nvSpPr>
        <p:spPr>
          <a:xfrm>
            <a:off x="642910" y="3357562"/>
            <a:ext cx="1643074" cy="157163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1" name="Группа 27"/>
          <p:cNvGrpSpPr/>
          <p:nvPr/>
        </p:nvGrpSpPr>
        <p:grpSpPr>
          <a:xfrm>
            <a:off x="285720" y="2714620"/>
            <a:ext cx="965329" cy="584775"/>
            <a:chOff x="4238415" y="3244334"/>
            <a:chExt cx="965329" cy="584775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4238415" y="3244334"/>
              <a:ext cx="96532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3" name="Прямая со стрелкой 72"/>
            <p:cNvCxnSpPr/>
            <p:nvPr/>
          </p:nvCxnSpPr>
          <p:spPr>
            <a:xfrm>
              <a:off x="4270258" y="3282926"/>
              <a:ext cx="42862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Прямая со стрелкой 77"/>
          <p:cNvCxnSpPr/>
          <p:nvPr/>
        </p:nvCxnSpPr>
        <p:spPr>
          <a:xfrm rot="5400000" flipH="1" flipV="1">
            <a:off x="817522" y="3540140"/>
            <a:ext cx="12240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rot="5400000" flipH="1" flipV="1">
            <a:off x="691522" y="4880586"/>
            <a:ext cx="14760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rot="5400000">
            <a:off x="1128018" y="3872586"/>
            <a:ext cx="603008" cy="1588"/>
          </a:xfrm>
          <a:prstGeom prst="straightConnector1">
            <a:avLst/>
          </a:prstGeom>
          <a:ln w="76200">
            <a:solidFill>
              <a:srgbClr val="000099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Группа 27"/>
          <p:cNvGrpSpPr/>
          <p:nvPr/>
        </p:nvGrpSpPr>
        <p:grpSpPr>
          <a:xfrm>
            <a:off x="1500166" y="3487167"/>
            <a:ext cx="1043876" cy="584775"/>
            <a:chOff x="4238415" y="3244334"/>
            <a:chExt cx="1043876" cy="584775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4238415" y="3244334"/>
              <a:ext cx="104387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ПОВ</a:t>
              </a:r>
              <a:endParaRPr lang="ru-RU" sz="32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1" name="Прямая со стрелкой 80"/>
            <p:cNvCxnSpPr/>
            <p:nvPr/>
          </p:nvCxnSpPr>
          <p:spPr>
            <a:xfrm>
              <a:off x="4270258" y="3282926"/>
              <a:ext cx="428628" cy="1588"/>
            </a:xfrm>
            <a:prstGeom prst="straightConnector1">
              <a:avLst/>
            </a:prstGeom>
            <a:ln w="38100">
              <a:solidFill>
                <a:srgbClr val="220FB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Прямоугольник 85"/>
          <p:cNvSpPr/>
          <p:nvPr/>
        </p:nvSpPr>
        <p:spPr>
          <a:xfrm>
            <a:off x="6357950" y="1285860"/>
            <a:ext cx="928694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5286380" y="1996284"/>
            <a:ext cx="121444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571868" y="1285860"/>
            <a:ext cx="1452642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3500430" y="2006734"/>
            <a:ext cx="1785950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1655834" y="2721114"/>
            <a:ext cx="2363147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+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4"/>
          <p:cNvSpPr>
            <a:spLocks noChangeArrowheads="1"/>
          </p:cNvSpPr>
          <p:nvPr/>
        </p:nvSpPr>
        <p:spPr bwMode="auto">
          <a:xfrm>
            <a:off x="7430069" y="1428736"/>
            <a:ext cx="17139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Н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5038374" y="1289058"/>
            <a:ext cx="133350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ru-RU" sz="40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6215074" y="1928802"/>
            <a:ext cx="1692741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gV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1"/>
          <p:cNvSpPr>
            <a:spLocks noChangeArrowheads="1"/>
          </p:cNvSpPr>
          <p:nvPr/>
        </p:nvSpPr>
        <p:spPr bwMode="auto">
          <a:xfrm>
            <a:off x="7094208" y="3214686"/>
            <a:ext cx="20497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периметр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1571604" y="392906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4000497" y="2721114"/>
            <a:ext cx="221457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2(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b+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6194174" y="2666522"/>
            <a:ext cx="2143140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4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2D50D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E02AA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4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4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5" grpId="0" animBg="1"/>
      <p:bldP spid="40" grpId="0" animBg="1"/>
      <p:bldP spid="60" grpId="0" build="allAtOnce" animBg="1"/>
      <p:bldP spid="60" grpId="1" build="p" animBg="1"/>
      <p:bldP spid="70" grpId="0" animBg="1"/>
      <p:bldP spid="82" grpId="0" animBg="1"/>
      <p:bldP spid="86" grpId="0" animBg="1"/>
      <p:bldP spid="87" grpId="0" animBg="1"/>
      <p:bldP spid="88" grpId="0" animBg="1"/>
      <p:bldP spid="89" grpId="0" animBg="1"/>
      <p:bldP spid="91" grpId="0" animBg="1"/>
      <p:bldP spid="92" grpId="0"/>
      <p:bldP spid="93" grpId="0" animBg="1"/>
      <p:bldP spid="94" grpId="0" animBg="1"/>
      <p:bldP spid="96" grpId="0"/>
      <p:bldP spid="97" grpId="0"/>
      <p:bldP spid="98" grpId="0" animBg="1"/>
      <p:bldP spid="9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Прямоугольник 92"/>
          <p:cNvSpPr/>
          <p:nvPr/>
        </p:nvSpPr>
        <p:spPr>
          <a:xfrm>
            <a:off x="3428992" y="2578238"/>
            <a:ext cx="1428760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gV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0" y="0"/>
            <a:ext cx="1857356" cy="6858000"/>
          </a:xfrm>
          <a:prstGeom prst="rect">
            <a:avLst/>
          </a:prstGeom>
          <a:solidFill>
            <a:srgbClr val="66CCFF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786" y="-24"/>
            <a:ext cx="428628" cy="578647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31194" y="5786454"/>
            <a:ext cx="554658" cy="500066"/>
          </a:xfrm>
          <a:prstGeom prst="ellipse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 flipH="1" flipV="1">
            <a:off x="442894" y="1512884"/>
            <a:ext cx="11160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171306" y="2898884"/>
            <a:ext cx="1656000" cy="1588"/>
          </a:xfrm>
          <a:prstGeom prst="straightConnector1">
            <a:avLst/>
          </a:prstGeom>
          <a:ln w="76200">
            <a:solidFill>
              <a:srgbClr val="000099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7"/>
          <p:cNvGrpSpPr/>
          <p:nvPr/>
        </p:nvGrpSpPr>
        <p:grpSpPr>
          <a:xfrm>
            <a:off x="1142976" y="915399"/>
            <a:ext cx="880369" cy="584775"/>
            <a:chOff x="4238415" y="3244334"/>
            <a:chExt cx="880369" cy="584775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238415" y="3244334"/>
              <a:ext cx="88036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упр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4270258" y="3282926"/>
              <a:ext cx="42862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8"/>
          <p:cNvGrpSpPr/>
          <p:nvPr/>
        </p:nvGrpSpPr>
        <p:grpSpPr>
          <a:xfrm>
            <a:off x="1214414" y="3129977"/>
            <a:ext cx="731290" cy="584775"/>
            <a:chOff x="4238415" y="3244334"/>
            <a:chExt cx="731290" cy="584775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238415" y="3244334"/>
              <a:ext cx="7312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4379442" y="3351166"/>
              <a:ext cx="428628" cy="1588"/>
            </a:xfrm>
            <a:prstGeom prst="straightConnector1">
              <a:avLst/>
            </a:prstGeom>
            <a:ln w="3810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428596" y="-71462"/>
            <a:ext cx="8715404" cy="95410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сколько растянется стальной трос, опущенный на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1км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воду?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929058" y="857232"/>
            <a:ext cx="2166048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714480" y="928670"/>
            <a:ext cx="2283446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Гука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1"/>
          <p:cNvGrpSpPr/>
          <p:nvPr/>
        </p:nvGrpSpPr>
        <p:grpSpPr>
          <a:xfrm>
            <a:off x="6071835" y="571484"/>
            <a:ext cx="1214675" cy="1233494"/>
            <a:chOff x="3217098" y="2552701"/>
            <a:chExt cx="1214675" cy="1233494"/>
          </a:xfrm>
        </p:grpSpPr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3217098" y="2552701"/>
              <a:ext cx="1214675" cy="1233494"/>
              <a:chOff x="7073" y="1764"/>
              <a:chExt cx="934" cy="1036"/>
            </a:xfrm>
          </p:grpSpPr>
          <p:sp>
            <p:nvSpPr>
              <p:cNvPr id="57" name="Text Box 10"/>
              <p:cNvSpPr txBox="1">
                <a:spLocks noChangeArrowheads="1"/>
              </p:cNvSpPr>
              <p:nvPr/>
            </p:nvSpPr>
            <p:spPr bwMode="auto">
              <a:xfrm>
                <a:off x="7073" y="1764"/>
                <a:ext cx="934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4000" b="1" baseline="-25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упр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Text Box 11"/>
              <p:cNvSpPr txBox="1">
                <a:spLocks noChangeArrowheads="1"/>
              </p:cNvSpPr>
              <p:nvPr/>
            </p:nvSpPr>
            <p:spPr bwMode="auto">
              <a:xfrm>
                <a:off x="7293" y="2350"/>
                <a:ext cx="330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56" name="Прямая соединительная линия 55"/>
            <p:cNvCxnSpPr/>
            <p:nvPr/>
          </p:nvCxnSpPr>
          <p:spPr>
            <a:xfrm>
              <a:off x="3421272" y="3306424"/>
              <a:ext cx="5760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7286644" y="6286520"/>
            <a:ext cx="1857388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№8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59"/>
          <p:cNvGrpSpPr/>
          <p:nvPr/>
        </p:nvGrpSpPr>
        <p:grpSpPr>
          <a:xfrm>
            <a:off x="8159469" y="785794"/>
            <a:ext cx="698811" cy="857110"/>
            <a:chOff x="608211" y="500040"/>
            <a:chExt cx="698811" cy="857110"/>
          </a:xfrm>
        </p:grpSpPr>
        <p:grpSp>
          <p:nvGrpSpPr>
            <p:cNvPr id="12" name="Group 4"/>
            <p:cNvGrpSpPr>
              <a:grpSpLocks/>
            </p:cNvGrpSpPr>
            <p:nvPr/>
          </p:nvGrpSpPr>
          <p:grpSpPr bwMode="auto">
            <a:xfrm>
              <a:off x="608211" y="500040"/>
              <a:ext cx="698811" cy="857110"/>
              <a:chOff x="7304" y="2004"/>
              <a:chExt cx="520" cy="846"/>
            </a:xfrm>
          </p:grpSpPr>
          <p:sp>
            <p:nvSpPr>
              <p:cNvPr id="65" name="Text Box 5"/>
              <p:cNvSpPr txBox="1">
                <a:spLocks noChangeArrowheads="1"/>
              </p:cNvSpPr>
              <p:nvPr/>
            </p:nvSpPr>
            <p:spPr bwMode="auto">
              <a:xfrm>
                <a:off x="7304" y="2004"/>
                <a:ext cx="487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</a:t>
                </a: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L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Text Box 6"/>
              <p:cNvSpPr txBox="1">
                <a:spLocks noChangeArrowheads="1"/>
              </p:cNvSpPr>
              <p:nvPr/>
            </p:nvSpPr>
            <p:spPr bwMode="auto">
              <a:xfrm>
                <a:off x="7399" y="2400"/>
                <a:ext cx="425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400" b="1" i="0" u="none" strike="noStrike" cap="none" normalizeH="0" baseline="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kumimoji="0" lang="en-US" sz="2400" b="1" i="0" u="none" strike="noStrike" cap="none" normalizeH="0" baseline="-25000" dirty="0" smtClean="0">
                    <a:ln>
                      <a:noFill/>
                    </a:ln>
                    <a:solidFill>
                      <a:srgbClr val="0033C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62" name="Прямая соединительная линия 61"/>
            <p:cNvCxnSpPr/>
            <p:nvPr/>
          </p:nvCxnSpPr>
          <p:spPr>
            <a:xfrm>
              <a:off x="697502" y="913434"/>
              <a:ext cx="33036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Прямоугольник 66"/>
          <p:cNvSpPr/>
          <p:nvPr/>
        </p:nvSpPr>
        <p:spPr>
          <a:xfrm>
            <a:off x="7072330" y="857232"/>
            <a:ext cx="1000132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7901434" y="2143116"/>
            <a:ext cx="768972" cy="5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3600" dirty="0" smtClean="0">
              <a:solidFill>
                <a:srgbClr val="000099"/>
              </a:solidFill>
              <a:latin typeface="Arial" pitchFamily="34" charset="0"/>
            </a:endParaRPr>
          </a:p>
          <a:p>
            <a:pPr lvl="0"/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170076" y="1860231"/>
            <a:ext cx="13484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7814006" y="2200906"/>
            <a:ext cx="78581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Box 16"/>
          <p:cNvSpPr txBox="1">
            <a:spLocks noChangeArrowheads="1"/>
          </p:cNvSpPr>
          <p:nvPr/>
        </p:nvSpPr>
        <p:spPr bwMode="auto">
          <a:xfrm>
            <a:off x="7598836" y="1571612"/>
            <a:ext cx="1330882" cy="5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ru-RU" sz="4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  <p:sp>
        <p:nvSpPr>
          <p:cNvPr id="52" name="Line 13"/>
          <p:cNvSpPr>
            <a:spLocks noChangeShapeType="1"/>
          </p:cNvSpPr>
          <p:nvPr/>
        </p:nvSpPr>
        <p:spPr bwMode="auto">
          <a:xfrm flipH="1">
            <a:off x="311439" y="-45546"/>
            <a:ext cx="45719" cy="58320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triangle" w="lg" len="lg"/>
            <a:tailEnd type="triangle" w="lg" len="lg"/>
          </a:ln>
          <a:scene3d>
            <a:camera prst="orthographicFront">
              <a:rot lat="600000" lon="0" rev="6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15786" y="2428868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0" name="Группа 27"/>
          <p:cNvGrpSpPr/>
          <p:nvPr/>
        </p:nvGrpSpPr>
        <p:grpSpPr>
          <a:xfrm>
            <a:off x="1285852" y="1500174"/>
            <a:ext cx="965329" cy="584775"/>
            <a:chOff x="4238415" y="3244334"/>
            <a:chExt cx="965329" cy="584775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4238415" y="3244334"/>
              <a:ext cx="965329" cy="58477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3" name="Прямая со стрелкой 62"/>
            <p:cNvCxnSpPr/>
            <p:nvPr/>
          </p:nvCxnSpPr>
          <p:spPr>
            <a:xfrm>
              <a:off x="4270258" y="3282926"/>
              <a:ext cx="428628" cy="1588"/>
            </a:xfrm>
            <a:prstGeom prst="straightConnector1">
              <a:avLst/>
            </a:prstGeom>
            <a:ln w="381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Прямая со стрелкой 63"/>
          <p:cNvCxnSpPr/>
          <p:nvPr/>
        </p:nvCxnSpPr>
        <p:spPr>
          <a:xfrm rot="5400000" flipH="1" flipV="1">
            <a:off x="657306" y="1728884"/>
            <a:ext cx="684000" cy="1588"/>
          </a:xfrm>
          <a:prstGeom prst="straightConnector1">
            <a:avLst/>
          </a:prstGeom>
          <a:ln w="76200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6227010" y="2673676"/>
            <a:ext cx="928694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405110" y="2670478"/>
            <a:ext cx="1452642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4"/>
          <p:cNvSpPr>
            <a:spLocks noChangeArrowheads="1"/>
          </p:cNvSpPr>
          <p:nvPr/>
        </p:nvSpPr>
        <p:spPr bwMode="auto">
          <a:xfrm>
            <a:off x="4500562" y="1785926"/>
            <a:ext cx="1713931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Н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866628" y="2643182"/>
            <a:ext cx="134844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40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112614" y="3578370"/>
            <a:ext cx="2491388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+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786447" y="3429000"/>
            <a:ext cx="5000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194174" y="3429000"/>
            <a:ext cx="2143140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5017474" y="3929066"/>
            <a:ext cx="76897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4777576" y="3915418"/>
            <a:ext cx="78581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 Box 16"/>
          <p:cNvSpPr txBox="1">
            <a:spLocks noChangeArrowheads="1"/>
          </p:cNvSpPr>
          <p:nvPr/>
        </p:nvSpPr>
        <p:spPr bwMode="auto">
          <a:xfrm>
            <a:off x="4562406" y="3286124"/>
            <a:ext cx="1330882" cy="5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ru-RU" sz="4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  <p:cxnSp>
        <p:nvCxnSpPr>
          <p:cNvPr id="87" name="Прямая со стрелкой 86"/>
          <p:cNvCxnSpPr/>
          <p:nvPr/>
        </p:nvCxnSpPr>
        <p:spPr>
          <a:xfrm rot="10800000" flipV="1">
            <a:off x="5214942" y="2214554"/>
            <a:ext cx="1214446" cy="57150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/>
          <p:cNvCxnSpPr/>
          <p:nvPr/>
        </p:nvCxnSpPr>
        <p:spPr>
          <a:xfrm flipV="1">
            <a:off x="714348" y="1428736"/>
            <a:ext cx="7715304" cy="128588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Скругленный прямоугольник 93"/>
          <p:cNvSpPr/>
          <p:nvPr/>
        </p:nvSpPr>
        <p:spPr>
          <a:xfrm>
            <a:off x="3644169" y="3643314"/>
            <a:ext cx="428628" cy="571504"/>
          </a:xfrm>
          <a:prstGeom prst="roundRect">
            <a:avLst/>
          </a:prstGeom>
          <a:solidFill>
            <a:schemeClr val="bg1">
              <a:lumMod val="95000"/>
              <a:alpha val="53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Скругленный прямоугольник 94"/>
          <p:cNvSpPr/>
          <p:nvPr/>
        </p:nvSpPr>
        <p:spPr>
          <a:xfrm>
            <a:off x="7273689" y="3486790"/>
            <a:ext cx="428628" cy="571504"/>
          </a:xfrm>
          <a:prstGeom prst="roundRect">
            <a:avLst/>
          </a:prstGeom>
          <a:solidFill>
            <a:schemeClr val="bg1">
              <a:lumMod val="95000"/>
              <a:alpha val="44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Скругленный прямоугольник 95"/>
          <p:cNvSpPr/>
          <p:nvPr/>
        </p:nvSpPr>
        <p:spPr>
          <a:xfrm>
            <a:off x="4572000" y="3357562"/>
            <a:ext cx="428628" cy="571504"/>
          </a:xfrm>
          <a:prstGeom prst="roundRect">
            <a:avLst/>
          </a:prstGeom>
          <a:solidFill>
            <a:schemeClr val="bg1">
              <a:lumMod val="95000"/>
              <a:alpha val="57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7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85852" y="4643446"/>
            <a:ext cx="6164013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Скругленный прямоугольник 97"/>
          <p:cNvSpPr/>
          <p:nvPr/>
        </p:nvSpPr>
        <p:spPr>
          <a:xfrm>
            <a:off x="3214678" y="6429372"/>
            <a:ext cx="785818" cy="28575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9" name="Прямая со стрелкой 98"/>
          <p:cNvCxnSpPr>
            <a:stCxn id="98" idx="0"/>
          </p:cNvCxnSpPr>
          <p:nvPr/>
        </p:nvCxnSpPr>
        <p:spPr>
          <a:xfrm rot="5400000" flipH="1" flipV="1">
            <a:off x="2982517" y="4339822"/>
            <a:ext cx="2714620" cy="146448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Скругленный прямоугольник 102"/>
          <p:cNvSpPr/>
          <p:nvPr/>
        </p:nvSpPr>
        <p:spPr>
          <a:xfrm>
            <a:off x="5214942" y="3357562"/>
            <a:ext cx="571504" cy="500066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86309E-7 L -0.18143 -0.14801 " pathEditMode="relative" rAng="0" ptsTypes="AA">
                                      <p:cBhvr>
                                        <p:cTn id="16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500"/>
                            </p:stCondLst>
                            <p:childTnLst>
                              <p:par>
                                <p:cTn id="18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00"/>
                            </p:stCondLst>
                            <p:childTnLst>
                              <p:par>
                                <p:cTn id="2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3" grpId="1" animBg="1"/>
      <p:bldP spid="46" grpId="0" animBg="1"/>
      <p:bldP spid="4" grpId="0" animBg="1"/>
      <p:bldP spid="8" grpId="0" animBg="1"/>
      <p:bldP spid="41" grpId="0" animBg="1"/>
      <p:bldP spid="47" grpId="0" animBg="1"/>
      <p:bldP spid="48" grpId="0" animBg="1"/>
      <p:bldP spid="59" grpId="0" build="allAtOnce" animBg="1"/>
      <p:bldP spid="59" grpId="1" build="p" animBg="1"/>
      <p:bldP spid="67" grpId="0" animBg="1"/>
      <p:bldP spid="42" grpId="0"/>
      <p:bldP spid="43" grpId="0"/>
      <p:bldP spid="45" grpId="0"/>
      <p:bldP spid="52" grpId="0" animBg="1"/>
      <p:bldP spid="54" grpId="0"/>
      <p:bldP spid="76" grpId="0" animBg="1"/>
      <p:bldP spid="77" grpId="0" animBg="1"/>
      <p:bldP spid="78" grpId="0" animBg="1"/>
      <p:bldP spid="79" grpId="0" animBg="1"/>
      <p:bldP spid="80" grpId="0" animBg="1"/>
      <p:bldP spid="81" grpId="0"/>
      <p:bldP spid="82" grpId="0" animBg="1"/>
      <p:bldP spid="83" grpId="0"/>
      <p:bldP spid="85" grpId="0"/>
      <p:bldP spid="94" grpId="0" animBg="1"/>
      <p:bldP spid="95" grpId="0" animBg="1"/>
      <p:bldP spid="96" grpId="0" animBg="1"/>
      <p:bldP spid="98" grpId="0" animBg="1"/>
      <p:bldP spid="10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Прямоугольник 92"/>
          <p:cNvSpPr/>
          <p:nvPr/>
        </p:nvSpPr>
        <p:spPr>
          <a:xfrm>
            <a:off x="3428992" y="2578238"/>
            <a:ext cx="1428760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gV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0" y="0"/>
            <a:ext cx="1857356" cy="6858000"/>
          </a:xfrm>
          <a:prstGeom prst="rect">
            <a:avLst/>
          </a:prstGeom>
          <a:solidFill>
            <a:srgbClr val="66CCFF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786" y="-24"/>
            <a:ext cx="428628" cy="578647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31194" y="5786454"/>
            <a:ext cx="554658" cy="500066"/>
          </a:xfrm>
          <a:prstGeom prst="ellipse">
            <a:avLst/>
          </a:prstGeom>
          <a:solidFill>
            <a:srgbClr val="FFFF0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 flipH="1" flipV="1">
            <a:off x="442894" y="1512884"/>
            <a:ext cx="1116000" cy="158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171306" y="2898884"/>
            <a:ext cx="1656000" cy="1588"/>
          </a:xfrm>
          <a:prstGeom prst="straightConnector1">
            <a:avLst/>
          </a:prstGeom>
          <a:ln w="76200">
            <a:solidFill>
              <a:srgbClr val="000099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7"/>
          <p:cNvGrpSpPr/>
          <p:nvPr/>
        </p:nvGrpSpPr>
        <p:grpSpPr>
          <a:xfrm>
            <a:off x="1142976" y="915399"/>
            <a:ext cx="880369" cy="584775"/>
            <a:chOff x="4238415" y="3244334"/>
            <a:chExt cx="880369" cy="584775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238415" y="3244334"/>
              <a:ext cx="88036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упр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4270258" y="3282926"/>
              <a:ext cx="42862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8"/>
          <p:cNvGrpSpPr/>
          <p:nvPr/>
        </p:nvGrpSpPr>
        <p:grpSpPr>
          <a:xfrm>
            <a:off x="1214414" y="3129977"/>
            <a:ext cx="731290" cy="584775"/>
            <a:chOff x="4238415" y="3244334"/>
            <a:chExt cx="731290" cy="584775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238415" y="3244334"/>
              <a:ext cx="7312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4379442" y="3351166"/>
              <a:ext cx="428628" cy="1588"/>
            </a:xfrm>
            <a:prstGeom prst="straightConnector1">
              <a:avLst/>
            </a:prstGeom>
            <a:ln w="3810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785754" y="0"/>
            <a:ext cx="8358246" cy="83099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какую максимальную глубину можно опустить стальной трос с маленьким прибором?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14647" y="928694"/>
            <a:ext cx="1143008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785918" y="1071546"/>
            <a:ext cx="2841099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Мех. напряжение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1"/>
          <p:cNvGrpSpPr/>
          <p:nvPr/>
        </p:nvGrpSpPr>
        <p:grpSpPr>
          <a:xfrm>
            <a:off x="5786217" y="695308"/>
            <a:ext cx="1214675" cy="1233494"/>
            <a:chOff x="3217098" y="2552701"/>
            <a:chExt cx="1214675" cy="1233494"/>
          </a:xfrm>
        </p:grpSpPr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3217098" y="2552701"/>
              <a:ext cx="1214675" cy="1233494"/>
              <a:chOff x="7073" y="1764"/>
              <a:chExt cx="934" cy="1036"/>
            </a:xfrm>
          </p:grpSpPr>
          <p:sp>
            <p:nvSpPr>
              <p:cNvPr id="57" name="Text Box 10"/>
              <p:cNvSpPr txBox="1">
                <a:spLocks noChangeArrowheads="1"/>
              </p:cNvSpPr>
              <p:nvPr/>
            </p:nvSpPr>
            <p:spPr bwMode="auto">
              <a:xfrm>
                <a:off x="7073" y="1764"/>
                <a:ext cx="934" cy="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ru-RU" sz="4000" b="1" baseline="-25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упр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Text Box 11"/>
              <p:cNvSpPr txBox="1">
                <a:spLocks noChangeArrowheads="1"/>
              </p:cNvSpPr>
              <p:nvPr/>
            </p:nvSpPr>
            <p:spPr bwMode="auto">
              <a:xfrm>
                <a:off x="7293" y="2350"/>
                <a:ext cx="330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56" name="Прямая соединительная линия 55"/>
            <p:cNvCxnSpPr/>
            <p:nvPr/>
          </p:nvCxnSpPr>
          <p:spPr>
            <a:xfrm>
              <a:off x="3421272" y="3306424"/>
              <a:ext cx="5760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7286644" y="6286520"/>
            <a:ext cx="1857388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№8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786578" y="1097805"/>
            <a:ext cx="13484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Line 13"/>
          <p:cNvSpPr>
            <a:spLocks noChangeShapeType="1"/>
          </p:cNvSpPr>
          <p:nvPr/>
        </p:nvSpPr>
        <p:spPr bwMode="auto">
          <a:xfrm flipH="1">
            <a:off x="311439" y="-45546"/>
            <a:ext cx="45719" cy="58320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triangle" w="lg" len="lg"/>
            <a:tailEnd type="triangle" w="lg" len="lg"/>
          </a:ln>
          <a:scene3d>
            <a:camera prst="orthographicFront">
              <a:rot lat="600000" lon="0" rev="6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315786" y="2428868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27"/>
          <p:cNvGrpSpPr/>
          <p:nvPr/>
        </p:nvGrpSpPr>
        <p:grpSpPr>
          <a:xfrm>
            <a:off x="1285852" y="1500174"/>
            <a:ext cx="965329" cy="584775"/>
            <a:chOff x="4238415" y="3244334"/>
            <a:chExt cx="965329" cy="584775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4238415" y="3244334"/>
              <a:ext cx="965329" cy="58477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Выт</a:t>
              </a:r>
              <a:endParaRPr lang="ru-RU" sz="32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3" name="Прямая со стрелкой 62"/>
            <p:cNvCxnSpPr/>
            <p:nvPr/>
          </p:nvCxnSpPr>
          <p:spPr>
            <a:xfrm>
              <a:off x="4270258" y="3282926"/>
              <a:ext cx="428628" cy="1588"/>
            </a:xfrm>
            <a:prstGeom prst="straightConnector1">
              <a:avLst/>
            </a:prstGeom>
            <a:ln w="381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4" name="Прямая со стрелкой 63"/>
          <p:cNvCxnSpPr/>
          <p:nvPr/>
        </p:nvCxnSpPr>
        <p:spPr>
          <a:xfrm rot="5400000" flipH="1" flipV="1">
            <a:off x="657306" y="1728884"/>
            <a:ext cx="684000" cy="1588"/>
          </a:xfrm>
          <a:prstGeom prst="straightConnector1">
            <a:avLst/>
          </a:prstGeom>
          <a:ln w="76200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6227010" y="2673676"/>
            <a:ext cx="928694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405110" y="2670478"/>
            <a:ext cx="1452642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Выт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Rectangle 4"/>
          <p:cNvSpPr>
            <a:spLocks noChangeArrowheads="1"/>
          </p:cNvSpPr>
          <p:nvPr/>
        </p:nvSpPr>
        <p:spPr bwMode="auto">
          <a:xfrm>
            <a:off x="4500562" y="1792420"/>
            <a:ext cx="1713931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Н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866628" y="2643182"/>
            <a:ext cx="134844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</a:t>
            </a:r>
            <a:r>
              <a:rPr lang="ru-RU" sz="40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2281278" y="3555030"/>
            <a:ext cx="2520242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+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786447" y="3435494"/>
            <a:ext cx="5000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6194174" y="3429000"/>
            <a:ext cx="2143140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4000" b="1" baseline="-25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7" name="Прямая со стрелкой 86"/>
          <p:cNvCxnSpPr/>
          <p:nvPr/>
        </p:nvCxnSpPr>
        <p:spPr>
          <a:xfrm rot="10800000" flipV="1">
            <a:off x="5214942" y="1500174"/>
            <a:ext cx="1643074" cy="128588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8001024" y="1026367"/>
            <a:ext cx="107157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877796" y="3445846"/>
            <a:ext cx="95599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05230" y="4643446"/>
            <a:ext cx="6164013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Скругленный прямоугольник 69"/>
          <p:cNvSpPr/>
          <p:nvPr/>
        </p:nvSpPr>
        <p:spPr>
          <a:xfrm>
            <a:off x="5929322" y="6429396"/>
            <a:ext cx="785818" cy="285752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" name="Прямая со стрелкой 70"/>
          <p:cNvCxnSpPr/>
          <p:nvPr/>
        </p:nvCxnSpPr>
        <p:spPr>
          <a:xfrm rot="16200000" flipV="1">
            <a:off x="4321967" y="4822041"/>
            <a:ext cx="2500330" cy="100013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Скругленный прямоугольник 72"/>
          <p:cNvSpPr/>
          <p:nvPr/>
        </p:nvSpPr>
        <p:spPr>
          <a:xfrm>
            <a:off x="3725194" y="3643314"/>
            <a:ext cx="428628" cy="571504"/>
          </a:xfrm>
          <a:prstGeom prst="roundRect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7470464" y="3486790"/>
            <a:ext cx="428628" cy="571504"/>
          </a:xfrm>
          <a:prstGeom prst="roundRect">
            <a:avLst/>
          </a:prstGeom>
          <a:solidFill>
            <a:schemeClr val="bg1">
              <a:lumMod val="95000"/>
              <a:alpha val="71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5286380" y="3571876"/>
            <a:ext cx="428628" cy="571504"/>
          </a:xfrm>
          <a:prstGeom prst="roundRect">
            <a:avLst/>
          </a:prstGeom>
          <a:solidFill>
            <a:schemeClr val="bg1">
              <a:lumMod val="95000"/>
              <a:alpha val="7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86309E-7 L -0.08698 -0.13737 " pathEditMode="relative" rAng="0" ptsTypes="AA">
                                      <p:cBhvr>
                                        <p:cTn id="13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-6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3" grpId="1" animBg="1"/>
      <p:bldP spid="46" grpId="0" animBg="1"/>
      <p:bldP spid="4" grpId="0" animBg="1"/>
      <p:bldP spid="8" grpId="0" animBg="1"/>
      <p:bldP spid="41" grpId="0" animBg="1"/>
      <p:bldP spid="47" grpId="0" animBg="1"/>
      <p:bldP spid="48" grpId="0" animBg="1"/>
      <p:bldP spid="59" grpId="0" build="allAtOnce" animBg="1"/>
      <p:bldP spid="59" grpId="1" build="p" animBg="1"/>
      <p:bldP spid="43" grpId="0"/>
      <p:bldP spid="52" grpId="0" animBg="1"/>
      <p:bldP spid="54" grpId="0"/>
      <p:bldP spid="76" grpId="0" animBg="1"/>
      <p:bldP spid="77" grpId="0" animBg="1"/>
      <p:bldP spid="78" grpId="0" animBg="1"/>
      <p:bldP spid="79" grpId="0" animBg="1"/>
      <p:bldP spid="80" grpId="0" animBg="1"/>
      <p:bldP spid="81" grpId="0"/>
      <p:bldP spid="82" grpId="0" animBg="1"/>
      <p:bldP spid="53" grpId="0" animBg="1"/>
      <p:bldP spid="60" grpId="0" animBg="1"/>
      <p:bldP spid="70" grpId="0" animBg="1"/>
      <p:bldP spid="73" grpId="0" animBg="1"/>
      <p:bldP spid="74" grpId="0" animBg="1"/>
      <p:bldP spid="7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888413" y="415925"/>
            <a:ext cx="3079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-33009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8125" t="15381" r="30859" b="79492"/>
          <a:stretch>
            <a:fillRect/>
          </a:stretch>
        </p:blipFill>
        <p:spPr bwMode="auto">
          <a:xfrm>
            <a:off x="214282" y="0"/>
            <a:ext cx="500066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8125" t="21240" r="30859" b="64844"/>
          <a:stretch>
            <a:fillRect/>
          </a:stretch>
        </p:blipFill>
        <p:spPr bwMode="auto">
          <a:xfrm>
            <a:off x="214282" y="571480"/>
            <a:ext cx="714380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53321" t="37354" r="30859" b="42871"/>
          <a:stretch>
            <a:fillRect/>
          </a:stretch>
        </p:blipFill>
        <p:spPr bwMode="auto">
          <a:xfrm>
            <a:off x="7215174" y="0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888413" y="415925"/>
            <a:ext cx="3079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-33009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29044" t="35173" r="47265" b="40455"/>
          <a:stretch>
            <a:fillRect/>
          </a:stretch>
        </p:blipFill>
        <p:spPr bwMode="auto">
          <a:xfrm>
            <a:off x="0" y="-24"/>
            <a:ext cx="8072462" cy="664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888413" y="415925"/>
            <a:ext cx="3079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-33009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8125" t="59326" r="30859" b="21631"/>
          <a:stretch>
            <a:fillRect/>
          </a:stretch>
        </p:blipFill>
        <p:spPr bwMode="auto">
          <a:xfrm>
            <a:off x="-1" y="0"/>
            <a:ext cx="903970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888413" y="415925"/>
            <a:ext cx="3079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-33009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8711" t="16846" r="57226" b="37744"/>
          <a:stretch>
            <a:fillRect/>
          </a:stretch>
        </p:blipFill>
        <p:spPr bwMode="auto">
          <a:xfrm>
            <a:off x="0" y="-71462"/>
            <a:ext cx="1714512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8125" t="78370" r="30859" b="5517"/>
          <a:stretch>
            <a:fillRect/>
          </a:stretch>
        </p:blipFill>
        <p:spPr bwMode="auto">
          <a:xfrm>
            <a:off x="1394371" y="-1"/>
            <a:ext cx="7749629" cy="243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888413" y="415925"/>
            <a:ext cx="3079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-33009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42774" t="16846" r="29687" b="41406"/>
          <a:stretch>
            <a:fillRect/>
          </a:stretch>
        </p:blipFill>
        <p:spPr bwMode="auto">
          <a:xfrm>
            <a:off x="0" y="-1"/>
            <a:ext cx="4889098" cy="5929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357158" y="928670"/>
            <a:ext cx="7000924" cy="210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Решение задач по разделу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596" y="6273225"/>
            <a:ext cx="414340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4234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0"/>
            <a:ext cx="380283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№6-8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0965956">
            <a:off x="213189" y="2708046"/>
            <a:ext cx="8728495" cy="200026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«свойства Г,Ж </a:t>
            </a:r>
            <a:r>
              <a:rPr lang="ru-RU" sz="6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</a:t>
            </a:r>
            <a:r>
              <a:rPr lang="ru-RU" sz="6000" b="1" u="sng" cap="all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6000" b="1" u="sng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888413" y="415925"/>
            <a:ext cx="3079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-33009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8125" t="58594" r="29687" b="24561"/>
          <a:stretch>
            <a:fillRect/>
          </a:stretch>
        </p:blipFill>
        <p:spPr bwMode="auto">
          <a:xfrm>
            <a:off x="-1" y="0"/>
            <a:ext cx="9168971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888413" y="415925"/>
            <a:ext cx="3079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-33009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8125" t="75439" r="29687" b="6982"/>
          <a:stretch>
            <a:fillRect/>
          </a:stretch>
        </p:blipFill>
        <p:spPr bwMode="auto">
          <a:xfrm>
            <a:off x="0" y="0"/>
            <a:ext cx="878655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888413" y="415925"/>
            <a:ext cx="3079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-33009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8125" t="10986" r="29687" b="76563"/>
          <a:stretch>
            <a:fillRect/>
          </a:stretch>
        </p:blipFill>
        <p:spPr bwMode="auto">
          <a:xfrm>
            <a:off x="0" y="0"/>
            <a:ext cx="9076906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888413" y="415925"/>
            <a:ext cx="3079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-33009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8711" t="36621" r="30273" b="50928"/>
          <a:stretch>
            <a:fillRect/>
          </a:stretch>
        </p:blipFill>
        <p:spPr bwMode="auto">
          <a:xfrm>
            <a:off x="0" y="0"/>
            <a:ext cx="9118932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8711" t="61524" r="30273" b="7714"/>
          <a:stretch>
            <a:fillRect/>
          </a:stretch>
        </p:blipFill>
        <p:spPr bwMode="auto">
          <a:xfrm>
            <a:off x="0" y="2214554"/>
            <a:ext cx="7786710" cy="467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888413" y="415925"/>
            <a:ext cx="3079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-33009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8125" t="8056" r="30273" b="58740"/>
          <a:stretch>
            <a:fillRect/>
          </a:stretch>
        </p:blipFill>
        <p:spPr bwMode="auto">
          <a:xfrm>
            <a:off x="0" y="0"/>
            <a:ext cx="9174474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888413" y="415925"/>
            <a:ext cx="3079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-33009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8125" t="25634" r="29687" b="39942"/>
          <a:stretch>
            <a:fillRect/>
          </a:stretch>
        </p:blipFill>
        <p:spPr bwMode="auto">
          <a:xfrm>
            <a:off x="-1" y="0"/>
            <a:ext cx="8645543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888413" y="415925"/>
            <a:ext cx="3079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-33009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8125" t="60058" r="29687" b="28223"/>
          <a:stretch>
            <a:fillRect/>
          </a:stretch>
        </p:blipFill>
        <p:spPr bwMode="auto">
          <a:xfrm>
            <a:off x="0" y="-24"/>
            <a:ext cx="900118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888413" y="415925"/>
            <a:ext cx="3079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-33009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8125" t="71777" r="29687" b="9912"/>
          <a:stretch>
            <a:fillRect/>
          </a:stretch>
        </p:blipFill>
        <p:spPr bwMode="auto">
          <a:xfrm>
            <a:off x="-1" y="0"/>
            <a:ext cx="8640839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888413" y="415925"/>
            <a:ext cx="3079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-33009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45923" t="17578" r="29687" b="58252"/>
          <a:stretch>
            <a:fillRect/>
          </a:stretch>
        </p:blipFill>
        <p:spPr bwMode="auto">
          <a:xfrm>
            <a:off x="0" y="0"/>
            <a:ext cx="8215338" cy="65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888413" y="415925"/>
            <a:ext cx="3079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-33009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8125" t="41016" r="29687" b="52706"/>
          <a:stretch>
            <a:fillRect/>
          </a:stretch>
        </p:blipFill>
        <p:spPr bwMode="auto">
          <a:xfrm>
            <a:off x="0" y="0"/>
            <a:ext cx="900124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 l="29114" t="17578" r="54077" b="58252"/>
          <a:stretch>
            <a:fillRect/>
          </a:stretch>
        </p:blipFill>
        <p:spPr bwMode="auto">
          <a:xfrm>
            <a:off x="0" y="1071546"/>
            <a:ext cx="2649704" cy="304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Скругленный прямоугольник 53"/>
          <p:cNvSpPr/>
          <p:nvPr/>
        </p:nvSpPr>
        <p:spPr>
          <a:xfrm>
            <a:off x="3942706" y="5000636"/>
            <a:ext cx="2214578" cy="1143008"/>
          </a:xfrm>
          <a:prstGeom prst="round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1711099"/>
            <a:ext cx="26573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смачивание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13373" y="2571744"/>
            <a:ext cx="1669400" cy="3143272"/>
            <a:chOff x="12451" y="2588"/>
            <a:chExt cx="478" cy="1242"/>
          </a:xfrm>
        </p:grpSpPr>
        <p:sp>
          <p:nvSpPr>
            <p:cNvPr id="9222" name="Line 6"/>
            <p:cNvSpPr>
              <a:spLocks noChangeShapeType="1"/>
            </p:cNvSpPr>
            <p:nvPr/>
          </p:nvSpPr>
          <p:spPr bwMode="auto">
            <a:xfrm>
              <a:off x="12451" y="2589"/>
              <a:ext cx="0" cy="124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23" name="Line 7"/>
            <p:cNvSpPr>
              <a:spLocks noChangeShapeType="1"/>
            </p:cNvSpPr>
            <p:nvPr/>
          </p:nvSpPr>
          <p:spPr bwMode="auto">
            <a:xfrm>
              <a:off x="12929" y="2588"/>
              <a:ext cx="0" cy="124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224" name="Arc 8"/>
          <p:cNvSpPr>
            <a:spLocks/>
          </p:cNvSpPr>
          <p:nvPr/>
        </p:nvSpPr>
        <p:spPr bwMode="auto">
          <a:xfrm flipV="1">
            <a:off x="-357222" y="5028234"/>
            <a:ext cx="916770" cy="543906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5" name="Arc 9"/>
          <p:cNvSpPr>
            <a:spLocks/>
          </p:cNvSpPr>
          <p:nvPr/>
        </p:nvSpPr>
        <p:spPr bwMode="auto">
          <a:xfrm flipH="1" flipV="1">
            <a:off x="2285984" y="5034556"/>
            <a:ext cx="908042" cy="53758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2420891" y="2643182"/>
            <a:ext cx="45719" cy="2403737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triangle" w="lg" len="lg"/>
            <a:tailEnd type="triangle" w="lg" len="lg"/>
          </a:ln>
          <a:scene3d>
            <a:camera prst="orthographicFront">
              <a:rot lat="600000" lon="0" rev="6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46108" y="2663226"/>
            <a:ext cx="1643074" cy="2908914"/>
          </a:xfrm>
          <a:prstGeom prst="rect">
            <a:avLst/>
          </a:prstGeom>
          <a:solidFill>
            <a:srgbClr val="66CC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Хорда 17"/>
          <p:cNvSpPr/>
          <p:nvPr/>
        </p:nvSpPr>
        <p:spPr>
          <a:xfrm rot="16200000">
            <a:off x="952515" y="1714488"/>
            <a:ext cx="1000132" cy="1714512"/>
          </a:xfrm>
          <a:prstGeom prst="chord">
            <a:avLst>
              <a:gd name="adj1" fmla="val 5827388"/>
              <a:gd name="adj2" fmla="val 15853483"/>
            </a:avLst>
          </a:prstGeom>
          <a:solidFill>
            <a:schemeClr val="bg1">
              <a:alpha val="88000"/>
            </a:schemeClr>
          </a:solidFill>
          <a:ln>
            <a:solidFill>
              <a:srgbClr val="00B0F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 rot="5400000" flipH="1" flipV="1">
            <a:off x="965175" y="3419783"/>
            <a:ext cx="92869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 flipH="1" flipV="1">
            <a:off x="965175" y="4365323"/>
            <a:ext cx="928694" cy="1588"/>
          </a:xfrm>
          <a:prstGeom prst="straightConnector1">
            <a:avLst/>
          </a:prstGeom>
          <a:ln w="57150">
            <a:solidFill>
              <a:srgbClr val="000099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7"/>
          <p:cNvGrpSpPr/>
          <p:nvPr/>
        </p:nvGrpSpPr>
        <p:grpSpPr>
          <a:xfrm>
            <a:off x="785786" y="2428868"/>
            <a:ext cx="1043876" cy="584775"/>
            <a:chOff x="4238415" y="3244334"/>
            <a:chExt cx="1043876" cy="584775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4238415" y="3244334"/>
              <a:ext cx="104387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ПОВ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Прямая со стрелкой 25"/>
            <p:cNvCxnSpPr/>
            <p:nvPr/>
          </p:nvCxnSpPr>
          <p:spPr>
            <a:xfrm>
              <a:off x="4270258" y="3282926"/>
              <a:ext cx="42862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8"/>
          <p:cNvGrpSpPr/>
          <p:nvPr/>
        </p:nvGrpSpPr>
        <p:grpSpPr>
          <a:xfrm>
            <a:off x="697438" y="4487299"/>
            <a:ext cx="731290" cy="584775"/>
            <a:chOff x="4238415" y="3244334"/>
            <a:chExt cx="731290" cy="584775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4238415" y="3244334"/>
              <a:ext cx="7312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4270258" y="3282926"/>
              <a:ext cx="428628" cy="1588"/>
            </a:xfrm>
            <a:prstGeom prst="straightConnector1">
              <a:avLst/>
            </a:prstGeom>
            <a:ln w="3810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Прямоугольник 31"/>
          <p:cNvSpPr/>
          <p:nvPr/>
        </p:nvSpPr>
        <p:spPr>
          <a:xfrm>
            <a:off x="5047968" y="3044514"/>
            <a:ext cx="9973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929058" y="3714752"/>
            <a:ext cx="13554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537880" y="3075008"/>
            <a:ext cx="16770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945923" y="3663706"/>
            <a:ext cx="12218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571868" y="4343200"/>
            <a:ext cx="17992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917315" y="4282710"/>
            <a:ext cx="22894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h)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4917367" y="4973340"/>
            <a:ext cx="1094948" cy="5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sym typeface="Symbol" pitchFamily="18" charset="2"/>
              </a:rPr>
              <a:t>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929058" y="5203520"/>
            <a:ext cx="10182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4900182" y="5614694"/>
            <a:ext cx="78581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4714876" y="5401968"/>
            <a:ext cx="1357322" cy="5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sym typeface="Symbol" pitchFamily="18" charset="2"/>
              </a:rPr>
              <a:t>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g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</a:rPr>
              <a:t> r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214546" y="3500438"/>
            <a:ext cx="7264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6429969" y="3122446"/>
            <a:ext cx="17139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Н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V="1">
            <a:off x="611958" y="5031266"/>
            <a:ext cx="1981974" cy="64753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  <a:scene3d>
            <a:camera prst="orthographicFront">
              <a:rot lat="0" lon="0" rev="2154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574670" y="2636496"/>
            <a:ext cx="2000264" cy="45719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  <a:scene3d>
            <a:camera prst="orthographicFront">
              <a:rot lat="0" lon="0" rev="6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-55480" y="5572140"/>
            <a:ext cx="3270158" cy="1285860"/>
          </a:xfrm>
          <a:prstGeom prst="rect">
            <a:avLst/>
          </a:prstGeom>
          <a:solidFill>
            <a:srgbClr val="66CC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5715016"/>
            <a:ext cx="26885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Ж-Ж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Т-</a:t>
            </a:r>
            <a:r>
              <a:rPr lang="ru-RU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71538" y="5786454"/>
            <a:ext cx="8996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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0" y="0"/>
            <a:ext cx="9144000" cy="18774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7-1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капиллярной трубке радиусом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-3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жидкость поднялась на высоту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мм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Какова плотность данной жидкости если коэффициент поверхностного натяжения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0,025 Н/м?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43570" y="1857364"/>
            <a:ext cx="350043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№7,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стр.16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400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3D80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703A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400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400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2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2" dur="2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3" dur="2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4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8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9217" grpId="0"/>
      <p:bldP spid="9224" grpId="0" animBg="1"/>
      <p:bldP spid="9225" grpId="0" animBg="1"/>
      <p:bldP spid="9229" grpId="0" animBg="1"/>
      <p:bldP spid="19" grpId="0" animBg="1"/>
      <p:bldP spid="32" grpId="0"/>
      <p:bldP spid="33" grpId="0"/>
      <p:bldP spid="34" grpId="0"/>
      <p:bldP spid="35" grpId="0"/>
      <p:bldP spid="36" grpId="0"/>
      <p:bldP spid="37" grpId="0"/>
      <p:bldP spid="9231" grpId="0"/>
      <p:bldP spid="41" grpId="0"/>
      <p:bldP spid="46" grpId="0"/>
      <p:bldP spid="53" grpId="0"/>
      <p:bldP spid="55" grpId="0"/>
      <p:bldP spid="9228" grpId="0" animBg="1"/>
      <p:bldP spid="9227" grpId="0" animBg="1"/>
      <p:bldP spid="9227" grpId="1" animBg="1"/>
      <p:bldP spid="45" grpId="0" animBg="1"/>
      <p:bldP spid="7" grpId="0"/>
      <p:bldP spid="7" grpId="1"/>
      <p:bldP spid="44" grpId="0"/>
      <p:bldP spid="44" grpId="1"/>
      <p:bldP spid="47" grpId="0" animBg="1"/>
      <p:bldP spid="38" grpId="0" build="allAtOnce" animBg="1"/>
      <p:bldP spid="38" grpId="1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888413" y="415925"/>
            <a:ext cx="3079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-33009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8125" t="46875" r="29687" b="41406"/>
          <a:stretch>
            <a:fillRect/>
          </a:stretch>
        </p:blipFill>
        <p:spPr bwMode="auto">
          <a:xfrm>
            <a:off x="0" y="-24"/>
            <a:ext cx="900124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888413" y="415925"/>
            <a:ext cx="3079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-33009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8125" t="41016" r="29687" b="52706"/>
          <a:stretch>
            <a:fillRect/>
          </a:stretch>
        </p:blipFill>
        <p:spPr bwMode="auto">
          <a:xfrm>
            <a:off x="0" y="0"/>
            <a:ext cx="900124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 l="29114" t="17578" r="54077" b="58252"/>
          <a:stretch>
            <a:fillRect/>
          </a:stretch>
        </p:blipFill>
        <p:spPr bwMode="auto">
          <a:xfrm>
            <a:off x="0" y="1071546"/>
            <a:ext cx="2649704" cy="304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888413" y="415925"/>
            <a:ext cx="3079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-33009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8125" t="58594" r="29687" b="22363"/>
          <a:stretch>
            <a:fillRect/>
          </a:stretch>
        </p:blipFill>
        <p:spPr bwMode="auto">
          <a:xfrm>
            <a:off x="0" y="-1"/>
            <a:ext cx="9144000" cy="330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888413" y="415925"/>
            <a:ext cx="3079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-33009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8125" t="77637" r="29687" b="4785"/>
          <a:stretch>
            <a:fillRect/>
          </a:stretch>
        </p:blipFill>
        <p:spPr bwMode="auto">
          <a:xfrm>
            <a:off x="0" y="0"/>
            <a:ext cx="9000990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888413" y="415925"/>
            <a:ext cx="3079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-33009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8125" t="40772" r="30273" b="45068"/>
          <a:stretch>
            <a:fillRect/>
          </a:stretch>
        </p:blipFill>
        <p:spPr bwMode="auto">
          <a:xfrm>
            <a:off x="-1" y="0"/>
            <a:ext cx="9182201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888413" y="415925"/>
            <a:ext cx="3079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-33009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8711" t="36621" r="30273" b="50928"/>
          <a:stretch>
            <a:fillRect/>
          </a:stretch>
        </p:blipFill>
        <p:spPr bwMode="auto">
          <a:xfrm>
            <a:off x="0" y="0"/>
            <a:ext cx="9118932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28711" t="61524" r="30273" b="7714"/>
          <a:stretch>
            <a:fillRect/>
          </a:stretch>
        </p:blipFill>
        <p:spPr bwMode="auto">
          <a:xfrm>
            <a:off x="0" y="2214554"/>
            <a:ext cx="7786710" cy="467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9"/>
          <p:cNvGrpSpPr/>
          <p:nvPr/>
        </p:nvGrpSpPr>
        <p:grpSpPr>
          <a:xfrm>
            <a:off x="2343774" y="2643182"/>
            <a:ext cx="1857388" cy="3432222"/>
            <a:chOff x="2343774" y="3209706"/>
            <a:chExt cx="1857388" cy="2933938"/>
          </a:xfrm>
        </p:grpSpPr>
        <p:grpSp>
          <p:nvGrpSpPr>
            <p:cNvPr id="13" name="Группа 14"/>
            <p:cNvGrpSpPr/>
            <p:nvPr/>
          </p:nvGrpSpPr>
          <p:grpSpPr>
            <a:xfrm>
              <a:off x="2343774" y="3214686"/>
              <a:ext cx="1785950" cy="2928958"/>
              <a:chOff x="4929190" y="3571876"/>
              <a:chExt cx="1785950" cy="2928958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4929190" y="3929066"/>
                <a:ext cx="1785950" cy="2571768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4929190" y="3571876"/>
                <a:ext cx="1785950" cy="1857388"/>
              </a:xfrm>
              <a:prstGeom prst="roundRect">
                <a:avLst>
                  <a:gd name="adj" fmla="val 29158"/>
                </a:avLst>
              </a:prstGeom>
              <a:solidFill>
                <a:srgbClr val="66CCFF"/>
              </a:solidFill>
              <a:ln>
                <a:solidFill>
                  <a:srgbClr val="66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9" name="Прямоугольник 18"/>
            <p:cNvSpPr/>
            <p:nvPr/>
          </p:nvSpPr>
          <p:spPr>
            <a:xfrm>
              <a:off x="3558220" y="3209706"/>
              <a:ext cx="642942" cy="292029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8" name="Скругленный прямоугольник 57"/>
          <p:cNvSpPr/>
          <p:nvPr/>
        </p:nvSpPr>
        <p:spPr>
          <a:xfrm>
            <a:off x="4429124" y="3915418"/>
            <a:ext cx="2214578" cy="1143008"/>
          </a:xfrm>
          <a:prstGeom prst="roundRect">
            <a:avLst/>
          </a:prstGeom>
          <a:solidFill>
            <a:schemeClr val="accent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49306" y="2643182"/>
            <a:ext cx="1612580" cy="2143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13379" y="1285860"/>
            <a:ext cx="1697340" cy="4857784"/>
            <a:chOff x="12451" y="2588"/>
            <a:chExt cx="486" cy="1242"/>
          </a:xfrm>
          <a:solidFill>
            <a:srgbClr val="FFFF00"/>
          </a:solidFill>
        </p:grpSpPr>
        <p:sp>
          <p:nvSpPr>
            <p:cNvPr id="3" name="Line 6"/>
            <p:cNvSpPr>
              <a:spLocks noChangeShapeType="1"/>
            </p:cNvSpPr>
            <p:nvPr/>
          </p:nvSpPr>
          <p:spPr bwMode="auto">
            <a:xfrm>
              <a:off x="12451" y="2589"/>
              <a:ext cx="0" cy="1241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Line 7"/>
            <p:cNvSpPr>
              <a:spLocks noChangeShapeType="1"/>
            </p:cNvSpPr>
            <p:nvPr/>
          </p:nvSpPr>
          <p:spPr bwMode="auto">
            <a:xfrm>
              <a:off x="12937" y="2588"/>
              <a:ext cx="0" cy="1241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01966" y="4783981"/>
            <a:ext cx="1714512" cy="1268183"/>
            <a:chOff x="588318" y="4473631"/>
            <a:chExt cx="1714512" cy="1598575"/>
          </a:xfrm>
          <a:solidFill>
            <a:srgbClr val="66CCFF"/>
          </a:solidFill>
        </p:grpSpPr>
        <p:sp>
          <p:nvSpPr>
            <p:cNvPr id="5" name="Хорда 4"/>
            <p:cNvSpPr/>
            <p:nvPr/>
          </p:nvSpPr>
          <p:spPr>
            <a:xfrm rot="5400000">
              <a:off x="945508" y="4116441"/>
              <a:ext cx="1000131" cy="1714512"/>
            </a:xfrm>
            <a:prstGeom prst="chord">
              <a:avLst>
                <a:gd name="adj1" fmla="val 5827388"/>
                <a:gd name="adj2" fmla="val 15853483"/>
              </a:avLst>
            </a:prstGeom>
            <a:grpFill/>
            <a:ln>
              <a:solidFill>
                <a:srgbClr val="00B0F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39712" y="4857760"/>
              <a:ext cx="1643074" cy="12144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20"/>
          <p:cNvGrpSpPr/>
          <p:nvPr/>
        </p:nvGrpSpPr>
        <p:grpSpPr>
          <a:xfrm>
            <a:off x="-1187182" y="2571744"/>
            <a:ext cx="1785950" cy="3523704"/>
            <a:chOff x="5857884" y="1357298"/>
            <a:chExt cx="1785950" cy="307183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857884" y="1357298"/>
              <a:ext cx="618812" cy="3000396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5"/>
            <p:cNvGrpSpPr/>
            <p:nvPr/>
          </p:nvGrpSpPr>
          <p:grpSpPr>
            <a:xfrm>
              <a:off x="5857884" y="1360496"/>
              <a:ext cx="1785950" cy="3068636"/>
              <a:chOff x="4929190" y="3503636"/>
              <a:chExt cx="1785950" cy="3068636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4929190" y="4000504"/>
                <a:ext cx="1785950" cy="2571768"/>
              </a:xfrm>
              <a:prstGeom prst="rect">
                <a:avLst/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4929190" y="3503636"/>
                <a:ext cx="1785950" cy="1857388"/>
              </a:xfrm>
              <a:prstGeom prst="roundRect">
                <a:avLst>
                  <a:gd name="adj" fmla="val 29158"/>
                </a:avLst>
              </a:prstGeom>
              <a:solidFill>
                <a:srgbClr val="66CCFF"/>
              </a:solidFill>
              <a:ln>
                <a:solidFill>
                  <a:srgbClr val="66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cxnSp>
        <p:nvCxnSpPr>
          <p:cNvPr id="24" name="Прямая со стрелкой 23"/>
          <p:cNvCxnSpPr/>
          <p:nvPr/>
        </p:nvCxnSpPr>
        <p:spPr>
          <a:xfrm rot="5400000" flipH="1" flipV="1">
            <a:off x="965175" y="3419783"/>
            <a:ext cx="928694" cy="1588"/>
          </a:xfrm>
          <a:prstGeom prst="straightConnector1">
            <a:avLst/>
          </a:prstGeom>
          <a:ln w="571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24"/>
          <p:cNvGrpSpPr/>
          <p:nvPr/>
        </p:nvGrpSpPr>
        <p:grpSpPr>
          <a:xfrm>
            <a:off x="1500166" y="2772787"/>
            <a:ext cx="631904" cy="584775"/>
            <a:chOff x="4238415" y="3244334"/>
            <a:chExt cx="631904" cy="584775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4238415" y="3244334"/>
              <a:ext cx="6319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Прямая со стрелкой 26"/>
            <p:cNvCxnSpPr/>
            <p:nvPr/>
          </p:nvCxnSpPr>
          <p:spPr>
            <a:xfrm>
              <a:off x="4270258" y="3282926"/>
              <a:ext cx="428628" cy="1588"/>
            </a:xfrm>
            <a:prstGeom prst="straightConnector1">
              <a:avLst/>
            </a:prstGeom>
            <a:ln w="3810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Прямая со стрелкой 30"/>
          <p:cNvCxnSpPr/>
          <p:nvPr/>
        </p:nvCxnSpPr>
        <p:spPr>
          <a:xfrm rot="5400000" flipH="1" flipV="1">
            <a:off x="965175" y="4365323"/>
            <a:ext cx="928694" cy="1588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31"/>
          <p:cNvGrpSpPr/>
          <p:nvPr/>
        </p:nvGrpSpPr>
        <p:grpSpPr>
          <a:xfrm>
            <a:off x="840378" y="4486443"/>
            <a:ext cx="1043876" cy="584775"/>
            <a:chOff x="4238415" y="3244334"/>
            <a:chExt cx="1043876" cy="584775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4238415" y="3244334"/>
              <a:ext cx="104387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ПОВ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4" name="Прямая со стрелкой 33"/>
            <p:cNvCxnSpPr/>
            <p:nvPr/>
          </p:nvCxnSpPr>
          <p:spPr>
            <a:xfrm>
              <a:off x="4270258" y="3282926"/>
              <a:ext cx="42862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Прямоугольник 34"/>
          <p:cNvSpPr/>
          <p:nvPr/>
        </p:nvSpPr>
        <p:spPr>
          <a:xfrm>
            <a:off x="0" y="6150114"/>
            <a:ext cx="34578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err="1" smtClean="0">
                <a:latin typeface="Times New Roman" pitchFamily="18" charset="0"/>
                <a:cs typeface="Times New Roman" pitchFamily="18" charset="0"/>
              </a:rPr>
              <a:t>несмачивание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703247" y="1857364"/>
            <a:ext cx="8691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429256" y="2521294"/>
            <a:ext cx="13554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012833" y="1887858"/>
            <a:ext cx="18053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457996" y="2491831"/>
            <a:ext cx="12218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072066" y="3149742"/>
            <a:ext cx="17992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312594" y="3078304"/>
            <a:ext cx="22894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h)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8189867" y="3929066"/>
            <a:ext cx="1094948" cy="5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sym typeface="Symbol" pitchFamily="18" charset="2"/>
              </a:rPr>
              <a:t>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201558" y="4159246"/>
            <a:ext cx="10182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16"/>
          <p:cNvSpPr txBox="1">
            <a:spLocks noChangeArrowheads="1"/>
          </p:cNvSpPr>
          <p:nvPr/>
        </p:nvSpPr>
        <p:spPr bwMode="auto">
          <a:xfrm>
            <a:off x="8001024" y="4352660"/>
            <a:ext cx="1357322" cy="5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sym typeface="Symbol" pitchFamily="18" charset="2"/>
              </a:rPr>
              <a:t>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g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</a:rPr>
              <a:t> r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8215338" y="4569841"/>
            <a:ext cx="78581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Line 11"/>
          <p:cNvSpPr>
            <a:spLocks noChangeShapeType="1"/>
          </p:cNvSpPr>
          <p:nvPr/>
        </p:nvSpPr>
        <p:spPr bwMode="auto">
          <a:xfrm>
            <a:off x="574670" y="2636496"/>
            <a:ext cx="2000264" cy="45719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  <a:scene3d>
            <a:camera prst="orthographicFront">
              <a:rot lat="0" lon="0" rev="6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Line 12"/>
          <p:cNvSpPr>
            <a:spLocks noChangeShapeType="1"/>
          </p:cNvSpPr>
          <p:nvPr/>
        </p:nvSpPr>
        <p:spPr bwMode="auto">
          <a:xfrm flipV="1">
            <a:off x="611958" y="5031266"/>
            <a:ext cx="1981974" cy="64753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  <a:scene3d>
            <a:camera prst="orthographicFront">
              <a:rot lat="0" lon="0" rev="2154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Line 13"/>
          <p:cNvSpPr>
            <a:spLocks noChangeShapeType="1"/>
          </p:cNvSpPr>
          <p:nvPr/>
        </p:nvSpPr>
        <p:spPr bwMode="auto">
          <a:xfrm flipH="1">
            <a:off x="2597455" y="2643182"/>
            <a:ext cx="45719" cy="2403737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 type="triangle" w="lg" len="lg"/>
            <a:tailEnd type="triangle" w="lg" len="lg"/>
          </a:ln>
          <a:scene3d>
            <a:camera prst="orthographicFront">
              <a:rot lat="600000" lon="0" rev="6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643174" y="3571876"/>
            <a:ext cx="5982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643570" y="5773183"/>
            <a:ext cx="30850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Гидрозащита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4"/>
          <p:cNvSpPr>
            <a:spLocks noChangeArrowheads="1"/>
          </p:cNvSpPr>
          <p:nvPr/>
        </p:nvSpPr>
        <p:spPr bwMode="auto">
          <a:xfrm>
            <a:off x="5973132" y="5415993"/>
            <a:ext cx="16644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гуся…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4"/>
          <p:cNvSpPr>
            <a:spLocks noChangeArrowheads="1"/>
          </p:cNvSpPr>
          <p:nvPr/>
        </p:nvSpPr>
        <p:spPr bwMode="auto">
          <a:xfrm>
            <a:off x="5643570" y="6215082"/>
            <a:ext cx="31708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вода в решете…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3153103" y="1863858"/>
            <a:ext cx="17139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357290" y="5214950"/>
            <a:ext cx="6303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-24"/>
            <a:ext cx="9144000" cy="187743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7-2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Каков коэффициент поверхностного натяжения ртути, если при погружении в нее трубки диаметром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0,5 10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-3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ртуть опускается на глубину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3,5 см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 Плотность ртути 13600кг/м</a:t>
            </a:r>
            <a:r>
              <a:rPr kumimoji="0" lang="ru-RU" sz="2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34326" y="5211561"/>
            <a:ext cx="2611612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Ж-Ж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Т-</a:t>
            </a:r>
            <a:r>
              <a:rPr lang="ru-RU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868144" y="1415465"/>
            <a:ext cx="3275856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Стр.16/Тема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№7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5759150" y="3277415"/>
            <a:ext cx="428628" cy="466374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7078726" y="3291063"/>
            <a:ext cx="285752" cy="35719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7609286" y="3117693"/>
            <a:ext cx="142876" cy="35719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Rectangle 17"/>
          <p:cNvSpPr>
            <a:spLocks noChangeArrowheads="1"/>
          </p:cNvSpPr>
          <p:nvPr/>
        </p:nvSpPr>
        <p:spPr bwMode="auto">
          <a:xfrm>
            <a:off x="5072066" y="5058803"/>
            <a:ext cx="3118043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Тоньше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-глубже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857224" y="3571876"/>
            <a:ext cx="1366080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пузырёк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 Box 15"/>
          <p:cNvSpPr txBox="1">
            <a:spLocks noChangeArrowheads="1"/>
          </p:cNvSpPr>
          <p:nvPr/>
        </p:nvSpPr>
        <p:spPr bwMode="auto">
          <a:xfrm>
            <a:off x="5411554" y="4426265"/>
            <a:ext cx="1094948" cy="5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5385744" y="4477659"/>
            <a:ext cx="785818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Box 16"/>
          <p:cNvSpPr txBox="1">
            <a:spLocks noChangeArrowheads="1"/>
          </p:cNvSpPr>
          <p:nvPr/>
        </p:nvSpPr>
        <p:spPr bwMode="auto">
          <a:xfrm>
            <a:off x="5258228" y="3807421"/>
            <a:ext cx="1585284" cy="57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sym typeface="Symbol" pitchFamily="18" charset="2"/>
              </a:rPr>
              <a:t>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g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</a:rPr>
              <a:t>r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357686" y="4103623"/>
            <a:ext cx="10422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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4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2D50D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E02AA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4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4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017E-6 L -0.49288 0.11864 " pathEditMode="relative" rAng="0" ptsTypes="AA">
                                      <p:cBhvr>
                                        <p:cTn id="2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0" y="5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7" dur="4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2D50D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E02AA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8" dur="4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9" dur="4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4" dur="4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2D50D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E02AA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5" dur="4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6" dur="4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1" dur="4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2D50D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E02AA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2" dur="4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4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7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9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35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1" grpId="0" animBg="1"/>
      <p:bldP spid="52" grpId="0" animBg="1"/>
      <p:bldP spid="53" grpId="0" animBg="1"/>
      <p:bldP spid="54" grpId="0"/>
      <p:bldP spid="7172" grpId="0"/>
      <p:bldP spid="56" grpId="0"/>
      <p:bldP spid="57" grpId="0"/>
      <p:bldP spid="59" grpId="0"/>
      <p:bldP spid="55" grpId="0"/>
      <p:bldP spid="55" grpId="1"/>
      <p:bldP spid="47105" grpId="0" animBg="1"/>
      <p:bldP spid="40" grpId="0" animBg="1"/>
      <p:bldP spid="40" grpId="1" animBg="1"/>
      <p:bldP spid="60" grpId="0" build="allAtOnce" animBg="1"/>
      <p:bldP spid="60" grpId="1" build="p" animBg="1"/>
      <p:bldP spid="61" grpId="0" animBg="1"/>
      <p:bldP spid="62" grpId="0" animBg="1"/>
      <p:bldP spid="63" grpId="0" animBg="1"/>
      <p:bldP spid="64" grpId="0" animBg="1"/>
      <p:bldP spid="64" grpId="1" animBg="1"/>
      <p:bldP spid="65" grpId="0" animBg="1"/>
      <p:bldP spid="66" grpId="0"/>
      <p:bldP spid="69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/>
          <p:cNvSpPr/>
          <p:nvPr/>
        </p:nvSpPr>
        <p:spPr>
          <a:xfrm>
            <a:off x="6429388" y="2714620"/>
            <a:ext cx="1643074" cy="928694"/>
          </a:xfrm>
          <a:prstGeom prst="round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57224" y="1142984"/>
            <a:ext cx="1890688" cy="2071701"/>
            <a:chOff x="1011" y="5181"/>
            <a:chExt cx="1022" cy="1178"/>
          </a:xfrm>
        </p:grpSpPr>
        <p:sp>
          <p:nvSpPr>
            <p:cNvPr id="3074" name="Line 2"/>
            <p:cNvSpPr>
              <a:spLocks noChangeShapeType="1"/>
            </p:cNvSpPr>
            <p:nvPr/>
          </p:nvSpPr>
          <p:spPr bwMode="auto">
            <a:xfrm>
              <a:off x="1240" y="6343"/>
              <a:ext cx="58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011" y="5181"/>
              <a:ext cx="1022" cy="1178"/>
              <a:chOff x="1011" y="5133"/>
              <a:chExt cx="1022" cy="1178"/>
            </a:xfrm>
          </p:grpSpPr>
          <p:sp>
            <p:nvSpPr>
              <p:cNvPr id="3076" name="Line 4"/>
              <p:cNvSpPr>
                <a:spLocks noChangeShapeType="1"/>
              </p:cNvSpPr>
              <p:nvPr/>
            </p:nvSpPr>
            <p:spPr bwMode="auto">
              <a:xfrm>
                <a:off x="1026" y="5430"/>
                <a:ext cx="0" cy="881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7" name="Line 5"/>
              <p:cNvSpPr>
                <a:spLocks noChangeShapeType="1"/>
              </p:cNvSpPr>
              <p:nvPr/>
            </p:nvSpPr>
            <p:spPr bwMode="auto">
              <a:xfrm>
                <a:off x="1241" y="5147"/>
                <a:ext cx="0" cy="116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8" name="Line 6"/>
              <p:cNvSpPr>
                <a:spLocks noChangeShapeType="1"/>
              </p:cNvSpPr>
              <p:nvPr/>
            </p:nvSpPr>
            <p:spPr bwMode="auto">
              <a:xfrm>
                <a:off x="1823" y="5133"/>
                <a:ext cx="0" cy="116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1" name="Line 9"/>
              <p:cNvSpPr>
                <a:spLocks noChangeShapeType="1"/>
              </p:cNvSpPr>
              <p:nvPr/>
            </p:nvSpPr>
            <p:spPr bwMode="auto">
              <a:xfrm>
                <a:off x="1034" y="6287"/>
                <a:ext cx="521" cy="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2" name="Line 10"/>
              <p:cNvSpPr>
                <a:spLocks noChangeShapeType="1"/>
              </p:cNvSpPr>
              <p:nvPr/>
            </p:nvSpPr>
            <p:spPr bwMode="auto">
              <a:xfrm>
                <a:off x="1512" y="5808"/>
                <a:ext cx="521" cy="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3" name="Line 11"/>
              <p:cNvSpPr>
                <a:spLocks noChangeShapeType="1"/>
              </p:cNvSpPr>
              <p:nvPr/>
            </p:nvSpPr>
            <p:spPr bwMode="auto">
              <a:xfrm>
                <a:off x="1011" y="5437"/>
                <a:ext cx="521" cy="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4" name="Line 12"/>
              <p:cNvSpPr>
                <a:spLocks noChangeShapeType="1"/>
              </p:cNvSpPr>
              <p:nvPr/>
            </p:nvSpPr>
            <p:spPr bwMode="auto">
              <a:xfrm>
                <a:off x="1494" y="6287"/>
                <a:ext cx="521" cy="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5" name="Line 13"/>
              <p:cNvSpPr>
                <a:spLocks noChangeShapeType="1"/>
              </p:cNvSpPr>
              <p:nvPr/>
            </p:nvSpPr>
            <p:spPr bwMode="auto">
              <a:xfrm flipV="1">
                <a:off x="1984" y="5844"/>
                <a:ext cx="0" cy="45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>
                <a:off x="1268" y="5810"/>
                <a:ext cx="521" cy="8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285852" y="2343782"/>
            <a:ext cx="1076693" cy="1500198"/>
          </a:xfrm>
          <a:prstGeom prst="rect">
            <a:avLst/>
          </a:prstGeom>
          <a:solidFill>
            <a:srgbClr val="66CCFF"/>
          </a:solidFill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645291" y="2428868"/>
            <a:ext cx="569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9275" y="2000240"/>
            <a:ext cx="569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071802" y="285728"/>
            <a:ext cx="7809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A=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72534" y="313024"/>
            <a:ext cx="17844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Fs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429256" y="326672"/>
            <a:ext cx="13420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84763" y="313024"/>
            <a:ext cx="16305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(h</a:t>
            </a:r>
            <a:r>
              <a:rPr lang="ru-RU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-h</a:t>
            </a:r>
            <a:r>
              <a:rPr lang="ru-RU" sz="3600" b="1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095552" y="1024046"/>
            <a:ext cx="19517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A=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4857752" y="2445245"/>
            <a:ext cx="150019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843972" y="2483460"/>
            <a:ext cx="12586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745425" y="959290"/>
            <a:ext cx="18982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 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996253" y="928670"/>
            <a:ext cx="20762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2L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285852" y="1700840"/>
            <a:ext cx="1071570" cy="6429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1297727" y="1690738"/>
            <a:ext cx="1071570" cy="5952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500430" y="1748528"/>
            <a:ext cx="16177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857752" y="1714488"/>
            <a:ext cx="23679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2L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14"/>
          <p:cNvSpPr>
            <a:spLocks noChangeArrowheads="1"/>
          </p:cNvSpPr>
          <p:nvPr/>
        </p:nvSpPr>
        <p:spPr bwMode="auto">
          <a:xfrm>
            <a:off x="6357950" y="2771776"/>
            <a:ext cx="121444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=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5" name="Группа 76"/>
          <p:cNvGrpSpPr/>
          <p:nvPr/>
        </p:nvGrpSpPr>
        <p:grpSpPr>
          <a:xfrm>
            <a:off x="7338294" y="2641116"/>
            <a:ext cx="749174" cy="930760"/>
            <a:chOff x="7198089" y="2655398"/>
            <a:chExt cx="648011" cy="930760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7198089" y="2655398"/>
              <a:ext cx="648011" cy="930760"/>
              <a:chOff x="7279" y="1874"/>
              <a:chExt cx="530" cy="926"/>
            </a:xfrm>
          </p:grpSpPr>
          <p:sp>
            <p:nvSpPr>
              <p:cNvPr id="1028" name="Text Box 4"/>
              <p:cNvSpPr txBox="1">
                <a:spLocks noChangeArrowheads="1"/>
              </p:cNvSpPr>
              <p:nvPr/>
            </p:nvSpPr>
            <p:spPr bwMode="auto">
              <a:xfrm>
                <a:off x="7279" y="1874"/>
                <a:ext cx="530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F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029" name="Text Box 5"/>
              <p:cNvSpPr txBox="1">
                <a:spLocks noChangeArrowheads="1"/>
              </p:cNvSpPr>
              <p:nvPr/>
            </p:nvSpPr>
            <p:spPr bwMode="auto">
              <a:xfrm>
                <a:off x="7293" y="2350"/>
                <a:ext cx="455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</a:rPr>
                  <a:t>L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Arial" pitchFamily="34" charset="0"/>
                </a:endParaRPr>
              </a:p>
            </p:txBody>
          </p:sp>
        </p:grpSp>
        <p:cxnSp>
          <p:nvCxnSpPr>
            <p:cNvPr id="76" name="Прямая соединительная линия 75"/>
            <p:cNvCxnSpPr/>
            <p:nvPr/>
          </p:nvCxnSpPr>
          <p:spPr>
            <a:xfrm>
              <a:off x="7274393" y="3202999"/>
              <a:ext cx="285752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81"/>
          <p:cNvGrpSpPr/>
          <p:nvPr/>
        </p:nvGrpSpPr>
        <p:grpSpPr>
          <a:xfrm>
            <a:off x="1285852" y="3170921"/>
            <a:ext cx="1071570" cy="758145"/>
            <a:chOff x="1285852" y="3129977"/>
            <a:chExt cx="1071570" cy="584775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1285852" y="3129977"/>
              <a:ext cx="1071570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1" name="Прямая соединительная линия 80"/>
            <p:cNvCxnSpPr/>
            <p:nvPr/>
          </p:nvCxnSpPr>
          <p:spPr>
            <a:xfrm>
              <a:off x="1285852" y="3134756"/>
              <a:ext cx="107157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4" name="Прямая со стрелкой 83"/>
          <p:cNvCxnSpPr/>
          <p:nvPr/>
        </p:nvCxnSpPr>
        <p:spPr>
          <a:xfrm rot="16200000" flipV="1">
            <a:off x="1327064" y="1813490"/>
            <a:ext cx="1000131" cy="3315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1500166" y="785794"/>
            <a:ext cx="434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0" y="3643314"/>
            <a:ext cx="9144000" cy="255454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7-3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Проволочная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рамка затянута мыльной пленкой. При перемещении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3 см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одной стороны этой рамки совершается работа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6 10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-5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Определите коэффициент поверхностного натяжения.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68144" y="6273225"/>
            <a:ext cx="3275856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Стр.16/Тема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№7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0208 L -0.00035 -0.09575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49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00393 L 0.00191 -0.09829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D01A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9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0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1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2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3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5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64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66" dur="2000" fill="hold"/>
                                        <p:tgtEl>
                                          <p:spTgt spid="30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8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18" grpId="0" animBg="1"/>
      <p:bldP spid="18" grpId="1" animBg="1"/>
      <p:bldP spid="19" grpId="0"/>
      <p:bldP spid="21" grpId="0"/>
      <p:bldP spid="23" grpId="0"/>
      <p:bldP spid="24" grpId="0"/>
      <p:bldP spid="25" grpId="0"/>
      <p:bldP spid="26" grpId="0"/>
      <p:bldP spid="27" grpId="0"/>
      <p:bldP spid="3086" grpId="0"/>
      <p:bldP spid="3086" grpId="1"/>
      <p:bldP spid="3086" grpId="2"/>
      <p:bldP spid="29" grpId="0"/>
      <p:bldP spid="29" grpId="1"/>
      <p:bldP spid="29" grpId="2"/>
      <p:bldP spid="57" grpId="0"/>
      <p:bldP spid="58" grpId="0"/>
      <p:bldP spid="60" grpId="0" animBg="1"/>
      <p:bldP spid="59" grpId="0"/>
      <p:bldP spid="63" grpId="0"/>
      <p:bldP spid="64" grpId="0"/>
      <p:bldP spid="70" grpId="0"/>
      <p:bldP spid="85" grpId="0"/>
      <p:bldP spid="49" grpId="0" animBg="1"/>
      <p:bldP spid="43" grpId="0" build="allAtOnce" animBg="1"/>
      <p:bldP spid="43" grpI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/>
          <p:cNvSpPr/>
          <p:nvPr/>
        </p:nvSpPr>
        <p:spPr>
          <a:xfrm>
            <a:off x="2643174" y="2500306"/>
            <a:ext cx="2714644" cy="642942"/>
          </a:xfrm>
          <a:prstGeom prst="round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286248" y="0"/>
            <a:ext cx="48577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отрыва капель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23532" y="71414"/>
            <a:ext cx="428628" cy="207170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7180" y="881330"/>
            <a:ext cx="396000" cy="1224000"/>
          </a:xfrm>
          <a:prstGeom prst="round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97502" y="2027536"/>
            <a:ext cx="714380" cy="1071570"/>
          </a:xfrm>
          <a:prstGeom prst="ellipse">
            <a:avLst/>
          </a:prstGeom>
          <a:solidFill>
            <a:srgbClr val="66CC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 flipH="1" flipV="1">
            <a:off x="540143" y="2035165"/>
            <a:ext cx="928694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564241" y="3021649"/>
            <a:ext cx="928694" cy="1588"/>
          </a:xfrm>
          <a:prstGeom prst="straightConnector1">
            <a:avLst/>
          </a:prstGeom>
          <a:ln w="57150">
            <a:solidFill>
              <a:srgbClr val="000099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7"/>
          <p:cNvGrpSpPr/>
          <p:nvPr/>
        </p:nvGrpSpPr>
        <p:grpSpPr>
          <a:xfrm>
            <a:off x="384852" y="1085194"/>
            <a:ext cx="1043876" cy="584775"/>
            <a:chOff x="4238415" y="3244334"/>
            <a:chExt cx="1043876" cy="584775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4238415" y="3244334"/>
              <a:ext cx="104387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ПОВ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4270258" y="3282926"/>
              <a:ext cx="428628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Группа 28"/>
          <p:cNvGrpSpPr/>
          <p:nvPr/>
        </p:nvGrpSpPr>
        <p:grpSpPr>
          <a:xfrm>
            <a:off x="296504" y="3143625"/>
            <a:ext cx="731290" cy="584775"/>
            <a:chOff x="4238415" y="3244334"/>
            <a:chExt cx="731290" cy="584775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238415" y="3244334"/>
              <a:ext cx="7312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4270258" y="3282926"/>
              <a:ext cx="428628" cy="1588"/>
            </a:xfrm>
            <a:prstGeom prst="straightConnector1">
              <a:avLst/>
            </a:prstGeom>
            <a:ln w="38100">
              <a:solidFill>
                <a:srgbClr val="0000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Прямоугольник 17"/>
          <p:cNvSpPr/>
          <p:nvPr/>
        </p:nvSpPr>
        <p:spPr>
          <a:xfrm>
            <a:off x="4081824" y="428604"/>
            <a:ext cx="9973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959261" y="996910"/>
            <a:ext cx="13554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71736" y="459098"/>
            <a:ext cx="16770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5357818" y="500042"/>
            <a:ext cx="17139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Н</a:t>
            </a:r>
            <a:endParaRPr kumimoji="0" lang="ru-RU" sz="4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931801" y="928670"/>
            <a:ext cx="9973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43174" y="1578106"/>
            <a:ext cx="17992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71934" y="1500174"/>
            <a:ext cx="9973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3663080"/>
            <a:ext cx="9144000" cy="156966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Какую массу имеет капля воды, вытекающая   из стеклянной трубки диаметром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1мм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(Диаметр шейки капли равен диаметру трубки.)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86612" y="3143248"/>
            <a:ext cx="1857388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№7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71736" y="2428868"/>
            <a:ext cx="7409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14678" y="2442516"/>
            <a:ext cx="15520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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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473266" y="2479504"/>
            <a:ext cx="7120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/g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3D80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703A9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104 L 2.22222E-6 0.0538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" grpId="0"/>
      <p:bldP spid="4" grpId="0" animBg="1"/>
      <p:bldP spid="7" grpId="0" animBg="1"/>
      <p:bldP spid="7" grpId="1" animBg="1"/>
      <p:bldP spid="7" grpId="2" animBg="1"/>
      <p:bldP spid="8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49153" grpId="0" animBg="1"/>
      <p:bldP spid="25" grpId="0" build="allAtOnce" animBg="1"/>
      <p:bldP spid="25" grpId="1" build="p" animBg="1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5495863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-71470" y="4643437"/>
            <a:ext cx="2857488" cy="214314"/>
          </a:xfrm>
          <a:prstGeom prst="rect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14250" y="4429123"/>
            <a:ext cx="142876" cy="142876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214942" y="1357298"/>
            <a:ext cx="3786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Это, если насыщенный,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реально 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00002" y="4429123"/>
            <a:ext cx="142876" cy="142876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85754" y="4429123"/>
            <a:ext cx="142876" cy="142876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71506" y="4429123"/>
            <a:ext cx="142876" cy="142876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285852" y="4429132"/>
            <a:ext cx="142876" cy="142876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500134" y="4429123"/>
            <a:ext cx="142876" cy="142876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785886" y="4429123"/>
            <a:ext cx="142876" cy="142876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071638" y="4429123"/>
            <a:ext cx="142876" cy="142876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357390" y="4429123"/>
            <a:ext cx="142876" cy="142876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631267" y="4452873"/>
            <a:ext cx="142876" cy="142876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215206" y="292124"/>
            <a:ext cx="135732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63%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000760" y="292124"/>
            <a:ext cx="12570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6143636" y="857232"/>
            <a:ext cx="25717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н25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=23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г/м</a:t>
            </a:r>
            <a:r>
              <a:rPr lang="ru-RU" sz="32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601073" y="2221048"/>
            <a:ext cx="12570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2"/>
          <p:cNvGrpSpPr/>
          <p:nvPr/>
        </p:nvGrpSpPr>
        <p:grpSpPr>
          <a:xfrm>
            <a:off x="7643834" y="1928802"/>
            <a:ext cx="1285884" cy="1068212"/>
            <a:chOff x="1912046" y="2860854"/>
            <a:chExt cx="903572" cy="1068212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2000232" y="3498850"/>
              <a:ext cx="357190" cy="158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912046" y="2860856"/>
              <a:ext cx="903572" cy="1068213"/>
              <a:chOff x="7293" y="2004"/>
              <a:chExt cx="657" cy="796"/>
            </a:xfrm>
          </p:grpSpPr>
          <p:sp>
            <p:nvSpPr>
              <p:cNvPr id="26" name="Text Box 3"/>
              <p:cNvSpPr txBox="1">
                <a:spLocks noChangeArrowheads="1"/>
              </p:cNvSpPr>
              <p:nvPr/>
            </p:nvSpPr>
            <p:spPr bwMode="auto">
              <a:xfrm>
                <a:off x="7304" y="2004"/>
                <a:ext cx="530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32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</a:t>
                </a:r>
                <a:r>
                  <a:rPr kumimoji="0" lang="ru-RU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25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7" name="Text Box 4"/>
              <p:cNvSpPr txBox="1">
                <a:spLocks noChangeArrowheads="1"/>
              </p:cNvSpPr>
              <p:nvPr/>
            </p:nvSpPr>
            <p:spPr bwMode="auto">
              <a:xfrm>
                <a:off x="7293" y="2350"/>
                <a:ext cx="657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32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</a:t>
                </a:r>
                <a:r>
                  <a:rPr kumimoji="0" lang="ru-RU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н25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5953072" y="2964747"/>
            <a:ext cx="1143008" cy="60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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25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6858016" y="2928934"/>
            <a:ext cx="1285884" cy="60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</a:t>
            </a: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н25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655709" y="2991375"/>
            <a:ext cx="1202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5631351" y="3571876"/>
            <a:ext cx="1143008" cy="60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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25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6702889" y="3643314"/>
            <a:ext cx="15716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23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г/м</a:t>
            </a:r>
            <a:r>
              <a:rPr lang="ru-RU" sz="32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941461" y="3643126"/>
            <a:ext cx="12025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0,63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7060111" y="4286256"/>
            <a:ext cx="19288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14,5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г/м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 flipV="1">
            <a:off x="5214942" y="2390682"/>
            <a:ext cx="1500198" cy="23750"/>
          </a:xfrm>
          <a:prstGeom prst="straightConnector1">
            <a:avLst/>
          </a:prstGeom>
          <a:ln w="53975">
            <a:solidFill>
              <a:srgbClr val="FF0000"/>
            </a:solidFill>
            <a:headEnd type="stealth"/>
            <a:tailEnd type="none"/>
          </a:ln>
          <a:scene3d>
            <a:camera prst="orthographicFront"/>
            <a:lightRig rig="threePt" dir="t"/>
          </a:scene3d>
          <a:sp3d contourW="6350">
            <a:bevelB h="63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1142976" y="3262374"/>
            <a:ext cx="185738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7"/>
          <p:cNvGrpSpPr/>
          <p:nvPr/>
        </p:nvGrpSpPr>
        <p:grpSpPr>
          <a:xfrm>
            <a:off x="914982" y="1071546"/>
            <a:ext cx="515917" cy="3357577"/>
            <a:chOff x="986452" y="547468"/>
            <a:chExt cx="515917" cy="3112840"/>
          </a:xfrm>
        </p:grpSpPr>
        <p:grpSp>
          <p:nvGrpSpPr>
            <p:cNvPr id="23" name="Группа 34"/>
            <p:cNvGrpSpPr/>
            <p:nvPr/>
          </p:nvGrpSpPr>
          <p:grpSpPr>
            <a:xfrm>
              <a:off x="986452" y="547468"/>
              <a:ext cx="515917" cy="3112840"/>
              <a:chOff x="1000078" y="547468"/>
              <a:chExt cx="515917" cy="3112840"/>
            </a:xfrm>
          </p:grpSpPr>
          <p:sp>
            <p:nvSpPr>
              <p:cNvPr id="50" name="AutoShape 8"/>
              <p:cNvSpPr>
                <a:spLocks noChangeArrowheads="1"/>
              </p:cNvSpPr>
              <p:nvPr/>
            </p:nvSpPr>
            <p:spPr bwMode="auto">
              <a:xfrm rot="856414">
                <a:off x="1348735" y="547468"/>
                <a:ext cx="167260" cy="2891524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Rectangle 9"/>
              <p:cNvSpPr>
                <a:spLocks noChangeArrowheads="1"/>
              </p:cNvSpPr>
              <p:nvPr/>
            </p:nvSpPr>
            <p:spPr bwMode="auto">
              <a:xfrm rot="856414">
                <a:off x="1000078" y="3288540"/>
                <a:ext cx="83630" cy="3717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5" name="Group 11"/>
            <p:cNvGrpSpPr>
              <a:grpSpLocks/>
            </p:cNvGrpSpPr>
            <p:nvPr/>
          </p:nvGrpSpPr>
          <p:grpSpPr bwMode="auto">
            <a:xfrm rot="856414">
              <a:off x="1265845" y="1394390"/>
              <a:ext cx="112670" cy="1574189"/>
              <a:chOff x="3399" y="4152221"/>
              <a:chExt cx="194" cy="1574189"/>
            </a:xfrm>
          </p:grpSpPr>
          <p:sp>
            <p:nvSpPr>
              <p:cNvPr id="43" name="Line 12"/>
              <p:cNvSpPr>
                <a:spLocks noChangeShapeType="1"/>
              </p:cNvSpPr>
              <p:nvPr/>
            </p:nvSpPr>
            <p:spPr bwMode="auto">
              <a:xfrm>
                <a:off x="3449" y="4696247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Line 13"/>
              <p:cNvSpPr>
                <a:spLocks noChangeShapeType="1"/>
              </p:cNvSpPr>
              <p:nvPr/>
            </p:nvSpPr>
            <p:spPr bwMode="auto">
              <a:xfrm>
                <a:off x="3423" y="4152221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Line 14"/>
              <p:cNvSpPr>
                <a:spLocks noChangeShapeType="1"/>
              </p:cNvSpPr>
              <p:nvPr/>
            </p:nvSpPr>
            <p:spPr bwMode="auto">
              <a:xfrm>
                <a:off x="3405" y="572641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Line 15"/>
              <p:cNvSpPr>
                <a:spLocks noChangeShapeType="1"/>
              </p:cNvSpPr>
              <p:nvPr/>
            </p:nvSpPr>
            <p:spPr bwMode="auto">
              <a:xfrm>
                <a:off x="3447" y="4422297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Line 16"/>
              <p:cNvSpPr>
                <a:spLocks noChangeShapeType="1"/>
              </p:cNvSpPr>
              <p:nvPr/>
            </p:nvSpPr>
            <p:spPr bwMode="auto">
              <a:xfrm>
                <a:off x="3403" y="5453356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Line 17"/>
              <p:cNvSpPr>
                <a:spLocks noChangeShapeType="1"/>
              </p:cNvSpPr>
              <p:nvPr/>
            </p:nvSpPr>
            <p:spPr bwMode="auto">
              <a:xfrm>
                <a:off x="3401" y="5180291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Line 18"/>
              <p:cNvSpPr>
                <a:spLocks noChangeShapeType="1"/>
              </p:cNvSpPr>
              <p:nvPr/>
            </p:nvSpPr>
            <p:spPr bwMode="auto">
              <a:xfrm>
                <a:off x="3399" y="4907229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52" name="Line 10"/>
          <p:cNvSpPr>
            <a:spLocks noChangeShapeType="1"/>
          </p:cNvSpPr>
          <p:nvPr/>
        </p:nvSpPr>
        <p:spPr bwMode="auto">
          <a:xfrm rot="840000">
            <a:off x="1166053" y="2612324"/>
            <a:ext cx="45719" cy="1476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rot="5340000" flipH="1" flipV="1">
            <a:off x="1136664" y="2212723"/>
            <a:ext cx="642942" cy="214314"/>
          </a:xfrm>
          <a:prstGeom prst="line">
            <a:avLst/>
          </a:prstGeom>
          <a:ln w="76200">
            <a:solidFill>
              <a:srgbClr val="FF0000"/>
            </a:solidFill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285852" y="3763036"/>
            <a:ext cx="321471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температура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росы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0" y="5214950"/>
            <a:ext cx="9144000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Какова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точка росы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если при температуре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25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относительная влажность 63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% ?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(Используйте табличные данные.)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928794" y="1571612"/>
            <a:ext cx="1143008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004048" y="6273225"/>
            <a:ext cx="4139952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Стр.15/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16" y="0"/>
            <a:ext cx="4929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определим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температуру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росы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39408E-6 L 0.19271 -4.39408E-6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2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3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4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000"/>
                            </p:stCondLst>
                            <p:childTnLst>
                              <p:par>
                                <p:cTn id="1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66 -0.00231 L -0.21129 -0.00231 " pathEditMode="relative" rAng="0" ptsTypes="AA">
                                      <p:cBhvr>
                                        <p:cTn id="1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000"/>
                            </p:stCondLst>
                            <p:childTnLst>
                              <p:par>
                                <p:cTn id="20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71045E-6 L -0.175 0.30296 " pathEditMode="relative" rAng="0" ptsTypes="AA">
                                      <p:cBhvr>
                                        <p:cTn id="20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3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6" dur="4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7" dur="4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4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5" grpId="1"/>
      <p:bldP spid="52" grpId="0" animBg="1"/>
      <p:bldP spid="54" grpId="0" animBg="1"/>
      <p:bldP spid="55" grpId="0" animBg="1"/>
      <p:bldP spid="37" grpId="0" animBg="1"/>
      <p:bldP spid="37" grpId="1" animBg="1"/>
      <p:bldP spid="37" grpId="2" animBg="1"/>
      <p:bldP spid="56" grpId="0" build="allAtOnce" animBg="1"/>
      <p:bldP spid="56" grpId="1" build="p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Какова относительная влажность воздуха в комнате при температуре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если точка росы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(Используйте табличные данные).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42069" y="3714752"/>
            <a:ext cx="15231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</a:rPr>
              <a:t>н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9,4</a:t>
            </a:r>
            <a:endParaRPr lang="ru-RU" sz="3200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330725" y="1500174"/>
            <a:ext cx="2000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н20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=17,3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78089" y="3143248"/>
            <a:ext cx="1731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ru-RU" sz="2800" b="1" baseline="-300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РОСЫ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=10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42003" y="4464024"/>
            <a:ext cx="12570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40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895137" y="4320480"/>
            <a:ext cx="1292976" cy="1037346"/>
            <a:chOff x="6422296" y="5531566"/>
            <a:chExt cx="1292976" cy="1037346"/>
          </a:xfrm>
        </p:grpSpPr>
        <p:grpSp>
          <p:nvGrpSpPr>
            <p:cNvPr id="10" name="Group 2"/>
            <p:cNvGrpSpPr>
              <a:grpSpLocks/>
            </p:cNvGrpSpPr>
            <p:nvPr/>
          </p:nvGrpSpPr>
          <p:grpSpPr bwMode="auto">
            <a:xfrm>
              <a:off x="6422288" y="5531563"/>
              <a:ext cx="1292975" cy="1037345"/>
              <a:chOff x="7132" y="2027"/>
              <a:chExt cx="877" cy="773"/>
            </a:xfrm>
          </p:grpSpPr>
          <p:sp>
            <p:nvSpPr>
              <p:cNvPr id="12" name="Text Box 3"/>
              <p:cNvSpPr txBox="1">
                <a:spLocks noChangeArrowheads="1"/>
              </p:cNvSpPr>
              <p:nvPr/>
            </p:nvSpPr>
            <p:spPr bwMode="auto">
              <a:xfrm>
                <a:off x="7241" y="2027"/>
                <a:ext cx="768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8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8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9,4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3" name="Text Box 4"/>
              <p:cNvSpPr txBox="1">
                <a:spLocks noChangeArrowheads="1"/>
              </p:cNvSpPr>
              <p:nvPr/>
            </p:nvSpPr>
            <p:spPr bwMode="auto">
              <a:xfrm>
                <a:off x="7132" y="2350"/>
                <a:ext cx="727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8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8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17,3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cxnSp>
          <p:nvCxnSpPr>
            <p:cNvPr id="11" name="Прямая соединительная линия 10"/>
            <p:cNvCxnSpPr/>
            <p:nvPr/>
          </p:nvCxnSpPr>
          <p:spPr>
            <a:xfrm>
              <a:off x="6715140" y="6000768"/>
              <a:ext cx="357190" cy="158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Прямоугольник 13"/>
          <p:cNvSpPr/>
          <p:nvPr/>
        </p:nvSpPr>
        <p:spPr>
          <a:xfrm>
            <a:off x="8045237" y="4536448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0,54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61946" y="4435626"/>
            <a:ext cx="6046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571636"/>
            <a:ext cx="5495863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 стрелкой 17"/>
          <p:cNvCxnSpPr/>
          <p:nvPr/>
        </p:nvCxnSpPr>
        <p:spPr>
          <a:xfrm>
            <a:off x="1170272" y="4612952"/>
            <a:ext cx="185738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-1428792" y="5715016"/>
            <a:ext cx="185738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357818" y="2143116"/>
            <a:ext cx="3786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Это, если насыщенный,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реально 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86612" y="6273249"/>
            <a:ext cx="1857388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№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39408E-6 L 0.19271 -4.39408E-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4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4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4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39408E-6 L 0.19271 -4.39408E-6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14" grpId="0"/>
      <p:bldP spid="14" grpId="1"/>
      <p:bldP spid="15" grpId="0"/>
      <p:bldP spid="20" grpId="0"/>
      <p:bldP spid="21" grpId="0" build="allAtOnce" animBg="1"/>
      <p:bldP spid="21" grpId="1" build="p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7614</TotalTime>
  <Words>1476</Words>
  <Application>Microsoft Office PowerPoint</Application>
  <PresentationFormat>Экран (4:3)</PresentationFormat>
  <Paragraphs>470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Трек</vt:lpstr>
      <vt:lpstr>Слайд 1</vt:lpstr>
      <vt:lpstr>Домашнее задание.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User</cp:lastModifiedBy>
  <cp:revision>1070</cp:revision>
  <dcterms:created xsi:type="dcterms:W3CDTF">2009-11-04T14:29:22Z</dcterms:created>
  <dcterms:modified xsi:type="dcterms:W3CDTF">2018-10-08T16:01:44Z</dcterms:modified>
</cp:coreProperties>
</file>