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ctiveX/activeX1.xml" ContentType="application/vnd.ms-office.activeX+xml"/>
  <Override PartName="/ppt/activeX/activeX1.bin" ContentType="application/vnd.ms-office.activeX"/>
  <Override PartName="/ppt/activeX/activeX2.xml" ContentType="application/vnd.ms-office.activeX+xml"/>
  <Override PartName="/ppt/activeX/activeX2.bin" ContentType="application/vnd.ms-office.activeX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65"/>
  </p:notesMasterIdLst>
  <p:sldIdLst>
    <p:sldId id="293" r:id="rId2"/>
    <p:sldId id="273" r:id="rId3"/>
    <p:sldId id="339" r:id="rId4"/>
    <p:sldId id="256" r:id="rId5"/>
    <p:sldId id="303" r:id="rId6"/>
    <p:sldId id="348" r:id="rId7"/>
    <p:sldId id="349" r:id="rId8"/>
    <p:sldId id="347" r:id="rId9"/>
    <p:sldId id="350" r:id="rId10"/>
    <p:sldId id="352" r:id="rId11"/>
    <p:sldId id="351" r:id="rId12"/>
    <p:sldId id="353" r:id="rId13"/>
    <p:sldId id="296" r:id="rId14"/>
    <p:sldId id="337" r:id="rId15"/>
    <p:sldId id="362" r:id="rId16"/>
    <p:sldId id="295" r:id="rId17"/>
    <p:sldId id="300" r:id="rId18"/>
    <p:sldId id="287" r:id="rId19"/>
    <p:sldId id="297" r:id="rId20"/>
    <p:sldId id="340" r:id="rId21"/>
    <p:sldId id="341" r:id="rId22"/>
    <p:sldId id="342" r:id="rId23"/>
    <p:sldId id="343" r:id="rId24"/>
    <p:sldId id="344" r:id="rId25"/>
    <p:sldId id="345" r:id="rId26"/>
    <p:sldId id="299" r:id="rId27"/>
    <p:sldId id="304" r:id="rId28"/>
    <p:sldId id="305" r:id="rId29"/>
    <p:sldId id="312" r:id="rId30"/>
    <p:sldId id="270" r:id="rId31"/>
    <p:sldId id="271" r:id="rId32"/>
    <p:sldId id="272" r:id="rId33"/>
    <p:sldId id="346" r:id="rId34"/>
    <p:sldId id="317" r:id="rId35"/>
    <p:sldId id="318" r:id="rId36"/>
    <p:sldId id="319" r:id="rId37"/>
    <p:sldId id="320" r:id="rId38"/>
    <p:sldId id="321" r:id="rId39"/>
    <p:sldId id="322" r:id="rId40"/>
    <p:sldId id="323" r:id="rId41"/>
    <p:sldId id="324" r:id="rId42"/>
    <p:sldId id="325" r:id="rId43"/>
    <p:sldId id="326" r:id="rId44"/>
    <p:sldId id="327" r:id="rId45"/>
    <p:sldId id="306" r:id="rId46"/>
    <p:sldId id="307" r:id="rId47"/>
    <p:sldId id="308" r:id="rId48"/>
    <p:sldId id="309" r:id="rId49"/>
    <p:sldId id="310" r:id="rId50"/>
    <p:sldId id="311" r:id="rId51"/>
    <p:sldId id="315" r:id="rId52"/>
    <p:sldId id="338" r:id="rId53"/>
    <p:sldId id="316" r:id="rId54"/>
    <p:sldId id="313" r:id="rId55"/>
    <p:sldId id="314" r:id="rId56"/>
    <p:sldId id="354" r:id="rId57"/>
    <p:sldId id="355" r:id="rId58"/>
    <p:sldId id="356" r:id="rId59"/>
    <p:sldId id="357" r:id="rId60"/>
    <p:sldId id="358" r:id="rId61"/>
    <p:sldId id="359" r:id="rId62"/>
    <p:sldId id="360" r:id="rId63"/>
    <p:sldId id="361" r:id="rId6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000FF"/>
    <a:srgbClr val="006600"/>
    <a:srgbClr val="F9E3A5"/>
    <a:srgbClr val="003300"/>
    <a:srgbClr val="0033CC"/>
    <a:srgbClr val="F90101"/>
    <a:srgbClr val="339933"/>
    <a:srgbClr val="8E6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31" autoAdjust="0"/>
    <p:restoredTop sz="93805" autoAdjust="0"/>
  </p:normalViewPr>
  <p:slideViewPr>
    <p:cSldViewPr>
      <p:cViewPr>
        <p:scale>
          <a:sx n="73" d="100"/>
          <a:sy n="73" d="100"/>
        </p:scale>
        <p:origin x="-1920" y="-3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7" d="100"/>
        <a:sy n="87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activeX1.xml><?xml version="1.0" encoding="utf-8"?>
<ax:ocx xmlns:ax="http://schemas.microsoft.com/office/2006/activeX" xmlns:r="http://schemas.openxmlformats.org/officeDocument/2006/relationships" ax:classid="{5512D11C-5CC6-11CF-8D67-00AA00BDCE1D}" ax:persistence="persistStream" r:id="rId1"/>
</file>

<file path=ppt/activeX/activeX2.xml><?xml version="1.0" encoding="utf-8"?>
<ax:ocx xmlns:ax="http://schemas.microsoft.com/office/2006/activeX" xmlns:r="http://schemas.openxmlformats.org/officeDocument/2006/relationships" ax:classid="{5512D11C-5CC6-11CF-8D67-00AA00BDCE1D}" ax:persistence="persistStream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846693D7-88DF-4F2F-B581-196637C2216A}" type="datetimeFigureOut">
              <a:rPr lang="ru-RU"/>
              <a:pPr>
                <a:defRPr/>
              </a:pPr>
              <a:t>26.09.2020</a:t>
            </a:fld>
            <a:endParaRPr lang="ru-RU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481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1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4B15717C-298D-4083-BA6F-E30A1CB358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57217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ru-RU" smtClean="0"/>
              <a:t>Работа в парах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7"/>
          <p:cNvSpPr>
            <a:spLocks noChangeArrowheads="1"/>
          </p:cNvSpPr>
          <p:nvPr/>
        </p:nvSpPr>
        <p:spPr bwMode="ltGray">
          <a:xfrm>
            <a:off x="-1588" y="5157788"/>
            <a:ext cx="9145588" cy="1708150"/>
          </a:xfrm>
          <a:prstGeom prst="rect">
            <a:avLst/>
          </a:prstGeom>
          <a:solidFill>
            <a:srgbClr val="FFFFE5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zh-CN" altLang="en-US">
              <a:ea typeface="宋体" pitchFamily="2" charset="-122"/>
            </a:endParaRPr>
          </a:p>
        </p:txBody>
      </p:sp>
      <p:sp>
        <p:nvSpPr>
          <p:cNvPr id="5" name="Rectangle 19"/>
          <p:cNvSpPr>
            <a:spLocks noChangeArrowheads="1"/>
          </p:cNvSpPr>
          <p:nvPr/>
        </p:nvSpPr>
        <p:spPr bwMode="ltGray">
          <a:xfrm>
            <a:off x="1270000" y="4933950"/>
            <a:ext cx="7874000" cy="223838"/>
          </a:xfrm>
          <a:prstGeom prst="rect">
            <a:avLst/>
          </a:prstGeom>
          <a:solidFill>
            <a:srgbClr val="339966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6" name="Rectangle 20"/>
          <p:cNvSpPr>
            <a:spLocks noChangeArrowheads="1"/>
          </p:cNvSpPr>
          <p:nvPr/>
        </p:nvSpPr>
        <p:spPr bwMode="gray">
          <a:xfrm>
            <a:off x="3175" y="4935538"/>
            <a:ext cx="1282700" cy="222250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7" name="Rectangle 24"/>
          <p:cNvSpPr>
            <a:spLocks noChangeArrowheads="1"/>
          </p:cNvSpPr>
          <p:nvPr userDrawn="1"/>
        </p:nvSpPr>
        <p:spPr bwMode="invGray">
          <a:xfrm flipH="1">
            <a:off x="8221663" y="0"/>
            <a:ext cx="136525" cy="928688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8" name="Rectangle 25"/>
          <p:cNvSpPr>
            <a:spLocks noChangeArrowheads="1"/>
          </p:cNvSpPr>
          <p:nvPr/>
        </p:nvSpPr>
        <p:spPr bwMode="invGray">
          <a:xfrm>
            <a:off x="250825" y="260350"/>
            <a:ext cx="8569325" cy="4392613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9" name="Rectangle 26"/>
          <p:cNvSpPr>
            <a:spLocks noChangeArrowheads="1"/>
          </p:cNvSpPr>
          <p:nvPr/>
        </p:nvSpPr>
        <p:spPr bwMode="invGray">
          <a:xfrm>
            <a:off x="7775575" y="908050"/>
            <a:ext cx="1368425" cy="1439863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pic>
        <p:nvPicPr>
          <p:cNvPr id="10" name="Рисунок 15" descr="occupations_bike_repair_s.gif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35888" y="928688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6" descr="science_machines.gif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4000500"/>
            <a:ext cx="3914775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1752600" y="3733800"/>
            <a:ext cx="6019800" cy="3810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000"/>
            </a:lvl1pPr>
          </a:lstStyle>
          <a:p>
            <a:r>
              <a:rPr lang="ru-RU" altLang="zh-CN" smtClean="0"/>
              <a:t>Образец подзаголовка</a:t>
            </a:r>
            <a:endParaRPr lang="zh-CN" alt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1981200"/>
            <a:ext cx="7239000" cy="1524000"/>
          </a:xfrm>
        </p:spPr>
        <p:txBody>
          <a:bodyPr/>
          <a:lstStyle>
            <a:lvl1pPr>
              <a:defRPr sz="4000" b="0"/>
            </a:lvl1pPr>
          </a:lstStyle>
          <a:p>
            <a:r>
              <a:rPr lang="ru-RU" altLang="zh-CN" dirty="0" smtClean="0"/>
              <a:t>Образец заголовка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8475" y="233363"/>
            <a:ext cx="2130425" cy="62769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33363"/>
            <a:ext cx="6238875" cy="62769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ellipse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D218F2-B895-432F-8D90-9ED9155477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62063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62063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15"/>
          <p:cNvSpPr>
            <a:spLocks noChangeArrowheads="1"/>
          </p:cNvSpPr>
          <p:nvPr/>
        </p:nvSpPr>
        <p:spPr bwMode="ltGray">
          <a:xfrm>
            <a:off x="0" y="981075"/>
            <a:ext cx="250825" cy="5891213"/>
          </a:xfrm>
          <a:prstGeom prst="rect">
            <a:avLst/>
          </a:prstGeom>
          <a:solidFill>
            <a:srgbClr val="339966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ltGray">
          <a:xfrm>
            <a:off x="0" y="0"/>
            <a:ext cx="1403350" cy="1247775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2" name="Rectangle 18"/>
          <p:cNvSpPr>
            <a:spLocks noChangeArrowheads="1"/>
          </p:cNvSpPr>
          <p:nvPr/>
        </p:nvSpPr>
        <p:spPr bwMode="invGray">
          <a:xfrm>
            <a:off x="8820150" y="0"/>
            <a:ext cx="73025" cy="765175"/>
          </a:xfrm>
          <a:prstGeom prst="rect">
            <a:avLst/>
          </a:prstGeom>
          <a:solidFill>
            <a:srgbClr val="FFCC00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3" name="Rectangle 19"/>
          <p:cNvSpPr>
            <a:spLocks noChangeArrowheads="1"/>
          </p:cNvSpPr>
          <p:nvPr/>
        </p:nvSpPr>
        <p:spPr bwMode="white">
          <a:xfrm>
            <a:off x="179388" y="134938"/>
            <a:ext cx="8785225" cy="773112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4" name="Line 20"/>
          <p:cNvSpPr>
            <a:spLocks noChangeShapeType="1"/>
          </p:cNvSpPr>
          <p:nvPr/>
        </p:nvSpPr>
        <p:spPr bwMode="auto">
          <a:xfrm>
            <a:off x="468313" y="6481763"/>
            <a:ext cx="8424862" cy="0"/>
          </a:xfrm>
          <a:prstGeom prst="line">
            <a:avLst/>
          </a:prstGeom>
          <a:noFill/>
          <a:ln w="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62063"/>
            <a:ext cx="8229600" cy="524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46" name="Rectangle 22"/>
          <p:cNvSpPr>
            <a:spLocks noChangeArrowheads="1"/>
          </p:cNvSpPr>
          <p:nvPr/>
        </p:nvSpPr>
        <p:spPr bwMode="invGray">
          <a:xfrm>
            <a:off x="1187450" y="908050"/>
            <a:ext cx="7956550" cy="144463"/>
          </a:xfrm>
          <a:prstGeom prst="rect">
            <a:avLst/>
          </a:prstGeom>
          <a:solidFill>
            <a:srgbClr val="FFCC00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33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1547813" y="233363"/>
            <a:ext cx="7431087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7" r:id="rId1"/>
    <p:sldLayoutId id="2147483958" r:id="rId2"/>
    <p:sldLayoutId id="2147483959" r:id="rId3"/>
    <p:sldLayoutId id="2147483960" r:id="rId4"/>
    <p:sldLayoutId id="2147483961" r:id="rId5"/>
    <p:sldLayoutId id="2147483962" r:id="rId6"/>
    <p:sldLayoutId id="2147483963" r:id="rId7"/>
    <p:sldLayoutId id="2147483964" r:id="rId8"/>
    <p:sldLayoutId id="2147483965" r:id="rId9"/>
    <p:sldLayoutId id="2147483966" r:id="rId10"/>
    <p:sldLayoutId id="2147483967" r:id="rId11"/>
    <p:sldLayoutId id="2147483968" r:id="rId12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2800">
          <a:solidFill>
            <a:srgbClr val="339933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3C43F"/>
        </a:buClr>
        <a:buFont typeface="Wingdings" pitchFamily="2" charset="2"/>
        <a:buChar char="§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5.wav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5" Type="http://schemas.openxmlformats.org/officeDocument/2006/relationships/audio" Target="../media/audio5.wav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4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8.wav"/><Relationship Id="rId4" Type="http://schemas.openxmlformats.org/officeDocument/2006/relationships/audio" Target="../media/audio2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7" Type="http://schemas.openxmlformats.org/officeDocument/2006/relationships/image" Target="../media/image2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5.wav"/><Relationship Id="rId4" Type="http://schemas.openxmlformats.org/officeDocument/2006/relationships/audio" Target="../media/audio2.wav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4.wav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audio" Target="../media/audio5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audio" Target="../media/audio5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image" Target="../media/image2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1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8.wav"/><Relationship Id="rId4" Type="http://schemas.openxmlformats.org/officeDocument/2006/relationships/audio" Target="../media/audio1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29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3.png"/><Relationship Id="rId4" Type="http://schemas.openxmlformats.org/officeDocument/2006/relationships/audio" Target="../media/audio5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gi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jpeg"/><Relationship Id="rId4" Type="http://schemas.openxmlformats.org/officeDocument/2006/relationships/image" Target="../media/image3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3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gif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gi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jpeg"/><Relationship Id="rId4" Type="http://schemas.openxmlformats.org/officeDocument/2006/relationships/image" Target="../media/image49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2.wav"/><Relationship Id="rId7" Type="http://schemas.openxmlformats.org/officeDocument/2006/relationships/audio" Target="../media/audio8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7.wav"/><Relationship Id="rId10" Type="http://schemas.openxmlformats.org/officeDocument/2006/relationships/image" Target="../media/image12.png"/><Relationship Id="rId4" Type="http://schemas.openxmlformats.org/officeDocument/2006/relationships/audio" Target="../media/audio1.wav"/><Relationship Id="rId9" Type="http://schemas.openxmlformats.org/officeDocument/2006/relationships/image" Target="../media/image11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gif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gif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9.png"/><Relationship Id="rId5" Type="http://schemas.openxmlformats.org/officeDocument/2006/relationships/image" Target="../media/image57.wmf"/><Relationship Id="rId4" Type="http://schemas.openxmlformats.org/officeDocument/2006/relationships/oleObject" Target="../embeddings/oleObject1.bin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2.xml"/><Relationship Id="rId7" Type="http://schemas.openxmlformats.org/officeDocument/2006/relationships/image" Target="../media/image63.wmf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png"/><Relationship Id="rId5" Type="http://schemas.openxmlformats.org/officeDocument/2006/relationships/audio" Target="../media/audio4.wav"/><Relationship Id="rId4" Type="http://schemas.openxmlformats.org/officeDocument/2006/relationships/audio" Target="../media/audio5.wav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4.png"/><Relationship Id="rId4" Type="http://schemas.openxmlformats.org/officeDocument/2006/relationships/audio" Target="../media/audio4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5" Type="http://schemas.openxmlformats.org/officeDocument/2006/relationships/audio" Target="../media/audio7.wav"/><Relationship Id="rId4" Type="http://schemas.openxmlformats.org/officeDocument/2006/relationships/audio" Target="../media/audio1.wav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png"/><Relationship Id="rId5" Type="http://schemas.openxmlformats.org/officeDocument/2006/relationships/audio" Target="../media/audio4.wav"/><Relationship Id="rId4" Type="http://schemas.openxmlformats.org/officeDocument/2006/relationships/audio" Target="../media/audio7.wav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7.png"/><Relationship Id="rId4" Type="http://schemas.openxmlformats.org/officeDocument/2006/relationships/audio" Target="../media/audio4.wav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7" Type="http://schemas.openxmlformats.org/officeDocument/2006/relationships/image" Target="../media/image67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5.wav"/><Relationship Id="rId4" Type="http://schemas.openxmlformats.org/officeDocument/2006/relationships/audio" Target="../media/audio2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6652067"/>
              </p:ext>
            </p:extLst>
          </p:nvPr>
        </p:nvGraphicFramePr>
        <p:xfrm>
          <a:off x="0" y="2"/>
          <a:ext cx="9144000" cy="6628180"/>
        </p:xfrm>
        <a:graphic>
          <a:graphicData uri="http://schemas.openxmlformats.org/drawingml/2006/table">
            <a:tbl>
              <a:tblPr/>
              <a:tblGrid>
                <a:gridCol w="495475"/>
                <a:gridCol w="8077053"/>
                <a:gridCol w="571472"/>
              </a:tblGrid>
              <a:tr h="233133">
                <a:tc gridSpan="3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раздел (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</a:rPr>
                        <a:t>I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)             </a:t>
                      </a:r>
                      <a:r>
                        <a:rPr lang="ru-RU" sz="1600" b="1" dirty="0" smtClean="0">
                          <a:latin typeface="Times New Roman"/>
                          <a:ea typeface="Times New Roman"/>
                        </a:rPr>
                        <a:t>                          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Урок - 7 (т5) № 7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51807" marR="518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3133">
                <a:tc gridSpan="3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ТЕМА:                                 </a:t>
                      </a:r>
                      <a:r>
                        <a:rPr lang="ru-RU" sz="1600" b="1" cap="all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Инерция.   масса тела</a:t>
                      </a:r>
                      <a:r>
                        <a:rPr lang="ru-RU" sz="1600" b="1">
                          <a:latin typeface="Times New Roman"/>
                          <a:ea typeface="Times New Roman"/>
                        </a:rPr>
                        <a:t>.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51807" marR="5180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40988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ЦЕЛИ:1.</a:t>
                      </a: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 Создать условия для </a:t>
                      </a: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усвоения знаний по теме №4.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400" b="1" dirty="0" smtClean="0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. </a:t>
                      </a: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Создать условия для </a:t>
                      </a: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восприятия понятий  "</a:t>
                      </a:r>
                      <a:r>
                        <a:rPr lang="ru-RU" sz="14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инерция"  взаимодействие тел, инертность, "</a:t>
                      </a:r>
                      <a:r>
                        <a:rPr lang="ru-RU" sz="1400" b="1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масса»</a:t>
                      </a:r>
                      <a:r>
                        <a:rPr lang="ru-RU" sz="1400" b="1" dirty="0" smtClean="0">
                          <a:latin typeface="Times New Roman"/>
                          <a:ea typeface="Times New Roman"/>
                        </a:rPr>
                        <a:t>.            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51807" marR="518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6266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u="sng" cap="all">
                          <a:latin typeface="Times New Roman"/>
                          <a:ea typeface="Times New Roman"/>
                        </a:rPr>
                        <a:t>Задачи:</a:t>
                      </a:r>
                      <a:r>
                        <a:rPr lang="ru-RU" sz="1400" b="1" cap="all">
                          <a:latin typeface="Times New Roman"/>
                          <a:ea typeface="Times New Roman"/>
                        </a:rPr>
                        <a:t> 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способствовать усвоению </a:t>
                      </a:r>
                      <a:r>
                        <a:rPr lang="ru-RU" sz="1400" b="1">
                          <a:latin typeface="Times New Roman"/>
                          <a:ea typeface="Times New Roman"/>
                        </a:rPr>
                        <a:t> материала темы №3 и восприятию материала темы №4.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51807" marR="518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8114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i="1" u="sng" cap="all" dirty="0" err="1">
                          <a:latin typeface="Times New Roman"/>
                          <a:ea typeface="Times New Roman"/>
                        </a:rPr>
                        <a:t>ТИп</a:t>
                      </a:r>
                      <a:r>
                        <a:rPr lang="ru-RU" sz="1400" b="1" i="1" u="sng" cap="all" dirty="0">
                          <a:latin typeface="Times New Roman"/>
                          <a:ea typeface="Times New Roman"/>
                        </a:rPr>
                        <a:t> УРОКА</a:t>
                      </a:r>
                      <a:r>
                        <a:rPr lang="ru-RU" sz="1400" cap="all" dirty="0">
                          <a:latin typeface="Times New Roman"/>
                          <a:ea typeface="Times New Roman"/>
                        </a:rPr>
                        <a:t>: </a:t>
                      </a:r>
                      <a:r>
                        <a:rPr lang="ru-RU" sz="1400" cap="all" dirty="0" smtClean="0">
                          <a:latin typeface="Times New Roman"/>
                          <a:ea typeface="Times New Roman"/>
                        </a:rPr>
                        <a:t>   </a:t>
                      </a:r>
                      <a:r>
                        <a:rPr lang="ru-RU" sz="1400" i="1" dirty="0" smtClean="0">
                          <a:latin typeface="Times New Roman"/>
                          <a:ea typeface="Times New Roman"/>
                        </a:rPr>
                        <a:t>комбинированный </a:t>
                      </a:r>
                      <a:r>
                        <a:rPr lang="ru-RU" sz="1400" i="1" dirty="0">
                          <a:latin typeface="Times New Roman"/>
                          <a:ea typeface="Times New Roman"/>
                        </a:rPr>
                        <a:t>с элементами технологии усвоения и изучения нового материала.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51807" marR="518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6266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 u="sng" cap="all" dirty="0">
                          <a:latin typeface="Times New Roman"/>
                          <a:ea typeface="Times New Roman"/>
                        </a:rPr>
                        <a:t>ВИД УРО КА:</a:t>
                      </a: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 объяснительно иллюстративный в форме эвристической беседы с частично поисковыми элементами и демонстрациями.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51807" marR="518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91056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ДЕМОНСТРАЦИИ:1</a:t>
                      </a: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.Инертность( груз с нитками) .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              </a:t>
                      </a:r>
                      <a:r>
                        <a:rPr lang="ru-RU" sz="1400" b="1" dirty="0" smtClean="0">
                          <a:latin typeface="Times New Roman"/>
                          <a:ea typeface="Times New Roman"/>
                        </a:rPr>
                        <a:t>          2.Инерция </a:t>
                      </a: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( отклонение отвеса при </a:t>
                      </a:r>
                      <a:r>
                        <a:rPr lang="ru-RU" sz="1400" b="1" dirty="0" err="1">
                          <a:latin typeface="Times New Roman"/>
                          <a:ea typeface="Times New Roman"/>
                        </a:rPr>
                        <a:t>ускор</a:t>
                      </a: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.  </a:t>
                      </a:r>
                      <a:r>
                        <a:rPr lang="ru-RU" sz="1400" b="1" dirty="0" smtClean="0">
                          <a:latin typeface="Times New Roman"/>
                          <a:ea typeface="Times New Roman"/>
                        </a:rPr>
                        <a:t>движении).</a:t>
                      </a:r>
                      <a:endParaRPr lang="ru-RU" sz="12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cap="all" dirty="0" smtClean="0">
                          <a:latin typeface="Times New Roman"/>
                          <a:ea typeface="Times New Roman"/>
                        </a:rPr>
                        <a:t>                        </a:t>
                      </a:r>
                      <a:r>
                        <a:rPr lang="ru-RU" sz="1400" b="1" cap="all" dirty="0" smtClean="0">
                          <a:latin typeface="Times New Roman"/>
                          <a:ea typeface="Times New Roman"/>
                        </a:rPr>
                        <a:t>3.</a:t>
                      </a:r>
                      <a:r>
                        <a:rPr lang="ru-RU" sz="1400" b="1" dirty="0" smtClean="0">
                          <a:latin typeface="Times New Roman"/>
                          <a:ea typeface="Times New Roman"/>
                        </a:rPr>
                        <a:t>Измерение массы с помощью рычажных весов.</a:t>
                      </a:r>
                      <a:endParaRPr lang="ru-RU" sz="12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i="1" u="sng" cap="all" dirty="0" smtClean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400" b="1" cap="all" dirty="0" smtClean="0">
                          <a:latin typeface="Times New Roman"/>
                          <a:ea typeface="Times New Roman"/>
                        </a:rPr>
                        <a:t>4.</a:t>
                      </a:r>
                      <a:r>
                        <a:rPr lang="ru-RU" sz="1400" b="1" dirty="0" smtClean="0">
                          <a:latin typeface="Times New Roman"/>
                          <a:ea typeface="Times New Roman"/>
                        </a:rPr>
                        <a:t>Сравнение </a:t>
                      </a: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масс тел, имеющих одинаковый объём, и объёмов тел, имеющих одинаковые массы.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51807" marR="5180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31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51807" marR="51807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ХОД УРОКА: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51807" marR="51807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51807" marR="51807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1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cap="all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51807" marR="5180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>
                          <a:latin typeface="Times New Roman"/>
                          <a:ea typeface="Times New Roman"/>
                        </a:rPr>
                        <a:t>Консультация по теме №4.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51807" marR="5180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3м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51807" marR="518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6852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u="sng" cap="all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51807" marR="5180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 dirty="0">
                          <a:latin typeface="Times New Roman"/>
                          <a:ea typeface="Times New Roman"/>
                        </a:rPr>
                        <a:t>Процесс усвоения 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365125" algn="l"/>
                        </a:tabLst>
                      </a:pPr>
                      <a:r>
                        <a:rPr lang="ru-RU" sz="1400" b="1" i="1" dirty="0" err="1">
                          <a:latin typeface="Times New Roman"/>
                          <a:ea typeface="Times New Roman"/>
                        </a:rPr>
                        <a:t>аудиализация</a:t>
                      </a:r>
                      <a:r>
                        <a:rPr lang="ru-RU" sz="1400" b="1" i="1" dirty="0">
                          <a:latin typeface="Times New Roman"/>
                          <a:ea typeface="Times New Roman"/>
                        </a:rPr>
                        <a:t>  -  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-"/>
                        <a:tabLst>
                          <a:tab pos="1231900" algn="l"/>
                        </a:tabLst>
                      </a:pPr>
                      <a:r>
                        <a:rPr lang="ru-RU" sz="3600" b="1" i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равномерное движение</a:t>
                      </a:r>
                      <a:endParaRPr lang="ru-RU" sz="36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-"/>
                        <a:tabLst>
                          <a:tab pos="1231900" algn="l"/>
                        </a:tabLst>
                      </a:pPr>
                      <a:r>
                        <a:rPr lang="ru-RU" sz="3600" b="1" i="1" dirty="0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</a:rPr>
                        <a:t>неравномерное движение</a:t>
                      </a:r>
                      <a:endParaRPr lang="ru-RU" sz="3600" b="1" dirty="0">
                        <a:solidFill>
                          <a:srgbClr val="0033CC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102235"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Times New Roman"/>
                          <a:ea typeface="Times New Roman"/>
                        </a:rPr>
                        <a:t>*  визуализация   - 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51807" marR="5180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51807" marR="518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1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u="sng" cap="all">
                          <a:latin typeface="Times New Roman"/>
                          <a:ea typeface="Times New Roman"/>
                        </a:rPr>
                        <a:t>3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51807" marR="5180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Создание проблемной ситуации: Может ли изменить скорость одинокое тело</a:t>
                      </a:r>
                      <a:r>
                        <a:rPr lang="ru-RU" sz="1600" b="1" i="1" dirty="0">
                          <a:latin typeface="Times New Roman"/>
                          <a:ea typeface="Times New Roman"/>
                        </a:rPr>
                        <a:t>?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 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51807" marR="5180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2м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51807" marR="518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1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u="sng" cap="all">
                          <a:latin typeface="Times New Roman"/>
                          <a:ea typeface="Times New Roman"/>
                        </a:rPr>
                        <a:t>4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51807" marR="5180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>
                          <a:latin typeface="Times New Roman"/>
                          <a:ea typeface="Times New Roman"/>
                        </a:rPr>
                        <a:t>Эвристическая беседа по материалу темы</a:t>
                      </a:r>
                      <a:r>
                        <a:rPr lang="ru-RU" sz="1400" b="1" i="1">
                          <a:latin typeface="Times New Roman"/>
                          <a:ea typeface="Times New Roman"/>
                        </a:rPr>
                        <a:t> 5</a:t>
                      </a:r>
                      <a:r>
                        <a:rPr lang="ru-RU" sz="1400" i="1">
                          <a:latin typeface="Times New Roman"/>
                          <a:ea typeface="Times New Roman"/>
                        </a:rPr>
                        <a:t> с демонстрациями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51807" marR="5180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51807" marR="518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1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u="sng" cap="all">
                          <a:latin typeface="Times New Roman"/>
                          <a:ea typeface="Times New Roman"/>
                        </a:rPr>
                        <a:t>5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51807" marR="5180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Times New Roman"/>
                        </a:rPr>
                        <a:t>Повторение темы по ОК</a:t>
                      </a:r>
                    </a:p>
                  </a:txBody>
                  <a:tcPr marL="51807" marR="5180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51807" marR="518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741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b="1" cap="all">
                        <a:latin typeface="Times New Roman"/>
                      </a:endParaRPr>
                    </a:p>
                  </a:txBody>
                  <a:tcPr marL="51807" marR="5180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>
                          <a:latin typeface="Times New Roman"/>
                          <a:ea typeface="Times New Roman"/>
                        </a:rPr>
                        <a:t>Первичная обратная связь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>
                          <a:latin typeface="Times New Roman"/>
                          <a:ea typeface="Times New Roman"/>
                        </a:rPr>
                        <a:t>стр.30.??? №2,3,4,5.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51807" marR="518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51807" marR="518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1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cap="all">
                          <a:latin typeface="Times New Roman"/>
                        </a:rPr>
                        <a:t>д.з</a:t>
                      </a:r>
                    </a:p>
                  </a:txBody>
                  <a:tcPr marL="51807" marR="5180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latin typeface="Times New Roman"/>
                          <a:ea typeface="Times New Roman"/>
                        </a:rPr>
                        <a:t>§§</a:t>
                      </a:r>
                      <a:r>
                        <a:rPr lang="ru-RU" sz="1400" i="1" dirty="0">
                          <a:latin typeface="Times New Roman"/>
                          <a:ea typeface="Times New Roman"/>
                        </a:rPr>
                        <a:t>17-20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51807" marR="518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50м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51807" marR="518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 l="49420" t="62500" r="29687" b="8333"/>
          <a:stretch>
            <a:fillRect/>
          </a:stretch>
        </p:blipFill>
        <p:spPr bwMode="auto">
          <a:xfrm>
            <a:off x="4143372" y="2964882"/>
            <a:ext cx="4957767" cy="3893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 l="27656" t="62500" r="52254" b="8333"/>
          <a:stretch>
            <a:fillRect/>
          </a:stretch>
        </p:blipFill>
        <p:spPr bwMode="auto">
          <a:xfrm>
            <a:off x="-1" y="0"/>
            <a:ext cx="5335950" cy="4357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2"/>
          <p:cNvPicPr>
            <a:picLocks noChangeAspect="1" noChangeArrowheads="1"/>
          </p:cNvPicPr>
          <p:nvPr/>
        </p:nvPicPr>
        <p:blipFill>
          <a:blip r:embed="rId3"/>
          <a:srcRect l="29532" t="10000" r="26874" b="76667"/>
          <a:stretch>
            <a:fillRect/>
          </a:stretch>
        </p:blipFill>
        <p:spPr bwMode="auto">
          <a:xfrm>
            <a:off x="-1" y="0"/>
            <a:ext cx="9144001" cy="3000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757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/>
          <p:cNvPicPr>
            <a:picLocks noChangeAspect="1" noChangeArrowheads="1"/>
          </p:cNvPicPr>
          <p:nvPr/>
        </p:nvPicPr>
        <p:blipFill>
          <a:blip r:embed="rId3">
            <a:lum bright="-20000" contrast="30000"/>
          </a:blip>
          <a:srcRect l="31875" t="18333" r="25468" b="72533"/>
          <a:stretch>
            <a:fillRect/>
          </a:stretch>
        </p:blipFill>
        <p:spPr bwMode="auto">
          <a:xfrm>
            <a:off x="-1" y="357190"/>
            <a:ext cx="8895873" cy="1071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4857752" y="6072206"/>
            <a:ext cx="1714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стр. 58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lum bright="-20000" contrast="30000"/>
          </a:blip>
          <a:srcRect l="31875" t="31730" r="25468" b="60962"/>
          <a:stretch>
            <a:fillRect/>
          </a:stretch>
        </p:blipFill>
        <p:spPr bwMode="auto">
          <a:xfrm>
            <a:off x="0" y="1643050"/>
            <a:ext cx="8895873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lum bright="-20000" contrast="30000"/>
          </a:blip>
          <a:srcRect l="34958" t="39647" r="25468" b="50609"/>
          <a:stretch>
            <a:fillRect/>
          </a:stretch>
        </p:blipFill>
        <p:spPr bwMode="auto">
          <a:xfrm>
            <a:off x="0" y="2786058"/>
            <a:ext cx="8252931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lum bright="-20000" contrast="30000"/>
          </a:blip>
          <a:srcRect l="34615" t="50000" r="25468" b="39039"/>
          <a:stretch>
            <a:fillRect/>
          </a:stretch>
        </p:blipFill>
        <p:spPr bwMode="auto">
          <a:xfrm>
            <a:off x="0" y="4000504"/>
            <a:ext cx="8324369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68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68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1928802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только  </a:t>
            </a:r>
            <a:r>
              <a:rPr kumimoji="0" lang="ru-RU" sz="4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</a:t>
            </a:r>
            <a:r>
              <a:rPr kumimoji="0" lang="ru-RU" sz="40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lang="ru-RU" sz="4000" b="1" u="sng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ВЗАИМОДЕЙСТВИИ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2051" name="Group 3"/>
          <p:cNvGrpSpPr>
            <a:grpSpLocks/>
          </p:cNvGrpSpPr>
          <p:nvPr/>
        </p:nvGrpSpPr>
        <p:grpSpPr bwMode="auto">
          <a:xfrm>
            <a:off x="420658" y="1190633"/>
            <a:ext cx="1222384" cy="452417"/>
            <a:chOff x="1584" y="3888"/>
            <a:chExt cx="1008" cy="288"/>
          </a:xfrm>
        </p:grpSpPr>
        <p:sp>
          <p:nvSpPr>
            <p:cNvPr id="2052" name="Oval 4"/>
            <p:cNvSpPr>
              <a:spLocks noChangeArrowheads="1"/>
            </p:cNvSpPr>
            <p:nvPr/>
          </p:nvSpPr>
          <p:spPr bwMode="auto">
            <a:xfrm>
              <a:off x="1728" y="4032"/>
              <a:ext cx="144" cy="144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53" name="Oval 5"/>
            <p:cNvSpPr>
              <a:spLocks noChangeArrowheads="1"/>
            </p:cNvSpPr>
            <p:nvPr/>
          </p:nvSpPr>
          <p:spPr bwMode="auto">
            <a:xfrm>
              <a:off x="2304" y="4032"/>
              <a:ext cx="144" cy="144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54" name="Rectangle 6"/>
            <p:cNvSpPr>
              <a:spLocks noChangeArrowheads="1"/>
            </p:cNvSpPr>
            <p:nvPr/>
          </p:nvSpPr>
          <p:spPr bwMode="auto">
            <a:xfrm>
              <a:off x="1584" y="3888"/>
              <a:ext cx="1008" cy="144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055" name="Group 7"/>
          <p:cNvGrpSpPr>
            <a:grpSpLocks/>
          </p:cNvGrpSpPr>
          <p:nvPr/>
        </p:nvGrpSpPr>
        <p:grpSpPr bwMode="auto">
          <a:xfrm>
            <a:off x="769910" y="0"/>
            <a:ext cx="523879" cy="1190633"/>
            <a:chOff x="1872" y="3600"/>
            <a:chExt cx="432" cy="576"/>
          </a:xfrm>
        </p:grpSpPr>
        <p:sp>
          <p:nvSpPr>
            <p:cNvPr id="2056" name="Oval 8"/>
            <p:cNvSpPr>
              <a:spLocks noChangeArrowheads="1"/>
            </p:cNvSpPr>
            <p:nvPr/>
          </p:nvSpPr>
          <p:spPr bwMode="auto">
            <a:xfrm>
              <a:off x="1872" y="3600"/>
              <a:ext cx="288" cy="144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57" name="Line 9"/>
            <p:cNvSpPr>
              <a:spLocks noChangeShapeType="1"/>
            </p:cNvSpPr>
            <p:nvPr/>
          </p:nvSpPr>
          <p:spPr bwMode="auto">
            <a:xfrm>
              <a:off x="2016" y="3744"/>
              <a:ext cx="0" cy="288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58" name="Line 10"/>
            <p:cNvSpPr>
              <a:spLocks noChangeShapeType="1"/>
            </p:cNvSpPr>
            <p:nvPr/>
          </p:nvSpPr>
          <p:spPr bwMode="auto">
            <a:xfrm>
              <a:off x="2016" y="4032"/>
              <a:ext cx="144" cy="144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59" name="Line 11"/>
            <p:cNvSpPr>
              <a:spLocks noChangeShapeType="1"/>
            </p:cNvSpPr>
            <p:nvPr/>
          </p:nvSpPr>
          <p:spPr bwMode="auto">
            <a:xfrm flipV="1">
              <a:off x="2016" y="3744"/>
              <a:ext cx="288" cy="144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60" name="Line 12"/>
            <p:cNvSpPr>
              <a:spLocks noChangeShapeType="1"/>
            </p:cNvSpPr>
            <p:nvPr/>
          </p:nvSpPr>
          <p:spPr bwMode="auto">
            <a:xfrm>
              <a:off x="2016" y="3888"/>
              <a:ext cx="288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61" name="Line 13"/>
            <p:cNvSpPr>
              <a:spLocks noChangeShapeType="1"/>
            </p:cNvSpPr>
            <p:nvPr/>
          </p:nvSpPr>
          <p:spPr bwMode="auto">
            <a:xfrm flipH="1">
              <a:off x="1872" y="4032"/>
              <a:ext cx="144" cy="144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2" name="Group 14"/>
          <p:cNvGrpSpPr>
            <a:grpSpLocks/>
          </p:cNvGrpSpPr>
          <p:nvPr/>
        </p:nvGrpSpPr>
        <p:grpSpPr bwMode="auto">
          <a:xfrm>
            <a:off x="4968550" y="1190633"/>
            <a:ext cx="1222384" cy="452417"/>
            <a:chOff x="1584" y="3888"/>
            <a:chExt cx="1008" cy="288"/>
          </a:xfrm>
        </p:grpSpPr>
        <p:sp>
          <p:nvSpPr>
            <p:cNvPr id="63" name="Oval 15"/>
            <p:cNvSpPr>
              <a:spLocks noChangeArrowheads="1"/>
            </p:cNvSpPr>
            <p:nvPr/>
          </p:nvSpPr>
          <p:spPr bwMode="auto">
            <a:xfrm>
              <a:off x="1728" y="4032"/>
              <a:ext cx="144" cy="144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4" name="Oval 16"/>
            <p:cNvSpPr>
              <a:spLocks noChangeArrowheads="1"/>
            </p:cNvSpPr>
            <p:nvPr/>
          </p:nvSpPr>
          <p:spPr bwMode="auto">
            <a:xfrm>
              <a:off x="2304" y="4032"/>
              <a:ext cx="144" cy="144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5" name="Rectangle 17"/>
            <p:cNvSpPr>
              <a:spLocks noChangeArrowheads="1"/>
            </p:cNvSpPr>
            <p:nvPr/>
          </p:nvSpPr>
          <p:spPr bwMode="auto">
            <a:xfrm>
              <a:off x="1584" y="3888"/>
              <a:ext cx="1008" cy="144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3" name="Group 18"/>
          <p:cNvGrpSpPr>
            <a:grpSpLocks/>
          </p:cNvGrpSpPr>
          <p:nvPr/>
        </p:nvGrpSpPr>
        <p:grpSpPr bwMode="auto">
          <a:xfrm>
            <a:off x="6240632" y="1190633"/>
            <a:ext cx="1222384" cy="452417"/>
            <a:chOff x="1584" y="3888"/>
            <a:chExt cx="1008" cy="288"/>
          </a:xfrm>
        </p:grpSpPr>
        <p:sp>
          <p:nvSpPr>
            <p:cNvPr id="60" name="Oval 19"/>
            <p:cNvSpPr>
              <a:spLocks noChangeArrowheads="1"/>
            </p:cNvSpPr>
            <p:nvPr/>
          </p:nvSpPr>
          <p:spPr bwMode="auto">
            <a:xfrm>
              <a:off x="1728" y="4032"/>
              <a:ext cx="144" cy="144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" name="Oval 20"/>
            <p:cNvSpPr>
              <a:spLocks noChangeArrowheads="1"/>
            </p:cNvSpPr>
            <p:nvPr/>
          </p:nvSpPr>
          <p:spPr bwMode="auto">
            <a:xfrm>
              <a:off x="2304" y="4032"/>
              <a:ext cx="144" cy="144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2" name="Rectangle 21"/>
            <p:cNvSpPr>
              <a:spLocks noChangeArrowheads="1"/>
            </p:cNvSpPr>
            <p:nvPr/>
          </p:nvSpPr>
          <p:spPr bwMode="auto">
            <a:xfrm>
              <a:off x="1584" y="3888"/>
              <a:ext cx="1008" cy="144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4" name="Group 22"/>
          <p:cNvGrpSpPr>
            <a:grpSpLocks/>
          </p:cNvGrpSpPr>
          <p:nvPr/>
        </p:nvGrpSpPr>
        <p:grpSpPr bwMode="auto">
          <a:xfrm>
            <a:off x="5619757" y="0"/>
            <a:ext cx="523879" cy="1190633"/>
            <a:chOff x="1872" y="3600"/>
            <a:chExt cx="432" cy="576"/>
          </a:xfrm>
        </p:grpSpPr>
        <p:sp>
          <p:nvSpPr>
            <p:cNvPr id="54" name="Oval 23"/>
            <p:cNvSpPr>
              <a:spLocks noChangeArrowheads="1"/>
            </p:cNvSpPr>
            <p:nvPr/>
          </p:nvSpPr>
          <p:spPr bwMode="auto">
            <a:xfrm>
              <a:off x="1872" y="3600"/>
              <a:ext cx="288" cy="144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5" name="Line 24"/>
            <p:cNvSpPr>
              <a:spLocks noChangeShapeType="1"/>
            </p:cNvSpPr>
            <p:nvPr/>
          </p:nvSpPr>
          <p:spPr bwMode="auto">
            <a:xfrm>
              <a:off x="2016" y="3744"/>
              <a:ext cx="0" cy="288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6" name="Line 25"/>
            <p:cNvSpPr>
              <a:spLocks noChangeShapeType="1"/>
            </p:cNvSpPr>
            <p:nvPr/>
          </p:nvSpPr>
          <p:spPr bwMode="auto">
            <a:xfrm>
              <a:off x="2016" y="4032"/>
              <a:ext cx="144" cy="144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7" name="Line 26"/>
            <p:cNvSpPr>
              <a:spLocks noChangeShapeType="1"/>
            </p:cNvSpPr>
            <p:nvPr/>
          </p:nvSpPr>
          <p:spPr bwMode="auto">
            <a:xfrm flipV="1">
              <a:off x="2016" y="3744"/>
              <a:ext cx="288" cy="144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8" name="Line 27"/>
            <p:cNvSpPr>
              <a:spLocks noChangeShapeType="1"/>
            </p:cNvSpPr>
            <p:nvPr/>
          </p:nvSpPr>
          <p:spPr bwMode="auto">
            <a:xfrm>
              <a:off x="2016" y="3888"/>
              <a:ext cx="288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9" name="Line 28"/>
            <p:cNvSpPr>
              <a:spLocks noChangeShapeType="1"/>
            </p:cNvSpPr>
            <p:nvPr/>
          </p:nvSpPr>
          <p:spPr bwMode="auto">
            <a:xfrm flipH="1">
              <a:off x="1872" y="4032"/>
              <a:ext cx="144" cy="144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5" name="Group 29"/>
          <p:cNvGrpSpPr>
            <a:grpSpLocks/>
          </p:cNvGrpSpPr>
          <p:nvPr/>
        </p:nvGrpSpPr>
        <p:grpSpPr bwMode="auto">
          <a:xfrm>
            <a:off x="6492888" y="0"/>
            <a:ext cx="523879" cy="1190633"/>
            <a:chOff x="4608" y="3600"/>
            <a:chExt cx="432" cy="576"/>
          </a:xfrm>
        </p:grpSpPr>
        <p:sp>
          <p:nvSpPr>
            <p:cNvPr id="48" name="Oval 30"/>
            <p:cNvSpPr>
              <a:spLocks noChangeArrowheads="1"/>
            </p:cNvSpPr>
            <p:nvPr/>
          </p:nvSpPr>
          <p:spPr bwMode="auto">
            <a:xfrm>
              <a:off x="4752" y="3600"/>
              <a:ext cx="288" cy="144"/>
            </a:xfrm>
            <a:prstGeom prst="ellips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9" name="Line 31"/>
            <p:cNvSpPr>
              <a:spLocks noChangeShapeType="1"/>
            </p:cNvSpPr>
            <p:nvPr/>
          </p:nvSpPr>
          <p:spPr bwMode="auto">
            <a:xfrm>
              <a:off x="4896" y="3744"/>
              <a:ext cx="0" cy="288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" name="Line 32"/>
            <p:cNvSpPr>
              <a:spLocks noChangeShapeType="1"/>
            </p:cNvSpPr>
            <p:nvPr/>
          </p:nvSpPr>
          <p:spPr bwMode="auto">
            <a:xfrm>
              <a:off x="4896" y="4032"/>
              <a:ext cx="144" cy="144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" name="Line 33"/>
            <p:cNvSpPr>
              <a:spLocks noChangeShapeType="1"/>
            </p:cNvSpPr>
            <p:nvPr/>
          </p:nvSpPr>
          <p:spPr bwMode="auto">
            <a:xfrm>
              <a:off x="4608" y="3888"/>
              <a:ext cx="288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" name="Line 34"/>
            <p:cNvSpPr>
              <a:spLocks noChangeShapeType="1"/>
            </p:cNvSpPr>
            <p:nvPr/>
          </p:nvSpPr>
          <p:spPr bwMode="auto">
            <a:xfrm flipH="1">
              <a:off x="4752" y="4032"/>
              <a:ext cx="144" cy="144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3" name="Line 35"/>
            <p:cNvSpPr>
              <a:spLocks noChangeShapeType="1"/>
            </p:cNvSpPr>
            <p:nvPr/>
          </p:nvSpPr>
          <p:spPr bwMode="auto">
            <a:xfrm flipH="1" flipV="1">
              <a:off x="4608" y="3744"/>
              <a:ext cx="288" cy="144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8" name="Rectangle 1"/>
          <p:cNvSpPr>
            <a:spLocks noChangeArrowheads="1"/>
          </p:cNvSpPr>
          <p:nvPr/>
        </p:nvSpPr>
        <p:spPr bwMode="auto">
          <a:xfrm>
            <a:off x="2857488" y="2714620"/>
            <a:ext cx="157163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ствол      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9" name="Rectangle 1"/>
          <p:cNvSpPr>
            <a:spLocks noChangeArrowheads="1"/>
          </p:cNvSpPr>
          <p:nvPr/>
        </p:nvSpPr>
        <p:spPr bwMode="auto">
          <a:xfrm>
            <a:off x="4286248" y="3429000"/>
            <a:ext cx="207170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человек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72" name="Группа 71"/>
          <p:cNvGrpSpPr/>
          <p:nvPr/>
        </p:nvGrpSpPr>
        <p:grpSpPr>
          <a:xfrm>
            <a:off x="6143636" y="5248833"/>
            <a:ext cx="928662" cy="1323439"/>
            <a:chOff x="6143636" y="5248833"/>
            <a:chExt cx="928662" cy="1323439"/>
          </a:xfrm>
          <a:solidFill>
            <a:srgbClr val="FFFF00"/>
          </a:solidFill>
        </p:grpSpPr>
        <p:sp>
          <p:nvSpPr>
            <p:cNvPr id="40" name="Rectangle 1"/>
            <p:cNvSpPr>
              <a:spLocks noChangeArrowheads="1"/>
            </p:cNvSpPr>
            <p:nvPr/>
          </p:nvSpPr>
          <p:spPr bwMode="auto">
            <a:xfrm>
              <a:off x="6143636" y="5248833"/>
              <a:ext cx="928662" cy="132343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m</a:t>
              </a:r>
              <a:r>
                <a:rPr kumimoji="0" lang="ru-RU" sz="4000" b="1" i="0" u="none" strike="noStrike" cap="none" normalizeH="0" baseline="-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</a:t>
              </a:r>
              <a:endPara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m</a:t>
              </a:r>
              <a:r>
                <a:rPr kumimoji="0" lang="ru-RU" sz="4000" b="1" i="0" u="none" strike="noStrike" cap="none" normalizeH="0" baseline="-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</a:t>
              </a:r>
              <a:endPara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cxnSp>
          <p:nvCxnSpPr>
            <p:cNvPr id="66" name="Прямая соединительная линия 65"/>
            <p:cNvCxnSpPr/>
            <p:nvPr/>
          </p:nvCxnSpPr>
          <p:spPr bwMode="auto">
            <a:xfrm flipV="1">
              <a:off x="6143636" y="5985002"/>
              <a:ext cx="792000" cy="27799"/>
            </a:xfrm>
            <a:prstGeom prst="line">
              <a:avLst/>
            </a:prstGeom>
            <a:grpFill/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3" name="Группа 72"/>
          <p:cNvGrpSpPr/>
          <p:nvPr/>
        </p:nvGrpSpPr>
        <p:grpSpPr>
          <a:xfrm>
            <a:off x="7572396" y="5320271"/>
            <a:ext cx="1214446" cy="1323439"/>
            <a:chOff x="7572396" y="5320271"/>
            <a:chExt cx="1214446" cy="1323439"/>
          </a:xfrm>
          <a:solidFill>
            <a:srgbClr val="FFFF00"/>
          </a:solidFill>
        </p:grpSpPr>
        <p:sp>
          <p:nvSpPr>
            <p:cNvPr id="41" name="Rectangle 1"/>
            <p:cNvSpPr>
              <a:spLocks noChangeArrowheads="1"/>
            </p:cNvSpPr>
            <p:nvPr/>
          </p:nvSpPr>
          <p:spPr bwMode="auto">
            <a:xfrm>
              <a:off x="7572396" y="5320271"/>
              <a:ext cx="1214446" cy="132343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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v</a:t>
              </a:r>
              <a:r>
                <a:rPr kumimoji="0" lang="ru-RU" sz="4000" b="1" i="0" u="none" strike="noStrike" cap="none" normalizeH="0" baseline="-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</a:t>
              </a:r>
              <a:endPara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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v</a:t>
              </a:r>
              <a:r>
                <a:rPr kumimoji="0" lang="ru-RU" sz="4000" b="1" i="0" u="none" strike="noStrike" cap="none" normalizeH="0" baseline="-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1</a:t>
              </a:r>
              <a:endPara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cxnSp>
          <p:nvCxnSpPr>
            <p:cNvPr id="67" name="Прямая соединительная линия 66"/>
            <p:cNvCxnSpPr/>
            <p:nvPr/>
          </p:nvCxnSpPr>
          <p:spPr bwMode="auto">
            <a:xfrm flipV="1">
              <a:off x="7612302" y="6063832"/>
              <a:ext cx="792000" cy="27799"/>
            </a:xfrm>
            <a:prstGeom prst="line">
              <a:avLst/>
            </a:prstGeom>
            <a:grpFill/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8" name="Прямоугольник 67"/>
          <p:cNvSpPr/>
          <p:nvPr/>
        </p:nvSpPr>
        <p:spPr>
          <a:xfrm>
            <a:off x="7092280" y="5677461"/>
            <a:ext cx="444352" cy="646331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69" name="Rectangle 1"/>
          <p:cNvSpPr>
            <a:spLocks noChangeArrowheads="1"/>
          </p:cNvSpPr>
          <p:nvPr/>
        </p:nvSpPr>
        <p:spPr bwMode="auto">
          <a:xfrm>
            <a:off x="4357686" y="2714620"/>
            <a:ext cx="128588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пуля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0" name="Rectangle 1"/>
          <p:cNvSpPr>
            <a:spLocks noChangeArrowheads="1"/>
          </p:cNvSpPr>
          <p:nvPr/>
        </p:nvSpPr>
        <p:spPr bwMode="auto">
          <a:xfrm>
            <a:off x="2571736" y="3429000"/>
            <a:ext cx="178595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лодка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-31717" y="4000504"/>
            <a:ext cx="9128140" cy="830997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lvl="0" eaLnBrk="0" hangingPunct="0"/>
            <a:r>
              <a:rPr lang="ru-RU" sz="4800" b="1" u="sng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ИНЕРТНОСТЬ</a:t>
            </a:r>
            <a:r>
              <a:rPr lang="ru-RU" sz="4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lang="ru-RU" sz="4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св-во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сохранять</a:t>
            </a:r>
            <a:r>
              <a:rPr lang="en-US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428596" y="4786322"/>
            <a:ext cx="4635436" cy="707886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lvl="0" eaLnBrk="0" hangingPunct="0"/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lang="ru-RU" sz="40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св-во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мешать 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 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34 0.01412 L -0.24566 0.01412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40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42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128 0.01412 L 0.26128 0.01412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6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8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6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85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8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2" dur="4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fol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3" dur="4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4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9" dur="4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fol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0" dur="4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4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0" dur="2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24" dur="2000" fill="hold"/>
                                        <p:tgtEl>
                                          <p:spTgt spid="71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26" dur="2000" fill="hold"/>
                                        <p:tgtEl>
                                          <p:spTgt spid="7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9" grpId="0"/>
      <p:bldP spid="38" grpId="0"/>
      <p:bldP spid="38" grpId="1"/>
      <p:bldP spid="39" grpId="0"/>
      <p:bldP spid="39" grpId="1"/>
      <p:bldP spid="68" grpId="0" animBg="1"/>
      <p:bldP spid="69" grpId="0"/>
      <p:bldP spid="69" grpId="1"/>
      <p:bldP spid="70" grpId="0"/>
      <p:bldP spid="70" grpId="1"/>
      <p:bldP spid="71" grpId="0" animBg="1"/>
      <p:bldP spid="71" grpId="1" animBg="1"/>
      <p:bldP spid="74" grpId="0" animBg="1"/>
      <p:bldP spid="74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5"/>
          <p:cNvGrpSpPr>
            <a:grpSpLocks/>
          </p:cNvGrpSpPr>
          <p:nvPr/>
        </p:nvGrpSpPr>
        <p:grpSpPr bwMode="auto">
          <a:xfrm>
            <a:off x="3214678" y="1928802"/>
            <a:ext cx="1928826" cy="3244879"/>
            <a:chOff x="9029" y="8122"/>
            <a:chExt cx="557" cy="1370"/>
          </a:xfrm>
        </p:grpSpPr>
        <p:sp>
          <p:nvSpPr>
            <p:cNvPr id="5" name="Line 36"/>
            <p:cNvSpPr>
              <a:spLocks noChangeShapeType="1"/>
            </p:cNvSpPr>
            <p:nvPr/>
          </p:nvSpPr>
          <p:spPr bwMode="auto">
            <a:xfrm>
              <a:off x="9029" y="8167"/>
              <a:ext cx="498" cy="1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" name="Line 37"/>
            <p:cNvSpPr>
              <a:spLocks noChangeShapeType="1"/>
            </p:cNvSpPr>
            <p:nvPr/>
          </p:nvSpPr>
          <p:spPr bwMode="auto">
            <a:xfrm>
              <a:off x="9031" y="8122"/>
              <a:ext cx="555" cy="0"/>
            </a:xfrm>
            <a:prstGeom prst="line">
              <a:avLst/>
            </a:prstGeom>
            <a:noFill/>
            <a:ln w="38100" cap="rnd">
              <a:solidFill>
                <a:srgbClr val="000000"/>
              </a:solidFill>
              <a:prstDash val="sysDot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" name="Group 38"/>
            <p:cNvGrpSpPr>
              <a:grpSpLocks/>
            </p:cNvGrpSpPr>
            <p:nvPr/>
          </p:nvGrpSpPr>
          <p:grpSpPr bwMode="auto">
            <a:xfrm>
              <a:off x="9077" y="8168"/>
              <a:ext cx="345" cy="1324"/>
              <a:chOff x="9077" y="8168"/>
              <a:chExt cx="345" cy="1324"/>
            </a:xfrm>
          </p:grpSpPr>
          <p:sp>
            <p:nvSpPr>
              <p:cNvPr id="8" name="Line 39"/>
              <p:cNvSpPr>
                <a:spLocks noChangeShapeType="1"/>
              </p:cNvSpPr>
              <p:nvPr/>
            </p:nvSpPr>
            <p:spPr bwMode="auto">
              <a:xfrm>
                <a:off x="9262" y="8168"/>
                <a:ext cx="0" cy="495"/>
              </a:xfrm>
              <a:prstGeom prst="line">
                <a:avLst/>
              </a:prstGeom>
              <a:noFill/>
              <a:ln w="38100">
                <a:solidFill>
                  <a:srgbClr val="F90101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9" name="Line 40"/>
              <p:cNvSpPr>
                <a:spLocks noChangeShapeType="1"/>
              </p:cNvSpPr>
              <p:nvPr/>
            </p:nvSpPr>
            <p:spPr bwMode="auto">
              <a:xfrm>
                <a:off x="9262" y="8997"/>
                <a:ext cx="0" cy="49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" name="Rectangle 41"/>
              <p:cNvSpPr>
                <a:spLocks noChangeArrowheads="1"/>
              </p:cNvSpPr>
              <p:nvPr/>
            </p:nvSpPr>
            <p:spPr bwMode="auto">
              <a:xfrm>
                <a:off x="9077" y="8640"/>
                <a:ext cx="345" cy="357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66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11" name="Прямоугольник 10"/>
          <p:cNvSpPr/>
          <p:nvPr/>
        </p:nvSpPr>
        <p:spPr>
          <a:xfrm rot="978659">
            <a:off x="3457264" y="2300305"/>
            <a:ext cx="11723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медленно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1708747">
            <a:off x="3533639" y="4221339"/>
            <a:ext cx="102778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быстро</a:t>
            </a:r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42"/>
          <p:cNvGrpSpPr>
            <a:grpSpLocks/>
          </p:cNvGrpSpPr>
          <p:nvPr/>
        </p:nvGrpSpPr>
        <p:grpSpPr bwMode="auto">
          <a:xfrm>
            <a:off x="7072330" y="2216150"/>
            <a:ext cx="1714512" cy="1427164"/>
            <a:chOff x="10341" y="8248"/>
            <a:chExt cx="1442" cy="1797"/>
          </a:xfrm>
        </p:grpSpPr>
        <p:grpSp>
          <p:nvGrpSpPr>
            <p:cNvPr id="7" name="Group 43"/>
            <p:cNvGrpSpPr>
              <a:grpSpLocks/>
            </p:cNvGrpSpPr>
            <p:nvPr/>
          </p:nvGrpSpPr>
          <p:grpSpPr bwMode="auto">
            <a:xfrm>
              <a:off x="10368" y="8248"/>
              <a:ext cx="1394" cy="46"/>
              <a:chOff x="10368" y="8248"/>
              <a:chExt cx="1394" cy="46"/>
            </a:xfrm>
          </p:grpSpPr>
          <p:sp>
            <p:nvSpPr>
              <p:cNvPr id="21" name="Line 44"/>
              <p:cNvSpPr>
                <a:spLocks noChangeShapeType="1"/>
              </p:cNvSpPr>
              <p:nvPr/>
            </p:nvSpPr>
            <p:spPr bwMode="auto">
              <a:xfrm>
                <a:off x="10368" y="8294"/>
                <a:ext cx="139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2" name="Line 45"/>
              <p:cNvSpPr>
                <a:spLocks noChangeShapeType="1"/>
              </p:cNvSpPr>
              <p:nvPr/>
            </p:nvSpPr>
            <p:spPr bwMode="auto">
              <a:xfrm>
                <a:off x="10368" y="8248"/>
                <a:ext cx="1394" cy="0"/>
              </a:xfrm>
              <a:prstGeom prst="line">
                <a:avLst/>
              </a:prstGeom>
              <a:noFill/>
              <a:ln w="38100" cap="rnd">
                <a:solidFill>
                  <a:srgbClr val="000000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5" name="Line 46"/>
            <p:cNvSpPr>
              <a:spLocks noChangeShapeType="1"/>
            </p:cNvSpPr>
            <p:nvPr/>
          </p:nvSpPr>
          <p:spPr bwMode="auto">
            <a:xfrm>
              <a:off x="10460" y="8294"/>
              <a:ext cx="0" cy="69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Line 47"/>
            <p:cNvSpPr>
              <a:spLocks noChangeShapeType="1"/>
            </p:cNvSpPr>
            <p:nvPr/>
          </p:nvSpPr>
          <p:spPr bwMode="auto">
            <a:xfrm>
              <a:off x="11658" y="8317"/>
              <a:ext cx="0" cy="69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Oval 48"/>
            <p:cNvSpPr>
              <a:spLocks noChangeArrowheads="1"/>
            </p:cNvSpPr>
            <p:nvPr/>
          </p:nvSpPr>
          <p:spPr bwMode="auto">
            <a:xfrm>
              <a:off x="10341" y="8986"/>
              <a:ext cx="219" cy="622"/>
            </a:xfrm>
            <a:prstGeom prst="ellips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Line 50"/>
            <p:cNvSpPr>
              <a:spLocks noChangeShapeType="1"/>
            </p:cNvSpPr>
            <p:nvPr/>
          </p:nvSpPr>
          <p:spPr bwMode="auto">
            <a:xfrm>
              <a:off x="10412" y="9522"/>
              <a:ext cx="1371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" name="Line 51"/>
            <p:cNvSpPr>
              <a:spLocks noChangeShapeType="1"/>
            </p:cNvSpPr>
            <p:nvPr/>
          </p:nvSpPr>
          <p:spPr bwMode="auto">
            <a:xfrm>
              <a:off x="10840" y="9170"/>
              <a:ext cx="819" cy="875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" name="Oval 49"/>
            <p:cNvSpPr>
              <a:spLocks noChangeArrowheads="1"/>
            </p:cNvSpPr>
            <p:nvPr/>
          </p:nvSpPr>
          <p:spPr bwMode="auto">
            <a:xfrm>
              <a:off x="11539" y="8986"/>
              <a:ext cx="219" cy="622"/>
            </a:xfrm>
            <a:prstGeom prst="ellips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3" cstate="print"/>
          <a:srcRect l="16406" t="44495" r="19140" b="46533"/>
          <a:stretch>
            <a:fillRect/>
          </a:stretch>
        </p:blipFill>
        <p:spPr bwMode="auto">
          <a:xfrm>
            <a:off x="0" y="-24"/>
            <a:ext cx="8980683" cy="1000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TextBox 23"/>
          <p:cNvSpPr txBox="1"/>
          <p:nvPr/>
        </p:nvSpPr>
        <p:spPr>
          <a:xfrm>
            <a:off x="0" y="928670"/>
            <a:ext cx="9144000" cy="954107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Из-за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инертности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концы линейки не успевают начать движение… Это и сохраняет бумажные кольца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2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Oval 5"/>
          <p:cNvSpPr>
            <a:spLocks noChangeArrowheads="1"/>
          </p:cNvSpPr>
          <p:nvPr/>
        </p:nvSpPr>
        <p:spPr bwMode="auto">
          <a:xfrm>
            <a:off x="500034" y="1579004"/>
            <a:ext cx="3143272" cy="285752"/>
          </a:xfrm>
          <a:prstGeom prst="ellipse">
            <a:avLst/>
          </a:prstGeom>
          <a:noFill/>
          <a:ln w="28575">
            <a:solidFill>
              <a:srgbClr val="F90101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8" name="Скругленный прямоугольник 137"/>
          <p:cNvSpPr/>
          <p:nvPr/>
        </p:nvSpPr>
        <p:spPr>
          <a:xfrm>
            <a:off x="3714776" y="4857760"/>
            <a:ext cx="5429256" cy="1928826"/>
          </a:xfrm>
          <a:prstGeom prst="roundRect">
            <a:avLst/>
          </a:prstGeom>
          <a:solidFill>
            <a:srgbClr val="FFFF00">
              <a:alpha val="2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6" name="Скругленный прямоугольник 125"/>
          <p:cNvSpPr/>
          <p:nvPr/>
        </p:nvSpPr>
        <p:spPr>
          <a:xfrm>
            <a:off x="285720" y="2594902"/>
            <a:ext cx="2286016" cy="1071570"/>
          </a:xfrm>
          <a:prstGeom prst="roundRect">
            <a:avLst/>
          </a:prstGeom>
          <a:solidFill>
            <a:srgbClr val="FFC00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2" name="Прямая соединительная линия 81"/>
          <p:cNvCxnSpPr/>
          <p:nvPr/>
        </p:nvCxnSpPr>
        <p:spPr>
          <a:xfrm rot="5400000">
            <a:off x="356364" y="1928008"/>
            <a:ext cx="1285884" cy="1588"/>
          </a:xfrm>
          <a:prstGeom prst="line">
            <a:avLst/>
          </a:prstGeom>
          <a:ln w="38100">
            <a:solidFill>
              <a:srgbClr val="0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/>
          <p:nvPr/>
        </p:nvCxnSpPr>
        <p:spPr>
          <a:xfrm rot="5400000">
            <a:off x="2999569" y="1785132"/>
            <a:ext cx="1285884" cy="1588"/>
          </a:xfrm>
          <a:prstGeom prst="line">
            <a:avLst/>
          </a:prstGeom>
          <a:ln w="38100">
            <a:solidFill>
              <a:srgbClr val="0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1593329" y="388698"/>
            <a:ext cx="882088" cy="848126"/>
            <a:chOff x="9505" y="5780"/>
            <a:chExt cx="897" cy="487"/>
          </a:xfrm>
        </p:grpSpPr>
        <p:sp>
          <p:nvSpPr>
            <p:cNvPr id="3081" name="Line 9"/>
            <p:cNvSpPr>
              <a:spLocks noChangeShapeType="1"/>
            </p:cNvSpPr>
            <p:nvPr/>
          </p:nvSpPr>
          <p:spPr bwMode="auto">
            <a:xfrm>
              <a:off x="9592" y="5836"/>
              <a:ext cx="149" cy="42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82" name="Line 10"/>
            <p:cNvSpPr>
              <a:spLocks noChangeShapeType="1"/>
            </p:cNvSpPr>
            <p:nvPr/>
          </p:nvSpPr>
          <p:spPr bwMode="auto">
            <a:xfrm>
              <a:off x="9888" y="5814"/>
              <a:ext cx="149" cy="42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83" name="Line 11"/>
            <p:cNvSpPr>
              <a:spLocks noChangeShapeType="1"/>
            </p:cNvSpPr>
            <p:nvPr/>
          </p:nvSpPr>
          <p:spPr bwMode="auto">
            <a:xfrm>
              <a:off x="10182" y="5794"/>
              <a:ext cx="149" cy="42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84" name="Line 12"/>
            <p:cNvSpPr>
              <a:spLocks noChangeShapeType="1"/>
            </p:cNvSpPr>
            <p:nvPr/>
          </p:nvSpPr>
          <p:spPr bwMode="auto">
            <a:xfrm flipV="1">
              <a:off x="9746" y="5818"/>
              <a:ext cx="127" cy="449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85" name="Line 13"/>
            <p:cNvSpPr>
              <a:spLocks noChangeShapeType="1"/>
            </p:cNvSpPr>
            <p:nvPr/>
          </p:nvSpPr>
          <p:spPr bwMode="auto">
            <a:xfrm flipV="1">
              <a:off x="10043" y="5780"/>
              <a:ext cx="127" cy="449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86" name="Line 14"/>
            <p:cNvSpPr>
              <a:spLocks noChangeShapeType="1"/>
            </p:cNvSpPr>
            <p:nvPr/>
          </p:nvSpPr>
          <p:spPr bwMode="auto">
            <a:xfrm flipH="1">
              <a:off x="9505" y="5860"/>
              <a:ext cx="77" cy="27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87" name="Line 15"/>
            <p:cNvSpPr>
              <a:spLocks noChangeShapeType="1"/>
            </p:cNvSpPr>
            <p:nvPr/>
          </p:nvSpPr>
          <p:spPr bwMode="auto">
            <a:xfrm flipV="1">
              <a:off x="10340" y="5959"/>
              <a:ext cx="62" cy="24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" name="Группа 19"/>
          <p:cNvGrpSpPr/>
          <p:nvPr/>
        </p:nvGrpSpPr>
        <p:grpSpPr>
          <a:xfrm>
            <a:off x="1000117" y="395139"/>
            <a:ext cx="928677" cy="1009564"/>
            <a:chOff x="3071802" y="863673"/>
            <a:chExt cx="928677" cy="1223878"/>
          </a:xfrm>
        </p:grpSpPr>
        <p:sp>
          <p:nvSpPr>
            <p:cNvPr id="3074" name="Rectangle 2"/>
            <p:cNvSpPr>
              <a:spLocks noChangeArrowheads="1"/>
            </p:cNvSpPr>
            <p:nvPr/>
          </p:nvSpPr>
          <p:spPr bwMode="auto">
            <a:xfrm>
              <a:off x="3071802" y="863673"/>
              <a:ext cx="928677" cy="854567"/>
            </a:xfrm>
            <a:prstGeom prst="rect">
              <a:avLst/>
            </a:prstGeom>
            <a:solidFill>
              <a:srgbClr val="92D050"/>
            </a:solidFill>
            <a:ln w="28575">
              <a:solidFill>
                <a:srgbClr val="0000FF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76" name="Oval 4"/>
            <p:cNvSpPr>
              <a:spLocks noChangeArrowheads="1"/>
            </p:cNvSpPr>
            <p:nvPr/>
          </p:nvSpPr>
          <p:spPr bwMode="auto">
            <a:xfrm>
              <a:off x="3149451" y="1784802"/>
              <a:ext cx="218969" cy="302749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77" name="Oval 5"/>
            <p:cNvSpPr>
              <a:spLocks noChangeArrowheads="1"/>
            </p:cNvSpPr>
            <p:nvPr/>
          </p:nvSpPr>
          <p:spPr bwMode="auto">
            <a:xfrm>
              <a:off x="3713179" y="1784802"/>
              <a:ext cx="218969" cy="302749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3143240" y="928670"/>
              <a:ext cx="617477" cy="708913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Fe</a:t>
              </a:r>
              <a:endParaRPr lang="ru-RU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" name="Группа 18"/>
          <p:cNvGrpSpPr/>
          <p:nvPr/>
        </p:nvGrpSpPr>
        <p:grpSpPr>
          <a:xfrm>
            <a:off x="2143108" y="435045"/>
            <a:ext cx="928677" cy="1009564"/>
            <a:chOff x="4927604" y="863673"/>
            <a:chExt cx="928677" cy="1223878"/>
          </a:xfrm>
        </p:grpSpPr>
        <p:sp>
          <p:nvSpPr>
            <p:cNvPr id="3075" name="Rectangle 3"/>
            <p:cNvSpPr>
              <a:spLocks noChangeArrowheads="1"/>
            </p:cNvSpPr>
            <p:nvPr/>
          </p:nvSpPr>
          <p:spPr bwMode="auto">
            <a:xfrm>
              <a:off x="4927604" y="863673"/>
              <a:ext cx="928677" cy="854567"/>
            </a:xfrm>
            <a:prstGeom prst="rect">
              <a:avLst/>
            </a:prstGeom>
            <a:solidFill>
              <a:srgbClr val="FFFF00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78" name="Oval 6"/>
            <p:cNvSpPr>
              <a:spLocks noChangeArrowheads="1"/>
            </p:cNvSpPr>
            <p:nvPr/>
          </p:nvSpPr>
          <p:spPr bwMode="auto">
            <a:xfrm>
              <a:off x="5011464" y="1784802"/>
              <a:ext cx="218969" cy="302749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79" name="Oval 7"/>
            <p:cNvSpPr>
              <a:spLocks noChangeArrowheads="1"/>
            </p:cNvSpPr>
            <p:nvPr/>
          </p:nvSpPr>
          <p:spPr bwMode="auto">
            <a:xfrm>
              <a:off x="5564322" y="1784802"/>
              <a:ext cx="218969" cy="302749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5009002" y="928670"/>
              <a:ext cx="595035" cy="70891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Al</a:t>
              </a:r>
              <a:endParaRPr lang="ru-RU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0" name="Line 7"/>
          <p:cNvSpPr>
            <a:spLocks noChangeShapeType="1"/>
          </p:cNvSpPr>
          <p:nvPr/>
        </p:nvSpPr>
        <p:spPr bwMode="auto">
          <a:xfrm flipV="1">
            <a:off x="2500298" y="174384"/>
            <a:ext cx="704997" cy="45719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lg" len="lg"/>
          </a:ln>
          <a:effectLst/>
          <a:scene3d>
            <a:camera prst="orthographicFront">
              <a:rot lat="0" lon="0" rev="21299999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" name="Line 7"/>
          <p:cNvSpPr>
            <a:spLocks noChangeShapeType="1"/>
          </p:cNvSpPr>
          <p:nvPr/>
        </p:nvSpPr>
        <p:spPr bwMode="auto">
          <a:xfrm flipV="1">
            <a:off x="938045" y="214290"/>
            <a:ext cx="704997" cy="45719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 type="triangle" w="lg" len="lg"/>
            <a:tailEnd type="none" w="med" len="med"/>
          </a:ln>
          <a:effectLst/>
          <a:scene3d>
            <a:camera prst="orthographicFront">
              <a:rot lat="0" lon="0" rev="21299999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5" name="Group 23"/>
          <p:cNvGrpSpPr>
            <a:grpSpLocks/>
          </p:cNvGrpSpPr>
          <p:nvPr/>
        </p:nvGrpSpPr>
        <p:grpSpPr bwMode="auto">
          <a:xfrm>
            <a:off x="4690736" y="-64070"/>
            <a:ext cx="992727" cy="1021613"/>
            <a:chOff x="10673" y="5927"/>
            <a:chExt cx="696" cy="582"/>
          </a:xfrm>
        </p:grpSpPr>
        <p:sp>
          <p:nvSpPr>
            <p:cNvPr id="3096" name="Line 24"/>
            <p:cNvSpPr>
              <a:spLocks noChangeShapeType="1"/>
            </p:cNvSpPr>
            <p:nvPr/>
          </p:nvSpPr>
          <p:spPr bwMode="auto">
            <a:xfrm>
              <a:off x="10673" y="6265"/>
              <a:ext cx="538" cy="1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scene3d>
              <a:camera prst="orthographicFront">
                <a:rot lat="0" lon="0" rev="12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6" name="Group 27"/>
            <p:cNvGrpSpPr>
              <a:grpSpLocks/>
            </p:cNvGrpSpPr>
            <p:nvPr/>
          </p:nvGrpSpPr>
          <p:grpSpPr bwMode="auto">
            <a:xfrm>
              <a:off x="10693" y="5927"/>
              <a:ext cx="676" cy="582"/>
              <a:chOff x="11845" y="5078"/>
              <a:chExt cx="676" cy="582"/>
            </a:xfrm>
          </p:grpSpPr>
          <p:sp>
            <p:nvSpPr>
              <p:cNvPr id="3100" name="Text Box 28"/>
              <p:cNvSpPr txBox="1">
                <a:spLocks noChangeArrowheads="1"/>
              </p:cNvSpPr>
              <p:nvPr/>
            </p:nvSpPr>
            <p:spPr bwMode="auto">
              <a:xfrm>
                <a:off x="11845" y="5078"/>
                <a:ext cx="676" cy="4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kumimoji="0" lang="en-US" sz="3200" b="1" i="0" u="none" strike="noStrike" cap="none" normalizeH="0" baseline="-2500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Al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01" name="Text Box 29"/>
              <p:cNvSpPr txBox="1">
                <a:spLocks noChangeArrowheads="1"/>
              </p:cNvSpPr>
              <p:nvPr/>
            </p:nvSpPr>
            <p:spPr bwMode="auto">
              <a:xfrm>
                <a:off x="11846" y="5302"/>
                <a:ext cx="599" cy="3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200" b="1" i="0" u="none" strike="noStrike" cap="none" normalizeH="0" baseline="0" dirty="0" err="1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kumimoji="0" lang="en-US" sz="3200" b="1" i="0" u="none" strike="noStrike" cap="none" normalizeH="0" baseline="-2500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Fe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0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7" name="Группа 48"/>
          <p:cNvGrpSpPr/>
          <p:nvPr/>
        </p:nvGrpSpPr>
        <p:grpSpPr>
          <a:xfrm>
            <a:off x="1074420" y="142852"/>
            <a:ext cx="854374" cy="531549"/>
            <a:chOff x="1785918" y="357166"/>
            <a:chExt cx="854374" cy="531549"/>
          </a:xfrm>
        </p:grpSpPr>
        <p:sp>
          <p:nvSpPr>
            <p:cNvPr id="47" name="Text Box 29"/>
            <p:cNvSpPr txBox="1">
              <a:spLocks noChangeArrowheads="1"/>
            </p:cNvSpPr>
            <p:nvPr/>
          </p:nvSpPr>
          <p:spPr bwMode="auto">
            <a:xfrm>
              <a:off x="1785918" y="357166"/>
              <a:ext cx="854374" cy="5315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200" b="1" i="0" u="none" strike="noStrike" cap="none" normalizeH="0" baseline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kumimoji="0" lang="en-US" sz="3200" b="1" i="0" u="none" strike="noStrike" cap="none" normalizeH="0" baseline="-2500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Fe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Line 9"/>
            <p:cNvSpPr>
              <a:spLocks noChangeShapeType="1"/>
            </p:cNvSpPr>
            <p:nvPr/>
          </p:nvSpPr>
          <p:spPr bwMode="auto">
            <a:xfrm flipV="1">
              <a:off x="1933485" y="521615"/>
              <a:ext cx="352499" cy="25725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00FF"/>
                </a:solidFill>
              </a:endParaRPr>
            </a:p>
          </p:txBody>
        </p:sp>
      </p:grpSp>
      <p:grpSp>
        <p:nvGrpSpPr>
          <p:cNvPr id="8" name="Группа 51"/>
          <p:cNvGrpSpPr/>
          <p:nvPr/>
        </p:nvGrpSpPr>
        <p:grpSpPr>
          <a:xfrm>
            <a:off x="2393352" y="232956"/>
            <a:ext cx="964202" cy="798684"/>
            <a:chOff x="6036690" y="129986"/>
            <a:chExt cx="964202" cy="798684"/>
          </a:xfrm>
        </p:grpSpPr>
        <p:sp>
          <p:nvSpPr>
            <p:cNvPr id="50" name="Text Box 28"/>
            <p:cNvSpPr txBox="1">
              <a:spLocks noChangeArrowheads="1"/>
            </p:cNvSpPr>
            <p:nvPr/>
          </p:nvSpPr>
          <p:spPr bwMode="auto">
            <a:xfrm>
              <a:off x="6036690" y="129986"/>
              <a:ext cx="964202" cy="7986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kumimoji="0" lang="en-US" sz="32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Al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Line 9"/>
            <p:cNvSpPr>
              <a:spLocks noChangeShapeType="1"/>
            </p:cNvSpPr>
            <p:nvPr/>
          </p:nvSpPr>
          <p:spPr bwMode="auto">
            <a:xfrm flipV="1">
              <a:off x="6179859" y="214290"/>
              <a:ext cx="352499" cy="25725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9" name="Group 22"/>
          <p:cNvGrpSpPr>
            <a:grpSpLocks/>
          </p:cNvGrpSpPr>
          <p:nvPr/>
        </p:nvGrpSpPr>
        <p:grpSpPr bwMode="auto">
          <a:xfrm>
            <a:off x="6353854" y="-167795"/>
            <a:ext cx="1133936" cy="1147999"/>
            <a:chOff x="11988" y="5870"/>
            <a:chExt cx="795" cy="654"/>
          </a:xfrm>
        </p:grpSpPr>
        <p:grpSp>
          <p:nvGrpSpPr>
            <p:cNvPr id="10" name="Group 30"/>
            <p:cNvGrpSpPr>
              <a:grpSpLocks/>
            </p:cNvGrpSpPr>
            <p:nvPr/>
          </p:nvGrpSpPr>
          <p:grpSpPr bwMode="auto">
            <a:xfrm>
              <a:off x="11988" y="5870"/>
              <a:ext cx="795" cy="654"/>
              <a:chOff x="11896" y="5009"/>
              <a:chExt cx="680" cy="654"/>
            </a:xfrm>
          </p:grpSpPr>
          <p:sp>
            <p:nvSpPr>
              <p:cNvPr id="61" name="Text Box 31"/>
              <p:cNvSpPr txBox="1">
                <a:spLocks noChangeArrowheads="1"/>
              </p:cNvSpPr>
              <p:nvPr/>
            </p:nvSpPr>
            <p:spPr bwMode="auto">
              <a:xfrm>
                <a:off x="11900" y="5009"/>
                <a:ext cx="676" cy="4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err="1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3200" b="1" i="0" u="none" strike="noStrike" cap="none" normalizeH="0" baseline="-25000" dirty="0" err="1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Fe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" name="Text Box 32"/>
              <p:cNvSpPr txBox="1">
                <a:spLocks noChangeArrowheads="1"/>
              </p:cNvSpPr>
              <p:nvPr/>
            </p:nvSpPr>
            <p:spPr bwMode="auto">
              <a:xfrm>
                <a:off x="11896" y="5319"/>
                <a:ext cx="599" cy="3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3200" b="1" i="0" u="none" strike="noStrike" cap="none" normalizeH="0" baseline="-2500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Al</a:t>
                </a:r>
                <a:r>
                  <a:rPr kumimoji="0" lang="en-US" sz="36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55" name="Line 33"/>
            <p:cNvSpPr>
              <a:spLocks noChangeShapeType="1"/>
            </p:cNvSpPr>
            <p:nvPr/>
          </p:nvSpPr>
          <p:spPr bwMode="auto">
            <a:xfrm>
              <a:off x="12084" y="6254"/>
              <a:ext cx="538" cy="1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scene3d>
              <a:camera prst="orthographicFront">
                <a:rot lat="0" lon="0" rev="12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6" name="Text Box 26"/>
          <p:cNvSpPr txBox="1">
            <a:spLocks noChangeArrowheads="1"/>
          </p:cNvSpPr>
          <p:nvPr/>
        </p:nvSpPr>
        <p:spPr bwMode="auto">
          <a:xfrm>
            <a:off x="5333678" y="194386"/>
            <a:ext cx="1071570" cy="737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3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Text Box 26"/>
          <p:cNvSpPr txBox="1">
            <a:spLocks noChangeArrowheads="1"/>
          </p:cNvSpPr>
          <p:nvPr/>
        </p:nvSpPr>
        <p:spPr bwMode="auto">
          <a:xfrm>
            <a:off x="887718" y="2763191"/>
            <a:ext cx="1000132" cy="737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 =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Группа 67"/>
          <p:cNvGrpSpPr/>
          <p:nvPr/>
        </p:nvGrpSpPr>
        <p:grpSpPr>
          <a:xfrm>
            <a:off x="571489" y="1506773"/>
            <a:ext cx="928677" cy="571504"/>
            <a:chOff x="3071802" y="863673"/>
            <a:chExt cx="928677" cy="854567"/>
          </a:xfrm>
        </p:grpSpPr>
        <p:sp>
          <p:nvSpPr>
            <p:cNvPr id="69" name="Rectangle 2"/>
            <p:cNvSpPr>
              <a:spLocks noChangeArrowheads="1"/>
            </p:cNvSpPr>
            <p:nvPr/>
          </p:nvSpPr>
          <p:spPr bwMode="auto">
            <a:xfrm>
              <a:off x="3071802" y="863673"/>
              <a:ext cx="928677" cy="854567"/>
            </a:xfrm>
            <a:prstGeom prst="rect">
              <a:avLst/>
            </a:prstGeom>
            <a:solidFill>
              <a:srgbClr val="92D050"/>
            </a:solidFill>
            <a:ln w="28575">
              <a:solidFill>
                <a:srgbClr val="0000FF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2" name="Прямоугольник 71"/>
            <p:cNvSpPr/>
            <p:nvPr/>
          </p:nvSpPr>
          <p:spPr>
            <a:xfrm>
              <a:off x="3143240" y="928670"/>
              <a:ext cx="617477" cy="584775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Fe</a:t>
              </a:r>
              <a:endParaRPr lang="ru-RU" sz="4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2" name="Группа 72"/>
          <p:cNvGrpSpPr/>
          <p:nvPr/>
        </p:nvGrpSpPr>
        <p:grpSpPr>
          <a:xfrm>
            <a:off x="3286133" y="1499381"/>
            <a:ext cx="928677" cy="571504"/>
            <a:chOff x="4927604" y="863673"/>
            <a:chExt cx="928677" cy="854567"/>
          </a:xfrm>
        </p:grpSpPr>
        <p:sp>
          <p:nvSpPr>
            <p:cNvPr id="74" name="Rectangle 3"/>
            <p:cNvSpPr>
              <a:spLocks noChangeArrowheads="1"/>
            </p:cNvSpPr>
            <p:nvPr/>
          </p:nvSpPr>
          <p:spPr bwMode="auto">
            <a:xfrm>
              <a:off x="4927604" y="863673"/>
              <a:ext cx="928677" cy="854567"/>
            </a:xfrm>
            <a:prstGeom prst="rect">
              <a:avLst/>
            </a:prstGeom>
            <a:solidFill>
              <a:srgbClr val="FFFF00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7" name="Прямоугольник 76"/>
            <p:cNvSpPr/>
            <p:nvPr/>
          </p:nvSpPr>
          <p:spPr>
            <a:xfrm>
              <a:off x="5009002" y="928670"/>
              <a:ext cx="595035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Al</a:t>
              </a:r>
              <a:endParaRPr lang="ru-RU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79" name="Прямая соединительная линия 78"/>
          <p:cNvCxnSpPr/>
          <p:nvPr/>
        </p:nvCxnSpPr>
        <p:spPr>
          <a:xfrm flipV="1">
            <a:off x="1500166" y="1926664"/>
            <a:ext cx="1785967" cy="7392"/>
          </a:xfrm>
          <a:prstGeom prst="line">
            <a:avLst/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/>
          <p:nvPr/>
        </p:nvCxnSpPr>
        <p:spPr>
          <a:xfrm rot="5400000">
            <a:off x="1285869" y="1928008"/>
            <a:ext cx="1285884" cy="1588"/>
          </a:xfrm>
          <a:prstGeom prst="line">
            <a:avLst/>
          </a:prstGeom>
          <a:ln w="57150">
            <a:solidFill>
              <a:srgbClr val="0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 стрелкой 84"/>
          <p:cNvCxnSpPr/>
          <p:nvPr/>
        </p:nvCxnSpPr>
        <p:spPr>
          <a:xfrm>
            <a:off x="988880" y="2428868"/>
            <a:ext cx="868476" cy="1588"/>
          </a:xfrm>
          <a:prstGeom prst="straightConnector1">
            <a:avLst/>
          </a:prstGeom>
          <a:ln w="38100">
            <a:solidFill>
              <a:srgbClr val="00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 стрелкой 85"/>
          <p:cNvCxnSpPr/>
          <p:nvPr/>
        </p:nvCxnSpPr>
        <p:spPr>
          <a:xfrm>
            <a:off x="1857356" y="2317475"/>
            <a:ext cx="1785950" cy="1588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ext Box 29"/>
          <p:cNvSpPr txBox="1">
            <a:spLocks noChangeArrowheads="1"/>
          </p:cNvSpPr>
          <p:nvPr/>
        </p:nvSpPr>
        <p:spPr bwMode="auto">
          <a:xfrm>
            <a:off x="1145858" y="1785926"/>
            <a:ext cx="854374" cy="960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en-US" sz="3600" b="1" i="0" u="none" strike="noStrike" cap="none" normalizeH="0" baseline="-2500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Fe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1" name="Text Box 28"/>
          <p:cNvSpPr txBox="1">
            <a:spLocks noChangeArrowheads="1"/>
          </p:cNvSpPr>
          <p:nvPr/>
        </p:nvSpPr>
        <p:spPr bwMode="auto">
          <a:xfrm>
            <a:off x="2393352" y="1728136"/>
            <a:ext cx="964202" cy="597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en-US" sz="3200" b="1" i="0" u="none" strike="noStrike" cap="none" normalizeH="0" baseline="-25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Al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Group 23"/>
          <p:cNvGrpSpPr>
            <a:grpSpLocks/>
          </p:cNvGrpSpPr>
          <p:nvPr/>
        </p:nvGrpSpPr>
        <p:grpSpPr bwMode="auto">
          <a:xfrm>
            <a:off x="4620647" y="928670"/>
            <a:ext cx="975610" cy="1483273"/>
            <a:chOff x="10666" y="5846"/>
            <a:chExt cx="684" cy="845"/>
          </a:xfrm>
        </p:grpSpPr>
        <p:sp>
          <p:nvSpPr>
            <p:cNvPr id="94" name="Line 24"/>
            <p:cNvSpPr>
              <a:spLocks noChangeShapeType="1"/>
            </p:cNvSpPr>
            <p:nvPr/>
          </p:nvSpPr>
          <p:spPr bwMode="auto">
            <a:xfrm>
              <a:off x="10673" y="6265"/>
              <a:ext cx="538" cy="12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  <a:effectLst/>
            <a:scene3d>
              <a:camera prst="orthographicFront">
                <a:rot lat="0" lon="0" rev="12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4" name="Group 27"/>
            <p:cNvGrpSpPr>
              <a:grpSpLocks/>
            </p:cNvGrpSpPr>
            <p:nvPr/>
          </p:nvGrpSpPr>
          <p:grpSpPr bwMode="auto">
            <a:xfrm>
              <a:off x="10666" y="5846"/>
              <a:ext cx="684" cy="845"/>
              <a:chOff x="11818" y="4997"/>
              <a:chExt cx="684" cy="845"/>
            </a:xfrm>
          </p:grpSpPr>
          <p:sp>
            <p:nvSpPr>
              <p:cNvPr id="96" name="Text Box 28"/>
              <p:cNvSpPr txBox="1">
                <a:spLocks noChangeArrowheads="1"/>
              </p:cNvSpPr>
              <p:nvPr/>
            </p:nvSpPr>
            <p:spPr bwMode="auto">
              <a:xfrm>
                <a:off x="11818" y="4997"/>
                <a:ext cx="676" cy="4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kumimoji="0" lang="en-US" sz="4000" b="1" i="0" u="none" strike="noStrike" cap="none" normalizeH="0" baseline="-2500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Al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7" name="Text Box 29"/>
              <p:cNvSpPr txBox="1">
                <a:spLocks noChangeArrowheads="1"/>
              </p:cNvSpPr>
              <p:nvPr/>
            </p:nvSpPr>
            <p:spPr bwMode="auto">
              <a:xfrm>
                <a:off x="11851" y="5295"/>
                <a:ext cx="651" cy="54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600" b="1" i="0" u="none" strike="noStrike" cap="none" normalizeH="0" baseline="0" dirty="0" err="1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kumimoji="0" lang="en-US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Fe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4000" b="0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98" name="Text Box 26"/>
          <p:cNvSpPr txBox="1">
            <a:spLocks noChangeArrowheads="1"/>
          </p:cNvSpPr>
          <p:nvPr/>
        </p:nvSpPr>
        <p:spPr bwMode="auto">
          <a:xfrm>
            <a:off x="5187646" y="1277246"/>
            <a:ext cx="1000132" cy="737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=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1" name="Line 33"/>
          <p:cNvSpPr>
            <a:spLocks noChangeShapeType="1"/>
          </p:cNvSpPr>
          <p:nvPr/>
        </p:nvSpPr>
        <p:spPr bwMode="auto">
          <a:xfrm>
            <a:off x="5937319" y="1643050"/>
            <a:ext cx="1063573" cy="21064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  <a:effectLst/>
          <a:scene3d>
            <a:camera prst="orthographicFront">
              <a:rot lat="0" lon="0" rev="12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5929322" y="1524314"/>
            <a:ext cx="1428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</a:t>
            </a:r>
            <a:r>
              <a:rPr lang="ru-RU" sz="32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32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Fe</a:t>
            </a:r>
            <a:r>
              <a:rPr lang="en-US" sz="32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6" name="TextBox 105"/>
          <p:cNvSpPr txBox="1"/>
          <p:nvPr/>
        </p:nvSpPr>
        <p:spPr>
          <a:xfrm>
            <a:off x="5936616" y="1039032"/>
            <a:ext cx="1428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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Al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7" name="Text Box 26"/>
          <p:cNvSpPr txBox="1">
            <a:spLocks noChangeArrowheads="1"/>
          </p:cNvSpPr>
          <p:nvPr/>
        </p:nvSpPr>
        <p:spPr bwMode="auto">
          <a:xfrm>
            <a:off x="6898904" y="1254186"/>
            <a:ext cx="1071570" cy="737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3 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" name="Group 23"/>
          <p:cNvGrpSpPr>
            <a:grpSpLocks/>
          </p:cNvGrpSpPr>
          <p:nvPr/>
        </p:nvGrpSpPr>
        <p:grpSpPr bwMode="auto">
          <a:xfrm>
            <a:off x="370783" y="2432057"/>
            <a:ext cx="989873" cy="1242788"/>
            <a:chOff x="10673" y="5875"/>
            <a:chExt cx="694" cy="708"/>
          </a:xfrm>
        </p:grpSpPr>
        <p:sp>
          <p:nvSpPr>
            <p:cNvPr id="109" name="Line 24"/>
            <p:cNvSpPr>
              <a:spLocks noChangeShapeType="1"/>
            </p:cNvSpPr>
            <p:nvPr/>
          </p:nvSpPr>
          <p:spPr bwMode="auto">
            <a:xfrm>
              <a:off x="10673" y="6265"/>
              <a:ext cx="538" cy="1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scene3d>
              <a:camera prst="orthographicFront">
                <a:rot lat="0" lon="0" rev="12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6" name="Group 27"/>
            <p:cNvGrpSpPr>
              <a:grpSpLocks/>
            </p:cNvGrpSpPr>
            <p:nvPr/>
          </p:nvGrpSpPr>
          <p:grpSpPr bwMode="auto">
            <a:xfrm>
              <a:off x="10691" y="5875"/>
              <a:ext cx="676" cy="708"/>
              <a:chOff x="11843" y="5026"/>
              <a:chExt cx="676" cy="708"/>
            </a:xfrm>
          </p:grpSpPr>
          <p:sp>
            <p:nvSpPr>
              <p:cNvPr id="111" name="Text Box 28"/>
              <p:cNvSpPr txBox="1">
                <a:spLocks noChangeArrowheads="1"/>
              </p:cNvSpPr>
              <p:nvPr/>
            </p:nvSpPr>
            <p:spPr bwMode="auto">
              <a:xfrm>
                <a:off x="11843" y="5026"/>
                <a:ext cx="676" cy="4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kumimoji="0" lang="en-US" sz="40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2" name="Text Box 29"/>
              <p:cNvSpPr txBox="1">
                <a:spLocks noChangeArrowheads="1"/>
              </p:cNvSpPr>
              <p:nvPr/>
            </p:nvSpPr>
            <p:spPr bwMode="auto">
              <a:xfrm>
                <a:off x="11846" y="5318"/>
                <a:ext cx="599" cy="4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600" b="1" i="0" u="none" strike="noStrike" cap="none" normalizeH="0" baseline="0" dirty="0" err="1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kumimoji="0" lang="en-US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4000" b="0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19" name="Group 22"/>
          <p:cNvGrpSpPr>
            <a:grpSpLocks/>
          </p:cNvGrpSpPr>
          <p:nvPr/>
        </p:nvGrpSpPr>
        <p:grpSpPr bwMode="auto">
          <a:xfrm>
            <a:off x="1672896" y="2483720"/>
            <a:ext cx="1126802" cy="1302470"/>
            <a:chOff x="12057" y="5872"/>
            <a:chExt cx="790" cy="742"/>
          </a:xfrm>
        </p:grpSpPr>
        <p:grpSp>
          <p:nvGrpSpPr>
            <p:cNvPr id="20" name="Group 30"/>
            <p:cNvGrpSpPr>
              <a:grpSpLocks/>
            </p:cNvGrpSpPr>
            <p:nvPr/>
          </p:nvGrpSpPr>
          <p:grpSpPr bwMode="auto">
            <a:xfrm>
              <a:off x="12057" y="5872"/>
              <a:ext cx="790" cy="742"/>
              <a:chOff x="11978" y="5011"/>
              <a:chExt cx="677" cy="742"/>
            </a:xfrm>
          </p:grpSpPr>
          <p:sp>
            <p:nvSpPr>
              <p:cNvPr id="116" name="Text Box 31"/>
              <p:cNvSpPr txBox="1">
                <a:spLocks noChangeArrowheads="1"/>
              </p:cNvSpPr>
              <p:nvPr/>
            </p:nvSpPr>
            <p:spPr bwMode="auto">
              <a:xfrm>
                <a:off x="11978" y="5011"/>
                <a:ext cx="677" cy="4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4000" b="1" i="0" u="none" strike="noStrike" cap="none" normalizeH="0" baseline="-2500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7" name="Text Box 32"/>
              <p:cNvSpPr txBox="1">
                <a:spLocks noChangeArrowheads="1"/>
              </p:cNvSpPr>
              <p:nvPr/>
            </p:nvSpPr>
            <p:spPr bwMode="auto">
              <a:xfrm>
                <a:off x="12001" y="5288"/>
                <a:ext cx="600" cy="4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40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15" name="Line 33"/>
            <p:cNvSpPr>
              <a:spLocks noChangeShapeType="1"/>
            </p:cNvSpPr>
            <p:nvPr/>
          </p:nvSpPr>
          <p:spPr bwMode="auto">
            <a:xfrm>
              <a:off x="12084" y="6254"/>
              <a:ext cx="538" cy="1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scene3d>
              <a:camera prst="orthographicFront">
                <a:rot lat="0" lon="0" rev="12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8" name="Прямоугольник 117"/>
          <p:cNvSpPr/>
          <p:nvPr/>
        </p:nvSpPr>
        <p:spPr>
          <a:xfrm>
            <a:off x="2643174" y="2857496"/>
            <a:ext cx="54807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если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1кг,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1кг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1" name="Group 23"/>
          <p:cNvGrpSpPr>
            <a:grpSpLocks/>
          </p:cNvGrpSpPr>
          <p:nvPr/>
        </p:nvGrpSpPr>
        <p:grpSpPr bwMode="auto">
          <a:xfrm>
            <a:off x="8001024" y="2631700"/>
            <a:ext cx="825905" cy="1083052"/>
            <a:chOff x="10673" y="5933"/>
            <a:chExt cx="729" cy="617"/>
          </a:xfrm>
        </p:grpSpPr>
        <p:sp>
          <p:nvSpPr>
            <p:cNvPr id="121" name="Line 24"/>
            <p:cNvSpPr>
              <a:spLocks noChangeShapeType="1"/>
            </p:cNvSpPr>
            <p:nvPr/>
          </p:nvSpPr>
          <p:spPr bwMode="auto">
            <a:xfrm>
              <a:off x="10673" y="6265"/>
              <a:ext cx="538" cy="1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scene3d>
              <a:camera prst="orthographicFront">
                <a:rot lat="0" lon="0" rev="12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2" name="Group 27"/>
            <p:cNvGrpSpPr>
              <a:grpSpLocks/>
            </p:cNvGrpSpPr>
            <p:nvPr/>
          </p:nvGrpSpPr>
          <p:grpSpPr bwMode="auto">
            <a:xfrm>
              <a:off x="10726" y="5933"/>
              <a:ext cx="676" cy="617"/>
              <a:chOff x="11878" y="5084"/>
              <a:chExt cx="676" cy="617"/>
            </a:xfrm>
          </p:grpSpPr>
          <p:sp>
            <p:nvSpPr>
              <p:cNvPr id="123" name="Text Box 28"/>
              <p:cNvSpPr txBox="1">
                <a:spLocks noChangeArrowheads="1"/>
              </p:cNvSpPr>
              <p:nvPr/>
            </p:nvSpPr>
            <p:spPr bwMode="auto">
              <a:xfrm>
                <a:off x="11878" y="5084"/>
                <a:ext cx="676" cy="4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kumimoji="0" lang="en-US" sz="32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" name="Text Box 29"/>
              <p:cNvSpPr txBox="1">
                <a:spLocks noChangeArrowheads="1"/>
              </p:cNvSpPr>
              <p:nvPr/>
            </p:nvSpPr>
            <p:spPr bwMode="auto">
              <a:xfrm>
                <a:off x="11884" y="5310"/>
                <a:ext cx="599" cy="3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err="1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kumimoji="0" lang="en-US" sz="2800" b="1" i="0" u="none" strike="noStrike" cap="none" normalizeH="0" baseline="-2500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200" b="0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25" name="Text Box 26"/>
          <p:cNvSpPr txBox="1">
            <a:spLocks noChangeArrowheads="1"/>
          </p:cNvSpPr>
          <p:nvPr/>
        </p:nvSpPr>
        <p:spPr bwMode="auto">
          <a:xfrm>
            <a:off x="5833744" y="185167"/>
            <a:ext cx="1000132" cy="737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 =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7" name="Рамка 126"/>
          <p:cNvSpPr/>
          <p:nvPr/>
        </p:nvSpPr>
        <p:spPr>
          <a:xfrm>
            <a:off x="6113142" y="2655792"/>
            <a:ext cx="2673700" cy="1027428"/>
          </a:xfrm>
          <a:prstGeom prst="frame">
            <a:avLst/>
          </a:prstGeom>
          <a:solidFill>
            <a:srgbClr val="00B050">
              <a:alpha val="51000"/>
            </a:srgbClr>
          </a:solidFill>
          <a:ln>
            <a:solidFill>
              <a:srgbClr val="006600">
                <a:alpha val="74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106" name="Rectangle 34"/>
          <p:cNvSpPr>
            <a:spLocks noChangeArrowheads="1"/>
          </p:cNvSpPr>
          <p:nvPr/>
        </p:nvSpPr>
        <p:spPr bwMode="auto">
          <a:xfrm>
            <a:off x="3786182" y="5042142"/>
            <a:ext cx="5611664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взаимодействие с  эталоном…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на  рычажных  весах…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 на  пружинных  весах…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 =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V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23" name="Group 35"/>
          <p:cNvGrpSpPr>
            <a:grpSpLocks/>
          </p:cNvGrpSpPr>
          <p:nvPr/>
        </p:nvGrpSpPr>
        <p:grpSpPr bwMode="auto">
          <a:xfrm>
            <a:off x="500034" y="4786322"/>
            <a:ext cx="354013" cy="1714512"/>
            <a:chOff x="9029" y="8122"/>
            <a:chExt cx="557" cy="1370"/>
          </a:xfrm>
        </p:grpSpPr>
        <p:sp>
          <p:nvSpPr>
            <p:cNvPr id="3108" name="Line 36"/>
            <p:cNvSpPr>
              <a:spLocks noChangeShapeType="1"/>
            </p:cNvSpPr>
            <p:nvPr/>
          </p:nvSpPr>
          <p:spPr bwMode="auto">
            <a:xfrm>
              <a:off x="9029" y="8167"/>
              <a:ext cx="498" cy="12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09" name="Line 37"/>
            <p:cNvSpPr>
              <a:spLocks noChangeShapeType="1"/>
            </p:cNvSpPr>
            <p:nvPr/>
          </p:nvSpPr>
          <p:spPr bwMode="auto">
            <a:xfrm>
              <a:off x="9031" y="8122"/>
              <a:ext cx="555" cy="0"/>
            </a:xfrm>
            <a:prstGeom prst="line">
              <a:avLst/>
            </a:prstGeom>
            <a:noFill/>
            <a:ln w="57150" cap="rnd">
              <a:solidFill>
                <a:srgbClr val="000000"/>
              </a:solidFill>
              <a:prstDash val="sysDot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24" name="Group 38"/>
            <p:cNvGrpSpPr>
              <a:grpSpLocks/>
            </p:cNvGrpSpPr>
            <p:nvPr/>
          </p:nvGrpSpPr>
          <p:grpSpPr bwMode="auto">
            <a:xfrm>
              <a:off x="9077" y="8168"/>
              <a:ext cx="345" cy="1324"/>
              <a:chOff x="9077" y="8168"/>
              <a:chExt cx="345" cy="1324"/>
            </a:xfrm>
          </p:grpSpPr>
          <p:sp>
            <p:nvSpPr>
              <p:cNvPr id="3111" name="Line 39"/>
              <p:cNvSpPr>
                <a:spLocks noChangeShapeType="1"/>
              </p:cNvSpPr>
              <p:nvPr/>
            </p:nvSpPr>
            <p:spPr bwMode="auto">
              <a:xfrm>
                <a:off x="9262" y="8168"/>
                <a:ext cx="0" cy="495"/>
              </a:xfrm>
              <a:prstGeom prst="line">
                <a:avLst/>
              </a:prstGeom>
              <a:noFill/>
              <a:ln w="57150">
                <a:solidFill>
                  <a:srgbClr val="F90101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12" name="Line 40"/>
              <p:cNvSpPr>
                <a:spLocks noChangeShapeType="1"/>
              </p:cNvSpPr>
              <p:nvPr/>
            </p:nvSpPr>
            <p:spPr bwMode="auto">
              <a:xfrm>
                <a:off x="9262" y="8997"/>
                <a:ext cx="0" cy="495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13" name="Rectangle 41"/>
              <p:cNvSpPr>
                <a:spLocks noChangeArrowheads="1"/>
              </p:cNvSpPr>
              <p:nvPr/>
            </p:nvSpPr>
            <p:spPr bwMode="auto">
              <a:xfrm>
                <a:off x="9077" y="8640"/>
                <a:ext cx="345" cy="357"/>
              </a:xfrm>
              <a:prstGeom prst="rect">
                <a:avLst/>
              </a:prstGeom>
              <a:solidFill>
                <a:srgbClr val="FFFFFF"/>
              </a:solidFill>
              <a:ln w="57150">
                <a:solidFill>
                  <a:srgbClr val="0066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136" name="Прямоугольник 135"/>
          <p:cNvSpPr/>
          <p:nvPr/>
        </p:nvSpPr>
        <p:spPr>
          <a:xfrm rot="978659">
            <a:off x="6521" y="4968784"/>
            <a:ext cx="15015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медленно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7" name="Прямоугольник 136"/>
          <p:cNvSpPr/>
          <p:nvPr/>
        </p:nvSpPr>
        <p:spPr>
          <a:xfrm rot="1708747">
            <a:off x="197331" y="6084988"/>
            <a:ext cx="148276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быстро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5" name="Group 42"/>
          <p:cNvGrpSpPr>
            <a:grpSpLocks/>
          </p:cNvGrpSpPr>
          <p:nvPr/>
        </p:nvGrpSpPr>
        <p:grpSpPr bwMode="auto">
          <a:xfrm>
            <a:off x="1571604" y="5143512"/>
            <a:ext cx="1714512" cy="1427164"/>
            <a:chOff x="10341" y="8248"/>
            <a:chExt cx="1442" cy="1797"/>
          </a:xfrm>
        </p:grpSpPr>
        <p:grpSp>
          <p:nvGrpSpPr>
            <p:cNvPr id="26" name="Group 43"/>
            <p:cNvGrpSpPr>
              <a:grpSpLocks/>
            </p:cNvGrpSpPr>
            <p:nvPr/>
          </p:nvGrpSpPr>
          <p:grpSpPr bwMode="auto">
            <a:xfrm>
              <a:off x="10368" y="8248"/>
              <a:ext cx="1394" cy="46"/>
              <a:chOff x="10368" y="8248"/>
              <a:chExt cx="1394" cy="46"/>
            </a:xfrm>
          </p:grpSpPr>
          <p:sp>
            <p:nvSpPr>
              <p:cNvPr id="3116" name="Line 44"/>
              <p:cNvSpPr>
                <a:spLocks noChangeShapeType="1"/>
              </p:cNvSpPr>
              <p:nvPr/>
            </p:nvSpPr>
            <p:spPr bwMode="auto">
              <a:xfrm>
                <a:off x="10368" y="8294"/>
                <a:ext cx="1394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17" name="Line 45"/>
              <p:cNvSpPr>
                <a:spLocks noChangeShapeType="1"/>
              </p:cNvSpPr>
              <p:nvPr/>
            </p:nvSpPr>
            <p:spPr bwMode="auto">
              <a:xfrm>
                <a:off x="10368" y="8248"/>
                <a:ext cx="1394" cy="0"/>
              </a:xfrm>
              <a:prstGeom prst="line">
                <a:avLst/>
              </a:prstGeom>
              <a:noFill/>
              <a:ln w="57150" cap="rnd">
                <a:solidFill>
                  <a:srgbClr val="000000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3118" name="Line 46"/>
            <p:cNvSpPr>
              <a:spLocks noChangeShapeType="1"/>
            </p:cNvSpPr>
            <p:nvPr/>
          </p:nvSpPr>
          <p:spPr bwMode="auto">
            <a:xfrm>
              <a:off x="10460" y="8294"/>
              <a:ext cx="0" cy="692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19" name="Line 47"/>
            <p:cNvSpPr>
              <a:spLocks noChangeShapeType="1"/>
            </p:cNvSpPr>
            <p:nvPr/>
          </p:nvSpPr>
          <p:spPr bwMode="auto">
            <a:xfrm>
              <a:off x="11658" y="8317"/>
              <a:ext cx="0" cy="692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20" name="Oval 48"/>
            <p:cNvSpPr>
              <a:spLocks noChangeArrowheads="1"/>
            </p:cNvSpPr>
            <p:nvPr/>
          </p:nvSpPr>
          <p:spPr bwMode="auto">
            <a:xfrm>
              <a:off x="10341" y="8986"/>
              <a:ext cx="219" cy="622"/>
            </a:xfrm>
            <a:prstGeom prst="ellips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22" name="Line 50"/>
            <p:cNvSpPr>
              <a:spLocks noChangeShapeType="1"/>
            </p:cNvSpPr>
            <p:nvPr/>
          </p:nvSpPr>
          <p:spPr bwMode="auto">
            <a:xfrm>
              <a:off x="10412" y="9522"/>
              <a:ext cx="1371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23" name="Line 51"/>
            <p:cNvSpPr>
              <a:spLocks noChangeShapeType="1"/>
            </p:cNvSpPr>
            <p:nvPr/>
          </p:nvSpPr>
          <p:spPr bwMode="auto">
            <a:xfrm>
              <a:off x="10840" y="9170"/>
              <a:ext cx="819" cy="875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21" name="Oval 49"/>
            <p:cNvSpPr>
              <a:spLocks noChangeArrowheads="1"/>
            </p:cNvSpPr>
            <p:nvPr/>
          </p:nvSpPr>
          <p:spPr bwMode="auto">
            <a:xfrm>
              <a:off x="11539" y="8986"/>
              <a:ext cx="219" cy="622"/>
            </a:xfrm>
            <a:prstGeom prst="ellips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124" name="Text Box 52"/>
          <p:cNvSpPr txBox="1">
            <a:spLocks noChangeArrowheads="1"/>
          </p:cNvSpPr>
          <p:nvPr/>
        </p:nvSpPr>
        <p:spPr bwMode="auto">
          <a:xfrm>
            <a:off x="71406" y="4214818"/>
            <a:ext cx="3786214" cy="50006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это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4000" b="1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инертность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25" name="Rectangle 53"/>
          <p:cNvSpPr>
            <a:spLocks noChangeArrowheads="1"/>
          </p:cNvSpPr>
          <p:nvPr/>
        </p:nvSpPr>
        <p:spPr bwMode="auto">
          <a:xfrm>
            <a:off x="4000496" y="3571876"/>
            <a:ext cx="457163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мера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инертности -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МАССА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1" name="Прямоугольник 150"/>
          <p:cNvSpPr/>
          <p:nvPr/>
        </p:nvSpPr>
        <p:spPr>
          <a:xfrm>
            <a:off x="4357686" y="4143380"/>
            <a:ext cx="42615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ЭТАЛОН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г.  </a:t>
            </a:r>
            <a:r>
              <a:rPr lang="ru-RU" sz="2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Совр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Франц.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9" name="Text Box 52"/>
          <p:cNvSpPr txBox="1">
            <a:spLocks noChangeArrowheads="1"/>
          </p:cNvSpPr>
          <p:nvPr/>
        </p:nvSpPr>
        <p:spPr bwMode="auto">
          <a:xfrm>
            <a:off x="71438" y="3660588"/>
            <a:ext cx="3929058" cy="55423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св-во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тел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мешать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    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8" name="Oval 5"/>
          <p:cNvSpPr>
            <a:spLocks noChangeArrowheads="1"/>
          </p:cNvSpPr>
          <p:nvPr/>
        </p:nvSpPr>
        <p:spPr bwMode="auto">
          <a:xfrm>
            <a:off x="960194" y="1667190"/>
            <a:ext cx="1785950" cy="357190"/>
          </a:xfrm>
          <a:prstGeom prst="ellipse">
            <a:avLst/>
          </a:prstGeom>
          <a:noFill/>
          <a:ln w="28575">
            <a:solidFill>
              <a:srgbClr val="0000FF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2.96296E-6 L 0.15209 -0.00463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" y="-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2.96296E-6 L -0.14444 -0.00463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" y="-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0"/>
                            </p:stCondLst>
                            <p:childTnLst>
                              <p:par>
                                <p:cTn id="4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500"/>
                            </p:stCondLst>
                            <p:childTnLst>
                              <p:par>
                                <p:cTn id="8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000"/>
                            </p:stCondLst>
                            <p:childTnLst>
                              <p:par>
                                <p:cTn id="9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1" dur="2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2000"/>
                            </p:stCondLst>
                            <p:childTnLst>
                              <p:par>
                                <p:cTn id="10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5" dur="2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4000"/>
                            </p:stCondLst>
                            <p:childTnLst>
                              <p:par>
                                <p:cTn id="107" presetID="35" presetClass="path" presetSubtype="0" repeatCount="5000" accel="50000" decel="5000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81481E-6 L -0.30382 -0.00163 " pathEditMode="relative" rAng="0" ptsTypes="AA">
                                      <p:cBhvr>
                                        <p:cTn id="10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2" y="-1"/>
                                    </p:animMotion>
                                  </p:childTnLst>
                                </p:cTn>
                              </p:par>
                              <p:par>
                                <p:cTn id="109" presetID="63" presetClass="path" presetSubtype="0" repeatCount="500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778E-17 -4.81481E-6 L 0.29132 -4.81481E-6 " pathEditMode="relative" rAng="0" ptsTypes="AA">
                                      <p:cBhvr>
                                        <p:cTn id="1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6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500"/>
                            </p:stCondLst>
                            <p:childTnLst>
                              <p:par>
                                <p:cTn id="11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500"/>
                            </p:stCondLst>
                            <p:childTnLst>
                              <p:par>
                                <p:cTn id="12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2000"/>
                            </p:stCondLst>
                            <p:childTnLst>
                              <p:par>
                                <p:cTn id="1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000"/>
                            </p:stCondLst>
                            <p:childTnLst>
                              <p:par>
                                <p:cTn id="14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000"/>
                            </p:stCondLst>
                            <p:childTnLst>
                              <p:par>
                                <p:cTn id="1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500"/>
                            </p:stCondLst>
                            <p:childTnLst>
                              <p:par>
                                <p:cTn id="15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2" dur="2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3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4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2000"/>
                            </p:stCondLst>
                            <p:childTnLst>
                              <p:par>
                                <p:cTn id="176" presetID="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8" presetID="64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361 -4.07407E-6 L 0.02552 -0.16713 " pathEditMode="relative" rAng="0" ptsTypes="AA">
                                      <p:cBhvr>
                                        <p:cTn id="189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-8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2000"/>
                            </p:stCondLst>
                            <p:childTnLst>
                              <p:par>
                                <p:cTn id="19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1000"/>
                            </p:stCondLst>
                            <p:childTnLst>
                              <p:par>
                                <p:cTn id="203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2000"/>
                            </p:stCondLst>
                            <p:childTnLst>
                              <p:par>
                                <p:cTn id="20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>
                            <p:stCondLst>
                              <p:cond delay="2500"/>
                            </p:stCondLst>
                            <p:childTnLst>
                              <p:par>
                                <p:cTn id="21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6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8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3" dur="2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8" dur="2000"/>
                                        <p:tgtEl>
                                          <p:spTgt spid="31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3" dur="2000"/>
                                        <p:tgtEl>
                                          <p:spTgt spid="31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8" dur="40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B31D1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60CFC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9" dur="40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0" dur="40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1" fill="hold">
                            <p:stCondLst>
                              <p:cond delay="4400"/>
                            </p:stCondLst>
                            <p:childTnLst>
                              <p:par>
                                <p:cTn id="24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6" fill="hold">
                            <p:stCondLst>
                              <p:cond delay="5400"/>
                            </p:stCondLst>
                            <p:childTnLst>
                              <p:par>
                                <p:cTn id="2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9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1"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" fill="hold">
                      <p:stCondLst>
                        <p:cond delay="indefinite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2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3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8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9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" fill="hold">
                      <p:stCondLst>
                        <p:cond delay="indefinite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7" fill="hold">
                      <p:stCondLst>
                        <p:cond delay="indefinite"/>
                      </p:stCondLst>
                      <p:childTnLst>
                        <p:par>
                          <p:cTn id="278" fill="hold">
                            <p:stCondLst>
                              <p:cond delay="0"/>
                            </p:stCondLst>
                            <p:childTnLst>
                              <p:par>
                                <p:cTn id="27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1" dur="400"/>
                                        <p:tgtEl>
                                          <p:spTgt spid="3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B31D1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60CFC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2" dur="400"/>
                                        <p:tgtEl>
                                          <p:spTgt spid="3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3" dur="400"/>
                                        <p:tgtEl>
                                          <p:spTgt spid="3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4" fill="hold">
                      <p:stCondLst>
                        <p:cond delay="indefinite"/>
                      </p:stCondLst>
                      <p:childTnLst>
                        <p:par>
                          <p:cTn id="285" fill="hold">
                            <p:stCondLst>
                              <p:cond delay="0"/>
                            </p:stCondLst>
                            <p:childTnLst>
                              <p:par>
                                <p:cTn id="28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8" dur="400"/>
                                        <p:tgtEl>
                                          <p:spTgt spid="31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B31D1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60CFC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9" dur="400"/>
                                        <p:tgtEl>
                                          <p:spTgt spid="31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0" dur="400"/>
                                        <p:tgtEl>
                                          <p:spTgt spid="31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1" fill="hold">
                      <p:stCondLst>
                        <p:cond delay="indefinite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5" dur="400"/>
                                        <p:tgtEl>
                                          <p:spTgt spid="31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B31D1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60CFC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6" dur="400"/>
                                        <p:tgtEl>
                                          <p:spTgt spid="31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7" dur="400"/>
                                        <p:tgtEl>
                                          <p:spTgt spid="31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8" fill="hold">
                      <p:stCondLst>
                        <p:cond delay="indefinite"/>
                      </p:stCondLst>
                      <p:childTnLst>
                        <p:par>
                          <p:cTn id="299" fill="hold">
                            <p:stCondLst>
                              <p:cond delay="0"/>
                            </p:stCondLst>
                            <p:childTnLst>
                              <p:par>
                                <p:cTn id="30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2" dur="400"/>
                                        <p:tgtEl>
                                          <p:spTgt spid="31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B31D1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60CFC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3" dur="400"/>
                                        <p:tgtEl>
                                          <p:spTgt spid="31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4" dur="400"/>
                                        <p:tgtEl>
                                          <p:spTgt spid="31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5" fill="hold">
                      <p:stCondLst>
                        <p:cond delay="indefinite"/>
                      </p:stCondLst>
                      <p:childTnLst>
                        <p:par>
                          <p:cTn id="306" fill="hold">
                            <p:stCondLst>
                              <p:cond delay="0"/>
                            </p:stCondLst>
                            <p:childTnLst>
                              <p:par>
                                <p:cTn id="30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1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2" fill="hold">
                      <p:stCondLst>
                        <p:cond delay="indefinite"/>
                      </p:stCondLst>
                      <p:childTnLst>
                        <p:par>
                          <p:cTn id="313" fill="hold">
                            <p:stCondLst>
                              <p:cond delay="0"/>
                            </p:stCondLst>
                            <p:childTnLst>
                              <p:par>
                                <p:cTn id="31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15" dur="2000" fill="hold"/>
                                        <p:tgtEl>
                                          <p:spTgt spid="312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6" fill="hold">
                      <p:stCondLst>
                        <p:cond delay="indefinite"/>
                      </p:stCondLst>
                      <p:childTnLst>
                        <p:par>
                          <p:cTn id="317" fill="hold">
                            <p:stCondLst>
                              <p:cond delay="0"/>
                            </p:stCondLst>
                            <p:childTnLst>
                              <p:par>
                                <p:cTn id="31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19" dur="2000" fill="hold"/>
                                        <p:tgtEl>
                                          <p:spTgt spid="312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0" fill="hold">
                      <p:stCondLst>
                        <p:cond delay="indefinite"/>
                      </p:stCondLst>
                      <p:childTnLst>
                        <p:par>
                          <p:cTn id="321" fill="hold">
                            <p:stCondLst>
                              <p:cond delay="0"/>
                            </p:stCondLst>
                            <p:childTnLst>
                              <p:par>
                                <p:cTn id="3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4" dur="2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" grpId="0" animBg="1"/>
      <p:bldP spid="138" grpId="0" animBg="1"/>
      <p:bldP spid="126" grpId="0" animBg="1"/>
      <p:bldP spid="30" grpId="0" animBg="1"/>
      <p:bldP spid="31" grpId="0" animBg="1"/>
      <p:bldP spid="66" grpId="0"/>
      <p:bldP spid="67" grpId="0"/>
      <p:bldP spid="89" grpId="0"/>
      <p:bldP spid="89" grpId="1"/>
      <p:bldP spid="91" grpId="0"/>
      <p:bldP spid="91" grpId="1"/>
      <p:bldP spid="98" grpId="0"/>
      <p:bldP spid="101" grpId="0" animBg="1"/>
      <p:bldP spid="104" grpId="0"/>
      <p:bldP spid="106" grpId="0"/>
      <p:bldP spid="107" grpId="0"/>
      <p:bldP spid="107" grpId="1"/>
      <p:bldP spid="107" grpId="2"/>
      <p:bldP spid="118" grpId="0"/>
      <p:bldP spid="125" grpId="0"/>
      <p:bldP spid="127" grpId="0" animBg="1"/>
      <p:bldP spid="3106" grpId="0" build="p"/>
      <p:bldP spid="136" grpId="0"/>
      <p:bldP spid="137" grpId="0"/>
      <p:bldP spid="3124" grpId="0" animBg="1"/>
      <p:bldP spid="3124" grpId="1" animBg="1"/>
      <p:bldP spid="3125" grpId="0"/>
      <p:bldP spid="3125" grpId="1"/>
      <p:bldP spid="151" grpId="0"/>
      <p:bldP spid="119" grpId="0" animBg="1"/>
      <p:bldP spid="10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0" y="5858880"/>
            <a:ext cx="9144000" cy="78483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914400" marR="0" lvl="0" indent="-9144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3. 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взвешивание на  пружинных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499184" y="834074"/>
            <a:ext cx="7143800" cy="928694"/>
          </a:xfrm>
          <a:prstGeom prst="roundRect">
            <a:avLst/>
          </a:prstGeom>
          <a:solidFill>
            <a:schemeClr val="accent1"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4006856"/>
            <a:ext cx="9144000" cy="170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914400" marR="0" lvl="0" indent="-9144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2. 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взвешивание на  рычажных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914400" marR="0" lvl="0" indent="-9144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kumimoji="0" lang="ru-RU" sz="54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тела 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48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разновесок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" name="Блок-схема: магнитный диск 2"/>
          <p:cNvSpPr/>
          <p:nvPr/>
        </p:nvSpPr>
        <p:spPr>
          <a:xfrm>
            <a:off x="357158" y="0"/>
            <a:ext cx="1000132" cy="1357322"/>
          </a:xfrm>
          <a:prstGeom prst="flowChartMagneticDisk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429388" y="0"/>
            <a:ext cx="211327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4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г. </a:t>
            </a:r>
            <a:r>
              <a:rPr lang="ru-RU" sz="48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Совр</a:t>
            </a:r>
            <a:endParaRPr lang="ru-RU" sz="5400" b="1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857356" y="785794"/>
            <a:ext cx="7072330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 кг</a:t>
            </a:r>
            <a:r>
              <a:rPr kumimoji="0" lang="ru-RU" sz="4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4800" b="0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(платина + иридий)</a:t>
            </a:r>
            <a:endParaRPr kumimoji="0" lang="ru-RU" sz="5400" b="1" i="0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714380" y="1766019"/>
            <a:ext cx="7572396" cy="8771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МАССЫ    </a:t>
            </a:r>
            <a:r>
              <a:rPr kumimoji="0" lang="ru-RU" sz="54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определяют</a:t>
            </a:r>
            <a:endParaRPr kumimoji="0" lang="ru-RU" sz="5400" b="1" i="0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0" y="2428868"/>
            <a:ext cx="9144000" cy="1615827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 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при  взаимодействии     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с 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эталоном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643042" y="285728"/>
            <a:ext cx="19672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эталоны</a:t>
            </a:r>
            <a:endParaRPr lang="ru-RU" sz="3600" dirty="0">
              <a:solidFill>
                <a:srgbClr val="006600"/>
              </a:solidFill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0" y="0"/>
            <a:ext cx="9504264" cy="7329833"/>
            <a:chOff x="-57505" y="-5400458"/>
            <a:chExt cx="9504264" cy="6858024"/>
          </a:xfrm>
        </p:grpSpPr>
        <p:grpSp>
          <p:nvGrpSpPr>
            <p:cNvPr id="11" name="Группа 10"/>
            <p:cNvGrpSpPr/>
            <p:nvPr/>
          </p:nvGrpSpPr>
          <p:grpSpPr>
            <a:xfrm>
              <a:off x="-21784" y="-5400458"/>
              <a:ext cx="9179717" cy="6858024"/>
              <a:chOff x="-2643238" y="-7114303"/>
              <a:chExt cx="9179717" cy="7072362"/>
            </a:xfrm>
          </p:grpSpPr>
          <p:sp>
            <p:nvSpPr>
              <p:cNvPr id="14" name="Прямоугольник 13"/>
              <p:cNvSpPr/>
              <p:nvPr/>
            </p:nvSpPr>
            <p:spPr>
              <a:xfrm>
                <a:off x="-2643238" y="-7114303"/>
                <a:ext cx="9144000" cy="7072362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  <a:alpha val="69000"/>
                </a:schemeClr>
              </a:solidFill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5" name="Line 16"/>
              <p:cNvSpPr>
                <a:spLocks noChangeShapeType="1"/>
              </p:cNvSpPr>
              <p:nvPr/>
            </p:nvSpPr>
            <p:spPr bwMode="auto">
              <a:xfrm>
                <a:off x="4716987" y="-6599508"/>
                <a:ext cx="864966" cy="0"/>
              </a:xfrm>
              <a:prstGeom prst="line">
                <a:avLst/>
              </a:prstGeom>
              <a:solidFill>
                <a:schemeClr val="bg2">
                  <a:lumMod val="90000"/>
                </a:schemeClr>
              </a:solidFill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6" name="Text Box 50"/>
              <p:cNvSpPr txBox="1">
                <a:spLocks noChangeArrowheads="1"/>
              </p:cNvSpPr>
              <p:nvPr/>
            </p:nvSpPr>
            <p:spPr bwMode="auto">
              <a:xfrm>
                <a:off x="-2607520" y="-6428013"/>
                <a:ext cx="9143999" cy="173831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kumimoji="0" lang="ru-RU" sz="5400" b="1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Ускорение</a:t>
                </a:r>
                <a:r>
                  <a:rPr kumimoji="0" lang="ru-RU" sz="54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укажет как быстро меняется скорость.</a:t>
                </a:r>
              </a:p>
            </p:txBody>
          </p:sp>
        </p:grpSp>
        <p:sp>
          <p:nvSpPr>
            <p:cNvPr id="12" name="Text Box 50"/>
            <p:cNvSpPr txBox="1">
              <a:spLocks noChangeArrowheads="1"/>
            </p:cNvSpPr>
            <p:nvPr/>
          </p:nvSpPr>
          <p:spPr bwMode="auto">
            <a:xfrm>
              <a:off x="-57505" y="-1617035"/>
              <a:ext cx="9215438" cy="829931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54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СИЛА</a:t>
              </a:r>
              <a:r>
                <a:rPr lang="ru-RU" sz="4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lang="ru-RU" sz="4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действие 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ДРУГОГО</a:t>
              </a:r>
              <a:r>
                <a:rPr lang="ru-RU" sz="4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4400" b="1" dirty="0">
                  <a:latin typeface="Times New Roman" pitchFamily="18" charset="0"/>
                  <a:cs typeface="Times New Roman" pitchFamily="18" charset="0"/>
                </a:rPr>
                <a:t>тела</a:t>
              </a:r>
              <a:r>
                <a:rPr lang="ru-RU" sz="4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pPr lvl="0"/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Text Box 50"/>
            <p:cNvSpPr txBox="1">
              <a:spLocks noChangeArrowheads="1"/>
            </p:cNvSpPr>
            <p:nvPr/>
          </p:nvSpPr>
          <p:spPr bwMode="auto">
            <a:xfrm>
              <a:off x="-57505" y="-2901855"/>
              <a:ext cx="9504264" cy="1284821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4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Масса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4400" dirty="0" smtClean="0">
                  <a:latin typeface="Times New Roman" pitchFamily="18" charset="0"/>
                  <a:cs typeface="Times New Roman" pitchFamily="18" charset="0"/>
                </a:rPr>
                <a:t>х-</a:t>
              </a:r>
              <a:r>
                <a:rPr lang="ru-RU" sz="4400" dirty="0" err="1" smtClean="0">
                  <a:latin typeface="Times New Roman" pitchFamily="18" charset="0"/>
                  <a:cs typeface="Times New Roman" pitchFamily="18" charset="0"/>
                </a:rPr>
                <a:t>зует</a:t>
              </a:r>
              <a:r>
                <a:rPr lang="ru-RU" sz="4400" dirty="0" smtClean="0">
                  <a:latin typeface="Times New Roman" pitchFamily="18" charset="0"/>
                  <a:cs typeface="Times New Roman" pitchFamily="18" charset="0"/>
                </a:rPr>
                <a:t> способность мешать </a:t>
              </a:r>
              <a:r>
                <a:rPr lang="ru-RU" sz="44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скорости</a:t>
              </a:r>
              <a:r>
                <a:rPr lang="ru-RU" sz="4400" dirty="0" smtClean="0">
                  <a:latin typeface="Times New Roman" pitchFamily="18" charset="0"/>
                  <a:cs typeface="Times New Roman" pitchFamily="18" charset="0"/>
                </a:rPr>
                <a:t> изменяться</a:t>
              </a:r>
              <a:r>
                <a:rPr lang="en-US" sz="4400" dirty="0" smtClean="0">
                  <a:latin typeface="Times New Roman" pitchFamily="18" charset="0"/>
                  <a:cs typeface="Times New Roman" pitchFamily="18" charset="0"/>
                </a:rPr>
                <a:t>,</a:t>
              </a:r>
              <a:r>
                <a:rPr lang="ru-RU" sz="4400" dirty="0" smtClean="0">
                  <a:latin typeface="Times New Roman" pitchFamily="18" charset="0"/>
                  <a:cs typeface="Times New Roman" pitchFamily="18" charset="0"/>
                </a:rPr>
                <a:t> т.е. </a:t>
              </a:r>
              <a:r>
                <a:rPr lang="ru-RU" sz="4400" b="1" dirty="0" smtClean="0">
                  <a:latin typeface="Times New Roman" pitchFamily="18" charset="0"/>
                  <a:cs typeface="Times New Roman" pitchFamily="18" charset="0"/>
                </a:rPr>
                <a:t>инертность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4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4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4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4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4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4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4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4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4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1" dur="400"/>
                                        <p:tgtEl>
                                          <p:spTgt spid="30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2" dur="400"/>
                                        <p:tgtEl>
                                          <p:spTgt spid="30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400"/>
                                        <p:tgtEl>
                                          <p:spTgt spid="30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8" dur="400"/>
                                        <p:tgtEl>
                                          <p:spTgt spid="30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9" dur="400"/>
                                        <p:tgtEl>
                                          <p:spTgt spid="30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400"/>
                                        <p:tgtEl>
                                          <p:spTgt spid="30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7" dur="4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8" dur="4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4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4" dur="4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5" dur="4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4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uild="p" animBg="1"/>
      <p:bldP spid="9" grpId="0" animBg="1"/>
      <p:bldP spid="3073" grpId="0" build="p"/>
      <p:bldP spid="3" grpId="0" animBg="1"/>
      <p:bldP spid="5" grpId="0"/>
      <p:bldP spid="6" grpId="0" animBg="1"/>
      <p:bldP spid="7" grpId="0" build="p" animBg="1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Скругленный прямоугольник 45"/>
          <p:cNvSpPr/>
          <p:nvPr/>
        </p:nvSpPr>
        <p:spPr>
          <a:xfrm>
            <a:off x="0" y="2238492"/>
            <a:ext cx="4500562" cy="928694"/>
          </a:xfrm>
          <a:prstGeom prst="roundRect">
            <a:avLst/>
          </a:prstGeom>
          <a:solidFill>
            <a:schemeClr val="accent1">
              <a:alpha val="52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436" name="Text Box 2"/>
          <p:cNvSpPr txBox="1">
            <a:spLocks noChangeArrowheads="1"/>
          </p:cNvSpPr>
          <p:nvPr/>
        </p:nvSpPr>
        <p:spPr bwMode="auto">
          <a:xfrm>
            <a:off x="357158" y="500042"/>
            <a:ext cx="4071938" cy="117633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86375" y="1785938"/>
            <a:ext cx="3571875" cy="129222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cap="all" dirty="0" err="1">
                <a:latin typeface="Times New Roman" pitchFamily="18" charset="0"/>
                <a:cs typeface="Times New Roman" pitchFamily="18" charset="0"/>
              </a:rPr>
              <a:t>св-во</a:t>
            </a:r>
            <a:r>
              <a:rPr lang="ru-RU" b="1" cap="all" dirty="0">
                <a:latin typeface="Times New Roman" pitchFamily="18" charset="0"/>
                <a:cs typeface="Times New Roman" pitchFamily="18" charset="0"/>
              </a:rPr>
              <a:t>  тел препятствовать  </a:t>
            </a:r>
            <a:r>
              <a:rPr lang="ru-RU" b="1" cap="all" dirty="0"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b="1" cap="all" dirty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b="1" cap="all" dirty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это</a:t>
            </a:r>
            <a:r>
              <a:rPr lang="ru-RU" b="1" cap="all" dirty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400" b="1" u="sng" cap="all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инертность</a:t>
            </a:r>
            <a:endParaRPr lang="ru-RU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14875" y="3143250"/>
            <a:ext cx="4429125" cy="1016000"/>
          </a:xfrm>
          <a:prstGeom prst="rect">
            <a:avLst/>
          </a:prstGeom>
          <a:blipFill>
            <a:blip r:embed="rId7" cstate="print"/>
            <a:tile tx="0" ty="0" sx="100000" sy="100000" flip="none" algn="tl"/>
          </a:blipFill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мера инертности  </a:t>
            </a:r>
            <a:r>
              <a:rPr lang="ru-RU" sz="2800" b="1" u="sng" cap="all" dirty="0">
                <a:latin typeface="Times New Roman" pitchFamily="18" charset="0"/>
                <a:cs typeface="Times New Roman" pitchFamily="18" charset="0"/>
              </a:rPr>
              <a:t>масса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1кг       </a:t>
            </a:r>
            <a:r>
              <a:rPr lang="ru-RU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эталон!!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6715125" y="142875"/>
            <a:ext cx="1776413" cy="461963"/>
          </a:xfrm>
          <a:prstGeom prst="rect">
            <a:avLst/>
          </a:prstGeom>
          <a:solidFill>
            <a:srgbClr val="F90101">
              <a:alpha val="38823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1000"/>
              </a:spcAft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величина</a:t>
            </a:r>
            <a:endParaRPr lang="ru-RU" sz="2400"/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6681788" y="609600"/>
            <a:ext cx="2176462" cy="461963"/>
          </a:xfrm>
          <a:prstGeom prst="rect">
            <a:avLst/>
          </a:prstGeom>
          <a:solidFill>
            <a:srgbClr val="FFFF00">
              <a:alpha val="30196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1000"/>
              </a:spcAft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 направление</a:t>
            </a:r>
            <a:r>
              <a:rPr lang="ru-RU" sz="2400" b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400"/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6072188" y="1038225"/>
            <a:ext cx="3071812" cy="461963"/>
          </a:xfrm>
          <a:prstGeom prst="rect">
            <a:avLst/>
          </a:prstGeom>
          <a:solidFill>
            <a:srgbClr val="0033CC">
              <a:alpha val="21960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1000"/>
              </a:spcAft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точка приложения</a:t>
            </a:r>
            <a:endParaRPr lang="ru-RU" sz="2400"/>
          </a:p>
        </p:txBody>
      </p:sp>
      <p:sp>
        <p:nvSpPr>
          <p:cNvPr id="15" name="Прямоугольник 14"/>
          <p:cNvSpPr/>
          <p:nvPr/>
        </p:nvSpPr>
        <p:spPr>
          <a:xfrm>
            <a:off x="4214813" y="4143375"/>
            <a:ext cx="1071562" cy="571500"/>
          </a:xfrm>
          <a:prstGeom prst="rect">
            <a:avLst/>
          </a:prstGeom>
          <a:solidFill>
            <a:srgbClr val="FF9900">
              <a:alpha val="5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16" name="Прямая со стрелкой 15"/>
          <p:cNvCxnSpPr/>
          <p:nvPr/>
        </p:nvCxnSpPr>
        <p:spPr>
          <a:xfrm rot="5400000">
            <a:off x="4251325" y="4964113"/>
            <a:ext cx="1071563" cy="1587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Line 4"/>
          <p:cNvSpPr>
            <a:spLocks noChangeShapeType="1"/>
          </p:cNvSpPr>
          <p:nvPr/>
        </p:nvSpPr>
        <p:spPr bwMode="auto">
          <a:xfrm flipH="1">
            <a:off x="5429256" y="4357694"/>
            <a:ext cx="45719" cy="688645"/>
          </a:xfrm>
          <a:prstGeom prst="line">
            <a:avLst/>
          </a:prstGeom>
          <a:noFill/>
          <a:ln w="60325">
            <a:solidFill>
              <a:srgbClr val="0014AC"/>
            </a:solidFill>
            <a:round/>
            <a:headEnd type="none" w="sm" len="sm"/>
            <a:tailEnd type="triangle" w="lg" len="lg"/>
          </a:ln>
          <a:effectLst/>
          <a:scene3d>
            <a:camera prst="orthographicFront">
              <a:rot lat="0" lon="0" rev="18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2" name="Группа 36"/>
          <p:cNvGrpSpPr>
            <a:grpSpLocks/>
          </p:cNvGrpSpPr>
          <p:nvPr/>
        </p:nvGrpSpPr>
        <p:grpSpPr bwMode="auto">
          <a:xfrm>
            <a:off x="5472113" y="4786313"/>
            <a:ext cx="642937" cy="523875"/>
            <a:chOff x="2714612" y="1571612"/>
            <a:chExt cx="642942" cy="523220"/>
          </a:xfrm>
        </p:grpSpPr>
        <p:sp>
          <p:nvSpPr>
            <p:cNvPr id="17444" name="TextBox 31"/>
            <p:cNvSpPr txBox="1">
              <a:spLocks noChangeArrowheads="1"/>
            </p:cNvSpPr>
            <p:nvPr/>
          </p:nvSpPr>
          <p:spPr bwMode="auto">
            <a:xfrm>
              <a:off x="2714612" y="1571612"/>
              <a:ext cx="642942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800" b="1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а</a:t>
              </a:r>
              <a:endParaRPr lang="ru-RU" sz="2800">
                <a:solidFill>
                  <a:srgbClr val="0014AC"/>
                </a:solidFill>
              </a:endParaRPr>
            </a:p>
          </p:txBody>
        </p:sp>
        <p:cxnSp>
          <p:nvCxnSpPr>
            <p:cNvPr id="20" name="Прямая со стрелкой 19"/>
            <p:cNvCxnSpPr/>
            <p:nvPr/>
          </p:nvCxnSpPr>
          <p:spPr>
            <a:xfrm rot="16200000" flipH="1">
              <a:off x="3071010" y="1427853"/>
              <a:ext cx="1585" cy="428628"/>
            </a:xfrm>
            <a:prstGeom prst="straightConnector1">
              <a:avLst/>
            </a:prstGeom>
            <a:ln w="5715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Группа 21"/>
          <p:cNvGrpSpPr>
            <a:grpSpLocks/>
          </p:cNvGrpSpPr>
          <p:nvPr/>
        </p:nvGrpSpPr>
        <p:grpSpPr bwMode="auto">
          <a:xfrm>
            <a:off x="4572000" y="642938"/>
            <a:ext cx="500063" cy="708025"/>
            <a:chOff x="5643570" y="500042"/>
            <a:chExt cx="500063" cy="707886"/>
          </a:xfrm>
        </p:grpSpPr>
        <p:sp>
          <p:nvSpPr>
            <p:cNvPr id="17442" name="TextBox 10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35719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2800" b="1">
                <a:solidFill>
                  <a:srgbClr val="FF0000"/>
                </a:solidFill>
              </a:endParaRPr>
            </a:p>
          </p:txBody>
        </p:sp>
        <p:cxnSp>
          <p:nvCxnSpPr>
            <p:cNvPr id="21" name="Прямая со стрелкой 20"/>
            <p:cNvCxnSpPr/>
            <p:nvPr/>
          </p:nvCxnSpPr>
          <p:spPr>
            <a:xfrm>
              <a:off x="5715008" y="571465"/>
              <a:ext cx="428625" cy="1588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па 22"/>
          <p:cNvGrpSpPr>
            <a:grpSpLocks/>
          </p:cNvGrpSpPr>
          <p:nvPr/>
        </p:nvGrpSpPr>
        <p:grpSpPr bwMode="auto">
          <a:xfrm>
            <a:off x="4781550" y="5410200"/>
            <a:ext cx="1004888" cy="708025"/>
            <a:chOff x="5643570" y="500042"/>
            <a:chExt cx="1004894" cy="707886"/>
          </a:xfrm>
        </p:grpSpPr>
        <p:sp>
          <p:nvSpPr>
            <p:cNvPr id="17440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1004894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тяж</a:t>
              </a:r>
              <a:endParaRPr lang="ru-RU" sz="2800" b="1">
                <a:solidFill>
                  <a:srgbClr val="FF0000"/>
                </a:solidFill>
              </a:endParaRPr>
            </a:p>
          </p:txBody>
        </p:sp>
        <p:cxnSp>
          <p:nvCxnSpPr>
            <p:cNvPr id="25" name="Прямая со стрелкой 24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Группа 11"/>
          <p:cNvGrpSpPr>
            <a:grpSpLocks/>
          </p:cNvGrpSpPr>
          <p:nvPr/>
        </p:nvGrpSpPr>
        <p:grpSpPr bwMode="auto">
          <a:xfrm>
            <a:off x="6667500" y="4291013"/>
            <a:ext cx="1924050" cy="1176337"/>
            <a:chOff x="4371974" y="5631582"/>
            <a:chExt cx="1731011" cy="702087"/>
          </a:xfrm>
        </p:grpSpPr>
        <p:sp>
          <p:nvSpPr>
            <p:cNvPr id="17436" name="TextBox 8"/>
            <p:cNvSpPr txBox="1">
              <a:spLocks noChangeArrowheads="1"/>
            </p:cNvSpPr>
            <p:nvPr/>
          </p:nvSpPr>
          <p:spPr bwMode="auto">
            <a:xfrm>
              <a:off x="5263569" y="5797812"/>
              <a:ext cx="839416" cy="4723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440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4400" b="1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4400" b="1"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4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8" name="Прямая соединительная линия 27"/>
            <p:cNvCxnSpPr/>
            <p:nvPr/>
          </p:nvCxnSpPr>
          <p:spPr>
            <a:xfrm flipV="1">
              <a:off x="4371974" y="6035804"/>
              <a:ext cx="928696" cy="17067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438" name="TextBox 10"/>
            <p:cNvSpPr txBox="1">
              <a:spLocks noChangeArrowheads="1"/>
            </p:cNvSpPr>
            <p:nvPr/>
          </p:nvSpPr>
          <p:spPr bwMode="auto">
            <a:xfrm>
              <a:off x="4664652" y="5631582"/>
              <a:ext cx="836750" cy="4224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40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 </a:t>
              </a:r>
              <a:r>
                <a:rPr lang="en-US" sz="40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400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439" name="TextBox 15"/>
            <p:cNvSpPr txBox="1">
              <a:spLocks noChangeArrowheads="1"/>
            </p:cNvSpPr>
            <p:nvPr/>
          </p:nvSpPr>
          <p:spPr bwMode="auto">
            <a:xfrm>
              <a:off x="4550190" y="5936854"/>
              <a:ext cx="682621" cy="3968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3200" b="1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ru-RU" sz="3600" b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200" b="1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5857875" y="5643563"/>
            <a:ext cx="3286125" cy="923925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5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 </a:t>
            </a:r>
            <a:r>
              <a:rPr lang="en-US" sz="5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5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5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m</a:t>
            </a:r>
            <a:r>
              <a:rPr lang="ru-RU" sz="5400" b="1">
                <a:latin typeface="Times New Roman" pitchFamily="18" charset="0"/>
                <a:cs typeface="Times New Roman" pitchFamily="18" charset="0"/>
              </a:rPr>
              <a:t> а</a:t>
            </a:r>
            <a:endParaRPr lang="ru-RU" sz="5400"/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0" y="5500688"/>
            <a:ext cx="4714875" cy="58420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</a:t>
            </a:r>
            <a:r>
              <a: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труднее…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(2 </a:t>
            </a:r>
            <a:r>
              <a:rPr lang="ru-RU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Н)</a:t>
            </a:r>
            <a:endParaRPr lang="ru-RU" sz="3200" dirty="0"/>
          </a:p>
        </p:txBody>
      </p:sp>
      <p:cxnSp>
        <p:nvCxnSpPr>
          <p:cNvPr id="33" name="Прямая со стрелкой 32"/>
          <p:cNvCxnSpPr/>
          <p:nvPr/>
        </p:nvCxnSpPr>
        <p:spPr>
          <a:xfrm flipV="1">
            <a:off x="5072063" y="338138"/>
            <a:ext cx="1319212" cy="519112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flipV="1">
            <a:off x="5143500" y="857250"/>
            <a:ext cx="1566863" cy="7143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>
            <a:endCxn id="14" idx="1"/>
          </p:cNvCxnSpPr>
          <p:nvPr/>
        </p:nvCxnSpPr>
        <p:spPr>
          <a:xfrm>
            <a:off x="5072063" y="1000125"/>
            <a:ext cx="1000125" cy="269875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>
            <a:spLocks noChangeArrowheads="1"/>
          </p:cNvSpPr>
          <p:nvPr/>
        </p:nvSpPr>
        <p:spPr bwMode="auto">
          <a:xfrm>
            <a:off x="0" y="1690688"/>
            <a:ext cx="4857752" cy="52322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/>
          </a:p>
        </p:txBody>
      </p:sp>
      <p:sp>
        <p:nvSpPr>
          <p:cNvPr id="44" name="TextBox 43"/>
          <p:cNvSpPr txBox="1">
            <a:spLocks noChangeArrowheads="1"/>
          </p:cNvSpPr>
          <p:nvPr/>
        </p:nvSpPr>
        <p:spPr bwMode="auto">
          <a:xfrm>
            <a:off x="0" y="23813"/>
            <a:ext cx="47148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latin typeface="Times New Roman" pitchFamily="18" charset="0"/>
                <a:cs typeface="Times New Roman" pitchFamily="18" charset="0"/>
              </a:rPr>
              <a:t>рука… магнит… ракетка…</a:t>
            </a:r>
            <a:endParaRPr lang="ru-RU" sz="2800"/>
          </a:p>
        </p:txBody>
      </p:sp>
      <p:sp>
        <p:nvSpPr>
          <p:cNvPr id="49" name="TextBox 48"/>
          <p:cNvSpPr txBox="1">
            <a:spLocks noChangeArrowheads="1"/>
          </p:cNvSpPr>
          <p:nvPr/>
        </p:nvSpPr>
        <p:spPr bwMode="auto">
          <a:xfrm>
            <a:off x="4071938" y="6000750"/>
            <a:ext cx="13573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Земля</a:t>
            </a:r>
          </a:p>
        </p:txBody>
      </p:sp>
      <p:cxnSp>
        <p:nvCxnSpPr>
          <p:cNvPr id="35" name="Прямая со стрелкой 34"/>
          <p:cNvCxnSpPr/>
          <p:nvPr/>
        </p:nvCxnSpPr>
        <p:spPr bwMode="auto">
          <a:xfrm>
            <a:off x="7097713" y="4356106"/>
            <a:ext cx="428625" cy="1588"/>
          </a:xfrm>
          <a:prstGeom prst="straightConnector1">
            <a:avLst/>
          </a:prstGeom>
          <a:ln w="41275"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 bwMode="auto">
          <a:xfrm>
            <a:off x="6215077" y="5715016"/>
            <a:ext cx="428625" cy="1587"/>
          </a:xfrm>
          <a:prstGeom prst="straightConnector1">
            <a:avLst/>
          </a:prstGeom>
          <a:ln w="41275"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 bwMode="auto">
          <a:xfrm>
            <a:off x="1928794" y="2309930"/>
            <a:ext cx="428625" cy="1587"/>
          </a:xfrm>
          <a:prstGeom prst="straightConnector1">
            <a:avLst/>
          </a:prstGeom>
          <a:ln w="41275"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Прямоугольник 38"/>
          <p:cNvSpPr/>
          <p:nvPr/>
        </p:nvSpPr>
        <p:spPr>
          <a:xfrm>
            <a:off x="0" y="500042"/>
            <a:ext cx="4572000" cy="120545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1000"/>
              </a:spcAft>
            </a:pPr>
            <a:r>
              <a:rPr lang="ru-RU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СИЛА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действие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spcAft>
                <a:spcPts val="1000"/>
              </a:spcAft>
            </a:pP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другого  ТЕЛА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142844" y="1571612"/>
            <a:ext cx="457689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- причина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(2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Н)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-23750" y="2238492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1000"/>
              </a:spcAft>
              <a:defRPr/>
            </a:pP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покоится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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=0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=0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равномерно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(1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 )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0" y="3357562"/>
            <a:ext cx="4572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ts val="3000"/>
              </a:lnSpc>
              <a:spcAft>
                <a:spcPts val="0"/>
              </a:spcAft>
            </a:pPr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Н </a:t>
            </a:r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ts val="3000"/>
              </a:lnSpc>
              <a:spcAft>
                <a:spcPts val="0"/>
              </a:spcAft>
            </a:pPr>
            <a:r>
              <a:rPr lang="ru-RU" sz="2400" b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…телу </a:t>
            </a:r>
            <a:r>
              <a:rPr lang="en-US" sz="2400" b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=1кг за 1с </a:t>
            </a:r>
            <a:r>
              <a:rPr lang="ru-RU" sz="2400" b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ru-RU" sz="2400" b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на 1м/с </a:t>
            </a:r>
          </a:p>
          <a:p>
            <a:pPr algn="ctr">
              <a:lnSpc>
                <a:spcPts val="3000"/>
              </a:lnSpc>
              <a:spcAft>
                <a:spcPts val="0"/>
              </a:spcAft>
            </a:pPr>
            <a:r>
              <a:rPr lang="ru-RU" sz="2800" b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т.е.  ускорение 1 м/</a:t>
            </a:r>
            <a:r>
              <a:rPr lang="ru-RU" sz="2800" b="1" u="sng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endParaRPr lang="ru-RU" sz="2800" b="1" u="sng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3000"/>
              </a:lnSpc>
              <a:spcAft>
                <a:spcPts val="0"/>
              </a:spcAft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2м/с…3м/с…4 м/с…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4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4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4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0"/>
                            </p:stCondLst>
                            <p:childTnLst>
                              <p:par>
                                <p:cTn id="1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1000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1000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000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500"/>
                            </p:stCondLst>
                            <p:childTnLst>
                              <p:par>
                                <p:cTn id="7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8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850"/>
                            </p:stCondLst>
                            <p:childTnLst>
                              <p:par>
                                <p:cTn id="86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8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9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850"/>
                            </p:stCondLst>
                            <p:childTnLst>
                              <p:par>
                                <p:cTn id="93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9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9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0" dur="2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1" dur="2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2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7" dur="4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8" dur="4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4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000"/>
                            </p:stCondLst>
                            <p:childTnLst>
                              <p:par>
                                <p:cTn id="12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3000"/>
                            </p:stCondLst>
                            <p:childTnLst>
                              <p:par>
                                <p:cTn id="13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1" dur="4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2" dur="4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3" dur="4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8" dur="400"/>
                                        <p:tgtEl>
                                          <p:spTgt spid="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9" dur="400"/>
                                        <p:tgtEl>
                                          <p:spTgt spid="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" dur="400"/>
                                        <p:tgtEl>
                                          <p:spTgt spid="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5" dur="400"/>
                                        <p:tgtEl>
                                          <p:spTgt spid="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6" dur="400"/>
                                        <p:tgtEl>
                                          <p:spTgt spid="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7" dur="400"/>
                                        <p:tgtEl>
                                          <p:spTgt spid="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2" dur="400"/>
                                        <p:tgtEl>
                                          <p:spTgt spid="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3" dur="400"/>
                                        <p:tgtEl>
                                          <p:spTgt spid="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4" dur="400"/>
                                        <p:tgtEl>
                                          <p:spTgt spid="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5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4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5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6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6" dur="2000" fill="hold"/>
                                        <p:tgtEl>
                                          <p:spTgt spid="3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18436" grpId="0" animBg="1"/>
      <p:bldP spid="7" grpId="0" animBg="1"/>
      <p:bldP spid="8" grpId="0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31" grpId="0" animBg="1"/>
      <p:bldP spid="31" grpId="1" animBg="1"/>
      <p:bldP spid="32" grpId="0" animBg="1"/>
      <p:bldP spid="43" grpId="0" animBg="1"/>
      <p:bldP spid="44" grpId="0"/>
      <p:bldP spid="49" grpId="0"/>
      <p:bldP spid="39" grpId="0"/>
      <p:bldP spid="41" grpId="0"/>
      <p:bldP spid="42" grpId="0"/>
      <p:bldP spid="47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500313" y="214313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85984" y="642918"/>
            <a:ext cx="5214974" cy="292895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№5</a:t>
            </a: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en-US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17-20</a:t>
            </a: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Гр5</a:t>
            </a: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101*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116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117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128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29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6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4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50" y="142852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2" name="Группа 11"/>
          <p:cNvGrpSpPr/>
          <p:nvPr/>
        </p:nvGrpSpPr>
        <p:grpSpPr>
          <a:xfrm>
            <a:off x="0" y="0"/>
            <a:ext cx="9504264" cy="7329833"/>
            <a:chOff x="-57505" y="-5400457"/>
            <a:chExt cx="9504264" cy="6858024"/>
          </a:xfrm>
        </p:grpSpPr>
        <p:grpSp>
          <p:nvGrpSpPr>
            <p:cNvPr id="13" name="Группа 12"/>
            <p:cNvGrpSpPr/>
            <p:nvPr/>
          </p:nvGrpSpPr>
          <p:grpSpPr>
            <a:xfrm>
              <a:off x="-21784" y="-5400457"/>
              <a:ext cx="9179717" cy="6858024"/>
              <a:chOff x="-2643238" y="-7114302"/>
              <a:chExt cx="9179717" cy="7072362"/>
            </a:xfrm>
          </p:grpSpPr>
          <p:sp>
            <p:nvSpPr>
              <p:cNvPr id="16" name="Прямоугольник 15"/>
              <p:cNvSpPr/>
              <p:nvPr/>
            </p:nvSpPr>
            <p:spPr>
              <a:xfrm>
                <a:off x="-2643238" y="-7114302"/>
                <a:ext cx="9144000" cy="7072362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  <a:alpha val="69000"/>
                </a:schemeClr>
              </a:solidFill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" name="Line 16"/>
              <p:cNvSpPr>
                <a:spLocks noChangeShapeType="1"/>
              </p:cNvSpPr>
              <p:nvPr/>
            </p:nvSpPr>
            <p:spPr bwMode="auto">
              <a:xfrm>
                <a:off x="4716987" y="-6599508"/>
                <a:ext cx="864966" cy="0"/>
              </a:xfrm>
              <a:prstGeom prst="line">
                <a:avLst/>
              </a:prstGeom>
              <a:solidFill>
                <a:schemeClr val="bg2">
                  <a:lumMod val="90000"/>
                </a:schemeClr>
              </a:solidFill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8" name="Text Box 50"/>
              <p:cNvSpPr txBox="1">
                <a:spLocks noChangeArrowheads="1"/>
              </p:cNvSpPr>
              <p:nvPr/>
            </p:nvSpPr>
            <p:spPr bwMode="auto">
              <a:xfrm>
                <a:off x="-2607520" y="-6428013"/>
                <a:ext cx="9143999" cy="173831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kumimoji="0" lang="ru-RU" sz="5400" b="1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Ускорение</a:t>
                </a:r>
                <a:r>
                  <a:rPr kumimoji="0" lang="ru-RU" sz="54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укажет как быстро меняется скорость.</a:t>
                </a:r>
              </a:p>
            </p:txBody>
          </p:sp>
        </p:grpSp>
        <p:sp>
          <p:nvSpPr>
            <p:cNvPr id="14" name="Text Box 50"/>
            <p:cNvSpPr txBox="1">
              <a:spLocks noChangeArrowheads="1"/>
            </p:cNvSpPr>
            <p:nvPr/>
          </p:nvSpPr>
          <p:spPr bwMode="auto">
            <a:xfrm>
              <a:off x="-37435" y="-441776"/>
              <a:ext cx="9215438" cy="117806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54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СИЛА</a:t>
              </a:r>
              <a:r>
                <a:rPr lang="ru-RU" sz="4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lang="ru-RU" sz="4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действие 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ДРУГОГО</a:t>
              </a:r>
              <a:r>
                <a:rPr lang="ru-RU" sz="4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4400" b="1" dirty="0">
                  <a:latin typeface="Times New Roman" pitchFamily="18" charset="0"/>
                  <a:cs typeface="Times New Roman" pitchFamily="18" charset="0"/>
                </a:rPr>
                <a:t>тела</a:t>
              </a:r>
              <a:r>
                <a:rPr lang="ru-RU" sz="4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pPr lvl="0"/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Text Box 50"/>
            <p:cNvSpPr txBox="1">
              <a:spLocks noChangeArrowheads="1"/>
            </p:cNvSpPr>
            <p:nvPr/>
          </p:nvSpPr>
          <p:spPr bwMode="auto">
            <a:xfrm>
              <a:off x="-57505" y="-2901855"/>
              <a:ext cx="9504264" cy="208856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4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Масса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4400" dirty="0" smtClean="0">
                  <a:latin typeface="Times New Roman" pitchFamily="18" charset="0"/>
                  <a:cs typeface="Times New Roman" pitchFamily="18" charset="0"/>
                </a:rPr>
                <a:t>х-</a:t>
              </a:r>
              <a:r>
                <a:rPr lang="ru-RU" sz="4400" dirty="0" err="1" smtClean="0">
                  <a:latin typeface="Times New Roman" pitchFamily="18" charset="0"/>
                  <a:cs typeface="Times New Roman" pitchFamily="18" charset="0"/>
                </a:rPr>
                <a:t>зует</a:t>
              </a:r>
              <a:r>
                <a:rPr lang="ru-RU" sz="4400" dirty="0" smtClean="0">
                  <a:latin typeface="Times New Roman" pitchFamily="18" charset="0"/>
                  <a:cs typeface="Times New Roman" pitchFamily="18" charset="0"/>
                </a:rPr>
                <a:t> способность мешать </a:t>
              </a:r>
              <a:r>
                <a:rPr lang="ru-RU" sz="44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скорости</a:t>
              </a:r>
              <a:r>
                <a:rPr lang="ru-RU" sz="4400" dirty="0" smtClean="0">
                  <a:latin typeface="Times New Roman" pitchFamily="18" charset="0"/>
                  <a:cs typeface="Times New Roman" pitchFamily="18" charset="0"/>
                </a:rPr>
                <a:t> изменяться</a:t>
              </a:r>
              <a:r>
                <a:rPr lang="en-US" sz="4400" dirty="0" smtClean="0">
                  <a:latin typeface="Times New Roman" pitchFamily="18" charset="0"/>
                  <a:cs typeface="Times New Roman" pitchFamily="18" charset="0"/>
                </a:rPr>
                <a:t>,</a:t>
              </a:r>
              <a:r>
                <a:rPr lang="ru-RU" sz="4400" dirty="0" smtClean="0">
                  <a:latin typeface="Times New Roman" pitchFamily="18" charset="0"/>
                  <a:cs typeface="Times New Roman" pitchFamily="18" charset="0"/>
                </a:rPr>
                <a:t> т.е. </a:t>
              </a:r>
              <a:r>
                <a:rPr lang="ru-RU" sz="4400" b="1" dirty="0" smtClean="0">
                  <a:latin typeface="Times New Roman" pitchFamily="18" charset="0"/>
                  <a:cs typeface="Times New Roman" pitchFamily="18" charset="0"/>
                </a:rPr>
                <a:t>инертность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5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000"/>
                            </p:stCondLst>
                            <p:childTnLst>
                              <p:par>
                                <p:cTn id="5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8000"/>
                            </p:stCondLst>
                            <p:childTnLst>
                              <p:par>
                                <p:cTn id="5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9000"/>
                            </p:stCondLst>
                            <p:childTnLst>
                              <p:par>
                                <p:cTn id="6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500"/>
                            </p:stCondLst>
                            <p:childTnLst>
                              <p:par>
                                <p:cTn id="6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500"/>
                            </p:stCondLst>
                            <p:childTnLst>
                              <p:par>
                                <p:cTn id="70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2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2500"/>
                            </p:stCondLst>
                            <p:childTnLst>
                              <p:par>
                                <p:cTn id="77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3000"/>
                            </p:stCondLst>
                            <p:childTnLst>
                              <p:par>
                                <p:cTn id="82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3500"/>
                            </p:stCondLst>
                            <p:childTnLst>
                              <p:par>
                                <p:cTn id="87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4000"/>
                            </p:stCondLst>
                            <p:childTnLst>
                              <p:par>
                                <p:cTn id="91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4500"/>
                            </p:stCondLst>
                            <p:childTnLst>
                              <p:par>
                                <p:cTn id="9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9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uiExpand="1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496" y="5229200"/>
            <a:ext cx="9144000" cy="147732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Инерция</a:t>
            </a: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 – явление равномерного движения при отсутствии внешних действий или при их компенсации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3589" y="2852936"/>
            <a:ext cx="9144000" cy="193899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Инертность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– свойство тела мешать изменению скорости.</a:t>
            </a: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Мерой инертности является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масса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785" y="44624"/>
            <a:ext cx="9144000" cy="270843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Изменить скорость тела можно только при </a:t>
            </a:r>
            <a:r>
              <a: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взаимодействии</a:t>
            </a:r>
            <a:r>
              <a:rPr lang="ru-RU" sz="4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его с </a:t>
            </a:r>
            <a:r>
              <a:rPr lang="ru-RU" sz="40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другим</a:t>
            </a:r>
            <a:r>
              <a:rPr lang="ru-RU" sz="4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телом.</a:t>
            </a:r>
          </a:p>
          <a:p>
            <a:r>
              <a:rPr lang="ru-RU" sz="4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Действие другого тела – </a:t>
            </a: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СИЛА.</a:t>
            </a:r>
          </a:p>
          <a:p>
            <a:pPr>
              <a:lnSpc>
                <a:spcPts val="3000"/>
              </a:lnSpc>
              <a:spcAft>
                <a:spcPts val="0"/>
              </a:spcAft>
            </a:pPr>
            <a:r>
              <a:rPr lang="ru-RU" sz="32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32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Ньютон-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это сила</a:t>
            </a:r>
            <a:r>
              <a:rPr lang="ru-RU" sz="2800" b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…телу </a:t>
            </a:r>
            <a:r>
              <a:rPr lang="en-US" sz="2800" b="1" u="sng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u="sng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=1кг </a:t>
            </a:r>
            <a:r>
              <a:rPr lang="ru-RU" sz="2800" b="1" u="sng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за 1с </a:t>
            </a:r>
            <a:r>
              <a:rPr lang="ru-RU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ru-RU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на 1м/с </a:t>
            </a:r>
          </a:p>
          <a:p>
            <a:pPr algn="ctr">
              <a:lnSpc>
                <a:spcPts val="3000"/>
              </a:lnSpc>
              <a:spcAft>
                <a:spcPts val="0"/>
              </a:spcAft>
            </a:pPr>
            <a:r>
              <a:rPr lang="ru-RU" sz="3200" b="1" u="sng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т.е.  ускорение 1 </a:t>
            </a:r>
            <a:r>
              <a:rPr lang="ru-RU" sz="3200" b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м/</a:t>
            </a:r>
            <a:r>
              <a:rPr lang="ru-RU" sz="3200" b="1" u="sng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endParaRPr lang="ru-RU" sz="3200" b="1" u="sng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1" y="-249609"/>
            <a:ext cx="9504264" cy="7329833"/>
            <a:chOff x="-57505" y="-5400457"/>
            <a:chExt cx="9504264" cy="6858024"/>
          </a:xfrm>
        </p:grpSpPr>
        <p:grpSp>
          <p:nvGrpSpPr>
            <p:cNvPr id="6" name="Группа 5"/>
            <p:cNvGrpSpPr/>
            <p:nvPr/>
          </p:nvGrpSpPr>
          <p:grpSpPr>
            <a:xfrm>
              <a:off x="-21784" y="-5400457"/>
              <a:ext cx="9179717" cy="6858024"/>
              <a:chOff x="-2643238" y="-7114302"/>
              <a:chExt cx="9179717" cy="7072362"/>
            </a:xfrm>
          </p:grpSpPr>
          <p:sp>
            <p:nvSpPr>
              <p:cNvPr id="9" name="Прямоугольник 8"/>
              <p:cNvSpPr/>
              <p:nvPr/>
            </p:nvSpPr>
            <p:spPr>
              <a:xfrm>
                <a:off x="-2643238" y="-7114302"/>
                <a:ext cx="9144000" cy="7072362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  <a:alpha val="69000"/>
                </a:schemeClr>
              </a:solidFill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" name="Line 16"/>
              <p:cNvSpPr>
                <a:spLocks noChangeShapeType="1"/>
              </p:cNvSpPr>
              <p:nvPr/>
            </p:nvSpPr>
            <p:spPr bwMode="auto">
              <a:xfrm>
                <a:off x="4716987" y="-6599508"/>
                <a:ext cx="864966" cy="0"/>
              </a:xfrm>
              <a:prstGeom prst="line">
                <a:avLst/>
              </a:prstGeom>
              <a:solidFill>
                <a:schemeClr val="bg2">
                  <a:lumMod val="90000"/>
                </a:schemeClr>
              </a:solidFill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" name="Text Box 50"/>
              <p:cNvSpPr txBox="1">
                <a:spLocks noChangeArrowheads="1"/>
              </p:cNvSpPr>
              <p:nvPr/>
            </p:nvSpPr>
            <p:spPr bwMode="auto">
              <a:xfrm>
                <a:off x="-2607520" y="-6428013"/>
                <a:ext cx="9143999" cy="173831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kumimoji="0" lang="ru-RU" sz="5400" b="1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Ускорение</a:t>
                </a:r>
                <a:r>
                  <a:rPr kumimoji="0" lang="ru-RU" sz="54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укажет как быстро меняется скорость.</a:t>
                </a:r>
              </a:p>
            </p:txBody>
          </p:sp>
        </p:grpSp>
        <p:sp>
          <p:nvSpPr>
            <p:cNvPr id="7" name="Text Box 50"/>
            <p:cNvSpPr txBox="1">
              <a:spLocks noChangeArrowheads="1"/>
            </p:cNvSpPr>
            <p:nvPr/>
          </p:nvSpPr>
          <p:spPr bwMode="auto">
            <a:xfrm>
              <a:off x="-37435" y="-441776"/>
              <a:ext cx="9215438" cy="117806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54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СИЛА</a:t>
              </a:r>
              <a:r>
                <a:rPr lang="ru-RU" sz="4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lang="ru-RU" sz="4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действие 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ДРУГОГО</a:t>
              </a:r>
              <a:r>
                <a:rPr lang="ru-RU" sz="4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4400" b="1" dirty="0">
                  <a:latin typeface="Times New Roman" pitchFamily="18" charset="0"/>
                  <a:cs typeface="Times New Roman" pitchFamily="18" charset="0"/>
                </a:rPr>
                <a:t>тела</a:t>
              </a:r>
              <a:r>
                <a:rPr lang="ru-RU" sz="4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pPr lvl="0"/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Text Box 50"/>
            <p:cNvSpPr txBox="1">
              <a:spLocks noChangeArrowheads="1"/>
            </p:cNvSpPr>
            <p:nvPr/>
          </p:nvSpPr>
          <p:spPr bwMode="auto">
            <a:xfrm>
              <a:off x="-57505" y="-2901855"/>
              <a:ext cx="9504264" cy="208856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4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Масса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4400" dirty="0" smtClean="0">
                  <a:latin typeface="Times New Roman" pitchFamily="18" charset="0"/>
                  <a:cs typeface="Times New Roman" pitchFamily="18" charset="0"/>
                </a:rPr>
                <a:t>х-</a:t>
              </a:r>
              <a:r>
                <a:rPr lang="ru-RU" sz="4400" dirty="0" err="1" smtClean="0">
                  <a:latin typeface="Times New Roman" pitchFamily="18" charset="0"/>
                  <a:cs typeface="Times New Roman" pitchFamily="18" charset="0"/>
                </a:rPr>
                <a:t>зует</a:t>
              </a:r>
              <a:r>
                <a:rPr lang="ru-RU" sz="4400" dirty="0" smtClean="0">
                  <a:latin typeface="Times New Roman" pitchFamily="18" charset="0"/>
                  <a:cs typeface="Times New Roman" pitchFamily="18" charset="0"/>
                </a:rPr>
                <a:t> способность мешать </a:t>
              </a:r>
              <a:r>
                <a:rPr lang="ru-RU" sz="44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скорости</a:t>
              </a:r>
              <a:r>
                <a:rPr lang="ru-RU" sz="4400" dirty="0" smtClean="0">
                  <a:latin typeface="Times New Roman" pitchFamily="18" charset="0"/>
                  <a:cs typeface="Times New Roman" pitchFamily="18" charset="0"/>
                </a:rPr>
                <a:t> изменяться</a:t>
              </a:r>
              <a:r>
                <a:rPr lang="en-US" sz="4400" dirty="0" smtClean="0">
                  <a:latin typeface="Times New Roman" pitchFamily="18" charset="0"/>
                  <a:cs typeface="Times New Roman" pitchFamily="18" charset="0"/>
                </a:rPr>
                <a:t>,</a:t>
              </a:r>
              <a:r>
                <a:rPr lang="ru-RU" sz="4400" dirty="0" smtClean="0">
                  <a:latin typeface="Times New Roman" pitchFamily="18" charset="0"/>
                  <a:cs typeface="Times New Roman" pitchFamily="18" charset="0"/>
                </a:rPr>
                <a:t> т.е. </a:t>
              </a:r>
              <a:r>
                <a:rPr lang="ru-RU" sz="4400" b="1" dirty="0" smtClean="0">
                  <a:latin typeface="Times New Roman" pitchFamily="18" charset="0"/>
                  <a:cs typeface="Times New Roman" pitchFamily="18" charset="0"/>
                </a:rPr>
                <a:t>инертность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  <p:bldP spid="3" grpId="0" animBg="1"/>
      <p:bldP spid="4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928938" y="285750"/>
            <a:ext cx="5715000" cy="563563"/>
          </a:xfrm>
        </p:spPr>
        <p:txBody>
          <a:bodyPr/>
          <a:lstStyle/>
          <a:p>
            <a:pPr algn="ctr" eaLnBrk="1" hangingPunct="1"/>
            <a:r>
              <a:rPr lang="ru-RU" sz="360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000232" y="1071563"/>
            <a:ext cx="4786331" cy="2071687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spcBef>
                <a:spcPts val="0"/>
              </a:spcBef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№5</a:t>
            </a:r>
          </a:p>
          <a:p>
            <a:pPr marL="0" indent="0" algn="ctr" eaLnBrk="1" hangingPunct="1">
              <a:spcBef>
                <a:spcPts val="0"/>
              </a:spcBef>
              <a:buFont typeface="Wingdings" pitchFamily="2" charset="2"/>
              <a:buNone/>
            </a:pPr>
            <a:r>
              <a:rPr lang="en-US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17-20</a:t>
            </a:r>
          </a:p>
          <a:p>
            <a:pPr marL="0" indent="0">
              <a:spcBef>
                <a:spcPts val="0"/>
              </a:spcBef>
            </a:pP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101*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116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117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128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29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algn="ctr" eaLnBrk="1" hangingPunct="1">
              <a:buFont typeface="Wingdings" pitchFamily="2" charset="2"/>
              <a:buNone/>
            </a:pPr>
            <a:endParaRPr lang="en-US" sz="48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50" y="92868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7000"/>
                            </p:stCondLst>
                            <p:childTnLst>
                              <p:par>
                                <p:cTn id="6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8000"/>
                            </p:stCondLst>
                            <p:childTnLst>
                              <p:par>
                                <p:cTn id="6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0"/>
                            </p:stCondLst>
                            <p:childTnLst>
                              <p:par>
                                <p:cTn id="6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9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643042" y="0"/>
            <a:ext cx="5715000" cy="563563"/>
          </a:xfrm>
        </p:spPr>
        <p:txBody>
          <a:bodyPr/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85786" y="1214422"/>
            <a:ext cx="6643734" cy="2000264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spcBef>
                <a:spcPts val="0"/>
              </a:spcBef>
              <a:buNone/>
            </a:pP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Гр3</a:t>
            </a: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к теме №5, </a:t>
            </a:r>
          </a:p>
          <a:p>
            <a:pPr marL="0" indent="0" algn="ctr" eaLnBrk="1" hangingPunct="1">
              <a:buNone/>
            </a:pP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98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112 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114 </a:t>
            </a:r>
            <a:r>
              <a:rPr lang="en-US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127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 32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000"/>
                            </p:stCondLst>
                            <p:childTnLst>
                              <p:par>
                                <p:cTn id="5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000"/>
                            </p:stCondLst>
                            <p:childTnLst>
                              <p:par>
                                <p:cTn id="59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0"/>
                            </p:stCondLst>
                            <p:childTnLst>
                              <p:par>
                                <p:cTn id="6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3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 l="17578" t="21240" r="19726" b="70337"/>
          <a:stretch>
            <a:fillRect/>
          </a:stretch>
        </p:blipFill>
        <p:spPr bwMode="auto">
          <a:xfrm>
            <a:off x="0" y="0"/>
            <a:ext cx="9144000" cy="1000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 l="17578" t="30265" r="19726" b="61914"/>
          <a:stretch>
            <a:fillRect/>
          </a:stretch>
        </p:blipFill>
        <p:spPr bwMode="auto">
          <a:xfrm>
            <a:off x="0" y="3000372"/>
            <a:ext cx="9144000" cy="928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Овал 3"/>
          <p:cNvSpPr/>
          <p:nvPr/>
        </p:nvSpPr>
        <p:spPr>
          <a:xfrm>
            <a:off x="2786050" y="1000108"/>
            <a:ext cx="1928826" cy="192882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V="1">
            <a:off x="214282" y="5000636"/>
            <a:ext cx="5929354" cy="7143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Овал 7"/>
          <p:cNvSpPr/>
          <p:nvPr/>
        </p:nvSpPr>
        <p:spPr>
          <a:xfrm>
            <a:off x="214282" y="4071942"/>
            <a:ext cx="1928826" cy="192882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0" y="5929330"/>
            <a:ext cx="9144000" cy="954107"/>
          </a:xfrm>
          <a:prstGeom prst="rect">
            <a:avLst/>
          </a:prstGeom>
          <a:noFill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052736"/>
            <a:ext cx="792088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3-1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5627688" y="6578600"/>
            <a:ext cx="301625" cy="279400"/>
          </a:xfrm>
          <a:prstGeom prst="rect">
            <a:avLst/>
          </a:prstGeom>
          <a:solidFill>
            <a:srgbClr val="FFFFFF"/>
          </a:solidFill>
          <a:ln w="19050" cmpd="dbl">
            <a:solidFill>
              <a:srgbClr val="97470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cs typeface="Arial" pitchFamily="34" charset="0"/>
              </a:rPr>
              <a:t>43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9630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2.20167E-6 L 0.52083 -0.00277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00" y="-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8" grpId="1" animBg="1"/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 cstate="print"/>
          <a:srcRect l="17578" t="23437" r="19140" b="62647"/>
          <a:stretch>
            <a:fillRect/>
          </a:stretch>
        </p:blipFill>
        <p:spPr bwMode="auto">
          <a:xfrm>
            <a:off x="-1" y="345220"/>
            <a:ext cx="8933531" cy="15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Группа 11"/>
          <p:cNvGrpSpPr>
            <a:grpSpLocks/>
          </p:cNvGrpSpPr>
          <p:nvPr/>
        </p:nvGrpSpPr>
        <p:grpSpPr bwMode="auto">
          <a:xfrm>
            <a:off x="2643175" y="1853975"/>
            <a:ext cx="2000262" cy="1289273"/>
            <a:chOff x="4374172" y="5560219"/>
            <a:chExt cx="606190" cy="791551"/>
          </a:xfrm>
        </p:grpSpPr>
        <p:sp>
          <p:nvSpPr>
            <p:cNvPr id="6" name="TextBox 10"/>
            <p:cNvSpPr txBox="1">
              <a:spLocks noChangeArrowheads="1"/>
            </p:cNvSpPr>
            <p:nvPr/>
          </p:nvSpPr>
          <p:spPr bwMode="auto">
            <a:xfrm>
              <a:off x="4374172" y="5560219"/>
              <a:ext cx="606190" cy="4346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4000" b="1" u="sng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18000м</a:t>
              </a:r>
              <a:r>
                <a:rPr lang="en-US" sz="40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0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TextBox 15"/>
            <p:cNvSpPr txBox="1">
              <a:spLocks noChangeArrowheads="1"/>
            </p:cNvSpPr>
            <p:nvPr/>
          </p:nvSpPr>
          <p:spPr bwMode="auto">
            <a:xfrm>
              <a:off x="4395821" y="5954954"/>
              <a:ext cx="407611" cy="3968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600" b="1" dirty="0" smtClean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3600с</a:t>
              </a:r>
              <a:endParaRPr lang="ru-RU" sz="36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" name="TextBox 8"/>
          <p:cNvSpPr txBox="1">
            <a:spLocks noChangeArrowheads="1"/>
          </p:cNvSpPr>
          <p:nvPr/>
        </p:nvSpPr>
        <p:spPr bwMode="auto">
          <a:xfrm>
            <a:off x="2143108" y="2143116"/>
            <a:ext cx="50006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4429124" y="2143116"/>
            <a:ext cx="50006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10"/>
          <p:cNvSpPr txBox="1">
            <a:spLocks noChangeArrowheads="1"/>
          </p:cNvSpPr>
          <p:nvPr/>
        </p:nvSpPr>
        <p:spPr bwMode="auto">
          <a:xfrm>
            <a:off x="4833612" y="2040146"/>
            <a:ext cx="150019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5м/с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11"/>
          <p:cNvGrpSpPr>
            <a:grpSpLocks/>
          </p:cNvGrpSpPr>
          <p:nvPr/>
        </p:nvGrpSpPr>
        <p:grpSpPr bwMode="auto">
          <a:xfrm>
            <a:off x="714350" y="1928798"/>
            <a:ext cx="2000262" cy="1289279"/>
            <a:chOff x="4374172" y="5560219"/>
            <a:chExt cx="606190" cy="791555"/>
          </a:xfrm>
        </p:grpSpPr>
        <p:sp>
          <p:nvSpPr>
            <p:cNvPr id="12" name="TextBox 10"/>
            <p:cNvSpPr txBox="1">
              <a:spLocks noChangeArrowheads="1"/>
            </p:cNvSpPr>
            <p:nvPr/>
          </p:nvSpPr>
          <p:spPr bwMode="auto">
            <a:xfrm>
              <a:off x="4374172" y="5560219"/>
              <a:ext cx="606190" cy="4346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4000" b="1" u="sng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18км</a:t>
              </a:r>
              <a:r>
                <a:rPr lang="en-US" sz="40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0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TextBox 15"/>
            <p:cNvSpPr txBox="1">
              <a:spLocks noChangeArrowheads="1"/>
            </p:cNvSpPr>
            <p:nvPr/>
          </p:nvSpPr>
          <p:spPr bwMode="auto">
            <a:xfrm>
              <a:off x="4525720" y="5954958"/>
              <a:ext cx="173197" cy="3968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600" b="1" dirty="0" smtClean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ч</a:t>
              </a:r>
              <a:endParaRPr lang="ru-RU" sz="36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" name="Группа 18"/>
          <p:cNvGrpSpPr/>
          <p:nvPr/>
        </p:nvGrpSpPr>
        <p:grpSpPr>
          <a:xfrm>
            <a:off x="2928926" y="3208935"/>
            <a:ext cx="2928958" cy="285752"/>
            <a:chOff x="2928926" y="3208935"/>
            <a:chExt cx="2928958" cy="285752"/>
          </a:xfrm>
        </p:grpSpPr>
        <p:sp>
          <p:nvSpPr>
            <p:cNvPr id="14" name="Стрелка вправо 13"/>
            <p:cNvSpPr/>
            <p:nvPr/>
          </p:nvSpPr>
          <p:spPr>
            <a:xfrm>
              <a:off x="5214942" y="3208935"/>
              <a:ext cx="642942" cy="285752"/>
            </a:xfrm>
            <a:prstGeom prst="rightArrow">
              <a:avLst/>
            </a:prstGeom>
            <a:solidFill>
              <a:srgbClr val="F9E3A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4646412" y="3286124"/>
              <a:ext cx="571504" cy="134502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4071934" y="3286124"/>
              <a:ext cx="571504" cy="134502"/>
            </a:xfrm>
            <a:prstGeom prst="rect">
              <a:avLst/>
            </a:prstGeom>
            <a:solidFill>
              <a:srgbClr val="F9E3A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3500430" y="3286124"/>
              <a:ext cx="571504" cy="134502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2928926" y="3286124"/>
              <a:ext cx="571504" cy="134502"/>
            </a:xfrm>
            <a:prstGeom prst="rect">
              <a:avLst/>
            </a:prstGeom>
            <a:solidFill>
              <a:srgbClr val="F9E3A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0" name="TextBox 10"/>
          <p:cNvSpPr txBox="1">
            <a:spLocks noChangeArrowheads="1"/>
          </p:cNvSpPr>
          <p:nvPr/>
        </p:nvSpPr>
        <p:spPr bwMode="auto">
          <a:xfrm>
            <a:off x="4857752" y="3500438"/>
            <a:ext cx="128588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5м/с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0" y="4357694"/>
            <a:ext cx="9144000" cy="954107"/>
          </a:xfrm>
          <a:prstGeom prst="rect">
            <a:avLst/>
          </a:prstGeom>
          <a:noFill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0" y="15007"/>
            <a:ext cx="683568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3-2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9630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20" grpId="0"/>
      <p:bldP spid="2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/>
          <a:srcRect l="17578" t="43213" r="19140" b="45801"/>
          <a:stretch>
            <a:fillRect/>
          </a:stretch>
        </p:blipFill>
        <p:spPr bwMode="auto">
          <a:xfrm>
            <a:off x="0" y="0"/>
            <a:ext cx="9144000" cy="15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10"/>
          <p:cNvSpPr txBox="1">
            <a:spLocks noChangeArrowheads="1"/>
          </p:cNvSpPr>
          <p:nvPr/>
        </p:nvSpPr>
        <p:spPr bwMode="auto">
          <a:xfrm>
            <a:off x="71406" y="1714488"/>
            <a:ext cx="250033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7,9км/с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8"/>
          <p:cNvSpPr txBox="1">
            <a:spLocks noChangeArrowheads="1"/>
          </p:cNvSpPr>
          <p:nvPr/>
        </p:nvSpPr>
        <p:spPr bwMode="auto">
          <a:xfrm>
            <a:off x="2214546" y="1818440"/>
            <a:ext cx="244465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7900м/с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8"/>
          <p:cNvSpPr txBox="1">
            <a:spLocks noChangeArrowheads="1"/>
          </p:cNvSpPr>
          <p:nvPr/>
        </p:nvSpPr>
        <p:spPr bwMode="auto">
          <a:xfrm>
            <a:off x="4556234" y="1714488"/>
            <a:ext cx="50006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1"/>
          <p:cNvGrpSpPr>
            <a:grpSpLocks/>
          </p:cNvGrpSpPr>
          <p:nvPr/>
        </p:nvGrpSpPr>
        <p:grpSpPr bwMode="auto">
          <a:xfrm>
            <a:off x="4826210" y="1720982"/>
            <a:ext cx="2855642" cy="707886"/>
            <a:chOff x="4374172" y="5560221"/>
            <a:chExt cx="725834" cy="434608"/>
          </a:xfrm>
        </p:grpSpPr>
        <p:sp>
          <p:nvSpPr>
            <p:cNvPr id="10" name="TextBox 10"/>
            <p:cNvSpPr txBox="1">
              <a:spLocks noChangeArrowheads="1"/>
            </p:cNvSpPr>
            <p:nvPr/>
          </p:nvSpPr>
          <p:spPr bwMode="auto">
            <a:xfrm>
              <a:off x="4374172" y="5560221"/>
              <a:ext cx="562891" cy="4346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7,9км</a:t>
              </a:r>
              <a:r>
                <a:rPr lang="en-US" sz="40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0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TextBox 15"/>
            <p:cNvSpPr txBox="1">
              <a:spLocks noChangeArrowheads="1"/>
            </p:cNvSpPr>
            <p:nvPr/>
          </p:nvSpPr>
          <p:spPr bwMode="auto">
            <a:xfrm>
              <a:off x="4701014" y="5598013"/>
              <a:ext cx="398992" cy="3968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6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6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·</a:t>
              </a:r>
              <a:r>
                <a:rPr lang="ru-RU" sz="3600" b="1" dirty="0" smtClean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3600с</a:t>
              </a:r>
              <a:endParaRPr lang="ru-RU" sz="36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4" name="TextBox 8"/>
          <p:cNvSpPr txBox="1">
            <a:spLocks noChangeArrowheads="1"/>
          </p:cNvSpPr>
          <p:nvPr/>
        </p:nvSpPr>
        <p:spPr bwMode="auto">
          <a:xfrm>
            <a:off x="7556630" y="2095818"/>
            <a:ext cx="50006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8"/>
          <p:cNvSpPr txBox="1">
            <a:spLocks noChangeArrowheads="1"/>
          </p:cNvSpPr>
          <p:nvPr/>
        </p:nvSpPr>
        <p:spPr bwMode="auto">
          <a:xfrm>
            <a:off x="6429388" y="2363924"/>
            <a:ext cx="2571736" cy="70788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28440км/ч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0"/>
          <p:cNvSpPr txBox="1">
            <a:spLocks noChangeArrowheads="1"/>
          </p:cNvSpPr>
          <p:nvPr/>
        </p:nvSpPr>
        <p:spPr bwMode="auto">
          <a:xfrm>
            <a:off x="0" y="3111716"/>
            <a:ext cx="235742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11,2км/с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8"/>
          <p:cNvSpPr txBox="1">
            <a:spLocks noChangeArrowheads="1"/>
          </p:cNvSpPr>
          <p:nvPr/>
        </p:nvSpPr>
        <p:spPr bwMode="auto">
          <a:xfrm>
            <a:off x="2231294" y="3238826"/>
            <a:ext cx="278608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11200м/с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11"/>
          <p:cNvGrpSpPr>
            <a:grpSpLocks/>
          </p:cNvGrpSpPr>
          <p:nvPr/>
        </p:nvGrpSpPr>
        <p:grpSpPr bwMode="auto">
          <a:xfrm>
            <a:off x="4500562" y="3207294"/>
            <a:ext cx="3365960" cy="707886"/>
            <a:chOff x="4374171" y="5560221"/>
            <a:chExt cx="855544" cy="434608"/>
          </a:xfrm>
        </p:grpSpPr>
        <p:sp>
          <p:nvSpPr>
            <p:cNvPr id="22" name="TextBox 10"/>
            <p:cNvSpPr txBox="1">
              <a:spLocks noChangeArrowheads="1"/>
            </p:cNvSpPr>
            <p:nvPr/>
          </p:nvSpPr>
          <p:spPr bwMode="auto">
            <a:xfrm>
              <a:off x="4374171" y="5560221"/>
              <a:ext cx="562891" cy="4346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=11,2км</a:t>
              </a:r>
              <a:r>
                <a:rPr lang="en-US" sz="40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0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" name="TextBox 15"/>
            <p:cNvSpPr txBox="1">
              <a:spLocks noChangeArrowheads="1"/>
            </p:cNvSpPr>
            <p:nvPr/>
          </p:nvSpPr>
          <p:spPr bwMode="auto">
            <a:xfrm>
              <a:off x="4830723" y="5598013"/>
              <a:ext cx="398992" cy="3968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6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6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·</a:t>
              </a:r>
              <a:r>
                <a:rPr lang="ru-RU" sz="3600" b="1" dirty="0" smtClean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3600с</a:t>
              </a:r>
              <a:endParaRPr lang="ru-RU" sz="36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4" name="TextBox 8"/>
          <p:cNvSpPr txBox="1">
            <a:spLocks noChangeArrowheads="1"/>
          </p:cNvSpPr>
          <p:nvPr/>
        </p:nvSpPr>
        <p:spPr bwMode="auto">
          <a:xfrm>
            <a:off x="8001024" y="3322641"/>
            <a:ext cx="50006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8"/>
          <p:cNvSpPr txBox="1">
            <a:spLocks noChangeArrowheads="1"/>
          </p:cNvSpPr>
          <p:nvPr/>
        </p:nvSpPr>
        <p:spPr bwMode="auto">
          <a:xfrm>
            <a:off x="6143636" y="3897534"/>
            <a:ext cx="2571736" cy="70788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40320км/ч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10"/>
          <p:cNvSpPr txBox="1">
            <a:spLocks noChangeArrowheads="1"/>
          </p:cNvSpPr>
          <p:nvPr/>
        </p:nvSpPr>
        <p:spPr bwMode="auto">
          <a:xfrm>
            <a:off x="0" y="4714884"/>
            <a:ext cx="235742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16,7км/с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8"/>
          <p:cNvSpPr txBox="1">
            <a:spLocks noChangeArrowheads="1"/>
          </p:cNvSpPr>
          <p:nvPr/>
        </p:nvSpPr>
        <p:spPr bwMode="auto">
          <a:xfrm>
            <a:off x="2143108" y="4786322"/>
            <a:ext cx="250033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16700м/с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11"/>
          <p:cNvGrpSpPr>
            <a:grpSpLocks/>
          </p:cNvGrpSpPr>
          <p:nvPr/>
        </p:nvGrpSpPr>
        <p:grpSpPr bwMode="auto">
          <a:xfrm>
            <a:off x="4429124" y="4714884"/>
            <a:ext cx="3365960" cy="707886"/>
            <a:chOff x="4374171" y="5560221"/>
            <a:chExt cx="855544" cy="434608"/>
          </a:xfrm>
        </p:grpSpPr>
        <p:sp>
          <p:nvSpPr>
            <p:cNvPr id="29" name="TextBox 10"/>
            <p:cNvSpPr txBox="1">
              <a:spLocks noChangeArrowheads="1"/>
            </p:cNvSpPr>
            <p:nvPr/>
          </p:nvSpPr>
          <p:spPr bwMode="auto">
            <a:xfrm>
              <a:off x="4374171" y="5560221"/>
              <a:ext cx="562891" cy="4346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=16,7км</a:t>
              </a:r>
              <a:r>
                <a:rPr lang="en-US" sz="40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0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TextBox 15"/>
            <p:cNvSpPr txBox="1">
              <a:spLocks noChangeArrowheads="1"/>
            </p:cNvSpPr>
            <p:nvPr/>
          </p:nvSpPr>
          <p:spPr bwMode="auto">
            <a:xfrm>
              <a:off x="4830723" y="5598013"/>
              <a:ext cx="398992" cy="3968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6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6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·</a:t>
              </a:r>
              <a:r>
                <a:rPr lang="ru-RU" sz="3600" b="1" dirty="0" smtClean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3600с</a:t>
              </a:r>
              <a:endParaRPr lang="ru-RU" sz="36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2" name="TextBox 8"/>
          <p:cNvSpPr txBox="1">
            <a:spLocks noChangeArrowheads="1"/>
          </p:cNvSpPr>
          <p:nvPr/>
        </p:nvSpPr>
        <p:spPr bwMode="auto">
          <a:xfrm>
            <a:off x="7715272" y="4714884"/>
            <a:ext cx="50006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8"/>
          <p:cNvSpPr txBox="1">
            <a:spLocks noChangeArrowheads="1"/>
          </p:cNvSpPr>
          <p:nvPr/>
        </p:nvSpPr>
        <p:spPr bwMode="auto">
          <a:xfrm>
            <a:off x="6215074" y="5572140"/>
            <a:ext cx="2571736" cy="70788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60120км/ч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0" y="15007"/>
            <a:ext cx="683568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1-33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9630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14" grpId="0"/>
      <p:bldP spid="18" grpId="0" animBg="1"/>
      <p:bldP spid="19" grpId="0"/>
      <p:bldP spid="20" grpId="0"/>
      <p:bldP spid="24" grpId="0"/>
      <p:bldP spid="25" grpId="0" animBg="1"/>
      <p:bldP spid="26" grpId="0"/>
      <p:bldP spid="27" grpId="0"/>
      <p:bldP spid="32" grpId="0"/>
      <p:bldP spid="3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 cstate="print"/>
          <a:srcRect l="17578" t="33691" r="19726" b="55323"/>
          <a:stretch>
            <a:fillRect/>
          </a:stretch>
        </p:blipFill>
        <p:spPr bwMode="auto">
          <a:xfrm>
            <a:off x="0" y="201204"/>
            <a:ext cx="9144000" cy="15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4" name="Прямая со стрелкой 3"/>
          <p:cNvCxnSpPr/>
          <p:nvPr/>
        </p:nvCxnSpPr>
        <p:spPr>
          <a:xfrm>
            <a:off x="2571736" y="1928802"/>
            <a:ext cx="6572296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37"/>
          <p:cNvGrpSpPr/>
          <p:nvPr/>
        </p:nvGrpSpPr>
        <p:grpSpPr>
          <a:xfrm>
            <a:off x="3071802" y="2428868"/>
            <a:ext cx="2629572" cy="923330"/>
            <a:chOff x="0" y="5715016"/>
            <a:chExt cx="2158985" cy="923330"/>
          </a:xfrm>
        </p:grpSpPr>
        <p:sp>
          <p:nvSpPr>
            <p:cNvPr id="6" name="TextBox 5"/>
            <p:cNvSpPr txBox="1"/>
            <p:nvPr/>
          </p:nvSpPr>
          <p:spPr>
            <a:xfrm>
              <a:off x="0" y="5715016"/>
              <a:ext cx="2158985" cy="923330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5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5400" b="1" dirty="0" smtClean="0"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lang="en-US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5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5400" b="1" dirty="0" smtClean="0">
                  <a:solidFill>
                    <a:srgbClr val="365D21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</a:t>
              </a:r>
              <a:r>
                <a:rPr lang="en-US" sz="5400" b="1" dirty="0" smtClean="0">
                  <a:solidFill>
                    <a:srgbClr val="365D21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5400" dirty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" name="Прямая со стрелкой 6"/>
            <p:cNvCxnSpPr/>
            <p:nvPr/>
          </p:nvCxnSpPr>
          <p:spPr>
            <a:xfrm>
              <a:off x="994883" y="5941458"/>
              <a:ext cx="317502" cy="1552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</p:cxnSp>
        <p:cxnSp>
          <p:nvCxnSpPr>
            <p:cNvPr id="8" name="Прямая со стрелкой 7"/>
            <p:cNvCxnSpPr/>
            <p:nvPr/>
          </p:nvCxnSpPr>
          <p:spPr>
            <a:xfrm>
              <a:off x="83798" y="5824200"/>
              <a:ext cx="317502" cy="1552"/>
            </a:xfrm>
            <a:prstGeom prst="straightConnector1">
              <a:avLst/>
            </a:prstGeom>
            <a:ln w="38100">
              <a:solidFill>
                <a:srgbClr val="0014AC"/>
              </a:solidFill>
              <a:headEnd type="none" w="med" len="med"/>
              <a:tailEnd type="triangle" w="med" len="med"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</p:cxnSp>
      </p:grpSp>
      <p:sp>
        <p:nvSpPr>
          <p:cNvPr id="10" name="TextBox 9"/>
          <p:cNvSpPr txBox="1"/>
          <p:nvPr/>
        </p:nvSpPr>
        <p:spPr>
          <a:xfrm>
            <a:off x="5715008" y="2571744"/>
            <a:ext cx="3428992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6м/с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12с=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2857488" y="1643050"/>
            <a:ext cx="857256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37"/>
          <p:cNvGrpSpPr/>
          <p:nvPr/>
        </p:nvGrpSpPr>
        <p:grpSpPr>
          <a:xfrm>
            <a:off x="3857620" y="1087923"/>
            <a:ext cx="928694" cy="769441"/>
            <a:chOff x="0" y="5715016"/>
            <a:chExt cx="2158985" cy="769441"/>
          </a:xfrm>
          <a:noFill/>
        </p:grpSpPr>
        <p:sp>
          <p:nvSpPr>
            <p:cNvPr id="16" name="TextBox 15"/>
            <p:cNvSpPr txBox="1"/>
            <p:nvPr/>
          </p:nvSpPr>
          <p:spPr>
            <a:xfrm>
              <a:off x="0" y="5715016"/>
              <a:ext cx="2158985" cy="769441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ru-RU" sz="4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4400" dirty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7" name="Прямая со стрелкой 16"/>
            <p:cNvCxnSpPr/>
            <p:nvPr/>
          </p:nvCxnSpPr>
          <p:spPr>
            <a:xfrm flipV="1">
              <a:off x="295248" y="5929330"/>
              <a:ext cx="1147880" cy="12128"/>
            </a:xfrm>
            <a:prstGeom prst="straightConnector1">
              <a:avLst/>
            </a:prstGeom>
            <a:grpFill/>
            <a:ln w="28575">
              <a:noFill/>
              <a:headEnd type="none" w="med" len="med"/>
              <a:tailEnd type="triangle" w="med" len="med"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</p:cxnSp>
      </p:grpSp>
      <p:cxnSp>
        <p:nvCxnSpPr>
          <p:cNvPr id="20" name="Прямая со стрелкой 19"/>
          <p:cNvCxnSpPr/>
          <p:nvPr/>
        </p:nvCxnSpPr>
        <p:spPr>
          <a:xfrm>
            <a:off x="3143240" y="2071678"/>
            <a:ext cx="1285884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37"/>
          <p:cNvGrpSpPr/>
          <p:nvPr/>
        </p:nvGrpSpPr>
        <p:grpSpPr>
          <a:xfrm>
            <a:off x="4429124" y="1643050"/>
            <a:ext cx="928694" cy="769441"/>
            <a:chOff x="0" y="5715016"/>
            <a:chExt cx="2158985" cy="769441"/>
          </a:xfrm>
          <a:noFill/>
        </p:grpSpPr>
        <p:sp>
          <p:nvSpPr>
            <p:cNvPr id="23" name="TextBox 22"/>
            <p:cNvSpPr txBox="1"/>
            <p:nvPr/>
          </p:nvSpPr>
          <p:spPr>
            <a:xfrm>
              <a:off x="0" y="5715016"/>
              <a:ext cx="2158985" cy="769441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ru-RU" sz="4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4400" dirty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4" name="Прямая со стрелкой 23"/>
            <p:cNvCxnSpPr/>
            <p:nvPr/>
          </p:nvCxnSpPr>
          <p:spPr>
            <a:xfrm flipV="1">
              <a:off x="295248" y="5929330"/>
              <a:ext cx="1147880" cy="12128"/>
            </a:xfrm>
            <a:prstGeom prst="straightConnector1">
              <a:avLst/>
            </a:prstGeom>
            <a:grpFill/>
            <a:ln w="28575">
              <a:noFill/>
              <a:headEnd type="none" w="med" len="med"/>
              <a:tailEnd type="triangle" w="med" len="med"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</p:cxnSp>
      </p:grpSp>
      <p:sp>
        <p:nvSpPr>
          <p:cNvPr id="25" name="TextBox 24"/>
          <p:cNvSpPr txBox="1"/>
          <p:nvPr/>
        </p:nvSpPr>
        <p:spPr>
          <a:xfrm>
            <a:off x="7786710" y="3214686"/>
            <a:ext cx="1357322" cy="76944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72м</a:t>
            </a:r>
            <a:endParaRPr lang="ru-RU" sz="4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Группа 11"/>
          <p:cNvGrpSpPr>
            <a:grpSpLocks/>
          </p:cNvGrpSpPr>
          <p:nvPr/>
        </p:nvGrpSpPr>
        <p:grpSpPr bwMode="auto">
          <a:xfrm>
            <a:off x="6643702" y="3643311"/>
            <a:ext cx="1156663" cy="1525073"/>
            <a:chOff x="4374172" y="5560221"/>
            <a:chExt cx="889731" cy="936321"/>
          </a:xfrm>
        </p:grpSpPr>
        <p:sp>
          <p:nvSpPr>
            <p:cNvPr id="42" name="TextBox 10"/>
            <p:cNvSpPr txBox="1">
              <a:spLocks noChangeArrowheads="1"/>
            </p:cNvSpPr>
            <p:nvPr/>
          </p:nvSpPr>
          <p:spPr bwMode="auto">
            <a:xfrm>
              <a:off x="4374172" y="5560221"/>
              <a:ext cx="889731" cy="510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4400" b="1" u="sng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72м</a:t>
              </a:r>
              <a:r>
                <a:rPr lang="en-US" sz="48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8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" name="TextBox 15"/>
            <p:cNvSpPr txBox="1">
              <a:spLocks noChangeArrowheads="1"/>
            </p:cNvSpPr>
            <p:nvPr/>
          </p:nvSpPr>
          <p:spPr bwMode="auto">
            <a:xfrm>
              <a:off x="4429124" y="6061934"/>
              <a:ext cx="769324" cy="4346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40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4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9с</a:t>
              </a:r>
              <a:endParaRPr lang="ru-RU" sz="4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4" name="TextBox 8"/>
          <p:cNvSpPr txBox="1">
            <a:spLocks noChangeArrowheads="1"/>
          </p:cNvSpPr>
          <p:nvPr/>
        </p:nvSpPr>
        <p:spPr bwMode="auto">
          <a:xfrm>
            <a:off x="7786710" y="4139991"/>
            <a:ext cx="157163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м/с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500694" y="1500174"/>
            <a:ext cx="3500462" cy="107721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Первый прошёл путь равный</a:t>
            </a:r>
            <a:endParaRPr lang="ru-RU" sz="4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0" y="3643314"/>
            <a:ext cx="4643438" cy="107721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Чтобы найти скорость надо путь поделить на время</a:t>
            </a:r>
            <a:endParaRPr lang="ru-RU" sz="4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0" y="5143512"/>
            <a:ext cx="9144000" cy="120032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второй этот же путь прошёл со скоростью 8 м/с,  что почти 29км/ч.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0" y="-27384"/>
            <a:ext cx="683568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1-34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0" y="1785926"/>
            <a:ext cx="2571736" cy="1815882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i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Дано:</a:t>
            </a:r>
          </a:p>
          <a:p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v</a:t>
            </a:r>
            <a:r>
              <a:rPr lang="en-US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=6м/с</a:t>
            </a:r>
          </a:p>
          <a:p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endParaRPr lang="ru-RU" sz="28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i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Найти</a:t>
            </a:r>
            <a:r>
              <a:rPr lang="ru-RU" sz="28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Группа 11"/>
          <p:cNvGrpSpPr>
            <a:grpSpLocks/>
          </p:cNvGrpSpPr>
          <p:nvPr/>
        </p:nvGrpSpPr>
        <p:grpSpPr bwMode="auto">
          <a:xfrm>
            <a:off x="4572006" y="3757040"/>
            <a:ext cx="1357323" cy="1208161"/>
            <a:chOff x="4097338" y="5560218"/>
            <a:chExt cx="1044083" cy="741752"/>
          </a:xfrm>
          <a:noFill/>
        </p:grpSpPr>
        <p:sp>
          <p:nvSpPr>
            <p:cNvPr id="31" name="TextBox 8"/>
            <p:cNvSpPr txBox="1">
              <a:spLocks noChangeArrowheads="1"/>
            </p:cNvSpPr>
            <p:nvPr/>
          </p:nvSpPr>
          <p:spPr bwMode="auto">
            <a:xfrm>
              <a:off x="4097338" y="5691796"/>
              <a:ext cx="712297" cy="472399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4400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" name="TextBox 10"/>
            <p:cNvSpPr txBox="1">
              <a:spLocks noChangeArrowheads="1"/>
            </p:cNvSpPr>
            <p:nvPr/>
          </p:nvSpPr>
          <p:spPr bwMode="auto">
            <a:xfrm>
              <a:off x="4760757" y="5560218"/>
              <a:ext cx="380664" cy="434607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4000" b="1" u="sng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en-US" sz="40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0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TextBox 15"/>
            <p:cNvSpPr txBox="1">
              <a:spLocks noChangeArrowheads="1"/>
            </p:cNvSpPr>
            <p:nvPr/>
          </p:nvSpPr>
          <p:spPr bwMode="auto">
            <a:xfrm>
              <a:off x="4674543" y="5905154"/>
              <a:ext cx="462139" cy="396816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2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2" name="TextBox 8"/>
          <p:cNvSpPr txBox="1">
            <a:spLocks noChangeArrowheads="1"/>
          </p:cNvSpPr>
          <p:nvPr/>
        </p:nvSpPr>
        <p:spPr bwMode="auto">
          <a:xfrm>
            <a:off x="6072198" y="4068553"/>
            <a:ext cx="50006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7858148" y="3286124"/>
            <a:ext cx="571504" cy="6429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8143900" y="4143380"/>
            <a:ext cx="285752" cy="6429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5572132" y="5715016"/>
            <a:ext cx="500066" cy="6429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4143372" y="2714620"/>
            <a:ext cx="1357322" cy="571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6572264" y="2631307"/>
            <a:ext cx="1928826" cy="571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9630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7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0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5" grpId="0" animBg="1"/>
      <p:bldP spid="44" grpId="0"/>
      <p:bldP spid="47" grpId="0" animBg="1"/>
      <p:bldP spid="48" grpId="0" animBg="1"/>
      <p:bldP spid="49" grpId="0" animBg="1"/>
      <p:bldP spid="30" grpId="0" animBg="1"/>
      <p:bldP spid="32" grpId="0"/>
      <p:bldP spid="35" grpId="0" animBg="1"/>
      <p:bldP spid="37" grpId="0" animBg="1"/>
      <p:bldP spid="38" grpId="0" animBg="1"/>
      <p:bldP spid="39" grpId="0" animBg="1"/>
      <p:bldP spid="4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 l="9375" t="8056" r="12109" b="81690"/>
          <a:stretch>
            <a:fillRect/>
          </a:stretch>
        </p:blipFill>
        <p:spPr bwMode="auto">
          <a:xfrm>
            <a:off x="0" y="0"/>
            <a:ext cx="9144000" cy="1000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/>
          <a:srcRect l="55078" t="46875" r="12109" b="13717"/>
          <a:stretch>
            <a:fillRect/>
          </a:stretch>
        </p:blipFill>
        <p:spPr bwMode="auto">
          <a:xfrm>
            <a:off x="5500694" y="428604"/>
            <a:ext cx="3643306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0" y="857232"/>
            <a:ext cx="5072066" cy="3108543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1.Предел измерения</a:t>
            </a:r>
          </a:p>
          <a:p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одинаковый …. см</a:t>
            </a:r>
            <a:r>
              <a:rPr lang="ru-RU" sz="2800" b="1" baseline="30000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endParaRPr lang="ru-RU" sz="2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 Цена деления у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…см</a:t>
            </a:r>
            <a:r>
              <a:rPr lang="ru-RU" sz="2800" b="1" baseline="30000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и </a:t>
            </a:r>
          </a:p>
          <a:p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…см</a:t>
            </a:r>
            <a:r>
              <a:rPr lang="ru-RU" sz="2800" b="1" baseline="30000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endParaRPr lang="ru-RU" sz="2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3. Шкала однородная у …,</a:t>
            </a:r>
          </a:p>
          <a:p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и  неоднородная у … 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15007"/>
            <a:ext cx="683568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1-35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8811848"/>
              </p:ext>
            </p:extLst>
          </p:nvPr>
        </p:nvGraphicFramePr>
        <p:xfrm>
          <a:off x="0" y="4"/>
          <a:ext cx="9144000" cy="6961408"/>
        </p:xfrm>
        <a:graphic>
          <a:graphicData uri="http://schemas.openxmlformats.org/drawingml/2006/table">
            <a:tbl>
              <a:tblPr/>
              <a:tblGrid>
                <a:gridCol w="495474"/>
                <a:gridCol w="7891398"/>
                <a:gridCol w="757128"/>
              </a:tblGrid>
              <a:tr h="376059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раздел (</a:t>
                      </a:r>
                      <a:r>
                        <a:rPr lang="en-US" sz="2000" b="1" dirty="0">
                          <a:latin typeface="Times New Roman"/>
                          <a:ea typeface="Times New Roman"/>
                        </a:rPr>
                        <a:t>I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)  </a:t>
                      </a: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                       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Урок - 8 (Лр3) № 8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6059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ТЕМА:  </a:t>
                      </a: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   </a:t>
                      </a:r>
                      <a:r>
                        <a:rPr lang="ru-RU" sz="2000" b="1" cap="all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л.р. №3 Измерение массы на рычажных весах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.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2119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ЦЕЛИ:1.</a:t>
                      </a:r>
                      <a:r>
                        <a:rPr lang="ru-RU" sz="2000">
                          <a:latin typeface="Times New Roman"/>
                          <a:ea typeface="Times New Roman"/>
                        </a:rPr>
                        <a:t> Создать условия для</a:t>
                      </a:r>
                      <a:r>
                        <a:rPr lang="ru-RU" sz="2000" b="1">
                          <a:latin typeface="Times New Roman"/>
                          <a:ea typeface="Times New Roman"/>
                        </a:rPr>
                        <a:t> развития умений определять массу тел.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              2. </a:t>
                      </a:r>
                      <a:r>
                        <a:rPr lang="ru-RU" sz="2000">
                          <a:latin typeface="Times New Roman"/>
                          <a:ea typeface="Times New Roman"/>
                        </a:rPr>
                        <a:t>Создать условия для </a:t>
                      </a:r>
                      <a:r>
                        <a:rPr lang="ru-RU" sz="2000" b="1" i="1">
                          <a:latin typeface="Times New Roman"/>
                          <a:ea typeface="Times New Roman"/>
                        </a:rPr>
                        <a:t>развития умений владеть рычажными весами.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6059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u="sng" cap="all">
                          <a:latin typeface="Times New Roman"/>
                          <a:ea typeface="Times New Roman"/>
                        </a:rPr>
                        <a:t>Задачи:</a:t>
                      </a:r>
                      <a:r>
                        <a:rPr lang="ru-RU" sz="2000" b="1" cap="all">
                          <a:latin typeface="Times New Roman"/>
                          <a:ea typeface="Times New Roman"/>
                        </a:rPr>
                        <a:t>    1.</a:t>
                      </a:r>
                      <a:r>
                        <a:rPr lang="ru-RU" sz="2000" b="1">
                          <a:latin typeface="Times New Roman"/>
                          <a:ea typeface="Times New Roman"/>
                        </a:rPr>
                        <a:t>Определить массу тел.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6059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i="1" u="sng" cap="all">
                          <a:latin typeface="Times New Roman"/>
                          <a:ea typeface="Times New Roman"/>
                        </a:rPr>
                        <a:t>ТИп УРОКА:</a:t>
                      </a:r>
                      <a:r>
                        <a:rPr lang="ru-RU" sz="2000" i="1" cap="all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000" i="1">
                          <a:latin typeface="Times New Roman"/>
                          <a:ea typeface="Times New Roman"/>
                        </a:rPr>
                        <a:t>развития практических навыков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6059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i="1" u="sng" cap="all">
                          <a:latin typeface="Times New Roman"/>
                          <a:ea typeface="Times New Roman"/>
                        </a:rPr>
                        <a:t>ВИД УРО КА:</a:t>
                      </a:r>
                      <a:r>
                        <a:rPr lang="ru-RU" sz="2000" cap="all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000">
                          <a:latin typeface="Times New Roman"/>
                          <a:ea typeface="Times New Roman"/>
                        </a:rPr>
                        <a:t>лабораторная работа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6059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ДЕМОНСТРАЦИИ:1. 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60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ХОД УРОКА: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60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cap="all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i="1" dirty="0" err="1">
                          <a:latin typeface="Times New Roman"/>
                          <a:ea typeface="Times New Roman"/>
                        </a:rPr>
                        <a:t>Дз</a:t>
                      </a:r>
                      <a:r>
                        <a:rPr lang="ru-RU" sz="1800" i="1">
                          <a:latin typeface="Times New Roman"/>
                          <a:ea typeface="Times New Roman"/>
                        </a:rPr>
                        <a:t> гр.2. 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2м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1085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u="sng" cap="all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i="1" dirty="0">
                          <a:latin typeface="Times New Roman"/>
                          <a:ea typeface="Times New Roman"/>
                        </a:rPr>
                        <a:t>Процесс усвоения 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365125" algn="l"/>
                        </a:tabLst>
                      </a:pPr>
                      <a:r>
                        <a:rPr lang="ru-RU" sz="1800" b="1" i="1" dirty="0" err="1">
                          <a:latin typeface="Times New Roman"/>
                          <a:ea typeface="Times New Roman"/>
                        </a:rPr>
                        <a:t>аудиализация</a:t>
                      </a:r>
                      <a:r>
                        <a:rPr lang="ru-RU" sz="1800" b="1" i="1" dirty="0">
                          <a:latin typeface="Times New Roman"/>
                          <a:ea typeface="Times New Roman"/>
                        </a:rPr>
                        <a:t>  -  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ctr">
                        <a:spcAft>
                          <a:spcPts val="0"/>
                        </a:spcAft>
                        <a:buFont typeface="Symbol"/>
                        <a:buChar char="-"/>
                        <a:tabLst>
                          <a:tab pos="1231900" algn="l"/>
                        </a:tabLst>
                      </a:pPr>
                      <a:r>
                        <a:rPr lang="ru-RU" sz="3600" b="1" i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инерция, инертность, масса</a:t>
                      </a:r>
                      <a:endParaRPr lang="ru-RU" sz="28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ctr">
                        <a:spcAft>
                          <a:spcPts val="0"/>
                        </a:spcAft>
                        <a:buFont typeface="Symbol"/>
                        <a:buChar char="-"/>
                        <a:tabLst>
                          <a:tab pos="1231900" algn="l"/>
                        </a:tabLst>
                      </a:pPr>
                      <a:r>
                        <a:rPr lang="ru-RU" sz="3600" b="1" i="1" dirty="0">
                          <a:solidFill>
                            <a:srgbClr val="006600"/>
                          </a:solidFill>
                          <a:latin typeface="Times New Roman"/>
                          <a:ea typeface="Times New Roman"/>
                        </a:rPr>
                        <a:t>взаимодействие тел.</a:t>
                      </a:r>
                      <a:endParaRPr lang="ru-RU" sz="2800" dirty="0">
                        <a:solidFill>
                          <a:srgbClr val="0066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60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u="sng" cap="all">
                          <a:latin typeface="Times New Roman"/>
                          <a:ea typeface="Times New Roman"/>
                        </a:rPr>
                        <a:t>3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i="1">
                          <a:latin typeface="Times New Roman"/>
                          <a:ea typeface="Times New Roman"/>
                        </a:rPr>
                        <a:t>Оформление лабораторной работы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8м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60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u="sng" cap="all">
                          <a:latin typeface="Times New Roman"/>
                          <a:ea typeface="Times New Roman"/>
                        </a:rPr>
                        <a:t>4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i="1" dirty="0">
                          <a:latin typeface="Times New Roman"/>
                          <a:ea typeface="Times New Roman"/>
                        </a:rPr>
                        <a:t>Выполнение </a:t>
                      </a:r>
                      <a:r>
                        <a:rPr lang="ru-RU" sz="1800" i="1" dirty="0" err="1">
                          <a:latin typeface="Times New Roman"/>
                          <a:ea typeface="Times New Roman"/>
                        </a:rPr>
                        <a:t>л.р</a:t>
                      </a:r>
                      <a:r>
                        <a:rPr lang="ru-RU" sz="1800" i="1" dirty="0">
                          <a:latin typeface="Times New Roman"/>
                          <a:ea typeface="Times New Roman"/>
                        </a:rPr>
                        <a:t>. </a:t>
                      </a:r>
                      <a:r>
                        <a:rPr lang="ru-RU" sz="1800" i="1" dirty="0" smtClean="0">
                          <a:latin typeface="Times New Roman"/>
                          <a:ea typeface="Times New Roman"/>
                        </a:rPr>
                        <a:t>№</a:t>
                      </a:r>
                      <a:r>
                        <a:rPr lang="en-US" sz="1800" i="1" dirty="0" smtClean="0">
                          <a:latin typeface="Times New Roman"/>
                          <a:ea typeface="Times New Roman"/>
                        </a:rPr>
                        <a:t>3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60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u="sng" cap="all">
                          <a:latin typeface="Times New Roman"/>
                          <a:ea typeface="Times New Roman"/>
                        </a:rPr>
                        <a:t>5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1">
                          <a:latin typeface="Times New Roman"/>
                          <a:ea typeface="Times New Roman"/>
                        </a:rPr>
                        <a:t>*  визуализация   -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60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cap="all">
                          <a:latin typeface="Times New Roman"/>
                        </a:rPr>
                        <a:t>д.з</a:t>
                      </a: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Times New Roman"/>
                          <a:ea typeface="Times New Roman"/>
                        </a:rPr>
                        <a:t>гр3(98,112,114,127,32)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cap="all" dirty="0">
                          <a:latin typeface="Times New Roman"/>
                          <a:ea typeface="Times New Roman"/>
                        </a:rPr>
                        <a:t>50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м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4908" y="2780928"/>
            <a:ext cx="9075053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Проанализировать результаты и сформулировать вывод.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-99392"/>
            <a:ext cx="9144000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Лабораторная работа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№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0962" y="470863"/>
            <a:ext cx="8503738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b="1" cap="all" dirty="0">
                <a:solidFill>
                  <a:srgbClr val="FF0000"/>
                </a:solidFill>
                <a:latin typeface="Times New Roman"/>
                <a:ea typeface="Times New Roman"/>
              </a:rPr>
              <a:t>Измерение массы на рычажных весах</a:t>
            </a:r>
            <a:r>
              <a:rPr lang="ru-RU" sz="2800" b="1" dirty="0" smtClean="0">
                <a:latin typeface="Times New Roman"/>
                <a:ea typeface="Times New Roman"/>
              </a:rPr>
              <a:t>.</a:t>
            </a:r>
            <a:endParaRPr lang="ru-RU" dirty="0">
              <a:latin typeface="Times New Roman"/>
              <a:ea typeface="Times New Roman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79712" y="1064349"/>
            <a:ext cx="7010830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          весы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тела различной массы.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86360" y="1628800"/>
            <a:ext cx="2369816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3200" b="1" u="sng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ход работы:</a:t>
            </a:r>
            <a:endParaRPr lang="ru-RU" sz="3200" b="1" u="sng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2844" y="1628800"/>
            <a:ext cx="3307509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1. Взвесить тела.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052736"/>
            <a:ext cx="2933495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Оборудование: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947" y="2204864"/>
            <a:ext cx="9075053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2. Заполнить таблицу и вспомнить понятие массы.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7189838"/>
              </p:ext>
            </p:extLst>
          </p:nvPr>
        </p:nvGraphicFramePr>
        <p:xfrm>
          <a:off x="4644008" y="3356992"/>
          <a:ext cx="4357148" cy="3108960"/>
        </p:xfrm>
        <a:graphic>
          <a:graphicData uri="http://schemas.openxmlformats.org/drawingml/2006/table">
            <a:tbl>
              <a:tblPr/>
              <a:tblGrid>
                <a:gridCol w="569610"/>
                <a:gridCol w="1025300"/>
                <a:gridCol w="1310105"/>
                <a:gridCol w="1452133"/>
              </a:tblGrid>
              <a:tr h="48817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3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99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99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</a:t>
                      </a:r>
                      <a:endParaRPr lang="ru-RU" sz="32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99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,к</a:t>
                      </a: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</a:t>
                      </a:r>
                      <a:endParaRPr lang="ru-RU" sz="3200" u="none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u="none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тело</a:t>
                      </a:r>
                      <a:endParaRPr lang="ru-RU" sz="3200" u="none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968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1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резинка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968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2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ручка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968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3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968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4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593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5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4,6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карандаш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14908" y="5596140"/>
            <a:ext cx="9129092" cy="126188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b="1" u="sng" dirty="0" smtClean="0">
                <a:latin typeface="Times New Roman" pitchFamily="18" charset="0"/>
                <a:cs typeface="Times New Roman" pitchFamily="18" charset="0"/>
              </a:rPr>
              <a:t>Вывод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: масса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резинки …</a:t>
            </a:r>
            <a:r>
              <a:rPr lang="ru-RU" sz="4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40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,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Масса тела определяет его  инертность.    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673" name="Text Box 1"/>
          <p:cNvSpPr txBox="1">
            <a:spLocks noChangeArrowheads="1"/>
          </p:cNvSpPr>
          <p:nvPr/>
        </p:nvSpPr>
        <p:spPr bwMode="auto">
          <a:xfrm>
            <a:off x="0" y="3714752"/>
            <a:ext cx="2357422" cy="1000132"/>
          </a:xfrm>
          <a:prstGeom prst="rect">
            <a:avLst/>
          </a:prstGeom>
          <a:solidFill>
            <a:schemeClr val="bg1">
              <a:lumMod val="5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Стр</a:t>
            </a:r>
            <a:r>
              <a:rPr kumimoji="0" lang="ru-RU" sz="44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. 9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2979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" grpId="0" animBg="1"/>
      <p:bldP spid="3" grpId="0" animBg="1"/>
      <p:bldP spid="5" grpId="0" animBg="1"/>
      <p:bldP spid="6" grpId="0" animBg="1"/>
      <p:bldP spid="7" grpId="0" animBg="1"/>
      <p:bldP spid="4" grpId="0" animBg="1"/>
      <p:bldP spid="9" grpId="0" animBg="1"/>
      <p:bldP spid="1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571472" y="1714488"/>
            <a:ext cx="1285884" cy="4643470"/>
          </a:xfrm>
          <a:prstGeom prst="rect">
            <a:avLst/>
          </a:prstGeom>
          <a:solidFill>
            <a:schemeClr val="bg1"/>
          </a:solidFill>
          <a:ln w="3810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07285" y="3750377"/>
            <a:ext cx="1224000" cy="2571768"/>
          </a:xfrm>
          <a:prstGeom prst="rect">
            <a:avLst/>
          </a:prstGeom>
          <a:solidFill>
            <a:srgbClr val="0000FF">
              <a:alpha val="6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609606" y="2726495"/>
            <a:ext cx="1224000" cy="3571900"/>
          </a:xfrm>
          <a:prstGeom prst="rect">
            <a:avLst/>
          </a:prstGeom>
          <a:solidFill>
            <a:srgbClr val="0000FF">
              <a:alpha val="6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5" name="Группа 14"/>
          <p:cNvGrpSpPr/>
          <p:nvPr/>
        </p:nvGrpSpPr>
        <p:grpSpPr>
          <a:xfrm>
            <a:off x="857224" y="-2071726"/>
            <a:ext cx="642942" cy="3571900"/>
            <a:chOff x="3500430" y="642918"/>
            <a:chExt cx="642942" cy="3571900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3500430" y="3071810"/>
              <a:ext cx="642942" cy="1143008"/>
            </a:xfrm>
            <a:prstGeom prst="rect">
              <a:avLst/>
            </a:prstGeom>
            <a:solidFill>
              <a:srgbClr val="0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4" name="Прямая соединительная линия 13"/>
            <p:cNvCxnSpPr>
              <a:stCxn id="12" idx="0"/>
            </p:cNvCxnSpPr>
            <p:nvPr/>
          </p:nvCxnSpPr>
          <p:spPr>
            <a:xfrm rot="16200000" flipV="1">
              <a:off x="2589596" y="1839504"/>
              <a:ext cx="2428892" cy="3571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40" name="Таблица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1840009"/>
              </p:ext>
            </p:extLst>
          </p:nvPr>
        </p:nvGraphicFramePr>
        <p:xfrm>
          <a:off x="2051720" y="288030"/>
          <a:ext cx="5508138" cy="2908612"/>
        </p:xfrm>
        <a:graphic>
          <a:graphicData uri="http://schemas.openxmlformats.org/drawingml/2006/table">
            <a:tbl>
              <a:tblPr/>
              <a:tblGrid>
                <a:gridCol w="720080"/>
                <a:gridCol w="1296144"/>
                <a:gridCol w="1656184"/>
                <a:gridCol w="1835730"/>
              </a:tblGrid>
              <a:tr h="76470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3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99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99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</a:t>
                      </a:r>
                      <a:endParaRPr lang="ru-RU" sz="32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99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,к</a:t>
                      </a: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</a:t>
                      </a:r>
                      <a:endParaRPr lang="ru-RU" sz="3200" u="none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u="none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тело</a:t>
                      </a:r>
                      <a:endParaRPr lang="ru-RU" sz="3200" u="none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</a:tr>
              <a:tr h="24269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1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</a:tr>
              <a:tr h="4370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2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</a:tr>
              <a:tr h="24269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3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</a:tr>
              <a:tr h="24269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4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</a:tr>
              <a:tr h="24269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5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49" name="TextBox 48"/>
          <p:cNvSpPr txBox="1"/>
          <p:nvPr/>
        </p:nvSpPr>
        <p:spPr>
          <a:xfrm>
            <a:off x="7742" y="5085184"/>
            <a:ext cx="9413474" cy="193899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Вывод:1.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плотность первого тела   </a:t>
            </a:r>
            <a:r>
              <a:rPr lang="ru-RU" sz="4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г/см</a:t>
            </a:r>
            <a:r>
              <a:rPr lang="ru-RU" sz="40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b="1" dirty="0">
                <a:latin typeface="Times New Roman" pitchFamily="18" charset="0"/>
                <a:ea typeface="Times New Roman"/>
                <a:cs typeface="Times New Roman" pitchFamily="18" charset="0"/>
              </a:rPr>
              <a:t>,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вероятно оно состоит из …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Плотность </a:t>
            </a: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определяется  …     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4051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1.87789E-6 L 0.00104 0.59367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2970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Объем тела.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7971" y="1000108"/>
            <a:ext cx="9151971" cy="4646613"/>
          </a:xfrm>
        </p:spPr>
        <p:txBody>
          <a:bodyPr tIns="0"/>
          <a:lstStyle/>
          <a:p>
            <a:pPr eaLnBrk="1" hangingPunct="1">
              <a:defRPr/>
            </a:pPr>
            <a:r>
              <a:rPr lang="ru-RU" b="1" dirty="0" smtClean="0">
                <a:solidFill>
                  <a:srgbClr val="000000"/>
                </a:solidFill>
              </a:rPr>
              <a:t>Тело правильной формы</a:t>
            </a:r>
            <a:r>
              <a:rPr lang="en-US" b="1" dirty="0" smtClean="0">
                <a:solidFill>
                  <a:srgbClr val="000000"/>
                </a:solidFill>
              </a:rPr>
              <a:t>  </a:t>
            </a:r>
            <a:r>
              <a:rPr lang="en-US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V=</a:t>
            </a:r>
            <a:r>
              <a:rPr lang="en-US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abc</a:t>
            </a:r>
            <a:r>
              <a:rPr lang="ru-RU" dirty="0" smtClean="0">
                <a:solidFill>
                  <a:srgbClr val="FF0066"/>
                </a:solidFill>
              </a:rPr>
              <a:t> (     )</a:t>
            </a:r>
          </a:p>
          <a:p>
            <a:pPr eaLnBrk="1" hangingPunct="1">
              <a:defRPr/>
            </a:pPr>
            <a:endParaRPr lang="ru-RU" dirty="0" smtClean="0">
              <a:solidFill>
                <a:srgbClr val="FF0066"/>
              </a:solidFill>
            </a:endParaRPr>
          </a:p>
          <a:p>
            <a:pPr eaLnBrk="1" hangingPunct="1">
              <a:defRPr/>
            </a:pPr>
            <a:r>
              <a:rPr lang="ru-RU" dirty="0" smtClean="0">
                <a:solidFill>
                  <a:srgbClr val="000000"/>
                </a:solidFill>
              </a:rPr>
              <a:t>Тело цилиндрической формы  </a:t>
            </a:r>
            <a:r>
              <a:rPr lang="en-US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V=</a:t>
            </a:r>
            <a:r>
              <a:rPr lang="en-US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Sh</a:t>
            </a:r>
            <a:r>
              <a:rPr lang="en-US" dirty="0" smtClean="0"/>
              <a:t>   </a:t>
            </a:r>
            <a:endParaRPr lang="ru-RU" dirty="0" smtClean="0"/>
          </a:p>
          <a:p>
            <a:pPr eaLnBrk="1" hangingPunct="1">
              <a:defRPr/>
            </a:pPr>
            <a:endParaRPr lang="en-US" dirty="0" smtClean="0"/>
          </a:p>
          <a:p>
            <a:pPr eaLnBrk="1" hangingPunct="1">
              <a:defRPr/>
            </a:pPr>
            <a:r>
              <a:rPr lang="ru-RU" b="1" dirty="0" smtClean="0">
                <a:solidFill>
                  <a:srgbClr val="000000"/>
                </a:solidFill>
              </a:rPr>
              <a:t>Тело неправильной формы</a:t>
            </a:r>
          </a:p>
          <a:p>
            <a:pPr eaLnBrk="1" hangingPunct="1">
              <a:defRPr/>
            </a:pPr>
            <a:r>
              <a:rPr lang="en-US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V=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80-50=30</a:t>
            </a: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endParaRPr lang="ru-RU" sz="4400" b="1" dirty="0" smtClean="0">
              <a:solidFill>
                <a:srgbClr val="000000"/>
              </a:solidFill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ru-RU" dirty="0" smtClean="0"/>
          </a:p>
        </p:txBody>
      </p:sp>
      <p:pic>
        <p:nvPicPr>
          <p:cNvPr id="14343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67601" y="2000240"/>
            <a:ext cx="101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6" name="Picture 10" descr="res3F9BDAC6-75EE-49E1-B313-BAAE948014DC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4968907" y="3517924"/>
            <a:ext cx="4175125" cy="334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7" name="Picture 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0596" y="977886"/>
            <a:ext cx="503238" cy="45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500"/>
                                        <p:tgtEl>
                                          <p:spTgt spid="14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14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714488"/>
            <a:ext cx="9144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endParaRPr lang="ru-RU" sz="6000" dirty="0" smtClean="0"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6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Может ли изменить скорость </a:t>
            </a:r>
            <a:r>
              <a:rPr lang="ru-RU" sz="60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одинокое </a:t>
            </a:r>
            <a:r>
              <a:rPr lang="ru-RU" sz="6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тело</a:t>
            </a:r>
            <a:r>
              <a:rPr lang="ru-RU" sz="6000" b="1" i="1" dirty="0" smtClean="0">
                <a:latin typeface="Times New Roman"/>
                <a:ea typeface="Times New Roman"/>
              </a:rPr>
              <a:t>?</a:t>
            </a:r>
            <a:r>
              <a:rPr lang="ru-RU" sz="6000" dirty="0" smtClean="0">
                <a:latin typeface="Times New Roman"/>
                <a:ea typeface="Times New Roman"/>
              </a:rPr>
              <a:t> </a:t>
            </a:r>
            <a:endParaRPr lang="ru-RU" sz="5400" dirty="0">
              <a:latin typeface="Times New Roman"/>
              <a:ea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40563" y="57150"/>
            <a:ext cx="1684337" cy="2300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4" descr="3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-231775" y="-71438"/>
            <a:ext cx="2771775" cy="2378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14313" y="2143125"/>
            <a:ext cx="8929687" cy="4429125"/>
          </a:xfrm>
        </p:spPr>
        <p:txBody>
          <a:bodyPr/>
          <a:lstStyle/>
          <a:p>
            <a:pPr marL="533400" indent="-533400" eaLnBrk="1" hangingPunct="1">
              <a:buFont typeface="Wingdings" pitchFamily="2" charset="2"/>
              <a:buAutoNum type="arabicPeriod"/>
            </a:pPr>
            <a:r>
              <a:rPr lang="ru-RU" sz="26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Прочитайте по справочнику </a:t>
            </a:r>
            <a:r>
              <a:rPr lang="ru-RU" sz="2600" b="1" smtClean="0">
                <a:latin typeface="Times New Roman" pitchFamily="18" charset="0"/>
                <a:cs typeface="Times New Roman" pitchFamily="18" charset="0"/>
              </a:rPr>
              <a:t>определения темы №4                 </a:t>
            </a:r>
          </a:p>
          <a:p>
            <a:pPr marL="533400" indent="-533400" eaLnBrk="1" hangingPunct="1">
              <a:buFont typeface="Wingdings" pitchFamily="2" charset="2"/>
              <a:buNone/>
            </a:pPr>
            <a:r>
              <a:rPr lang="ru-RU" sz="2600" b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Как обозначаются </a:t>
            </a:r>
            <a:r>
              <a:rPr lang="ru-RU" sz="26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скорость</a:t>
            </a:r>
            <a:r>
              <a:rPr lang="ru-RU" sz="26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6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ускорение, </a:t>
            </a:r>
            <a:r>
              <a:rPr lang="ru-RU" sz="2600" b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масса</a:t>
            </a:r>
            <a:r>
              <a:rPr lang="ru-RU" sz="26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6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сила</a:t>
            </a:r>
            <a:r>
              <a:rPr lang="ru-RU" sz="26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33400" indent="-533400" eaLnBrk="1" hangingPunct="1">
              <a:buFont typeface="Wingdings" pitchFamily="2" charset="2"/>
              <a:buNone/>
            </a:pPr>
            <a:r>
              <a:rPr lang="ru-RU" sz="2600" b="1" smtClean="0">
                <a:latin typeface="Times New Roman" pitchFamily="18" charset="0"/>
                <a:cs typeface="Times New Roman" pitchFamily="18" charset="0"/>
              </a:rPr>
              <a:t>2. От каких величин зависят  </a:t>
            </a:r>
            <a:r>
              <a:rPr lang="ru-RU" sz="26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скорость</a:t>
            </a:r>
            <a:r>
              <a:rPr lang="ru-RU" sz="26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6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ускорение</a:t>
            </a:r>
            <a:r>
              <a:rPr lang="ru-RU" sz="2600" b="1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33400" indent="-533400" eaLnBrk="1" hangingPunct="1">
              <a:buFont typeface="Wingdings" pitchFamily="2" charset="2"/>
              <a:buNone/>
            </a:pPr>
            <a:r>
              <a:rPr lang="ru-RU" sz="26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3.  Проговорите  формулы  </a:t>
            </a:r>
          </a:p>
          <a:p>
            <a:pPr marL="533400" indent="-533400" eaLnBrk="1" hangingPunct="1">
              <a:buFont typeface="Wingdings" pitchFamily="2" charset="2"/>
              <a:buNone/>
            </a:pPr>
            <a:r>
              <a:rPr lang="ru-RU" sz="26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                         для расчета </a:t>
            </a:r>
            <a:r>
              <a:rPr lang="ru-RU" sz="26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скорости</a:t>
            </a:r>
            <a:r>
              <a:rPr lang="ru-RU" sz="26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6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ускорения</a:t>
            </a:r>
            <a:r>
              <a:rPr lang="ru-RU" sz="2600" b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33400" indent="-533400" eaLnBrk="1" hangingPunct="1">
              <a:buFont typeface="Wingdings" pitchFamily="2" charset="2"/>
              <a:buNone/>
            </a:pPr>
            <a:r>
              <a:rPr lang="ru-RU" sz="26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  Назовите единицы измерения скорости</a:t>
            </a:r>
            <a:r>
              <a:rPr lang="ru-RU" sz="26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6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ускорения</a:t>
            </a:r>
            <a:r>
              <a:rPr lang="ru-RU" sz="2600" b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6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33400" indent="-533400" eaLnBrk="1" hangingPunct="1">
              <a:buFont typeface="Wingdings" pitchFamily="2" charset="2"/>
              <a:buNone/>
            </a:pPr>
            <a:r>
              <a:rPr lang="ru-RU" sz="2600" b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5. При каких условиях  тело движется равномерно?</a:t>
            </a:r>
          </a:p>
          <a:p>
            <a:pPr marL="533400" indent="-533400" eaLnBrk="1" hangingPunct="1">
              <a:buFont typeface="Wingdings" pitchFamily="2" charset="2"/>
              <a:buNone/>
            </a:pPr>
            <a:r>
              <a:rPr lang="ru-RU" sz="2600" b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6. При каких условиях  тело движется ускоренно?</a:t>
            </a:r>
          </a:p>
          <a:p>
            <a:pPr marL="533400" indent="-533400" eaLnBrk="1" hangingPunct="1">
              <a:buFont typeface="Wingdings" pitchFamily="2" charset="2"/>
              <a:buAutoNum type="arabicPeriod"/>
            </a:pPr>
            <a:endParaRPr lang="ru-RU" sz="2600" b="1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3" name="Picture 6" descr="11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857625" y="285750"/>
            <a:ext cx="1071563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3000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3000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3000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3000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3000"/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3000"/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3000"/>
                                        <p:tgtEl>
                                          <p:spTgt spid="245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47813" y="233363"/>
            <a:ext cx="7431087" cy="766762"/>
          </a:xfrm>
          <a:solidFill>
            <a:srgbClr val="92D050">
              <a:alpha val="36862"/>
            </a:srgbClr>
          </a:solidFill>
        </p:spPr>
        <p:txBody>
          <a:bodyPr/>
          <a:lstStyle/>
          <a:p>
            <a:pPr eaLnBrk="1" hangingPunct="1"/>
            <a:r>
              <a:rPr lang="ru-RU" smtClean="0">
                <a:latin typeface="Times New Roman" pitchFamily="18" charset="0"/>
                <a:cs typeface="Times New Roman" pitchFamily="18" charset="0"/>
              </a:rPr>
              <a:t>В каком из перечисленных случаев  сумма сил равна нулю?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11138" y="1201738"/>
            <a:ext cx="8229600" cy="730250"/>
          </a:xfrm>
        </p:spPr>
        <p:txBody>
          <a:bodyPr/>
          <a:lstStyle/>
          <a:p>
            <a:pPr eaLnBrk="1" hangingPunct="1"/>
            <a:r>
              <a:rPr lang="ru-RU" sz="3200" b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На нитке подвешен груз.</a:t>
            </a:r>
          </a:p>
        </p:txBody>
      </p:sp>
      <p:pic>
        <p:nvPicPr>
          <p:cNvPr id="23556" name="Picture 4" descr="11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8313" y="115888"/>
            <a:ext cx="649287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84150" y="1862138"/>
            <a:ext cx="8229600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v"/>
              <a:defRPr/>
            </a:pPr>
            <a:r>
              <a:rPr lang="ru-RU" sz="3200" b="1" kern="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Спортсмен с трамплина прыгнул в воду.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212725" y="2465388"/>
            <a:ext cx="8858250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v"/>
              <a:defRPr/>
            </a:pPr>
            <a:r>
              <a:rPr lang="ru-RU" sz="3200" b="1" kern="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Льдинка движется по гладкой   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defRPr/>
            </a:pPr>
            <a:r>
              <a:rPr lang="ru-RU" sz="3200" b="1" kern="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    горизонтальной поверхности льда.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314325" y="3422650"/>
            <a:ext cx="8229600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v"/>
              <a:defRPr/>
            </a:pPr>
            <a:r>
              <a:rPr lang="ru-RU" sz="3200" b="1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Трактор равномерно тянет прицеп.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12725" y="4110038"/>
            <a:ext cx="8858250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v"/>
              <a:defRPr/>
            </a:pPr>
            <a:r>
              <a:rPr lang="ru-RU" sz="3200" b="1" kern="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Человек, стоя на месте держит на плечах  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defRPr/>
            </a:pPr>
            <a:r>
              <a:rPr lang="ru-RU" sz="3200" b="1" kern="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груз.</a:t>
            </a: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196850" y="5237163"/>
            <a:ext cx="8715375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v"/>
              <a:defRPr/>
            </a:pPr>
            <a:r>
              <a:rPr lang="ru-RU" sz="3200" b="1" kern="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Человек поднимается вверх по лестнице.</a:t>
            </a: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428625" y="5846763"/>
            <a:ext cx="8715375" cy="64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v"/>
              <a:defRPr/>
            </a:pPr>
            <a:r>
              <a:rPr lang="ru-RU" sz="3200" b="1" kern="0" dirty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Человек  идёт вниз  по лестнице.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3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3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3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3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3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3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3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 build="p"/>
      <p:bldP spid="5" grpId="0" build="p"/>
      <p:bldP spid="6" grpId="0" build="p"/>
      <p:bldP spid="7" grpId="0" build="p"/>
      <p:bldP spid="8" grpId="0" build="p"/>
      <p:bldP spid="10" grpId="0" build="p"/>
      <p:bldP spid="11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algn="ctr" eaLnBrk="1" hangingPunct="1"/>
            <a:r>
              <a:rPr lang="ru-RU" sz="400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Решение задач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14313" y="1214438"/>
            <a:ext cx="8929687" cy="2500312"/>
          </a:xfrm>
        </p:spPr>
        <p:txBody>
          <a:bodyPr/>
          <a:lstStyle/>
          <a:p>
            <a:pPr marL="533400" indent="-533400" eaLnBrk="1" hangingPunct="1">
              <a:buFont typeface="Wingdings" pitchFamily="2" charset="2"/>
              <a:buAutoNum type="arabicPeriod"/>
            </a:pPr>
            <a:r>
              <a:rPr lang="ru-RU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Вычислите</a:t>
            </a: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 ускорение, если </a:t>
            </a:r>
            <a:r>
              <a:rPr lang="ru-RU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 поднятии груза</a:t>
            </a: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 за 10 секунд</a:t>
            </a:r>
            <a:r>
              <a:rPr lang="ru-RU" b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его скорость растёт от 3 до 10м/с.</a:t>
            </a:r>
          </a:p>
          <a:p>
            <a:pPr marL="533400" indent="-533400" eaLnBrk="1" hangingPunct="1">
              <a:buFont typeface="Wingdings" pitchFamily="2" charset="2"/>
              <a:buAutoNum type="arabicPeriod"/>
            </a:pPr>
            <a:r>
              <a:rPr lang="ru-RU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Какая  сила сообщит телу массой 10 кг ускорение  4 м/сс? </a:t>
            </a:r>
            <a:endParaRPr lang="ru-RU" b="1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285750" y="3000375"/>
            <a:ext cx="8643938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33400" indent="-533400">
              <a:spcBef>
                <a:spcPct val="20000"/>
              </a:spcBef>
              <a:buClr>
                <a:schemeClr val="hlink"/>
              </a:buClr>
            </a:pPr>
            <a:r>
              <a:rPr lang="ru-RU" sz="2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3. Какая  сила сообщит телу массой 10 кг ускорение  4 м/сс  при его поднятии ?</a:t>
            </a:r>
            <a:endParaRPr lang="ru-RU" sz="2800" b="1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3" grpId="0" build="p"/>
      <p:bldP spid="4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4" cstate="print"/>
          <a:srcRect l="9375" t="8789" r="11523" b="74365"/>
          <a:stretch>
            <a:fillRect/>
          </a:stretch>
        </p:blipFill>
        <p:spPr bwMode="auto">
          <a:xfrm>
            <a:off x="0" y="0"/>
            <a:ext cx="9144000" cy="200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1"/>
          <p:cNvPicPr>
            <a:picLocks noChangeAspect="1" noChangeArrowheads="1"/>
          </p:cNvPicPr>
          <p:nvPr/>
        </p:nvPicPr>
        <p:blipFill>
          <a:blip r:embed="rId4" cstate="print"/>
          <a:srcRect l="15820" t="57861" r="51367" b="16504"/>
          <a:stretch>
            <a:fillRect/>
          </a:stretch>
        </p:blipFill>
        <p:spPr bwMode="auto">
          <a:xfrm>
            <a:off x="0" y="2000240"/>
            <a:ext cx="6172302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285720" y="2500306"/>
            <a:ext cx="1571636" cy="646331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30км/с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86182" y="4429132"/>
            <a:ext cx="1571636" cy="646331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500м/с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86182" y="2000240"/>
            <a:ext cx="1571636" cy="646331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500м/с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71604" y="4429132"/>
            <a:ext cx="2000264" cy="646331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30км/с +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98151" y="1961460"/>
            <a:ext cx="2000264" cy="646331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30км/с -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5"/>
          <p:cNvSpPr>
            <a:spLocks noGrp="1"/>
          </p:cNvSpPr>
          <p:nvPr>
            <p:ph type="sldNum" sz="quarter" idx="4294967295"/>
          </p:nvPr>
        </p:nvSpPr>
        <p:spPr>
          <a:xfrm>
            <a:off x="146050" y="6210300"/>
            <a:ext cx="457200" cy="457200"/>
          </a:xfrm>
          <a:prstGeom prst="ellipse">
            <a:avLst/>
          </a:prstGeom>
        </p:spPr>
        <p:txBody>
          <a:bodyPr/>
          <a:lstStyle/>
          <a:p>
            <a:pPr>
              <a:defRPr/>
            </a:pPr>
            <a:fld id="{81AF2BB7-36C5-4262-8AB0-E88AB25E2D4D}" type="slidenum">
              <a:rPr lang="ru-RU"/>
              <a:pPr>
                <a:defRPr/>
              </a:pPr>
              <a:t>34</a:t>
            </a:fld>
            <a:endParaRPr lang="ru-RU"/>
          </a:p>
        </p:txBody>
      </p:sp>
      <p:sp>
        <p:nvSpPr>
          <p:cNvPr id="7171" name="WordArt 7"/>
          <p:cNvSpPr>
            <a:spLocks noChangeArrowheads="1" noChangeShapeType="1" noTextEdit="1"/>
          </p:cNvSpPr>
          <p:nvPr/>
        </p:nvSpPr>
        <p:spPr bwMode="auto">
          <a:xfrm>
            <a:off x="1143000" y="3505200"/>
            <a:ext cx="7086600" cy="2667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ru-RU" sz="3600" b="1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5E0000"/>
                    </a:gs>
                    <a:gs pos="100000">
                      <a:srgbClr val="CC0000"/>
                    </a:gs>
                  </a:gsLst>
                  <a:path path="rect">
                    <a:fillToRect l="50000" t="50000" r="50000" b="50000"/>
                  </a:path>
                </a:gradFill>
                <a:latin typeface="Arial"/>
                <a:cs typeface="Arial"/>
              </a:rPr>
              <a:t>Инерция</a:t>
            </a:r>
          </a:p>
        </p:txBody>
      </p:sp>
      <p:sp>
        <p:nvSpPr>
          <p:cNvPr id="7172" name="Подзаголовок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143000"/>
          </a:xfrm>
          <a:solidFill>
            <a:schemeClr val="bg1"/>
          </a:solidFill>
        </p:spPr>
        <p:txBody>
          <a:bodyPr/>
          <a:lstStyle/>
          <a:p>
            <a:r>
              <a:rPr lang="ru-RU" sz="5400" b="1" i="1" dirty="0" smtClean="0">
                <a:solidFill>
                  <a:srgbClr val="CC0000"/>
                </a:solidFill>
                <a:latin typeface="Times New Roman" pitchFamily="18" charset="0"/>
              </a:rPr>
              <a:t>Что должны узнать: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294967295"/>
          </p:nvPr>
        </p:nvSpPr>
        <p:spPr>
          <a:xfrm>
            <a:off x="146050" y="6210300"/>
            <a:ext cx="457200" cy="457200"/>
          </a:xfrm>
          <a:prstGeom prst="ellipse">
            <a:avLst/>
          </a:prstGeom>
        </p:spPr>
        <p:txBody>
          <a:bodyPr/>
          <a:lstStyle/>
          <a:p>
            <a:pPr>
              <a:defRPr/>
            </a:pPr>
            <a:fld id="{D603DB54-D52A-4FD0-B9B7-F0779321570E}" type="slidenum">
              <a:rPr lang="ru-RU"/>
              <a:pPr>
                <a:defRPr/>
              </a:pPr>
              <a:t>35</a:t>
            </a:fld>
            <a:endParaRPr lang="ru-RU"/>
          </a:p>
        </p:txBody>
      </p:sp>
      <p:sp>
        <p:nvSpPr>
          <p:cNvPr id="8196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0" y="1295400"/>
            <a:ext cx="8686800" cy="4983163"/>
          </a:xfrm>
          <a:solidFill>
            <a:schemeClr val="bg1"/>
          </a:solidFill>
        </p:spPr>
        <p:txBody>
          <a:bodyPr/>
          <a:lstStyle/>
          <a:p>
            <a:pPr marL="609600" indent="-609600">
              <a:buFontTx/>
              <a:buAutoNum type="arabicPeriod"/>
            </a:pPr>
            <a:r>
              <a:rPr lang="ru-RU" sz="4000" b="1" i="1" dirty="0" smtClean="0">
                <a:latin typeface="Times New Roman" pitchFamily="18" charset="0"/>
              </a:rPr>
              <a:t>Как можно изменить скорость движения тела?</a:t>
            </a:r>
          </a:p>
          <a:p>
            <a:pPr marL="609600" indent="-609600">
              <a:buFontTx/>
              <a:buAutoNum type="arabicPeriod"/>
            </a:pPr>
            <a:r>
              <a:rPr lang="ru-RU" sz="4000" b="1" i="1" dirty="0" smtClean="0">
                <a:latin typeface="Times New Roman" pitchFamily="18" charset="0"/>
              </a:rPr>
              <a:t>Как изменить направление движения тела?</a:t>
            </a:r>
          </a:p>
          <a:p>
            <a:pPr marL="609600" indent="-609600">
              <a:buFontTx/>
              <a:buAutoNum type="arabicPeriod"/>
            </a:pPr>
            <a:r>
              <a:rPr lang="ru-RU" sz="4000" b="1" i="1" dirty="0" smtClean="0">
                <a:latin typeface="Times New Roman" pitchFamily="18" charset="0"/>
              </a:rPr>
              <a:t>При каких условиях  скорость движения тела не изменяется?</a:t>
            </a:r>
          </a:p>
          <a:p>
            <a:pPr marL="609600" indent="-609600">
              <a:buFontTx/>
              <a:buAutoNum type="arabicPeriod"/>
            </a:pPr>
            <a:r>
              <a:rPr lang="ru-RU" sz="4000" b="1" i="1" dirty="0" smtClean="0">
                <a:latin typeface="Times New Roman" pitchFamily="18" charset="0"/>
              </a:rPr>
              <a:t>Что такое масса?</a:t>
            </a:r>
          </a:p>
          <a:p>
            <a:pPr marL="609600" indent="-609600">
              <a:buFontTx/>
              <a:buAutoNum type="arabicPeriod"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1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1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 animBg="1"/>
      <p:bldP spid="8196" grpId="0" build="p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274638"/>
            <a:ext cx="7086600" cy="11430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i="1">
                <a:solidFill>
                  <a:srgbClr val="CC0000"/>
                </a:solidFill>
                <a:latin typeface="Times New Roman" pitchFamily="18" charset="0"/>
              </a:rPr>
              <a:t>Как можно изменить</a:t>
            </a:r>
            <a:br>
              <a:rPr lang="ru-RU" b="1" i="1">
                <a:solidFill>
                  <a:srgbClr val="CC0000"/>
                </a:solidFill>
                <a:latin typeface="Times New Roman" pitchFamily="18" charset="0"/>
              </a:rPr>
            </a:br>
            <a:r>
              <a:rPr lang="ru-RU" b="1" i="1">
                <a:solidFill>
                  <a:srgbClr val="CC0000"/>
                </a:solidFill>
                <a:latin typeface="Times New Roman" pitchFamily="18" charset="0"/>
              </a:rPr>
              <a:t> скорость тела?</a:t>
            </a:r>
          </a:p>
        </p:txBody>
      </p:sp>
      <p:sp>
        <p:nvSpPr>
          <p:cNvPr id="12" name="Номер слайда 5"/>
          <p:cNvSpPr>
            <a:spLocks noGrp="1"/>
          </p:cNvSpPr>
          <p:nvPr>
            <p:ph type="sldNum" sz="quarter" idx="4294967295"/>
          </p:nvPr>
        </p:nvSpPr>
        <p:spPr>
          <a:xfrm>
            <a:off x="146050" y="6210300"/>
            <a:ext cx="457200" cy="457200"/>
          </a:xfrm>
          <a:prstGeom prst="ellipse">
            <a:avLst/>
          </a:prstGeom>
        </p:spPr>
        <p:txBody>
          <a:bodyPr/>
          <a:lstStyle/>
          <a:p>
            <a:pPr>
              <a:defRPr/>
            </a:pPr>
            <a:fld id="{A7AE5F96-54A0-4F8A-AAE9-B3996D5580B2}" type="slidenum">
              <a:rPr lang="ru-RU"/>
              <a:pPr>
                <a:defRPr/>
              </a:pPr>
              <a:t>36</a:t>
            </a:fld>
            <a:endParaRPr lang="ru-RU"/>
          </a:p>
        </p:txBody>
      </p:sp>
      <p:sp>
        <p:nvSpPr>
          <p:cNvPr id="512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876800" y="3886200"/>
            <a:ext cx="3810000" cy="2743200"/>
          </a:xfrm>
        </p:spPr>
        <p:txBody>
          <a:bodyPr/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ru-RU" sz="2800" b="1" i="1" smtClean="0">
                <a:latin typeface="Times New Roman" pitchFamily="18" charset="0"/>
              </a:rPr>
              <a:t>  </a:t>
            </a:r>
            <a:r>
              <a:rPr lang="ru-RU" sz="3600" b="1" i="1" smtClean="0">
                <a:latin typeface="Times New Roman" pitchFamily="18" charset="0"/>
              </a:rPr>
              <a:t>Скорость тела изменяется, 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sz="3600" b="1" i="1" smtClean="0">
                <a:latin typeface="Times New Roman" pitchFamily="18" charset="0"/>
              </a:rPr>
              <a:t>если на него 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sz="3600" b="1" i="1" smtClean="0">
                <a:solidFill>
                  <a:srgbClr val="CC0000"/>
                </a:solidFill>
                <a:latin typeface="Times New Roman" pitchFamily="18" charset="0"/>
              </a:rPr>
              <a:t>действуют 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sz="3600" b="1" i="1" smtClean="0">
                <a:solidFill>
                  <a:srgbClr val="CC0000"/>
                </a:solidFill>
                <a:latin typeface="Times New Roman" pitchFamily="18" charset="0"/>
              </a:rPr>
              <a:t>другие тела!!!</a:t>
            </a:r>
          </a:p>
        </p:txBody>
      </p:sp>
      <p:pic>
        <p:nvPicPr>
          <p:cNvPr id="9221" name="Picture 4" descr="11в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52400"/>
            <a:ext cx="852488" cy="102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7" name="Picture 17" descr="Image24"/>
          <p:cNvPicPr>
            <a:picLocks noChangeAspect="1" noChangeArrowheads="1"/>
          </p:cNvPicPr>
          <p:nvPr/>
        </p:nvPicPr>
        <p:blipFill>
          <a:blip r:embed="rId3" cstate="print"/>
          <a:srcRect t="4996" b="4996"/>
          <a:stretch>
            <a:fillRect/>
          </a:stretch>
        </p:blipFill>
        <p:spPr bwMode="auto">
          <a:xfrm>
            <a:off x="762000" y="4267200"/>
            <a:ext cx="2193925" cy="226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8" name="Picture 18" descr="Image6"/>
          <p:cNvPicPr>
            <a:picLocks noChangeAspect="1" noChangeArrowheads="1"/>
          </p:cNvPicPr>
          <p:nvPr/>
        </p:nvPicPr>
        <p:blipFill>
          <a:blip r:embed="rId4" cstate="print"/>
          <a:srcRect l="7559" r="13606" b="6299"/>
          <a:stretch>
            <a:fillRect/>
          </a:stretch>
        </p:blipFill>
        <p:spPr bwMode="auto">
          <a:xfrm>
            <a:off x="2895600" y="3886200"/>
            <a:ext cx="1878013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40" name="Picture 20" descr="1"/>
          <p:cNvPicPr>
            <a:picLocks noChangeAspect="1" noChangeArrowheads="1"/>
          </p:cNvPicPr>
          <p:nvPr/>
        </p:nvPicPr>
        <p:blipFill>
          <a:blip r:embed="rId5" cstate="print"/>
          <a:srcRect b="17920"/>
          <a:stretch>
            <a:fillRect/>
          </a:stretch>
        </p:blipFill>
        <p:spPr bwMode="auto">
          <a:xfrm>
            <a:off x="3048000" y="1752600"/>
            <a:ext cx="3657600" cy="194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41" name="Picture 21" descr="06e-i3"/>
          <p:cNvPicPr>
            <a:picLocks noChangeAspect="1" noChangeArrowheads="1"/>
          </p:cNvPicPr>
          <p:nvPr/>
        </p:nvPicPr>
        <p:blipFill>
          <a:blip r:embed="rId6" cstate="print"/>
          <a:srcRect l="56265"/>
          <a:stretch>
            <a:fillRect/>
          </a:stretch>
        </p:blipFill>
        <p:spPr bwMode="auto">
          <a:xfrm>
            <a:off x="685800" y="1219200"/>
            <a:ext cx="2233613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44" name="Picture 24" descr="06e-i3"/>
          <p:cNvPicPr>
            <a:picLocks noChangeAspect="1" noChangeArrowheads="1"/>
          </p:cNvPicPr>
          <p:nvPr/>
        </p:nvPicPr>
        <p:blipFill>
          <a:blip r:embed="rId6" cstate="print"/>
          <a:srcRect t="15118" r="73389"/>
          <a:stretch>
            <a:fillRect/>
          </a:stretch>
        </p:blipFill>
        <p:spPr bwMode="auto">
          <a:xfrm>
            <a:off x="6934200" y="990600"/>
            <a:ext cx="151765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1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1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60"/>
                            </p:stCondLst>
                            <p:childTnLst>
                              <p:par>
                                <p:cTn id="4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400"/>
                            </p:stCondLst>
                            <p:childTnLst>
                              <p:par>
                                <p:cTn id="5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3" dur="8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4" dur="8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8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800"/>
                            </p:stCondLst>
                            <p:childTnLst>
                              <p:par>
                                <p:cTn id="5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9" dur="8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0" dur="8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8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274638"/>
            <a:ext cx="7086600" cy="11430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i="1">
                <a:solidFill>
                  <a:srgbClr val="CC0000"/>
                </a:solidFill>
                <a:latin typeface="Times New Roman" pitchFamily="18" charset="0"/>
              </a:rPr>
              <a:t>Как можно изменить</a:t>
            </a:r>
            <a:br>
              <a:rPr lang="ru-RU" b="1" i="1">
                <a:solidFill>
                  <a:srgbClr val="CC0000"/>
                </a:solidFill>
                <a:latin typeface="Times New Roman" pitchFamily="18" charset="0"/>
              </a:rPr>
            </a:br>
            <a:r>
              <a:rPr lang="ru-RU" b="1" i="1">
                <a:solidFill>
                  <a:srgbClr val="CC0000"/>
                </a:solidFill>
                <a:latin typeface="Times New Roman" pitchFamily="18" charset="0"/>
              </a:rPr>
              <a:t> направление скорости тела?</a:t>
            </a:r>
          </a:p>
        </p:txBody>
      </p:sp>
      <p:sp>
        <p:nvSpPr>
          <p:cNvPr id="14" name="Номер слайда 5"/>
          <p:cNvSpPr>
            <a:spLocks noGrp="1"/>
          </p:cNvSpPr>
          <p:nvPr>
            <p:ph type="sldNum" sz="quarter" idx="4294967295"/>
          </p:nvPr>
        </p:nvSpPr>
        <p:spPr>
          <a:xfrm>
            <a:off x="146050" y="6210300"/>
            <a:ext cx="457200" cy="457200"/>
          </a:xfrm>
          <a:prstGeom prst="ellipse">
            <a:avLst/>
          </a:prstGeom>
        </p:spPr>
        <p:txBody>
          <a:bodyPr/>
          <a:lstStyle/>
          <a:p>
            <a:pPr>
              <a:defRPr/>
            </a:pPr>
            <a:fld id="{98795E95-1AE6-4162-988D-7521243D2CE5}" type="slidenum">
              <a:rPr lang="ru-RU"/>
              <a:pPr>
                <a:defRPr/>
              </a:pPr>
              <a:t>37</a:t>
            </a:fld>
            <a:endParaRPr lang="ru-RU"/>
          </a:p>
        </p:txBody>
      </p:sp>
      <p:sp>
        <p:nvSpPr>
          <p:cNvPr id="1843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810000" y="4038600"/>
            <a:ext cx="4724400" cy="2209800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b="1" i="1" dirty="0" smtClean="0">
                <a:latin typeface="Times New Roman" pitchFamily="18" charset="0"/>
              </a:rPr>
              <a:t>  Направление скорости тела изменяется, если на него </a:t>
            </a:r>
            <a:r>
              <a:rPr lang="ru-RU" b="1" i="1" dirty="0" smtClean="0">
                <a:solidFill>
                  <a:srgbClr val="CC0000"/>
                </a:solidFill>
                <a:latin typeface="Times New Roman" pitchFamily="18" charset="0"/>
              </a:rPr>
              <a:t>действуют другие тела, т.е силы!!!</a:t>
            </a:r>
          </a:p>
        </p:txBody>
      </p:sp>
      <p:pic>
        <p:nvPicPr>
          <p:cNvPr id="10245" name="Picture 4" descr="11в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52400"/>
            <a:ext cx="852488" cy="102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Picture 6" descr="p2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91000" y="1447800"/>
            <a:ext cx="4038600" cy="258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9" name="Picture 7" descr="clip_image00556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" y="4114800"/>
            <a:ext cx="3429000" cy="220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40" name="AutoShape 8"/>
          <p:cNvSpPr>
            <a:spLocks noChangeArrowheads="1"/>
          </p:cNvSpPr>
          <p:nvPr/>
        </p:nvSpPr>
        <p:spPr bwMode="auto">
          <a:xfrm>
            <a:off x="762000" y="4495800"/>
            <a:ext cx="976313" cy="228600"/>
          </a:xfrm>
          <a:prstGeom prst="rightArrow">
            <a:avLst>
              <a:gd name="adj1" fmla="val 50000"/>
              <a:gd name="adj2" fmla="val 106771"/>
            </a:avLst>
          </a:prstGeom>
          <a:solidFill>
            <a:srgbClr val="0000FF"/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8441" name="AutoShape 9"/>
          <p:cNvSpPr>
            <a:spLocks noChangeArrowheads="1"/>
          </p:cNvSpPr>
          <p:nvPr/>
        </p:nvSpPr>
        <p:spPr bwMode="auto">
          <a:xfrm>
            <a:off x="762000" y="4953000"/>
            <a:ext cx="976313" cy="228600"/>
          </a:xfrm>
          <a:prstGeom prst="rightArrow">
            <a:avLst>
              <a:gd name="adj1" fmla="val 50000"/>
              <a:gd name="adj2" fmla="val 106771"/>
            </a:avLst>
          </a:prstGeom>
          <a:solidFill>
            <a:srgbClr val="0000FF"/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8442" name="AutoShape 10"/>
          <p:cNvSpPr>
            <a:spLocks noChangeArrowheads="1"/>
          </p:cNvSpPr>
          <p:nvPr/>
        </p:nvSpPr>
        <p:spPr bwMode="auto">
          <a:xfrm>
            <a:off x="762000" y="5410200"/>
            <a:ext cx="976313" cy="228600"/>
          </a:xfrm>
          <a:prstGeom prst="rightArrow">
            <a:avLst>
              <a:gd name="adj1" fmla="val 50000"/>
              <a:gd name="adj2" fmla="val 106771"/>
            </a:avLst>
          </a:prstGeom>
          <a:solidFill>
            <a:srgbClr val="0000FF"/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8444" name="Picture 12" descr="P107015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9600" y="1447800"/>
            <a:ext cx="3429000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45" name="AutoShape 13"/>
          <p:cNvSpPr>
            <a:spLocks noChangeArrowheads="1"/>
          </p:cNvSpPr>
          <p:nvPr/>
        </p:nvSpPr>
        <p:spPr bwMode="auto">
          <a:xfrm rot="2736800">
            <a:off x="1905793" y="3352007"/>
            <a:ext cx="976313" cy="228600"/>
          </a:xfrm>
          <a:prstGeom prst="leftArrow">
            <a:avLst>
              <a:gd name="adj1" fmla="val 50000"/>
              <a:gd name="adj2" fmla="val 106771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4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4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4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4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8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4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84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8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8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8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8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8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/>
      <p:bldP spid="18440" grpId="0" animBg="1"/>
      <p:bldP spid="18441" grpId="0" animBg="1"/>
      <p:bldP spid="18442" grpId="0" animBg="1"/>
      <p:bldP spid="18445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152400"/>
            <a:ext cx="7772400" cy="1371600"/>
          </a:xfrm>
        </p:spPr>
        <p:txBody>
          <a:bodyPr/>
          <a:lstStyle/>
          <a:p>
            <a:r>
              <a:rPr lang="ru-RU" sz="3200" b="1" i="1" smtClean="0">
                <a:solidFill>
                  <a:srgbClr val="CC0000"/>
                </a:solidFill>
                <a:latin typeface="Times New Roman" pitchFamily="18" charset="0"/>
              </a:rPr>
              <a:t>Как зависит изменение скорости тела </a:t>
            </a:r>
            <a:br>
              <a:rPr lang="ru-RU" sz="3200" b="1" i="1" smtClean="0">
                <a:solidFill>
                  <a:srgbClr val="CC0000"/>
                </a:solidFill>
                <a:latin typeface="Times New Roman" pitchFamily="18" charset="0"/>
              </a:rPr>
            </a:br>
            <a:r>
              <a:rPr lang="ru-RU" sz="3200" b="1" i="1" smtClean="0">
                <a:solidFill>
                  <a:srgbClr val="CC0000"/>
                </a:solidFill>
                <a:latin typeface="Times New Roman" pitchFamily="18" charset="0"/>
              </a:rPr>
              <a:t>от величины действия другого тела?</a:t>
            </a:r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4294967295"/>
          </p:nvPr>
        </p:nvSpPr>
        <p:spPr>
          <a:xfrm>
            <a:off x="146050" y="6210300"/>
            <a:ext cx="457200" cy="457200"/>
          </a:xfrm>
          <a:prstGeom prst="ellipse">
            <a:avLst/>
          </a:prstGeom>
        </p:spPr>
        <p:txBody>
          <a:bodyPr/>
          <a:lstStyle/>
          <a:p>
            <a:pPr>
              <a:defRPr/>
            </a:pPr>
            <a:fld id="{B690D924-068C-48AD-B4D3-D1044909DCA0}" type="slidenum">
              <a:rPr lang="ru-RU"/>
              <a:pPr>
                <a:defRPr/>
              </a:pPr>
              <a:t>38</a:t>
            </a:fld>
            <a:endParaRPr lang="ru-RU"/>
          </a:p>
        </p:txBody>
      </p:sp>
      <p:pic>
        <p:nvPicPr>
          <p:cNvPr id="11268" name="Picture 9" descr="11в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52400"/>
            <a:ext cx="852488" cy="102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70" name="Rectangle 10"/>
          <p:cNvSpPr>
            <a:spLocks noChangeArrowheads="1"/>
          </p:cNvSpPr>
          <p:nvPr/>
        </p:nvSpPr>
        <p:spPr bwMode="auto">
          <a:xfrm>
            <a:off x="381000" y="4724400"/>
            <a:ext cx="8382000" cy="1676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3200" b="1" i="1">
                <a:solidFill>
                  <a:srgbClr val="CC0000"/>
                </a:solidFill>
                <a:latin typeface="Times New Roman" pitchFamily="18" charset="0"/>
              </a:rPr>
              <a:t>Чем меньше действие другого тела, тем дольше сохраняется скорость движения и тем ближе движение к равномерному!!!</a:t>
            </a:r>
          </a:p>
        </p:txBody>
      </p:sp>
      <p:pic>
        <p:nvPicPr>
          <p:cNvPr id="15371" name="Picture 11" descr="14a-i1"/>
          <p:cNvPicPr>
            <a:picLocks noChangeAspect="1" noChangeArrowheads="1"/>
          </p:cNvPicPr>
          <p:nvPr/>
        </p:nvPicPr>
        <p:blipFill>
          <a:blip r:embed="rId3" cstate="print"/>
          <a:srcRect b="65991"/>
          <a:stretch>
            <a:fillRect/>
          </a:stretch>
        </p:blipFill>
        <p:spPr bwMode="auto">
          <a:xfrm>
            <a:off x="457200" y="1447800"/>
            <a:ext cx="8229600" cy="1062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2" name="Picture 12" descr="14a-i1"/>
          <p:cNvPicPr>
            <a:picLocks noChangeAspect="1" noChangeArrowheads="1"/>
          </p:cNvPicPr>
          <p:nvPr/>
        </p:nvPicPr>
        <p:blipFill>
          <a:blip r:embed="rId3" cstate="print"/>
          <a:srcRect b="29996"/>
          <a:stretch>
            <a:fillRect/>
          </a:stretch>
        </p:blipFill>
        <p:spPr bwMode="auto">
          <a:xfrm>
            <a:off x="457200" y="1447800"/>
            <a:ext cx="8229600" cy="218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3" name="Picture 13" descr="14a-i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447800"/>
            <a:ext cx="82296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0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514600"/>
            <a:ext cx="8229600" cy="1143000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4294967295"/>
          </p:nvPr>
        </p:nvSpPr>
        <p:spPr>
          <a:xfrm>
            <a:off x="146050" y="6210300"/>
            <a:ext cx="457200" cy="457200"/>
          </a:xfrm>
          <a:prstGeom prst="ellipse">
            <a:avLst/>
          </a:prstGeom>
        </p:spPr>
        <p:txBody>
          <a:bodyPr/>
          <a:lstStyle/>
          <a:p>
            <a:pPr>
              <a:defRPr/>
            </a:pPr>
            <a:fld id="{600CE1FE-CF65-4A55-8D48-C58FB5A3E22C}" type="slidenum">
              <a:rPr lang="ru-RU"/>
              <a:pPr>
                <a:defRPr/>
              </a:pPr>
              <a:t>39</a:t>
            </a:fld>
            <a:endParaRPr lang="ru-RU"/>
          </a:p>
        </p:txBody>
      </p:sp>
      <p:pic>
        <p:nvPicPr>
          <p:cNvPr id="12292" name="Picture 6" descr="index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295400"/>
            <a:ext cx="80010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3" name="Rectangle 7"/>
          <p:cNvSpPr>
            <a:spLocks noChangeArrowheads="1"/>
          </p:cNvSpPr>
          <p:nvPr/>
        </p:nvSpPr>
        <p:spPr bwMode="auto">
          <a:xfrm>
            <a:off x="381000" y="0"/>
            <a:ext cx="8534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3200" b="1" i="1">
                <a:solidFill>
                  <a:srgbClr val="CC0000"/>
                </a:solidFill>
                <a:latin typeface="Times New Roman" pitchFamily="18" charset="0"/>
              </a:rPr>
              <a:t>Эта закономерность справедлива и для тел движущихся в поезде, самолёте и т.п.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Рисунок 5" descr="116_023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WordArt 4"/>
          <p:cNvSpPr>
            <a:spLocks noChangeArrowheads="1" noChangeShapeType="1" noTextEdit="1"/>
          </p:cNvSpPr>
          <p:nvPr/>
        </p:nvSpPr>
        <p:spPr bwMode="gray">
          <a:xfrm>
            <a:off x="463574" y="1132436"/>
            <a:ext cx="7345362" cy="108585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Инерция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571472" y="2500306"/>
            <a:ext cx="6429420" cy="150019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>
              <a:defRPr/>
            </a:pPr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инертность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86248" y="6273225"/>
            <a:ext cx="485775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стр9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7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71736" y="0"/>
            <a:ext cx="3187284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№5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 rot="20228828">
            <a:off x="2048351" y="3830917"/>
            <a:ext cx="6375525" cy="1777044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8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масса. </a:t>
            </a:r>
            <a:endParaRPr lang="ru-RU" sz="8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66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0" y="-471833"/>
            <a:ext cx="9504264" cy="7329833"/>
            <a:chOff x="-57505" y="-5400457"/>
            <a:chExt cx="9504264" cy="6858024"/>
          </a:xfrm>
        </p:grpSpPr>
        <p:grpSp>
          <p:nvGrpSpPr>
            <p:cNvPr id="12" name="Группа 11"/>
            <p:cNvGrpSpPr/>
            <p:nvPr/>
          </p:nvGrpSpPr>
          <p:grpSpPr>
            <a:xfrm>
              <a:off x="-21784" y="-5400457"/>
              <a:ext cx="9179717" cy="6858024"/>
              <a:chOff x="-2643238" y="-7114302"/>
              <a:chExt cx="9179717" cy="7072362"/>
            </a:xfrm>
          </p:grpSpPr>
          <p:sp>
            <p:nvSpPr>
              <p:cNvPr id="15" name="Прямоугольник 14"/>
              <p:cNvSpPr/>
              <p:nvPr/>
            </p:nvSpPr>
            <p:spPr>
              <a:xfrm>
                <a:off x="-2643238" y="-7114302"/>
                <a:ext cx="9144000" cy="7072362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  <a:alpha val="69000"/>
                </a:schemeClr>
              </a:solidFill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6" name="Line 16"/>
              <p:cNvSpPr>
                <a:spLocks noChangeShapeType="1"/>
              </p:cNvSpPr>
              <p:nvPr/>
            </p:nvSpPr>
            <p:spPr bwMode="auto">
              <a:xfrm>
                <a:off x="4716987" y="-6599508"/>
                <a:ext cx="864966" cy="0"/>
              </a:xfrm>
              <a:prstGeom prst="line">
                <a:avLst/>
              </a:prstGeom>
              <a:solidFill>
                <a:schemeClr val="bg2">
                  <a:lumMod val="90000"/>
                </a:schemeClr>
              </a:solidFill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8" name="Text Box 50"/>
              <p:cNvSpPr txBox="1">
                <a:spLocks noChangeArrowheads="1"/>
              </p:cNvSpPr>
              <p:nvPr/>
            </p:nvSpPr>
            <p:spPr bwMode="auto">
              <a:xfrm>
                <a:off x="-2607520" y="-6428013"/>
                <a:ext cx="9143999" cy="173831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kumimoji="0" lang="ru-RU" sz="5400" b="1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Ускорение</a:t>
                </a:r>
                <a:r>
                  <a:rPr kumimoji="0" lang="ru-RU" sz="54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укажет как быстро меняется скорость.</a:t>
                </a:r>
              </a:p>
            </p:txBody>
          </p:sp>
        </p:grpSp>
        <p:sp>
          <p:nvSpPr>
            <p:cNvPr id="13" name="Text Box 50"/>
            <p:cNvSpPr txBox="1">
              <a:spLocks noChangeArrowheads="1"/>
            </p:cNvSpPr>
            <p:nvPr/>
          </p:nvSpPr>
          <p:spPr bwMode="auto">
            <a:xfrm>
              <a:off x="-57505" y="120796"/>
              <a:ext cx="9215438" cy="763091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54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СИЛА</a:t>
              </a:r>
              <a:r>
                <a:rPr lang="ru-RU" sz="4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lang="ru-RU" sz="4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действие 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ДРУГОГО</a:t>
              </a:r>
              <a:r>
                <a:rPr lang="ru-RU" sz="4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4400" b="1" dirty="0">
                  <a:latin typeface="Times New Roman" pitchFamily="18" charset="0"/>
                  <a:cs typeface="Times New Roman" pitchFamily="18" charset="0"/>
                </a:rPr>
                <a:t>тела</a:t>
              </a:r>
              <a:r>
                <a:rPr lang="ru-RU" sz="4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pPr lvl="0"/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Text Box 50"/>
            <p:cNvSpPr txBox="1">
              <a:spLocks noChangeArrowheads="1"/>
            </p:cNvSpPr>
            <p:nvPr/>
          </p:nvSpPr>
          <p:spPr bwMode="auto">
            <a:xfrm>
              <a:off x="-57505" y="-2901855"/>
              <a:ext cx="9504264" cy="135166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Скорость укажет как быстро двигается тело!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animBg="1"/>
      <p:bldP spid="10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277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0" y="1981200"/>
            <a:ext cx="4267200" cy="4191000"/>
          </a:xfrm>
        </p:spPr>
        <p:txBody>
          <a:bodyPr>
            <a:normAutofit fontScale="92500" lnSpcReduction="10000"/>
          </a:bodyPr>
          <a:lstStyle/>
          <a:p>
            <a:pPr marL="274320" indent="-274320" algn="just" fontAlgn="auto">
              <a:lnSpc>
                <a:spcPct val="90000"/>
              </a:lnSpc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sz="2400" u="sng"/>
              <a:t>Аристотель</a:t>
            </a:r>
            <a:r>
              <a:rPr lang="ru-RU" sz="2400"/>
              <a:t> в </a:t>
            </a:r>
            <a:r>
              <a:rPr lang="en-US" sz="2400"/>
              <a:t>IV</a:t>
            </a:r>
            <a:r>
              <a:rPr lang="ru-RU" sz="2400"/>
              <a:t> в. до н.э. </a:t>
            </a:r>
            <a:r>
              <a:rPr lang="ru-RU" sz="2400" u="sng"/>
              <a:t>наблюдая</a:t>
            </a:r>
            <a:r>
              <a:rPr lang="ru-RU" sz="2400"/>
              <a:t> движение тел,  считал, что </a:t>
            </a:r>
            <a:r>
              <a:rPr lang="ru-RU" sz="2400" u="sng"/>
              <a:t>нет действия, значит, нет движения.</a:t>
            </a:r>
            <a:endParaRPr lang="ru-RU" sz="2400"/>
          </a:p>
          <a:p>
            <a:pPr marL="274320" indent="-274320" algn="just" fontAlgn="auto">
              <a:lnSpc>
                <a:spcPct val="90000"/>
              </a:lnSpc>
              <a:spcBef>
                <a:spcPts val="58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2400"/>
              <a:t>     «Все, что находится в движении, движется благодаря воздействию другого тела. Без действия нет движения.»</a:t>
            </a:r>
          </a:p>
          <a:p>
            <a:pPr marL="274320" indent="-274320" algn="just" fontAlgn="auto">
              <a:lnSpc>
                <a:spcPct val="90000"/>
              </a:lnSpc>
              <a:spcBef>
                <a:spcPts val="58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2400"/>
              <a:t>     Эта идея господствовала в науке более 2000 лет.</a:t>
            </a:r>
          </a:p>
        </p:txBody>
      </p:sp>
      <p:sp>
        <p:nvSpPr>
          <p:cNvPr id="32772" name="Rectangle 4"/>
          <p:cNvSpPr>
            <a:spLocks noGrp="1" noChangeArrowheads="1"/>
          </p:cNvSpPr>
          <p:nvPr>
            <p:ph sz="quarter" idx="2"/>
          </p:nvPr>
        </p:nvSpPr>
        <p:spPr>
          <a:xfrm>
            <a:off x="4648200" y="1981200"/>
            <a:ext cx="4191000" cy="4267200"/>
          </a:xfrm>
        </p:spPr>
        <p:txBody>
          <a:bodyPr>
            <a:normAutofit fontScale="92500" lnSpcReduction="10000"/>
          </a:bodyPr>
          <a:lstStyle/>
          <a:p>
            <a:pPr marL="274320" indent="-274320" algn="just" fontAlgn="auto">
              <a:lnSpc>
                <a:spcPct val="90000"/>
              </a:lnSpc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sz="2000" u="sng"/>
              <a:t>Галилео Галилей</a:t>
            </a:r>
            <a:r>
              <a:rPr lang="ru-RU" sz="2000"/>
              <a:t> в </a:t>
            </a:r>
            <a:r>
              <a:rPr lang="en-US" sz="2000"/>
              <a:t>XVII</a:t>
            </a:r>
            <a:r>
              <a:rPr lang="ru-RU" sz="2000"/>
              <a:t> в. использовал </a:t>
            </a:r>
            <a:r>
              <a:rPr lang="ru-RU" sz="2000" b="1" i="1" u="sng"/>
              <a:t>опыт</a:t>
            </a:r>
            <a:r>
              <a:rPr lang="ru-RU" sz="2000"/>
              <a:t>: движение шара по наклонной плоскости.</a:t>
            </a:r>
          </a:p>
          <a:p>
            <a:pPr marL="274320" indent="-274320" algn="just" fontAlgn="auto">
              <a:lnSpc>
                <a:spcPct val="90000"/>
              </a:lnSpc>
              <a:spcBef>
                <a:spcPts val="58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2000"/>
              <a:t>     </a:t>
            </a:r>
            <a:r>
              <a:rPr lang="ru-RU" sz="2000" u="sng"/>
              <a:t>Выводы</a:t>
            </a:r>
            <a:r>
              <a:rPr lang="ru-RU" sz="2000"/>
              <a:t>: Тело движется равномерно и прямолинейно, если </a:t>
            </a:r>
            <a:r>
              <a:rPr lang="ru-RU" sz="2000" u="sng"/>
              <a:t>убрать все воздействия</a:t>
            </a:r>
            <a:r>
              <a:rPr lang="ru-RU" sz="2000"/>
              <a:t>. «Тело, на которое не действуют другие тела, движется с постоянной скоростью.»</a:t>
            </a:r>
          </a:p>
          <a:p>
            <a:pPr marL="274320" indent="-274320" algn="just" fontAlgn="auto">
              <a:lnSpc>
                <a:spcPct val="90000"/>
              </a:lnSpc>
              <a:spcBef>
                <a:spcPts val="58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2000"/>
              <a:t>     Г. Галилей допустил ошибку, считая, что свободное тело должно двигаться </a:t>
            </a:r>
            <a:r>
              <a:rPr lang="ru-RU" sz="2000" u="sng"/>
              <a:t>по окружности</a:t>
            </a:r>
            <a:r>
              <a:rPr lang="ru-RU" sz="2000"/>
              <a:t> (наблюдал за Луной). </a:t>
            </a:r>
          </a:p>
          <a:p>
            <a:pPr marL="274320" indent="-274320" algn="just" fontAlgn="auto">
              <a:lnSpc>
                <a:spcPct val="90000"/>
              </a:lnSpc>
              <a:spcBef>
                <a:spcPts val="58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2000"/>
              <a:t>        Что он не учел?</a:t>
            </a:r>
            <a:endParaRPr lang="ru-RU" sz="2000" u="sng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 autoUpdateAnimBg="0"/>
      <p:bldP spid="32772" grpId="0" autoUpdateAnimBg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/>
          </p:nvPr>
        </p:nvSpPr>
        <p:spPr>
          <a:xfrm>
            <a:off x="533400" y="609600"/>
            <a:ext cx="7924800" cy="5867400"/>
          </a:xfrm>
        </p:spPr>
        <p:txBody>
          <a:bodyPr/>
          <a:lstStyle/>
          <a:p>
            <a:pPr algn="just"/>
            <a:r>
              <a:rPr lang="ru-RU" u="sng" smtClean="0"/>
              <a:t>Исаак Ньютон</a:t>
            </a:r>
            <a:r>
              <a:rPr lang="ru-RU" smtClean="0"/>
              <a:t> в </a:t>
            </a:r>
            <a:r>
              <a:rPr lang="en-US" smtClean="0"/>
              <a:t>XVII </a:t>
            </a:r>
            <a:r>
              <a:rPr lang="ru-RU" smtClean="0"/>
              <a:t>в. поставил окончательную точку в решении многовековой проблемы, он сформулировал закон Инерции:</a:t>
            </a:r>
          </a:p>
          <a:p>
            <a:pPr algn="just">
              <a:buFont typeface="Wingdings" pitchFamily="2" charset="2"/>
              <a:buNone/>
            </a:pPr>
            <a:r>
              <a:rPr lang="ru-RU" smtClean="0"/>
              <a:t>   «Если на тело не действуют другие тела, то оно находится в состоянии покоя или равномерного прямолинейного движения.»</a:t>
            </a:r>
          </a:p>
          <a:p>
            <a:pPr algn="just">
              <a:buFont typeface="Wingdings" pitchFamily="2" charset="2"/>
              <a:buNone/>
            </a:pPr>
            <a:endParaRPr lang="ru-RU" smtClean="0"/>
          </a:p>
          <a:p>
            <a:pPr algn="just">
              <a:buFont typeface="Wingdings" pitchFamily="2" charset="2"/>
              <a:buNone/>
            </a:pPr>
            <a:r>
              <a:rPr lang="ru-RU" smtClean="0"/>
              <a:t>   </a:t>
            </a:r>
            <a:r>
              <a:rPr lang="ru-RU" b="1" u="sng" smtClean="0"/>
              <a:t>Открытия представляют</a:t>
            </a:r>
            <a:r>
              <a:rPr lang="ru-RU" b="1" smtClean="0"/>
              <a:t> бесценное культурное наследие.</a:t>
            </a:r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348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348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 build="p" autoUpdateAnimBg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Номер слайда 5"/>
          <p:cNvSpPr>
            <a:spLocks noGrp="1"/>
          </p:cNvSpPr>
          <p:nvPr>
            <p:ph type="sldNum" sz="quarter" idx="4294967295"/>
          </p:nvPr>
        </p:nvSpPr>
        <p:spPr>
          <a:xfrm>
            <a:off x="146050" y="6210300"/>
            <a:ext cx="457200" cy="457200"/>
          </a:xfrm>
          <a:prstGeom prst="ellipse">
            <a:avLst/>
          </a:prstGeom>
        </p:spPr>
        <p:txBody>
          <a:bodyPr/>
          <a:lstStyle/>
          <a:p>
            <a:pPr>
              <a:defRPr/>
            </a:pPr>
            <a:fld id="{66D6F5EB-B839-4CCF-9D73-4417C66707BA}" type="slidenum">
              <a:rPr lang="ru-RU"/>
              <a:pPr>
                <a:defRPr/>
              </a:pPr>
              <a:t>42</a:t>
            </a:fld>
            <a:endParaRPr lang="ru-RU"/>
          </a:p>
        </p:txBody>
      </p:sp>
      <p:sp>
        <p:nvSpPr>
          <p:cNvPr id="614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5257800"/>
            <a:ext cx="2819400" cy="990600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2400" b="1" smtClean="0">
                <a:latin typeface="Times New Roman" pitchFamily="18" charset="0"/>
              </a:rPr>
              <a:t>Галилео Галилей</a:t>
            </a:r>
          </a:p>
          <a:p>
            <a:pPr algn="ctr">
              <a:buFontTx/>
              <a:buNone/>
            </a:pPr>
            <a:r>
              <a:rPr lang="ru-RU" sz="2400" b="1" smtClean="0">
                <a:latin typeface="Times New Roman" pitchFamily="18" charset="0"/>
              </a:rPr>
              <a:t>(1564 – 1642)</a:t>
            </a:r>
          </a:p>
        </p:txBody>
      </p:sp>
      <p:pic>
        <p:nvPicPr>
          <p:cNvPr id="15364" name="Picture 5" descr="11в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52400"/>
            <a:ext cx="852488" cy="102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5" name="Rectangle 6"/>
          <p:cNvSpPr>
            <a:spLocks noChangeArrowheads="1"/>
          </p:cNvSpPr>
          <p:nvPr/>
        </p:nvSpPr>
        <p:spPr bwMode="auto">
          <a:xfrm>
            <a:off x="990600" y="152400"/>
            <a:ext cx="7772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3200" b="1" i="1">
                <a:solidFill>
                  <a:srgbClr val="CC0000"/>
                </a:solidFill>
                <a:latin typeface="Times New Roman" pitchFamily="18" charset="0"/>
              </a:rPr>
              <a:t>Как будет двигаться тело, если на него не будут действовать другие тела?</a:t>
            </a:r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3505200" y="3276600"/>
            <a:ext cx="5227638" cy="2566988"/>
          </a:xfrm>
          <a:prstGeom prst="rect">
            <a:avLst/>
          </a:prstGeom>
          <a:solidFill>
            <a:schemeClr val="bg1"/>
          </a:solidFill>
          <a:ln w="38100">
            <a:solidFill>
              <a:srgbClr val="CC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3200" b="1" i="1">
                <a:latin typeface="Times New Roman" pitchFamily="18" charset="0"/>
              </a:rPr>
              <a:t>Явление сохранения </a:t>
            </a:r>
          </a:p>
          <a:p>
            <a:pPr algn="ctr"/>
            <a:r>
              <a:rPr lang="ru-RU" sz="3200" b="1" i="1">
                <a:latin typeface="Times New Roman" pitchFamily="18" charset="0"/>
              </a:rPr>
              <a:t>скорости тела </a:t>
            </a:r>
          </a:p>
          <a:p>
            <a:pPr algn="ctr"/>
            <a:r>
              <a:rPr lang="ru-RU" sz="3200" b="1" i="1">
                <a:latin typeface="Times New Roman" pitchFamily="18" charset="0"/>
              </a:rPr>
              <a:t>при отсутствии действия </a:t>
            </a:r>
          </a:p>
          <a:p>
            <a:pPr algn="ctr"/>
            <a:r>
              <a:rPr lang="ru-RU" sz="3200" b="1" i="1">
                <a:latin typeface="Times New Roman" pitchFamily="18" charset="0"/>
              </a:rPr>
              <a:t>на него других тел </a:t>
            </a:r>
          </a:p>
          <a:p>
            <a:pPr algn="ctr"/>
            <a:r>
              <a:rPr lang="ru-RU" sz="3200" b="1" i="1">
                <a:latin typeface="Times New Roman" pitchFamily="18" charset="0"/>
              </a:rPr>
              <a:t>называют </a:t>
            </a:r>
            <a:r>
              <a:rPr lang="ru-RU" sz="3200" b="1" i="1">
                <a:solidFill>
                  <a:srgbClr val="CC0000"/>
                </a:solidFill>
                <a:latin typeface="Times New Roman" pitchFamily="18" charset="0"/>
              </a:rPr>
              <a:t>инерцией</a:t>
            </a:r>
          </a:p>
        </p:txBody>
      </p:sp>
      <p:sp>
        <p:nvSpPr>
          <p:cNvPr id="6152" name="Text Box 8"/>
          <p:cNvSpPr txBox="1">
            <a:spLocks noChangeArrowheads="1"/>
          </p:cNvSpPr>
          <p:nvPr/>
        </p:nvSpPr>
        <p:spPr bwMode="auto">
          <a:xfrm>
            <a:off x="3581400" y="1524000"/>
            <a:ext cx="5118100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b="1" i="1">
                <a:latin typeface="Script MT Bold" pitchFamily="66" charset="0"/>
              </a:rPr>
              <a:t>Экспериментально установлено:</a:t>
            </a:r>
          </a:p>
          <a:p>
            <a:pPr algn="ctr"/>
            <a:r>
              <a:rPr lang="ru-RU" sz="2000" b="1" i="1">
                <a:solidFill>
                  <a:srgbClr val="CC0000"/>
                </a:solidFill>
                <a:latin typeface="Script MT Bold" pitchFamily="66" charset="0"/>
              </a:rPr>
              <a:t>Если на тело не действуют другие тела, </a:t>
            </a:r>
          </a:p>
          <a:p>
            <a:pPr algn="ctr"/>
            <a:r>
              <a:rPr lang="ru-RU" sz="2000" b="1" i="1">
                <a:solidFill>
                  <a:srgbClr val="CC0000"/>
                </a:solidFill>
                <a:latin typeface="Script MT Bold" pitchFamily="66" charset="0"/>
              </a:rPr>
              <a:t>то оно находится или в покое, </a:t>
            </a:r>
          </a:p>
          <a:p>
            <a:pPr algn="ctr"/>
            <a:r>
              <a:rPr lang="ru-RU" sz="2000" b="1" i="1">
                <a:solidFill>
                  <a:srgbClr val="CC0000"/>
                </a:solidFill>
                <a:latin typeface="Script MT Bold" pitchFamily="66" charset="0"/>
              </a:rPr>
              <a:t>или движется прямолинейно и равномерно</a:t>
            </a:r>
          </a:p>
          <a:p>
            <a:pPr algn="ctr"/>
            <a:r>
              <a:rPr lang="ru-RU" sz="2000" b="1" i="1">
                <a:solidFill>
                  <a:srgbClr val="CC0000"/>
                </a:solidFill>
                <a:latin typeface="Script MT Bold" pitchFamily="66" charset="0"/>
              </a:rPr>
              <a:t>относительно Земли.</a:t>
            </a:r>
          </a:p>
        </p:txBody>
      </p:sp>
      <p:pic>
        <p:nvPicPr>
          <p:cNvPr id="6153" name="Picture 9" descr="vori_0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1600200"/>
            <a:ext cx="2855913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/>
      <p:bldP spid="6151" grpId="0" animBg="1"/>
      <p:bldP spid="615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8458200" cy="2895600"/>
          </a:xfrm>
        </p:spPr>
        <p:txBody>
          <a:bodyPr/>
          <a:lstStyle/>
          <a:p>
            <a:r>
              <a:rPr lang="ru-RU" b="1" i="1" smtClean="0">
                <a:solidFill>
                  <a:srgbClr val="CC0000"/>
                </a:solidFill>
                <a:latin typeface="Times New Roman" pitchFamily="18" charset="0"/>
              </a:rPr>
              <a:t>Движение по инерции – движение при отсутствии </a:t>
            </a:r>
            <a:br>
              <a:rPr lang="ru-RU" b="1" i="1" smtClean="0">
                <a:solidFill>
                  <a:srgbClr val="CC0000"/>
                </a:solidFill>
                <a:latin typeface="Times New Roman" pitchFamily="18" charset="0"/>
              </a:rPr>
            </a:br>
            <a:r>
              <a:rPr lang="ru-RU" b="1" i="1" smtClean="0">
                <a:solidFill>
                  <a:srgbClr val="CC0000"/>
                </a:solidFill>
                <a:latin typeface="Times New Roman" pitchFamily="18" charset="0"/>
              </a:rPr>
              <a:t>действия на тело других тел.</a:t>
            </a:r>
            <a:br>
              <a:rPr lang="ru-RU" b="1" i="1" smtClean="0">
                <a:solidFill>
                  <a:srgbClr val="CC0000"/>
                </a:solidFill>
                <a:latin typeface="Times New Roman" pitchFamily="18" charset="0"/>
              </a:rPr>
            </a:br>
            <a:r>
              <a:rPr lang="ru-RU" sz="2000" b="1" i="1" smtClean="0">
                <a:solidFill>
                  <a:schemeClr val="tx1"/>
                </a:solidFill>
                <a:latin typeface="Times New Roman" pitchFamily="18" charset="0"/>
              </a:rPr>
              <a:t>«Инерция» - от лат. «инерциа» - неподвижность, бездеятельность</a:t>
            </a:r>
            <a:endParaRPr lang="ru-RU" b="1" i="1" smtClean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4294967295"/>
          </p:nvPr>
        </p:nvSpPr>
        <p:spPr>
          <a:xfrm>
            <a:off x="146050" y="6210300"/>
            <a:ext cx="457200" cy="457200"/>
          </a:xfrm>
          <a:prstGeom prst="ellipse">
            <a:avLst/>
          </a:prstGeom>
        </p:spPr>
        <p:txBody>
          <a:bodyPr/>
          <a:lstStyle/>
          <a:p>
            <a:pPr>
              <a:defRPr/>
            </a:pPr>
            <a:fld id="{FD75503E-DCDF-4333-9D37-82F66EC46C63}" type="slidenum">
              <a:rPr lang="ru-RU"/>
              <a:pPr>
                <a:defRPr/>
              </a:pPr>
              <a:t>43</a:t>
            </a:fld>
            <a:endParaRPr lang="ru-RU"/>
          </a:p>
        </p:txBody>
      </p:sp>
      <p:pic>
        <p:nvPicPr>
          <p:cNvPr id="9229" name="Picture 13" descr="hockey_old"/>
          <p:cNvPicPr>
            <a:picLocks noChangeAspect="1" noChangeArrowheads="1"/>
          </p:cNvPicPr>
          <p:nvPr/>
        </p:nvPicPr>
        <p:blipFill>
          <a:blip r:embed="rId2" cstate="print"/>
          <a:srcRect l="5669" t="3937" r="5669" b="3937"/>
          <a:stretch>
            <a:fillRect/>
          </a:stretch>
        </p:blipFill>
        <p:spPr bwMode="auto">
          <a:xfrm>
            <a:off x="4572000" y="533400"/>
            <a:ext cx="3962400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0" name="Picture 14" descr="253314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800" y="3124200"/>
            <a:ext cx="3505200" cy="265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1" name="Picture 15" descr="Cycli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" y="533400"/>
            <a:ext cx="3911600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32" name="Text Box 16"/>
          <p:cNvSpPr txBox="1">
            <a:spLocks noChangeArrowheads="1"/>
          </p:cNvSpPr>
          <p:nvPr/>
        </p:nvSpPr>
        <p:spPr bwMode="auto">
          <a:xfrm>
            <a:off x="304800" y="2667000"/>
            <a:ext cx="8610600" cy="1592263"/>
          </a:xfrm>
          <a:prstGeom prst="rect">
            <a:avLst/>
          </a:prstGeom>
          <a:solidFill>
            <a:schemeClr val="bg1"/>
          </a:solidFill>
          <a:ln w="38100">
            <a:solidFill>
              <a:srgbClr val="CC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 i="1">
                <a:solidFill>
                  <a:srgbClr val="CC0000"/>
                </a:solidFill>
                <a:latin typeface="Times New Roman" pitchFamily="18" charset="0"/>
              </a:rPr>
              <a:t>Если на тело не действуют другие тела, то оно движется </a:t>
            </a:r>
          </a:p>
          <a:p>
            <a:pPr algn="ctr"/>
            <a:r>
              <a:rPr lang="ru-RU" sz="3200" b="1" i="1">
                <a:solidFill>
                  <a:srgbClr val="CC0000"/>
                </a:solidFill>
                <a:latin typeface="Times New Roman" pitchFamily="18" charset="0"/>
              </a:rPr>
              <a:t>с постоянной скоростью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2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2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2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2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2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2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32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762000"/>
          </a:xfrm>
        </p:spPr>
        <p:txBody>
          <a:bodyPr/>
          <a:lstStyle/>
          <a:p>
            <a:r>
              <a:rPr lang="ru-RU" sz="2800" b="1" smtClean="0"/>
              <a:t>3. Необычное – в обычном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228600" y="785794"/>
            <a:ext cx="4267200" cy="5857916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b="1" u="sng" dirty="0" smtClean="0">
                <a:solidFill>
                  <a:srgbClr val="FF0000"/>
                </a:solidFill>
              </a:rPr>
              <a:t>Полезное</a:t>
            </a:r>
            <a:endParaRPr lang="ru-RU" dirty="0" smtClean="0">
              <a:solidFill>
                <a:srgbClr val="FF0000"/>
              </a:solidFill>
            </a:endParaRPr>
          </a:p>
          <a:p>
            <a:pPr algn="just">
              <a:lnSpc>
                <a:spcPct val="90000"/>
              </a:lnSpc>
            </a:pPr>
            <a:r>
              <a:rPr lang="ru-RU" sz="2400" dirty="0" smtClean="0">
                <a:solidFill>
                  <a:srgbClr val="FF0000"/>
                </a:solidFill>
              </a:rPr>
              <a:t>Явление инерции в медицинском термометре;</a:t>
            </a:r>
          </a:p>
          <a:p>
            <a:pPr algn="just">
              <a:lnSpc>
                <a:spcPct val="90000"/>
              </a:lnSpc>
            </a:pPr>
            <a:r>
              <a:rPr lang="ru-RU" sz="2400" dirty="0" smtClean="0">
                <a:solidFill>
                  <a:srgbClr val="000000"/>
                </a:solidFill>
              </a:rPr>
              <a:t>Насаживание молотка на рукоятку;</a:t>
            </a:r>
          </a:p>
          <a:p>
            <a:pPr algn="just">
              <a:lnSpc>
                <a:spcPct val="90000"/>
              </a:lnSpc>
            </a:pPr>
            <a:r>
              <a:rPr lang="ru-RU" sz="2400" dirty="0" smtClean="0">
                <a:solidFill>
                  <a:srgbClr val="FF0000"/>
                </a:solidFill>
              </a:rPr>
              <a:t>Пыль из ковра;</a:t>
            </a:r>
          </a:p>
          <a:p>
            <a:pPr algn="just">
              <a:lnSpc>
                <a:spcPct val="90000"/>
              </a:lnSpc>
            </a:pPr>
            <a:r>
              <a:rPr lang="ru-RU" sz="2400" dirty="0" smtClean="0">
                <a:solidFill>
                  <a:srgbClr val="0000FF"/>
                </a:solidFill>
              </a:rPr>
              <a:t>Космическая ракета на орбите;</a:t>
            </a:r>
          </a:p>
          <a:p>
            <a:pPr algn="just">
              <a:lnSpc>
                <a:spcPct val="90000"/>
              </a:lnSpc>
            </a:pPr>
            <a:r>
              <a:rPr lang="ru-RU" sz="2400" dirty="0" smtClean="0">
                <a:solidFill>
                  <a:srgbClr val="FF0000"/>
                </a:solidFill>
              </a:rPr>
              <a:t>Трамвай, электропоезд, автомашина с выключенным двигателем, велосипедист.</a:t>
            </a:r>
          </a:p>
        </p:txBody>
      </p:sp>
      <p:sp>
        <p:nvSpPr>
          <p:cNvPr id="35844" name="Rectangle 4"/>
          <p:cNvSpPr>
            <a:spLocks noGrp="1" noChangeArrowheads="1"/>
          </p:cNvSpPr>
          <p:nvPr>
            <p:ph sz="quarter" idx="2"/>
          </p:nvPr>
        </p:nvSpPr>
        <p:spPr>
          <a:xfrm>
            <a:off x="5029200" y="1143000"/>
            <a:ext cx="4114800" cy="3071818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b="1" u="sng" dirty="0" smtClean="0"/>
              <a:t>Вредное</a:t>
            </a:r>
            <a:endParaRPr lang="ru-RU" dirty="0" smtClean="0"/>
          </a:p>
          <a:p>
            <a:pPr algn="ctr">
              <a:buFont typeface="Wingdings" pitchFamily="2" charset="2"/>
              <a:buNone/>
            </a:pPr>
            <a:endParaRPr lang="ru-RU" dirty="0" smtClean="0"/>
          </a:p>
          <a:p>
            <a:pPr algn="just"/>
            <a:r>
              <a:rPr lang="ru-RU" sz="2400" dirty="0" smtClean="0"/>
              <a:t>Аварии, наезд на пешехода;</a:t>
            </a:r>
          </a:p>
          <a:p>
            <a:pPr algn="just"/>
            <a:r>
              <a:rPr lang="ru-RU" sz="2400" dirty="0" smtClean="0"/>
              <a:t>В конном спорте;</a:t>
            </a:r>
          </a:p>
          <a:p>
            <a:pPr algn="just"/>
            <a:r>
              <a:rPr lang="ru-RU" sz="2400" dirty="0" smtClean="0"/>
              <a:t>Выключенный станок.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500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3" dur="500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8" dur="500"/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3" dur="500"/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8" dur="500"/>
                                        <p:tgtEl>
                                          <p:spTgt spid="3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3" dur="500"/>
                                        <p:tgtEl>
                                          <p:spTgt spid="358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8" dur="500"/>
                                        <p:tgtEl>
                                          <p:spTgt spid="358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3" dur="500"/>
                                        <p:tgtEl>
                                          <p:spTgt spid="358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8" dur="500"/>
                                        <p:tgtEl>
                                          <p:spTgt spid="358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 autoUpdateAnimBg="0"/>
      <p:bldP spid="35843" grpId="0" build="p" autoUpdateAnimBg="0"/>
      <p:bldP spid="35844" grpId="0" build="p" autoUpdateAnimBg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92150"/>
            <a:ext cx="7772400" cy="3673475"/>
          </a:xfrm>
        </p:spPr>
        <p:txBody>
          <a:bodyPr/>
          <a:lstStyle/>
          <a:p>
            <a:pPr eaLnBrk="1" hangingPunct="1">
              <a:defRPr/>
            </a:pPr>
            <a:r>
              <a:rPr lang="ru-RU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Масса  тела и плотность вещества</a:t>
            </a:r>
            <a:br>
              <a:rPr lang="ru-RU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endParaRPr lang="ru-RU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123" name="Picture 4" descr="d4269034676bf217a76f74efbe0b1dd1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4508500"/>
            <a:ext cx="2484437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Масса тела.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85860"/>
            <a:ext cx="9144000" cy="4429156"/>
          </a:xfrm>
          <a:solidFill>
            <a:srgbClr val="F9E3A5"/>
          </a:solidFill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3600" b="1" dirty="0" smtClean="0">
                <a:solidFill>
                  <a:srgbClr val="FF0066"/>
                </a:solidFill>
                <a:latin typeface="Times New Roman" pitchFamily="18" charset="0"/>
              </a:rPr>
              <a:t>Масса</a:t>
            </a:r>
            <a:r>
              <a:rPr lang="ru-RU" sz="3600" b="1" dirty="0" smtClean="0">
                <a:solidFill>
                  <a:srgbClr val="FF0066"/>
                </a:solidFill>
              </a:rPr>
              <a:t>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3200" dirty="0" smtClean="0">
                <a:solidFill>
                  <a:srgbClr val="000000"/>
                </a:solidFill>
              </a:rPr>
              <a:t>(от латинского </a:t>
            </a:r>
            <a:r>
              <a:rPr lang="ru-RU" sz="3200" dirty="0" err="1" smtClean="0">
                <a:solidFill>
                  <a:srgbClr val="000000"/>
                </a:solidFill>
              </a:rPr>
              <a:t>massa</a:t>
            </a:r>
            <a:r>
              <a:rPr lang="ru-RU" sz="3200" dirty="0" smtClean="0">
                <a:solidFill>
                  <a:srgbClr val="000000"/>
                </a:solidFill>
              </a:rPr>
              <a:t> – глыба, кусок)</a:t>
            </a:r>
            <a:r>
              <a:rPr lang="ru-RU" sz="3600" dirty="0" smtClean="0"/>
              <a:t> 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3600" dirty="0" smtClean="0"/>
              <a:t>тела является количественной 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мерой его инертности</a:t>
            </a:r>
            <a:r>
              <a:rPr lang="ru-RU" sz="3600" dirty="0" smtClean="0"/>
              <a:t>. Обозначается</a:t>
            </a:r>
            <a:r>
              <a:rPr lang="en-US" sz="3600" dirty="0" smtClean="0"/>
              <a:t>-</a:t>
            </a:r>
            <a:r>
              <a:rPr lang="ru-RU" sz="3600" dirty="0" smtClean="0"/>
              <a:t> </a:t>
            </a:r>
            <a:r>
              <a:rPr lang="en-US" sz="3600" dirty="0" smtClean="0">
                <a:solidFill>
                  <a:srgbClr val="FF0066"/>
                </a:solidFill>
              </a:rPr>
              <a:t>m</a:t>
            </a:r>
            <a:endParaRPr lang="ru-RU" sz="3600" dirty="0" smtClean="0">
              <a:solidFill>
                <a:srgbClr val="FF0066"/>
              </a:solidFill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3600" b="1" dirty="0" smtClean="0">
                <a:solidFill>
                  <a:srgbClr val="FF0066"/>
                </a:solidFill>
                <a:latin typeface="Times New Roman" pitchFamily="18" charset="0"/>
              </a:rPr>
              <a:t>Инертность</a:t>
            </a:r>
            <a:r>
              <a:rPr lang="ru-RU" sz="3600" dirty="0" smtClean="0"/>
              <a:t>– внутреннее свойство всех тел, 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сопротивляться изменению скорости</a:t>
            </a:r>
            <a:r>
              <a:rPr lang="ru-RU" sz="3600" dirty="0" smtClean="0"/>
              <a:t>:</a:t>
            </a:r>
          </a:p>
        </p:txBody>
      </p:sp>
      <p:pic>
        <p:nvPicPr>
          <p:cNvPr id="6148" name="Picture 4" descr="a0554ffa7aa1f81b3ddd8ee4985c746e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15212" y="0"/>
            <a:ext cx="1728788" cy="1277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4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4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4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4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Единица массы- кг.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1г= 0,001  кг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1т=1000кг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1мг=0,000001кг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1ц=100кг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sz="32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Эталон массы</a:t>
            </a:r>
          </a:p>
        </p:txBody>
      </p:sp>
      <p:pic>
        <p:nvPicPr>
          <p:cNvPr id="8198" name="Picture 6" descr="Эталон масс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35547" y="4005263"/>
            <a:ext cx="2879725" cy="2392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981075"/>
          </a:xfrm>
        </p:spPr>
        <p:txBody>
          <a:bodyPr/>
          <a:lstStyle/>
          <a:p>
            <a:pPr eaLnBrk="1" hangingPunct="1">
              <a:defRPr/>
            </a:pPr>
            <a:r>
              <a:rPr lang="ru-RU" smtClean="0"/>
              <a:t>Способы определения массы.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68413"/>
            <a:ext cx="9144000" cy="5589587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dirty="0" smtClean="0"/>
              <a:t>1.Взвешивание</a:t>
            </a:r>
          </a:p>
          <a:p>
            <a:pPr eaLnBrk="1" hangingPunct="1">
              <a:defRPr/>
            </a:pPr>
            <a:endParaRPr lang="ru-RU" dirty="0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dirty="0" smtClean="0"/>
              <a:t>                                     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dirty="0" smtClean="0"/>
              <a:t>                                       рычажные весы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dirty="0" smtClean="0"/>
          </a:p>
          <a:p>
            <a:pPr eaLnBrk="1" hangingPunct="1">
              <a:buFont typeface="Wingdings" pitchFamily="2" charset="2"/>
              <a:buNone/>
              <a:defRPr/>
            </a:pPr>
            <a:endParaRPr lang="ru-RU" dirty="0" smtClean="0"/>
          </a:p>
          <a:p>
            <a:pPr eaLnBrk="1" hangingPunct="1">
              <a:buFont typeface="Wingdings" pitchFamily="2" charset="2"/>
              <a:buNone/>
              <a:defRPr/>
            </a:pPr>
            <a:endParaRPr lang="ru-RU" dirty="0" smtClean="0"/>
          </a:p>
          <a:p>
            <a:pPr eaLnBrk="1" hangingPunct="1">
              <a:buFont typeface="Wingdings" pitchFamily="2" charset="2"/>
              <a:buNone/>
              <a:defRPr/>
            </a:pPr>
            <a:endParaRPr lang="ru-RU" dirty="0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dirty="0" smtClean="0"/>
              <a:t>   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dirty="0" smtClean="0"/>
              <a:t>одночашечные рычажные                пружинные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dirty="0" smtClean="0"/>
          </a:p>
        </p:txBody>
      </p:sp>
      <p:pic>
        <p:nvPicPr>
          <p:cNvPr id="9229" name="Picture 13" descr="res60A97412-18FA-4C05-A3E6-122018A722B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1863" y="642918"/>
            <a:ext cx="2197100" cy="219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2" name="Picture 16" descr="res065ACAE9-7DD1-464B-A2CD-60B071F68C0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125" y="3644900"/>
            <a:ext cx="2376488" cy="223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5" name="Picture 19" descr="res108EF7CC-3561-47C6-A470-87E1D30E185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1714488"/>
            <a:ext cx="3241675" cy="2652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8" name="Picture 22" descr="res2936C805-2346-4F42-82E7-1D6DE03F3EA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28992" y="3786190"/>
            <a:ext cx="2447925" cy="222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9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9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9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92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2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2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92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92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92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/>
                                        <p:tgtEl>
                                          <p:spTgt spid="9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92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92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92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92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92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92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25538"/>
          </a:xfrm>
        </p:spPr>
        <p:txBody>
          <a:bodyPr/>
          <a:lstStyle/>
          <a:p>
            <a:pPr eaLnBrk="1" hangingPunct="1">
              <a:defRPr/>
            </a:pPr>
            <a:r>
              <a:rPr lang="ru-RU" smtClean="0"/>
              <a:t>Способы определения массы.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0" y="1125538"/>
            <a:ext cx="8686800" cy="5732462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2800" dirty="0" smtClean="0"/>
              <a:t>2. При взаимодействии тел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sz="2800" dirty="0" smtClean="0"/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3600" dirty="0" smtClean="0"/>
              <a:t>чем больше масса тела, тем более 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3600" dirty="0" smtClean="0"/>
              <a:t>оно инертно и, следовательно, тем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3600" dirty="0" smtClean="0"/>
              <a:t> медленнее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3600" dirty="0" smtClean="0"/>
              <a:t> изменяет свою скорость. 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sz="2800" dirty="0" smtClean="0"/>
          </a:p>
        </p:txBody>
      </p:sp>
      <p:pic>
        <p:nvPicPr>
          <p:cNvPr id="9220" name="Picture 8" descr="гусеница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1725" y="5165725"/>
            <a:ext cx="1692275" cy="169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0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02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102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102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" dur="500"/>
                                        <p:tgtEl>
                                          <p:spTgt spid="102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-32" y="5500702"/>
            <a:ext cx="410740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молекулы газа…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9" name="Line 3"/>
          <p:cNvSpPr>
            <a:spLocks noChangeShapeType="1"/>
          </p:cNvSpPr>
          <p:nvPr/>
        </p:nvSpPr>
        <p:spPr bwMode="auto">
          <a:xfrm>
            <a:off x="214282" y="1500174"/>
            <a:ext cx="2597155" cy="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0" name="Oval 4"/>
          <p:cNvSpPr>
            <a:spLocks noChangeArrowheads="1"/>
          </p:cNvSpPr>
          <p:nvPr/>
        </p:nvSpPr>
        <p:spPr bwMode="auto">
          <a:xfrm>
            <a:off x="714348" y="642918"/>
            <a:ext cx="742044" cy="857256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4101" name="Group 5"/>
          <p:cNvGrpSpPr>
            <a:grpSpLocks/>
          </p:cNvGrpSpPr>
          <p:nvPr/>
        </p:nvGrpSpPr>
        <p:grpSpPr bwMode="auto">
          <a:xfrm>
            <a:off x="2857504" y="428604"/>
            <a:ext cx="5787466" cy="1153251"/>
            <a:chOff x="3089" y="1540"/>
            <a:chExt cx="1856" cy="332"/>
          </a:xfrm>
        </p:grpSpPr>
        <p:sp>
          <p:nvSpPr>
            <p:cNvPr id="4102" name="Line 6"/>
            <p:cNvSpPr>
              <a:spLocks noChangeShapeType="1"/>
            </p:cNvSpPr>
            <p:nvPr/>
          </p:nvSpPr>
          <p:spPr bwMode="auto">
            <a:xfrm>
              <a:off x="3456" y="1872"/>
              <a:ext cx="1489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03" name="Line 7"/>
            <p:cNvSpPr>
              <a:spLocks noChangeShapeType="1"/>
            </p:cNvSpPr>
            <p:nvPr/>
          </p:nvSpPr>
          <p:spPr bwMode="auto">
            <a:xfrm>
              <a:off x="3089" y="1540"/>
              <a:ext cx="367" cy="332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104" name="Oval 8"/>
          <p:cNvSpPr>
            <a:spLocks noChangeArrowheads="1"/>
          </p:cNvSpPr>
          <p:nvPr/>
        </p:nvSpPr>
        <p:spPr bwMode="auto">
          <a:xfrm>
            <a:off x="3031896" y="71438"/>
            <a:ext cx="714380" cy="714356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143668" y="1500174"/>
            <a:ext cx="192882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пол…</a:t>
            </a:r>
            <a:endParaRPr lang="ru-RU" sz="32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2285992"/>
            <a:ext cx="8940589" cy="830997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lvl="0" eaLnBrk="0" hangingPunct="0"/>
            <a:r>
              <a:rPr lang="ru-RU" sz="4800" b="1" u="sng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ИНЕРЦИЯ</a:t>
            </a:r>
            <a:r>
              <a:rPr lang="ru-RU" sz="4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явление сохранения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0" y="1785926"/>
            <a:ext cx="3780907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3600" b="1" i="1" u="sng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Бездеятельность</a:t>
            </a:r>
            <a:endParaRPr lang="ru-RU" sz="3600" u="sng" dirty="0">
              <a:solidFill>
                <a:srgbClr val="C0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9442" y="3754658"/>
            <a:ext cx="3819956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hangingPunct="0"/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всадник…</a:t>
            </a:r>
          </a:p>
          <a:p>
            <a:pPr lvl="0" eaLnBrk="0" hangingPunct="0"/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велосипедист…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-32" y="3143248"/>
            <a:ext cx="28038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трамвай… </a:t>
            </a:r>
            <a:endParaRPr lang="ru-RU" sz="40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3929090" y="1500174"/>
            <a:ext cx="27146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песок…</a:t>
            </a:r>
            <a:endParaRPr lang="ru-RU" sz="32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715272" y="1500174"/>
            <a:ext cx="164307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лед..</a:t>
            </a:r>
            <a:endParaRPr lang="ru-RU" sz="32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-32" y="4929198"/>
            <a:ext cx="211147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Земля…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Oval 8"/>
          <p:cNvSpPr>
            <a:spLocks noChangeArrowheads="1"/>
          </p:cNvSpPr>
          <p:nvPr/>
        </p:nvSpPr>
        <p:spPr bwMode="auto">
          <a:xfrm>
            <a:off x="3022080" y="-597724"/>
            <a:ext cx="714380" cy="714356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" name="Oval 8"/>
          <p:cNvSpPr>
            <a:spLocks noChangeArrowheads="1"/>
          </p:cNvSpPr>
          <p:nvPr/>
        </p:nvSpPr>
        <p:spPr bwMode="auto">
          <a:xfrm>
            <a:off x="2987824" y="-675456"/>
            <a:ext cx="714380" cy="714356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9"/>
          <a:srcRect l="28594" t="34167" r="51718" b="55651"/>
          <a:stretch>
            <a:fillRect/>
          </a:stretch>
        </p:blipFill>
        <p:spPr bwMode="auto">
          <a:xfrm>
            <a:off x="5857884" y="3279583"/>
            <a:ext cx="3214710" cy="935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9"/>
          <a:srcRect l="28594" t="46120" r="51718" b="43255"/>
          <a:stretch>
            <a:fillRect/>
          </a:stretch>
        </p:blipFill>
        <p:spPr bwMode="auto">
          <a:xfrm>
            <a:off x="5786478" y="4310490"/>
            <a:ext cx="3214710" cy="975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9"/>
          <a:srcRect l="28594" t="58959" r="51718" b="23333"/>
          <a:stretch>
            <a:fillRect/>
          </a:stretch>
        </p:blipFill>
        <p:spPr bwMode="auto">
          <a:xfrm>
            <a:off x="5786446" y="5231548"/>
            <a:ext cx="3214710" cy="1626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" name="Picture 3"/>
          <p:cNvPicPr>
            <a:picLocks noChangeAspect="1" noChangeArrowheads="1"/>
          </p:cNvPicPr>
          <p:nvPr/>
        </p:nvPicPr>
        <p:blipFill>
          <a:blip r:embed="rId10"/>
          <a:srcRect l="48750" t="38333" r="25937" b="51667"/>
          <a:stretch>
            <a:fillRect/>
          </a:stretch>
        </p:blipFill>
        <p:spPr bwMode="auto">
          <a:xfrm>
            <a:off x="3678998" y="5643578"/>
            <a:ext cx="5465002" cy="1214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391298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1.38778E-17 L 0.08212 0.10162 " pathEditMode="relative" rAng="0" ptsTypes="AA">
                                      <p:cBhvr>
                                        <p:cTn id="33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" y="5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63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431 0.10162 L 0.21597 0.10162 " pathEditMode="relative" rAng="0" ptsTypes="AA">
                                      <p:cBhvr>
                                        <p:cTn id="36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83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57" presetClass="path" presetSubtype="0" accel="50000" decel="5000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3 -0.10856 L 0.0033 -0.00532 C 0.0033 0.04051 0.12413 0.09792 0.2224 0.09792 L 0.44097 0.09792 " pathEditMode="relative" rAng="0" ptsTypes="FfFF">
                                      <p:cBhvr>
                                        <p:cTn id="44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875" y="1032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3"/>
                                            </p:cond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57" presetClass="path" presetSubtype="0" accel="50000" decel="5000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0.01087 L 1.94444E-6 0.09375 C 1.94444E-6 0.14028 0.15538 0.19885 0.28194 0.19885 L 0.56354 0.19885 " pathEditMode="relative" rAng="0" ptsTypes="FfFF">
                                      <p:cBhvr>
                                        <p:cTn id="5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177" y="1048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1"/>
                                            </p:cond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57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48148E-6 L -2.5E-6 0.10486 C -2.5E-6 0.15162 0.19323 0.21065 0.35052 0.21065 L 0.70087 0.21065 " pathEditMode="relative" rAng="0" ptsTypes="FfFF">
                                      <p:cBhvr>
                                        <p:cTn id="6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035" y="10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4" dur="4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fol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5" dur="4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4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9" dur="4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fol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0" dur="4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4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9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3" dur="4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4" dur="4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" dur="4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0" dur="4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1" dur="4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4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40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30" dur="20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32" dur="2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7" grpId="0"/>
      <p:bldP spid="4099" grpId="0" animBg="1"/>
      <p:bldP spid="4100" grpId="0" animBg="1"/>
      <p:bldP spid="4104" grpId="0" animBg="1"/>
      <p:bldP spid="4104" grpId="1" animBg="1"/>
      <p:bldP spid="4104" grpId="2" animBg="1"/>
      <p:bldP spid="4104" grpId="3" animBg="1"/>
      <p:bldP spid="10" grpId="0"/>
      <p:bldP spid="10" grpId="1"/>
      <p:bldP spid="11" grpId="0" build="p" animBg="1"/>
      <p:bldP spid="11" grpId="1" build="allAtOnce" animBg="1"/>
      <p:bldP spid="12" grpId="0" build="allAtOnce" animBg="1"/>
      <p:bldP spid="13" grpId="0" build="p"/>
      <p:bldP spid="14" grpId="0"/>
      <p:bldP spid="15" grpId="0"/>
      <p:bldP spid="15" grpId="1"/>
      <p:bldP spid="16" grpId="0"/>
      <p:bldP spid="16" grpId="1"/>
      <p:bldP spid="17" grpId="0"/>
      <p:bldP spid="25" grpId="0" animBg="1"/>
      <p:bldP spid="25" grpId="3" animBg="1"/>
      <p:bldP spid="26" grpId="0" animBg="1"/>
      <p:bldP spid="26" grpId="1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Свойства массы.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Не зависит от рода вещества</a:t>
            </a:r>
          </a:p>
          <a:p>
            <a:pPr eaLnBrk="1" hangingPunct="1">
              <a:defRPr/>
            </a:pPr>
            <a:r>
              <a:rPr lang="ru-RU" smtClean="0"/>
              <a:t>Складывается</a:t>
            </a:r>
          </a:p>
          <a:p>
            <a:pPr eaLnBrk="1" hangingPunct="1">
              <a:defRPr/>
            </a:pPr>
            <a:r>
              <a:rPr lang="ru-RU" smtClean="0"/>
              <a:t>Изменяется при движении со скоростью, близкой к скорости света.</a:t>
            </a:r>
          </a:p>
        </p:txBody>
      </p:sp>
      <p:pic>
        <p:nvPicPr>
          <p:cNvPr id="10244" name="Picture 4" descr="d4024f2f46d661d8500153104c252265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4437063"/>
            <a:ext cx="2952750" cy="167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24"/>
            <a:ext cx="8229600" cy="271462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dirty="0" smtClean="0"/>
              <a:t>Выполни задания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449263"/>
            <a:ext cx="9144000" cy="6408737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Изменение скорости тела происходит...</a:t>
            </a:r>
            <a:endParaRPr lang="ru-RU" sz="2400" b="1" i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А</a:t>
            </a:r>
            <a:r>
              <a:rPr lang="ru-RU" sz="24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Без действия на него другого тела</a:t>
            </a:r>
            <a:r>
              <a:rPr lang="ru-RU" sz="24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   Б.</a:t>
            </a:r>
            <a:r>
              <a:rPr lang="ru-RU" sz="24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После действия на него другого тела. </a:t>
            </a:r>
            <a:r>
              <a:rPr lang="ru-RU" sz="24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В</a:t>
            </a:r>
            <a:r>
              <a:rPr lang="ru-RU" sz="24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Пока на него действует другое тело</a:t>
            </a:r>
            <a:r>
              <a:rPr lang="ru-RU" sz="24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  Г.</a:t>
            </a:r>
            <a:r>
              <a:rPr lang="ru-RU" sz="24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До того, как подействует на него другое тело.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Какая из тележек 1, 2 придет в движение, если пережечь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нитку?       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1.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Б.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2.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1 и 2.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Никакая.</a:t>
            </a:r>
            <a:endParaRPr lang="ru-RU" sz="2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Два тела массами 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 и 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 взаимодействуют между собой, и первое них после взаимодействия движется с большей скоростью, то говорят, что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...</a:t>
            </a:r>
            <a:endParaRPr lang="ru-RU" sz="2400" b="1" i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А.</a:t>
            </a:r>
            <a:r>
              <a:rPr lang="ru-RU" sz="24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1&lt; </a:t>
            </a:r>
            <a:r>
              <a:rPr lang="en-US" sz="24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       </a:t>
            </a:r>
            <a:r>
              <a:rPr lang="ru-RU" sz="24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Б.</a:t>
            </a:r>
            <a:r>
              <a:rPr lang="ru-RU" sz="24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  = </a:t>
            </a:r>
            <a:r>
              <a:rPr lang="en-US" sz="24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     </a:t>
            </a:r>
            <a:r>
              <a:rPr lang="ru-RU" sz="24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В.</a:t>
            </a:r>
            <a:r>
              <a:rPr lang="ru-RU" sz="24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1&gt; </a:t>
            </a:r>
            <a:r>
              <a:rPr lang="en-US" sz="24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2" name="Picture 4" descr="File002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15140" y="3432180"/>
            <a:ext cx="2411412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5" dur="500"/>
                                        <p:tgtEl>
                                          <p:spTgt spid="2253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8" dur="500"/>
                                        <p:tgtEl>
                                          <p:spTgt spid="2253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24"/>
            <a:ext cx="8229600" cy="271462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dirty="0" smtClean="0"/>
              <a:t>Выполни задания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449263"/>
            <a:ext cx="9144000" cy="6408737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три мензурки 1, 2, 3 налиты различные жидкости, массы  которых одинаковы.    Какая жидкость имеет наименьшую плотность</a:t>
            </a:r>
            <a:endParaRPr lang="ru-RU" sz="20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А</a:t>
            </a:r>
            <a:r>
              <a:rPr lang="ru-RU" sz="20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Плотности всех жидкостей одинаковы</a:t>
            </a:r>
            <a:r>
              <a:rPr lang="ru-RU" sz="20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Б.</a:t>
            </a:r>
            <a:r>
              <a:rPr lang="ru-RU" sz="20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1. </a:t>
            </a:r>
            <a:r>
              <a:rPr lang="ru-RU" sz="20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В.</a:t>
            </a:r>
            <a:r>
              <a:rPr lang="ru-RU" sz="20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ru-RU" sz="20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Г.</a:t>
            </a:r>
            <a:r>
              <a:rPr lang="ru-RU" sz="20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3.</a:t>
            </a:r>
            <a:endParaRPr lang="ru-RU" sz="20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0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5.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Сравните плотности 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веществ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из которых изготовлены кубики.</a:t>
            </a:r>
            <a:endParaRPr lang="ru-RU" sz="2000" b="1" i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А.</a:t>
            </a:r>
            <a:r>
              <a:rPr lang="ru-RU" sz="20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р1 &gt; р2. </a:t>
            </a:r>
            <a:r>
              <a:rPr lang="ru-RU" sz="20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20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р1 = р2 </a:t>
            </a:r>
            <a:r>
              <a:rPr lang="ru-RU" sz="20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В.</a:t>
            </a:r>
            <a:r>
              <a:rPr lang="ru-RU" sz="20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Р1 &lt; р2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</a:t>
            </a:r>
            <a:r>
              <a:rPr lang="ru-RU" sz="20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Таким образом сравнить плотности нельзя.</a:t>
            </a:r>
            <a:endParaRPr lang="ru-RU" sz="20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0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0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6.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Сосуд объемом 0,4 м3 содержит 460 кг раствора медного купороса.</a:t>
            </a:r>
            <a:r>
              <a:rPr lang="ru-RU" sz="20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Чему равна плотность этого раствора?                                         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А.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0,00087 кг/ м3.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Б.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8,7 кг/ м3.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1,15 кг/ м3.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1150 кг/ м3.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Д.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184кг/м3.</a:t>
            </a:r>
            <a:endParaRPr lang="ru-RU" sz="20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3" name="Picture 5" descr="File002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20038" y="500042"/>
            <a:ext cx="1223962" cy="103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4" name="Picture 6" descr="File002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9675" y="2424113"/>
            <a:ext cx="1584325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500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1" dur="500"/>
                                        <p:tgtEl>
                                          <p:spTgt spid="225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4" dur="500"/>
                                        <p:tgtEl>
                                          <p:spTgt spid="225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5214942" y="2571744"/>
            <a:ext cx="3716343" cy="563562"/>
          </a:xfrm>
        </p:spPr>
        <p:txBody>
          <a:bodyPr/>
          <a:lstStyle/>
          <a:p>
            <a:pPr eaLnBrk="1" hangingPunct="1">
              <a:defRPr/>
            </a:pPr>
            <a:r>
              <a:rPr lang="ru-RU" dirty="0" smtClean="0"/>
              <a:t>Проверь себя.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43060" y="3143248"/>
            <a:ext cx="8229600" cy="801679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dirty="0" smtClean="0">
                <a:solidFill>
                  <a:srgbClr val="C00000"/>
                </a:solidFill>
              </a:rPr>
              <a:t>1В   2Б  3А  4В  5Б  6Г  7Г</a:t>
            </a:r>
          </a:p>
        </p:txBody>
      </p:sp>
      <p:pic>
        <p:nvPicPr>
          <p:cNvPr id="13316" name="Picture 4" descr="3922283f831ce9eea026c78f4138fe8e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2" y="3141663"/>
            <a:ext cx="22860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25053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7.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 поверхности жидкости плавают три тела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одинаковой массы.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Объем первого тела в 2 раза больше объема второго тела и в 3 раза больше объема третьего тела. На какое из тел действует большая выталкивающая сила?</a:t>
            </a:r>
            <a:endParaRPr lang="ru-RU" sz="28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А. 1   Б.  2  В.3  Г.на все три тела будут действовать одинаковые выталкивающие силы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  <p:bldP spid="5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908050"/>
          </a:xfrm>
        </p:spPr>
        <p:txBody>
          <a:bodyPr/>
          <a:lstStyle/>
          <a:p>
            <a:pPr eaLnBrk="1" hangingPunct="1">
              <a:defRPr/>
            </a:pPr>
            <a:r>
              <a:rPr lang="ru-RU" smtClean="0"/>
              <a:t>Плотность тела.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052513"/>
            <a:ext cx="8229600" cy="5078412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2800" b="1" smtClean="0">
                <a:solidFill>
                  <a:srgbClr val="FF0066"/>
                </a:solidFill>
                <a:latin typeface="Times New Roman" pitchFamily="18" charset="0"/>
              </a:rPr>
              <a:t>ПЛОТНОСТЬ</a:t>
            </a:r>
            <a:r>
              <a:rPr lang="en-US" sz="2800" b="1" smtClean="0">
                <a:solidFill>
                  <a:srgbClr val="FF0066"/>
                </a:solidFill>
                <a:latin typeface="Times New Roman" pitchFamily="18" charset="0"/>
              </a:rPr>
              <a:t>(</a:t>
            </a:r>
            <a:r>
              <a:rPr lang="ru-RU" sz="2800" b="1" smtClean="0">
                <a:solidFill>
                  <a:srgbClr val="FF0066"/>
                </a:solidFill>
                <a:latin typeface="Times New Roman" pitchFamily="18" charset="0"/>
              </a:rPr>
              <a:t> </a:t>
            </a:r>
            <a:r>
              <a:rPr lang="en-US" sz="2800" b="1" smtClean="0">
                <a:solidFill>
                  <a:srgbClr val="FF0066"/>
                </a:solidFill>
                <a:latin typeface="Times New Roman" pitchFamily="18" charset="0"/>
              </a:rPr>
              <a:t>    </a:t>
            </a:r>
            <a:r>
              <a:rPr lang="en-US" smtClean="0"/>
              <a:t> </a:t>
            </a:r>
            <a:r>
              <a:rPr lang="en-US" sz="2800" smtClean="0">
                <a:solidFill>
                  <a:srgbClr val="FF0066"/>
                </a:solidFill>
              </a:rPr>
              <a:t>)</a:t>
            </a:r>
            <a:r>
              <a:rPr lang="en-US" smtClean="0"/>
              <a:t>-</a:t>
            </a:r>
            <a:r>
              <a:rPr lang="ru-RU" smtClean="0"/>
              <a:t>скалярная физическая величина, равная для однородного вещества отношению массы тела к его объему. </a:t>
            </a:r>
          </a:p>
          <a:p>
            <a:pPr eaLnBrk="1" hangingPunct="1">
              <a:defRPr/>
            </a:pPr>
            <a:endParaRPr lang="ru-RU" smtClean="0"/>
          </a:p>
          <a:p>
            <a:pPr eaLnBrk="1" hangingPunct="1">
              <a:defRPr/>
            </a:pPr>
            <a:endParaRPr lang="ru-RU" smtClean="0"/>
          </a:p>
          <a:p>
            <a:pPr eaLnBrk="1" hangingPunct="1">
              <a:defRPr/>
            </a:pPr>
            <a:r>
              <a:rPr lang="ru-RU" smtClean="0"/>
              <a:t>Единицей плотности в СИ является килограмм на кубический метр (           )</a:t>
            </a:r>
          </a:p>
        </p:txBody>
      </p:sp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92950" y="4797425"/>
            <a:ext cx="1152525" cy="78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031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03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033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034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026" name="Object 15"/>
          <p:cNvGraphicFramePr>
            <a:graphicFrameLocks noChangeAspect="1"/>
          </p:cNvGraphicFramePr>
          <p:nvPr/>
        </p:nvGraphicFramePr>
        <p:xfrm>
          <a:off x="3059113" y="1052513"/>
          <a:ext cx="533400" cy="619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Формула" r:id="rId4" imgW="190335" imgH="215713" progId="Equation.3">
                  <p:embed/>
                </p:oleObj>
              </mc:Choice>
              <mc:Fallback>
                <p:oleObj name="Формула" r:id="rId4" imgW="190335" imgH="215713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9113" y="1052513"/>
                        <a:ext cx="533400" cy="619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5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16415" name="Picture 3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87675" y="2890838"/>
            <a:ext cx="2517775" cy="145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6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Сравни тела.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84313"/>
            <a:ext cx="8229600" cy="45307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mtClean="0"/>
              <a:t>Тела равного объема Тела равной массы</a:t>
            </a:r>
          </a:p>
        </p:txBody>
      </p:sp>
      <p:pic>
        <p:nvPicPr>
          <p:cNvPr id="21510" name="Picture 6" descr="resDCD92022-75AD-464E-8160-A663AAF0067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750" y="2205038"/>
            <a:ext cx="4057650" cy="379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3" name="Picture 9" descr="res188FD948-117A-49BF-B6DA-63DD99111DA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59338" y="2205038"/>
            <a:ext cx="3810000" cy="379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ontrols>
      <mc:AlternateContent xmlns:mc="http://schemas.openxmlformats.org/markup-compatibility/2006">
        <mc:Choice xmlns:v="urn:schemas-microsoft-com:vml" Requires="v">
          <p:control spid="2050" name="DefaultOcx" r:id="rId2" imgW="914400" imgH="228600"/>
        </mc:Choice>
        <mc:Fallback>
          <p:control name="DefaultOcx" r:id="rId2" imgW="914400" imgH="228600">
            <p:pic>
              <p:nvPicPr>
                <p:cNvPr id="0" name="DefaultOcx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0" y="0"/>
                  <a:ext cx="914400" cy="228600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2051" name="HTMLHidden1" r:id="rId3" imgW="914400" imgH="228600"/>
        </mc:Choice>
        <mc:Fallback>
          <p:control name="HTMLHidden1" r:id="rId3" imgW="914400" imgH="228600">
            <p:pic>
              <p:nvPicPr>
                <p:cNvPr id="0" name="HTMLHidden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0" y="0"/>
                  <a:ext cx="914400" cy="228600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21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500313" y="214313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pic>
        <p:nvPicPr>
          <p:cNvPr id="20484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50" y="92868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14480" y="642918"/>
            <a:ext cx="5715040" cy="292895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Гр2</a:t>
            </a: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 теме №4</a:t>
            </a: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4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101,106,111,33,35</a:t>
            </a: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48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500"/>
                            </p:stCondLst>
                            <p:childTnLst>
                              <p:par>
                                <p:cTn id="6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8500"/>
                            </p:stCondLst>
                            <p:childTnLst>
                              <p:par>
                                <p:cTn id="72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9500"/>
                            </p:stCondLst>
                            <p:childTnLst>
                              <p:par>
                                <p:cTn id="82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0"/>
                            </p:stCondLst>
                            <p:childTnLst>
                              <p:par>
                                <p:cTn id="86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500"/>
                            </p:stCondLst>
                            <p:childTnLst>
                              <p:par>
                                <p:cTn id="9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4" cstate="print"/>
          <a:srcRect l="9375" t="8789" r="11523" b="74365"/>
          <a:stretch>
            <a:fillRect/>
          </a:stretch>
        </p:blipFill>
        <p:spPr bwMode="auto">
          <a:xfrm>
            <a:off x="0" y="0"/>
            <a:ext cx="9144000" cy="200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1"/>
          <p:cNvPicPr>
            <a:picLocks noChangeAspect="1" noChangeArrowheads="1"/>
          </p:cNvPicPr>
          <p:nvPr/>
        </p:nvPicPr>
        <p:blipFill>
          <a:blip r:embed="rId4" cstate="print"/>
          <a:srcRect l="15820" t="57861" r="51367" b="16504"/>
          <a:stretch>
            <a:fillRect/>
          </a:stretch>
        </p:blipFill>
        <p:spPr bwMode="auto">
          <a:xfrm>
            <a:off x="0" y="2000240"/>
            <a:ext cx="6172302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285720" y="2500306"/>
            <a:ext cx="1571636" cy="646331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30км/с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25380" y="4836011"/>
            <a:ext cx="3500462" cy="646331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500м/с = ….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89930" y="2000240"/>
            <a:ext cx="3310962" cy="646331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500м/с =…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91616" y="4824894"/>
            <a:ext cx="2000264" cy="646331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30км/с +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98151" y="1961460"/>
            <a:ext cx="2000264" cy="646331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30км/с -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0" y="0"/>
            <a:ext cx="571472" cy="417494"/>
          </a:xfrm>
          <a:prstGeom prst="rect">
            <a:avLst/>
          </a:prstGeom>
          <a:solidFill>
            <a:srgbClr val="FFFFFF"/>
          </a:solidFill>
          <a:ln w="19050" cmpd="dbl">
            <a:solidFill>
              <a:srgbClr val="97470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21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6" cstate="print"/>
          <a:srcRect l="16992" t="25634" r="19726" b="66309"/>
          <a:stretch>
            <a:fillRect/>
          </a:stretch>
        </p:blipFill>
        <p:spPr bwMode="auto">
          <a:xfrm>
            <a:off x="0" y="71414"/>
            <a:ext cx="9144000" cy="78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6" cstate="print"/>
          <a:srcRect l="24125" t="44677" r="27980" b="43222"/>
          <a:stretch>
            <a:fillRect/>
          </a:stretch>
        </p:blipFill>
        <p:spPr bwMode="auto">
          <a:xfrm>
            <a:off x="0" y="857232"/>
            <a:ext cx="9144000" cy="1848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3357554" y="928670"/>
            <a:ext cx="1071570" cy="646331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60м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43636" y="928670"/>
            <a:ext cx="1285884" cy="646331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240м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39"/>
          <p:cNvGrpSpPr/>
          <p:nvPr/>
        </p:nvGrpSpPr>
        <p:grpSpPr>
          <a:xfrm>
            <a:off x="3428961" y="2285992"/>
            <a:ext cx="2786113" cy="1740269"/>
            <a:chOff x="428596" y="3709619"/>
            <a:chExt cx="3429000" cy="1740269"/>
          </a:xfrm>
        </p:grpSpPr>
        <p:grpSp>
          <p:nvGrpSpPr>
            <p:cNvPr id="3" name="Группа 11"/>
            <p:cNvGrpSpPr>
              <a:grpSpLocks/>
            </p:cNvGrpSpPr>
            <p:nvPr/>
          </p:nvGrpSpPr>
          <p:grpSpPr bwMode="auto">
            <a:xfrm>
              <a:off x="428596" y="3709619"/>
              <a:ext cx="3429000" cy="1740269"/>
              <a:chOff x="4429124" y="5560221"/>
              <a:chExt cx="2143141" cy="1068441"/>
            </a:xfrm>
          </p:grpSpPr>
          <p:sp>
            <p:nvSpPr>
              <p:cNvPr id="14" name="TextBox 8"/>
              <p:cNvSpPr txBox="1">
                <a:spLocks noChangeArrowheads="1"/>
              </p:cNvSpPr>
              <p:nvPr/>
            </p:nvSpPr>
            <p:spPr bwMode="auto">
              <a:xfrm>
                <a:off x="5357819" y="5757155"/>
                <a:ext cx="1214446" cy="6802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ru-RU" sz="6600" dirty="0"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en-US" sz="6600" b="1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66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lang="ru-RU" sz="66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5" name="Прямая соединительная линия 14"/>
              <p:cNvCxnSpPr/>
              <p:nvPr/>
            </p:nvCxnSpPr>
            <p:spPr>
              <a:xfrm flipV="1">
                <a:off x="4429124" y="6117674"/>
                <a:ext cx="928695" cy="17067"/>
              </a:xfrm>
              <a:prstGeom prst="line">
                <a:avLst/>
              </a:prstGeom>
              <a:ln w="63500">
                <a:solidFill>
                  <a:srgbClr val="000000"/>
                </a:solidFill>
              </a:ln>
              <a:scene3d>
                <a:camera prst="orthographicFront">
                  <a:rot lat="0" lon="0" rev="2154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" name="TextBox 10"/>
              <p:cNvSpPr txBox="1">
                <a:spLocks noChangeArrowheads="1"/>
              </p:cNvSpPr>
              <p:nvPr/>
            </p:nvSpPr>
            <p:spPr bwMode="auto">
              <a:xfrm>
                <a:off x="4760757" y="5560221"/>
                <a:ext cx="503147" cy="6235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6000" b="1" u="sng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en-US" sz="6000" b="1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6000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" name="TextBox 15"/>
              <p:cNvSpPr txBox="1">
                <a:spLocks noChangeArrowheads="1"/>
              </p:cNvSpPr>
              <p:nvPr/>
            </p:nvSpPr>
            <p:spPr bwMode="auto">
              <a:xfrm>
                <a:off x="4756759" y="6061936"/>
                <a:ext cx="462140" cy="5667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4800" b="1" dirty="0">
                    <a:solidFill>
                      <a:srgbClr val="339933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5400" b="1" dirty="0">
                    <a:solidFill>
                      <a:srgbClr val="339933"/>
                    </a:solidFill>
                    <a:latin typeface="Times New Roman" pitchFamily="18" charset="0"/>
                    <a:cs typeface="Times New Roman" pitchFamily="18" charset="0"/>
                  </a:rPr>
                  <a:t>t</a:t>
                </a:r>
                <a:endParaRPr lang="ru-RU" sz="48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5" name="Группа 38"/>
            <p:cNvGrpSpPr/>
            <p:nvPr/>
          </p:nvGrpSpPr>
          <p:grpSpPr>
            <a:xfrm>
              <a:off x="1159293" y="3857628"/>
              <a:ext cx="2156740" cy="571504"/>
              <a:chOff x="1241181" y="3857628"/>
              <a:chExt cx="2156740" cy="571504"/>
            </a:xfrm>
          </p:grpSpPr>
          <p:cxnSp>
            <p:nvCxnSpPr>
              <p:cNvPr id="12" name="Прямая со стрелкой 11"/>
              <p:cNvCxnSpPr/>
              <p:nvPr/>
            </p:nvCxnSpPr>
            <p:spPr>
              <a:xfrm>
                <a:off x="3080419" y="4427580"/>
                <a:ext cx="317502" cy="1552"/>
              </a:xfrm>
              <a:prstGeom prst="straightConnector1">
                <a:avLst/>
              </a:prstGeom>
              <a:ln w="41275">
                <a:solidFill>
                  <a:srgbClr val="FF000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Прямая со стрелкой 12"/>
              <p:cNvCxnSpPr/>
              <p:nvPr/>
            </p:nvCxnSpPr>
            <p:spPr>
              <a:xfrm>
                <a:off x="1241181" y="3857628"/>
                <a:ext cx="317502" cy="1552"/>
              </a:xfrm>
              <a:prstGeom prst="straightConnector1">
                <a:avLst/>
              </a:prstGeom>
              <a:ln w="41275">
                <a:solidFill>
                  <a:srgbClr val="0014AC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9" name="Группа 37"/>
          <p:cNvGrpSpPr/>
          <p:nvPr/>
        </p:nvGrpSpPr>
        <p:grpSpPr>
          <a:xfrm>
            <a:off x="6286512" y="2786058"/>
            <a:ext cx="2629572" cy="923330"/>
            <a:chOff x="-1700952" y="5577504"/>
            <a:chExt cx="2158985" cy="923330"/>
          </a:xfrm>
        </p:grpSpPr>
        <p:sp>
          <p:nvSpPr>
            <p:cNvPr id="19" name="TextBox 18"/>
            <p:cNvSpPr txBox="1"/>
            <p:nvPr/>
          </p:nvSpPr>
          <p:spPr>
            <a:xfrm>
              <a:off x="-1700952" y="5577504"/>
              <a:ext cx="2158985" cy="923330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5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5400" b="1" dirty="0" smtClean="0"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lang="en-US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5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5400" b="1" dirty="0" smtClean="0">
                  <a:solidFill>
                    <a:srgbClr val="365D21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</a:t>
              </a:r>
              <a:r>
                <a:rPr lang="en-US" sz="5400" b="1" dirty="0" smtClean="0">
                  <a:solidFill>
                    <a:srgbClr val="365D21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5400" dirty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0" name="Прямая со стрелкой 19"/>
            <p:cNvCxnSpPr/>
            <p:nvPr/>
          </p:nvCxnSpPr>
          <p:spPr>
            <a:xfrm>
              <a:off x="-728077" y="5857892"/>
              <a:ext cx="317502" cy="1552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</p:cxnSp>
        <p:cxnSp>
          <p:nvCxnSpPr>
            <p:cNvPr id="21" name="Прямая со стрелкой 20"/>
            <p:cNvCxnSpPr/>
            <p:nvPr/>
          </p:nvCxnSpPr>
          <p:spPr>
            <a:xfrm>
              <a:off x="-1583645" y="5715016"/>
              <a:ext cx="317502" cy="1552"/>
            </a:xfrm>
            <a:prstGeom prst="straightConnector1">
              <a:avLst/>
            </a:prstGeom>
            <a:ln w="38100">
              <a:solidFill>
                <a:srgbClr val="0014AC"/>
              </a:solidFill>
              <a:headEnd type="none" w="med" len="med"/>
              <a:tailEnd type="triangle" w="med" len="med"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</p:cxnSp>
      </p:grpSp>
      <p:sp>
        <p:nvSpPr>
          <p:cNvPr id="22" name="TextBox 21"/>
          <p:cNvSpPr txBox="1"/>
          <p:nvPr/>
        </p:nvSpPr>
        <p:spPr>
          <a:xfrm>
            <a:off x="3428992" y="1714488"/>
            <a:ext cx="107157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1м/с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357950" y="1714488"/>
            <a:ext cx="107157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4м/с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Группа 11"/>
          <p:cNvGrpSpPr>
            <a:grpSpLocks/>
          </p:cNvGrpSpPr>
          <p:nvPr/>
        </p:nvGrpSpPr>
        <p:grpSpPr bwMode="auto">
          <a:xfrm>
            <a:off x="2214546" y="3887866"/>
            <a:ext cx="2457431" cy="1541398"/>
            <a:chOff x="3659826" y="5560221"/>
            <a:chExt cx="1890312" cy="946343"/>
          </a:xfrm>
        </p:grpSpPr>
        <p:sp>
          <p:nvSpPr>
            <p:cNvPr id="29" name="TextBox 8"/>
            <p:cNvSpPr txBox="1">
              <a:spLocks noChangeArrowheads="1"/>
            </p:cNvSpPr>
            <p:nvPr/>
          </p:nvSpPr>
          <p:spPr bwMode="auto">
            <a:xfrm>
              <a:off x="3659826" y="5704959"/>
              <a:ext cx="824276" cy="5668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5400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5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0" name="Прямая соединительная линия 29"/>
            <p:cNvCxnSpPr/>
            <p:nvPr/>
          </p:nvCxnSpPr>
          <p:spPr>
            <a:xfrm flipV="1">
              <a:off x="4489584" y="5994908"/>
              <a:ext cx="928695" cy="17067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Box 10"/>
            <p:cNvSpPr txBox="1">
              <a:spLocks noChangeArrowheads="1"/>
            </p:cNvSpPr>
            <p:nvPr/>
          </p:nvSpPr>
          <p:spPr bwMode="auto">
            <a:xfrm>
              <a:off x="4760757" y="5560221"/>
              <a:ext cx="615547" cy="510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4800" b="1" u="sng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60</a:t>
              </a:r>
              <a:endParaRPr lang="ru-RU" sz="48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" name="TextBox 15"/>
            <p:cNvSpPr txBox="1">
              <a:spLocks noChangeArrowheads="1"/>
            </p:cNvSpPr>
            <p:nvPr/>
          </p:nvSpPr>
          <p:spPr bwMode="auto">
            <a:xfrm>
              <a:off x="4668835" y="6071957"/>
              <a:ext cx="881303" cy="4346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40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4000" b="1" dirty="0" smtClean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60</a:t>
              </a:r>
              <a:endParaRPr lang="ru-RU" sz="40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1" name="Группа 11"/>
          <p:cNvGrpSpPr>
            <a:grpSpLocks/>
          </p:cNvGrpSpPr>
          <p:nvPr/>
        </p:nvGrpSpPr>
        <p:grpSpPr bwMode="auto">
          <a:xfrm>
            <a:off x="6215074" y="3857628"/>
            <a:ext cx="2571770" cy="1735945"/>
            <a:chOff x="3571875" y="5516363"/>
            <a:chExt cx="1978263" cy="1065786"/>
          </a:xfrm>
        </p:grpSpPr>
        <p:sp>
          <p:nvSpPr>
            <p:cNvPr id="38" name="TextBox 8"/>
            <p:cNvSpPr txBox="1">
              <a:spLocks noChangeArrowheads="1"/>
            </p:cNvSpPr>
            <p:nvPr/>
          </p:nvSpPr>
          <p:spPr bwMode="auto">
            <a:xfrm>
              <a:off x="3571875" y="5757157"/>
              <a:ext cx="851741" cy="6802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6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6600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6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9" name="Прямая соединительная линия 38"/>
            <p:cNvCxnSpPr/>
            <p:nvPr/>
          </p:nvCxnSpPr>
          <p:spPr>
            <a:xfrm flipV="1">
              <a:off x="4489584" y="6086536"/>
              <a:ext cx="928695" cy="17067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TextBox 10"/>
            <p:cNvSpPr txBox="1">
              <a:spLocks noChangeArrowheads="1"/>
            </p:cNvSpPr>
            <p:nvPr/>
          </p:nvSpPr>
          <p:spPr bwMode="auto">
            <a:xfrm>
              <a:off x="4484076" y="5516363"/>
              <a:ext cx="1029857" cy="6235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6000" b="1" u="sng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240</a:t>
              </a:r>
              <a:endParaRPr lang="ru-RU" sz="60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" name="TextBox 15"/>
            <p:cNvSpPr txBox="1">
              <a:spLocks noChangeArrowheads="1"/>
            </p:cNvSpPr>
            <p:nvPr/>
          </p:nvSpPr>
          <p:spPr bwMode="auto">
            <a:xfrm>
              <a:off x="4668835" y="6071957"/>
              <a:ext cx="881303" cy="510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48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4800" b="1" dirty="0" smtClean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60</a:t>
              </a:r>
              <a:endParaRPr lang="ru-RU" sz="48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0" y="5929330"/>
            <a:ext cx="9144000" cy="954107"/>
          </a:xfrm>
          <a:prstGeom prst="rect">
            <a:avLst/>
          </a:prstGeom>
          <a:noFill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0" y="1972567"/>
            <a:ext cx="3071802" cy="1815882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i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Дано:</a:t>
            </a:r>
          </a:p>
          <a:p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 =  1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мин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60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</a:p>
          <a:p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60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240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2800" i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Найти</a:t>
            </a:r>
            <a:r>
              <a:rPr lang="ru-RU" sz="28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v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 Box 2"/>
          <p:cNvSpPr txBox="1">
            <a:spLocks noChangeArrowheads="1"/>
          </p:cNvSpPr>
          <p:nvPr/>
        </p:nvSpPr>
        <p:spPr bwMode="auto">
          <a:xfrm>
            <a:off x="0" y="0"/>
            <a:ext cx="571472" cy="417494"/>
          </a:xfrm>
          <a:prstGeom prst="rect">
            <a:avLst/>
          </a:prstGeom>
          <a:solidFill>
            <a:srgbClr val="FFFFFF"/>
          </a:solidFill>
          <a:ln w="19050" cmpd="dbl">
            <a:solidFill>
              <a:srgbClr val="97470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22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22" grpId="0" animBg="1"/>
      <p:bldP spid="23" grpId="0" animBg="1"/>
      <p:bldP spid="42" grpId="0" animBg="1"/>
      <p:bldP spid="37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5" name="Picture 3"/>
          <p:cNvPicPr>
            <a:picLocks noChangeAspect="1" noChangeArrowheads="1"/>
          </p:cNvPicPr>
          <p:nvPr/>
        </p:nvPicPr>
        <p:blipFill>
          <a:blip r:embed="rId5" cstate="print"/>
          <a:srcRect l="31258" t="58052" r="36642" b="11377"/>
          <a:stretch>
            <a:fillRect/>
          </a:stretch>
        </p:blipFill>
        <p:spPr bwMode="auto">
          <a:xfrm>
            <a:off x="1928794" y="1142984"/>
            <a:ext cx="4500594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 cstate="print"/>
          <a:srcRect l="16992" t="33691" r="19726" b="54590"/>
          <a:stretch>
            <a:fillRect/>
          </a:stretch>
        </p:blipFill>
        <p:spPr bwMode="auto">
          <a:xfrm>
            <a:off x="0" y="71414"/>
            <a:ext cx="9144000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500034" y="2357430"/>
            <a:ext cx="1571636" cy="646331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апогей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00826" y="2143116"/>
            <a:ext cx="1928826" cy="646331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перигей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71736" y="3786190"/>
            <a:ext cx="1214446" cy="1107996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en-US" sz="6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ап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86380" y="3786190"/>
            <a:ext cx="1214446" cy="1107996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en-US" sz="6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000496" y="3714752"/>
            <a:ext cx="857256" cy="1107996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en-US" sz="6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&lt;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143636" y="2714620"/>
            <a:ext cx="1500198" cy="646331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8 км/с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7158" y="3071810"/>
            <a:ext cx="1928826" cy="646331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7,8 км/с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5000636"/>
            <a:ext cx="9144000" cy="954107"/>
          </a:xfrm>
          <a:prstGeom prst="rect">
            <a:avLst/>
          </a:prstGeom>
          <a:noFill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0" y="0"/>
            <a:ext cx="571472" cy="417494"/>
          </a:xfrm>
          <a:prstGeom prst="rect">
            <a:avLst/>
          </a:prstGeom>
          <a:solidFill>
            <a:srgbClr val="FFFFFF"/>
          </a:solidFill>
          <a:ln w="19050" cmpd="dbl">
            <a:solidFill>
              <a:srgbClr val="97470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23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1000"/>
                                        <p:tgtEl>
                                          <p:spTgt spid="542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2"/>
          <p:cNvPicPr>
            <a:picLocks noChangeAspect="1" noChangeArrowheads="1"/>
          </p:cNvPicPr>
          <p:nvPr/>
        </p:nvPicPr>
        <p:blipFill>
          <a:blip r:embed="rId3"/>
          <a:srcRect l="35625" t="26463" r="56966" b="50853"/>
          <a:stretch>
            <a:fillRect/>
          </a:stretch>
        </p:blipFill>
        <p:spPr bwMode="auto">
          <a:xfrm>
            <a:off x="0" y="-25"/>
            <a:ext cx="2786050" cy="4798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 l="37114" t="65882" r="55937" b="13235"/>
          <a:stretch>
            <a:fillRect/>
          </a:stretch>
        </p:blipFill>
        <p:spPr bwMode="auto">
          <a:xfrm>
            <a:off x="2786050" y="0"/>
            <a:ext cx="3000396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16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16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6" cstate="print"/>
          <a:srcRect l="32408" t="37645" r="59782" b="54710"/>
          <a:stretch>
            <a:fillRect/>
          </a:stretch>
        </p:blipFill>
        <p:spPr bwMode="auto">
          <a:xfrm>
            <a:off x="2500298" y="1928802"/>
            <a:ext cx="4500594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Овал 5"/>
          <p:cNvSpPr/>
          <p:nvPr/>
        </p:nvSpPr>
        <p:spPr bwMode="auto">
          <a:xfrm>
            <a:off x="4714876" y="2000240"/>
            <a:ext cx="357190" cy="357190"/>
          </a:xfrm>
          <a:prstGeom prst="ellipse">
            <a:avLst/>
          </a:prstGeom>
          <a:solidFill>
            <a:srgbClr val="006600"/>
          </a:solidFill>
          <a:ln w="3810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 dirty="0">
              <a:solidFill>
                <a:srgbClr val="0066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1142984"/>
            <a:ext cx="3000396" cy="76944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ЭЛЛИПС-</a:t>
            </a:r>
            <a:endParaRPr lang="ru-RU" sz="4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2571736" y="1500174"/>
            <a:ext cx="1428760" cy="857256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072198" y="3929066"/>
            <a:ext cx="3000396" cy="76944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перигелий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929454" y="2857496"/>
            <a:ext cx="642942" cy="60529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  <a:spcBef>
                <a:spcPts val="600"/>
              </a:spcBef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</a:p>
        </p:txBody>
      </p:sp>
      <p:cxnSp>
        <p:nvCxnSpPr>
          <p:cNvPr id="12" name="Прямая со стрелкой 11"/>
          <p:cNvCxnSpPr/>
          <p:nvPr/>
        </p:nvCxnSpPr>
        <p:spPr>
          <a:xfrm rot="5400000" flipH="1" flipV="1">
            <a:off x="6536546" y="3607595"/>
            <a:ext cx="785819" cy="142877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71406" y="2714620"/>
            <a:ext cx="2143108" cy="76944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афелий</a:t>
            </a:r>
            <a:endParaRPr lang="ru-RU" sz="4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071670" y="2786058"/>
            <a:ext cx="642942" cy="60529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  <a:spcBef>
                <a:spcPts val="600"/>
              </a:spcBef>
            </a:pP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786182" y="4500570"/>
            <a:ext cx="2214578" cy="76944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Солнце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786150" y="0"/>
            <a:ext cx="5357850" cy="76944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Первый </a:t>
            </a:r>
            <a:r>
              <a:rPr lang="ru-RU" sz="4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Кеплера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 rot="5400000" flipH="1" flipV="1">
            <a:off x="4572000" y="3714752"/>
            <a:ext cx="1357322" cy="642942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29"/>
          <p:cNvGrpSpPr/>
          <p:nvPr/>
        </p:nvGrpSpPr>
        <p:grpSpPr>
          <a:xfrm>
            <a:off x="5429256" y="2730949"/>
            <a:ext cx="714380" cy="714380"/>
            <a:chOff x="7786710" y="857232"/>
            <a:chExt cx="714380" cy="714380"/>
          </a:xfrm>
        </p:grpSpPr>
        <p:sp>
          <p:nvSpPr>
            <p:cNvPr id="23" name="Овал 22"/>
            <p:cNvSpPr/>
            <p:nvPr/>
          </p:nvSpPr>
          <p:spPr bwMode="auto">
            <a:xfrm>
              <a:off x="7786710" y="857232"/>
              <a:ext cx="714380" cy="714380"/>
            </a:xfrm>
            <a:prstGeom prst="ellipse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dirty="0">
                <a:solidFill>
                  <a:srgbClr val="006600"/>
                </a:solidFill>
              </a:endParaRPr>
            </a:p>
          </p:txBody>
        </p:sp>
        <p:sp>
          <p:nvSpPr>
            <p:cNvPr id="25" name="Овал 24"/>
            <p:cNvSpPr/>
            <p:nvPr/>
          </p:nvSpPr>
          <p:spPr>
            <a:xfrm>
              <a:off x="7974488" y="1038888"/>
              <a:ext cx="357190" cy="357190"/>
            </a:xfrm>
            <a:prstGeom prst="ellips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142844" y="4945527"/>
            <a:ext cx="1214446" cy="923330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аф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302302" y="4929198"/>
            <a:ext cx="1214446" cy="923330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391985" y="4939405"/>
            <a:ext cx="857256" cy="923330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&lt;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643702" y="4643446"/>
            <a:ext cx="1857420" cy="769441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зима</a:t>
            </a:r>
            <a:endParaRPr lang="ru-RU" sz="4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0" y="3500438"/>
            <a:ext cx="1857420" cy="769441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лето</a:t>
            </a:r>
            <a:endParaRPr lang="ru-RU" sz="4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143372" y="928670"/>
            <a:ext cx="1857388" cy="76944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44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0" y="0"/>
            <a:ext cx="1928794" cy="769441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№107б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000760" y="1285860"/>
            <a:ext cx="1571636" cy="646331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30км/с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0" y="5929330"/>
            <a:ext cx="9144000" cy="954107"/>
          </a:xfrm>
          <a:prstGeom prst="rect">
            <a:avLst/>
          </a:prstGeom>
          <a:noFill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0"/>
                            </p:stCondLst>
                            <p:childTnLst>
                              <p:par>
                                <p:cTn id="2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1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1" grpId="0" animBg="1"/>
      <p:bldP spid="14" grpId="0" animBg="1"/>
      <p:bldP spid="15" grpId="0" animBg="1"/>
      <p:bldP spid="20" grpId="0" animBg="1"/>
      <p:bldP spid="26" grpId="0" animBg="1"/>
      <p:bldP spid="28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40" grpId="0" animBg="1"/>
      <p:bldP spid="27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6" cstate="print"/>
          <a:srcRect l="9375" t="15381" r="10937" b="70703"/>
          <a:stretch>
            <a:fillRect/>
          </a:stretch>
        </p:blipFill>
        <p:spPr bwMode="auto">
          <a:xfrm>
            <a:off x="0" y="71414"/>
            <a:ext cx="9144000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Группа 41"/>
          <p:cNvGrpSpPr>
            <a:grpSpLocks/>
          </p:cNvGrpSpPr>
          <p:nvPr/>
        </p:nvGrpSpPr>
        <p:grpSpPr bwMode="auto">
          <a:xfrm rot="10800000">
            <a:off x="2428860" y="1714488"/>
            <a:ext cx="2417888" cy="173038"/>
            <a:chOff x="3286120" y="5710464"/>
            <a:chExt cx="2418438" cy="173081"/>
          </a:xfrm>
        </p:grpSpPr>
        <p:grpSp>
          <p:nvGrpSpPr>
            <p:cNvPr id="3" name="Группа 40"/>
            <p:cNvGrpSpPr>
              <a:grpSpLocks/>
            </p:cNvGrpSpPr>
            <p:nvPr/>
          </p:nvGrpSpPr>
          <p:grpSpPr bwMode="auto">
            <a:xfrm>
              <a:off x="3286120" y="5710464"/>
              <a:ext cx="2286008" cy="173081"/>
              <a:chOff x="3286120" y="5710464"/>
              <a:chExt cx="2286008" cy="173081"/>
            </a:xfrm>
          </p:grpSpPr>
          <p:sp>
            <p:nvSpPr>
              <p:cNvPr id="9" name="Rectangle 10"/>
              <p:cNvSpPr>
                <a:spLocks noChangeArrowheads="1"/>
              </p:cNvSpPr>
              <p:nvPr/>
            </p:nvSpPr>
            <p:spPr bwMode="auto">
              <a:xfrm>
                <a:off x="3286120" y="5715016"/>
                <a:ext cx="571500" cy="168529"/>
              </a:xfrm>
              <a:prstGeom prst="rect">
                <a:avLst/>
              </a:prstGeom>
              <a:solidFill>
                <a:srgbClr val="0033CC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" name="Rectangle 10"/>
              <p:cNvSpPr>
                <a:spLocks noChangeArrowheads="1"/>
              </p:cNvSpPr>
              <p:nvPr/>
            </p:nvSpPr>
            <p:spPr bwMode="auto">
              <a:xfrm>
                <a:off x="3857620" y="5710464"/>
                <a:ext cx="571500" cy="168529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" name="Rectangle 10"/>
              <p:cNvSpPr>
                <a:spLocks noChangeArrowheads="1"/>
              </p:cNvSpPr>
              <p:nvPr/>
            </p:nvSpPr>
            <p:spPr bwMode="auto">
              <a:xfrm>
                <a:off x="5000628" y="5715016"/>
                <a:ext cx="571500" cy="168529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" name="Rectangle 10"/>
              <p:cNvSpPr>
                <a:spLocks noChangeArrowheads="1"/>
              </p:cNvSpPr>
              <p:nvPr/>
            </p:nvSpPr>
            <p:spPr bwMode="auto">
              <a:xfrm>
                <a:off x="4429124" y="5715016"/>
                <a:ext cx="571500" cy="168529"/>
              </a:xfrm>
              <a:prstGeom prst="rect">
                <a:avLst/>
              </a:prstGeom>
              <a:solidFill>
                <a:srgbClr val="0033CC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cxnSp>
          <p:nvCxnSpPr>
            <p:cNvPr id="7" name="Прямая со стрелкой 6"/>
            <p:cNvCxnSpPr/>
            <p:nvPr/>
          </p:nvCxnSpPr>
          <p:spPr>
            <a:xfrm>
              <a:off x="5204382" y="5799386"/>
              <a:ext cx="500176" cy="1588"/>
            </a:xfrm>
            <a:prstGeom prst="straightConnector1">
              <a:avLst/>
            </a:prstGeom>
            <a:ln w="793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785786" y="1755767"/>
            <a:ext cx="571500" cy="168275"/>
          </a:xfrm>
          <a:prstGeom prst="rect">
            <a:avLst/>
          </a:prstGeom>
          <a:solidFill>
            <a:srgbClr val="0033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571472" y="2000240"/>
            <a:ext cx="957262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2м/с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41"/>
          <p:cNvGrpSpPr>
            <a:grpSpLocks/>
          </p:cNvGrpSpPr>
          <p:nvPr/>
        </p:nvGrpSpPr>
        <p:grpSpPr bwMode="auto">
          <a:xfrm>
            <a:off x="5072066" y="2500306"/>
            <a:ext cx="1846518" cy="173038"/>
            <a:chOff x="3857620" y="5710464"/>
            <a:chExt cx="1846938" cy="173081"/>
          </a:xfrm>
        </p:grpSpPr>
        <p:grpSp>
          <p:nvGrpSpPr>
            <p:cNvPr id="5" name="Группа 40"/>
            <p:cNvGrpSpPr>
              <a:grpSpLocks/>
            </p:cNvGrpSpPr>
            <p:nvPr/>
          </p:nvGrpSpPr>
          <p:grpSpPr bwMode="auto">
            <a:xfrm>
              <a:off x="3857620" y="5710464"/>
              <a:ext cx="1714508" cy="173081"/>
              <a:chOff x="3857620" y="5710464"/>
              <a:chExt cx="1714508" cy="173081"/>
            </a:xfrm>
          </p:grpSpPr>
          <p:sp>
            <p:nvSpPr>
              <p:cNvPr id="19" name="Rectangle 10"/>
              <p:cNvSpPr>
                <a:spLocks noChangeArrowheads="1"/>
              </p:cNvSpPr>
              <p:nvPr/>
            </p:nvSpPr>
            <p:spPr bwMode="auto">
              <a:xfrm>
                <a:off x="3857620" y="5710464"/>
                <a:ext cx="571500" cy="168529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" name="Rectangle 10"/>
              <p:cNvSpPr>
                <a:spLocks noChangeArrowheads="1"/>
              </p:cNvSpPr>
              <p:nvPr/>
            </p:nvSpPr>
            <p:spPr bwMode="auto">
              <a:xfrm>
                <a:off x="5000628" y="5715016"/>
                <a:ext cx="571500" cy="168529"/>
              </a:xfrm>
              <a:prstGeom prst="rect">
                <a:avLst/>
              </a:prstGeom>
              <a:solidFill>
                <a:srgbClr val="FF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" name="Rectangle 10"/>
              <p:cNvSpPr>
                <a:spLocks noChangeArrowheads="1"/>
              </p:cNvSpPr>
              <p:nvPr/>
            </p:nvSpPr>
            <p:spPr bwMode="auto">
              <a:xfrm>
                <a:off x="4429124" y="5715016"/>
                <a:ext cx="571500" cy="168529"/>
              </a:xfrm>
              <a:prstGeom prst="rect">
                <a:avLst/>
              </a:prstGeom>
              <a:solidFill>
                <a:srgbClr val="0033CC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cxnSp>
          <p:nvCxnSpPr>
            <p:cNvPr id="17" name="Прямая со стрелкой 16"/>
            <p:cNvCxnSpPr/>
            <p:nvPr/>
          </p:nvCxnSpPr>
          <p:spPr>
            <a:xfrm>
              <a:off x="5204382" y="5799386"/>
              <a:ext cx="500176" cy="1588"/>
            </a:xfrm>
            <a:prstGeom prst="straightConnector1">
              <a:avLst/>
            </a:prstGeom>
            <a:ln w="793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2143108" y="1955061"/>
            <a:ext cx="178125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велосип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4" name="Прямая со стрелкой 23"/>
          <p:cNvCxnSpPr/>
          <p:nvPr/>
        </p:nvCxnSpPr>
        <p:spPr>
          <a:xfrm>
            <a:off x="2214546" y="2214554"/>
            <a:ext cx="428628" cy="158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6143636" y="1714488"/>
            <a:ext cx="136505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ветра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Прямая со стрелкой 25"/>
          <p:cNvCxnSpPr/>
          <p:nvPr/>
        </p:nvCxnSpPr>
        <p:spPr>
          <a:xfrm>
            <a:off x="6143636" y="1928802"/>
            <a:ext cx="428628" cy="158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0" y="3071810"/>
            <a:ext cx="9144000" cy="954107"/>
          </a:xfrm>
          <a:prstGeom prst="rect">
            <a:avLst/>
          </a:prstGeom>
          <a:noFill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 Box 2"/>
          <p:cNvSpPr txBox="1">
            <a:spLocks noChangeArrowheads="1"/>
          </p:cNvSpPr>
          <p:nvPr/>
        </p:nvSpPr>
        <p:spPr bwMode="auto">
          <a:xfrm>
            <a:off x="0" y="0"/>
            <a:ext cx="571472" cy="417494"/>
          </a:xfrm>
          <a:prstGeom prst="rect">
            <a:avLst/>
          </a:prstGeom>
          <a:solidFill>
            <a:srgbClr val="FFFFFF"/>
          </a:solidFill>
          <a:ln w="19050" cmpd="dbl">
            <a:solidFill>
              <a:srgbClr val="97470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24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22" grpId="0"/>
      <p:bldP spid="25" grpId="0"/>
      <p:bldP spid="23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5" cstate="print"/>
          <a:srcRect l="17578" t="10254" r="19140" b="80682"/>
          <a:stretch>
            <a:fillRect/>
          </a:stretch>
        </p:blipFill>
        <p:spPr bwMode="auto">
          <a:xfrm>
            <a:off x="0" y="0"/>
            <a:ext cx="9144000" cy="78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 cstate="print"/>
          <a:srcRect l="17578" t="29206" r="56713" b="10644"/>
          <a:stretch>
            <a:fillRect/>
          </a:stretch>
        </p:blipFill>
        <p:spPr bwMode="auto">
          <a:xfrm>
            <a:off x="0" y="857232"/>
            <a:ext cx="3714776" cy="5214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3357554" y="928670"/>
            <a:ext cx="3260636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предел измерения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6643702" y="928670"/>
            <a:ext cx="250029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……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3571868" y="1500174"/>
            <a:ext cx="2424062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цена деления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6357950" y="1500174"/>
            <a:ext cx="200026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…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3428992" y="2428868"/>
            <a:ext cx="1428760" cy="5847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4786315" y="2448255"/>
            <a:ext cx="4357686" cy="5847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800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3200" b="1" baseline="30000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-500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3200" b="1" baseline="30000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=300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5929330"/>
            <a:ext cx="9144000" cy="954107"/>
          </a:xfrm>
          <a:prstGeom prst="rect">
            <a:avLst/>
          </a:prstGeom>
          <a:noFill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/>
      <p:bldP spid="9" grpId="0" animBg="1"/>
      <p:bldP spid="10" grpId="0" animBg="1"/>
      <p:bldP spid="11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7" cstate="print"/>
          <a:srcRect l="21039" t="25085" r="19140" b="71711"/>
          <a:stretch>
            <a:fillRect/>
          </a:stretch>
        </p:blipFill>
        <p:spPr bwMode="auto">
          <a:xfrm>
            <a:off x="0" y="0"/>
            <a:ext cx="9144000" cy="500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7" cstate="print"/>
          <a:srcRect l="53662" t="34973" r="23870" b="10644"/>
          <a:stretch>
            <a:fillRect/>
          </a:stretch>
        </p:blipFill>
        <p:spPr bwMode="auto">
          <a:xfrm>
            <a:off x="142844" y="944358"/>
            <a:ext cx="3429024" cy="4979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0" y="500042"/>
            <a:ext cx="8643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делить  объём тела, который не помещается в мензурке. 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7" cstate="print"/>
          <a:srcRect l="53662" t="46798" r="23870" b="15243"/>
          <a:stretch>
            <a:fillRect/>
          </a:stretch>
        </p:blipFill>
        <p:spPr bwMode="auto">
          <a:xfrm>
            <a:off x="5143504" y="928670"/>
            <a:ext cx="4071966" cy="4127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7" cstate="print"/>
          <a:srcRect l="57998" t="34973" r="35301" b="52032"/>
          <a:stretch>
            <a:fillRect/>
          </a:stretch>
        </p:blipFill>
        <p:spPr bwMode="auto">
          <a:xfrm>
            <a:off x="5857884" y="1785926"/>
            <a:ext cx="1214446" cy="1413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8001898" y="3623779"/>
            <a:ext cx="785818" cy="1285884"/>
          </a:xfrm>
          <a:prstGeom prst="rect">
            <a:avLst/>
          </a:prstGeom>
          <a:solidFill>
            <a:schemeClr val="accent1">
              <a:alpha val="5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5929354" y="4614488"/>
            <a:ext cx="1428760" cy="5847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7358114" y="4575708"/>
            <a:ext cx="1428759" cy="5847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19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71472" y="2786058"/>
            <a:ext cx="1383641" cy="1127769"/>
          </a:xfrm>
          <a:prstGeom prst="rect">
            <a:avLst/>
          </a:prstGeom>
          <a:solidFill>
            <a:schemeClr val="accent1">
              <a:alpha val="5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4010703" y="3357562"/>
            <a:ext cx="1571635" cy="5847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19 </a:t>
            </a: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kumimoji="0" lang="ru-RU" sz="3200" b="1" i="0" u="sng" strike="noStrike" cap="none" normalizeH="0" baseline="30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   </a:t>
            </a:r>
            <a:endParaRPr kumimoji="0" lang="ru-RU" sz="2800" b="1" i="0" u="sng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3857620" y="3899442"/>
            <a:ext cx="1714512" cy="5847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659931" y="1874335"/>
            <a:ext cx="1643074" cy="1357322"/>
          </a:xfrm>
          <a:prstGeom prst="rect">
            <a:avLst/>
          </a:prstGeom>
          <a:solidFill>
            <a:schemeClr val="accent1">
              <a:alpha val="5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0" y="5903917"/>
            <a:ext cx="9144000" cy="954107"/>
          </a:xfrm>
          <a:prstGeom prst="rect">
            <a:avLst/>
          </a:prstGeom>
          <a:noFill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0" y="928670"/>
            <a:ext cx="571472" cy="417494"/>
          </a:xfrm>
          <a:prstGeom prst="rect">
            <a:avLst/>
          </a:prstGeom>
          <a:solidFill>
            <a:srgbClr val="FFFFFF"/>
          </a:solidFill>
          <a:ln w="19050" cmpd="dbl">
            <a:solidFill>
              <a:srgbClr val="97470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25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/>
          <p:cNvPicPr>
            <a:picLocks noChangeAspect="1" noChangeArrowheads="1"/>
          </p:cNvPicPr>
          <p:nvPr/>
        </p:nvPicPr>
        <p:blipFill>
          <a:blip r:embed="rId4"/>
          <a:srcRect l="28594" t="34167" r="51718" b="55651"/>
          <a:stretch>
            <a:fillRect/>
          </a:stretch>
        </p:blipFill>
        <p:spPr bwMode="auto">
          <a:xfrm>
            <a:off x="0" y="-24"/>
            <a:ext cx="5647784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/>
          <a:srcRect l="28594" t="46120" r="51718" b="43255"/>
          <a:stretch>
            <a:fillRect/>
          </a:stretch>
        </p:blipFill>
        <p:spPr bwMode="auto">
          <a:xfrm>
            <a:off x="0" y="1643050"/>
            <a:ext cx="5647784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/>
          <a:srcRect l="28594" t="58959" r="51718" b="23333"/>
          <a:stretch>
            <a:fillRect/>
          </a:stretch>
        </p:blipFill>
        <p:spPr bwMode="auto">
          <a:xfrm>
            <a:off x="-32" y="3571876"/>
            <a:ext cx="5647784" cy="2857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2707" name="Picture 3"/>
          <p:cNvPicPr>
            <a:picLocks noChangeAspect="1" noChangeArrowheads="1"/>
          </p:cNvPicPr>
          <p:nvPr/>
        </p:nvPicPr>
        <p:blipFill>
          <a:blip r:embed="rId5"/>
          <a:srcRect l="48750" t="38333" r="25937" b="51667"/>
          <a:stretch>
            <a:fillRect/>
          </a:stretch>
        </p:blipFill>
        <p:spPr bwMode="auto">
          <a:xfrm>
            <a:off x="3036159" y="5357826"/>
            <a:ext cx="6107841" cy="1357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7572364" y="0"/>
            <a:ext cx="15716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стр.52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727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727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/>
          <p:cNvPicPr>
            <a:picLocks noChangeAspect="1" noChangeArrowheads="1"/>
          </p:cNvPicPr>
          <p:nvPr/>
        </p:nvPicPr>
        <p:blipFill>
          <a:blip r:embed="rId3">
            <a:lum bright="-20000" contrast="30000"/>
          </a:blip>
          <a:srcRect l="26719" t="11666" r="28750" b="78490"/>
          <a:stretch>
            <a:fillRect/>
          </a:stretch>
        </p:blipFill>
        <p:spPr bwMode="auto">
          <a:xfrm>
            <a:off x="-1" y="0"/>
            <a:ext cx="9156501" cy="1500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lum bright="-20000" contrast="30000"/>
          </a:blip>
          <a:srcRect l="26719" t="25338" r="28750" b="58802"/>
          <a:stretch>
            <a:fillRect/>
          </a:stretch>
        </p:blipFill>
        <p:spPr bwMode="auto">
          <a:xfrm>
            <a:off x="-12501" y="1643050"/>
            <a:ext cx="9156501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lum bright="-20000" contrast="30000"/>
          </a:blip>
          <a:srcRect l="26719" t="45573" r="28750" b="40755"/>
          <a:stretch>
            <a:fillRect/>
          </a:stretch>
        </p:blipFill>
        <p:spPr bwMode="auto">
          <a:xfrm>
            <a:off x="0" y="3929066"/>
            <a:ext cx="9156501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7643802" y="6334780"/>
            <a:ext cx="15001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стр.53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737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/>
          <p:cNvPicPr>
            <a:picLocks noChangeAspect="1" noChangeArrowheads="1"/>
          </p:cNvPicPr>
          <p:nvPr/>
        </p:nvPicPr>
        <p:blipFill>
          <a:blip r:embed="rId4"/>
          <a:srcRect l="27656" t="10000" r="55755" b="57500"/>
          <a:stretch>
            <a:fillRect/>
          </a:stretch>
        </p:blipFill>
        <p:spPr bwMode="auto">
          <a:xfrm>
            <a:off x="-1" y="0"/>
            <a:ext cx="4213485" cy="4643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/>
          <a:srcRect l="47630" t="10000" r="29687" b="57500"/>
          <a:stretch>
            <a:fillRect/>
          </a:stretch>
        </p:blipFill>
        <p:spPr bwMode="auto">
          <a:xfrm>
            <a:off x="3737173" y="0"/>
            <a:ext cx="5406827" cy="4357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4755" name="Picture 3"/>
          <p:cNvPicPr>
            <a:picLocks noChangeAspect="1" noChangeArrowheads="1"/>
          </p:cNvPicPr>
          <p:nvPr/>
        </p:nvPicPr>
        <p:blipFill>
          <a:blip r:embed="rId5"/>
          <a:srcRect l="28125" t="23333" r="48437" b="45000"/>
          <a:stretch>
            <a:fillRect/>
          </a:stretch>
        </p:blipFill>
        <p:spPr bwMode="auto">
          <a:xfrm>
            <a:off x="4816425" y="3786190"/>
            <a:ext cx="4041855" cy="3071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/>
          <a:srcRect l="28125" t="74167" r="60156" b="11666"/>
          <a:stretch>
            <a:fillRect/>
          </a:stretch>
        </p:blipFill>
        <p:spPr bwMode="auto">
          <a:xfrm>
            <a:off x="-1" y="4500570"/>
            <a:ext cx="3466809" cy="2357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47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47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747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747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new_year4">
  <a:themeElements>
    <a:clrScheme name="new year4 3">
      <a:dk1>
        <a:srgbClr val="1A1A70"/>
      </a:dk1>
      <a:lt1>
        <a:srgbClr val="FFFFFF"/>
      </a:lt1>
      <a:dk2>
        <a:srgbClr val="243D8C"/>
      </a:dk2>
      <a:lt2>
        <a:srgbClr val="DDDDDD"/>
      </a:lt2>
      <a:accent1>
        <a:srgbClr val="3E78C6"/>
      </a:accent1>
      <a:accent2>
        <a:srgbClr val="84A1E8"/>
      </a:accent2>
      <a:accent3>
        <a:srgbClr val="FFFFFF"/>
      </a:accent3>
      <a:accent4>
        <a:srgbClr val="14145F"/>
      </a:accent4>
      <a:accent5>
        <a:srgbClr val="AFBEDF"/>
      </a:accent5>
      <a:accent6>
        <a:srgbClr val="7791D2"/>
      </a:accent6>
      <a:hlink>
        <a:srgbClr val="90B54D"/>
      </a:hlink>
      <a:folHlink>
        <a:srgbClr val="F3C43F"/>
      </a:folHlink>
    </a:clrScheme>
    <a:fontScheme name="new year4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ew year4 1">
        <a:dk1>
          <a:srgbClr val="1D4940"/>
        </a:dk1>
        <a:lt1>
          <a:srgbClr val="FFFFFF"/>
        </a:lt1>
        <a:dk2>
          <a:srgbClr val="3F716F"/>
        </a:dk2>
        <a:lt2>
          <a:srgbClr val="DDDDDD"/>
        </a:lt2>
        <a:accent1>
          <a:srgbClr val="669E86"/>
        </a:accent1>
        <a:accent2>
          <a:srgbClr val="A2CAB4"/>
        </a:accent2>
        <a:accent3>
          <a:srgbClr val="FFFFFF"/>
        </a:accent3>
        <a:accent4>
          <a:srgbClr val="173D35"/>
        </a:accent4>
        <a:accent5>
          <a:srgbClr val="B8CCC3"/>
        </a:accent5>
        <a:accent6>
          <a:srgbClr val="92B7A3"/>
        </a:accent6>
        <a:hlink>
          <a:srgbClr val="8CA35F"/>
        </a:hlink>
        <a:folHlink>
          <a:srgbClr val="C1B05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year4 2">
        <a:dk1>
          <a:srgbClr val="2D4473"/>
        </a:dk1>
        <a:lt1>
          <a:srgbClr val="FFFFFF"/>
        </a:lt1>
        <a:dk2>
          <a:srgbClr val="2B6185"/>
        </a:dk2>
        <a:lt2>
          <a:srgbClr val="D3D9DD"/>
        </a:lt2>
        <a:accent1>
          <a:srgbClr val="638AA1"/>
        </a:accent1>
        <a:accent2>
          <a:srgbClr val="8CA8B5"/>
        </a:accent2>
        <a:accent3>
          <a:srgbClr val="FFFFFF"/>
        </a:accent3>
        <a:accent4>
          <a:srgbClr val="253961"/>
        </a:accent4>
        <a:accent5>
          <a:srgbClr val="B7C4CD"/>
        </a:accent5>
        <a:accent6>
          <a:srgbClr val="7E98A4"/>
        </a:accent6>
        <a:hlink>
          <a:srgbClr val="6FA2E7"/>
        </a:hlink>
        <a:folHlink>
          <a:srgbClr val="99C25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year4 3">
        <a:dk1>
          <a:srgbClr val="1A1A70"/>
        </a:dk1>
        <a:lt1>
          <a:srgbClr val="FFFFFF"/>
        </a:lt1>
        <a:dk2>
          <a:srgbClr val="243D8C"/>
        </a:dk2>
        <a:lt2>
          <a:srgbClr val="DDDDDD"/>
        </a:lt2>
        <a:accent1>
          <a:srgbClr val="3E78C6"/>
        </a:accent1>
        <a:accent2>
          <a:srgbClr val="84A1E8"/>
        </a:accent2>
        <a:accent3>
          <a:srgbClr val="FFFFFF"/>
        </a:accent3>
        <a:accent4>
          <a:srgbClr val="14145F"/>
        </a:accent4>
        <a:accent5>
          <a:srgbClr val="AFBEDF"/>
        </a:accent5>
        <a:accent6>
          <a:srgbClr val="7791D2"/>
        </a:accent6>
        <a:hlink>
          <a:srgbClr val="90B54D"/>
        </a:hlink>
        <a:folHlink>
          <a:srgbClr val="F3C43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new_year4</Template>
  <TotalTime>4742</TotalTime>
  <Words>2352</Words>
  <Application>Microsoft Office PowerPoint</Application>
  <PresentationFormat>Экран (4:3)</PresentationFormat>
  <Paragraphs>549</Paragraphs>
  <Slides>63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63</vt:i4>
      </vt:variant>
    </vt:vector>
  </HeadingPairs>
  <TitlesOfParts>
    <vt:vector size="65" baseType="lpstr">
      <vt:lpstr>new_year4</vt:lpstr>
      <vt:lpstr>Формула</vt:lpstr>
      <vt:lpstr>Презентация PowerPoint</vt:lpstr>
      <vt:lpstr>Домашнее задание.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Домашнее задание.</vt:lpstr>
      <vt:lpstr>Презентация PowerPoint</vt:lpstr>
      <vt:lpstr>Домашнее задание.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Объем тела.</vt:lpstr>
      <vt:lpstr>Презентация PowerPoint</vt:lpstr>
      <vt:lpstr>В каком из перечисленных случаев  сумма сил равна нулю?</vt:lpstr>
      <vt:lpstr>Решение задач</vt:lpstr>
      <vt:lpstr>Презентация PowerPoint</vt:lpstr>
      <vt:lpstr>Презентация PowerPoint</vt:lpstr>
      <vt:lpstr>Что должны узнать:</vt:lpstr>
      <vt:lpstr>Как можно изменить  скорость тела?</vt:lpstr>
      <vt:lpstr>Как можно изменить  направление скорости тела?</vt:lpstr>
      <vt:lpstr>Как зависит изменение скорости тела  от величины действия другого тела?</vt:lpstr>
      <vt:lpstr>Презентация PowerPoint</vt:lpstr>
      <vt:lpstr>Презентация PowerPoint</vt:lpstr>
      <vt:lpstr>Презентация PowerPoint</vt:lpstr>
      <vt:lpstr>Презентация PowerPoint</vt:lpstr>
      <vt:lpstr>Движение по инерции – движение при отсутствии  действия на тело других тел. «Инерция» - от лат. «инерциа» - неподвижность, бездеятельность</vt:lpstr>
      <vt:lpstr>3. Необычное – в обычном</vt:lpstr>
      <vt:lpstr>Масса  тела и плотность вещества </vt:lpstr>
      <vt:lpstr>Масса тела.</vt:lpstr>
      <vt:lpstr>Единица массы- кг.</vt:lpstr>
      <vt:lpstr>Способы определения массы.</vt:lpstr>
      <vt:lpstr>Способы определения массы.</vt:lpstr>
      <vt:lpstr>Свойства массы.</vt:lpstr>
      <vt:lpstr>Выполни задания</vt:lpstr>
      <vt:lpstr>Выполни задания</vt:lpstr>
      <vt:lpstr>Проверь себя.</vt:lpstr>
      <vt:lpstr>Плотность тела.</vt:lpstr>
      <vt:lpstr>Сравни тела.</vt:lpstr>
      <vt:lpstr>Домашнее задание.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2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Пользователь Windows</cp:lastModifiedBy>
  <cp:revision>375</cp:revision>
  <dcterms:created xsi:type="dcterms:W3CDTF">2008-12-14T04:17:18Z</dcterms:created>
  <dcterms:modified xsi:type="dcterms:W3CDTF">2020-09-26T18:17:23Z</dcterms:modified>
</cp:coreProperties>
</file>