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sldIdLst>
    <p:sldId id="293" r:id="rId2"/>
    <p:sldId id="273" r:id="rId3"/>
    <p:sldId id="339" r:id="rId4"/>
    <p:sldId id="256" r:id="rId5"/>
    <p:sldId id="303" r:id="rId6"/>
    <p:sldId id="348" r:id="rId7"/>
    <p:sldId id="349" r:id="rId8"/>
    <p:sldId id="347" r:id="rId9"/>
    <p:sldId id="350" r:id="rId10"/>
    <p:sldId id="352" r:id="rId11"/>
    <p:sldId id="351" r:id="rId12"/>
    <p:sldId id="353" r:id="rId13"/>
    <p:sldId id="296" r:id="rId14"/>
    <p:sldId id="337" r:id="rId15"/>
    <p:sldId id="362" r:id="rId16"/>
    <p:sldId id="295" r:id="rId17"/>
    <p:sldId id="300" r:id="rId18"/>
    <p:sldId id="287" r:id="rId19"/>
    <p:sldId id="297" r:id="rId20"/>
    <p:sldId id="340" r:id="rId21"/>
    <p:sldId id="341" r:id="rId22"/>
    <p:sldId id="342" r:id="rId23"/>
    <p:sldId id="343" r:id="rId24"/>
    <p:sldId id="344" r:id="rId25"/>
    <p:sldId id="345" r:id="rId26"/>
    <p:sldId id="299" r:id="rId27"/>
    <p:sldId id="304" r:id="rId28"/>
    <p:sldId id="305" r:id="rId29"/>
    <p:sldId id="312" r:id="rId30"/>
    <p:sldId id="270" r:id="rId31"/>
    <p:sldId id="271" r:id="rId32"/>
    <p:sldId id="272" r:id="rId33"/>
    <p:sldId id="34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06" r:id="rId46"/>
    <p:sldId id="307" r:id="rId47"/>
    <p:sldId id="308" r:id="rId48"/>
    <p:sldId id="309" r:id="rId49"/>
    <p:sldId id="310" r:id="rId50"/>
    <p:sldId id="311" r:id="rId51"/>
    <p:sldId id="315" r:id="rId52"/>
    <p:sldId id="338" r:id="rId53"/>
    <p:sldId id="316" r:id="rId54"/>
    <p:sldId id="313" r:id="rId55"/>
    <p:sldId id="314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6600"/>
    <a:srgbClr val="F9E3A5"/>
    <a:srgbClr val="003300"/>
    <a:srgbClr val="0033CC"/>
    <a:srgbClr val="F90101"/>
    <a:srgbClr val="339933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3805" autoAdjust="0"/>
  </p:normalViewPr>
  <p:slideViewPr>
    <p:cSldViewPr>
      <p:cViewPr>
        <p:scale>
          <a:sx n="73" d="100"/>
          <a:sy n="73" d="100"/>
        </p:scale>
        <p:origin x="-192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26.09.2020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21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 в парах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18F2-B895-432F-8D90-9ED915547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6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audio" Target="../media/audio4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6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52067"/>
              </p:ext>
            </p:extLst>
          </p:nvPr>
        </p:nvGraphicFramePr>
        <p:xfrm>
          <a:off x="0" y="2"/>
          <a:ext cx="9144000" cy="6628180"/>
        </p:xfrm>
        <a:graphic>
          <a:graphicData uri="http://schemas.openxmlformats.org/drawingml/2006/table">
            <a:tbl>
              <a:tblPr/>
              <a:tblGrid>
                <a:gridCol w="495475"/>
                <a:gridCol w="8077053"/>
                <a:gridCol w="571472"/>
              </a:tblGrid>
              <a:tr h="233133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)           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                     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Урок - 7 (т5) № 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133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ТЕМА:                                 </a:t>
                      </a:r>
                      <a:r>
                        <a:rPr lang="ru-RU" sz="16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Инерция.   масса тела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98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ЦЕЛИ:1.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Создать условия для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усвоения знаний по теме №4.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восприятия понятий  "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инерция"  взаимодействие тел, инертность, "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масса»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.        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26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400" b="1" cap="all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способствовать усвоению 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 материала темы №3 и восприятию материала темы №4.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1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u="sng" cap="all" dirty="0" err="1">
                          <a:latin typeface="Times New Roman"/>
                          <a:ea typeface="Times New Roman"/>
                        </a:rPr>
                        <a:t>ТИп</a:t>
                      </a:r>
                      <a:r>
                        <a:rPr lang="ru-RU" sz="1400" b="1" i="1" u="sng" cap="all" dirty="0">
                          <a:latin typeface="Times New Roman"/>
                          <a:ea typeface="Times New Roman"/>
                        </a:rPr>
                        <a:t> УРОКА</a:t>
                      </a:r>
                      <a:r>
                        <a:rPr lang="ru-RU" sz="1400" cap="all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400" cap="all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</a:rPr>
                        <a:t>комбинированный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с элементами технологии усвоения и изучения нового материала.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26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u="sng" cap="all" dirty="0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05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ДЕМОНСТРАЦИИ:1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.Инертность( груз с нитками) 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         2.Инерция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( отклонение отвеса при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ускор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движении).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latin typeface="Times New Roman"/>
                          <a:ea typeface="Times New Roman"/>
                        </a:rPr>
                        <a:t>                        </a:t>
                      </a:r>
                      <a:r>
                        <a:rPr lang="ru-RU" sz="1400" b="1" cap="all" dirty="0" smtClean="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Измерение массы с помощью рычажных весов.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u="sng" cap="all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cap="all" dirty="0" smtClean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Сравнение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масс тел, имеющих одинаковый объём, и объёмов тел, имеющих одинаковые массы.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Консультация по теме №4.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4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36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равномерное движение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3600" b="1" i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неравномерное движение</a:t>
                      </a:r>
                      <a:endParaRPr lang="ru-RU" sz="36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*  визуализация   -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Создание проблемной ситуации: Может ли изменить скорость одинокое тело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?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Эвристическая беседа по материалу темы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 5</a:t>
                      </a:r>
                      <a:r>
                        <a:rPr lang="ru-RU" sz="1400" i="1">
                          <a:latin typeface="Times New Roman"/>
                          <a:ea typeface="Times New Roman"/>
                        </a:rPr>
                        <a:t> с демонстрациями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</a:rPr>
                        <a:t>Повторение темы по ОК</a:t>
                      </a: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cap="all">
                        <a:latin typeface="Times New Roman"/>
                      </a:endParaRP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Первичная обратная связь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стр.30.??? №2,3,4,5.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51807" marR="518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17-20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807" marR="51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9420" t="62500" r="29687" b="8333"/>
          <a:stretch>
            <a:fillRect/>
          </a:stretch>
        </p:blipFill>
        <p:spPr bwMode="auto">
          <a:xfrm>
            <a:off x="4143372" y="2964882"/>
            <a:ext cx="4957767" cy="38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656" t="62500" r="52254" b="8333"/>
          <a:stretch>
            <a:fillRect/>
          </a:stretch>
        </p:blipFill>
        <p:spPr bwMode="auto">
          <a:xfrm>
            <a:off x="-1" y="0"/>
            <a:ext cx="533595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 l="29532" t="10000" r="26874" b="76667"/>
          <a:stretch>
            <a:fillRect/>
          </a:stretch>
        </p:blipFill>
        <p:spPr bwMode="auto">
          <a:xfrm>
            <a:off x="-1" y="0"/>
            <a:ext cx="9144001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1875" t="18333" r="25468" b="72533"/>
          <a:stretch>
            <a:fillRect/>
          </a:stretch>
        </p:blipFill>
        <p:spPr bwMode="auto">
          <a:xfrm>
            <a:off x="-1" y="357190"/>
            <a:ext cx="889587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57752" y="607220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 58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1875" t="31730" r="25468" b="60962"/>
          <a:stretch>
            <a:fillRect/>
          </a:stretch>
        </p:blipFill>
        <p:spPr bwMode="auto">
          <a:xfrm>
            <a:off x="0" y="1643050"/>
            <a:ext cx="88958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4958" t="39647" r="25468" b="50609"/>
          <a:stretch>
            <a:fillRect/>
          </a:stretch>
        </p:blipFill>
        <p:spPr bwMode="auto">
          <a:xfrm>
            <a:off x="0" y="2786058"/>
            <a:ext cx="825293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4615" t="50000" r="25468" b="39039"/>
          <a:stretch>
            <a:fillRect/>
          </a:stretch>
        </p:blipFill>
        <p:spPr bwMode="auto">
          <a:xfrm>
            <a:off x="0" y="4000504"/>
            <a:ext cx="832436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20658" y="1190633"/>
            <a:ext cx="1222384" cy="452417"/>
            <a:chOff x="1584" y="3888"/>
            <a:chExt cx="1008" cy="288"/>
          </a:xfrm>
        </p:grpSpPr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>
              <a:off x="1728" y="4032"/>
              <a:ext cx="144" cy="14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2304" y="4032"/>
              <a:ext cx="144" cy="14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1584" y="3888"/>
              <a:ext cx="1008" cy="1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769910" y="0"/>
            <a:ext cx="523879" cy="1190633"/>
            <a:chOff x="1872" y="3600"/>
            <a:chExt cx="432" cy="576"/>
          </a:xfrm>
        </p:grpSpPr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1872" y="3600"/>
              <a:ext cx="288" cy="14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2016" y="3744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2016" y="4032"/>
              <a:ext cx="144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 flipV="1">
              <a:off x="2016" y="3744"/>
              <a:ext cx="288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2016" y="3888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H="1">
              <a:off x="1872" y="4032"/>
              <a:ext cx="144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" name="Group 14"/>
          <p:cNvGrpSpPr>
            <a:grpSpLocks/>
          </p:cNvGrpSpPr>
          <p:nvPr/>
        </p:nvGrpSpPr>
        <p:grpSpPr bwMode="auto">
          <a:xfrm>
            <a:off x="4968550" y="1190633"/>
            <a:ext cx="1222384" cy="452417"/>
            <a:chOff x="1584" y="3888"/>
            <a:chExt cx="1008" cy="288"/>
          </a:xfrm>
        </p:grpSpPr>
        <p:sp>
          <p:nvSpPr>
            <p:cNvPr id="63" name="Oval 15"/>
            <p:cNvSpPr>
              <a:spLocks noChangeArrowheads="1"/>
            </p:cNvSpPr>
            <p:nvPr/>
          </p:nvSpPr>
          <p:spPr bwMode="auto">
            <a:xfrm>
              <a:off x="1728" y="4032"/>
              <a:ext cx="144" cy="14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16"/>
            <p:cNvSpPr>
              <a:spLocks noChangeArrowheads="1"/>
            </p:cNvSpPr>
            <p:nvPr/>
          </p:nvSpPr>
          <p:spPr bwMode="auto">
            <a:xfrm>
              <a:off x="2304" y="4032"/>
              <a:ext cx="144" cy="14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17"/>
            <p:cNvSpPr>
              <a:spLocks noChangeArrowheads="1"/>
            </p:cNvSpPr>
            <p:nvPr/>
          </p:nvSpPr>
          <p:spPr bwMode="auto">
            <a:xfrm>
              <a:off x="1584" y="3888"/>
              <a:ext cx="1008" cy="1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Group 18"/>
          <p:cNvGrpSpPr>
            <a:grpSpLocks/>
          </p:cNvGrpSpPr>
          <p:nvPr/>
        </p:nvGrpSpPr>
        <p:grpSpPr bwMode="auto">
          <a:xfrm>
            <a:off x="6240632" y="1190633"/>
            <a:ext cx="1222384" cy="452417"/>
            <a:chOff x="1584" y="3888"/>
            <a:chExt cx="1008" cy="288"/>
          </a:xfrm>
        </p:grpSpPr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1728" y="4032"/>
              <a:ext cx="144" cy="14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auto">
            <a:xfrm>
              <a:off x="2304" y="4032"/>
              <a:ext cx="144" cy="14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21"/>
            <p:cNvSpPr>
              <a:spLocks noChangeArrowheads="1"/>
            </p:cNvSpPr>
            <p:nvPr/>
          </p:nvSpPr>
          <p:spPr bwMode="auto">
            <a:xfrm>
              <a:off x="1584" y="3888"/>
              <a:ext cx="1008" cy="1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5619757" y="0"/>
            <a:ext cx="523879" cy="1190633"/>
            <a:chOff x="1872" y="3600"/>
            <a:chExt cx="432" cy="576"/>
          </a:xfrm>
        </p:grpSpPr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1872" y="3600"/>
              <a:ext cx="288" cy="14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2016" y="3744"/>
              <a:ext cx="0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>
              <a:off x="2016" y="4032"/>
              <a:ext cx="14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 flipV="1">
              <a:off x="2016" y="3744"/>
              <a:ext cx="28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2016" y="3888"/>
              <a:ext cx="2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 flipH="1">
              <a:off x="1872" y="4032"/>
              <a:ext cx="144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5" name="Group 29"/>
          <p:cNvGrpSpPr>
            <a:grpSpLocks/>
          </p:cNvGrpSpPr>
          <p:nvPr/>
        </p:nvGrpSpPr>
        <p:grpSpPr bwMode="auto">
          <a:xfrm>
            <a:off x="6492888" y="0"/>
            <a:ext cx="523879" cy="1190633"/>
            <a:chOff x="4608" y="3600"/>
            <a:chExt cx="432" cy="576"/>
          </a:xfrm>
        </p:grpSpPr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4752" y="3600"/>
              <a:ext cx="288" cy="144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4896" y="3744"/>
              <a:ext cx="0" cy="2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4896" y="4032"/>
              <a:ext cx="144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4608" y="3888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 flipH="1">
              <a:off x="4752" y="4032"/>
              <a:ext cx="144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 flipH="1" flipV="1">
              <a:off x="4608" y="3744"/>
              <a:ext cx="288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857488" y="2714620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ствол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4286248" y="3429000"/>
            <a:ext cx="2071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6143636" y="5248833"/>
            <a:ext cx="928662" cy="1323439"/>
            <a:chOff x="6143636" y="5248833"/>
            <a:chExt cx="928662" cy="1323439"/>
          </a:xfrm>
          <a:solidFill>
            <a:srgbClr val="FFFF00"/>
          </a:solidFill>
        </p:grpSpPr>
        <p:sp>
          <p:nvSpPr>
            <p:cNvPr id="40" name="Rectangle 1"/>
            <p:cNvSpPr>
              <a:spLocks noChangeArrowheads="1"/>
            </p:cNvSpPr>
            <p:nvPr/>
          </p:nvSpPr>
          <p:spPr bwMode="auto">
            <a:xfrm>
              <a:off x="6143636" y="5248833"/>
              <a:ext cx="928662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 bwMode="auto">
            <a:xfrm flipV="1">
              <a:off x="6143636" y="5985002"/>
              <a:ext cx="792000" cy="27799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7572396" y="5320271"/>
            <a:ext cx="1214446" cy="1323439"/>
            <a:chOff x="7572396" y="5320271"/>
            <a:chExt cx="1214446" cy="1323439"/>
          </a:xfrm>
          <a:solidFill>
            <a:srgbClr val="FFFF00"/>
          </a:solidFill>
        </p:grpSpPr>
        <p:sp>
          <p:nvSpPr>
            <p:cNvPr id="41" name="Rectangle 1"/>
            <p:cNvSpPr>
              <a:spLocks noChangeArrowheads="1"/>
            </p:cNvSpPr>
            <p:nvPr/>
          </p:nvSpPr>
          <p:spPr bwMode="auto">
            <a:xfrm>
              <a:off x="7572396" y="5320271"/>
              <a:ext cx="1214446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 bwMode="auto">
            <a:xfrm flipV="1">
              <a:off x="7612302" y="6063832"/>
              <a:ext cx="792000" cy="27799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Прямоугольник 67"/>
          <p:cNvSpPr/>
          <p:nvPr/>
        </p:nvSpPr>
        <p:spPr>
          <a:xfrm>
            <a:off x="7092280" y="5677461"/>
            <a:ext cx="44435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4357686" y="2714620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2571736" y="3429000"/>
            <a:ext cx="17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лодка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-31717" y="4000504"/>
            <a:ext cx="9128140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ИНЕРТНОСТЬ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св-во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сохранять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8596" y="4786322"/>
            <a:ext cx="463543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св-во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мешать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1412 L -0.24566 0.014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0.01412 L 0.26128 0.014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4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4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4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8" grpId="0"/>
      <p:bldP spid="38" grpId="1"/>
      <p:bldP spid="39" grpId="0"/>
      <p:bldP spid="39" grpId="1"/>
      <p:bldP spid="68" grpId="0" animBg="1"/>
      <p:bldP spid="69" grpId="0"/>
      <p:bldP spid="69" grpId="1"/>
      <p:bldP spid="70" grpId="0"/>
      <p:bldP spid="70" grpId="1"/>
      <p:bldP spid="71" grpId="0" animBg="1"/>
      <p:bldP spid="71" grpId="1" animBg="1"/>
      <p:bldP spid="74" grpId="0" animBg="1"/>
      <p:bldP spid="7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14678" y="1928802"/>
            <a:ext cx="1928826" cy="3244879"/>
            <a:chOff x="9029" y="8122"/>
            <a:chExt cx="557" cy="1370"/>
          </a:xfrm>
        </p:grpSpPr>
        <p:sp>
          <p:nvSpPr>
            <p:cNvPr id="5" name="Line 36"/>
            <p:cNvSpPr>
              <a:spLocks noChangeShapeType="1"/>
            </p:cNvSpPr>
            <p:nvPr/>
          </p:nvSpPr>
          <p:spPr bwMode="auto">
            <a:xfrm>
              <a:off x="9029" y="8167"/>
              <a:ext cx="498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7"/>
            <p:cNvSpPr>
              <a:spLocks noChangeShapeType="1"/>
            </p:cNvSpPr>
            <p:nvPr/>
          </p:nvSpPr>
          <p:spPr bwMode="auto">
            <a:xfrm>
              <a:off x="9031" y="8122"/>
              <a:ext cx="55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9077" y="8168"/>
              <a:ext cx="345" cy="1324"/>
              <a:chOff x="9077" y="8168"/>
              <a:chExt cx="345" cy="1324"/>
            </a:xfrm>
          </p:grpSpPr>
          <p:sp>
            <p:nvSpPr>
              <p:cNvPr id="8" name="Line 39"/>
              <p:cNvSpPr>
                <a:spLocks noChangeShapeType="1"/>
              </p:cNvSpPr>
              <p:nvPr/>
            </p:nvSpPr>
            <p:spPr bwMode="auto">
              <a:xfrm>
                <a:off x="9262" y="8168"/>
                <a:ext cx="0" cy="495"/>
              </a:xfrm>
              <a:prstGeom prst="line">
                <a:avLst/>
              </a:prstGeom>
              <a:noFill/>
              <a:ln w="38100">
                <a:solidFill>
                  <a:srgbClr val="F9010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40"/>
              <p:cNvSpPr>
                <a:spLocks noChangeShapeType="1"/>
              </p:cNvSpPr>
              <p:nvPr/>
            </p:nvSpPr>
            <p:spPr bwMode="auto">
              <a:xfrm>
                <a:off x="9262" y="8997"/>
                <a:ext cx="0" cy="4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Rectangle 41"/>
              <p:cNvSpPr>
                <a:spLocks noChangeArrowheads="1"/>
              </p:cNvSpPr>
              <p:nvPr/>
            </p:nvSpPr>
            <p:spPr bwMode="auto">
              <a:xfrm>
                <a:off x="9077" y="8640"/>
                <a:ext cx="345" cy="35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 rot="978659">
            <a:off x="3457264" y="2300305"/>
            <a:ext cx="117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708747">
            <a:off x="3533639" y="4221339"/>
            <a:ext cx="1027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072330" y="2216150"/>
            <a:ext cx="1714512" cy="1427164"/>
            <a:chOff x="10341" y="8248"/>
            <a:chExt cx="1442" cy="1797"/>
          </a:xfrm>
        </p:grpSpPr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10368" y="8248"/>
              <a:ext cx="1394" cy="46"/>
              <a:chOff x="10368" y="8248"/>
              <a:chExt cx="1394" cy="46"/>
            </a:xfrm>
          </p:grpSpPr>
          <p:sp>
            <p:nvSpPr>
              <p:cNvPr id="21" name="Line 44"/>
              <p:cNvSpPr>
                <a:spLocks noChangeShapeType="1"/>
              </p:cNvSpPr>
              <p:nvPr/>
            </p:nvSpPr>
            <p:spPr bwMode="auto">
              <a:xfrm>
                <a:off x="10368" y="8294"/>
                <a:ext cx="139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>
                <a:off x="10368" y="8248"/>
                <a:ext cx="1394" cy="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>
              <a:off x="10460" y="8294"/>
              <a:ext cx="0" cy="6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>
              <a:off x="11658" y="8317"/>
              <a:ext cx="0" cy="6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48"/>
            <p:cNvSpPr>
              <a:spLocks noChangeArrowheads="1"/>
            </p:cNvSpPr>
            <p:nvPr/>
          </p:nvSpPr>
          <p:spPr bwMode="auto">
            <a:xfrm>
              <a:off x="10341" y="8986"/>
              <a:ext cx="219" cy="62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50"/>
            <p:cNvSpPr>
              <a:spLocks noChangeShapeType="1"/>
            </p:cNvSpPr>
            <p:nvPr/>
          </p:nvSpPr>
          <p:spPr bwMode="auto">
            <a:xfrm>
              <a:off x="10412" y="9522"/>
              <a:ext cx="13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>
              <a:off x="10840" y="9170"/>
              <a:ext cx="819" cy="8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11539" y="8986"/>
              <a:ext cx="219" cy="62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16406" t="44495" r="19140" b="46533"/>
          <a:stretch>
            <a:fillRect/>
          </a:stretch>
        </p:blipFill>
        <p:spPr bwMode="auto">
          <a:xfrm>
            <a:off x="0" y="-24"/>
            <a:ext cx="8980683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0" y="928670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инертности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концы линейки не успевают начать движение… Это и сохраняет бумажные кольца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5"/>
          <p:cNvSpPr>
            <a:spLocks noChangeArrowheads="1"/>
          </p:cNvSpPr>
          <p:nvPr/>
        </p:nvSpPr>
        <p:spPr bwMode="auto">
          <a:xfrm>
            <a:off x="500034" y="1579004"/>
            <a:ext cx="3143272" cy="285752"/>
          </a:xfrm>
          <a:prstGeom prst="ellipse">
            <a:avLst/>
          </a:prstGeom>
          <a:noFill/>
          <a:ln w="28575">
            <a:solidFill>
              <a:srgbClr val="F90101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3714776" y="4857760"/>
            <a:ext cx="5429256" cy="192882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285720" y="2594902"/>
            <a:ext cx="2286016" cy="1071570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5400000">
            <a:off x="356364" y="1928008"/>
            <a:ext cx="1285884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2999569" y="1785132"/>
            <a:ext cx="1285884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93329" y="388698"/>
            <a:ext cx="882088" cy="848126"/>
            <a:chOff x="9505" y="5780"/>
            <a:chExt cx="897" cy="487"/>
          </a:xfrm>
        </p:grpSpPr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9592" y="5836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9888" y="581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10182" y="579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9746" y="5818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10043" y="5780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>
              <a:off x="9505" y="5860"/>
              <a:ext cx="77" cy="2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10340" y="5959"/>
              <a:ext cx="62" cy="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1000117" y="395139"/>
            <a:ext cx="928677" cy="1009564"/>
            <a:chOff x="3071802" y="863673"/>
            <a:chExt cx="928677" cy="122387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3149451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auto">
            <a:xfrm>
              <a:off x="3713179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43240" y="928670"/>
              <a:ext cx="617477" cy="70891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2143108" y="435045"/>
            <a:ext cx="928677" cy="1009564"/>
            <a:chOff x="4927604" y="863673"/>
            <a:chExt cx="928677" cy="122387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5011464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5564322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09002" y="928670"/>
              <a:ext cx="595035" cy="708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2500298" y="174384"/>
            <a:ext cx="70499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938045" y="214290"/>
            <a:ext cx="704997" cy="4571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lg" len="lg"/>
            <a:tailEnd type="none" w="med" len="med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690736" y="-64070"/>
            <a:ext cx="992727" cy="1021613"/>
            <a:chOff x="10673" y="5927"/>
            <a:chExt cx="696" cy="582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0693" y="5927"/>
              <a:ext cx="676" cy="582"/>
              <a:chOff x="11845" y="5078"/>
              <a:chExt cx="676" cy="582"/>
            </a:xfrm>
          </p:grpSpPr>
          <p:sp>
            <p:nvSpPr>
              <p:cNvPr id="3100" name="Text Box 28"/>
              <p:cNvSpPr txBox="1">
                <a:spLocks noChangeArrowheads="1"/>
              </p:cNvSpPr>
              <p:nvPr/>
            </p:nvSpPr>
            <p:spPr bwMode="auto">
              <a:xfrm>
                <a:off x="11845" y="5078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02"/>
                <a:ext cx="599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Группа 48"/>
          <p:cNvGrpSpPr/>
          <p:nvPr/>
        </p:nvGrpSpPr>
        <p:grpSpPr>
          <a:xfrm>
            <a:off x="1074420" y="142852"/>
            <a:ext cx="854374" cy="531549"/>
            <a:chOff x="1785918" y="357166"/>
            <a:chExt cx="854374" cy="531549"/>
          </a:xfrm>
        </p:grpSpPr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1785918" y="357166"/>
              <a:ext cx="854374" cy="53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Fe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V="1">
              <a:off x="1933485" y="521615"/>
              <a:ext cx="352499" cy="2572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2393352" y="232956"/>
            <a:ext cx="964202" cy="798684"/>
            <a:chOff x="6036690" y="129986"/>
            <a:chExt cx="964202" cy="798684"/>
          </a:xfrm>
        </p:grpSpPr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6036690" y="129986"/>
              <a:ext cx="964202" cy="798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V="1">
              <a:off x="6179859" y="214290"/>
              <a:ext cx="352499" cy="25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353854" y="-167795"/>
            <a:ext cx="1133936" cy="1147999"/>
            <a:chOff x="11988" y="5870"/>
            <a:chExt cx="795" cy="65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1988" y="5870"/>
              <a:ext cx="795" cy="654"/>
              <a:chOff x="11896" y="5009"/>
              <a:chExt cx="680" cy="654"/>
            </a:xfrm>
          </p:grpSpPr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11900" y="5009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32"/>
              <p:cNvSpPr txBox="1">
                <a:spLocks noChangeArrowheads="1"/>
              </p:cNvSpPr>
              <p:nvPr/>
            </p:nvSpPr>
            <p:spPr bwMode="auto">
              <a:xfrm>
                <a:off x="11896" y="5319"/>
                <a:ext cx="599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 Box 26"/>
          <p:cNvSpPr txBox="1">
            <a:spLocks noChangeArrowheads="1"/>
          </p:cNvSpPr>
          <p:nvPr/>
        </p:nvSpPr>
        <p:spPr bwMode="auto">
          <a:xfrm>
            <a:off x="5333678" y="194386"/>
            <a:ext cx="1071570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887718" y="276319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67"/>
          <p:cNvGrpSpPr/>
          <p:nvPr/>
        </p:nvGrpSpPr>
        <p:grpSpPr>
          <a:xfrm>
            <a:off x="571489" y="1506773"/>
            <a:ext cx="928677" cy="571504"/>
            <a:chOff x="3071802" y="863673"/>
            <a:chExt cx="928677" cy="854567"/>
          </a:xfrm>
        </p:grpSpPr>
        <p:sp>
          <p:nvSpPr>
            <p:cNvPr id="69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143240" y="928670"/>
              <a:ext cx="617477" cy="58477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72"/>
          <p:cNvGrpSpPr/>
          <p:nvPr/>
        </p:nvGrpSpPr>
        <p:grpSpPr>
          <a:xfrm>
            <a:off x="3286133" y="1499381"/>
            <a:ext cx="928677" cy="571504"/>
            <a:chOff x="4927604" y="863673"/>
            <a:chExt cx="928677" cy="854567"/>
          </a:xfrm>
        </p:grpSpPr>
        <p:sp>
          <p:nvSpPr>
            <p:cNvPr id="74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009002" y="92867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9" name="Прямая соединительная линия 78"/>
          <p:cNvCxnSpPr/>
          <p:nvPr/>
        </p:nvCxnSpPr>
        <p:spPr>
          <a:xfrm flipV="1">
            <a:off x="1500166" y="1926664"/>
            <a:ext cx="1785967" cy="739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1285869" y="1928008"/>
            <a:ext cx="1285884" cy="1588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988880" y="2428868"/>
            <a:ext cx="868476" cy="1588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1857356" y="2317475"/>
            <a:ext cx="178595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9"/>
          <p:cNvSpPr txBox="1">
            <a:spLocks noChangeArrowheads="1"/>
          </p:cNvSpPr>
          <p:nvPr/>
        </p:nvSpPr>
        <p:spPr bwMode="auto">
          <a:xfrm>
            <a:off x="1145858" y="1785926"/>
            <a:ext cx="854374" cy="96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2393352" y="1728136"/>
            <a:ext cx="964202" cy="5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4620647" y="928670"/>
            <a:ext cx="975610" cy="1483273"/>
            <a:chOff x="10666" y="5846"/>
            <a:chExt cx="684" cy="845"/>
          </a:xfrm>
        </p:grpSpPr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10666" y="5846"/>
              <a:ext cx="684" cy="845"/>
              <a:chOff x="11818" y="4997"/>
              <a:chExt cx="684" cy="84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11818" y="4997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11851" y="5295"/>
                <a:ext cx="651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5187646" y="127724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>
            <a:off x="5937319" y="1643050"/>
            <a:ext cx="1063573" cy="2106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29322" y="152431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936616" y="103903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 Box 26"/>
          <p:cNvSpPr txBox="1">
            <a:spLocks noChangeArrowheads="1"/>
          </p:cNvSpPr>
          <p:nvPr/>
        </p:nvSpPr>
        <p:spPr bwMode="auto">
          <a:xfrm>
            <a:off x="6898904" y="1254186"/>
            <a:ext cx="1071570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370783" y="2432057"/>
            <a:ext cx="989873" cy="1242788"/>
            <a:chOff x="10673" y="5875"/>
            <a:chExt cx="694" cy="708"/>
          </a:xfrm>
        </p:grpSpPr>
        <p:sp>
          <p:nvSpPr>
            <p:cNvPr id="109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111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672896" y="2483720"/>
            <a:ext cx="1126802" cy="1302470"/>
            <a:chOff x="12057" y="5872"/>
            <a:chExt cx="790" cy="742"/>
          </a:xfrm>
        </p:grpSpPr>
        <p:grpSp>
          <p:nvGrpSpPr>
            <p:cNvPr id="20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16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2643174" y="2857496"/>
            <a:ext cx="5480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1кг,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1кг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8001024" y="2631700"/>
            <a:ext cx="825905" cy="1083052"/>
            <a:chOff x="10673" y="5933"/>
            <a:chExt cx="729" cy="617"/>
          </a:xfrm>
        </p:grpSpPr>
        <p:sp>
          <p:nvSpPr>
            <p:cNvPr id="121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10726" y="5933"/>
              <a:ext cx="676" cy="617"/>
              <a:chOff x="11878" y="5084"/>
              <a:chExt cx="676" cy="617"/>
            </a:xfrm>
          </p:grpSpPr>
          <p:sp>
            <p:nvSpPr>
              <p:cNvPr id="123" name="Text Box 28"/>
              <p:cNvSpPr txBox="1">
                <a:spLocks noChangeArrowheads="1"/>
              </p:cNvSpPr>
              <p:nvPr/>
            </p:nvSpPr>
            <p:spPr bwMode="auto">
              <a:xfrm>
                <a:off x="11878" y="5084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29"/>
              <p:cNvSpPr txBox="1">
                <a:spLocks noChangeArrowheads="1"/>
              </p:cNvSpPr>
              <p:nvPr/>
            </p:nvSpPr>
            <p:spPr bwMode="auto">
              <a:xfrm>
                <a:off x="11884" y="5310"/>
                <a:ext cx="5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5" name="Text Box 26"/>
          <p:cNvSpPr txBox="1">
            <a:spLocks noChangeArrowheads="1"/>
          </p:cNvSpPr>
          <p:nvPr/>
        </p:nvSpPr>
        <p:spPr bwMode="auto">
          <a:xfrm>
            <a:off x="5833744" y="185167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Рамка 126"/>
          <p:cNvSpPr/>
          <p:nvPr/>
        </p:nvSpPr>
        <p:spPr>
          <a:xfrm>
            <a:off x="6113142" y="2655792"/>
            <a:ext cx="2673700" cy="1027428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786182" y="5042142"/>
            <a:ext cx="56116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взаимодействие с  эталоном…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 рычажных  весах…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на  пружинных  весах…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500034" y="4786322"/>
            <a:ext cx="354013" cy="1714512"/>
            <a:chOff x="9029" y="8122"/>
            <a:chExt cx="557" cy="1370"/>
          </a:xfrm>
        </p:grpSpPr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>
              <a:off x="9029" y="8167"/>
              <a:ext cx="498" cy="1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9031" y="8122"/>
              <a:ext cx="555" cy="0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" name="Group 38"/>
            <p:cNvGrpSpPr>
              <a:grpSpLocks/>
            </p:cNvGrpSpPr>
            <p:nvPr/>
          </p:nvGrpSpPr>
          <p:grpSpPr bwMode="auto">
            <a:xfrm>
              <a:off x="9077" y="8168"/>
              <a:ext cx="345" cy="1324"/>
              <a:chOff x="9077" y="8168"/>
              <a:chExt cx="345" cy="1324"/>
            </a:xfrm>
          </p:grpSpPr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9262" y="8168"/>
                <a:ext cx="0" cy="495"/>
              </a:xfrm>
              <a:prstGeom prst="line">
                <a:avLst/>
              </a:prstGeom>
              <a:noFill/>
              <a:ln w="57150">
                <a:solidFill>
                  <a:srgbClr val="F9010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>
                <a:off x="9262" y="8997"/>
                <a:ext cx="0" cy="49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auto">
              <a:xfrm>
                <a:off x="9077" y="8640"/>
                <a:ext cx="345" cy="357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6" name="Прямоугольник 135"/>
          <p:cNvSpPr/>
          <p:nvPr/>
        </p:nvSpPr>
        <p:spPr>
          <a:xfrm rot="978659">
            <a:off x="6521" y="4968784"/>
            <a:ext cx="1501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 rot="1708747">
            <a:off x="197331" y="6084988"/>
            <a:ext cx="1482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42"/>
          <p:cNvGrpSpPr>
            <a:grpSpLocks/>
          </p:cNvGrpSpPr>
          <p:nvPr/>
        </p:nvGrpSpPr>
        <p:grpSpPr bwMode="auto">
          <a:xfrm>
            <a:off x="1571604" y="5143512"/>
            <a:ext cx="1714512" cy="1427164"/>
            <a:chOff x="10341" y="8248"/>
            <a:chExt cx="1442" cy="1797"/>
          </a:xfrm>
        </p:grpSpPr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10368" y="8248"/>
              <a:ext cx="1394" cy="46"/>
              <a:chOff x="10368" y="8248"/>
              <a:chExt cx="1394" cy="46"/>
            </a:xfrm>
          </p:grpSpPr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10368" y="8294"/>
                <a:ext cx="139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>
                <a:off x="10368" y="8248"/>
                <a:ext cx="1394" cy="0"/>
              </a:xfrm>
              <a:prstGeom prst="line">
                <a:avLst/>
              </a:prstGeom>
              <a:noFill/>
              <a:ln w="571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10460" y="8294"/>
              <a:ext cx="0" cy="69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11658" y="8317"/>
              <a:ext cx="0" cy="69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0" name="Oval 48"/>
            <p:cNvSpPr>
              <a:spLocks noChangeArrowheads="1"/>
            </p:cNvSpPr>
            <p:nvPr/>
          </p:nvSpPr>
          <p:spPr bwMode="auto">
            <a:xfrm>
              <a:off x="10341" y="8986"/>
              <a:ext cx="219" cy="62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>
              <a:off x="10412" y="9522"/>
              <a:ext cx="13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>
              <a:off x="10840" y="9170"/>
              <a:ext cx="819" cy="87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1" name="Oval 49"/>
            <p:cNvSpPr>
              <a:spLocks noChangeArrowheads="1"/>
            </p:cNvSpPr>
            <p:nvPr/>
          </p:nvSpPr>
          <p:spPr bwMode="auto">
            <a:xfrm>
              <a:off x="11539" y="8986"/>
              <a:ext cx="219" cy="62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71406" y="4214818"/>
            <a:ext cx="3786214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инертность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4000496" y="3571876"/>
            <a:ext cx="4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 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357686" y="4143380"/>
            <a:ext cx="4261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ЭТАЛОН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г. 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Совр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Франц.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52"/>
          <p:cNvSpPr txBox="1">
            <a:spLocks noChangeArrowheads="1"/>
          </p:cNvSpPr>
          <p:nvPr/>
        </p:nvSpPr>
        <p:spPr bwMode="auto">
          <a:xfrm>
            <a:off x="71438" y="3660588"/>
            <a:ext cx="3929058" cy="5542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св-во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тел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мешать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5"/>
          <p:cNvSpPr>
            <a:spLocks noChangeArrowheads="1"/>
          </p:cNvSpPr>
          <p:nvPr/>
        </p:nvSpPr>
        <p:spPr bwMode="auto">
          <a:xfrm>
            <a:off x="960194" y="1667190"/>
            <a:ext cx="1785950" cy="35719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5209 -0.0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14444 -0.0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5" presetClass="path" presetSubtype="0" repeatCount="5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30382 -0.001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repeatCount="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29132 -4.81481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4.07407E-6 L 0.02552 -0.16713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2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8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9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400"/>
                            </p:stCondLst>
                            <p:childTnLst>
                              <p:par>
                                <p:cTn id="2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400"/>
                            </p:stCondLst>
                            <p:childTnLst>
                              <p:par>
                                <p:cTn id="2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1" dur="4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2" dur="4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4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8" dur="400"/>
                                        <p:tgtEl>
                                          <p:spTgt spid="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9" dur="400"/>
                                        <p:tgtEl>
                                          <p:spTgt spid="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400"/>
                                        <p:tgtEl>
                                          <p:spTgt spid="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5" dur="400"/>
                                        <p:tgtEl>
                                          <p:spTgt spid="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6" dur="400"/>
                                        <p:tgtEl>
                                          <p:spTgt spid="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400"/>
                                        <p:tgtEl>
                                          <p:spTgt spid="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2" dur="400"/>
                                        <p:tgtEl>
                                          <p:spTgt spid="3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3" dur="400"/>
                                        <p:tgtEl>
                                          <p:spTgt spid="3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400"/>
                                        <p:tgtEl>
                                          <p:spTgt spid="3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5" dur="2000" fill="hold"/>
                                        <p:tgtEl>
                                          <p:spTgt spid="3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8" grpId="0" animBg="1"/>
      <p:bldP spid="126" grpId="0" animBg="1"/>
      <p:bldP spid="30" grpId="0" animBg="1"/>
      <p:bldP spid="31" grpId="0" animBg="1"/>
      <p:bldP spid="66" grpId="0"/>
      <p:bldP spid="67" grpId="0"/>
      <p:bldP spid="89" grpId="0"/>
      <p:bldP spid="89" grpId="1"/>
      <p:bldP spid="91" grpId="0"/>
      <p:bldP spid="91" grpId="1"/>
      <p:bldP spid="98" grpId="0"/>
      <p:bldP spid="101" grpId="0" animBg="1"/>
      <p:bldP spid="104" grpId="0"/>
      <p:bldP spid="106" grpId="0"/>
      <p:bldP spid="107" grpId="0"/>
      <p:bldP spid="107" grpId="1"/>
      <p:bldP spid="107" grpId="2"/>
      <p:bldP spid="118" grpId="0"/>
      <p:bldP spid="125" grpId="0"/>
      <p:bldP spid="127" grpId="0" animBg="1"/>
      <p:bldP spid="3106" grpId="0" build="p"/>
      <p:bldP spid="136" grpId="0"/>
      <p:bldP spid="137" grpId="0"/>
      <p:bldP spid="3124" grpId="0" animBg="1"/>
      <p:bldP spid="3124" grpId="1" animBg="1"/>
      <p:bldP spid="3125" grpId="0"/>
      <p:bldP spid="3125" grpId="1"/>
      <p:bldP spid="151" grpId="0"/>
      <p:bldP spid="119" grpId="0" animBg="1"/>
      <p:bldP spid="1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5858880"/>
            <a:ext cx="9144000" cy="7848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взвешивание на  пружинных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99184" y="834074"/>
            <a:ext cx="7143800" cy="928694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006856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взвешивание на  рычажных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тела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разновесок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57158" y="0"/>
            <a:ext cx="1000132" cy="1357322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0"/>
            <a:ext cx="2113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</a:t>
            </a:r>
            <a:endParaRPr lang="ru-RU" sz="5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57356" y="785794"/>
            <a:ext cx="707233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кг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(платина + иридий)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80" y="1766019"/>
            <a:ext cx="7572396" cy="877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МАССЫ   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определяют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1615827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  взаимодействии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с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эталоном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85728"/>
            <a:ext cx="196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эталоны</a:t>
            </a:r>
            <a:endParaRPr lang="ru-RU" sz="3600" dirty="0">
              <a:solidFill>
                <a:srgbClr val="0066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504264" cy="7329833"/>
            <a:chOff x="-57505" y="-5400458"/>
            <a:chExt cx="9504264" cy="685802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-21784" y="-5400458"/>
              <a:ext cx="9179717" cy="6858024"/>
              <a:chOff x="-2643238" y="-7114303"/>
              <a:chExt cx="9179717" cy="707236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2643238" y="-7114303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50"/>
              <p:cNvSpPr txBox="1">
                <a:spLocks noChangeArrowheads="1"/>
              </p:cNvSpPr>
              <p:nvPr/>
            </p:nvSpPr>
            <p:spPr bwMode="auto">
              <a:xfrm>
                <a:off x="-2607520" y="-6428013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Ускорение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укажет как быстро меняется скорость.</a:t>
                </a:r>
              </a:p>
            </p:txBody>
          </p:sp>
        </p:grpSp>
        <p:sp>
          <p:nvSpPr>
            <p:cNvPr id="12" name="Text Box 50"/>
            <p:cNvSpPr txBox="1">
              <a:spLocks noChangeArrowheads="1"/>
            </p:cNvSpPr>
            <p:nvPr/>
          </p:nvSpPr>
          <p:spPr bwMode="auto">
            <a:xfrm>
              <a:off x="-57505" y="-1617035"/>
              <a:ext cx="9215438" cy="8299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действие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ДРУГОГО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тела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/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-57505" y="-2901855"/>
              <a:ext cx="9504264" cy="12848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Масса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х-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способность мешать </a:t>
              </a:r>
              <a:r>
                <a:rPr lang="ru-RU" sz="4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скорости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изменяться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т.е. 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инертность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4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4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4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9" grpId="0" animBg="1"/>
      <p:bldP spid="3073" grpId="0" build="p"/>
      <p:bldP spid="3" grpId="0" animBg="1"/>
      <p:bldP spid="5" grpId="0"/>
      <p:bldP spid="6" grpId="0" animBg="1"/>
      <p:bldP spid="7" grpId="0" build="p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0" y="2238492"/>
            <a:ext cx="4500562" cy="928694"/>
          </a:xfrm>
          <a:prstGeom prst="roundRect">
            <a:avLst/>
          </a:prstGeom>
          <a:solidFill>
            <a:schemeClr val="accent1">
              <a:alpha val="5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57158" y="500042"/>
            <a:ext cx="4071938" cy="11763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75" y="1785938"/>
            <a:ext cx="3571875" cy="1292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св-во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тел препятствовать 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cap="all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5" y="3143250"/>
            <a:ext cx="4429125" cy="10160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мера инертности  </a:t>
            </a:r>
            <a:r>
              <a:rPr lang="ru-RU" sz="2800" b="1" u="sng" cap="all" dirty="0"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1кг    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эталон!!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142875"/>
            <a:ext cx="1776413" cy="461963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sz="24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81788" y="609600"/>
            <a:ext cx="2176462" cy="461963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направление</a:t>
            </a:r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038225"/>
            <a:ext cx="3071812" cy="461963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точка приложения</a:t>
            </a:r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4143375"/>
            <a:ext cx="1071562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251325" y="4964113"/>
            <a:ext cx="107156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5429256" y="4357694"/>
            <a:ext cx="45719" cy="68864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5472113" y="4786313"/>
            <a:ext cx="642937" cy="523875"/>
            <a:chOff x="2714612" y="1571612"/>
            <a:chExt cx="642942" cy="523220"/>
          </a:xfrm>
        </p:grpSpPr>
        <p:sp>
          <p:nvSpPr>
            <p:cNvPr id="1744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16200000" flipH="1">
              <a:off x="3071010" y="1427853"/>
              <a:ext cx="1585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4572000" y="642938"/>
            <a:ext cx="500063" cy="708025"/>
            <a:chOff x="5643570" y="500042"/>
            <a:chExt cx="500063" cy="707886"/>
          </a:xfrm>
        </p:grpSpPr>
        <p:sp>
          <p:nvSpPr>
            <p:cNvPr id="17442" name="TextBox 10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3571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5"/>
              <a:ext cx="428625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4781550" y="5410200"/>
            <a:ext cx="1004888" cy="708025"/>
            <a:chOff x="5643570" y="500042"/>
            <a:chExt cx="1004894" cy="707886"/>
          </a:xfrm>
        </p:grpSpPr>
        <p:sp>
          <p:nvSpPr>
            <p:cNvPr id="1744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6667500" y="4291013"/>
            <a:ext cx="1924050" cy="1176337"/>
            <a:chOff x="4371974" y="5631582"/>
            <a:chExt cx="1731011" cy="702087"/>
          </a:xfrm>
        </p:grpSpPr>
        <p:sp>
          <p:nvSpPr>
            <p:cNvPr id="17436" name="TextBox 8"/>
            <p:cNvSpPr txBox="1">
              <a:spLocks noChangeArrowheads="1"/>
            </p:cNvSpPr>
            <p:nvPr/>
          </p:nvSpPr>
          <p:spPr bwMode="auto">
            <a:xfrm>
              <a:off x="5263569" y="5797812"/>
              <a:ext cx="839416" cy="47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71974" y="6035804"/>
              <a:ext cx="928696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8" name="TextBox 10"/>
            <p:cNvSpPr txBox="1">
              <a:spLocks noChangeArrowheads="1"/>
            </p:cNvSpPr>
            <p:nvPr/>
          </p:nvSpPr>
          <p:spPr bwMode="auto">
            <a:xfrm>
              <a:off x="4664652" y="5631582"/>
              <a:ext cx="836750" cy="42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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9" name="TextBox 15"/>
            <p:cNvSpPr txBox="1">
              <a:spLocks noChangeArrowheads="1"/>
            </p:cNvSpPr>
            <p:nvPr/>
          </p:nvSpPr>
          <p:spPr bwMode="auto">
            <a:xfrm>
              <a:off x="4550190" y="5936854"/>
              <a:ext cx="682621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57875" y="5643563"/>
            <a:ext cx="3286125" cy="92392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а</a:t>
            </a:r>
            <a:endParaRPr lang="ru-RU" sz="54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0" y="5500688"/>
            <a:ext cx="4714875" cy="584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труднее…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endParaRPr lang="ru-RU" sz="32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5072063" y="338138"/>
            <a:ext cx="1319212" cy="519112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143500" y="857250"/>
            <a:ext cx="1566863" cy="7143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4" idx="1"/>
          </p:cNvCxnSpPr>
          <p:nvPr/>
        </p:nvCxnSpPr>
        <p:spPr>
          <a:xfrm>
            <a:off x="5072063" y="1000125"/>
            <a:ext cx="1000125" cy="269875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0" y="1690688"/>
            <a:ext cx="4857752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0" y="2381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рука… магнит… ракетка…</a:t>
            </a:r>
            <a:endParaRPr lang="ru-RU" sz="28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071938" y="6000750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7097713" y="4356106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 bwMode="auto">
          <a:xfrm>
            <a:off x="6215077" y="5715016"/>
            <a:ext cx="428625" cy="1587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 bwMode="auto">
          <a:xfrm>
            <a:off x="1928794" y="2309930"/>
            <a:ext cx="428625" cy="1587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0" y="500042"/>
            <a:ext cx="4572000" cy="12054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другого  ТЕЛА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44" y="1571612"/>
            <a:ext cx="4576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причина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-23750" y="22384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покоится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равномерно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 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35756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Н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…телу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=1кг за 1с 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1м/с </a:t>
            </a:r>
          </a:p>
          <a:p>
            <a:pPr algn="ctr">
              <a:lnSpc>
                <a:spcPts val="3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т.е.  ускорение 1 м/</a:t>
            </a:r>
            <a:r>
              <a:rPr lang="ru-RU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2м/с…3м/с…4 м/с…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"/>
                            </p:stCondLst>
                            <p:childTnLst>
                              <p:par>
                                <p:cTn id="8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"/>
                            </p:stCondLst>
                            <p:childTnLst>
                              <p:par>
                                <p:cTn id="9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4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4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4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4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4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4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4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4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4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8436" grpId="0" animBg="1"/>
      <p:bldP spid="7" grpId="0" animBg="1"/>
      <p:bldP spid="8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31" grpId="0" animBg="1"/>
      <p:bldP spid="31" grpId="1" animBg="1"/>
      <p:bldP spid="32" grpId="0" animBg="1"/>
      <p:bldP spid="43" grpId="0" animBg="1"/>
      <p:bldP spid="44" grpId="0"/>
      <p:bldP spid="49" grpId="0"/>
      <p:bldP spid="39" grpId="0"/>
      <p:bldP spid="41" grpId="0"/>
      <p:bldP spid="42" grpId="0"/>
      <p:bldP spid="4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984" y="642918"/>
            <a:ext cx="5214974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№5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17-20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Гр5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101*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504264" cy="7329833"/>
            <a:chOff x="-57505" y="-5400457"/>
            <a:chExt cx="9504264" cy="685802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21784" y="-5400457"/>
              <a:ext cx="9179717" cy="6858024"/>
              <a:chOff x="-2643238" y="-7114302"/>
              <a:chExt cx="9179717" cy="707236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auto">
              <a:xfrm>
                <a:off x="-2607520" y="-6428013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Ускорение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укажет как быстро меняется скорость.</a:t>
                </a:r>
              </a:p>
            </p:txBody>
          </p:sp>
        </p:grp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-37435" y="-441776"/>
              <a:ext cx="9215438" cy="11780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действие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ДРУГОГО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тела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/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auto">
            <a:xfrm>
              <a:off x="-57505" y="-2901855"/>
              <a:ext cx="9504264" cy="20885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Масса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х-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способность мешать </a:t>
              </a:r>
              <a:r>
                <a:rPr lang="ru-RU" sz="4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скорости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изменяться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т.е. 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инертность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5229200"/>
            <a:ext cx="9144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Инерция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– явление равномерного движения при отсутствии внешних действий или при их компенсации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89" y="2852936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Инертность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свойство тела мешать изменению скорости.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Мерой инертности является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85" y="44624"/>
            <a:ext cx="9144000" cy="2708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Изменить скорость тела можно только при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взаимодействии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его с </a:t>
            </a:r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другим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телом.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другого тела –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СИЛА.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Ньютон-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сила</a:t>
            </a:r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…телу 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=1кг </a:t>
            </a:r>
            <a:r>
              <a:rPr lang="ru-RU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 1с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1м/с </a:t>
            </a:r>
          </a:p>
          <a:p>
            <a:pPr algn="ctr">
              <a:lnSpc>
                <a:spcPts val="3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т.е.  ускорение 1 </a:t>
            </a: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" y="-249609"/>
            <a:ext cx="9504264" cy="7329833"/>
            <a:chOff x="-57505" y="-5400457"/>
            <a:chExt cx="9504264" cy="685802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21784" y="-5400457"/>
              <a:ext cx="9179717" cy="6858024"/>
              <a:chOff x="-2643238" y="-7114302"/>
              <a:chExt cx="9179717" cy="7072362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50"/>
              <p:cNvSpPr txBox="1">
                <a:spLocks noChangeArrowheads="1"/>
              </p:cNvSpPr>
              <p:nvPr/>
            </p:nvSpPr>
            <p:spPr bwMode="auto">
              <a:xfrm>
                <a:off x="-2607520" y="-6428013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Ускорение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укажет как быстро меняется скорость.</a:t>
                </a:r>
              </a:p>
            </p:txBody>
          </p:sp>
        </p:grpSp>
        <p:sp>
          <p:nvSpPr>
            <p:cNvPr id="7" name="Text Box 50"/>
            <p:cNvSpPr txBox="1">
              <a:spLocks noChangeArrowheads="1"/>
            </p:cNvSpPr>
            <p:nvPr/>
          </p:nvSpPr>
          <p:spPr bwMode="auto">
            <a:xfrm>
              <a:off x="-37435" y="-441776"/>
              <a:ext cx="9215438" cy="11780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действие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ДРУГОГО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тела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/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-57505" y="-2901855"/>
              <a:ext cx="9504264" cy="20885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Масса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х-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способность мешать </a:t>
              </a:r>
              <a:r>
                <a:rPr lang="ru-RU" sz="4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скорости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изменяться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т.е. 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инертность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32" y="1071563"/>
            <a:ext cx="4786331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№5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17-20</a:t>
            </a:r>
          </a:p>
          <a:p>
            <a:pPr marL="0" indent="0">
              <a:spcBef>
                <a:spcPts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101*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116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117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3042" y="0"/>
            <a:ext cx="5715000" cy="563563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1214422"/>
            <a:ext cx="6643734" cy="2000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к теме №5, </a:t>
            </a:r>
          </a:p>
          <a:p>
            <a:pPr marL="0" indent="0" algn="ctr" eaLnBrk="1" hangingPunct="1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112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114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127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7578" t="21240" r="19726" b="7033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7578" t="30265" r="19726" b="61914"/>
          <a:stretch>
            <a:fillRect/>
          </a:stretch>
        </p:blipFill>
        <p:spPr bwMode="auto">
          <a:xfrm>
            <a:off x="0" y="3000372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2786050" y="1000108"/>
            <a:ext cx="1928826" cy="19288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4282" y="5000636"/>
            <a:ext cx="592935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14282" y="4071942"/>
            <a:ext cx="1928826" cy="19288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5929330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52736"/>
            <a:ext cx="7920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627688" y="6578600"/>
            <a:ext cx="301625" cy="279400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43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0167E-6 L 0.52083 -0.002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23437" r="19140" b="62647"/>
          <a:stretch>
            <a:fillRect/>
          </a:stretch>
        </p:blipFill>
        <p:spPr bwMode="auto">
          <a:xfrm>
            <a:off x="-1" y="345220"/>
            <a:ext cx="893353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643175" y="1853975"/>
            <a:ext cx="2000262" cy="1289273"/>
            <a:chOff x="4374172" y="5560219"/>
            <a:chExt cx="606190" cy="791551"/>
          </a:xfrm>
        </p:grpSpPr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4374172" y="5560219"/>
              <a:ext cx="606190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18000м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4395821" y="5954954"/>
              <a:ext cx="407611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3600с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43108" y="2143116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4" y="2143116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833612" y="2040146"/>
            <a:ext cx="1500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5м/с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714350" y="1928798"/>
            <a:ext cx="2000262" cy="1289279"/>
            <a:chOff x="4374172" y="5560219"/>
            <a:chExt cx="606190" cy="791555"/>
          </a:xfrm>
        </p:grpSpPr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4374172" y="5560219"/>
              <a:ext cx="606190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18км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525720" y="5954958"/>
              <a:ext cx="173197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ч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2928926" y="3208935"/>
            <a:ext cx="2928958" cy="285752"/>
            <a:chOff x="2928926" y="3208935"/>
            <a:chExt cx="2928958" cy="285752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5214942" y="3208935"/>
              <a:ext cx="642942" cy="285752"/>
            </a:xfrm>
            <a:prstGeom prst="rightArrow">
              <a:avLst/>
            </a:prstGeom>
            <a:solidFill>
              <a:srgbClr val="F9E3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46412" y="3286124"/>
              <a:ext cx="571504" cy="1345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71934" y="3286124"/>
              <a:ext cx="571504" cy="134502"/>
            </a:xfrm>
            <a:prstGeom prst="rect">
              <a:avLst/>
            </a:prstGeom>
            <a:solidFill>
              <a:srgbClr val="F9E3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00430" y="3286124"/>
              <a:ext cx="571504" cy="1345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3286124"/>
              <a:ext cx="571504" cy="134502"/>
            </a:xfrm>
            <a:prstGeom prst="rect">
              <a:avLst/>
            </a:prstGeom>
            <a:solidFill>
              <a:srgbClr val="F9E3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4857752" y="3500438"/>
            <a:ext cx="12858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5м/с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357694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5007"/>
            <a:ext cx="6835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43213" r="19140" b="45801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1406" y="1714488"/>
            <a:ext cx="2500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7,9км/с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14546" y="1818440"/>
            <a:ext cx="2444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7900м/с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556234" y="1714488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4826210" y="1720982"/>
            <a:ext cx="2855642" cy="707886"/>
            <a:chOff x="4374172" y="5560221"/>
            <a:chExt cx="725834" cy="434608"/>
          </a:xfrm>
        </p:grpSpPr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4374172" y="5560221"/>
              <a:ext cx="562891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7,9км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4701014" y="5598013"/>
              <a:ext cx="398992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3600с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556630" y="2095818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29388" y="2363924"/>
            <a:ext cx="2571736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28440км/ч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0" y="3111716"/>
            <a:ext cx="23574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11,2км/с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231294" y="3238826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11200м/с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4500562" y="3207294"/>
            <a:ext cx="3365960" cy="707886"/>
            <a:chOff x="4374171" y="5560221"/>
            <a:chExt cx="855544" cy="434608"/>
          </a:xfrm>
        </p:grpSpPr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4374171" y="5560221"/>
              <a:ext cx="562891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=11,2км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4830723" y="5598013"/>
              <a:ext cx="398992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3600с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8001024" y="3322641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6143636" y="3897534"/>
            <a:ext cx="2571736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40320км/ч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0" y="4714884"/>
            <a:ext cx="23574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16,7км/с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2143108" y="4786322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16700м/с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4429124" y="4714884"/>
            <a:ext cx="3365960" cy="707886"/>
            <a:chOff x="4374171" y="5560221"/>
            <a:chExt cx="855544" cy="434608"/>
          </a:xfrm>
        </p:grpSpPr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4374171" y="5560221"/>
              <a:ext cx="562891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=16,7км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830723" y="5598013"/>
              <a:ext cx="398992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3600с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7715272" y="4714884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6215074" y="5572140"/>
            <a:ext cx="2571736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60120км/ч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07"/>
            <a:ext cx="6835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1-33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4" grpId="0"/>
      <p:bldP spid="18" grpId="0" animBg="1"/>
      <p:bldP spid="19" grpId="0"/>
      <p:bldP spid="20" grpId="0"/>
      <p:bldP spid="24" grpId="0"/>
      <p:bldP spid="25" grpId="0" animBg="1"/>
      <p:bldP spid="26" grpId="0"/>
      <p:bldP spid="27" grpId="0"/>
      <p:bldP spid="32" grpId="0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17578" t="33691" r="19726" b="55323"/>
          <a:stretch>
            <a:fillRect/>
          </a:stretch>
        </p:blipFill>
        <p:spPr bwMode="auto">
          <a:xfrm>
            <a:off x="0" y="201204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2571736" y="1928802"/>
            <a:ext cx="657229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7"/>
          <p:cNvGrpSpPr/>
          <p:nvPr/>
        </p:nvGrpSpPr>
        <p:grpSpPr>
          <a:xfrm>
            <a:off x="3071802" y="2428868"/>
            <a:ext cx="2629572" cy="923330"/>
            <a:chOff x="0" y="5715016"/>
            <a:chExt cx="2158985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0" y="5715016"/>
              <a:ext cx="2158985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994883" y="5941458"/>
              <a:ext cx="317502" cy="15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83798" y="5824200"/>
              <a:ext cx="317502" cy="1552"/>
            </a:xfrm>
            <a:prstGeom prst="straightConnector1">
              <a:avLst/>
            </a:prstGeom>
            <a:ln w="38100">
              <a:solidFill>
                <a:srgbClr val="0014A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715008" y="2571744"/>
            <a:ext cx="34289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6м/с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12с=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57488" y="1643050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7"/>
          <p:cNvGrpSpPr/>
          <p:nvPr/>
        </p:nvGrpSpPr>
        <p:grpSpPr>
          <a:xfrm>
            <a:off x="3857620" y="1087923"/>
            <a:ext cx="928694" cy="769441"/>
            <a:chOff x="0" y="5715016"/>
            <a:chExt cx="2158985" cy="769441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0" y="5715016"/>
              <a:ext cx="2158985" cy="7694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295248" y="5929330"/>
              <a:ext cx="1147880" cy="12128"/>
            </a:xfrm>
            <a:prstGeom prst="straightConnector1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>
            <a:off x="3143240" y="2071678"/>
            <a:ext cx="128588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37"/>
          <p:cNvGrpSpPr/>
          <p:nvPr/>
        </p:nvGrpSpPr>
        <p:grpSpPr>
          <a:xfrm>
            <a:off x="4429124" y="1643050"/>
            <a:ext cx="928694" cy="769441"/>
            <a:chOff x="0" y="5715016"/>
            <a:chExt cx="2158985" cy="769441"/>
          </a:xfrm>
          <a:noFill/>
        </p:grpSpPr>
        <p:sp>
          <p:nvSpPr>
            <p:cNvPr id="23" name="TextBox 22"/>
            <p:cNvSpPr txBox="1"/>
            <p:nvPr/>
          </p:nvSpPr>
          <p:spPr>
            <a:xfrm>
              <a:off x="0" y="5715016"/>
              <a:ext cx="2158985" cy="7694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V="1">
              <a:off x="295248" y="5929330"/>
              <a:ext cx="1147880" cy="12128"/>
            </a:xfrm>
            <a:prstGeom prst="straightConnector1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786710" y="3214686"/>
            <a:ext cx="135732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72м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11"/>
          <p:cNvGrpSpPr>
            <a:grpSpLocks/>
          </p:cNvGrpSpPr>
          <p:nvPr/>
        </p:nvGrpSpPr>
        <p:grpSpPr bwMode="auto">
          <a:xfrm>
            <a:off x="6643702" y="3643311"/>
            <a:ext cx="1156663" cy="1525073"/>
            <a:chOff x="4374172" y="5560221"/>
            <a:chExt cx="889731" cy="936321"/>
          </a:xfrm>
        </p:grpSpPr>
        <p:sp>
          <p:nvSpPr>
            <p:cNvPr id="42" name="TextBox 10"/>
            <p:cNvSpPr txBox="1">
              <a:spLocks noChangeArrowheads="1"/>
            </p:cNvSpPr>
            <p:nvPr/>
          </p:nvSpPr>
          <p:spPr bwMode="auto">
            <a:xfrm>
              <a:off x="4374172" y="5560221"/>
              <a:ext cx="889731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72м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15"/>
            <p:cNvSpPr txBox="1">
              <a:spLocks noChangeArrowheads="1"/>
            </p:cNvSpPr>
            <p:nvPr/>
          </p:nvSpPr>
          <p:spPr bwMode="auto">
            <a:xfrm>
              <a:off x="4429124" y="6061934"/>
              <a:ext cx="769324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9с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7786710" y="4139991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0694" y="1500174"/>
            <a:ext cx="350046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прошёл путь равный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3643314"/>
            <a:ext cx="464343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найти скорость надо путь поделить на время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5143512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второй этот же путь прошёл со скоростью 8 м/с,  что почти 29км/ч.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-27384"/>
            <a:ext cx="6835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1-34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85926"/>
            <a:ext cx="2571736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=6м/с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1"/>
          <p:cNvGrpSpPr>
            <a:grpSpLocks/>
          </p:cNvGrpSpPr>
          <p:nvPr/>
        </p:nvGrpSpPr>
        <p:grpSpPr bwMode="auto">
          <a:xfrm>
            <a:off x="4572006" y="3757040"/>
            <a:ext cx="1357323" cy="1208161"/>
            <a:chOff x="4097338" y="5560218"/>
            <a:chExt cx="1044083" cy="741752"/>
          </a:xfrm>
          <a:noFill/>
        </p:grpSpPr>
        <p:sp>
          <p:nvSpPr>
            <p:cNvPr id="31" name="TextBox 8"/>
            <p:cNvSpPr txBox="1">
              <a:spLocks noChangeArrowheads="1"/>
            </p:cNvSpPr>
            <p:nvPr/>
          </p:nvSpPr>
          <p:spPr bwMode="auto">
            <a:xfrm>
              <a:off x="4097338" y="5691796"/>
              <a:ext cx="712297" cy="4723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10"/>
            <p:cNvSpPr txBox="1">
              <a:spLocks noChangeArrowheads="1"/>
            </p:cNvSpPr>
            <p:nvPr/>
          </p:nvSpPr>
          <p:spPr bwMode="auto">
            <a:xfrm>
              <a:off x="4760757" y="5560218"/>
              <a:ext cx="380664" cy="4346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4674543" y="5905154"/>
              <a:ext cx="462139" cy="3968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6072198" y="4068553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3286124"/>
            <a:ext cx="57150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143900" y="4143380"/>
            <a:ext cx="28575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72132" y="5715016"/>
            <a:ext cx="50006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143372" y="2714620"/>
            <a:ext cx="135732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572264" y="2631307"/>
            <a:ext cx="192882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44" grpId="0"/>
      <p:bldP spid="47" grpId="0" animBg="1"/>
      <p:bldP spid="48" grpId="0" animBg="1"/>
      <p:bldP spid="49" grpId="0" animBg="1"/>
      <p:bldP spid="30" grpId="0" animBg="1"/>
      <p:bldP spid="32" grpId="0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9375" t="8056" r="12109" b="81690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5078" t="46875" r="12109" b="13717"/>
          <a:stretch>
            <a:fillRect/>
          </a:stretch>
        </p:blipFill>
        <p:spPr bwMode="auto">
          <a:xfrm>
            <a:off x="5500694" y="428604"/>
            <a:ext cx="36433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857232"/>
            <a:ext cx="5072066" cy="31085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1.Предел измерения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одинаковый …. см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Цена деления 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…см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…см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Шкала однородная у …,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 неоднородная у …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7"/>
            <a:ext cx="6835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1-35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11848"/>
              </p:ext>
            </p:extLst>
          </p:nvPr>
        </p:nvGraphicFramePr>
        <p:xfrm>
          <a:off x="0" y="4"/>
          <a:ext cx="9144000" cy="6961408"/>
        </p:xfrm>
        <a:graphic>
          <a:graphicData uri="http://schemas.openxmlformats.org/drawingml/2006/table">
            <a:tbl>
              <a:tblPr/>
              <a:tblGrid>
                <a:gridCol w="495474"/>
                <a:gridCol w="7891398"/>
                <a:gridCol w="757128"/>
              </a:tblGrid>
              <a:tr h="37605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)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                   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Урок - 8 (Лр3) № 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5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ТЕМА: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0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л.р. №3 Измерение массы на рычажных весах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11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ЦЕЛИ:1.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Создать условия для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развития умений определять массу тел.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2.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развития умений владеть рычажными весами.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5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    1.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Определить массу тел.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5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2000" i="1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i="1">
                          <a:latin typeface="Times New Roman"/>
                          <a:ea typeface="Times New Roman"/>
                        </a:rPr>
                        <a:t>развития практических навыков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5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2000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лабораторная работа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5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ДЕМОНСТРАЦИИ:1.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err="1">
                          <a:latin typeface="Times New Roman"/>
                          <a:ea typeface="Times New Roman"/>
                        </a:rPr>
                        <a:t>Дз</a:t>
                      </a:r>
                      <a:r>
                        <a:rPr lang="ru-RU" sz="1800" i="1">
                          <a:latin typeface="Times New Roman"/>
                          <a:ea typeface="Times New Roman"/>
                        </a:rPr>
                        <a:t> гр.2.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8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8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36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инерция, инертность, масса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взаимодействие тел.</a:t>
                      </a:r>
                      <a:endParaRPr lang="ru-RU" sz="28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Оформление лабораторной работы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8м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Выполнение </a:t>
                      </a:r>
                      <a:r>
                        <a:rPr lang="ru-RU" sz="1800" i="1" dirty="0" err="1">
                          <a:latin typeface="Times New Roman"/>
                          <a:ea typeface="Times New Roman"/>
                        </a:rPr>
                        <a:t>л.р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№</a:t>
                      </a: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*  визуализация   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гр3(98,112,114,127,32)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Times New Roman"/>
                          <a:ea typeface="Times New Roman"/>
                        </a:rPr>
                        <a:t>50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08" y="2780928"/>
            <a:ext cx="90750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Проанализировать результаты и сформулировать вывод.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99392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962" y="470863"/>
            <a:ext cx="850373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Измерение массы на рычажных весах</a:t>
            </a:r>
            <a:r>
              <a:rPr lang="ru-RU" sz="2800" b="1" dirty="0" smtClean="0"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064349"/>
            <a:ext cx="70108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весы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тела различной массы.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360" y="1628800"/>
            <a:ext cx="23698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628800"/>
            <a:ext cx="330750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Взвесить тела.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29334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47" y="2204864"/>
            <a:ext cx="90750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Заполнить таблицу и вспомнить понятие массы.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89838"/>
              </p:ext>
            </p:extLst>
          </p:nvPr>
        </p:nvGraphicFramePr>
        <p:xfrm>
          <a:off x="4644008" y="3356992"/>
          <a:ext cx="4357148" cy="3108960"/>
        </p:xfrm>
        <a:graphic>
          <a:graphicData uri="http://schemas.openxmlformats.org/drawingml/2006/table">
            <a:tbl>
              <a:tblPr/>
              <a:tblGrid>
                <a:gridCol w="569610"/>
                <a:gridCol w="1025300"/>
                <a:gridCol w="1310105"/>
                <a:gridCol w="1452133"/>
              </a:tblGrid>
              <a:tr h="4881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,к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тело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резинка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ручка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карандаш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908" y="5596140"/>
            <a:ext cx="9129092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 масса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резинки …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 тела определяет его  инертность.   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3714752"/>
            <a:ext cx="2357422" cy="100013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</a:t>
            </a:r>
            <a:r>
              <a:rPr kumimoji="0" lang="ru-RU" sz="4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9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5" grpId="0" animBg="1"/>
      <p:bldP spid="6" grpId="0" animBg="1"/>
      <p:bldP spid="7" grpId="0" animBg="1"/>
      <p:bldP spid="4" grpId="0" animBg="1"/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14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85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96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8572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40009"/>
              </p:ext>
            </p:extLst>
          </p:nvPr>
        </p:nvGraphicFramePr>
        <p:xfrm>
          <a:off x="2051720" y="288030"/>
          <a:ext cx="5508138" cy="2908612"/>
        </p:xfrm>
        <a:graphic>
          <a:graphicData uri="http://schemas.openxmlformats.org/drawingml/2006/table">
            <a:tbl>
              <a:tblPr/>
              <a:tblGrid>
                <a:gridCol w="720080"/>
                <a:gridCol w="1296144"/>
                <a:gridCol w="1656184"/>
                <a:gridCol w="1835730"/>
              </a:tblGrid>
              <a:tr h="7647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,к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тело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437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742" y="5085184"/>
            <a:ext cx="941347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Вывод:1.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плотность первого тела   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вероятно оно состоит из …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Плотность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определяется  …   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9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Объем тела.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971" y="1000108"/>
            <a:ext cx="9151971" cy="4646613"/>
          </a:xfrm>
        </p:spPr>
        <p:txBody>
          <a:bodyPr tIns="0"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</a:rPr>
              <a:t>Тело правильной формы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 smtClean="0">
                <a:solidFill>
                  <a:srgbClr val="FF0066"/>
                </a:solidFill>
              </a:rPr>
              <a:t> (     )</a:t>
            </a:r>
          </a:p>
          <a:p>
            <a:pPr eaLnBrk="1" hangingPunct="1">
              <a:defRPr/>
            </a:pPr>
            <a:endParaRPr lang="ru-RU" dirty="0" smtClean="0">
              <a:solidFill>
                <a:srgbClr val="FF0066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</a:rPr>
              <a:t>Тело цилиндрической формы 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dirty="0" smtClean="0"/>
              <a:t>   </a:t>
            </a:r>
            <a:endParaRPr lang="ru-RU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</a:rPr>
              <a:t>Тело неправильной формы</a:t>
            </a:r>
          </a:p>
          <a:p>
            <a:pPr eaLnBrk="1" hangingPunct="1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80-50=30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601" y="2000240"/>
            <a:ext cx="101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res3F9BDAC6-75EE-49E1-B313-BAAE948014DC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968907" y="3517924"/>
            <a:ext cx="417512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596" y="977886"/>
            <a:ext cx="5032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1448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60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Может ли изменить скорость </a:t>
            </a:r>
            <a:r>
              <a:rPr lang="ru-RU" sz="6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одинокое 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тело</a:t>
            </a:r>
            <a:r>
              <a:rPr lang="ru-RU" sz="6000" b="1" i="1" dirty="0" smtClean="0">
                <a:latin typeface="Times New Roman"/>
                <a:ea typeface="Times New Roman"/>
              </a:rPr>
              <a:t>?</a:t>
            </a:r>
            <a:r>
              <a:rPr lang="ru-RU" sz="6000" dirty="0" smtClean="0">
                <a:latin typeface="Times New Roman"/>
                <a:ea typeface="Times New Roman"/>
              </a:rPr>
              <a:t> </a:t>
            </a:r>
            <a:endParaRPr lang="ru-RU" sz="54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0563" y="57150"/>
            <a:ext cx="1684337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1775" y="-71438"/>
            <a:ext cx="2771775" cy="23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143125"/>
            <a:ext cx="8929687" cy="44291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Прочитайте по справочнику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определения темы №4               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обозначаются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ускорение, </a:t>
            </a:r>
            <a:r>
              <a:rPr lang="ru-RU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2. От каких величин зависят 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 Проговорите  формулы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для расчета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ускорения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Назовите единицы измерения скорости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ускорения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При каких условиях  тело движется равномерно?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6. При каких условиях  тело движется ускоренно?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ru-RU" sz="26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6" descr="1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285750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233363"/>
            <a:ext cx="7431087" cy="766762"/>
          </a:xfrm>
          <a:solidFill>
            <a:srgbClr val="92D050">
              <a:alpha val="36862"/>
            </a:srgbClr>
          </a:solidFill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 каком из перечисленных случаев  сумма сил равна нулю?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138" y="1201738"/>
            <a:ext cx="8229600" cy="7302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нитке подвешен груз.</a:t>
            </a:r>
          </a:p>
        </p:txBody>
      </p:sp>
      <p:pic>
        <p:nvPicPr>
          <p:cNvPr id="23556" name="Picture 4" descr="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5888"/>
            <a:ext cx="6492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4150" y="1862138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Спортсмен с трамплина прыгнул в воду.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2725" y="2465388"/>
            <a:ext cx="8858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Льдинка движется по гладкой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горизонтальной поверхности льда.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4325" y="3422650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Трактор равномерно тянет прицеп.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2725" y="4110038"/>
            <a:ext cx="885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Человек, стоя на месте держит на плечах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груз.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6850" y="5237163"/>
            <a:ext cx="87153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Человек поднимается вверх по лестнице.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8625" y="5846763"/>
            <a:ext cx="8715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Человек  идёт вниз  по лестнице.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5" grpId="0" build="p"/>
      <p:bldP spid="6" grpId="0" build="p"/>
      <p:bldP spid="7" grpId="0" build="p"/>
      <p:bldP spid="8" grpId="0" build="p"/>
      <p:bldP spid="10" grpId="0" build="p"/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214438"/>
            <a:ext cx="8929687" cy="25003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ускорение, если 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поднятии груза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за 10 секунд</a:t>
            </a:r>
            <a:r>
              <a:rPr lang="ru-RU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его скорость растёт от 3 до 10м/с.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Какая  сила сообщит телу массой 10 кг ускорение  4 м/сс? </a:t>
            </a:r>
            <a:endParaRPr lang="ru-RU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50" y="3000375"/>
            <a:ext cx="86439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Какая  сила сообщит телу массой 10 кг ускорение  4 м/сс  при его поднятии ?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 l="9375" t="8789" r="11523" b="74365"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 l="15820" t="57861" r="51367" b="16504"/>
          <a:stretch>
            <a:fillRect/>
          </a:stretch>
        </p:blipFill>
        <p:spPr bwMode="auto">
          <a:xfrm>
            <a:off x="0" y="2000240"/>
            <a:ext cx="61723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500306"/>
            <a:ext cx="157163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30км/с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4429132"/>
            <a:ext cx="157163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500м/с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2000240"/>
            <a:ext cx="157163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500м/с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4429132"/>
            <a:ext cx="2000264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30км/с +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8151" y="1961460"/>
            <a:ext cx="2000264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30км/с -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81AF2BB7-36C5-4262-8AB0-E88AB25E2D4D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7171" name="WordArt 7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7086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5E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Инерция</a:t>
            </a:r>
          </a:p>
        </p:txBody>
      </p:sp>
      <p:sp>
        <p:nvSpPr>
          <p:cNvPr id="7172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5400" b="1" i="1" dirty="0" smtClean="0">
                <a:solidFill>
                  <a:srgbClr val="CC0000"/>
                </a:solidFill>
                <a:latin typeface="Times New Roman" pitchFamily="18" charset="0"/>
              </a:rPr>
              <a:t>Что должны узнать: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603DB54-D52A-4FD0-B9B7-F0779321570E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95400"/>
            <a:ext cx="8686800" cy="4983163"/>
          </a:xfrm>
          <a:solidFill>
            <a:schemeClr val="bg1"/>
          </a:solidFill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4000" b="1" i="1" dirty="0" smtClean="0">
                <a:latin typeface="Times New Roman" pitchFamily="18" charset="0"/>
              </a:rPr>
              <a:t>Как можно изменить скорость движения тела?</a:t>
            </a:r>
          </a:p>
          <a:p>
            <a:pPr marL="609600" indent="-609600">
              <a:buFontTx/>
              <a:buAutoNum type="arabicPeriod"/>
            </a:pPr>
            <a:r>
              <a:rPr lang="ru-RU" sz="4000" b="1" i="1" dirty="0" smtClean="0">
                <a:latin typeface="Times New Roman" pitchFamily="18" charset="0"/>
              </a:rPr>
              <a:t>Как изменить направление движения тела?</a:t>
            </a:r>
          </a:p>
          <a:p>
            <a:pPr marL="609600" indent="-609600">
              <a:buFontTx/>
              <a:buAutoNum type="arabicPeriod"/>
            </a:pPr>
            <a:r>
              <a:rPr lang="ru-RU" sz="4000" b="1" i="1" dirty="0" smtClean="0">
                <a:latin typeface="Times New Roman" pitchFamily="18" charset="0"/>
              </a:rPr>
              <a:t>При каких условиях  скорость движения тела не изменяется?</a:t>
            </a:r>
          </a:p>
          <a:p>
            <a:pPr marL="609600" indent="-609600">
              <a:buFontTx/>
              <a:buAutoNum type="arabicPeriod"/>
            </a:pPr>
            <a:r>
              <a:rPr lang="ru-RU" sz="4000" b="1" i="1" dirty="0" smtClean="0">
                <a:latin typeface="Times New Roman" pitchFamily="18" charset="0"/>
              </a:rPr>
              <a:t>Что такое масса?</a:t>
            </a:r>
          </a:p>
          <a:p>
            <a:pPr marL="609600" indent="-609600">
              <a:buFontTx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086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>
                <a:solidFill>
                  <a:srgbClr val="CC0000"/>
                </a:solidFill>
                <a:latin typeface="Times New Roman" pitchFamily="18" charset="0"/>
              </a:rPr>
              <a:t>Как можно изменить</a:t>
            </a:r>
            <a:br>
              <a:rPr lang="ru-RU" b="1" i="1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CC0000"/>
                </a:solidFill>
                <a:latin typeface="Times New Roman" pitchFamily="18" charset="0"/>
              </a:rPr>
              <a:t> скорость тела?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A7AE5F96-54A0-4F8A-AAE9-B3996D5580B2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876800" y="3886200"/>
            <a:ext cx="3810000" cy="2743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 smtClean="0">
                <a:latin typeface="Times New Roman" pitchFamily="18" charset="0"/>
              </a:rPr>
              <a:t>  </a:t>
            </a:r>
            <a:r>
              <a:rPr lang="ru-RU" sz="3600" b="1" i="1" smtClean="0">
                <a:latin typeface="Times New Roman" pitchFamily="18" charset="0"/>
              </a:rPr>
              <a:t>Скорость тела изменяется,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i="1" smtClean="0">
                <a:latin typeface="Times New Roman" pitchFamily="18" charset="0"/>
              </a:rPr>
              <a:t>если на него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i="1" smtClean="0">
                <a:solidFill>
                  <a:srgbClr val="CC0000"/>
                </a:solidFill>
                <a:latin typeface="Times New Roman" pitchFamily="18" charset="0"/>
              </a:rPr>
              <a:t>действуют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i="1" smtClean="0">
                <a:solidFill>
                  <a:srgbClr val="CC0000"/>
                </a:solidFill>
                <a:latin typeface="Times New Roman" pitchFamily="18" charset="0"/>
              </a:rPr>
              <a:t>другие тела!!!</a:t>
            </a:r>
          </a:p>
        </p:txBody>
      </p:sp>
      <p:pic>
        <p:nvPicPr>
          <p:cNvPr id="9221" name="Picture 4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524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Image24"/>
          <p:cNvPicPr>
            <a:picLocks noChangeAspect="1" noChangeArrowheads="1"/>
          </p:cNvPicPr>
          <p:nvPr/>
        </p:nvPicPr>
        <p:blipFill>
          <a:blip r:embed="rId3" cstate="print"/>
          <a:srcRect t="4996" b="4996"/>
          <a:stretch>
            <a:fillRect/>
          </a:stretch>
        </p:blipFill>
        <p:spPr bwMode="auto">
          <a:xfrm>
            <a:off x="762000" y="4267200"/>
            <a:ext cx="21939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Image6"/>
          <p:cNvPicPr>
            <a:picLocks noChangeAspect="1" noChangeArrowheads="1"/>
          </p:cNvPicPr>
          <p:nvPr/>
        </p:nvPicPr>
        <p:blipFill>
          <a:blip r:embed="rId4" cstate="print"/>
          <a:srcRect l="7559" r="13606" b="6299"/>
          <a:stretch>
            <a:fillRect/>
          </a:stretch>
        </p:blipFill>
        <p:spPr bwMode="auto">
          <a:xfrm>
            <a:off x="2895600" y="3886200"/>
            <a:ext cx="18780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1"/>
          <p:cNvPicPr>
            <a:picLocks noChangeAspect="1" noChangeArrowheads="1"/>
          </p:cNvPicPr>
          <p:nvPr/>
        </p:nvPicPr>
        <p:blipFill>
          <a:blip r:embed="rId5" cstate="print"/>
          <a:srcRect b="17920"/>
          <a:stretch>
            <a:fillRect/>
          </a:stretch>
        </p:blipFill>
        <p:spPr bwMode="auto">
          <a:xfrm>
            <a:off x="3048000" y="1752600"/>
            <a:ext cx="3657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06e-i3"/>
          <p:cNvPicPr>
            <a:picLocks noChangeAspect="1" noChangeArrowheads="1"/>
          </p:cNvPicPr>
          <p:nvPr/>
        </p:nvPicPr>
        <p:blipFill>
          <a:blip r:embed="rId6" cstate="print"/>
          <a:srcRect l="56265"/>
          <a:stretch>
            <a:fillRect/>
          </a:stretch>
        </p:blipFill>
        <p:spPr bwMode="auto">
          <a:xfrm>
            <a:off x="685800" y="1219200"/>
            <a:ext cx="22336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06e-i3"/>
          <p:cNvPicPr>
            <a:picLocks noChangeAspect="1" noChangeArrowheads="1"/>
          </p:cNvPicPr>
          <p:nvPr/>
        </p:nvPicPr>
        <p:blipFill>
          <a:blip r:embed="rId6" cstate="print"/>
          <a:srcRect t="15118" r="73389"/>
          <a:stretch>
            <a:fillRect/>
          </a:stretch>
        </p:blipFill>
        <p:spPr bwMode="auto">
          <a:xfrm>
            <a:off x="6934200" y="990600"/>
            <a:ext cx="1517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086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>
                <a:solidFill>
                  <a:srgbClr val="CC0000"/>
                </a:solidFill>
                <a:latin typeface="Times New Roman" pitchFamily="18" charset="0"/>
              </a:rPr>
              <a:t>Как можно изменить</a:t>
            </a:r>
            <a:br>
              <a:rPr lang="ru-RU" b="1" i="1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b="1" i="1">
                <a:solidFill>
                  <a:srgbClr val="CC0000"/>
                </a:solidFill>
                <a:latin typeface="Times New Roman" pitchFamily="18" charset="0"/>
              </a:rPr>
              <a:t> направление скорости тела?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98795E95-1AE6-4162-988D-7521243D2CE5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0" y="4038600"/>
            <a:ext cx="4724400" cy="2209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</a:rPr>
              <a:t>  Направление скорости тела изменяется, если на него 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</a:rPr>
              <a:t>действуют другие тела, т.е силы!!!</a:t>
            </a:r>
          </a:p>
        </p:txBody>
      </p:sp>
      <p:pic>
        <p:nvPicPr>
          <p:cNvPr id="10245" name="Picture 4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524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p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0386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lip_image0055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34290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762000" y="4495800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762000" y="4953000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762000" y="5410200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4" name="Picture 12" descr="P10701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447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AutoShape 13"/>
          <p:cNvSpPr>
            <a:spLocks noChangeArrowheads="1"/>
          </p:cNvSpPr>
          <p:nvPr/>
        </p:nvSpPr>
        <p:spPr bwMode="auto">
          <a:xfrm rot="2736800">
            <a:off x="1905793" y="3352007"/>
            <a:ext cx="976313" cy="228600"/>
          </a:xfrm>
          <a:prstGeom prst="leftArrow">
            <a:avLst>
              <a:gd name="adj1" fmla="val 50000"/>
              <a:gd name="adj2" fmla="val 1067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0" grpId="0" animBg="1"/>
      <p:bldP spid="18441" grpId="0" animBg="1"/>
      <p:bldP spid="18442" grpId="0" animBg="1"/>
      <p:bldP spid="184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371600"/>
          </a:xfrm>
        </p:spPr>
        <p:txBody>
          <a:bodyPr/>
          <a:lstStyle/>
          <a:p>
            <a:r>
              <a:rPr lang="ru-RU" sz="3200" b="1" i="1" smtClean="0">
                <a:solidFill>
                  <a:srgbClr val="CC0000"/>
                </a:solidFill>
                <a:latin typeface="Times New Roman" pitchFamily="18" charset="0"/>
              </a:rPr>
              <a:t>Как зависит изменение скорости тела </a:t>
            </a:r>
            <a:br>
              <a:rPr lang="ru-RU" sz="3200" b="1" i="1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CC0000"/>
                </a:solidFill>
                <a:latin typeface="Times New Roman" pitchFamily="18" charset="0"/>
              </a:rPr>
              <a:t>от величины действия другого тела?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B690D924-068C-48AD-B4D3-D1044909DCA0}" type="slidenum">
              <a:rPr lang="ru-RU"/>
              <a:pPr>
                <a:defRPr/>
              </a:pPr>
              <a:t>38</a:t>
            </a:fld>
            <a:endParaRPr lang="ru-RU"/>
          </a:p>
        </p:txBody>
      </p:sp>
      <p:pic>
        <p:nvPicPr>
          <p:cNvPr id="11268" name="Picture 9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524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81000" y="4724400"/>
            <a:ext cx="83820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Чем меньше действие другого тела, тем дольше сохраняется скорость движения и тем ближе движение к равномерному!!!</a:t>
            </a:r>
          </a:p>
        </p:txBody>
      </p:sp>
      <p:pic>
        <p:nvPicPr>
          <p:cNvPr id="15371" name="Picture 11" descr="14a-i1"/>
          <p:cNvPicPr>
            <a:picLocks noChangeAspect="1" noChangeArrowheads="1"/>
          </p:cNvPicPr>
          <p:nvPr/>
        </p:nvPicPr>
        <p:blipFill>
          <a:blip r:embed="rId3" cstate="print"/>
          <a:srcRect b="65991"/>
          <a:stretch>
            <a:fillRect/>
          </a:stretch>
        </p:blipFill>
        <p:spPr bwMode="auto">
          <a:xfrm>
            <a:off x="457200" y="1447800"/>
            <a:ext cx="82296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14a-i1"/>
          <p:cNvPicPr>
            <a:picLocks noChangeAspect="1" noChangeArrowheads="1"/>
          </p:cNvPicPr>
          <p:nvPr/>
        </p:nvPicPr>
        <p:blipFill>
          <a:blip r:embed="rId3" cstate="print"/>
          <a:srcRect b="29996"/>
          <a:stretch>
            <a:fillRect/>
          </a:stretch>
        </p:blipFill>
        <p:spPr bwMode="auto">
          <a:xfrm>
            <a:off x="457200" y="1447800"/>
            <a:ext cx="8229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14a-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600CE1FE-CF65-4A55-8D48-C58FB5A3E22C}" type="slidenum">
              <a:rPr lang="ru-RU"/>
              <a:pPr>
                <a:defRPr/>
              </a:pPr>
              <a:t>39</a:t>
            </a:fld>
            <a:endParaRPr lang="ru-RU"/>
          </a:p>
        </p:txBody>
      </p:sp>
      <p:pic>
        <p:nvPicPr>
          <p:cNvPr id="12292" name="Picture 6" descr="inde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81000" y="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Эта закономерность справедлива и для тел движущихся в поезде, самолёте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463574" y="1132436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Инерция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2500306"/>
            <a:ext cx="6429420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инертность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6273225"/>
            <a:ext cx="4857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стр9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228828">
            <a:off x="2048351" y="3830917"/>
            <a:ext cx="6375525" cy="177704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8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масса. </a:t>
            </a:r>
            <a:endParaRPr lang="ru-RU" sz="8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471833"/>
            <a:ext cx="9504264" cy="7329833"/>
            <a:chOff x="-57505" y="-5400457"/>
            <a:chExt cx="9504264" cy="685802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-21784" y="-5400457"/>
              <a:ext cx="9179717" cy="6858024"/>
              <a:chOff x="-2643238" y="-7114302"/>
              <a:chExt cx="9179717" cy="707236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auto">
              <a:xfrm>
                <a:off x="-2607520" y="-6428013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Ускорение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укажет как быстро меняется скорость.</a:t>
                </a:r>
              </a:p>
            </p:txBody>
          </p:sp>
        </p:grp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-57505" y="120796"/>
              <a:ext cx="9215438" cy="7630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действие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ДРУГОГО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тела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/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-57505" y="-2901855"/>
              <a:ext cx="9504264" cy="13516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Скорость укажет как быстро двигается тело!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81200"/>
            <a:ext cx="4267200" cy="4191000"/>
          </a:xfrm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/>
              <a:t>Аристотель</a:t>
            </a:r>
            <a:r>
              <a:rPr lang="ru-RU" sz="2400"/>
              <a:t> в </a:t>
            </a:r>
            <a:r>
              <a:rPr lang="en-US" sz="2400"/>
              <a:t>IV</a:t>
            </a:r>
            <a:r>
              <a:rPr lang="ru-RU" sz="2400"/>
              <a:t> в. до н.э. </a:t>
            </a:r>
            <a:r>
              <a:rPr lang="ru-RU" sz="2400" u="sng"/>
              <a:t>наблюдая</a:t>
            </a:r>
            <a:r>
              <a:rPr lang="ru-RU" sz="2400"/>
              <a:t> движение тел,  считал, что </a:t>
            </a:r>
            <a:r>
              <a:rPr lang="ru-RU" sz="2400" u="sng"/>
              <a:t>нет действия, значит, нет движения.</a:t>
            </a:r>
            <a:endParaRPr lang="ru-RU" sz="2400"/>
          </a:p>
          <a:p>
            <a:pPr marL="274320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/>
              <a:t>     «Все, что находится в движении, движется благодаря воздействию другого тела. Без действия нет движения.»</a:t>
            </a:r>
          </a:p>
          <a:p>
            <a:pPr marL="274320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/>
              <a:t>     Эта идея господствовала в науке более 2000 лет.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981200"/>
            <a:ext cx="4191000" cy="4267200"/>
          </a:xfrm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u="sng"/>
              <a:t>Галилео Галилей</a:t>
            </a:r>
            <a:r>
              <a:rPr lang="ru-RU" sz="2000"/>
              <a:t> в </a:t>
            </a:r>
            <a:r>
              <a:rPr lang="en-US" sz="2000"/>
              <a:t>XVII</a:t>
            </a:r>
            <a:r>
              <a:rPr lang="ru-RU" sz="2000"/>
              <a:t> в. использовал </a:t>
            </a:r>
            <a:r>
              <a:rPr lang="ru-RU" sz="2000" b="1" i="1" u="sng"/>
              <a:t>опыт</a:t>
            </a:r>
            <a:r>
              <a:rPr lang="ru-RU" sz="2000"/>
              <a:t>: движение шара по наклонной плоскости.</a:t>
            </a:r>
          </a:p>
          <a:p>
            <a:pPr marL="274320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/>
              <a:t>     </a:t>
            </a:r>
            <a:r>
              <a:rPr lang="ru-RU" sz="2000" u="sng"/>
              <a:t>Выводы</a:t>
            </a:r>
            <a:r>
              <a:rPr lang="ru-RU" sz="2000"/>
              <a:t>: Тело движется равномерно и прямолинейно, если </a:t>
            </a:r>
            <a:r>
              <a:rPr lang="ru-RU" sz="2000" u="sng"/>
              <a:t>убрать все воздействия</a:t>
            </a:r>
            <a:r>
              <a:rPr lang="ru-RU" sz="2000"/>
              <a:t>. «Тело, на которое не действуют другие тела, движется с постоянной скоростью.»</a:t>
            </a:r>
          </a:p>
          <a:p>
            <a:pPr marL="274320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/>
              <a:t>     Г. Галилей допустил ошибку, считая, что свободное тело должно двигаться </a:t>
            </a:r>
            <a:r>
              <a:rPr lang="ru-RU" sz="2000" u="sng"/>
              <a:t>по окружности</a:t>
            </a:r>
            <a:r>
              <a:rPr lang="ru-RU" sz="2000"/>
              <a:t> (наблюдал за Луной). </a:t>
            </a:r>
          </a:p>
          <a:p>
            <a:pPr marL="274320" indent="-274320" algn="just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/>
              <a:t>        Что он не учел?</a:t>
            </a:r>
            <a:endParaRPr lang="ru-RU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/>
          </p:nvPr>
        </p:nvSpPr>
        <p:spPr>
          <a:xfrm>
            <a:off x="533400" y="609600"/>
            <a:ext cx="7924800" cy="5867400"/>
          </a:xfrm>
        </p:spPr>
        <p:txBody>
          <a:bodyPr/>
          <a:lstStyle/>
          <a:p>
            <a:pPr algn="just"/>
            <a:r>
              <a:rPr lang="ru-RU" u="sng" smtClean="0"/>
              <a:t>Исаак Ньютон</a:t>
            </a:r>
            <a:r>
              <a:rPr lang="ru-RU" smtClean="0"/>
              <a:t> в </a:t>
            </a:r>
            <a:r>
              <a:rPr lang="en-US" smtClean="0"/>
              <a:t>XVII </a:t>
            </a:r>
            <a:r>
              <a:rPr lang="ru-RU" smtClean="0"/>
              <a:t>в. поставил окончательную точку в решении многовековой проблемы, он сформулировал закон Инерции:</a:t>
            </a:r>
          </a:p>
          <a:p>
            <a:pPr algn="just">
              <a:buFont typeface="Wingdings" pitchFamily="2" charset="2"/>
              <a:buNone/>
            </a:pPr>
            <a:r>
              <a:rPr lang="ru-RU" smtClean="0"/>
              <a:t>   «Если на тело не действуют другие тела, то оно находится в состоянии покоя или равномерного прямолинейного движения.»</a:t>
            </a:r>
          </a:p>
          <a:p>
            <a:pPr algn="just">
              <a:buFont typeface="Wingdings" pitchFamily="2" charset="2"/>
              <a:buNone/>
            </a:pPr>
            <a:endParaRPr lang="ru-RU" smtClean="0"/>
          </a:p>
          <a:p>
            <a:pPr algn="just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b="1" u="sng" smtClean="0"/>
              <a:t>Открытия представляют</a:t>
            </a:r>
            <a:r>
              <a:rPr lang="ru-RU" b="1" smtClean="0"/>
              <a:t> бесценное культурное наследие.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66D6F5EB-B839-4CCF-9D73-4417C66707BA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257800"/>
            <a:ext cx="28194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Галилео Галилей</a:t>
            </a:r>
          </a:p>
          <a:p>
            <a:pPr algn="ctr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(1564 – 1642)</a:t>
            </a:r>
          </a:p>
        </p:txBody>
      </p:sp>
      <p:pic>
        <p:nvPicPr>
          <p:cNvPr id="15364" name="Picture 5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524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990600" y="152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Как будет двигаться тело, если на него не будут действовать другие тела?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05200" y="3276600"/>
            <a:ext cx="5227638" cy="2566988"/>
          </a:xfrm>
          <a:prstGeom prst="rect">
            <a:avLst/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</a:rPr>
              <a:t>Явление сохранения </a:t>
            </a:r>
          </a:p>
          <a:p>
            <a:pPr algn="ctr"/>
            <a:r>
              <a:rPr lang="ru-RU" sz="3200" b="1" i="1">
                <a:latin typeface="Times New Roman" pitchFamily="18" charset="0"/>
              </a:rPr>
              <a:t>скорости тела </a:t>
            </a:r>
          </a:p>
          <a:p>
            <a:pPr algn="ctr"/>
            <a:r>
              <a:rPr lang="ru-RU" sz="3200" b="1" i="1">
                <a:latin typeface="Times New Roman" pitchFamily="18" charset="0"/>
              </a:rPr>
              <a:t>при отсутствии действия </a:t>
            </a:r>
          </a:p>
          <a:p>
            <a:pPr algn="ctr"/>
            <a:r>
              <a:rPr lang="ru-RU" sz="3200" b="1" i="1">
                <a:latin typeface="Times New Roman" pitchFamily="18" charset="0"/>
              </a:rPr>
              <a:t>на него других тел </a:t>
            </a:r>
          </a:p>
          <a:p>
            <a:pPr algn="ctr"/>
            <a:r>
              <a:rPr lang="ru-RU" sz="3200" b="1" i="1">
                <a:latin typeface="Times New Roman" pitchFamily="18" charset="0"/>
              </a:rPr>
              <a:t>называют </a:t>
            </a:r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инерцией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1524000"/>
            <a:ext cx="51181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latin typeface="Script MT Bold" pitchFamily="66" charset="0"/>
              </a:rPr>
              <a:t>Экспериментально установлено:</a:t>
            </a:r>
          </a:p>
          <a:p>
            <a:pPr algn="ctr"/>
            <a:r>
              <a:rPr lang="ru-RU" sz="2000" b="1" i="1">
                <a:solidFill>
                  <a:srgbClr val="CC0000"/>
                </a:solidFill>
                <a:latin typeface="Script MT Bold" pitchFamily="66" charset="0"/>
              </a:rPr>
              <a:t>Если на тело не действуют другие тела, </a:t>
            </a:r>
          </a:p>
          <a:p>
            <a:pPr algn="ctr"/>
            <a:r>
              <a:rPr lang="ru-RU" sz="2000" b="1" i="1">
                <a:solidFill>
                  <a:srgbClr val="CC0000"/>
                </a:solidFill>
                <a:latin typeface="Script MT Bold" pitchFamily="66" charset="0"/>
              </a:rPr>
              <a:t>то оно находится или в покое, </a:t>
            </a:r>
          </a:p>
          <a:p>
            <a:pPr algn="ctr"/>
            <a:r>
              <a:rPr lang="ru-RU" sz="2000" b="1" i="1">
                <a:solidFill>
                  <a:srgbClr val="CC0000"/>
                </a:solidFill>
                <a:latin typeface="Script MT Bold" pitchFamily="66" charset="0"/>
              </a:rPr>
              <a:t>или движется прямолинейно и равномерно</a:t>
            </a:r>
          </a:p>
          <a:p>
            <a:pPr algn="ctr"/>
            <a:r>
              <a:rPr lang="ru-RU" sz="2000" b="1" i="1">
                <a:solidFill>
                  <a:srgbClr val="CC0000"/>
                </a:solidFill>
                <a:latin typeface="Script MT Bold" pitchFamily="66" charset="0"/>
              </a:rPr>
              <a:t>относительно Земли.</a:t>
            </a:r>
          </a:p>
        </p:txBody>
      </p:sp>
      <p:pic>
        <p:nvPicPr>
          <p:cNvPr id="6153" name="Picture 9" descr="vori_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8559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1" grpId="0" animBg="1"/>
      <p:bldP spid="61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2895600"/>
          </a:xfrm>
        </p:spPr>
        <p:txBody>
          <a:bodyPr/>
          <a:lstStyle/>
          <a:p>
            <a:r>
              <a:rPr lang="ru-RU" b="1" i="1" smtClean="0">
                <a:solidFill>
                  <a:srgbClr val="CC0000"/>
                </a:solidFill>
                <a:latin typeface="Times New Roman" pitchFamily="18" charset="0"/>
              </a:rPr>
              <a:t>Движение по инерции – движение при отсутствии </a:t>
            </a:r>
            <a:br>
              <a:rPr lang="ru-RU" b="1" i="1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b="1" i="1" smtClean="0">
                <a:solidFill>
                  <a:srgbClr val="CC0000"/>
                </a:solidFill>
                <a:latin typeface="Times New Roman" pitchFamily="18" charset="0"/>
              </a:rPr>
              <a:t>действия на тело других тел.</a:t>
            </a:r>
            <a:br>
              <a:rPr lang="ru-RU" b="1" i="1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«Инерция» - от лат. «инерциа» - неподвижность, бездеятельность</a:t>
            </a:r>
            <a:endParaRPr lang="ru-RU" b="1" i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FD75503E-DCDF-4333-9D37-82F66EC46C63}" type="slidenum">
              <a:rPr lang="ru-RU"/>
              <a:pPr>
                <a:defRPr/>
              </a:pPr>
              <a:t>43</a:t>
            </a:fld>
            <a:endParaRPr lang="ru-RU"/>
          </a:p>
        </p:txBody>
      </p:sp>
      <p:pic>
        <p:nvPicPr>
          <p:cNvPr id="9229" name="Picture 13" descr="hockey_old"/>
          <p:cNvPicPr>
            <a:picLocks noChangeAspect="1" noChangeArrowheads="1"/>
          </p:cNvPicPr>
          <p:nvPr/>
        </p:nvPicPr>
        <p:blipFill>
          <a:blip r:embed="rId2" cstate="print"/>
          <a:srcRect l="5669" t="3937" r="5669" b="3937"/>
          <a:stretch>
            <a:fillRect/>
          </a:stretch>
        </p:blipFill>
        <p:spPr bwMode="auto">
          <a:xfrm>
            <a:off x="4572000" y="533400"/>
            <a:ext cx="396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2533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3505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Cyc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33400"/>
            <a:ext cx="391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04800" y="2667000"/>
            <a:ext cx="8610600" cy="1592263"/>
          </a:xfrm>
          <a:prstGeom prst="rect">
            <a:avLst/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Если на тело не действуют другие тела, то оно движется </a:t>
            </a:r>
          </a:p>
          <a:p>
            <a:pPr algn="ctr"/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с постоянной скоростью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sz="2800" b="1" smtClean="0"/>
              <a:t>3. Необычное – в обычном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785794"/>
            <a:ext cx="4267200" cy="5857916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Полезное</a:t>
            </a:r>
            <a:endParaRPr lang="ru-RU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Явление инерции в медицинском термометре;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Насаживание молотка на рукоятку;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Пыль из ковра;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00FF"/>
                </a:solidFill>
              </a:rPr>
              <a:t>Космическая ракета на орбите;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Трамвай, электропоезд, автомашина с выключенным двигателем, велосипедист.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029200" y="1143000"/>
            <a:ext cx="4114800" cy="307181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u="sng" dirty="0" smtClean="0"/>
              <a:t>Вредное</a:t>
            </a:r>
            <a:endParaRPr lang="ru-RU" dirty="0" smtClean="0"/>
          </a:p>
          <a:p>
            <a:pPr algn="ctr">
              <a:buFont typeface="Wingdings" pitchFamily="2" charset="2"/>
              <a:buNone/>
            </a:pPr>
            <a:endParaRPr lang="ru-RU" dirty="0" smtClean="0"/>
          </a:p>
          <a:p>
            <a:pPr algn="just"/>
            <a:r>
              <a:rPr lang="ru-RU" sz="2400" dirty="0" smtClean="0"/>
              <a:t>Аварии, наезд на пешехода;</a:t>
            </a:r>
          </a:p>
          <a:p>
            <a:pPr algn="just"/>
            <a:r>
              <a:rPr lang="ru-RU" sz="2400" dirty="0" smtClean="0"/>
              <a:t>В конном спорте;</a:t>
            </a:r>
          </a:p>
          <a:p>
            <a:pPr algn="just"/>
            <a:r>
              <a:rPr lang="ru-RU" sz="2400" dirty="0" smtClean="0"/>
              <a:t>Выключенный станок.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  <p:bldP spid="35844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7772400" cy="36734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Масса  тела и плотность вещества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4" descr="d4269034676bf217a76f74efbe0b1dd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508500"/>
            <a:ext cx="2484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Масса тела.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144000" cy="4429156"/>
          </a:xfrm>
          <a:solidFill>
            <a:srgbClr val="F9E3A5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</a:rPr>
              <a:t>Масса</a:t>
            </a:r>
            <a:r>
              <a:rPr lang="ru-RU" sz="3600" b="1" dirty="0" smtClean="0">
                <a:solidFill>
                  <a:srgbClr val="FF0066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0000"/>
                </a:solidFill>
              </a:rPr>
              <a:t>(от латинского </a:t>
            </a:r>
            <a:r>
              <a:rPr lang="ru-RU" sz="3200" dirty="0" err="1" smtClean="0">
                <a:solidFill>
                  <a:srgbClr val="000000"/>
                </a:solidFill>
              </a:rPr>
              <a:t>massa</a:t>
            </a:r>
            <a:r>
              <a:rPr lang="ru-RU" sz="3200" dirty="0" smtClean="0">
                <a:solidFill>
                  <a:srgbClr val="000000"/>
                </a:solidFill>
              </a:rPr>
              <a:t> – глыба, кусок)</a:t>
            </a:r>
            <a:r>
              <a:rPr lang="ru-RU" sz="3600" dirty="0" smtClean="0"/>
              <a:t> 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тела является количественной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мерой его инертности</a:t>
            </a:r>
            <a:r>
              <a:rPr lang="ru-RU" sz="3600" dirty="0" smtClean="0"/>
              <a:t>. Обозначается</a:t>
            </a:r>
            <a:r>
              <a:rPr lang="en-US" sz="3600" dirty="0" smtClean="0"/>
              <a:t>-</a:t>
            </a:r>
            <a:r>
              <a:rPr lang="ru-RU" sz="3600" dirty="0" smtClean="0"/>
              <a:t> </a:t>
            </a:r>
            <a:r>
              <a:rPr lang="en-US" sz="3600" dirty="0" smtClean="0">
                <a:solidFill>
                  <a:srgbClr val="FF0066"/>
                </a:solidFill>
              </a:rPr>
              <a:t>m</a:t>
            </a:r>
            <a:endParaRPr lang="ru-RU" sz="3600" dirty="0" smtClean="0">
              <a:solidFill>
                <a:srgbClr val="FF0066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</a:rPr>
              <a:t>Инертность</a:t>
            </a:r>
            <a:r>
              <a:rPr lang="ru-RU" sz="3600" dirty="0" smtClean="0"/>
              <a:t>– внутреннее свойство всех тел,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сопротивляться изменению скорости</a:t>
            </a:r>
            <a:r>
              <a:rPr lang="ru-RU" sz="3600" dirty="0" smtClean="0"/>
              <a:t>:</a:t>
            </a:r>
          </a:p>
        </p:txBody>
      </p:sp>
      <p:pic>
        <p:nvPicPr>
          <p:cNvPr id="6148" name="Picture 4" descr="a0554ffa7aa1f81b3ddd8ee4985c746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212" y="0"/>
            <a:ext cx="172878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Единица массы- кг.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1г= 0,001  кг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1т=1000кг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1мг=0,000001кг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1ц=100кг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Эталон массы</a:t>
            </a:r>
          </a:p>
        </p:txBody>
      </p:sp>
      <p:pic>
        <p:nvPicPr>
          <p:cNvPr id="8198" name="Picture 6" descr="Эталон мас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547" y="4005263"/>
            <a:ext cx="287972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Способы определения массы.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1.Взвешивание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рычажные весы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одночашечные рычажные                пружинные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9229" name="Picture 13" descr="res60A97412-18FA-4C05-A3E6-122018A722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42918"/>
            <a:ext cx="21971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res065ACAE9-7DD1-464B-A2CD-60B071F68C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644900"/>
            <a:ext cx="2376488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res108EF7CC-3561-47C6-A470-87E1D30E18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324167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res2936C805-2346-4F42-82E7-1D6DE03F3E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786190"/>
            <a:ext cx="24479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Способы определения массы.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686800" cy="5732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2. При взаимодействии тел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чем больше масса тела, тем более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оно инертно и, следовательно, тем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медленнее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изменяет свою скорость.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9220" name="Picture 8" descr="гусениц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165725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32" y="5500702"/>
            <a:ext cx="4107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молекулы газа…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14282" y="1500174"/>
            <a:ext cx="259715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714348" y="642918"/>
            <a:ext cx="742044" cy="857256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2857504" y="428604"/>
            <a:ext cx="5787466" cy="1153251"/>
            <a:chOff x="3089" y="1540"/>
            <a:chExt cx="1856" cy="332"/>
          </a:xfrm>
        </p:grpSpPr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3456" y="1872"/>
              <a:ext cx="148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3089" y="1540"/>
              <a:ext cx="367" cy="3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3031896" y="71438"/>
            <a:ext cx="714380" cy="714356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3668" y="1500174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пол…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285992"/>
            <a:ext cx="8940589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ИНЕРЦИЯ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явление сохранения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785926"/>
            <a:ext cx="378090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Бездеятельность</a:t>
            </a:r>
            <a:endParaRPr lang="ru-RU" sz="3600" u="sng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42" y="3754658"/>
            <a:ext cx="38199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всадник…</a:t>
            </a:r>
          </a:p>
          <a:p>
            <a:pPr lvl="0" eaLnBrk="0" hangingPunct="0"/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велосипедист…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32" y="3143248"/>
            <a:ext cx="2803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трамвай… 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29090" y="1500174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песок…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1500174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лед..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32" y="4929198"/>
            <a:ext cx="2111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3022080" y="-597724"/>
            <a:ext cx="714380" cy="714356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2987824" y="-675456"/>
            <a:ext cx="714380" cy="714356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/>
          <a:srcRect l="28594" t="34167" r="51718" b="55651"/>
          <a:stretch>
            <a:fillRect/>
          </a:stretch>
        </p:blipFill>
        <p:spPr bwMode="auto">
          <a:xfrm>
            <a:off x="5857884" y="3279583"/>
            <a:ext cx="3214710" cy="93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/>
          <a:srcRect l="28594" t="46120" r="51718" b="43255"/>
          <a:stretch>
            <a:fillRect/>
          </a:stretch>
        </p:blipFill>
        <p:spPr bwMode="auto">
          <a:xfrm>
            <a:off x="5786478" y="4310490"/>
            <a:ext cx="3214710" cy="9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/>
          <a:srcRect l="28594" t="58959" r="51718" b="23333"/>
          <a:stretch>
            <a:fillRect/>
          </a:stretch>
        </p:blipFill>
        <p:spPr bwMode="auto">
          <a:xfrm>
            <a:off x="5786446" y="5231548"/>
            <a:ext cx="3214710" cy="162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/>
          <a:srcRect l="48750" t="38333" r="25937" b="51667"/>
          <a:stretch>
            <a:fillRect/>
          </a:stretch>
        </p:blipFill>
        <p:spPr bwMode="auto">
          <a:xfrm>
            <a:off x="3678998" y="5643578"/>
            <a:ext cx="5465002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12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38778E-17 L 0.08212 0.1016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10162 L 0.21597 0.1016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0856 L 0.0033 -0.00532 C 0.0033 0.04051 0.12413 0.09792 0.2224 0.09792 L 0.44097 0.09792 " pathEditMode="relative" rAng="0" ptsTypes="FfFF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087 L 1.94444E-6 0.09375 C 1.94444E-6 0.14028 0.15538 0.19885 0.28194 0.19885 L 0.56354 0.19885 " pathEditMode="relative" rAng="0" ptsTypes="FfFF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1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2.5E-6 0.10486 C -2.5E-6 0.15162 0.19323 0.21065 0.35052 0.21065 L 0.70087 0.21065 " pathEditMode="relative" rAng="0" ptsTypes="FfFF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1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4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4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4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9" grpId="0" animBg="1"/>
      <p:bldP spid="4100" grpId="0" animBg="1"/>
      <p:bldP spid="4104" grpId="0" animBg="1"/>
      <p:bldP spid="4104" grpId="1" animBg="1"/>
      <p:bldP spid="4104" grpId="2" animBg="1"/>
      <p:bldP spid="4104" grpId="3" animBg="1"/>
      <p:bldP spid="10" grpId="0"/>
      <p:bldP spid="10" grpId="1"/>
      <p:bldP spid="11" grpId="0" build="p" animBg="1"/>
      <p:bldP spid="11" grpId="1" build="allAtOnce" animBg="1"/>
      <p:bldP spid="12" grpId="0" build="allAtOnce" animBg="1"/>
      <p:bldP spid="13" grpId="0" build="p"/>
      <p:bldP spid="14" grpId="0"/>
      <p:bldP spid="15" grpId="0"/>
      <p:bldP spid="15" grpId="1"/>
      <p:bldP spid="16" grpId="0"/>
      <p:bldP spid="16" grpId="1"/>
      <p:bldP spid="17" grpId="0"/>
      <p:bldP spid="25" grpId="0" animBg="1"/>
      <p:bldP spid="25" grpId="3" animBg="1"/>
      <p:bldP spid="26" grpId="0" animBg="1"/>
      <p:bldP spid="2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Свойства массы.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Не зависит от рода вещества</a:t>
            </a:r>
          </a:p>
          <a:p>
            <a:pPr eaLnBrk="1" hangingPunct="1">
              <a:defRPr/>
            </a:pPr>
            <a:r>
              <a:rPr lang="ru-RU" smtClean="0"/>
              <a:t>Складывается</a:t>
            </a:r>
          </a:p>
          <a:p>
            <a:pPr eaLnBrk="1" hangingPunct="1">
              <a:defRPr/>
            </a:pPr>
            <a:r>
              <a:rPr lang="ru-RU" smtClean="0"/>
              <a:t>Изменяется при движении со скоростью, близкой к скорости света.</a:t>
            </a:r>
          </a:p>
        </p:txBody>
      </p:sp>
      <p:pic>
        <p:nvPicPr>
          <p:cNvPr id="10244" name="Picture 4" descr="d4024f2f46d661d8500153104c2522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437063"/>
            <a:ext cx="2952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2714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Выполни задания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263"/>
            <a:ext cx="9144000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Изменение скорости тела происходит...</a:t>
            </a:r>
            <a:endParaRPr lang="ru-RU" sz="2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А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Без действия на него другого тела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  Б.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После действия на него другого тела.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В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Пока на него действует другое тело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 Г.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того, как подействует на него другое тело.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из тележек 1, 2 придет в движение, если пережечь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нитку?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 и 2.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Никакая.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Два тела массами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и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взаимодействуют между собой, и первое них после взаимодействия движется с большей скоростью, то говорят, что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А.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1&lt;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    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=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  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1&gt;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File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432180"/>
            <a:ext cx="24114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2714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Выполни задания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263"/>
            <a:ext cx="9144000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три мензурки 1, 2, 3 налиты различные жидкости, массы  которых одинаковы.    Какая жидкость имеет наименьшую плотность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А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Плотности всех жидкостей одинаковы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Б.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Г.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Сравните плотности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из которых изготовлены кубики.</a:t>
            </a: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А.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р1 &gt; р2.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р1 = р2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Р1 &lt; р2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Таким образом сравнить плотности нельзя.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Сосуд объемом 0,4 м3 содержит 460 кг раствора медного купороса.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Чему равна плотность этого раствора?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0,00087 кг/ м3.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8,7 кг/ м3.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1,15 кг/ м3.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1150 кг/ м3.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184кг/м3.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File0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38" y="500042"/>
            <a:ext cx="122396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File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2424113"/>
            <a:ext cx="1584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14942" y="2571744"/>
            <a:ext cx="3716343" cy="563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Проверь себя.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060" y="3143248"/>
            <a:ext cx="8229600" cy="80167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1В   2Б  3А  4В  5Б  6Г  7Г</a:t>
            </a:r>
          </a:p>
        </p:txBody>
      </p:sp>
      <p:pic>
        <p:nvPicPr>
          <p:cNvPr id="13316" name="Picture 4" descr="3922283f831ce9eea026c78f4138fe8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3141663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поверхности жидкости плавают три тела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одинаковой массы.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Объем первого тела в 2 раза больше объема второго тела и в 3 раза больше объема третьего тела. На какое из тел действует большая выталкивающая сила?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А. 1   Б.  2  В.3  Г.на все три тела будут действовать одинаковые выталкивающие силы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Плотность тела.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0784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</a:rPr>
              <a:t>ПЛОТНОСТЬ</a:t>
            </a: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</a:rPr>
              <a:t>(</a:t>
            </a:r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</a:rPr>
              <a:t>    </a:t>
            </a:r>
            <a:r>
              <a:rPr lang="en-US" smtClean="0"/>
              <a:t> </a:t>
            </a:r>
            <a:r>
              <a:rPr lang="en-US" sz="2800" smtClean="0">
                <a:solidFill>
                  <a:srgbClr val="FF0066"/>
                </a:solidFill>
              </a:rPr>
              <a:t>)</a:t>
            </a:r>
            <a:r>
              <a:rPr lang="en-US" smtClean="0"/>
              <a:t>-</a:t>
            </a:r>
            <a:r>
              <a:rPr lang="ru-RU" smtClean="0"/>
              <a:t>скалярная физическая величина, равная для однородного вещества отношению массы тела к его объему. 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Единицей плотности в СИ является килограмм на кубический метр (           )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797425"/>
            <a:ext cx="11525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3059113" y="1052513"/>
          <a:ext cx="533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4" imgW="190335" imgH="215713" progId="Equation.3">
                  <p:embed/>
                </p:oleObj>
              </mc:Choice>
              <mc:Fallback>
                <p:oleObj name="Формула" r:id="rId4" imgW="190335" imgH="2157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052513"/>
                        <a:ext cx="5334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15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890838"/>
            <a:ext cx="2517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Сравни тела.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Тела равного объема Тела равной массы</a:t>
            </a:r>
          </a:p>
        </p:txBody>
      </p:sp>
      <p:pic>
        <p:nvPicPr>
          <p:cNvPr id="21510" name="Picture 6" descr="resDCD92022-75AD-464E-8160-A663AAF006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205038"/>
            <a:ext cx="40576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res188FD948-117A-49BF-B6DA-63DD99111DA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205038"/>
            <a:ext cx="3810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50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480" y="642918"/>
            <a:ext cx="5715040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Гр2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№4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101,106,111,33,35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 l="9375" t="8789" r="11523" b="74365"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 l="15820" t="57861" r="51367" b="16504"/>
          <a:stretch>
            <a:fillRect/>
          </a:stretch>
        </p:blipFill>
        <p:spPr bwMode="auto">
          <a:xfrm>
            <a:off x="0" y="2000240"/>
            <a:ext cx="61723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500306"/>
            <a:ext cx="157163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30км/с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380" y="4836011"/>
            <a:ext cx="3500462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500м/с = ….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9930" y="2000240"/>
            <a:ext cx="3310962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500м/с =…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1616" y="4824894"/>
            <a:ext cx="2000264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30км/с +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8151" y="1961460"/>
            <a:ext cx="2000264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30км/с -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 l="16992" t="25634" r="19726" b="66309"/>
          <a:stretch>
            <a:fillRect/>
          </a:stretch>
        </p:blipFill>
        <p:spPr bwMode="auto">
          <a:xfrm>
            <a:off x="0" y="71414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 l="24125" t="44677" r="27980" b="43222"/>
          <a:stretch>
            <a:fillRect/>
          </a:stretch>
        </p:blipFill>
        <p:spPr bwMode="auto">
          <a:xfrm>
            <a:off x="0" y="857232"/>
            <a:ext cx="9144000" cy="18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57554" y="928670"/>
            <a:ext cx="1071570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60м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928670"/>
            <a:ext cx="1285884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240м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9"/>
          <p:cNvGrpSpPr/>
          <p:nvPr/>
        </p:nvGrpSpPr>
        <p:grpSpPr>
          <a:xfrm>
            <a:off x="3428961" y="2285992"/>
            <a:ext cx="2786113" cy="1740269"/>
            <a:chOff x="428596" y="3709619"/>
            <a:chExt cx="3429000" cy="1740269"/>
          </a:xfrm>
        </p:grpSpPr>
        <p:grpSp>
          <p:nvGrpSpPr>
            <p:cNvPr id="3" name="Группа 11"/>
            <p:cNvGrpSpPr>
              <a:grpSpLocks/>
            </p:cNvGrpSpPr>
            <p:nvPr/>
          </p:nvGrpSpPr>
          <p:grpSpPr bwMode="auto">
            <a:xfrm>
              <a:off x="428596" y="3709619"/>
              <a:ext cx="3429000" cy="1740269"/>
              <a:chOff x="4429124" y="5560221"/>
              <a:chExt cx="2143141" cy="1068441"/>
            </a:xfrm>
          </p:grpSpPr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5357819" y="5757155"/>
                <a:ext cx="1214446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4429124" y="6117674"/>
                <a:ext cx="928695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"/>
              <p:cNvSpPr txBox="1">
                <a:spLocks noChangeArrowheads="1"/>
              </p:cNvSpPr>
              <p:nvPr/>
            </p:nvSpPr>
            <p:spPr bwMode="auto">
              <a:xfrm>
                <a:off x="4760757" y="5560221"/>
                <a:ext cx="503147" cy="62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5"/>
              <p:cNvSpPr txBox="1">
                <a:spLocks noChangeArrowheads="1"/>
              </p:cNvSpPr>
              <p:nvPr/>
            </p:nvSpPr>
            <p:spPr bwMode="auto">
              <a:xfrm>
                <a:off x="4756759" y="6061936"/>
                <a:ext cx="462140" cy="566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Группа 38"/>
            <p:cNvGrpSpPr/>
            <p:nvPr/>
          </p:nvGrpSpPr>
          <p:grpSpPr>
            <a:xfrm>
              <a:off x="1159293" y="3857628"/>
              <a:ext cx="2156740" cy="571504"/>
              <a:chOff x="1241181" y="3857628"/>
              <a:chExt cx="2156740" cy="571504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>
                <a:off x="3080419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1241181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Группа 37"/>
          <p:cNvGrpSpPr/>
          <p:nvPr/>
        </p:nvGrpSpPr>
        <p:grpSpPr>
          <a:xfrm>
            <a:off x="6286512" y="2786058"/>
            <a:ext cx="2629572" cy="923330"/>
            <a:chOff x="-1700952" y="5577504"/>
            <a:chExt cx="2158985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-1700952" y="5577504"/>
              <a:ext cx="2158985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-728077" y="5857892"/>
              <a:ext cx="317502" cy="15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-1583645" y="5715016"/>
              <a:ext cx="317502" cy="1552"/>
            </a:xfrm>
            <a:prstGeom prst="straightConnector1">
              <a:avLst/>
            </a:prstGeom>
            <a:ln w="38100">
              <a:solidFill>
                <a:srgbClr val="0014A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428992" y="1714488"/>
            <a:ext cx="10715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7950" y="1714488"/>
            <a:ext cx="10715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1"/>
          <p:cNvGrpSpPr>
            <a:grpSpLocks/>
          </p:cNvGrpSpPr>
          <p:nvPr/>
        </p:nvGrpSpPr>
        <p:grpSpPr bwMode="auto">
          <a:xfrm>
            <a:off x="2214546" y="3887866"/>
            <a:ext cx="2457431" cy="1541398"/>
            <a:chOff x="3659826" y="5560221"/>
            <a:chExt cx="1890312" cy="946343"/>
          </a:xfrm>
        </p:grpSpPr>
        <p:sp>
          <p:nvSpPr>
            <p:cNvPr id="29" name="TextBox 8"/>
            <p:cNvSpPr txBox="1">
              <a:spLocks noChangeArrowheads="1"/>
            </p:cNvSpPr>
            <p:nvPr/>
          </p:nvSpPr>
          <p:spPr bwMode="auto">
            <a:xfrm>
              <a:off x="3659826" y="5704959"/>
              <a:ext cx="824276" cy="56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5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489584" y="599490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>
              <a:off x="4760757" y="5560221"/>
              <a:ext cx="615547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4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4668835" y="6071957"/>
              <a:ext cx="881303" cy="4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1"/>
          <p:cNvGrpSpPr>
            <a:grpSpLocks/>
          </p:cNvGrpSpPr>
          <p:nvPr/>
        </p:nvGrpSpPr>
        <p:grpSpPr bwMode="auto">
          <a:xfrm>
            <a:off x="6215074" y="3857628"/>
            <a:ext cx="2571770" cy="1735945"/>
            <a:chOff x="3571875" y="5516363"/>
            <a:chExt cx="1978263" cy="1065786"/>
          </a:xfrm>
        </p:grpSpPr>
        <p:sp>
          <p:nvSpPr>
            <p:cNvPr id="38" name="TextBox 8"/>
            <p:cNvSpPr txBox="1">
              <a:spLocks noChangeArrowheads="1"/>
            </p:cNvSpPr>
            <p:nvPr/>
          </p:nvSpPr>
          <p:spPr bwMode="auto">
            <a:xfrm>
              <a:off x="3571875" y="5757157"/>
              <a:ext cx="851741" cy="68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6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4489584" y="6086536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4484076" y="5516363"/>
              <a:ext cx="1029857" cy="62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240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4668835" y="6071957"/>
              <a:ext cx="881303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5929330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972567"/>
            <a:ext cx="3071802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=  1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60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60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 animBg="1"/>
      <p:bldP spid="23" grpId="0" animBg="1"/>
      <p:bldP spid="42" grpId="0" animBg="1"/>
      <p:bldP spid="3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 l="31258" t="58052" r="36642" b="11377"/>
          <a:stretch>
            <a:fillRect/>
          </a:stretch>
        </p:blipFill>
        <p:spPr bwMode="auto">
          <a:xfrm>
            <a:off x="1928794" y="1142984"/>
            <a:ext cx="450059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16992" t="33691" r="19726" b="54590"/>
          <a:stretch>
            <a:fillRect/>
          </a:stretch>
        </p:blipFill>
        <p:spPr bwMode="auto">
          <a:xfrm>
            <a:off x="0" y="71414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2357430"/>
            <a:ext cx="157163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апогей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2143116"/>
            <a:ext cx="192882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перигей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3786190"/>
            <a:ext cx="1214446" cy="110799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3786190"/>
            <a:ext cx="1214446" cy="110799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3714752"/>
            <a:ext cx="857256" cy="110799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714620"/>
            <a:ext cx="1500198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км/с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071810"/>
            <a:ext cx="192882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7,8 км/с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000636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 l="35625" t="26463" r="56966" b="50853"/>
          <a:stretch>
            <a:fillRect/>
          </a:stretch>
        </p:blipFill>
        <p:spPr bwMode="auto">
          <a:xfrm>
            <a:off x="0" y="-25"/>
            <a:ext cx="2786050" cy="479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7114" t="65882" r="55937" b="13235"/>
          <a:stretch>
            <a:fillRect/>
          </a:stretch>
        </p:blipFill>
        <p:spPr bwMode="auto">
          <a:xfrm>
            <a:off x="2786050" y="0"/>
            <a:ext cx="30003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32408" t="37645" r="59782" b="54710"/>
          <a:stretch>
            <a:fillRect/>
          </a:stretch>
        </p:blipFill>
        <p:spPr bwMode="auto">
          <a:xfrm>
            <a:off x="2500298" y="1928802"/>
            <a:ext cx="45005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 bwMode="auto">
          <a:xfrm>
            <a:off x="4714876" y="2000240"/>
            <a:ext cx="357190" cy="35719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2984"/>
            <a:ext cx="300039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ЭЛЛИПС-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71736" y="1500174"/>
            <a:ext cx="1428760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72198" y="3929066"/>
            <a:ext cx="300039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перигелий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2857496"/>
            <a:ext cx="642942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6536546" y="3607595"/>
            <a:ext cx="785819" cy="1428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06" y="2714620"/>
            <a:ext cx="214310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афелий</a:t>
            </a:r>
            <a:endParaRPr lang="ru-RU" sz="4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2786058"/>
            <a:ext cx="642942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86182" y="4500570"/>
            <a:ext cx="221457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6150" y="0"/>
            <a:ext cx="535785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Кеплера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4572000" y="3714752"/>
            <a:ext cx="1357322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9"/>
          <p:cNvGrpSpPr/>
          <p:nvPr/>
        </p:nvGrpSpPr>
        <p:grpSpPr>
          <a:xfrm>
            <a:off x="5429256" y="2730949"/>
            <a:ext cx="714380" cy="714380"/>
            <a:chOff x="7786710" y="857232"/>
            <a:chExt cx="714380" cy="714380"/>
          </a:xfrm>
        </p:grpSpPr>
        <p:sp>
          <p:nvSpPr>
            <p:cNvPr id="23" name="Овал 22"/>
            <p:cNvSpPr/>
            <p:nvPr/>
          </p:nvSpPr>
          <p:spPr bwMode="auto">
            <a:xfrm>
              <a:off x="7786710" y="857232"/>
              <a:ext cx="714380" cy="7143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006600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7974488" y="1038888"/>
              <a:ext cx="357190" cy="35719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2844" y="4945527"/>
            <a:ext cx="1214446" cy="92333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02302" y="4929198"/>
            <a:ext cx="1214446" cy="92333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91985" y="4939405"/>
            <a:ext cx="857256" cy="92333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43702" y="4643446"/>
            <a:ext cx="185742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500438"/>
            <a:ext cx="185742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3372" y="928670"/>
            <a:ext cx="185738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4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1928794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№107б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00760" y="1285860"/>
            <a:ext cx="157163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30км/с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929330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  <p:bldP spid="15" grpId="0" animBg="1"/>
      <p:bldP spid="20" grpId="0" animBg="1"/>
      <p:bldP spid="26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 cstate="print"/>
          <a:srcRect l="9375" t="15381" r="10937" b="70703"/>
          <a:stretch>
            <a:fillRect/>
          </a:stretch>
        </p:blipFill>
        <p:spPr bwMode="auto">
          <a:xfrm>
            <a:off x="0" y="71414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41"/>
          <p:cNvGrpSpPr>
            <a:grpSpLocks/>
          </p:cNvGrpSpPr>
          <p:nvPr/>
        </p:nvGrpSpPr>
        <p:grpSpPr bwMode="auto">
          <a:xfrm rot="10800000">
            <a:off x="2428860" y="1714488"/>
            <a:ext cx="2417888" cy="173038"/>
            <a:chOff x="3286120" y="5710464"/>
            <a:chExt cx="2418438" cy="173081"/>
          </a:xfrm>
        </p:grpSpPr>
        <p:grpSp>
          <p:nvGrpSpPr>
            <p:cNvPr id="3" name="Группа 40"/>
            <p:cNvGrpSpPr>
              <a:grpSpLocks/>
            </p:cNvGrpSpPr>
            <p:nvPr/>
          </p:nvGrpSpPr>
          <p:grpSpPr bwMode="auto">
            <a:xfrm>
              <a:off x="3286120" y="5710464"/>
              <a:ext cx="2286008" cy="173081"/>
              <a:chOff x="3286120" y="5710464"/>
              <a:chExt cx="2286008" cy="173081"/>
            </a:xfrm>
          </p:grpSpPr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3286120" y="5715016"/>
                <a:ext cx="571500" cy="16852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3857620" y="5710464"/>
                <a:ext cx="571500" cy="16852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5000628" y="5715016"/>
                <a:ext cx="571500" cy="16852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429124" y="5715016"/>
                <a:ext cx="571500" cy="16852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7" name="Прямая со стрелкой 6"/>
            <p:cNvCxnSpPr/>
            <p:nvPr/>
          </p:nvCxnSpPr>
          <p:spPr>
            <a:xfrm>
              <a:off x="5204382" y="5799386"/>
              <a:ext cx="500176" cy="1588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85786" y="1755767"/>
            <a:ext cx="571500" cy="168275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472" y="2000240"/>
            <a:ext cx="9572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2м/с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1"/>
          <p:cNvGrpSpPr>
            <a:grpSpLocks/>
          </p:cNvGrpSpPr>
          <p:nvPr/>
        </p:nvGrpSpPr>
        <p:grpSpPr bwMode="auto">
          <a:xfrm>
            <a:off x="5072066" y="2500306"/>
            <a:ext cx="1846518" cy="173038"/>
            <a:chOff x="3857620" y="5710464"/>
            <a:chExt cx="1846938" cy="173081"/>
          </a:xfrm>
        </p:grpSpPr>
        <p:grpSp>
          <p:nvGrpSpPr>
            <p:cNvPr id="5" name="Группа 40"/>
            <p:cNvGrpSpPr>
              <a:grpSpLocks/>
            </p:cNvGrpSpPr>
            <p:nvPr/>
          </p:nvGrpSpPr>
          <p:grpSpPr bwMode="auto">
            <a:xfrm>
              <a:off x="3857620" y="5710464"/>
              <a:ext cx="1714508" cy="173081"/>
              <a:chOff x="3857620" y="5710464"/>
              <a:chExt cx="1714508" cy="173081"/>
            </a:xfrm>
          </p:grpSpPr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3857620" y="5710464"/>
                <a:ext cx="571500" cy="16852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5000628" y="5715016"/>
                <a:ext cx="571500" cy="1685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4429124" y="5715016"/>
                <a:ext cx="571500" cy="16852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17" name="Прямая со стрелкой 16"/>
            <p:cNvCxnSpPr/>
            <p:nvPr/>
          </p:nvCxnSpPr>
          <p:spPr>
            <a:xfrm>
              <a:off x="5204382" y="5799386"/>
              <a:ext cx="500176" cy="1588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43108" y="1955061"/>
            <a:ext cx="17812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велосип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214546" y="2214554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143636" y="1714488"/>
            <a:ext cx="13650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ветра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143636" y="1928802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3071810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2" grpId="0"/>
      <p:bldP spid="25" grpId="0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10254" r="19140" b="80682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29206" r="56713" b="10644"/>
          <a:stretch>
            <a:fillRect/>
          </a:stretch>
        </p:blipFill>
        <p:spPr bwMode="auto">
          <a:xfrm>
            <a:off x="0" y="857232"/>
            <a:ext cx="3714776" cy="521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57554" y="928670"/>
            <a:ext cx="32606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предел измерения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643702" y="928670"/>
            <a:ext cx="2500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1868" y="1500174"/>
            <a:ext cx="24240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цена деления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57950" y="1500174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28992" y="2428868"/>
            <a:ext cx="142876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786315" y="2448255"/>
            <a:ext cx="435768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-500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=300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29330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7" cstate="print"/>
          <a:srcRect l="21039" t="25085" r="19140" b="71711"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l="53662" t="34973" r="23870" b="10644"/>
          <a:stretch>
            <a:fillRect/>
          </a:stretch>
        </p:blipFill>
        <p:spPr bwMode="auto">
          <a:xfrm>
            <a:off x="142844" y="944358"/>
            <a:ext cx="3429024" cy="49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00042"/>
            <a:ext cx="86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делить  объём тела, который не помещается в мензурке.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53662" t="46798" r="23870" b="15243"/>
          <a:stretch>
            <a:fillRect/>
          </a:stretch>
        </p:blipFill>
        <p:spPr bwMode="auto">
          <a:xfrm>
            <a:off x="5143504" y="928670"/>
            <a:ext cx="4071966" cy="412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57998" t="34973" r="35301" b="52032"/>
          <a:stretch>
            <a:fillRect/>
          </a:stretch>
        </p:blipFill>
        <p:spPr bwMode="auto">
          <a:xfrm>
            <a:off x="5857884" y="1785926"/>
            <a:ext cx="1214446" cy="141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001898" y="3623779"/>
            <a:ext cx="785818" cy="1285884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929354" y="4614488"/>
            <a:ext cx="142876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58114" y="4575708"/>
            <a:ext cx="1428759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786058"/>
            <a:ext cx="1383641" cy="1127769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010703" y="3357562"/>
            <a:ext cx="1571635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19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57620" y="3899442"/>
            <a:ext cx="171451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9931" y="1874335"/>
            <a:ext cx="1643074" cy="1357322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5903917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92867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 l="28594" t="34167" r="51718" b="55651"/>
          <a:stretch>
            <a:fillRect/>
          </a:stretch>
        </p:blipFill>
        <p:spPr bwMode="auto">
          <a:xfrm>
            <a:off x="0" y="-24"/>
            <a:ext cx="56477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28594" t="46120" r="51718" b="43255"/>
          <a:stretch>
            <a:fillRect/>
          </a:stretch>
        </p:blipFill>
        <p:spPr bwMode="auto">
          <a:xfrm>
            <a:off x="0" y="1643050"/>
            <a:ext cx="56477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28594" t="58959" r="51718" b="23333"/>
          <a:stretch>
            <a:fillRect/>
          </a:stretch>
        </p:blipFill>
        <p:spPr bwMode="auto">
          <a:xfrm>
            <a:off x="-32" y="3571876"/>
            <a:ext cx="5647784" cy="28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5"/>
          <a:srcRect l="48750" t="38333" r="25937" b="51667"/>
          <a:stretch>
            <a:fillRect/>
          </a:stretch>
        </p:blipFill>
        <p:spPr bwMode="auto">
          <a:xfrm>
            <a:off x="3036159" y="5357826"/>
            <a:ext cx="6107841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72364" y="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стр.52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6719" t="11666" r="28750" b="78490"/>
          <a:stretch>
            <a:fillRect/>
          </a:stretch>
        </p:blipFill>
        <p:spPr bwMode="auto">
          <a:xfrm>
            <a:off x="-1" y="0"/>
            <a:ext cx="915650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6719" t="25338" r="28750" b="58802"/>
          <a:stretch>
            <a:fillRect/>
          </a:stretch>
        </p:blipFill>
        <p:spPr bwMode="auto">
          <a:xfrm>
            <a:off x="-12501" y="1643050"/>
            <a:ext cx="91565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6719" t="45573" r="28750" b="40755"/>
          <a:stretch>
            <a:fillRect/>
          </a:stretch>
        </p:blipFill>
        <p:spPr bwMode="auto">
          <a:xfrm>
            <a:off x="0" y="3929066"/>
            <a:ext cx="915650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43802" y="633478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стр.53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/>
          <a:srcRect l="27656" t="10000" r="55755" b="57500"/>
          <a:stretch>
            <a:fillRect/>
          </a:stretch>
        </p:blipFill>
        <p:spPr bwMode="auto">
          <a:xfrm>
            <a:off x="-1" y="0"/>
            <a:ext cx="4213485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47630" t="10000" r="29687" b="57500"/>
          <a:stretch>
            <a:fillRect/>
          </a:stretch>
        </p:blipFill>
        <p:spPr bwMode="auto">
          <a:xfrm>
            <a:off x="3737173" y="0"/>
            <a:ext cx="540682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/>
          <a:srcRect l="28125" t="23333" r="48437" b="45000"/>
          <a:stretch>
            <a:fillRect/>
          </a:stretch>
        </p:blipFill>
        <p:spPr bwMode="auto">
          <a:xfrm>
            <a:off x="4816425" y="3786190"/>
            <a:ext cx="404185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28125" t="74167" r="60156" b="11666"/>
          <a:stretch>
            <a:fillRect/>
          </a:stretch>
        </p:blipFill>
        <p:spPr bwMode="auto">
          <a:xfrm>
            <a:off x="-1" y="4500570"/>
            <a:ext cx="346680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4742</TotalTime>
  <Words>2352</Words>
  <Application>Microsoft Office PowerPoint</Application>
  <PresentationFormat>Экран (4:3)</PresentationFormat>
  <Paragraphs>549</Paragraphs>
  <Slides>63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5" baseType="lpstr">
      <vt:lpstr>new_year4</vt:lpstr>
      <vt:lpstr>Формула</vt:lpstr>
      <vt:lpstr>Презентация PowerPoint</vt:lpstr>
      <vt:lpstr>Домашнее задание.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задание.</vt:lpstr>
      <vt:lpstr>Презентация PowerPoint</vt:lpstr>
      <vt:lpstr>Домашнее задание.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тела.</vt:lpstr>
      <vt:lpstr>Презентация PowerPoint</vt:lpstr>
      <vt:lpstr>В каком из перечисленных случаев  сумма сил равна нулю?</vt:lpstr>
      <vt:lpstr>Решение задач</vt:lpstr>
      <vt:lpstr>Презентация PowerPoint</vt:lpstr>
      <vt:lpstr>Презентация PowerPoint</vt:lpstr>
      <vt:lpstr>Что должны узнать:</vt:lpstr>
      <vt:lpstr>Как можно изменить  скорость тела?</vt:lpstr>
      <vt:lpstr>Как можно изменить  направление скорости тела?</vt:lpstr>
      <vt:lpstr>Как зависит изменение скорости тела  от величины действия другого тела?</vt:lpstr>
      <vt:lpstr>Презентация PowerPoint</vt:lpstr>
      <vt:lpstr>Презентация PowerPoint</vt:lpstr>
      <vt:lpstr>Презентация PowerPoint</vt:lpstr>
      <vt:lpstr>Презентация PowerPoint</vt:lpstr>
      <vt:lpstr>Движение по инерции – движение при отсутствии  действия на тело других тел. «Инерция» - от лат. «инерциа» - неподвижность, бездеятельность</vt:lpstr>
      <vt:lpstr>3. Необычное – в обычном</vt:lpstr>
      <vt:lpstr>Масса  тела и плотность вещества </vt:lpstr>
      <vt:lpstr>Масса тела.</vt:lpstr>
      <vt:lpstr>Единица массы- кг.</vt:lpstr>
      <vt:lpstr>Способы определения массы.</vt:lpstr>
      <vt:lpstr>Способы определения массы.</vt:lpstr>
      <vt:lpstr>Свойства массы.</vt:lpstr>
      <vt:lpstr>Выполни задания</vt:lpstr>
      <vt:lpstr>Выполни задания</vt:lpstr>
      <vt:lpstr>Проверь себя.</vt:lpstr>
      <vt:lpstr>Плотность тела.</vt:lpstr>
      <vt:lpstr>Сравни тела.</vt:lpstr>
      <vt:lpstr>Домашнее задание.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375</cp:revision>
  <dcterms:created xsi:type="dcterms:W3CDTF">2008-12-14T04:17:18Z</dcterms:created>
  <dcterms:modified xsi:type="dcterms:W3CDTF">2020-09-26T18:17:23Z</dcterms:modified>
</cp:coreProperties>
</file>