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1"/>
  </p:notesMasterIdLst>
  <p:sldIdLst>
    <p:sldId id="373" r:id="rId2"/>
    <p:sldId id="376" r:id="rId3"/>
    <p:sldId id="420" r:id="rId4"/>
    <p:sldId id="316" r:id="rId5"/>
    <p:sldId id="429" r:id="rId6"/>
    <p:sldId id="422" r:id="rId7"/>
    <p:sldId id="423" r:id="rId8"/>
    <p:sldId id="425" r:id="rId9"/>
    <p:sldId id="418" r:id="rId10"/>
    <p:sldId id="426" r:id="rId11"/>
    <p:sldId id="427" r:id="rId12"/>
    <p:sldId id="428" r:id="rId13"/>
    <p:sldId id="417" r:id="rId14"/>
    <p:sldId id="424" r:id="rId15"/>
    <p:sldId id="407" r:id="rId16"/>
    <p:sldId id="419" r:id="rId17"/>
    <p:sldId id="421" r:id="rId18"/>
    <p:sldId id="395" r:id="rId19"/>
    <p:sldId id="413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14AC"/>
    <a:srgbClr val="006600"/>
    <a:srgbClr val="000000"/>
    <a:srgbClr val="003300"/>
    <a:srgbClr val="000099"/>
    <a:srgbClr val="66CCFF"/>
    <a:srgbClr val="0033CC"/>
    <a:srgbClr val="220FB1"/>
    <a:srgbClr val="365D21"/>
    <a:srgbClr val="2706E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vertBarState="minimized" horzBarState="maximized">
    <p:restoredLeft sz="15620" autoAdjust="0"/>
    <p:restoredTop sz="94660" autoAdjust="0"/>
  </p:normalViewPr>
  <p:slideViewPr>
    <p:cSldViewPr>
      <p:cViewPr>
        <p:scale>
          <a:sx n="50" d="100"/>
          <a:sy n="50" d="100"/>
        </p:scale>
        <p:origin x="-1566" y="-7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08.11.2017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06963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9.wav"/><Relationship Id="rId5" Type="http://schemas.openxmlformats.org/officeDocument/2006/relationships/audio" Target="../media/audio1.wav"/><Relationship Id="rId4" Type="http://schemas.openxmlformats.org/officeDocument/2006/relationships/audio" Target="../media/audio4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audio" Target="../media/audio8.wav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3.wav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5" Type="http://schemas.openxmlformats.org/officeDocument/2006/relationships/audio" Target="../media/audio3.wav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5" Type="http://schemas.openxmlformats.org/officeDocument/2006/relationships/audio" Target="../media/audio7.wav"/><Relationship Id="rId4" Type="http://schemas.openxmlformats.org/officeDocument/2006/relationships/audio" Target="../media/audio4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3.wav"/><Relationship Id="rId5" Type="http://schemas.openxmlformats.org/officeDocument/2006/relationships/audio" Target="../media/audio5.wav"/><Relationship Id="rId4" Type="http://schemas.openxmlformats.org/officeDocument/2006/relationships/audio" Target="../media/audio6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3222625" y="798513"/>
            <a:ext cx="15875" cy="23812"/>
          </a:xfrm>
          <a:prstGeom prst="ellips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\Т.14\ ИЗОБРЕТЕНИЕ РАДИО А.С. ПОПОВЫМ.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 Изучить устройство когерера.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2. Изучить принципы радиосвязи.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3. Изучить блок-схему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радиотракта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4. Изучить процессы модуляции и демодуляции.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схему и принцип действия детекторного приемника.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Повторить схему и принцип действия усилителя на транзисторе и триоде.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1.к/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«Физические основы радиопередачи»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Модулирование колебаний.(56)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Устройство и принцип действия детекторного приемника.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Прием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 сигнала. (57)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 какой системе отсчёта обнаруживается  магнитная составляющая электромагнитного поля электронного пучка?  Почему?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500174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Приёмная антенна телевизора ориентирована на юг в горизонтальной плоскости.  Как ориентированы колебания вектора магнитной индукции,  идущей от телецентра волны?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Почему в газах  распространяются только продольные волны, а  в твердых телах и продольные и поперечные?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828836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Какие волны  (поперечные или продольные)  распространяются  быстрее, в каких средах,  почему, и где это применяется?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143108" y="5165229"/>
            <a:ext cx="6286512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ИНТЕРФЕРЕНЦИЯ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явление</a:t>
            </a:r>
            <a:endParaRPr kumimoji="0" lang="ru-RU" sz="1400" b="1" i="0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возникновения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устойчивой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перераспределения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энергии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сложении 2-х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когерентных…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Oval 2"/>
          <p:cNvSpPr>
            <a:spLocks noChangeArrowheads="1"/>
          </p:cNvSpPr>
          <p:nvPr/>
        </p:nvSpPr>
        <p:spPr bwMode="auto">
          <a:xfrm>
            <a:off x="600046" y="4041778"/>
            <a:ext cx="144000" cy="1440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928926" y="4286256"/>
            <a:ext cx="85725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85720" y="3429000"/>
            <a:ext cx="57150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O</a:t>
            </a: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23"/>
          <p:cNvGrpSpPr/>
          <p:nvPr/>
        </p:nvGrpSpPr>
        <p:grpSpPr>
          <a:xfrm rot="20700000">
            <a:off x="598563" y="3311622"/>
            <a:ext cx="4275647" cy="428627"/>
            <a:chOff x="2857488" y="2643182"/>
            <a:chExt cx="4275647" cy="682479"/>
          </a:xfrm>
        </p:grpSpPr>
        <p:grpSp>
          <p:nvGrpSpPr>
            <p:cNvPr id="3" name="Группа 8"/>
            <p:cNvGrpSpPr/>
            <p:nvPr/>
          </p:nvGrpSpPr>
          <p:grpSpPr>
            <a:xfrm>
              <a:off x="2857488" y="2643182"/>
              <a:ext cx="1428760" cy="642942"/>
              <a:chOff x="-71470" y="4683195"/>
              <a:chExt cx="2982888" cy="1039820"/>
            </a:xfrm>
          </p:grpSpPr>
          <p:grpSp>
            <p:nvGrpSpPr>
              <p:cNvPr id="4" name="Group 27"/>
              <p:cNvGrpSpPr>
                <a:grpSpLocks/>
              </p:cNvGrpSpPr>
              <p:nvPr/>
            </p:nvGrpSpPr>
            <p:grpSpPr bwMode="auto">
              <a:xfrm>
                <a:off x="911410" y="4700598"/>
                <a:ext cx="2000008" cy="1022417"/>
                <a:chOff x="1168" y="3682"/>
                <a:chExt cx="1401" cy="621"/>
              </a:xfrm>
            </p:grpSpPr>
            <p:sp>
              <p:nvSpPr>
                <p:cNvPr id="12" name="Freeform 28"/>
                <p:cNvSpPr>
                  <a:spLocks/>
                </p:cNvSpPr>
                <p:nvPr/>
              </p:nvSpPr>
              <p:spPr bwMode="auto">
                <a:xfrm flipV="1">
                  <a:off x="1168" y="3974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3" name="Freeform 29"/>
                <p:cNvSpPr>
                  <a:spLocks/>
                </p:cNvSpPr>
                <p:nvPr/>
              </p:nvSpPr>
              <p:spPr bwMode="auto">
                <a:xfrm>
                  <a:off x="1860" y="3682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1" name="Freeform 29"/>
              <p:cNvSpPr>
                <a:spLocks/>
              </p:cNvSpPr>
              <p:nvPr/>
            </p:nvSpPr>
            <p:spPr bwMode="auto">
              <a:xfrm>
                <a:off x="-71470" y="4683195"/>
                <a:ext cx="1012138" cy="541667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" name="Группа 13"/>
            <p:cNvGrpSpPr/>
            <p:nvPr/>
          </p:nvGrpSpPr>
          <p:grpSpPr>
            <a:xfrm>
              <a:off x="5704375" y="2675081"/>
              <a:ext cx="1428760" cy="642942"/>
              <a:chOff x="-71470" y="4683195"/>
              <a:chExt cx="2982888" cy="1039820"/>
            </a:xfrm>
          </p:grpSpPr>
          <p:grpSp>
            <p:nvGrpSpPr>
              <p:cNvPr id="6" name="Group 27"/>
              <p:cNvGrpSpPr>
                <a:grpSpLocks/>
              </p:cNvGrpSpPr>
              <p:nvPr/>
            </p:nvGrpSpPr>
            <p:grpSpPr bwMode="auto">
              <a:xfrm>
                <a:off x="911410" y="4700598"/>
                <a:ext cx="2000008" cy="1022417"/>
                <a:chOff x="1168" y="3682"/>
                <a:chExt cx="1401" cy="621"/>
              </a:xfrm>
            </p:grpSpPr>
            <p:sp>
              <p:nvSpPr>
                <p:cNvPr id="17" name="Freeform 28"/>
                <p:cNvSpPr>
                  <a:spLocks/>
                </p:cNvSpPr>
                <p:nvPr/>
              </p:nvSpPr>
              <p:spPr bwMode="auto">
                <a:xfrm flipV="1">
                  <a:off x="1168" y="3974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8" name="Freeform 29"/>
                <p:cNvSpPr>
                  <a:spLocks/>
                </p:cNvSpPr>
                <p:nvPr/>
              </p:nvSpPr>
              <p:spPr bwMode="auto">
                <a:xfrm>
                  <a:off x="1860" y="3682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6" name="Freeform 29"/>
              <p:cNvSpPr>
                <a:spLocks/>
              </p:cNvSpPr>
              <p:nvPr/>
            </p:nvSpPr>
            <p:spPr bwMode="auto">
              <a:xfrm>
                <a:off x="-71470" y="4683195"/>
                <a:ext cx="1012138" cy="541667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7" name="Группа 18"/>
            <p:cNvGrpSpPr/>
            <p:nvPr/>
          </p:nvGrpSpPr>
          <p:grpSpPr>
            <a:xfrm rot="10800000">
              <a:off x="4275615" y="2665412"/>
              <a:ext cx="1428760" cy="660249"/>
              <a:chOff x="-71470" y="4683195"/>
              <a:chExt cx="2982888" cy="1067810"/>
            </a:xfrm>
          </p:grpSpPr>
          <p:grpSp>
            <p:nvGrpSpPr>
              <p:cNvPr id="8" name="Group 27"/>
              <p:cNvGrpSpPr>
                <a:grpSpLocks/>
              </p:cNvGrpSpPr>
              <p:nvPr/>
            </p:nvGrpSpPr>
            <p:grpSpPr bwMode="auto">
              <a:xfrm>
                <a:off x="911410" y="4700599"/>
                <a:ext cx="2000008" cy="1050406"/>
                <a:chOff x="1168" y="3682"/>
                <a:chExt cx="1401" cy="638"/>
              </a:xfrm>
            </p:grpSpPr>
            <p:sp>
              <p:nvSpPr>
                <p:cNvPr id="22" name="Freeform 28"/>
                <p:cNvSpPr>
                  <a:spLocks/>
                </p:cNvSpPr>
                <p:nvPr/>
              </p:nvSpPr>
              <p:spPr bwMode="auto">
                <a:xfrm flipV="1">
                  <a:off x="1168" y="3991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29"/>
                <p:cNvSpPr>
                  <a:spLocks/>
                </p:cNvSpPr>
                <p:nvPr/>
              </p:nvSpPr>
              <p:spPr bwMode="auto">
                <a:xfrm>
                  <a:off x="1860" y="3682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1" name="Freeform 29"/>
              <p:cNvSpPr>
                <a:spLocks/>
              </p:cNvSpPr>
              <p:nvPr/>
            </p:nvSpPr>
            <p:spPr bwMode="auto">
              <a:xfrm>
                <a:off x="-71470" y="4683195"/>
                <a:ext cx="1012138" cy="541667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142844" y="5000636"/>
            <a:ext cx="57150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O</a:t>
            </a: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2"/>
          <p:cNvSpPr>
            <a:spLocks noChangeArrowheads="1"/>
          </p:cNvSpPr>
          <p:nvPr/>
        </p:nvSpPr>
        <p:spPr bwMode="auto">
          <a:xfrm>
            <a:off x="642909" y="5572140"/>
            <a:ext cx="144000" cy="144000"/>
          </a:xfrm>
          <a:prstGeom prst="ellipse">
            <a:avLst/>
          </a:prstGeom>
          <a:solidFill>
            <a:srgbClr val="0014AC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Группа 27"/>
          <p:cNvGrpSpPr/>
          <p:nvPr/>
        </p:nvGrpSpPr>
        <p:grpSpPr>
          <a:xfrm rot="19684743">
            <a:off x="334162" y="4078428"/>
            <a:ext cx="4892814" cy="428627"/>
            <a:chOff x="2857488" y="2643182"/>
            <a:chExt cx="4275647" cy="682479"/>
          </a:xfrm>
        </p:grpSpPr>
        <p:grpSp>
          <p:nvGrpSpPr>
            <p:cNvPr id="10" name="Группа 28"/>
            <p:cNvGrpSpPr/>
            <p:nvPr/>
          </p:nvGrpSpPr>
          <p:grpSpPr>
            <a:xfrm>
              <a:off x="2857488" y="2643182"/>
              <a:ext cx="1428761" cy="642942"/>
              <a:chOff x="-71470" y="4683195"/>
              <a:chExt cx="2982888" cy="1039820"/>
            </a:xfrm>
          </p:grpSpPr>
          <p:grpSp>
            <p:nvGrpSpPr>
              <p:cNvPr id="14" name="Group 27"/>
              <p:cNvGrpSpPr>
                <a:grpSpLocks/>
              </p:cNvGrpSpPr>
              <p:nvPr/>
            </p:nvGrpSpPr>
            <p:grpSpPr bwMode="auto">
              <a:xfrm>
                <a:off x="911410" y="4700598"/>
                <a:ext cx="2000008" cy="1022417"/>
                <a:chOff x="1168" y="3682"/>
                <a:chExt cx="1401" cy="621"/>
              </a:xfrm>
            </p:grpSpPr>
            <p:sp>
              <p:nvSpPr>
                <p:cNvPr id="42" name="Freeform 28"/>
                <p:cNvSpPr>
                  <a:spLocks/>
                </p:cNvSpPr>
                <p:nvPr/>
              </p:nvSpPr>
              <p:spPr bwMode="auto">
                <a:xfrm flipV="1">
                  <a:off x="1168" y="3974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14AC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3" name="Freeform 29"/>
                <p:cNvSpPr>
                  <a:spLocks/>
                </p:cNvSpPr>
                <p:nvPr/>
              </p:nvSpPr>
              <p:spPr bwMode="auto">
                <a:xfrm>
                  <a:off x="1860" y="3682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14AC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41" name="Freeform 29"/>
              <p:cNvSpPr>
                <a:spLocks/>
              </p:cNvSpPr>
              <p:nvPr/>
            </p:nvSpPr>
            <p:spPr bwMode="auto">
              <a:xfrm>
                <a:off x="-71470" y="4683195"/>
                <a:ext cx="1012138" cy="541667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0014AC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5" name="Группа 29"/>
            <p:cNvGrpSpPr/>
            <p:nvPr/>
          </p:nvGrpSpPr>
          <p:grpSpPr>
            <a:xfrm>
              <a:off x="5704375" y="2675081"/>
              <a:ext cx="1428761" cy="642942"/>
              <a:chOff x="-71470" y="4683195"/>
              <a:chExt cx="2982888" cy="1039820"/>
            </a:xfrm>
          </p:grpSpPr>
          <p:grpSp>
            <p:nvGrpSpPr>
              <p:cNvPr id="19" name="Group 27"/>
              <p:cNvGrpSpPr>
                <a:grpSpLocks/>
              </p:cNvGrpSpPr>
              <p:nvPr/>
            </p:nvGrpSpPr>
            <p:grpSpPr bwMode="auto">
              <a:xfrm>
                <a:off x="911410" y="4700598"/>
                <a:ext cx="2000008" cy="1022417"/>
                <a:chOff x="1168" y="3682"/>
                <a:chExt cx="1401" cy="621"/>
              </a:xfrm>
            </p:grpSpPr>
            <p:sp>
              <p:nvSpPr>
                <p:cNvPr id="38" name="Freeform 28"/>
                <p:cNvSpPr>
                  <a:spLocks/>
                </p:cNvSpPr>
                <p:nvPr/>
              </p:nvSpPr>
              <p:spPr bwMode="auto">
                <a:xfrm flipV="1">
                  <a:off x="1168" y="3974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14AC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29"/>
                <p:cNvSpPr>
                  <a:spLocks/>
                </p:cNvSpPr>
                <p:nvPr/>
              </p:nvSpPr>
              <p:spPr bwMode="auto">
                <a:xfrm>
                  <a:off x="1860" y="3682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14AC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7" name="Freeform 29"/>
              <p:cNvSpPr>
                <a:spLocks/>
              </p:cNvSpPr>
              <p:nvPr/>
            </p:nvSpPr>
            <p:spPr bwMode="auto">
              <a:xfrm>
                <a:off x="-71470" y="4683195"/>
                <a:ext cx="1012138" cy="541667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0014AC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20" name="Группа 30"/>
            <p:cNvGrpSpPr/>
            <p:nvPr/>
          </p:nvGrpSpPr>
          <p:grpSpPr>
            <a:xfrm rot="10800000">
              <a:off x="4275614" y="2665412"/>
              <a:ext cx="1428761" cy="660249"/>
              <a:chOff x="-71470" y="4683195"/>
              <a:chExt cx="2982888" cy="1067810"/>
            </a:xfrm>
          </p:grpSpPr>
          <p:grpSp>
            <p:nvGrpSpPr>
              <p:cNvPr id="24" name="Group 27"/>
              <p:cNvGrpSpPr>
                <a:grpSpLocks/>
              </p:cNvGrpSpPr>
              <p:nvPr/>
            </p:nvGrpSpPr>
            <p:grpSpPr bwMode="auto">
              <a:xfrm>
                <a:off x="911410" y="4700599"/>
                <a:ext cx="2000008" cy="1050406"/>
                <a:chOff x="1168" y="3682"/>
                <a:chExt cx="1401" cy="638"/>
              </a:xfrm>
            </p:grpSpPr>
            <p:sp>
              <p:nvSpPr>
                <p:cNvPr id="34" name="Freeform 28"/>
                <p:cNvSpPr>
                  <a:spLocks/>
                </p:cNvSpPr>
                <p:nvPr/>
              </p:nvSpPr>
              <p:spPr bwMode="auto">
                <a:xfrm flipV="1">
                  <a:off x="1168" y="3991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14AC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29"/>
                <p:cNvSpPr>
                  <a:spLocks/>
                </p:cNvSpPr>
                <p:nvPr/>
              </p:nvSpPr>
              <p:spPr bwMode="auto">
                <a:xfrm>
                  <a:off x="1860" y="3682"/>
                  <a:ext cx="709" cy="329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14AC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" name="Freeform 29"/>
              <p:cNvSpPr>
                <a:spLocks/>
              </p:cNvSpPr>
              <p:nvPr/>
            </p:nvSpPr>
            <p:spPr bwMode="auto">
              <a:xfrm>
                <a:off x="-71470" y="4683195"/>
                <a:ext cx="1012138" cy="541667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0014AC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857752" y="2428868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V="1">
            <a:off x="642910" y="3000372"/>
            <a:ext cx="4214842" cy="107157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714348" y="3000372"/>
            <a:ext cx="4143404" cy="2643206"/>
          </a:xfrm>
          <a:prstGeom prst="line">
            <a:avLst/>
          </a:prstGeom>
          <a:ln w="28575">
            <a:solidFill>
              <a:srgbClr val="0014A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5"/>
          <p:cNvSpPr txBox="1">
            <a:spLocks noChangeArrowheads="1"/>
          </p:cNvSpPr>
          <p:nvPr/>
        </p:nvSpPr>
        <p:spPr bwMode="auto">
          <a:xfrm>
            <a:off x="2071670" y="2857496"/>
            <a:ext cx="85725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857224" y="5572140"/>
            <a:ext cx="857256" cy="4286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rot="16200000" flipH="1">
            <a:off x="332072" y="4393413"/>
            <a:ext cx="1214446" cy="57150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5357818" y="2657299"/>
            <a:ext cx="378621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греб.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впад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(2k+1)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1" name="Text Box 5"/>
          <p:cNvSpPr txBox="1">
            <a:spLocks noChangeArrowheads="1"/>
          </p:cNvSpPr>
          <p:nvPr/>
        </p:nvSpPr>
        <p:spPr bwMode="auto">
          <a:xfrm>
            <a:off x="1643042" y="4714884"/>
            <a:ext cx="85725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4643406" y="3786190"/>
            <a:ext cx="450059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или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греб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lang="ru-RU" sz="3200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греб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MAX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2k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0" y="0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Два источника колеблются в одинаковых фазах и излучают волны длиной 2м. Каков результат интерференции в точке удаленной от первого источника на 14м, а от второго  на 7м?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300"/>
                                        <p:tgtEl>
                                          <p:spTgt spid="6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300"/>
                                        <p:tgtEl>
                                          <p:spTgt spid="6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300"/>
                                        <p:tgtEl>
                                          <p:spTgt spid="6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300"/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300"/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300"/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300"/>
                                        <p:tgtEl>
                                          <p:spTgt spid="6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300"/>
                                        <p:tgtEl>
                                          <p:spTgt spid="6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300"/>
                                        <p:tgtEl>
                                          <p:spTgt spid="6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2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61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9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0"/>
                            </p:stCondLst>
                            <p:childTnLst>
                              <p:par>
                                <p:cTn id="8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10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2000"/>
                            </p:stCondLst>
                            <p:childTnLst>
                              <p:par>
                                <p:cTn id="9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30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400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400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400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9600"/>
                            </p:stCondLst>
                            <p:childTnLst>
                              <p:par>
                                <p:cTn id="1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400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400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400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400"/>
                            </p:stCondLst>
                            <p:childTnLst>
                              <p:par>
                                <p:cTn id="1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400"/>
                                        <p:tgtEl>
                                          <p:spTgt spid="6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400"/>
                                        <p:tgtEl>
                                          <p:spTgt spid="6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400"/>
                                        <p:tgtEl>
                                          <p:spTgt spid="6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3500"/>
                            </p:stCondLst>
                            <p:childTnLst>
                              <p:par>
                                <p:cTn id="1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4500"/>
                            </p:stCondLst>
                            <p:childTnLst>
                              <p:par>
                                <p:cTn id="13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1" dur="4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2" dur="4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4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8100"/>
                            </p:stCondLst>
                            <p:childTnLst>
                              <p:par>
                                <p:cTn id="1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7" dur="400"/>
                                        <p:tgtEl>
                                          <p:spTgt spid="6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8" dur="400"/>
                                        <p:tgtEl>
                                          <p:spTgt spid="6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400"/>
                                        <p:tgtEl>
                                          <p:spTgt spid="6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8900"/>
                            </p:stCondLst>
                            <p:childTnLst>
                              <p:par>
                                <p:cTn id="1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3" dur="400"/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4" dur="400"/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400"/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57" dur="2000" fill="hold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59" dur="2000" fill="hold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1" dur="2000" fill="hold"/>
                                        <p:tgtEl>
                                          <p:spTgt spid="6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3" dur="2000" fill="hold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5" dur="2000" fill="hold"/>
                                        <p:tgtEl>
                                          <p:spTgt spid="6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7" dur="2000" fill="hold"/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 build="p"/>
      <p:bldP spid="6146" grpId="0" animBg="1"/>
      <p:bldP spid="6146" grpId="1" animBg="1"/>
      <p:bldP spid="6149" grpId="0"/>
      <p:bldP spid="6150" grpId="0"/>
      <p:bldP spid="26" grpId="0"/>
      <p:bldP spid="27" grpId="0" animBg="1"/>
      <p:bldP spid="27" grpId="1" animBg="1"/>
      <p:bldP spid="6152" grpId="0"/>
      <p:bldP spid="51" grpId="0"/>
      <p:bldP spid="52" grpId="0" animBg="1"/>
      <p:bldP spid="6153" grpId="0" build="p"/>
      <p:bldP spid="6153" grpId="1" build="allAtOnce"/>
      <p:bldP spid="101" grpId="0"/>
      <p:bldP spid="6154" grpId="0" build="p"/>
      <p:bldP spid="6154" grpId="1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4000496" y="3786190"/>
            <a:ext cx="5143504" cy="3071810"/>
          </a:xfrm>
          <a:prstGeom prst="roundRect">
            <a:avLst/>
          </a:prstGeom>
          <a:solidFill>
            <a:schemeClr val="accent1">
              <a:alpha val="7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0"/>
            <a:ext cx="9429784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71438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15.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Два динамика подключили выходу одного генератора. Излучаемая ими волна имеет длину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0,4 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. В какой точке наблюдается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МИНИМАЛЬНАЯ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амплитуда звуковых колебаний?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7067" y="2000240"/>
            <a:ext cx="4210619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43438" y="1142984"/>
            <a:ext cx="46434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0,3м = 3(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?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0,2м =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 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MIN</a:t>
            </a:r>
            <a:endParaRPr lang="ru-RU" sz="28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0м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20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MAX</a:t>
            </a:r>
            <a:endParaRPr lang="ru-RU" sz="2000" b="1" dirty="0" smtClean="0">
              <a:solidFill>
                <a:srgbClr val="000099"/>
              </a:solidFill>
              <a:latin typeface="Times New Roman" pitchFamily="18" charset="0"/>
            </a:endParaRPr>
          </a:p>
          <a:p>
            <a:pPr marL="342900" indent="-342900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</a:rPr>
              <a:t>4.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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0,1м =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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?</a:t>
            </a:r>
            <a:endParaRPr lang="ru-RU" sz="28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marL="342900" indent="-342900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</a:rPr>
              <a:t>5.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0,4м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2(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MAX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714876" y="3687079"/>
            <a:ext cx="421484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-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греб.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впад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MIN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(2k+1)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4357686" y="5216926"/>
            <a:ext cx="450059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или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греб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lang="ru-RU" sz="3200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греб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MAX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2k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4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4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4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4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4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4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4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4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4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4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4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4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4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4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4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4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4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4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8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2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2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2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2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2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2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2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2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2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2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2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2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2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2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2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290" grpId="0"/>
      <p:bldP spid="5" grpId="0" build="p"/>
      <p:bldP spid="7" grpId="0" build="p"/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Вторичная обмотка трансформатора,  имеющая 200 витков,  пронизывается магнитным потоком ,  изменяющимся по закону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Ф=0,2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cos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314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Напишите формулу, выражающую  зависимость  ЭДС вторичной обмотки от времени, и найдите действующее значение ЭДС.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2144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71438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8.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Емкость конденсатора в приемном колебательном контуре увеличили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в 3 раза.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Как при этом изменилась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</a:rPr>
              <a:t>длина волны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на которую настроен радиоприемник?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214282" y="1214422"/>
            <a:ext cx="2709396" cy="769441"/>
            <a:chOff x="1000100" y="5572140"/>
            <a:chExt cx="2709396" cy="769441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1000100" y="5572140"/>
              <a:ext cx="2709396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L</a:t>
              </a:r>
              <a:r>
                <a:rPr lang="en-US" sz="4400" b="1" dirty="0" smtClean="0">
                  <a:solidFill>
                    <a:srgbClr val="0014AC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C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2786050" y="5624900"/>
              <a:ext cx="707035" cy="232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Прямоугольник 8"/>
          <p:cNvSpPr/>
          <p:nvPr/>
        </p:nvSpPr>
        <p:spPr>
          <a:xfrm>
            <a:off x="285720" y="1857364"/>
            <a:ext cx="210057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 v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3214678" y="1214422"/>
            <a:ext cx="1094719" cy="769441"/>
            <a:chOff x="1000100" y="5572140"/>
            <a:chExt cx="1094719" cy="769441"/>
          </a:xfrm>
        </p:grpSpPr>
        <p:sp>
          <p:nvSpPr>
            <p:cNvPr id="11" name="Rectangle 1"/>
            <p:cNvSpPr>
              <a:spLocks noChangeArrowheads="1"/>
            </p:cNvSpPr>
            <p:nvPr/>
          </p:nvSpPr>
          <p:spPr bwMode="auto">
            <a:xfrm>
              <a:off x="1000100" y="5572140"/>
              <a:ext cx="776175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3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387784" y="5624900"/>
              <a:ext cx="707035" cy="232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4857752" y="1142984"/>
            <a:ext cx="117211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1,73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3357562"/>
            <a:ext cx="914400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53975" lvl="0" indent="0" algn="l" defTabSz="914400" rtl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8.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Контур радиоприемника настроен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длину волны 100 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. Как нужно изменить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</a:rPr>
              <a:t>емкость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конденсатора колебательного контура приемника, чтобы он был настроен на волну длиной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</a:rPr>
              <a:t>25 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28992" y="4643446"/>
            <a:ext cx="39068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</a:rPr>
              <a:t>Уменьшить в 4 раза</a:t>
            </a:r>
            <a:endParaRPr lang="ru-RU" sz="32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14282" y="4500570"/>
            <a:ext cx="210057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 v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214282" y="5429264"/>
            <a:ext cx="2709396" cy="769441"/>
            <a:chOff x="1000100" y="5572140"/>
            <a:chExt cx="2709396" cy="769441"/>
          </a:xfrm>
        </p:grpSpPr>
        <p:sp>
          <p:nvSpPr>
            <p:cNvPr id="20" name="Rectangle 1"/>
            <p:cNvSpPr>
              <a:spLocks noChangeArrowheads="1"/>
            </p:cNvSpPr>
            <p:nvPr/>
          </p:nvSpPr>
          <p:spPr bwMode="auto">
            <a:xfrm>
              <a:off x="1000100" y="5572140"/>
              <a:ext cx="2709396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L</a:t>
              </a:r>
              <a:r>
                <a:rPr lang="en-US" sz="4400" b="1" dirty="0" smtClean="0">
                  <a:solidFill>
                    <a:srgbClr val="0014AC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C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21" name="Прямая соединительная линия 20"/>
            <p:cNvCxnSpPr/>
            <p:nvPr/>
          </p:nvCxnSpPr>
          <p:spPr>
            <a:xfrm>
              <a:off x="2786050" y="5624900"/>
              <a:ext cx="707035" cy="232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Прямоугольник 21"/>
          <p:cNvSpPr/>
          <p:nvPr/>
        </p:nvSpPr>
        <p:spPr>
          <a:xfrm>
            <a:off x="3428992" y="5429264"/>
            <a:ext cx="41120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</a:rPr>
              <a:t>Уменьшить в 16 раза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3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9" grpId="0"/>
      <p:bldP spid="14" grpId="0"/>
      <p:bldP spid="4101" grpId="0"/>
      <p:bldP spid="17" grpId="0"/>
      <p:bldP spid="17" grpId="1"/>
      <p:bldP spid="18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286116" y="2285992"/>
            <a:ext cx="2428892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0"/>
            <a:ext cx="197041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ru-RU" sz="60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70882" y="0"/>
            <a:ext cx="717311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вторая производная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1071546"/>
            <a:ext cx="379623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60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/2,</a:t>
            </a: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en-US" sz="60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/2C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1071546"/>
            <a:ext cx="407996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W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en-US" sz="60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kumimoji="0" lang="en-US" sz="60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,</a:t>
            </a: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E</a:t>
            </a:r>
            <a:r>
              <a:rPr kumimoji="0" lang="en-US" sz="60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kumimoji="0" lang="en-US" sz="60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43306" y="1142984"/>
            <a:ext cx="94448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00430" y="2285992"/>
            <a:ext cx="216277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ru-RU" sz="6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ru-RU" sz="6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0" y="3357562"/>
            <a:ext cx="9144000" cy="20002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14.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Чему равно отношение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амплитуд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колебаний индукции магнитного поля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В</a:t>
            </a: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/В</a:t>
            </a: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электромагнитной волны при одинаковой амплитуде колебаний электрического тока в вибраторе, если частоты колебаний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ν</a:t>
            </a: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= 0,5 МГц 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ν</a:t>
            </a: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= 5 МГц.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</a:rPr>
              <a:t> Ответ введите в виде числа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71438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786182" y="5643578"/>
            <a:ext cx="37369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</a:rPr>
              <a:t>В</a:t>
            </a:r>
            <a:r>
              <a:rPr lang="ru-RU" sz="36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</a:rPr>
              <a:t>/В</a:t>
            </a:r>
            <a:r>
              <a:rPr lang="ru-RU" sz="36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</a:rPr>
              <a:t> =1/100=0,01</a:t>
            </a:r>
            <a:endParaRPr lang="ru-RU" sz="3600" dirty="0"/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857224" y="5357826"/>
            <a:ext cx="25779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6000" b="1" i="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en-US" sz="6000" b="1" i="0" u="none" strike="noStrike" cap="none" normalizeH="0" baseline="-3000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kumimoji="0" lang="ru-RU" sz="60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lang="ru-RU" sz="6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kumimoji="0" lang="en-US" sz="60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265" grpId="0"/>
      <p:bldP spid="3" grpId="0"/>
      <p:bldP spid="11266" grpId="0"/>
      <p:bldP spid="5" grpId="0"/>
      <p:bldP spid="5" grpId="1"/>
      <p:bldP spid="6" grpId="0"/>
      <p:bldP spid="7" grpId="0"/>
      <p:bldP spid="7" grpId="1"/>
      <p:bldP spid="20" grpId="0" animBg="1"/>
      <p:bldP spid="21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500042"/>
            <a:ext cx="6715172" cy="3214710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algn="ctr">
              <a:lnSpc>
                <a:spcPts val="4500"/>
              </a:lnSpc>
              <a:spcBef>
                <a:spcPts val="600"/>
              </a:spcBef>
            </a:pP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СР №2</a:t>
            </a:r>
          </a:p>
          <a:p>
            <a:pPr algn="ctr">
              <a:lnSpc>
                <a:spcPts val="4500"/>
              </a:lnSpc>
              <a:spcBef>
                <a:spcPts val="600"/>
              </a:spcBef>
            </a:pPr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бр№2/ </a:t>
            </a:r>
            <a:r>
              <a:rPr lang="ru-RU" sz="4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pt-BR" sz="4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pt-BR" sz="4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4500"/>
              </a:lnSpc>
              <a:spcBef>
                <a:spcPts val="600"/>
              </a:spcBef>
            </a:pPr>
            <a:r>
              <a:rPr lang="pt-BR" sz="4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1042</a:t>
            </a:r>
            <a:r>
              <a:rPr lang="pt-BR" sz="4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1044</a:t>
            </a:r>
            <a:r>
              <a:rPr lang="pt-BR" sz="4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1053</a:t>
            </a:r>
            <a:r>
              <a:rPr lang="pt-BR" sz="4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1056</a:t>
            </a:r>
            <a:r>
              <a:rPr lang="pt-BR" sz="4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1058</a:t>
            </a:r>
            <a:r>
              <a:rPr lang="pt-BR" sz="4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pt-BR" sz="44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8,3</a:t>
            </a:r>
            <a:r>
              <a:rPr lang="ru-RU" sz="44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pt-BR" sz="44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 тока</a:t>
            </a:r>
            <a:endParaRPr lang="ru-RU" sz="44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500"/>
                            </p:stCondLst>
                            <p:childTnLst>
                              <p:par>
                                <p:cTn id="72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500"/>
                            </p:stCondLst>
                            <p:childTnLst>
                              <p:par>
                                <p:cTn id="79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500"/>
                            </p:stCondLst>
                            <p:childTnLst>
                              <p:par>
                                <p:cTn id="8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500"/>
                            </p:stCondLst>
                            <p:childTnLst>
                              <p:par>
                                <p:cTn id="89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2500"/>
                            </p:stCondLst>
                            <p:childTnLst>
                              <p:par>
                                <p:cTn id="9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7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2857496"/>
          <a:ext cx="9144000" cy="4000504"/>
        </p:xfrm>
        <a:graphic>
          <a:graphicData uri="http://schemas.openxmlformats.org/drawingml/2006/table">
            <a:tbl>
              <a:tblPr/>
              <a:tblGrid>
                <a:gridCol w="8322941"/>
                <a:gridCol w="821059"/>
              </a:tblGrid>
              <a:tr h="3600453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1. Д.З.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гр.№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3 ( бр.3 )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</a:rPr>
                        <a:t>2.Закрепление знаний уч-ся по теме №14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а)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Аудиализация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- как происходит модуляция?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- как происходит демодуляция?</a:t>
                      </a: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Б) визуализация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в) Решение типичных задач и  ???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- стр. , 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        - 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упр.№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2м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13м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Д.З. гр.№3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- 8  (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)\4у8н\   №32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\З.Т.№14\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МОДУЛЯЦИЯ И ДЕТЕКТИРОВАНИЕ. ПРОСТЕЙШИЙ РАДИОПРИЕМНИК      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   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Закрепить знания по теме.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Развивать физическую речь.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Развивать визуальную память у учащихся.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4.Изучить свойства радиоволн.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Свойства радиоволн.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001156" cy="6858000"/>
        </p:xfrm>
        <a:graphic>
          <a:graphicData uri="http://schemas.openxmlformats.org/drawingml/2006/table">
            <a:tbl>
              <a:tblPr/>
              <a:tblGrid>
                <a:gridCol w="8072462"/>
                <a:gridCol w="928694"/>
              </a:tblGrid>
              <a:tr h="6368142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1.Консультация по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гр.3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2. Изучение темы № 14</a:t>
                      </a: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постановка проблемы: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Какой голос слышно дальше мужской или женский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?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Как же передавать низкочастотный сигнал на большие расстояния?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 а) эвристическая беседа по теме с демонстрациями, выкладками и рисунками на доске и заполнением справочника.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  б) Повтор темы по О.К. с акцентами</a:t>
                      </a:r>
                    </a:p>
                    <a:p>
                      <a:pPr marL="342900" lvl="0" indent="-342900" algn="just" hangingPunct="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3"/>
                      </a:pP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к/фр.</a:t>
                      </a:r>
                    </a:p>
                    <a:p>
                      <a:pPr marL="342900" lvl="0" indent="-342900" algn="just" hangingPunct="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3"/>
                      </a:pP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Первичная обратная связь по 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    а)  ??? ( стр. 82, 80, )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4. Решение типичных задач :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15м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858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.    $ 32, 33, 34, 35. (Т.№ 14)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500042"/>
            <a:ext cx="6715172" cy="3214710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algn="ctr">
              <a:lnSpc>
                <a:spcPts val="4500"/>
              </a:lnSpc>
              <a:spcBef>
                <a:spcPts val="600"/>
              </a:spcBef>
            </a:pP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СР №2</a:t>
            </a:r>
          </a:p>
          <a:p>
            <a:pPr algn="ctr">
              <a:lnSpc>
                <a:spcPts val="4500"/>
              </a:lnSpc>
              <a:spcBef>
                <a:spcPts val="600"/>
              </a:spcBef>
            </a:pPr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pt-BR" sz="4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pt-BR" sz="4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4500"/>
              </a:lnSpc>
              <a:spcBef>
                <a:spcPts val="600"/>
              </a:spcBef>
            </a:pPr>
            <a:r>
              <a:rPr lang="pt-BR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1042</a:t>
            </a:r>
            <a:r>
              <a:rPr lang="pt-BR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1044</a:t>
            </a:r>
            <a:r>
              <a:rPr lang="pt-BR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1053</a:t>
            </a:r>
            <a:r>
              <a:rPr lang="pt-BR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1056</a:t>
            </a:r>
            <a:r>
              <a:rPr lang="pt-BR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1058</a:t>
            </a:r>
            <a:r>
              <a:rPr lang="pt-BR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pt-BR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8,3</a:t>
            </a:r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pt-BR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 тока</a:t>
            </a:r>
            <a:endParaRPr lang="ru-RU" sz="4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500"/>
                            </p:stCondLst>
                            <p:childTnLst>
                              <p:par>
                                <p:cTn id="72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500"/>
                            </p:stCondLst>
                            <p:childTnLst>
                              <p:par>
                                <p:cTn id="79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500"/>
                            </p:stCondLst>
                            <p:childTnLst>
                              <p:par>
                                <p:cTn id="8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500"/>
                            </p:stCondLst>
                            <p:childTnLst>
                              <p:par>
                                <p:cTn id="89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2500"/>
                            </p:stCondLst>
                            <p:childTnLst>
                              <p:par>
                                <p:cTn id="9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7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71670" y="0"/>
            <a:ext cx="457227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№10-14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 rot="20817896">
            <a:off x="91337" y="1113070"/>
            <a:ext cx="7527080" cy="16698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решение задач</a:t>
            </a:r>
            <a:r>
              <a:rPr lang="ru-RU" sz="60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0099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WordArt 4"/>
          <p:cNvSpPr>
            <a:spLocks noChangeArrowheads="1" noChangeShapeType="1" noTextEdit="1"/>
          </p:cNvSpPr>
          <p:nvPr/>
        </p:nvSpPr>
        <p:spPr bwMode="gray">
          <a:xfrm rot="20820200">
            <a:off x="835787" y="2817886"/>
            <a:ext cx="6130966" cy="114300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 разделу</a:t>
            </a:r>
            <a:r>
              <a:rPr lang="ru-RU" sz="6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 rot="20728634">
            <a:off x="650712" y="3671016"/>
            <a:ext cx="7802734" cy="197685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волны</a:t>
            </a:r>
            <a:r>
              <a:rPr lang="ru-RU" sz="6000" b="1" cap="all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14348" y="1120581"/>
            <a:ext cx="4000496" cy="1773067"/>
            <a:chOff x="12772" y="5618"/>
            <a:chExt cx="2543" cy="1295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 rot="-5400000">
              <a:off x="12317" y="6224"/>
              <a:ext cx="1133" cy="223"/>
              <a:chOff x="6868" y="7550"/>
              <a:chExt cx="1133" cy="223"/>
            </a:xfrm>
          </p:grpSpPr>
          <p:sp>
            <p:nvSpPr>
              <p:cNvPr id="29705" name="Line 9"/>
              <p:cNvSpPr>
                <a:spLocks noChangeShapeType="1"/>
              </p:cNvSpPr>
              <p:nvPr/>
            </p:nvSpPr>
            <p:spPr bwMode="auto">
              <a:xfrm>
                <a:off x="7137" y="7550"/>
                <a:ext cx="58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7077" y="7625"/>
                <a:ext cx="734" cy="148"/>
                <a:chOff x="9443" y="8807"/>
                <a:chExt cx="734" cy="148"/>
              </a:xfrm>
            </p:grpSpPr>
            <p:sp>
              <p:nvSpPr>
                <p:cNvPr id="29707" name="Arc 11"/>
                <p:cNvSpPr>
                  <a:spLocks/>
                </p:cNvSpPr>
                <p:nvPr/>
              </p:nvSpPr>
              <p:spPr bwMode="auto">
                <a:xfrm flipH="1">
                  <a:off x="9443" y="8808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708" name="Arc 12"/>
                <p:cNvSpPr>
                  <a:spLocks/>
                </p:cNvSpPr>
                <p:nvPr/>
              </p:nvSpPr>
              <p:spPr bwMode="auto">
                <a:xfrm flipH="1">
                  <a:off x="9688" y="8807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709" name="Arc 13"/>
                <p:cNvSpPr>
                  <a:spLocks/>
                </p:cNvSpPr>
                <p:nvPr/>
              </p:nvSpPr>
              <p:spPr bwMode="auto">
                <a:xfrm flipH="1">
                  <a:off x="9934" y="8814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9710" name="Line 14"/>
              <p:cNvSpPr>
                <a:spLocks noChangeShapeType="1"/>
              </p:cNvSpPr>
              <p:nvPr/>
            </p:nvSpPr>
            <p:spPr bwMode="auto">
              <a:xfrm flipV="1">
                <a:off x="7803" y="7741"/>
                <a:ext cx="198" cy="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711" name="Line 15"/>
              <p:cNvSpPr>
                <a:spLocks noChangeShapeType="1"/>
              </p:cNvSpPr>
              <p:nvPr/>
            </p:nvSpPr>
            <p:spPr bwMode="auto">
              <a:xfrm flipV="1">
                <a:off x="6868" y="7748"/>
                <a:ext cx="198" cy="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13401" y="5775"/>
              <a:ext cx="315" cy="1115"/>
              <a:chOff x="8763" y="8824"/>
              <a:chExt cx="315" cy="881"/>
            </a:xfrm>
          </p:grpSpPr>
          <p:sp>
            <p:nvSpPr>
              <p:cNvPr id="29713" name="Line 17"/>
              <p:cNvSpPr>
                <a:spLocks noChangeShapeType="1"/>
              </p:cNvSpPr>
              <p:nvPr/>
            </p:nvSpPr>
            <p:spPr bwMode="auto">
              <a:xfrm>
                <a:off x="8763" y="9222"/>
                <a:ext cx="314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714" name="Line 18"/>
              <p:cNvSpPr>
                <a:spLocks noChangeShapeType="1"/>
              </p:cNvSpPr>
              <p:nvPr/>
            </p:nvSpPr>
            <p:spPr bwMode="auto">
              <a:xfrm>
                <a:off x="8764" y="9322"/>
                <a:ext cx="314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715" name="Line 19"/>
              <p:cNvSpPr>
                <a:spLocks noChangeShapeType="1"/>
              </p:cNvSpPr>
              <p:nvPr/>
            </p:nvSpPr>
            <p:spPr bwMode="auto">
              <a:xfrm>
                <a:off x="8917" y="8824"/>
                <a:ext cx="0" cy="39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716" name="Line 20"/>
              <p:cNvSpPr>
                <a:spLocks noChangeShapeType="1"/>
              </p:cNvSpPr>
              <p:nvPr/>
            </p:nvSpPr>
            <p:spPr bwMode="auto">
              <a:xfrm>
                <a:off x="8917" y="9315"/>
                <a:ext cx="0" cy="39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6" name="Group 21"/>
            <p:cNvGrpSpPr>
              <a:grpSpLocks/>
            </p:cNvGrpSpPr>
            <p:nvPr/>
          </p:nvGrpSpPr>
          <p:grpSpPr bwMode="auto">
            <a:xfrm>
              <a:off x="13682" y="5618"/>
              <a:ext cx="786" cy="299"/>
              <a:chOff x="10438" y="2422"/>
              <a:chExt cx="1014" cy="299"/>
            </a:xfrm>
          </p:grpSpPr>
          <p:sp>
            <p:nvSpPr>
              <p:cNvPr id="29718" name="AutoShape 22"/>
              <p:cNvSpPr>
                <a:spLocks noChangeArrowheads="1"/>
              </p:cNvSpPr>
              <p:nvPr/>
            </p:nvSpPr>
            <p:spPr bwMode="auto">
              <a:xfrm rot="-5400000">
                <a:off x="10840" y="2419"/>
                <a:ext cx="242" cy="311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571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719" name="Line 23"/>
              <p:cNvSpPr>
                <a:spLocks noChangeShapeType="1"/>
              </p:cNvSpPr>
              <p:nvPr/>
            </p:nvSpPr>
            <p:spPr bwMode="auto">
              <a:xfrm>
                <a:off x="10795" y="2422"/>
                <a:ext cx="0" cy="299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720" name="Line 24"/>
              <p:cNvSpPr>
                <a:spLocks noChangeShapeType="1"/>
              </p:cNvSpPr>
              <p:nvPr/>
            </p:nvSpPr>
            <p:spPr bwMode="auto">
              <a:xfrm flipH="1">
                <a:off x="10438" y="2575"/>
                <a:ext cx="334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721" name="Line 25"/>
              <p:cNvSpPr>
                <a:spLocks noChangeShapeType="1"/>
              </p:cNvSpPr>
              <p:nvPr/>
            </p:nvSpPr>
            <p:spPr bwMode="auto">
              <a:xfrm flipH="1">
                <a:off x="11118" y="2580"/>
                <a:ext cx="334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7" name="Group 26"/>
            <p:cNvGrpSpPr>
              <a:grpSpLocks/>
            </p:cNvGrpSpPr>
            <p:nvPr/>
          </p:nvGrpSpPr>
          <p:grpSpPr bwMode="auto">
            <a:xfrm rot="5400000">
              <a:off x="14796" y="6200"/>
              <a:ext cx="757" cy="280"/>
              <a:chOff x="11589" y="7360"/>
              <a:chExt cx="937" cy="434"/>
            </a:xfrm>
          </p:grpSpPr>
          <p:sp>
            <p:nvSpPr>
              <p:cNvPr id="29723" name="AutoShape 27"/>
              <p:cNvSpPr>
                <a:spLocks noChangeArrowheads="1"/>
              </p:cNvSpPr>
              <p:nvPr/>
            </p:nvSpPr>
            <p:spPr bwMode="auto">
              <a:xfrm>
                <a:off x="11589" y="7360"/>
                <a:ext cx="937" cy="229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724" name="Rectangle 28"/>
              <p:cNvSpPr>
                <a:spLocks noChangeArrowheads="1"/>
              </p:cNvSpPr>
              <p:nvPr/>
            </p:nvSpPr>
            <p:spPr bwMode="auto">
              <a:xfrm>
                <a:off x="11794" y="7588"/>
                <a:ext cx="503" cy="206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9725" name="Line 29"/>
            <p:cNvSpPr>
              <a:spLocks noChangeShapeType="1"/>
            </p:cNvSpPr>
            <p:nvPr/>
          </p:nvSpPr>
          <p:spPr bwMode="auto">
            <a:xfrm>
              <a:off x="12960" y="5775"/>
              <a:ext cx="2145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726" name="Line 30"/>
            <p:cNvSpPr>
              <a:spLocks noChangeShapeType="1"/>
            </p:cNvSpPr>
            <p:nvPr/>
          </p:nvSpPr>
          <p:spPr bwMode="auto">
            <a:xfrm>
              <a:off x="12958" y="6893"/>
              <a:ext cx="2145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8" name="Group 31"/>
            <p:cNvGrpSpPr>
              <a:grpSpLocks/>
            </p:cNvGrpSpPr>
            <p:nvPr/>
          </p:nvGrpSpPr>
          <p:grpSpPr bwMode="auto">
            <a:xfrm>
              <a:off x="14460" y="5798"/>
              <a:ext cx="315" cy="1115"/>
              <a:chOff x="8763" y="8824"/>
              <a:chExt cx="315" cy="881"/>
            </a:xfrm>
          </p:grpSpPr>
          <p:sp>
            <p:nvSpPr>
              <p:cNvPr id="29728" name="Line 32"/>
              <p:cNvSpPr>
                <a:spLocks noChangeShapeType="1"/>
              </p:cNvSpPr>
              <p:nvPr/>
            </p:nvSpPr>
            <p:spPr bwMode="auto">
              <a:xfrm>
                <a:off x="8763" y="9222"/>
                <a:ext cx="314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729" name="Line 33"/>
              <p:cNvSpPr>
                <a:spLocks noChangeShapeType="1"/>
              </p:cNvSpPr>
              <p:nvPr/>
            </p:nvSpPr>
            <p:spPr bwMode="auto">
              <a:xfrm>
                <a:off x="8764" y="9322"/>
                <a:ext cx="314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730" name="Line 34"/>
              <p:cNvSpPr>
                <a:spLocks noChangeShapeType="1"/>
              </p:cNvSpPr>
              <p:nvPr/>
            </p:nvSpPr>
            <p:spPr bwMode="auto">
              <a:xfrm>
                <a:off x="8917" y="8824"/>
                <a:ext cx="0" cy="39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731" name="Line 35"/>
              <p:cNvSpPr>
                <a:spLocks noChangeShapeType="1"/>
              </p:cNvSpPr>
              <p:nvPr/>
            </p:nvSpPr>
            <p:spPr bwMode="auto">
              <a:xfrm>
                <a:off x="8917" y="9315"/>
                <a:ext cx="0" cy="39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15091" y="5772"/>
              <a:ext cx="0" cy="38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733" name="Line 37"/>
            <p:cNvSpPr>
              <a:spLocks noChangeShapeType="1"/>
            </p:cNvSpPr>
            <p:nvPr/>
          </p:nvSpPr>
          <p:spPr bwMode="auto">
            <a:xfrm>
              <a:off x="15079" y="6519"/>
              <a:ext cx="0" cy="38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5" name="Line 38"/>
          <p:cNvSpPr>
            <a:spLocks noChangeShapeType="1"/>
          </p:cNvSpPr>
          <p:nvPr/>
        </p:nvSpPr>
        <p:spPr bwMode="auto">
          <a:xfrm flipV="1">
            <a:off x="1831204" y="1821739"/>
            <a:ext cx="300029" cy="52630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9" name="Группа 53"/>
          <p:cNvGrpSpPr/>
          <p:nvPr/>
        </p:nvGrpSpPr>
        <p:grpSpPr>
          <a:xfrm>
            <a:off x="1099767" y="714356"/>
            <a:ext cx="660719" cy="590033"/>
            <a:chOff x="1099767" y="714356"/>
            <a:chExt cx="660719" cy="590033"/>
          </a:xfrm>
        </p:grpSpPr>
        <p:sp>
          <p:nvSpPr>
            <p:cNvPr id="46" name="Line 5"/>
            <p:cNvSpPr>
              <a:spLocks noChangeShapeType="1"/>
            </p:cNvSpPr>
            <p:nvPr/>
          </p:nvSpPr>
          <p:spPr bwMode="auto">
            <a:xfrm flipH="1" flipV="1">
              <a:off x="1099767" y="752688"/>
              <a:ext cx="335079" cy="370995"/>
            </a:xfrm>
            <a:prstGeom prst="line">
              <a:avLst/>
            </a:prstGeom>
            <a:noFill/>
            <a:ln w="5715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Line 6"/>
            <p:cNvSpPr>
              <a:spLocks noChangeShapeType="1"/>
            </p:cNvSpPr>
            <p:nvPr/>
          </p:nvSpPr>
          <p:spPr bwMode="auto">
            <a:xfrm flipV="1">
              <a:off x="1461589" y="759533"/>
              <a:ext cx="298897" cy="349091"/>
            </a:xfrm>
            <a:prstGeom prst="line">
              <a:avLst/>
            </a:prstGeom>
            <a:noFill/>
            <a:ln w="5715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Line 7"/>
            <p:cNvSpPr>
              <a:spLocks noChangeShapeType="1"/>
            </p:cNvSpPr>
            <p:nvPr/>
          </p:nvSpPr>
          <p:spPr bwMode="auto">
            <a:xfrm rot="19586421" flipV="1">
              <a:off x="1217753" y="714356"/>
              <a:ext cx="448345" cy="590033"/>
            </a:xfrm>
            <a:prstGeom prst="line">
              <a:avLst/>
            </a:prstGeom>
            <a:noFill/>
            <a:ln w="5715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" name="Группа 52"/>
          <p:cNvGrpSpPr/>
          <p:nvPr/>
        </p:nvGrpSpPr>
        <p:grpSpPr>
          <a:xfrm>
            <a:off x="933571" y="2896118"/>
            <a:ext cx="529248" cy="351897"/>
            <a:chOff x="933571" y="2896118"/>
            <a:chExt cx="529248" cy="351897"/>
          </a:xfrm>
        </p:grpSpPr>
        <p:sp>
          <p:nvSpPr>
            <p:cNvPr id="49" name="Line 40"/>
            <p:cNvSpPr>
              <a:spLocks noChangeShapeType="1"/>
            </p:cNvSpPr>
            <p:nvPr/>
          </p:nvSpPr>
          <p:spPr bwMode="auto">
            <a:xfrm>
              <a:off x="933571" y="3033330"/>
              <a:ext cx="529248" cy="0"/>
            </a:xfrm>
            <a:prstGeom prst="line">
              <a:avLst/>
            </a:prstGeom>
            <a:noFill/>
            <a:ln w="5715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Line 41"/>
            <p:cNvSpPr>
              <a:spLocks noChangeShapeType="1"/>
            </p:cNvSpPr>
            <p:nvPr/>
          </p:nvSpPr>
          <p:spPr bwMode="auto">
            <a:xfrm>
              <a:off x="1045110" y="3140672"/>
              <a:ext cx="313656" cy="933"/>
            </a:xfrm>
            <a:prstGeom prst="line">
              <a:avLst/>
            </a:prstGeom>
            <a:noFill/>
            <a:ln w="5715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Line 42"/>
            <p:cNvSpPr>
              <a:spLocks noChangeShapeType="1"/>
            </p:cNvSpPr>
            <p:nvPr/>
          </p:nvSpPr>
          <p:spPr bwMode="auto">
            <a:xfrm flipV="1">
              <a:off x="1109488" y="3245215"/>
              <a:ext cx="171425" cy="2800"/>
            </a:xfrm>
            <a:prstGeom prst="line">
              <a:avLst/>
            </a:prstGeom>
            <a:noFill/>
            <a:ln w="5715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Line 43"/>
            <p:cNvSpPr>
              <a:spLocks noChangeShapeType="1"/>
            </p:cNvSpPr>
            <p:nvPr/>
          </p:nvSpPr>
          <p:spPr bwMode="auto">
            <a:xfrm flipV="1">
              <a:off x="1191083" y="2896118"/>
              <a:ext cx="0" cy="134412"/>
            </a:xfrm>
            <a:prstGeom prst="line">
              <a:avLst/>
            </a:prstGeom>
            <a:noFill/>
            <a:ln w="5715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29740" name="Picture 4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060831">
            <a:off x="1023474" y="1431089"/>
            <a:ext cx="1046719" cy="1296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9" name="Прямоугольник 178"/>
          <p:cNvSpPr/>
          <p:nvPr/>
        </p:nvSpPr>
        <p:spPr>
          <a:xfrm>
            <a:off x="2786050" y="1357298"/>
            <a:ext cx="8483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0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40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2214546" y="1115688"/>
            <a:ext cx="2643206" cy="20717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2" name="Rectangle 1"/>
          <p:cNvSpPr>
            <a:spLocks noChangeArrowheads="1"/>
          </p:cNvSpPr>
          <p:nvPr/>
        </p:nvSpPr>
        <p:spPr bwMode="auto">
          <a:xfrm>
            <a:off x="0" y="3357562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Емкость конденсатора в колебательном контуре радиоприёмника меняется от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   до 100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индуктивность катушки в контуре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50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мк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Гн.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каком диапазоне длин волн работает радиоприёмник?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97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3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179" grpId="0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357158" y="1785926"/>
            <a:ext cx="2709396" cy="769441"/>
            <a:chOff x="1000100" y="5572140"/>
            <a:chExt cx="2709396" cy="769441"/>
          </a:xfrm>
          <a:solidFill>
            <a:schemeClr val="bg2"/>
          </a:solidFill>
        </p:grpSpPr>
        <p:sp>
          <p:nvSpPr>
            <p:cNvPr id="4" name="Rectangle 1"/>
            <p:cNvSpPr>
              <a:spLocks noChangeArrowheads="1"/>
            </p:cNvSpPr>
            <p:nvPr/>
          </p:nvSpPr>
          <p:spPr bwMode="auto">
            <a:xfrm>
              <a:off x="1000100" y="5572140"/>
              <a:ext cx="2709396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L</a:t>
              </a:r>
              <a:r>
                <a:rPr lang="en-US" sz="4400" b="1" dirty="0" smtClean="0">
                  <a:solidFill>
                    <a:srgbClr val="0014AC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C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5" name="Прямая соединительная линия 4"/>
            <p:cNvCxnSpPr/>
            <p:nvPr/>
          </p:nvCxnSpPr>
          <p:spPr>
            <a:xfrm>
              <a:off x="2786050" y="5624900"/>
              <a:ext cx="707035" cy="2325"/>
            </a:xfrm>
            <a:prstGeom prst="line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Прямоугольник 5"/>
          <p:cNvSpPr/>
          <p:nvPr/>
        </p:nvSpPr>
        <p:spPr>
          <a:xfrm>
            <a:off x="3929058" y="1643050"/>
            <a:ext cx="2100575" cy="92333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 v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0" y="2599040"/>
            <a:ext cx="5671744" cy="707886"/>
            <a:chOff x="1000100" y="5572140"/>
            <a:chExt cx="3201883" cy="707886"/>
          </a:xfrm>
        </p:grpSpPr>
        <p:sp>
          <p:nvSpPr>
            <p:cNvPr id="8" name="Rectangle 1"/>
            <p:cNvSpPr>
              <a:spLocks noChangeArrowheads="1"/>
            </p:cNvSpPr>
            <p:nvPr/>
          </p:nvSpPr>
          <p:spPr bwMode="auto">
            <a:xfrm>
              <a:off x="1000100" y="5572140"/>
              <a:ext cx="3201883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1</a:t>
              </a: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6,28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ru-RU" sz="40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ru-RU" sz="40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50·10</a:t>
              </a:r>
              <a:r>
                <a:rPr lang="ru-RU" sz="4000" b="1" baseline="30000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-6</a:t>
              </a:r>
              <a:r>
                <a:rPr lang="ru-RU" sz="4000" b="1" baseline="30000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·</a:t>
              </a:r>
              <a:r>
                <a:rPr lang="ru-RU" sz="4000" b="1" dirty="0" smtClean="0">
                  <a:solidFill>
                    <a:srgbClr val="0014AC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10·10</a:t>
              </a:r>
              <a:r>
                <a:rPr lang="ru-RU" sz="4000" b="1" baseline="30000" dirty="0" smtClean="0">
                  <a:solidFill>
                    <a:srgbClr val="0014AC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-12</a:t>
              </a:r>
              <a:endPara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2209954" y="5627225"/>
              <a:ext cx="1750195" cy="1635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0"/>
          <p:cNvGrpSpPr/>
          <p:nvPr/>
        </p:nvGrpSpPr>
        <p:grpSpPr>
          <a:xfrm>
            <a:off x="5500694" y="2500306"/>
            <a:ext cx="3360783" cy="707886"/>
            <a:chOff x="1000100" y="5572140"/>
            <a:chExt cx="1897270" cy="707886"/>
          </a:xfrm>
        </p:grpSpPr>
        <p:sp>
          <p:nvSpPr>
            <p:cNvPr id="12" name="Rectangle 1"/>
            <p:cNvSpPr>
              <a:spLocks noChangeArrowheads="1"/>
            </p:cNvSpPr>
            <p:nvPr/>
          </p:nvSpPr>
          <p:spPr bwMode="auto">
            <a:xfrm>
              <a:off x="1000100" y="5572140"/>
              <a:ext cx="1772067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</a:t>
              </a: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6,28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ru-RU" sz="40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5·10</a:t>
              </a:r>
              <a:r>
                <a:rPr lang="ru-RU" sz="4000" b="1" baseline="30000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-16</a:t>
              </a:r>
              <a:endPara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 flipV="1">
              <a:off x="1889144" y="5629930"/>
              <a:ext cx="1008226" cy="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214282" y="3292618"/>
            <a:ext cx="253947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14</a:t>
            </a:r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·10</a:t>
            </a:r>
            <a:r>
              <a:rPr lang="ru-RU" sz="4000" b="1" baseline="30000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-8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0" y="4357694"/>
            <a:ext cx="5928227" cy="707886"/>
            <a:chOff x="1000100" y="5572140"/>
            <a:chExt cx="3346676" cy="707886"/>
          </a:xfrm>
        </p:grpSpPr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1000100" y="5572140"/>
              <a:ext cx="3346676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6,28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ru-RU" sz="40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ru-RU" sz="40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50·10</a:t>
              </a:r>
              <a:r>
                <a:rPr lang="ru-RU" sz="4000" b="1" baseline="30000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-6</a:t>
              </a:r>
              <a:r>
                <a:rPr lang="ru-RU" sz="4000" b="1" baseline="30000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·</a:t>
              </a:r>
              <a:r>
                <a:rPr lang="ru-RU" sz="4000" b="1" dirty="0" smtClean="0">
                  <a:solidFill>
                    <a:srgbClr val="0014AC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100·10</a:t>
              </a:r>
              <a:r>
                <a:rPr lang="ru-RU" sz="4000" b="1" baseline="30000" dirty="0" smtClean="0">
                  <a:solidFill>
                    <a:srgbClr val="0014AC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-12</a:t>
              </a:r>
              <a:endPara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23" name="Прямая соединительная линия 22"/>
            <p:cNvCxnSpPr/>
            <p:nvPr/>
          </p:nvCxnSpPr>
          <p:spPr>
            <a:xfrm flipV="1">
              <a:off x="2209954" y="5627225"/>
              <a:ext cx="1750195" cy="1635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Группа 23"/>
          <p:cNvGrpSpPr/>
          <p:nvPr/>
        </p:nvGrpSpPr>
        <p:grpSpPr>
          <a:xfrm>
            <a:off x="5783217" y="4286256"/>
            <a:ext cx="3395481" cy="707886"/>
            <a:chOff x="1000100" y="5572140"/>
            <a:chExt cx="1916858" cy="707886"/>
          </a:xfrm>
        </p:grpSpPr>
        <p:sp>
          <p:nvSpPr>
            <p:cNvPr id="25" name="Rectangle 1"/>
            <p:cNvSpPr>
              <a:spLocks noChangeArrowheads="1"/>
            </p:cNvSpPr>
            <p:nvPr/>
          </p:nvSpPr>
          <p:spPr bwMode="auto">
            <a:xfrm>
              <a:off x="1000100" y="5572140"/>
              <a:ext cx="1916858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</a:t>
              </a: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6,28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ru-RU" sz="40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50·10</a:t>
              </a:r>
              <a:r>
                <a:rPr lang="ru-RU" sz="4000" b="1" baseline="30000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-16</a:t>
              </a:r>
              <a:endPara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26" name="Прямая соединительная линия 25"/>
            <p:cNvCxnSpPr/>
            <p:nvPr/>
          </p:nvCxnSpPr>
          <p:spPr>
            <a:xfrm flipV="1">
              <a:off x="1889144" y="5629930"/>
              <a:ext cx="1008226" cy="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0" y="5143512"/>
            <a:ext cx="279595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=44,4</a:t>
            </a:r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·10</a:t>
            </a:r>
            <a:r>
              <a:rPr lang="ru-RU" sz="4000" b="1" baseline="30000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-8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071802" y="3214686"/>
            <a:ext cx="38555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3·10</a:t>
            </a:r>
            <a:r>
              <a:rPr lang="ru-RU" sz="4400" b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lang="ru-RU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14</a:t>
            </a:r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·10</a:t>
            </a:r>
            <a:r>
              <a:rPr lang="ru-RU" sz="4400" b="1" baseline="30000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-8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072330" y="3214686"/>
            <a:ext cx="1944763" cy="769441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42м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857488" y="5072074"/>
            <a:ext cx="413767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3·10</a:t>
            </a:r>
            <a:r>
              <a:rPr lang="ru-RU" sz="4400" b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lang="ru-RU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44,4</a:t>
            </a:r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·10</a:t>
            </a:r>
            <a:r>
              <a:rPr lang="ru-RU" sz="4400" b="1" baseline="30000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-8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000892" y="5072074"/>
            <a:ext cx="2201244" cy="769441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133м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Емкость конденсатора в колебательном контуре радиоприёмника меняется от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   до 100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индуктивность катушки в контуре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50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мк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Гн.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каком диапазоне длин волн работает радиоприёмник?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429388" y="6329635"/>
            <a:ext cx="2663887" cy="483741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160500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Кр-1,СР-2 стр.33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/>
      <p:bldP spid="27" grpId="0"/>
      <p:bldP spid="28" grpId="0"/>
      <p:bldP spid="29" grpId="0" animBg="1"/>
      <p:bldP spid="30" grpId="0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 сколько раз изменится  длина звуковой волны  при переходе звука из воздуха в воду, если скорость звука  в воздухе 340 м/с, а в воде  1435 м/с?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714744" y="1857364"/>
            <a:ext cx="1214446" cy="2265799"/>
            <a:chOff x="7929554" y="1163176"/>
            <a:chExt cx="1214446" cy="2265799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 rot="5400000">
              <a:off x="8049726" y="1216884"/>
              <a:ext cx="1122791" cy="1015375"/>
              <a:chOff x="14088" y="6493"/>
              <a:chExt cx="1234" cy="1210"/>
            </a:xfrm>
          </p:grpSpPr>
          <p:grpSp>
            <p:nvGrpSpPr>
              <p:cNvPr id="23" name="Group 4"/>
              <p:cNvGrpSpPr>
                <a:grpSpLocks/>
              </p:cNvGrpSpPr>
              <p:nvPr/>
            </p:nvGrpSpPr>
            <p:grpSpPr bwMode="auto">
              <a:xfrm>
                <a:off x="14088" y="6511"/>
                <a:ext cx="249" cy="1192"/>
                <a:chOff x="867" y="3368"/>
                <a:chExt cx="1398" cy="1192"/>
              </a:xfrm>
            </p:grpSpPr>
            <p:sp>
              <p:nvSpPr>
                <p:cNvPr id="36" name="Freeform 5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6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4" name="Group 7"/>
              <p:cNvGrpSpPr>
                <a:grpSpLocks/>
              </p:cNvGrpSpPr>
              <p:nvPr/>
            </p:nvGrpSpPr>
            <p:grpSpPr bwMode="auto">
              <a:xfrm>
                <a:off x="14336" y="6505"/>
                <a:ext cx="249" cy="1192"/>
                <a:chOff x="867" y="3368"/>
                <a:chExt cx="1398" cy="1192"/>
              </a:xfrm>
            </p:grpSpPr>
            <p:sp>
              <p:nvSpPr>
                <p:cNvPr id="34" name="Freeform 8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9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5" name="Group 10"/>
              <p:cNvGrpSpPr>
                <a:grpSpLocks/>
              </p:cNvGrpSpPr>
              <p:nvPr/>
            </p:nvGrpSpPr>
            <p:grpSpPr bwMode="auto">
              <a:xfrm>
                <a:off x="14578" y="6499"/>
                <a:ext cx="249" cy="1192"/>
                <a:chOff x="867" y="3368"/>
                <a:chExt cx="1398" cy="1192"/>
              </a:xfrm>
            </p:grpSpPr>
            <p:sp>
              <p:nvSpPr>
                <p:cNvPr id="32" name="Freeform 11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12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6" name="Group 13"/>
              <p:cNvGrpSpPr>
                <a:grpSpLocks/>
              </p:cNvGrpSpPr>
              <p:nvPr/>
            </p:nvGrpSpPr>
            <p:grpSpPr bwMode="auto">
              <a:xfrm>
                <a:off x="14825" y="6493"/>
                <a:ext cx="249" cy="1192"/>
                <a:chOff x="867" y="3368"/>
                <a:chExt cx="1398" cy="1192"/>
              </a:xfrm>
            </p:grpSpPr>
            <p:sp>
              <p:nvSpPr>
                <p:cNvPr id="30" name="Freeform 14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15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7" name="Group 16"/>
              <p:cNvGrpSpPr>
                <a:grpSpLocks/>
              </p:cNvGrpSpPr>
              <p:nvPr/>
            </p:nvGrpSpPr>
            <p:grpSpPr bwMode="auto">
              <a:xfrm>
                <a:off x="15073" y="6493"/>
                <a:ext cx="249" cy="1192"/>
                <a:chOff x="867" y="3368"/>
                <a:chExt cx="1398" cy="1192"/>
              </a:xfrm>
            </p:grpSpPr>
            <p:sp>
              <p:nvSpPr>
                <p:cNvPr id="28" name="Freeform 17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18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 rot="5400000">
              <a:off x="8095273" y="2601142"/>
              <a:ext cx="1122791" cy="532876"/>
              <a:chOff x="14088" y="6493"/>
              <a:chExt cx="1234" cy="1210"/>
            </a:xfrm>
          </p:grpSpPr>
          <p:grpSp>
            <p:nvGrpSpPr>
              <p:cNvPr id="8" name="Group 21"/>
              <p:cNvGrpSpPr>
                <a:grpSpLocks/>
              </p:cNvGrpSpPr>
              <p:nvPr/>
            </p:nvGrpSpPr>
            <p:grpSpPr bwMode="auto">
              <a:xfrm>
                <a:off x="14088" y="6511"/>
                <a:ext cx="249" cy="1192"/>
                <a:chOff x="867" y="3368"/>
                <a:chExt cx="1398" cy="1192"/>
              </a:xfrm>
            </p:grpSpPr>
            <p:sp>
              <p:nvSpPr>
                <p:cNvPr id="21" name="Freeform 22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2" name="Freeform 23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9" name="Group 24"/>
              <p:cNvGrpSpPr>
                <a:grpSpLocks/>
              </p:cNvGrpSpPr>
              <p:nvPr/>
            </p:nvGrpSpPr>
            <p:grpSpPr bwMode="auto">
              <a:xfrm>
                <a:off x="14336" y="6505"/>
                <a:ext cx="249" cy="1192"/>
                <a:chOff x="867" y="3368"/>
                <a:chExt cx="1398" cy="1192"/>
              </a:xfrm>
            </p:grpSpPr>
            <p:sp>
              <p:nvSpPr>
                <p:cNvPr id="19" name="Freeform 25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" name="Freeform 26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" name="Group 27"/>
              <p:cNvGrpSpPr>
                <a:grpSpLocks/>
              </p:cNvGrpSpPr>
              <p:nvPr/>
            </p:nvGrpSpPr>
            <p:grpSpPr bwMode="auto">
              <a:xfrm>
                <a:off x="14578" y="6499"/>
                <a:ext cx="249" cy="1192"/>
                <a:chOff x="867" y="3368"/>
                <a:chExt cx="1398" cy="1192"/>
              </a:xfrm>
            </p:grpSpPr>
            <p:sp>
              <p:nvSpPr>
                <p:cNvPr id="17" name="Freeform 28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8" name="Freeform 29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1" name="Group 30"/>
              <p:cNvGrpSpPr>
                <a:grpSpLocks/>
              </p:cNvGrpSpPr>
              <p:nvPr/>
            </p:nvGrpSpPr>
            <p:grpSpPr bwMode="auto">
              <a:xfrm>
                <a:off x="14825" y="6493"/>
                <a:ext cx="249" cy="1192"/>
                <a:chOff x="867" y="3368"/>
                <a:chExt cx="1398" cy="1192"/>
              </a:xfrm>
            </p:grpSpPr>
            <p:sp>
              <p:nvSpPr>
                <p:cNvPr id="15" name="Freeform 31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6" name="Freeform 32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2" name="Group 33"/>
              <p:cNvGrpSpPr>
                <a:grpSpLocks/>
              </p:cNvGrpSpPr>
              <p:nvPr/>
            </p:nvGrpSpPr>
            <p:grpSpPr bwMode="auto">
              <a:xfrm>
                <a:off x="15073" y="6493"/>
                <a:ext cx="249" cy="1192"/>
                <a:chOff x="867" y="3368"/>
                <a:chExt cx="1398" cy="1192"/>
              </a:xfrm>
            </p:grpSpPr>
            <p:sp>
              <p:nvSpPr>
                <p:cNvPr id="13" name="Freeform 34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" name="Freeform 35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cxnSp>
          <p:nvCxnSpPr>
            <p:cNvPr id="7" name="Прямая соединительная линия 6"/>
            <p:cNvCxnSpPr/>
            <p:nvPr/>
          </p:nvCxnSpPr>
          <p:spPr>
            <a:xfrm>
              <a:off x="7929554" y="2285992"/>
              <a:ext cx="1214446" cy="158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Прямоугольник 55"/>
          <p:cNvSpPr/>
          <p:nvPr/>
        </p:nvSpPr>
        <p:spPr>
          <a:xfrm>
            <a:off x="357158" y="3929066"/>
            <a:ext cx="24384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5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143768" y="2143116"/>
            <a:ext cx="16658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8167688" y="6518275"/>
            <a:ext cx="976312" cy="339725"/>
          </a:xfrm>
          <a:prstGeom prst="rect">
            <a:avLst/>
          </a:prstGeom>
          <a:solidFill>
            <a:schemeClr val="bg2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ПРЗ №3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57158" y="3071810"/>
            <a:ext cx="306045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O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5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O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Прямоугольник 52"/>
          <p:cNvSpPr/>
          <p:nvPr/>
        </p:nvSpPr>
        <p:spPr>
          <a:xfrm rot="900576">
            <a:off x="6831189" y="501124"/>
            <a:ext cx="22840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ru-RU" sz="2800" b="1" baseline="-30000" dirty="0" smtClean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нагрузка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85720" y="214290"/>
            <a:ext cx="22894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</a:t>
            </a:r>
            <a:r>
              <a:rPr lang="ru-RU" sz="2800" b="1" baseline="-30000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ru-RU" sz="28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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</a:t>
            </a:r>
            <a:r>
              <a:rPr lang="ru-RU" sz="2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dirty="0" smtClean="0">
                <a:solidFill>
                  <a:srgbClr val="00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(98%)</a:t>
            </a:r>
            <a:endParaRPr lang="ru-RU" sz="2800" dirty="0">
              <a:solidFill>
                <a:srgbClr val="003300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57158" y="857232"/>
            <a:ext cx="21515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3200" b="1" baseline="-30000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lang="en-US" sz="3200" b="1" baseline="-30000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32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32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lang="en-US" sz="32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32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3114208" y="3143248"/>
            <a:ext cx="60297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КОЭФФ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ТРАНСФОРМАЦИИ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3200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1156624" y="1843716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61" name="Прямоугольник 160"/>
          <p:cNvSpPr/>
          <p:nvPr/>
        </p:nvSpPr>
        <p:spPr>
          <a:xfrm>
            <a:off x="2143108" y="1814501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endParaRPr lang="ru-RU" sz="3600" dirty="0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00034" y="1600187"/>
            <a:ext cx="928694" cy="1071570"/>
            <a:chOff x="8150" y="5468"/>
            <a:chExt cx="659" cy="858"/>
          </a:xfrm>
        </p:grpSpPr>
        <p:sp>
          <p:nvSpPr>
            <p:cNvPr id="2050" name="Text Box 2"/>
            <p:cNvSpPr txBox="1">
              <a:spLocks noChangeArrowheads="1"/>
            </p:cNvSpPr>
            <p:nvPr/>
          </p:nvSpPr>
          <p:spPr bwMode="auto">
            <a:xfrm>
              <a:off x="8150" y="5468"/>
              <a:ext cx="628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kumimoji="0" lang="en-US" sz="3200" b="1" i="0" u="none" strike="noStrike" cap="none" normalizeH="0" baseline="-2500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1" name="Text Box 3"/>
            <p:cNvSpPr txBox="1">
              <a:spLocks noChangeArrowheads="1"/>
            </p:cNvSpPr>
            <p:nvPr/>
          </p:nvSpPr>
          <p:spPr bwMode="auto">
            <a:xfrm>
              <a:off x="8181" y="5851"/>
              <a:ext cx="628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kumimoji="0" lang="en-US" sz="32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8175" y="5928"/>
              <a:ext cx="41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603585" y="1571612"/>
            <a:ext cx="896713" cy="1257309"/>
            <a:chOff x="8122" y="5468"/>
            <a:chExt cx="687" cy="858"/>
          </a:xfrm>
        </p:grpSpPr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8150" y="5468"/>
              <a:ext cx="628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kumimoji="0" lang="en-US" sz="3200" b="1" i="0" u="none" strike="noStrike" cap="none" normalizeH="0" baseline="-2500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8181" y="5851"/>
              <a:ext cx="628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kumimoji="0" lang="en-US" sz="32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8122" y="5878"/>
              <a:ext cx="41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1" name="Прямоугольник 170"/>
          <p:cNvSpPr/>
          <p:nvPr/>
        </p:nvSpPr>
        <p:spPr>
          <a:xfrm>
            <a:off x="5500694" y="0"/>
            <a:ext cx="10599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Р.Х.</a:t>
            </a:r>
            <a:endParaRPr lang="ru-RU" sz="4400" dirty="0" smtClean="0">
              <a:solidFill>
                <a:srgbClr val="FF0000"/>
              </a:solidFill>
              <a:latin typeface="Arial" pitchFamily="34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5483014" y="967414"/>
            <a:ext cx="2022921" cy="1857388"/>
            <a:chOff x="8157" y="1584"/>
            <a:chExt cx="1679" cy="1004"/>
          </a:xfrm>
        </p:grpSpPr>
        <p:sp>
          <p:nvSpPr>
            <p:cNvPr id="80" name="Rectangle 18"/>
            <p:cNvSpPr>
              <a:spLocks noChangeArrowheads="1"/>
            </p:cNvSpPr>
            <p:nvPr/>
          </p:nvSpPr>
          <p:spPr bwMode="auto">
            <a:xfrm rot="5400000" flipH="1">
              <a:off x="8495" y="1246"/>
              <a:ext cx="1004" cy="1679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1" name="Rectangle 19"/>
            <p:cNvSpPr>
              <a:spLocks noChangeArrowheads="1"/>
            </p:cNvSpPr>
            <p:nvPr/>
          </p:nvSpPr>
          <p:spPr bwMode="auto">
            <a:xfrm rot="5400000" flipH="1">
              <a:off x="8587" y="1690"/>
              <a:ext cx="820" cy="792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" name="Группа 81"/>
          <p:cNvGrpSpPr/>
          <p:nvPr/>
        </p:nvGrpSpPr>
        <p:grpSpPr>
          <a:xfrm>
            <a:off x="6850503" y="1310382"/>
            <a:ext cx="1101221" cy="1228392"/>
            <a:chOff x="2184895" y="1122492"/>
            <a:chExt cx="1101221" cy="1228392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2184895" y="1122492"/>
              <a:ext cx="803626" cy="1169192"/>
              <a:chOff x="9280" y="1766"/>
              <a:chExt cx="667" cy="632"/>
            </a:xfrm>
          </p:grpSpPr>
          <p:grpSp>
            <p:nvGrpSpPr>
              <p:cNvPr id="7" name="Group 5"/>
              <p:cNvGrpSpPr>
                <a:grpSpLocks/>
              </p:cNvGrpSpPr>
              <p:nvPr/>
            </p:nvGrpSpPr>
            <p:grpSpPr bwMode="auto">
              <a:xfrm rot="5400000" flipH="1">
                <a:off x="9464" y="1972"/>
                <a:ext cx="242" cy="610"/>
                <a:chOff x="2020" y="7253"/>
                <a:chExt cx="371" cy="952"/>
              </a:xfrm>
            </p:grpSpPr>
            <p:sp>
              <p:nvSpPr>
                <p:cNvPr id="102" name="Arc 6"/>
                <p:cNvSpPr>
                  <a:spLocks/>
                </p:cNvSpPr>
                <p:nvPr/>
              </p:nvSpPr>
              <p:spPr bwMode="auto">
                <a:xfrm flipV="1">
                  <a:off x="2020" y="8064"/>
                  <a:ext cx="174" cy="141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" name="Arc 7"/>
                <p:cNvSpPr>
                  <a:spLocks/>
                </p:cNvSpPr>
                <p:nvPr/>
              </p:nvSpPr>
              <p:spPr bwMode="auto">
                <a:xfrm>
                  <a:off x="2182" y="7253"/>
                  <a:ext cx="209" cy="140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" name="Line 8"/>
                <p:cNvSpPr>
                  <a:spLocks noChangeShapeType="1"/>
                </p:cNvSpPr>
                <p:nvPr/>
              </p:nvSpPr>
              <p:spPr bwMode="auto">
                <a:xfrm>
                  <a:off x="2200" y="7413"/>
                  <a:ext cx="0" cy="634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8" name="Group 9"/>
              <p:cNvGrpSpPr>
                <a:grpSpLocks/>
              </p:cNvGrpSpPr>
              <p:nvPr/>
            </p:nvGrpSpPr>
            <p:grpSpPr bwMode="auto">
              <a:xfrm rot="5400000" flipH="1">
                <a:off x="9493" y="1725"/>
                <a:ext cx="233" cy="571"/>
                <a:chOff x="2020" y="7313"/>
                <a:chExt cx="358" cy="892"/>
              </a:xfrm>
            </p:grpSpPr>
            <p:sp>
              <p:nvSpPr>
                <p:cNvPr id="99" name="Arc 10"/>
                <p:cNvSpPr>
                  <a:spLocks/>
                </p:cNvSpPr>
                <p:nvPr/>
              </p:nvSpPr>
              <p:spPr bwMode="auto">
                <a:xfrm flipV="1">
                  <a:off x="2020" y="8064"/>
                  <a:ext cx="174" cy="141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0" name="Arc 11"/>
                <p:cNvSpPr>
                  <a:spLocks/>
                </p:cNvSpPr>
                <p:nvPr/>
              </p:nvSpPr>
              <p:spPr bwMode="auto">
                <a:xfrm>
                  <a:off x="2204" y="7313"/>
                  <a:ext cx="174" cy="93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1" name="Line 12"/>
                <p:cNvSpPr>
                  <a:spLocks noChangeShapeType="1"/>
                </p:cNvSpPr>
                <p:nvPr/>
              </p:nvSpPr>
              <p:spPr bwMode="auto">
                <a:xfrm>
                  <a:off x="2200" y="7413"/>
                  <a:ext cx="0" cy="634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9" name="Group 13"/>
              <p:cNvGrpSpPr>
                <a:grpSpLocks/>
              </p:cNvGrpSpPr>
              <p:nvPr/>
            </p:nvGrpSpPr>
            <p:grpSpPr bwMode="auto">
              <a:xfrm>
                <a:off x="9297" y="1766"/>
                <a:ext cx="650" cy="113"/>
                <a:chOff x="9377" y="2768"/>
                <a:chExt cx="650" cy="113"/>
              </a:xfrm>
            </p:grpSpPr>
            <p:sp>
              <p:nvSpPr>
                <p:cNvPr id="97" name="Arc 14"/>
                <p:cNvSpPr>
                  <a:spLocks/>
                </p:cNvSpPr>
                <p:nvPr/>
              </p:nvSpPr>
              <p:spPr bwMode="auto">
                <a:xfrm rot="5400000" flipH="1" flipV="1">
                  <a:off x="9365" y="2780"/>
                  <a:ext cx="113" cy="90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98" name="Line 15"/>
                <p:cNvSpPr>
                  <a:spLocks noChangeShapeType="1"/>
                </p:cNvSpPr>
                <p:nvPr/>
              </p:nvSpPr>
              <p:spPr bwMode="auto">
                <a:xfrm rot="5400000">
                  <a:off x="9737" y="2483"/>
                  <a:ext cx="0" cy="58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10" name="Group 20"/>
            <p:cNvGrpSpPr>
              <a:grpSpLocks/>
            </p:cNvGrpSpPr>
            <p:nvPr/>
          </p:nvGrpSpPr>
          <p:grpSpPr bwMode="auto">
            <a:xfrm>
              <a:off x="2841531" y="1122492"/>
              <a:ext cx="444585" cy="1228392"/>
              <a:chOff x="9837" y="1766"/>
              <a:chExt cx="369" cy="664"/>
            </a:xfrm>
          </p:grpSpPr>
          <p:sp>
            <p:nvSpPr>
              <p:cNvPr id="85" name="Line 21"/>
              <p:cNvSpPr>
                <a:spLocks noChangeShapeType="1"/>
              </p:cNvSpPr>
              <p:nvPr/>
            </p:nvSpPr>
            <p:spPr bwMode="auto">
              <a:xfrm flipH="1">
                <a:off x="9837" y="1766"/>
                <a:ext cx="30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Line 22"/>
              <p:cNvSpPr>
                <a:spLocks noChangeShapeType="1"/>
              </p:cNvSpPr>
              <p:nvPr/>
            </p:nvSpPr>
            <p:spPr bwMode="auto">
              <a:xfrm flipH="1">
                <a:off x="9851" y="2418"/>
                <a:ext cx="30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1" name="Group 23"/>
              <p:cNvGrpSpPr>
                <a:grpSpLocks/>
              </p:cNvGrpSpPr>
              <p:nvPr/>
            </p:nvGrpSpPr>
            <p:grpSpPr bwMode="auto">
              <a:xfrm rot="5400000">
                <a:off x="9805" y="2029"/>
                <a:ext cx="661" cy="141"/>
                <a:chOff x="8513" y="7396"/>
                <a:chExt cx="1013" cy="461"/>
              </a:xfrm>
            </p:grpSpPr>
            <p:sp>
              <p:nvSpPr>
                <p:cNvPr id="88" name="Oval 24"/>
                <p:cNvSpPr>
                  <a:spLocks noChangeArrowheads="1"/>
                </p:cNvSpPr>
                <p:nvPr/>
              </p:nvSpPr>
              <p:spPr bwMode="auto">
                <a:xfrm>
                  <a:off x="8777" y="7560"/>
                  <a:ext cx="141" cy="141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9" name="Oval 25"/>
                <p:cNvSpPr>
                  <a:spLocks noChangeArrowheads="1"/>
                </p:cNvSpPr>
                <p:nvPr/>
              </p:nvSpPr>
              <p:spPr bwMode="auto">
                <a:xfrm>
                  <a:off x="9112" y="7534"/>
                  <a:ext cx="141" cy="141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9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8513" y="7602"/>
                  <a:ext cx="265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91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9261" y="7602"/>
                  <a:ext cx="265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92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8801" y="7396"/>
                  <a:ext cx="139" cy="46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93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9112" y="7396"/>
                  <a:ext cx="139" cy="46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5015947" y="1510181"/>
            <a:ext cx="1125317" cy="789945"/>
            <a:chOff x="7775" y="1958"/>
            <a:chExt cx="934" cy="427"/>
          </a:xfrm>
        </p:grpSpPr>
        <p:grpSp>
          <p:nvGrpSpPr>
            <p:cNvPr id="13" name="Group 31"/>
            <p:cNvGrpSpPr>
              <a:grpSpLocks/>
            </p:cNvGrpSpPr>
            <p:nvPr/>
          </p:nvGrpSpPr>
          <p:grpSpPr bwMode="auto">
            <a:xfrm>
              <a:off x="8059" y="1958"/>
              <a:ext cx="650" cy="404"/>
              <a:chOff x="8059" y="1766"/>
              <a:chExt cx="650" cy="404"/>
            </a:xfrm>
          </p:grpSpPr>
          <p:grpSp>
            <p:nvGrpSpPr>
              <p:cNvPr id="14" name="Group 32"/>
              <p:cNvGrpSpPr>
                <a:grpSpLocks/>
              </p:cNvGrpSpPr>
              <p:nvPr/>
            </p:nvGrpSpPr>
            <p:grpSpPr bwMode="auto">
              <a:xfrm rot="-5400000">
                <a:off x="8240" y="1745"/>
                <a:ext cx="275" cy="576"/>
                <a:chOff x="1954" y="7270"/>
                <a:chExt cx="423" cy="899"/>
              </a:xfrm>
            </p:grpSpPr>
            <p:sp>
              <p:nvSpPr>
                <p:cNvPr id="121" name="Arc 33"/>
                <p:cNvSpPr>
                  <a:spLocks/>
                </p:cNvSpPr>
                <p:nvPr/>
              </p:nvSpPr>
              <p:spPr bwMode="auto">
                <a:xfrm flipV="1">
                  <a:off x="1954" y="8064"/>
                  <a:ext cx="240" cy="105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22" name="Arc 34"/>
                <p:cNvSpPr>
                  <a:spLocks/>
                </p:cNvSpPr>
                <p:nvPr/>
              </p:nvSpPr>
              <p:spPr bwMode="auto">
                <a:xfrm>
                  <a:off x="2203" y="7270"/>
                  <a:ext cx="174" cy="141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23" name="Line 35"/>
                <p:cNvSpPr>
                  <a:spLocks noChangeShapeType="1"/>
                </p:cNvSpPr>
                <p:nvPr/>
              </p:nvSpPr>
              <p:spPr bwMode="auto">
                <a:xfrm>
                  <a:off x="2200" y="7413"/>
                  <a:ext cx="0" cy="634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5" name="Group 36"/>
              <p:cNvGrpSpPr>
                <a:grpSpLocks/>
              </p:cNvGrpSpPr>
              <p:nvPr/>
            </p:nvGrpSpPr>
            <p:grpSpPr bwMode="auto">
              <a:xfrm flipH="1">
                <a:off x="8059" y="1766"/>
                <a:ext cx="650" cy="113"/>
                <a:chOff x="9377" y="2768"/>
                <a:chExt cx="650" cy="113"/>
              </a:xfrm>
            </p:grpSpPr>
            <p:sp>
              <p:nvSpPr>
                <p:cNvPr id="119" name="Arc 37"/>
                <p:cNvSpPr>
                  <a:spLocks/>
                </p:cNvSpPr>
                <p:nvPr/>
              </p:nvSpPr>
              <p:spPr bwMode="auto">
                <a:xfrm rot="5400000" flipH="1" flipV="1">
                  <a:off x="9365" y="2780"/>
                  <a:ext cx="113" cy="90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20" name="Line 38"/>
                <p:cNvSpPr>
                  <a:spLocks noChangeShapeType="1"/>
                </p:cNvSpPr>
                <p:nvPr/>
              </p:nvSpPr>
              <p:spPr bwMode="auto">
                <a:xfrm rot="5400000">
                  <a:off x="9737" y="2483"/>
                  <a:ext cx="0" cy="581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16" name="Group 39"/>
            <p:cNvGrpSpPr>
              <a:grpSpLocks/>
            </p:cNvGrpSpPr>
            <p:nvPr/>
          </p:nvGrpSpPr>
          <p:grpSpPr bwMode="auto">
            <a:xfrm flipH="1">
              <a:off x="7775" y="1959"/>
              <a:ext cx="384" cy="426"/>
              <a:chOff x="9822" y="1763"/>
              <a:chExt cx="384" cy="667"/>
            </a:xfrm>
          </p:grpSpPr>
          <p:sp>
            <p:nvSpPr>
              <p:cNvPr id="108" name="Line 40"/>
              <p:cNvSpPr>
                <a:spLocks noChangeShapeType="1"/>
              </p:cNvSpPr>
              <p:nvPr/>
            </p:nvSpPr>
            <p:spPr bwMode="auto">
              <a:xfrm flipH="1">
                <a:off x="9837" y="1763"/>
                <a:ext cx="30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9" name="Line 41"/>
              <p:cNvSpPr>
                <a:spLocks noChangeShapeType="1"/>
              </p:cNvSpPr>
              <p:nvPr/>
            </p:nvSpPr>
            <p:spPr bwMode="auto">
              <a:xfrm flipH="1">
                <a:off x="9822" y="2403"/>
                <a:ext cx="32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7" name="Group 42"/>
              <p:cNvGrpSpPr>
                <a:grpSpLocks/>
              </p:cNvGrpSpPr>
              <p:nvPr/>
            </p:nvGrpSpPr>
            <p:grpSpPr bwMode="auto">
              <a:xfrm rot="5400000">
                <a:off x="9805" y="2029"/>
                <a:ext cx="661" cy="141"/>
                <a:chOff x="8513" y="7396"/>
                <a:chExt cx="1013" cy="461"/>
              </a:xfrm>
            </p:grpSpPr>
            <p:sp>
              <p:nvSpPr>
                <p:cNvPr id="111" name="Oval 43"/>
                <p:cNvSpPr>
                  <a:spLocks noChangeArrowheads="1"/>
                </p:cNvSpPr>
                <p:nvPr/>
              </p:nvSpPr>
              <p:spPr bwMode="auto">
                <a:xfrm>
                  <a:off x="8801" y="7534"/>
                  <a:ext cx="141" cy="141"/>
                </a:xfrm>
                <a:prstGeom prst="ellips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2" name="Oval 44"/>
                <p:cNvSpPr>
                  <a:spLocks noChangeArrowheads="1"/>
                </p:cNvSpPr>
                <p:nvPr/>
              </p:nvSpPr>
              <p:spPr bwMode="auto">
                <a:xfrm>
                  <a:off x="9112" y="7534"/>
                  <a:ext cx="141" cy="141"/>
                </a:xfrm>
                <a:prstGeom prst="ellips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3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8513" y="7602"/>
                  <a:ext cx="265" cy="0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4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9261" y="7602"/>
                  <a:ext cx="265" cy="0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5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8801" y="7396"/>
                  <a:ext cx="139" cy="461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6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9112" y="7396"/>
                  <a:ext cx="139" cy="461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24" name="Rectangle 49"/>
          <p:cNvSpPr>
            <a:spLocks noChangeArrowheads="1"/>
          </p:cNvSpPr>
          <p:nvPr/>
        </p:nvSpPr>
        <p:spPr bwMode="auto">
          <a:xfrm>
            <a:off x="4582972" y="1625652"/>
            <a:ext cx="6270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rgbClr val="220FB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5" name="Прямоугольник 124"/>
          <p:cNvSpPr/>
          <p:nvPr/>
        </p:nvSpPr>
        <p:spPr>
          <a:xfrm>
            <a:off x="8003017" y="1895765"/>
            <a:ext cx="6270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lang="en-US" sz="24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6985215" y="2420888"/>
            <a:ext cx="5838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ru-RU" sz="2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5545055" y="2348880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ru-RU" b="1" baseline="-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endParaRPr lang="ru-RU" dirty="0"/>
          </a:p>
        </p:txBody>
      </p:sp>
      <p:grpSp>
        <p:nvGrpSpPr>
          <p:cNvPr id="18" name="Группа 63"/>
          <p:cNvGrpSpPr/>
          <p:nvPr/>
        </p:nvGrpSpPr>
        <p:grpSpPr>
          <a:xfrm rot="16200000">
            <a:off x="7403620" y="1841974"/>
            <a:ext cx="928694" cy="214315"/>
            <a:chOff x="612762" y="3579511"/>
            <a:chExt cx="1308018" cy="297138"/>
          </a:xfrm>
          <a:solidFill>
            <a:srgbClr val="7030A0"/>
          </a:solidFill>
        </p:grpSpPr>
        <p:sp>
          <p:nvSpPr>
            <p:cNvPr id="61" name="Rectangle 25"/>
            <p:cNvSpPr>
              <a:spLocks noChangeArrowheads="1"/>
            </p:cNvSpPr>
            <p:nvPr/>
          </p:nvSpPr>
          <p:spPr bwMode="auto">
            <a:xfrm>
              <a:off x="999400" y="3579511"/>
              <a:ext cx="604666" cy="297138"/>
            </a:xfrm>
            <a:prstGeom prst="rect">
              <a:avLst/>
            </a:prstGeom>
            <a:grpFill/>
            <a:ln w="38100">
              <a:solidFill>
                <a:srgbClr val="7030A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Line 26"/>
            <p:cNvSpPr>
              <a:spLocks noChangeShapeType="1"/>
            </p:cNvSpPr>
            <p:nvPr/>
          </p:nvSpPr>
          <p:spPr bwMode="auto">
            <a:xfrm rot="5400000" flipV="1">
              <a:off x="1764526" y="3571826"/>
              <a:ext cx="0" cy="312508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Line 27"/>
            <p:cNvSpPr>
              <a:spLocks noChangeShapeType="1"/>
            </p:cNvSpPr>
            <p:nvPr/>
          </p:nvSpPr>
          <p:spPr bwMode="auto">
            <a:xfrm rot="5400000" flipV="1">
              <a:off x="808261" y="3561281"/>
              <a:ext cx="0" cy="390998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9" name="Rectangle 1"/>
          <p:cNvSpPr>
            <a:spLocks noChangeArrowheads="1"/>
          </p:cNvSpPr>
          <p:nvPr/>
        </p:nvSpPr>
        <p:spPr bwMode="auto">
          <a:xfrm>
            <a:off x="0" y="4611231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Действующее значение  силы тока  в первичной обмотке трансформатора равна 5 А.  Чему  равна амплитуда тока во вторичной обмотке,  если коэффициент трансформации равен 10,  а   КПД  трансформатора  близко к 100% 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" name="Group 3"/>
          <p:cNvGrpSpPr>
            <a:grpSpLocks/>
          </p:cNvGrpSpPr>
          <p:nvPr/>
        </p:nvGrpSpPr>
        <p:grpSpPr bwMode="auto">
          <a:xfrm>
            <a:off x="500034" y="2786058"/>
            <a:ext cx="1214446" cy="1214446"/>
            <a:chOff x="13939" y="4389"/>
            <a:chExt cx="1111" cy="934"/>
          </a:xfrm>
        </p:grpSpPr>
        <p:sp>
          <p:nvSpPr>
            <p:cNvPr id="83" name="Text Box 4"/>
            <p:cNvSpPr txBox="1">
              <a:spLocks noChangeArrowheads="1"/>
            </p:cNvSpPr>
            <p:nvPr/>
          </p:nvSpPr>
          <p:spPr bwMode="auto">
            <a:xfrm>
              <a:off x="13939" y="4654"/>
              <a:ext cx="623" cy="5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I=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4" name="Group 5"/>
            <p:cNvGrpSpPr>
              <a:grpSpLocks/>
            </p:cNvGrpSpPr>
            <p:nvPr/>
          </p:nvGrpSpPr>
          <p:grpSpPr bwMode="auto">
            <a:xfrm>
              <a:off x="14369" y="4389"/>
              <a:ext cx="681" cy="934"/>
              <a:chOff x="14369" y="4389"/>
              <a:chExt cx="681" cy="934"/>
            </a:xfrm>
          </p:grpSpPr>
          <p:grpSp>
            <p:nvGrpSpPr>
              <p:cNvPr id="87" name="Group 6"/>
              <p:cNvGrpSpPr>
                <a:grpSpLocks/>
              </p:cNvGrpSpPr>
              <p:nvPr/>
            </p:nvGrpSpPr>
            <p:grpSpPr bwMode="auto">
              <a:xfrm>
                <a:off x="14369" y="4389"/>
                <a:ext cx="681" cy="934"/>
                <a:chOff x="14561" y="4389"/>
                <a:chExt cx="681" cy="934"/>
              </a:xfrm>
            </p:grpSpPr>
            <p:sp>
              <p:nvSpPr>
                <p:cNvPr id="9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4619" y="4389"/>
                  <a:ext cx="623" cy="43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600" b="1" i="0" u="none" strike="noStrike" cap="none" normalizeH="0" baseline="0" dirty="0" err="1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I</a:t>
                  </a:r>
                  <a:r>
                    <a:rPr kumimoji="0" lang="en-US" sz="3600" b="1" i="0" u="none" strike="noStrike" cap="none" normalizeH="0" baseline="-25000" dirty="0" err="1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endParaRPr kumimoji="0" lang="ru-RU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4561" y="4885"/>
                  <a:ext cx="623" cy="43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6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</a:t>
                  </a:r>
                  <a:r>
                    <a:rPr kumimoji="0" lang="en-US" sz="36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400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94" name="Line 9"/>
              <p:cNvSpPr>
                <a:spLocks noChangeShapeType="1"/>
              </p:cNvSpPr>
              <p:nvPr/>
            </p:nvSpPr>
            <p:spPr bwMode="auto">
              <a:xfrm>
                <a:off x="14675" y="4938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cxnSp>
        <p:nvCxnSpPr>
          <p:cNvPr id="105" name="Прямая соединительная линия 104"/>
          <p:cNvCxnSpPr/>
          <p:nvPr/>
        </p:nvCxnSpPr>
        <p:spPr>
          <a:xfrm>
            <a:off x="1105230" y="3425802"/>
            <a:ext cx="428628" cy="1588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6500826" y="6357958"/>
            <a:ext cx="2643174" cy="500042"/>
          </a:xfrm>
          <a:prstGeom prst="rect">
            <a:avLst/>
          </a:prstGeom>
          <a:solidFill>
            <a:schemeClr val="bg2">
              <a:alpha val="32001"/>
            </a:schemeClr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КР-1 СР-2,стр.35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4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6701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4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4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3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5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7" dur="2000" fill="hold"/>
                                        <p:tgtEl>
                                          <p:spTgt spid="161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4" dur="2000" fill="hold"/>
                                        <p:tgtEl>
                                          <p:spTgt spid="82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7" grpId="0"/>
      <p:bldP spid="58" grpId="0"/>
      <p:bldP spid="59" grpId="0"/>
      <p:bldP spid="60" grpId="0"/>
      <p:bldP spid="161" grpId="0"/>
      <p:bldP spid="161" grpId="1"/>
      <p:bldP spid="171" grpId="0"/>
      <p:bldP spid="124" grpId="0"/>
      <p:bldP spid="125" grpId="0"/>
      <p:bldP spid="126" grpId="0"/>
      <p:bldP spid="1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261929" y="2725669"/>
            <a:ext cx="3167063" cy="1489149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285244" y="2725669"/>
            <a:ext cx="382886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flipV="1">
            <a:off x="302213" y="1654749"/>
            <a:ext cx="4199096" cy="1068808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421092" y="1428736"/>
            <a:ext cx="489020" cy="352749"/>
            <a:chOff x="3784" y="4487"/>
            <a:chExt cx="317" cy="167"/>
          </a:xfrm>
        </p:grpSpPr>
        <p:sp>
          <p:nvSpPr>
            <p:cNvPr id="5129" name="Line 9"/>
            <p:cNvSpPr>
              <a:spLocks noChangeShapeType="1"/>
            </p:cNvSpPr>
            <p:nvPr/>
          </p:nvSpPr>
          <p:spPr bwMode="auto">
            <a:xfrm>
              <a:off x="3784" y="4578"/>
              <a:ext cx="317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30" name="Line 10"/>
            <p:cNvSpPr>
              <a:spLocks noChangeShapeType="1"/>
            </p:cNvSpPr>
            <p:nvPr/>
          </p:nvSpPr>
          <p:spPr bwMode="auto">
            <a:xfrm flipV="1">
              <a:off x="3928" y="4487"/>
              <a:ext cx="139" cy="16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31" name="Line 11"/>
            <p:cNvSpPr>
              <a:spLocks noChangeShapeType="1"/>
            </p:cNvSpPr>
            <p:nvPr/>
          </p:nvSpPr>
          <p:spPr bwMode="auto">
            <a:xfrm flipH="1" flipV="1">
              <a:off x="3784" y="4510"/>
              <a:ext cx="6" cy="63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943594" y="2729893"/>
            <a:ext cx="317786" cy="802662"/>
            <a:chOff x="2178" y="5103"/>
            <a:chExt cx="206" cy="380"/>
          </a:xfrm>
        </p:grpSpPr>
        <p:sp>
          <p:nvSpPr>
            <p:cNvPr id="5133" name="Arc 13"/>
            <p:cNvSpPr>
              <a:spLocks/>
            </p:cNvSpPr>
            <p:nvPr/>
          </p:nvSpPr>
          <p:spPr bwMode="auto">
            <a:xfrm flipV="1">
              <a:off x="2197" y="5125"/>
              <a:ext cx="187" cy="341"/>
            </a:xfrm>
            <a:custGeom>
              <a:avLst/>
              <a:gdLst>
                <a:gd name="G0" fmla="+- 3240 0 0"/>
                <a:gd name="G1" fmla="+- 21600 0 0"/>
                <a:gd name="G2" fmla="+- 21600 0 0"/>
                <a:gd name="T0" fmla="*/ 0 w 24840"/>
                <a:gd name="T1" fmla="*/ 244 h 21600"/>
                <a:gd name="T2" fmla="*/ 24840 w 24840"/>
                <a:gd name="T3" fmla="*/ 21600 h 21600"/>
                <a:gd name="T4" fmla="*/ 3240 w 2484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840" h="21600" fill="none" extrusionOk="0">
                  <a:moveTo>
                    <a:pt x="0" y="244"/>
                  </a:moveTo>
                  <a:cubicBezTo>
                    <a:pt x="1072" y="81"/>
                    <a:pt x="2155" y="-1"/>
                    <a:pt x="3240" y="0"/>
                  </a:cubicBezTo>
                  <a:cubicBezTo>
                    <a:pt x="15169" y="0"/>
                    <a:pt x="24840" y="9670"/>
                    <a:pt x="24840" y="21600"/>
                  </a:cubicBezTo>
                </a:path>
                <a:path w="24840" h="21600" stroke="0" extrusionOk="0">
                  <a:moveTo>
                    <a:pt x="0" y="244"/>
                  </a:moveTo>
                  <a:cubicBezTo>
                    <a:pt x="1072" y="81"/>
                    <a:pt x="2155" y="-1"/>
                    <a:pt x="3240" y="0"/>
                  </a:cubicBezTo>
                  <a:cubicBezTo>
                    <a:pt x="15169" y="0"/>
                    <a:pt x="24840" y="9670"/>
                    <a:pt x="24840" y="21600"/>
                  </a:cubicBezTo>
                  <a:lnTo>
                    <a:pt x="3240" y="21600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34" name="Line 14"/>
            <p:cNvSpPr>
              <a:spLocks noChangeShapeType="1"/>
            </p:cNvSpPr>
            <p:nvPr/>
          </p:nvSpPr>
          <p:spPr bwMode="auto">
            <a:xfrm flipV="1">
              <a:off x="2373" y="5103"/>
              <a:ext cx="11" cy="7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35" name="Line 15"/>
            <p:cNvSpPr>
              <a:spLocks noChangeShapeType="1"/>
            </p:cNvSpPr>
            <p:nvPr/>
          </p:nvSpPr>
          <p:spPr bwMode="auto">
            <a:xfrm flipH="1">
              <a:off x="2178" y="5449"/>
              <a:ext cx="103" cy="34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3571868" y="1891344"/>
            <a:ext cx="41651" cy="840685"/>
            <a:chOff x="3308" y="4706"/>
            <a:chExt cx="27" cy="398"/>
          </a:xfrm>
        </p:grpSpPr>
        <p:sp>
          <p:nvSpPr>
            <p:cNvPr id="5137" name="Line 17"/>
            <p:cNvSpPr>
              <a:spLocks noChangeShapeType="1"/>
            </p:cNvSpPr>
            <p:nvPr/>
          </p:nvSpPr>
          <p:spPr bwMode="auto">
            <a:xfrm flipH="1" flipV="1">
              <a:off x="3308" y="4706"/>
              <a:ext cx="11" cy="10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38" name="Line 18"/>
            <p:cNvSpPr>
              <a:spLocks noChangeShapeType="1"/>
            </p:cNvSpPr>
            <p:nvPr/>
          </p:nvSpPr>
          <p:spPr bwMode="auto">
            <a:xfrm flipH="1">
              <a:off x="3329" y="5023"/>
              <a:ext cx="6" cy="8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39" name="Line 19"/>
            <p:cNvSpPr>
              <a:spLocks noChangeShapeType="1"/>
            </p:cNvSpPr>
            <p:nvPr/>
          </p:nvSpPr>
          <p:spPr bwMode="auto">
            <a:xfrm flipH="1" flipV="1">
              <a:off x="3318" y="4761"/>
              <a:ext cx="11" cy="29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" name="Группа 23"/>
          <p:cNvGrpSpPr/>
          <p:nvPr/>
        </p:nvGrpSpPr>
        <p:grpSpPr>
          <a:xfrm>
            <a:off x="263647" y="1920895"/>
            <a:ext cx="360213" cy="1419444"/>
            <a:chOff x="263647" y="1920895"/>
            <a:chExt cx="360213" cy="1419444"/>
          </a:xfrm>
        </p:grpSpPr>
        <p:sp>
          <p:nvSpPr>
            <p:cNvPr id="5124" name="Arc 4"/>
            <p:cNvSpPr>
              <a:spLocks/>
            </p:cNvSpPr>
            <p:nvPr/>
          </p:nvSpPr>
          <p:spPr bwMode="auto">
            <a:xfrm flipH="1">
              <a:off x="263647" y="1920895"/>
              <a:ext cx="303902" cy="1419444"/>
            </a:xfrm>
            <a:custGeom>
              <a:avLst/>
              <a:gdLst>
                <a:gd name="G0" fmla="+- 3623 0 0"/>
                <a:gd name="G1" fmla="+- 21476 0 0"/>
                <a:gd name="G2" fmla="+- 21600 0 0"/>
                <a:gd name="T0" fmla="*/ 5934 w 25223"/>
                <a:gd name="T1" fmla="*/ 0 h 43076"/>
                <a:gd name="T2" fmla="*/ 0 w 25223"/>
                <a:gd name="T3" fmla="*/ 42770 h 43076"/>
                <a:gd name="T4" fmla="*/ 3623 w 25223"/>
                <a:gd name="T5" fmla="*/ 21476 h 43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223" h="43076" fill="none" extrusionOk="0">
                  <a:moveTo>
                    <a:pt x="5934" y="-1"/>
                  </a:moveTo>
                  <a:cubicBezTo>
                    <a:pt x="16905" y="1180"/>
                    <a:pt x="25223" y="10441"/>
                    <a:pt x="25223" y="21476"/>
                  </a:cubicBezTo>
                  <a:cubicBezTo>
                    <a:pt x="25223" y="33405"/>
                    <a:pt x="15552" y="43076"/>
                    <a:pt x="3623" y="43076"/>
                  </a:cubicBezTo>
                  <a:cubicBezTo>
                    <a:pt x="2408" y="43076"/>
                    <a:pt x="1196" y="42973"/>
                    <a:pt x="0" y="42769"/>
                  </a:cubicBezTo>
                </a:path>
                <a:path w="25223" h="43076" stroke="0" extrusionOk="0">
                  <a:moveTo>
                    <a:pt x="5934" y="-1"/>
                  </a:moveTo>
                  <a:cubicBezTo>
                    <a:pt x="16905" y="1180"/>
                    <a:pt x="25223" y="10441"/>
                    <a:pt x="25223" y="21476"/>
                  </a:cubicBezTo>
                  <a:cubicBezTo>
                    <a:pt x="25223" y="33405"/>
                    <a:pt x="15552" y="43076"/>
                    <a:pt x="3623" y="43076"/>
                  </a:cubicBezTo>
                  <a:cubicBezTo>
                    <a:pt x="2408" y="43076"/>
                    <a:pt x="1196" y="42973"/>
                    <a:pt x="0" y="42769"/>
                  </a:cubicBezTo>
                  <a:lnTo>
                    <a:pt x="3623" y="21476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40" name="Arc 20"/>
            <p:cNvSpPr>
              <a:spLocks/>
            </p:cNvSpPr>
            <p:nvPr/>
          </p:nvSpPr>
          <p:spPr bwMode="auto">
            <a:xfrm flipH="1">
              <a:off x="319958" y="1920895"/>
              <a:ext cx="303902" cy="1419444"/>
            </a:xfrm>
            <a:custGeom>
              <a:avLst/>
              <a:gdLst>
                <a:gd name="G0" fmla="+- 3623 0 0"/>
                <a:gd name="G1" fmla="+- 21476 0 0"/>
                <a:gd name="G2" fmla="+- 21600 0 0"/>
                <a:gd name="T0" fmla="*/ 5934 w 25223"/>
                <a:gd name="T1" fmla="*/ 0 h 43076"/>
                <a:gd name="T2" fmla="*/ 0 w 25223"/>
                <a:gd name="T3" fmla="*/ 42770 h 43076"/>
                <a:gd name="T4" fmla="*/ 3623 w 25223"/>
                <a:gd name="T5" fmla="*/ 21476 h 43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223" h="43076" fill="none" extrusionOk="0">
                  <a:moveTo>
                    <a:pt x="5934" y="-1"/>
                  </a:moveTo>
                  <a:cubicBezTo>
                    <a:pt x="16905" y="1180"/>
                    <a:pt x="25223" y="10441"/>
                    <a:pt x="25223" y="21476"/>
                  </a:cubicBezTo>
                  <a:cubicBezTo>
                    <a:pt x="25223" y="33405"/>
                    <a:pt x="15552" y="43076"/>
                    <a:pt x="3623" y="43076"/>
                  </a:cubicBezTo>
                  <a:cubicBezTo>
                    <a:pt x="2408" y="43076"/>
                    <a:pt x="1196" y="42973"/>
                    <a:pt x="0" y="42769"/>
                  </a:cubicBezTo>
                </a:path>
                <a:path w="25223" h="43076" stroke="0" extrusionOk="0">
                  <a:moveTo>
                    <a:pt x="5934" y="-1"/>
                  </a:moveTo>
                  <a:cubicBezTo>
                    <a:pt x="16905" y="1180"/>
                    <a:pt x="25223" y="10441"/>
                    <a:pt x="25223" y="21476"/>
                  </a:cubicBezTo>
                  <a:cubicBezTo>
                    <a:pt x="25223" y="33405"/>
                    <a:pt x="15552" y="43076"/>
                    <a:pt x="3623" y="43076"/>
                  </a:cubicBezTo>
                  <a:cubicBezTo>
                    <a:pt x="2408" y="43076"/>
                    <a:pt x="1196" y="42973"/>
                    <a:pt x="0" y="42769"/>
                  </a:cubicBezTo>
                  <a:lnTo>
                    <a:pt x="3623" y="21476"/>
                  </a:lnTo>
                  <a:close/>
                </a:path>
              </a:pathLst>
            </a:cu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2195496" y="2881309"/>
            <a:ext cx="3786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endParaRPr lang="ru-RU" sz="24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714744" y="2071678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287118" y="4253219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4571968" y="1643050"/>
            <a:ext cx="18573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импульс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0"/>
          <p:cNvSpPr>
            <a:spLocks noChangeArrowheads="1"/>
          </p:cNvSpPr>
          <p:nvPr/>
        </p:nvSpPr>
        <p:spPr bwMode="auto">
          <a:xfrm>
            <a:off x="6357918" y="1643050"/>
            <a:ext cx="278611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пауза=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прием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30"/>
          <p:cNvSpPr>
            <a:spLocks noChangeArrowheads="1"/>
          </p:cNvSpPr>
          <p:nvPr/>
        </p:nvSpPr>
        <p:spPr bwMode="auto">
          <a:xfrm>
            <a:off x="4571968" y="2071678"/>
            <a:ext cx="20002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имп</a:t>
            </a: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ульс,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658818" y="2624131"/>
            <a:ext cx="2517837" cy="1404949"/>
            <a:chOff x="1162" y="6969"/>
            <a:chExt cx="2040" cy="737"/>
          </a:xfrm>
        </p:grpSpPr>
        <p:sp>
          <p:nvSpPr>
            <p:cNvPr id="5153" name="Line 33"/>
            <p:cNvSpPr>
              <a:spLocks noChangeShapeType="1"/>
            </p:cNvSpPr>
            <p:nvPr/>
          </p:nvSpPr>
          <p:spPr bwMode="auto">
            <a:xfrm>
              <a:off x="1162" y="7188"/>
              <a:ext cx="0" cy="50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54" name="Line 34"/>
            <p:cNvSpPr>
              <a:spLocks noChangeShapeType="1"/>
            </p:cNvSpPr>
            <p:nvPr/>
          </p:nvSpPr>
          <p:spPr bwMode="auto">
            <a:xfrm>
              <a:off x="1808" y="6992"/>
              <a:ext cx="0" cy="7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55" name="Line 35"/>
            <p:cNvSpPr>
              <a:spLocks noChangeShapeType="1"/>
            </p:cNvSpPr>
            <p:nvPr/>
          </p:nvSpPr>
          <p:spPr bwMode="auto">
            <a:xfrm flipH="1">
              <a:off x="3191" y="6969"/>
              <a:ext cx="11" cy="7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56" name="Line 36"/>
            <p:cNvSpPr>
              <a:spLocks noChangeShapeType="1"/>
            </p:cNvSpPr>
            <p:nvPr/>
          </p:nvSpPr>
          <p:spPr bwMode="auto">
            <a:xfrm>
              <a:off x="1175" y="7661"/>
              <a:ext cx="6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57" name="Line 37"/>
            <p:cNvSpPr>
              <a:spLocks noChangeShapeType="1"/>
            </p:cNvSpPr>
            <p:nvPr/>
          </p:nvSpPr>
          <p:spPr bwMode="auto">
            <a:xfrm>
              <a:off x="1844" y="7661"/>
              <a:ext cx="133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2" name="Group 38"/>
          <p:cNvGrpSpPr>
            <a:grpSpLocks/>
          </p:cNvGrpSpPr>
          <p:nvPr/>
        </p:nvGrpSpPr>
        <p:grpSpPr bwMode="auto">
          <a:xfrm>
            <a:off x="5572132" y="2500306"/>
            <a:ext cx="3429024" cy="857256"/>
            <a:chOff x="1164" y="6789"/>
            <a:chExt cx="2664" cy="450"/>
          </a:xfrm>
        </p:grpSpPr>
        <p:sp>
          <p:nvSpPr>
            <p:cNvPr id="5159" name="Line 39"/>
            <p:cNvSpPr>
              <a:spLocks noChangeShapeType="1"/>
            </p:cNvSpPr>
            <p:nvPr/>
          </p:nvSpPr>
          <p:spPr bwMode="auto">
            <a:xfrm>
              <a:off x="1164" y="7039"/>
              <a:ext cx="20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3" name="Group 40"/>
            <p:cNvGrpSpPr>
              <a:grpSpLocks/>
            </p:cNvGrpSpPr>
            <p:nvPr/>
          </p:nvGrpSpPr>
          <p:grpSpPr bwMode="auto">
            <a:xfrm>
              <a:off x="1170" y="6836"/>
              <a:ext cx="619" cy="403"/>
              <a:chOff x="14088" y="6493"/>
              <a:chExt cx="1234" cy="1210"/>
            </a:xfrm>
          </p:grpSpPr>
          <p:grpSp>
            <p:nvGrpSpPr>
              <p:cNvPr id="14" name="Group 41"/>
              <p:cNvGrpSpPr>
                <a:grpSpLocks/>
              </p:cNvGrpSpPr>
              <p:nvPr/>
            </p:nvGrpSpPr>
            <p:grpSpPr bwMode="auto">
              <a:xfrm>
                <a:off x="14088" y="6511"/>
                <a:ext cx="249" cy="1192"/>
                <a:chOff x="867" y="3368"/>
                <a:chExt cx="1398" cy="1192"/>
              </a:xfrm>
            </p:grpSpPr>
            <p:sp>
              <p:nvSpPr>
                <p:cNvPr id="5162" name="Freeform 42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63" name="Freeform 43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5" name="Group 44"/>
              <p:cNvGrpSpPr>
                <a:grpSpLocks/>
              </p:cNvGrpSpPr>
              <p:nvPr/>
            </p:nvGrpSpPr>
            <p:grpSpPr bwMode="auto">
              <a:xfrm>
                <a:off x="14336" y="6505"/>
                <a:ext cx="249" cy="1192"/>
                <a:chOff x="867" y="3368"/>
                <a:chExt cx="1398" cy="1192"/>
              </a:xfrm>
            </p:grpSpPr>
            <p:sp>
              <p:nvSpPr>
                <p:cNvPr id="5165" name="Freeform 45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66" name="Freeform 46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6" name="Group 47"/>
              <p:cNvGrpSpPr>
                <a:grpSpLocks/>
              </p:cNvGrpSpPr>
              <p:nvPr/>
            </p:nvGrpSpPr>
            <p:grpSpPr bwMode="auto">
              <a:xfrm>
                <a:off x="14578" y="6499"/>
                <a:ext cx="249" cy="1192"/>
                <a:chOff x="867" y="3368"/>
                <a:chExt cx="1398" cy="1192"/>
              </a:xfrm>
            </p:grpSpPr>
            <p:sp>
              <p:nvSpPr>
                <p:cNvPr id="5168" name="Freeform 48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69" name="Freeform 49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7" name="Group 50"/>
              <p:cNvGrpSpPr>
                <a:grpSpLocks/>
              </p:cNvGrpSpPr>
              <p:nvPr/>
            </p:nvGrpSpPr>
            <p:grpSpPr bwMode="auto">
              <a:xfrm>
                <a:off x="14825" y="6493"/>
                <a:ext cx="249" cy="1192"/>
                <a:chOff x="867" y="3368"/>
                <a:chExt cx="1398" cy="1192"/>
              </a:xfrm>
            </p:grpSpPr>
            <p:sp>
              <p:nvSpPr>
                <p:cNvPr id="5171" name="Freeform 51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72" name="Freeform 52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8" name="Group 53"/>
              <p:cNvGrpSpPr>
                <a:grpSpLocks/>
              </p:cNvGrpSpPr>
              <p:nvPr/>
            </p:nvGrpSpPr>
            <p:grpSpPr bwMode="auto">
              <a:xfrm>
                <a:off x="15073" y="6493"/>
                <a:ext cx="249" cy="1192"/>
                <a:chOff x="867" y="3368"/>
                <a:chExt cx="1398" cy="1192"/>
              </a:xfrm>
            </p:grpSpPr>
            <p:sp>
              <p:nvSpPr>
                <p:cNvPr id="5174" name="Freeform 54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75" name="Freeform 55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19" name="Group 56"/>
            <p:cNvGrpSpPr>
              <a:grpSpLocks/>
            </p:cNvGrpSpPr>
            <p:nvPr/>
          </p:nvGrpSpPr>
          <p:grpSpPr bwMode="auto">
            <a:xfrm>
              <a:off x="3209" y="6789"/>
              <a:ext cx="619" cy="403"/>
              <a:chOff x="14088" y="6493"/>
              <a:chExt cx="1234" cy="1210"/>
            </a:xfrm>
          </p:grpSpPr>
          <p:grpSp>
            <p:nvGrpSpPr>
              <p:cNvPr id="20" name="Group 57"/>
              <p:cNvGrpSpPr>
                <a:grpSpLocks/>
              </p:cNvGrpSpPr>
              <p:nvPr/>
            </p:nvGrpSpPr>
            <p:grpSpPr bwMode="auto">
              <a:xfrm>
                <a:off x="14088" y="6511"/>
                <a:ext cx="249" cy="1192"/>
                <a:chOff x="867" y="3368"/>
                <a:chExt cx="1398" cy="1192"/>
              </a:xfrm>
            </p:grpSpPr>
            <p:sp>
              <p:nvSpPr>
                <p:cNvPr id="5178" name="Freeform 58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79" name="Freeform 59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1" name="Group 60"/>
              <p:cNvGrpSpPr>
                <a:grpSpLocks/>
              </p:cNvGrpSpPr>
              <p:nvPr/>
            </p:nvGrpSpPr>
            <p:grpSpPr bwMode="auto">
              <a:xfrm>
                <a:off x="14336" y="6505"/>
                <a:ext cx="249" cy="1192"/>
                <a:chOff x="867" y="3368"/>
                <a:chExt cx="1398" cy="1192"/>
              </a:xfrm>
            </p:grpSpPr>
            <p:sp>
              <p:nvSpPr>
                <p:cNvPr id="5181" name="Freeform 61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82" name="Freeform 62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2" name="Group 63"/>
              <p:cNvGrpSpPr>
                <a:grpSpLocks/>
              </p:cNvGrpSpPr>
              <p:nvPr/>
            </p:nvGrpSpPr>
            <p:grpSpPr bwMode="auto">
              <a:xfrm>
                <a:off x="14578" y="6499"/>
                <a:ext cx="249" cy="1192"/>
                <a:chOff x="867" y="3368"/>
                <a:chExt cx="1398" cy="1192"/>
              </a:xfrm>
            </p:grpSpPr>
            <p:sp>
              <p:nvSpPr>
                <p:cNvPr id="5184" name="Freeform 64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85" name="Freeform 65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4" name="Group 66"/>
              <p:cNvGrpSpPr>
                <a:grpSpLocks/>
              </p:cNvGrpSpPr>
              <p:nvPr/>
            </p:nvGrpSpPr>
            <p:grpSpPr bwMode="auto">
              <a:xfrm>
                <a:off x="14825" y="6493"/>
                <a:ext cx="249" cy="1192"/>
                <a:chOff x="867" y="3368"/>
                <a:chExt cx="1398" cy="1192"/>
              </a:xfrm>
            </p:grpSpPr>
            <p:sp>
              <p:nvSpPr>
                <p:cNvPr id="5187" name="Freeform 67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88" name="Freeform 68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8" name="Group 69"/>
              <p:cNvGrpSpPr>
                <a:grpSpLocks/>
              </p:cNvGrpSpPr>
              <p:nvPr/>
            </p:nvGrpSpPr>
            <p:grpSpPr bwMode="auto">
              <a:xfrm>
                <a:off x="15073" y="6493"/>
                <a:ext cx="249" cy="1192"/>
                <a:chOff x="867" y="3368"/>
                <a:chExt cx="1398" cy="1192"/>
              </a:xfrm>
            </p:grpSpPr>
            <p:sp>
              <p:nvSpPr>
                <p:cNvPr id="5190" name="Freeform 70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91" name="Freeform 71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29" name="Group 72"/>
            <p:cNvGrpSpPr>
              <a:grpSpLocks/>
            </p:cNvGrpSpPr>
            <p:nvPr/>
          </p:nvGrpSpPr>
          <p:grpSpPr bwMode="auto">
            <a:xfrm>
              <a:off x="2991" y="6951"/>
              <a:ext cx="619" cy="141"/>
              <a:chOff x="14088" y="6493"/>
              <a:chExt cx="1234" cy="1210"/>
            </a:xfrm>
          </p:grpSpPr>
          <p:grpSp>
            <p:nvGrpSpPr>
              <p:cNvPr id="30" name="Group 73"/>
              <p:cNvGrpSpPr>
                <a:grpSpLocks/>
              </p:cNvGrpSpPr>
              <p:nvPr/>
            </p:nvGrpSpPr>
            <p:grpSpPr bwMode="auto">
              <a:xfrm>
                <a:off x="14088" y="6511"/>
                <a:ext cx="249" cy="1192"/>
                <a:chOff x="867" y="3368"/>
                <a:chExt cx="1398" cy="1192"/>
              </a:xfrm>
            </p:grpSpPr>
            <p:sp>
              <p:nvSpPr>
                <p:cNvPr id="5194" name="Freeform 74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95" name="Freeform 75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31" name="Group 76"/>
              <p:cNvGrpSpPr>
                <a:grpSpLocks/>
              </p:cNvGrpSpPr>
              <p:nvPr/>
            </p:nvGrpSpPr>
            <p:grpSpPr bwMode="auto">
              <a:xfrm>
                <a:off x="14336" y="6505"/>
                <a:ext cx="249" cy="1192"/>
                <a:chOff x="867" y="3368"/>
                <a:chExt cx="1398" cy="1192"/>
              </a:xfrm>
            </p:grpSpPr>
            <p:sp>
              <p:nvSpPr>
                <p:cNvPr id="5197" name="Freeform 77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98" name="Freeform 78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5152" name="Group 79"/>
              <p:cNvGrpSpPr>
                <a:grpSpLocks/>
              </p:cNvGrpSpPr>
              <p:nvPr/>
            </p:nvGrpSpPr>
            <p:grpSpPr bwMode="auto">
              <a:xfrm>
                <a:off x="14578" y="6499"/>
                <a:ext cx="249" cy="1192"/>
                <a:chOff x="867" y="3368"/>
                <a:chExt cx="1398" cy="1192"/>
              </a:xfrm>
            </p:grpSpPr>
            <p:sp>
              <p:nvSpPr>
                <p:cNvPr id="5200" name="Freeform 80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201" name="Freeform 81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5158" name="Group 82"/>
              <p:cNvGrpSpPr>
                <a:grpSpLocks/>
              </p:cNvGrpSpPr>
              <p:nvPr/>
            </p:nvGrpSpPr>
            <p:grpSpPr bwMode="auto">
              <a:xfrm>
                <a:off x="14825" y="6493"/>
                <a:ext cx="249" cy="1192"/>
                <a:chOff x="867" y="3368"/>
                <a:chExt cx="1398" cy="1192"/>
              </a:xfrm>
            </p:grpSpPr>
            <p:sp>
              <p:nvSpPr>
                <p:cNvPr id="5203" name="Freeform 83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204" name="Freeform 84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5160" name="Group 85"/>
              <p:cNvGrpSpPr>
                <a:grpSpLocks/>
              </p:cNvGrpSpPr>
              <p:nvPr/>
            </p:nvGrpSpPr>
            <p:grpSpPr bwMode="auto">
              <a:xfrm>
                <a:off x="15073" y="6493"/>
                <a:ext cx="249" cy="1192"/>
                <a:chOff x="867" y="3368"/>
                <a:chExt cx="1398" cy="1192"/>
              </a:xfrm>
            </p:grpSpPr>
            <p:sp>
              <p:nvSpPr>
                <p:cNvPr id="5206" name="Freeform 86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207" name="Freeform 87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190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99" name="Прямоугольник 98"/>
          <p:cNvSpPr/>
          <p:nvPr/>
        </p:nvSpPr>
        <p:spPr>
          <a:xfrm>
            <a:off x="5715008" y="3386138"/>
            <a:ext cx="20900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cap="all" baseline="-25000" dirty="0" err="1" smtClean="0">
                <a:latin typeface="Times New Roman" pitchFamily="18" charset="0"/>
                <a:cs typeface="Times New Roman" pitchFamily="18" charset="0"/>
              </a:rPr>
              <a:t>имп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cap="all" baseline="-25000" dirty="0" err="1" smtClean="0">
                <a:latin typeface="Times New Roman" pitchFamily="18" charset="0"/>
                <a:cs typeface="Times New Roman" pitchFamily="18" charset="0"/>
              </a:rPr>
              <a:t>молч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0" name="Овал 129"/>
          <p:cNvSpPr/>
          <p:nvPr/>
        </p:nvSpPr>
        <p:spPr>
          <a:xfrm>
            <a:off x="3286116" y="2714644"/>
            <a:ext cx="2071702" cy="178592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183" name="Группа 132"/>
          <p:cNvGrpSpPr/>
          <p:nvPr/>
        </p:nvGrpSpPr>
        <p:grpSpPr>
          <a:xfrm>
            <a:off x="3714744" y="3143272"/>
            <a:ext cx="1218634" cy="608120"/>
            <a:chOff x="6866390" y="5270622"/>
            <a:chExt cx="718568" cy="608120"/>
          </a:xfrm>
        </p:grpSpPr>
        <p:sp>
          <p:nvSpPr>
            <p:cNvPr id="23" name="Line 3"/>
            <p:cNvSpPr>
              <a:spLocks noChangeShapeType="1"/>
            </p:cNvSpPr>
            <p:nvPr/>
          </p:nvSpPr>
          <p:spPr bwMode="auto">
            <a:xfrm rot="21360000">
              <a:off x="7013454" y="5816152"/>
              <a:ext cx="571504" cy="625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1" name="Прямоугольник 130"/>
            <p:cNvSpPr/>
            <p:nvPr/>
          </p:nvSpPr>
          <p:spPr>
            <a:xfrm>
              <a:off x="6866390" y="5270622"/>
              <a:ext cx="142876" cy="571504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рямоугольник 131"/>
            <p:cNvSpPr/>
            <p:nvPr/>
          </p:nvSpPr>
          <p:spPr>
            <a:xfrm>
              <a:off x="7476818" y="5507112"/>
              <a:ext cx="72000" cy="324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5865224" y="1214422"/>
            <a:ext cx="24929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3·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lang="ru-RU" sz="3600" b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м/с </a:t>
            </a:r>
            <a:endParaRPr lang="ru-RU" sz="36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1528317" y="1256168"/>
            <a:ext cx="1381683" cy="879302"/>
            <a:chOff x="5690" y="723"/>
            <a:chExt cx="1421" cy="989"/>
          </a:xfrm>
        </p:grpSpPr>
        <p:sp>
          <p:nvSpPr>
            <p:cNvPr id="5142" name="Text Box 22"/>
            <p:cNvSpPr txBox="1">
              <a:spLocks noChangeArrowheads="1"/>
            </p:cNvSpPr>
            <p:nvPr/>
          </p:nvSpPr>
          <p:spPr bwMode="auto">
            <a:xfrm>
              <a:off x="5690" y="1047"/>
              <a:ext cx="738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R=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6154" y="723"/>
              <a:ext cx="957" cy="989"/>
              <a:chOff x="2730" y="3144"/>
              <a:chExt cx="957" cy="989"/>
            </a:xfrm>
          </p:grpSpPr>
          <p:grpSp>
            <p:nvGrpSpPr>
              <p:cNvPr id="9" name="Group 24"/>
              <p:cNvGrpSpPr>
                <a:grpSpLocks/>
              </p:cNvGrpSpPr>
              <p:nvPr/>
            </p:nvGrpSpPr>
            <p:grpSpPr bwMode="auto">
              <a:xfrm>
                <a:off x="2730" y="3144"/>
                <a:ext cx="957" cy="989"/>
                <a:chOff x="11329" y="3330"/>
                <a:chExt cx="1159" cy="956"/>
              </a:xfrm>
            </p:grpSpPr>
            <p:sp>
              <p:nvSpPr>
                <p:cNvPr id="5145" name="Line 25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no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36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0" name="Group 26"/>
                <p:cNvGrpSpPr>
                  <a:grpSpLocks/>
                </p:cNvGrpSpPr>
                <p:nvPr/>
              </p:nvGrpSpPr>
              <p:grpSpPr bwMode="auto">
                <a:xfrm>
                  <a:off x="11329" y="3330"/>
                  <a:ext cx="1159" cy="956"/>
                  <a:chOff x="10844" y="3598"/>
                  <a:chExt cx="926" cy="956"/>
                </a:xfrm>
              </p:grpSpPr>
              <p:sp>
                <p:nvSpPr>
                  <p:cNvPr id="5147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44" y="3598"/>
                    <a:ext cx="865" cy="45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2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ru-RU" sz="36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c</a:t>
                    </a:r>
                    <a:r>
                      <a:rPr kumimoji="0" lang="ru-RU" sz="36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endParaRPr kumimoji="0" lang="ru-RU" sz="4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99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5148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905" y="4103"/>
                    <a:ext cx="865" cy="45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2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</a:t>
                    </a:r>
                    <a:r>
                      <a:rPr kumimoji="0" lang="en-US" sz="28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endParaRPr kumimoji="0" lang="ru-RU" sz="4000" b="0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5149" name="Line 29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Продолжительность  импульса радиолокатора  10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-6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с, импульсы следуют друг за другом с интервалом  10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с. Определите наибольшую и наименьшую дальности обнаружения цели этим радиолокатором.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" name="Group 21"/>
          <p:cNvGrpSpPr>
            <a:grpSpLocks/>
          </p:cNvGrpSpPr>
          <p:nvPr/>
        </p:nvGrpSpPr>
        <p:grpSpPr bwMode="auto">
          <a:xfrm>
            <a:off x="0" y="3429000"/>
            <a:ext cx="2861756" cy="849962"/>
            <a:chOff x="5377" y="608"/>
            <a:chExt cx="1836" cy="956"/>
          </a:xfrm>
        </p:grpSpPr>
        <p:sp>
          <p:nvSpPr>
            <p:cNvPr id="103" name="Text Box 22"/>
            <p:cNvSpPr txBox="1">
              <a:spLocks noChangeArrowheads="1"/>
            </p:cNvSpPr>
            <p:nvPr/>
          </p:nvSpPr>
          <p:spPr bwMode="auto">
            <a:xfrm>
              <a:off x="5377" y="851"/>
              <a:ext cx="936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3600" b="1" baseline="-25000" dirty="0" smtClean="0">
                  <a:latin typeface="Times New Roman" pitchFamily="18" charset="0"/>
                  <a:cs typeface="Times New Roman" pitchFamily="18" charset="0"/>
                </a:rPr>
                <a:t> min 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4" name="Group 23"/>
            <p:cNvGrpSpPr>
              <a:grpSpLocks/>
            </p:cNvGrpSpPr>
            <p:nvPr/>
          </p:nvGrpSpPr>
          <p:grpSpPr bwMode="auto">
            <a:xfrm>
              <a:off x="6167" y="608"/>
              <a:ext cx="1046" cy="956"/>
              <a:chOff x="2743" y="3029"/>
              <a:chExt cx="1046" cy="956"/>
            </a:xfrm>
          </p:grpSpPr>
          <p:grpSp>
            <p:nvGrpSpPr>
              <p:cNvPr id="105" name="Group 24"/>
              <p:cNvGrpSpPr>
                <a:grpSpLocks/>
              </p:cNvGrpSpPr>
              <p:nvPr/>
            </p:nvGrpSpPr>
            <p:grpSpPr bwMode="auto">
              <a:xfrm>
                <a:off x="2743" y="3029"/>
                <a:ext cx="1046" cy="956"/>
                <a:chOff x="11337" y="3330"/>
                <a:chExt cx="1266" cy="956"/>
              </a:xfrm>
            </p:grpSpPr>
            <p:sp>
              <p:nvSpPr>
                <p:cNvPr id="107" name="Line 25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no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0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08" name="Group 26"/>
                <p:cNvGrpSpPr>
                  <a:grpSpLocks/>
                </p:cNvGrpSpPr>
                <p:nvPr/>
              </p:nvGrpSpPr>
              <p:grpSpPr bwMode="auto">
                <a:xfrm>
                  <a:off x="11337" y="3330"/>
                  <a:ext cx="1266" cy="956"/>
                  <a:chOff x="10845" y="3598"/>
                  <a:chExt cx="1011" cy="956"/>
                </a:xfrm>
              </p:grpSpPr>
              <p:sp>
                <p:nvSpPr>
                  <p:cNvPr id="109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45" y="3598"/>
                    <a:ext cx="1011" cy="64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>
                      <a:spcAft>
                        <a:spcPts val="1000"/>
                      </a:spcAft>
                    </a:pP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c</a:t>
                    </a:r>
                    <a:r>
                      <a:rPr kumimoji="0" lang="ru-RU" sz="40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r>
                      <a:rPr lang="ru-RU" sz="4800" b="1" cap="all" baseline="-25000" dirty="0" smtClean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2400" b="1" cap="all" baseline="-25000" dirty="0" err="1" smtClean="0">
                        <a:latin typeface="Times New Roman" pitchFamily="18" charset="0"/>
                        <a:cs typeface="Times New Roman" pitchFamily="18" charset="0"/>
                      </a:rPr>
                      <a:t>имп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99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0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905" y="4103"/>
                    <a:ext cx="865" cy="45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</a:t>
                    </a:r>
                    <a:r>
                      <a:rPr kumimoji="0" lang="en-US" sz="32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endParaRPr kumimoji="0" lang="ru-RU" sz="4400" b="0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106" name="Line 29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11" name="Group 21"/>
          <p:cNvGrpSpPr>
            <a:grpSpLocks/>
          </p:cNvGrpSpPr>
          <p:nvPr/>
        </p:nvGrpSpPr>
        <p:grpSpPr bwMode="auto">
          <a:xfrm>
            <a:off x="285720" y="4286256"/>
            <a:ext cx="2584598" cy="992211"/>
            <a:chOff x="5421" y="608"/>
            <a:chExt cx="1792" cy="1116"/>
          </a:xfrm>
        </p:grpSpPr>
        <p:sp>
          <p:nvSpPr>
            <p:cNvPr id="112" name="Text Box 22"/>
            <p:cNvSpPr txBox="1">
              <a:spLocks noChangeArrowheads="1"/>
            </p:cNvSpPr>
            <p:nvPr/>
          </p:nvSpPr>
          <p:spPr bwMode="auto">
            <a:xfrm>
              <a:off x="5421" y="993"/>
              <a:ext cx="936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3200" b="1" baseline="-25000" dirty="0" smtClean="0">
                  <a:latin typeface="Times New Roman" pitchFamily="18" charset="0"/>
                  <a:cs typeface="Times New Roman" pitchFamily="18" charset="0"/>
                </a:rPr>
                <a:t> m</a:t>
              </a:r>
              <a:r>
                <a:rPr lang="ru-RU" sz="3200" b="1" baseline="-25000" dirty="0" err="1" smtClean="0">
                  <a:latin typeface="Times New Roman" pitchFamily="18" charset="0"/>
                  <a:cs typeface="Times New Roman" pitchFamily="18" charset="0"/>
                </a:rPr>
                <a:t>а</a:t>
              </a:r>
              <a:r>
                <a:rPr lang="en-US" sz="3200" b="1" baseline="-25000" dirty="0" smtClean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13" name="Group 23"/>
            <p:cNvGrpSpPr>
              <a:grpSpLocks/>
            </p:cNvGrpSpPr>
            <p:nvPr/>
          </p:nvGrpSpPr>
          <p:grpSpPr bwMode="auto">
            <a:xfrm>
              <a:off x="6167" y="608"/>
              <a:ext cx="1046" cy="1116"/>
              <a:chOff x="2743" y="3029"/>
              <a:chExt cx="1046" cy="1116"/>
            </a:xfrm>
          </p:grpSpPr>
          <p:grpSp>
            <p:nvGrpSpPr>
              <p:cNvPr id="114" name="Group 24"/>
              <p:cNvGrpSpPr>
                <a:grpSpLocks/>
              </p:cNvGrpSpPr>
              <p:nvPr/>
            </p:nvGrpSpPr>
            <p:grpSpPr bwMode="auto">
              <a:xfrm>
                <a:off x="2743" y="3029"/>
                <a:ext cx="1046" cy="1116"/>
                <a:chOff x="11337" y="3330"/>
                <a:chExt cx="1266" cy="1116"/>
              </a:xfrm>
            </p:grpSpPr>
            <p:sp>
              <p:nvSpPr>
                <p:cNvPr id="116" name="Line 25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no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36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17" name="Group 26"/>
                <p:cNvGrpSpPr>
                  <a:grpSpLocks/>
                </p:cNvGrpSpPr>
                <p:nvPr/>
              </p:nvGrpSpPr>
              <p:grpSpPr bwMode="auto">
                <a:xfrm>
                  <a:off x="11337" y="3330"/>
                  <a:ext cx="1266" cy="1116"/>
                  <a:chOff x="10845" y="3598"/>
                  <a:chExt cx="1011" cy="1116"/>
                </a:xfrm>
              </p:grpSpPr>
              <p:sp>
                <p:nvSpPr>
                  <p:cNvPr id="118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45" y="3598"/>
                    <a:ext cx="1011" cy="64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>
                      <a:spcAft>
                        <a:spcPts val="1000"/>
                      </a:spcAft>
                    </a:pPr>
                    <a:r>
                      <a:rPr kumimoji="0" lang="en-US" sz="32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ru-RU" sz="36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c</a:t>
                    </a:r>
                    <a:r>
                      <a:rPr kumimoji="0" lang="ru-RU" sz="36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r>
                      <a:rPr lang="ru-RU" sz="2000" b="1" cap="all" baseline="-25000" dirty="0" err="1" smtClean="0">
                        <a:latin typeface="Times New Roman" pitchFamily="18" charset="0"/>
                        <a:cs typeface="Times New Roman" pitchFamily="18" charset="0"/>
                      </a:rPr>
                      <a:t>общ</a:t>
                    </a:r>
                    <a:endParaRPr kumimoji="0" lang="ru-RU" sz="4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99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9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947" y="4263"/>
                    <a:ext cx="865" cy="45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2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</a:t>
                    </a:r>
                    <a:r>
                      <a:rPr kumimoji="0" lang="en-US" sz="28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endParaRPr kumimoji="0" lang="ru-RU" sz="4000" b="0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115" name="Line 29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7961572" y="6453336"/>
            <a:ext cx="1182428" cy="404664"/>
          </a:xfrm>
          <a:prstGeom prst="rect">
            <a:avLst/>
          </a:prstGeom>
          <a:solidFill>
            <a:schemeClr val="bg2">
              <a:alpha val="32001"/>
            </a:schemeClr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ПРЗ 4</a:t>
            </a: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52451E-6 L 0.38333 0.64061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00" y="32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20999E-6 L -0.53768 0.65333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00" y="32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 animBg="1"/>
      <p:bldP spid="5127" grpId="0" animBg="1"/>
      <p:bldP spid="5127" grpId="1" animBg="1"/>
      <p:bldP spid="25" grpId="0"/>
      <p:bldP spid="26" grpId="0"/>
      <p:bldP spid="27" grpId="0"/>
      <p:bldP spid="5150" grpId="0"/>
      <p:bldP spid="40" grpId="0"/>
      <p:bldP spid="41" grpId="0"/>
      <p:bldP spid="99" grpId="0"/>
      <p:bldP spid="130" grpId="0" animBg="1"/>
      <p:bldP spid="39" grpId="0"/>
      <p:bldP spid="39" grpId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8256</TotalTime>
  <Words>1204</Words>
  <Application>Microsoft Office PowerPoint</Application>
  <PresentationFormat>Экран (4:3)</PresentationFormat>
  <Paragraphs>200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Трек</vt:lpstr>
      <vt:lpstr>Слайд 1</vt:lpstr>
      <vt:lpstr>Слайд 2</vt:lpstr>
      <vt:lpstr>Домашнее задание.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Домашнее задание.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Student</cp:lastModifiedBy>
  <cp:revision>1163</cp:revision>
  <dcterms:created xsi:type="dcterms:W3CDTF">2009-11-04T14:29:22Z</dcterms:created>
  <dcterms:modified xsi:type="dcterms:W3CDTF">2017-11-08T03:00:56Z</dcterms:modified>
</cp:coreProperties>
</file>