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1"/>
  </p:notesMasterIdLst>
  <p:sldIdLst>
    <p:sldId id="373" r:id="rId2"/>
    <p:sldId id="376" r:id="rId3"/>
    <p:sldId id="420" r:id="rId4"/>
    <p:sldId id="316" r:id="rId5"/>
    <p:sldId id="429" r:id="rId6"/>
    <p:sldId id="422" r:id="rId7"/>
    <p:sldId id="423" r:id="rId8"/>
    <p:sldId id="425" r:id="rId9"/>
    <p:sldId id="418" r:id="rId10"/>
    <p:sldId id="426" r:id="rId11"/>
    <p:sldId id="427" r:id="rId12"/>
    <p:sldId id="428" r:id="rId13"/>
    <p:sldId id="417" r:id="rId14"/>
    <p:sldId id="424" r:id="rId15"/>
    <p:sldId id="407" r:id="rId16"/>
    <p:sldId id="419" r:id="rId17"/>
    <p:sldId id="421" r:id="rId18"/>
    <p:sldId id="395" r:id="rId19"/>
    <p:sldId id="41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000000"/>
    <a:srgbClr val="003300"/>
    <a:srgbClr val="000099"/>
    <a:srgbClr val="66CCFF"/>
    <a:srgbClr val="0033CC"/>
    <a:srgbClr val="220FB1"/>
    <a:srgbClr val="365D21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50" d="100"/>
          <a:sy n="50" d="100"/>
        </p:scale>
        <p:origin x="-1566" y="-7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69630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3222625" y="798513"/>
            <a:ext cx="15875" cy="23812"/>
          </a:xfrm>
          <a:prstGeom prst="ellips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\Т.14\ ИЗОБРЕТЕНИЕ РАДИО А.С. ПОПОВЫМ.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Изучить устройство когерера.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2. Изучить принципы радиосвязи.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3. Изучить блок-схему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радиотракта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4. Изучить процессы модуляции и демодуляции.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схему и принцип действия детекторного приемника.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схему и принцип действия усилителя на транзисторе и триоде.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1.к/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«Физические основы радиопередачи»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Модулирование колебаний.(56)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Устройство и принцип действия детекторного приемника.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Прием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сигнала. (57)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какой системе отсчёта обнаруживается  магнитная составляющая электромагнитного поля электронного пучка?  Почему?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00174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Приёмная антенна телевизора ориентирована на юг в горизонтальной плоскости.  Как ориентированы колебания вектора магнитной индукции,  идущей от телецентра волны?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Почему в газах  распространяются только продольные волны, а  в твердых телах и продольные и поперечные?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28836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Какие волны  (поперечные или продольные)  распространяются  быстрее, в каких средах,  почему, и где это применяется?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43108" y="5165229"/>
            <a:ext cx="628651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ИНТЕРФЕРЕНЦИЯ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явление</a:t>
            </a:r>
            <a:endParaRPr kumimoji="0" lang="ru-RU" sz="1400" b="1" i="0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перераспределения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сложении 2-х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когерентных…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600046" y="4041778"/>
            <a:ext cx="144000" cy="144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928926" y="4286256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85720" y="342900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 rot="20700000">
            <a:off x="598563" y="3311622"/>
            <a:ext cx="4275647" cy="428627"/>
            <a:chOff x="2857488" y="2643182"/>
            <a:chExt cx="4275647" cy="682479"/>
          </a:xfrm>
        </p:grpSpPr>
        <p:grpSp>
          <p:nvGrpSpPr>
            <p:cNvPr id="3" name="Группа 8"/>
            <p:cNvGrpSpPr/>
            <p:nvPr/>
          </p:nvGrpSpPr>
          <p:grpSpPr>
            <a:xfrm>
              <a:off x="2857488" y="2643182"/>
              <a:ext cx="1428760" cy="642942"/>
              <a:chOff x="-71470" y="4683195"/>
              <a:chExt cx="2982888" cy="1039820"/>
            </a:xfrm>
          </p:grpSpPr>
          <p:grpSp>
            <p:nvGrpSpPr>
              <p:cNvPr id="4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12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Группа 13"/>
            <p:cNvGrpSpPr/>
            <p:nvPr/>
          </p:nvGrpSpPr>
          <p:grpSpPr>
            <a:xfrm>
              <a:off x="5704375" y="2675081"/>
              <a:ext cx="1428760" cy="642942"/>
              <a:chOff x="-71470" y="4683195"/>
              <a:chExt cx="2982888" cy="1039820"/>
            </a:xfrm>
          </p:grpSpPr>
          <p:grpSp>
            <p:nvGrpSpPr>
              <p:cNvPr id="6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17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18"/>
            <p:cNvGrpSpPr/>
            <p:nvPr/>
          </p:nvGrpSpPr>
          <p:grpSpPr>
            <a:xfrm rot="10800000">
              <a:off x="4275615" y="2665412"/>
              <a:ext cx="1428760" cy="660249"/>
              <a:chOff x="-71470" y="4683195"/>
              <a:chExt cx="2982888" cy="1067810"/>
            </a:xfrm>
          </p:grpSpPr>
          <p:grpSp>
            <p:nvGrpSpPr>
              <p:cNvPr id="8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22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42844" y="500063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val 2"/>
          <p:cNvSpPr>
            <a:spLocks noChangeArrowheads="1"/>
          </p:cNvSpPr>
          <p:nvPr/>
        </p:nvSpPr>
        <p:spPr bwMode="auto">
          <a:xfrm>
            <a:off x="642909" y="5572140"/>
            <a:ext cx="144000" cy="144000"/>
          </a:xfrm>
          <a:prstGeom prst="ellipse">
            <a:avLst/>
          </a:prstGeom>
          <a:solidFill>
            <a:srgbClr val="0014AC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27"/>
          <p:cNvGrpSpPr/>
          <p:nvPr/>
        </p:nvGrpSpPr>
        <p:grpSpPr>
          <a:xfrm rot="19684743">
            <a:off x="334162" y="4078428"/>
            <a:ext cx="4892814" cy="428627"/>
            <a:chOff x="2857488" y="2643182"/>
            <a:chExt cx="4275647" cy="682479"/>
          </a:xfrm>
        </p:grpSpPr>
        <p:grpSp>
          <p:nvGrpSpPr>
            <p:cNvPr id="10" name="Группа 28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14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42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Группа 29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19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38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7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" name="Группа 30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24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34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857752" y="2428868"/>
            <a:ext cx="500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642910" y="3000372"/>
            <a:ext cx="4214842" cy="107157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714348" y="3000372"/>
            <a:ext cx="4143404" cy="2643206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5"/>
          <p:cNvSpPr txBox="1">
            <a:spLocks noChangeArrowheads="1"/>
          </p:cNvSpPr>
          <p:nvPr/>
        </p:nvSpPr>
        <p:spPr bwMode="auto">
          <a:xfrm>
            <a:off x="2071670" y="2857496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57224" y="5572140"/>
            <a:ext cx="857256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332072" y="4393413"/>
            <a:ext cx="1214446" cy="57150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357818" y="2657299"/>
            <a:ext cx="378621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греб.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впад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(2k+1)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1" name="Text Box 5"/>
          <p:cNvSpPr txBox="1">
            <a:spLocks noChangeArrowheads="1"/>
          </p:cNvSpPr>
          <p:nvPr/>
        </p:nvSpPr>
        <p:spPr bwMode="auto">
          <a:xfrm>
            <a:off x="1643042" y="4714884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4643406" y="3786190"/>
            <a:ext cx="45005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2k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Два источника колеблются в одинаковых фазах и излучают волны длиной 2м. Каков результат интерференции в точке удаленной от первого источника на 14м, а от второго  на 7м?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60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400"/>
                            </p:stCondLst>
                            <p:childTnLst>
                              <p:par>
                                <p:cTn id="1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4500"/>
                            </p:stCondLst>
                            <p:childTnLst>
                              <p:par>
                                <p:cTn id="1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8100"/>
                            </p:stCondLst>
                            <p:childTnLst>
                              <p:par>
                                <p:cTn id="1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8900"/>
                            </p:stCondLst>
                            <p:childTnLst>
                              <p:par>
                                <p:cTn id="1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build="p"/>
      <p:bldP spid="6146" grpId="0" animBg="1"/>
      <p:bldP spid="6146" grpId="1" animBg="1"/>
      <p:bldP spid="6149" grpId="0"/>
      <p:bldP spid="6150" grpId="0"/>
      <p:bldP spid="26" grpId="0"/>
      <p:bldP spid="27" grpId="0" animBg="1"/>
      <p:bldP spid="27" grpId="1" animBg="1"/>
      <p:bldP spid="6152" grpId="0"/>
      <p:bldP spid="51" grpId="0"/>
      <p:bldP spid="52" grpId="0" animBg="1"/>
      <p:bldP spid="6153" grpId="0" build="p"/>
      <p:bldP spid="6153" grpId="1" build="allAtOnce"/>
      <p:bldP spid="101" grpId="0"/>
      <p:bldP spid="6154" grpId="0" build="p"/>
      <p:bldP spid="6154" grpI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000496" y="3786190"/>
            <a:ext cx="5143504" cy="307181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42978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Два динамика подключили выходу одного генератора. Излучаемая ими волна имеет длину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0,4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 В какой точке наблюдается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МИНИМАЛЬНАЯ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амплитуда звуковых колебаний?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067" y="2000240"/>
            <a:ext cx="4210619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43438" y="1142984"/>
            <a:ext cx="4643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0,3м = 3(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?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0,2м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MAX</a:t>
            </a:r>
            <a:endParaRPr lang="ru-RU" sz="20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4.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0,1м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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?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5.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714876" y="3687079"/>
            <a:ext cx="421484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греб.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впад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(2k+1)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357686" y="5216926"/>
            <a:ext cx="45005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2k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290" grpId="0"/>
      <p:bldP spid="5" grpId="0" build="p"/>
      <p:bldP spid="7" grpId="0" build="p"/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Вторичная обмотка трансформатора,  имеющая 200 витков,  пронизывается магнитным потоком ,  изменяющимся по закону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Ф=0,2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314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Напишите формулу, выражающую  зависимость  ЭДС вторичной обмотки от времени, и найдите действующее значение ЭДС.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2144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8.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Емкость конденсатора в приемном колебательном контуре увеличили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 3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Как при этом 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длина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на которую настроен радиоприемник?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14282" y="1214422"/>
            <a:ext cx="2709396" cy="769441"/>
            <a:chOff x="1000100" y="5572140"/>
            <a:chExt cx="2709396" cy="769441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270939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786050" y="5624900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285720" y="1857364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14678" y="1214422"/>
            <a:ext cx="1094719" cy="769441"/>
            <a:chOff x="1000100" y="5572140"/>
            <a:chExt cx="1094719" cy="769441"/>
          </a:xfrm>
        </p:grpSpPr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776175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1387784" y="5624900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857752" y="1142984"/>
            <a:ext cx="11721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1,73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3357562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l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8.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Контур радиоприемника настроен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длину волны 100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 Как нужно изменить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емкость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конденсатора колебательного контура приемника, чтобы он был настроен на волну длиной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25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4643446"/>
            <a:ext cx="3906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Уменьшить в 4 раза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4500570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14282" y="5429264"/>
            <a:ext cx="2709396" cy="769441"/>
            <a:chOff x="1000100" y="5572140"/>
            <a:chExt cx="2709396" cy="769441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270939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786050" y="5624900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3428992" y="5429264"/>
            <a:ext cx="4112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Уменьшить в 16 раза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9" grpId="0"/>
      <p:bldP spid="14" grpId="0"/>
      <p:bldP spid="4101" grpId="0"/>
      <p:bldP spid="17" grpId="0"/>
      <p:bldP spid="17" grpId="1"/>
      <p:bldP spid="18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286116" y="2285992"/>
            <a:ext cx="242889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19704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70882" y="0"/>
            <a:ext cx="71731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вторая производная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071546"/>
            <a:ext cx="379623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/2,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/2C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572000" y="1071546"/>
            <a:ext cx="40799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W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0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en-US" sz="6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3306" y="1142984"/>
            <a:ext cx="94448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2285992"/>
            <a:ext cx="21627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6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0" y="3357562"/>
            <a:ext cx="9144000" cy="20002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равно отношение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амплитуд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колебаний индукции магнитного поля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/В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электромагнитной волны при одинаковой амплитуде колебаний электрического тока в вибраторе, если частоты колебаний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ν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 0,5 МГц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ν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= 5 МГц.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виде числа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86182" y="5643578"/>
            <a:ext cx="37369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/В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 =1/100=0,01</a:t>
            </a:r>
            <a:endParaRPr lang="ru-RU" sz="3600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857224" y="5357826"/>
            <a:ext cx="25779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000" b="1" i="0" u="none" strike="noStrike" cap="none" normalizeH="0" baseline="-3000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265" grpId="0"/>
      <p:bldP spid="3" grpId="0"/>
      <p:bldP spid="11266" grpId="0"/>
      <p:bldP spid="5" grpId="0"/>
      <p:bldP spid="5" grpId="1"/>
      <p:bldP spid="6" grpId="0"/>
      <p:bldP spid="7" grpId="0"/>
      <p:bldP spid="7" grpId="1"/>
      <p:bldP spid="20" grpId="0" animBg="1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500042"/>
            <a:ext cx="6715172" cy="321471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СР №2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бр№2/ 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pt-BR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pt-BR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1042</a:t>
            </a:r>
            <a:r>
              <a:rPr lang="pt-BR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1044</a:t>
            </a:r>
            <a:r>
              <a:rPr lang="pt-BR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1053</a:t>
            </a:r>
            <a:r>
              <a:rPr lang="pt-BR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1056</a:t>
            </a:r>
            <a:r>
              <a:rPr lang="pt-BR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1058</a:t>
            </a:r>
            <a:r>
              <a:rPr lang="pt-BR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t-BR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8,3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t-BR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 тока</a:t>
            </a:r>
            <a:endParaRPr lang="ru-RU" sz="4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496"/>
          <a:ext cx="9144000" cy="4000504"/>
        </p:xfrm>
        <a:graphic>
          <a:graphicData uri="http://schemas.openxmlformats.org/drawingml/2006/table">
            <a:tbl>
              <a:tblPr/>
              <a:tblGrid>
                <a:gridCol w="8322941"/>
                <a:gridCol w="821059"/>
              </a:tblGrid>
              <a:tr h="360045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 Д.З.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гр.№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3 ( бр.3 )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2.Закрепление знаний уч-ся по теме №14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а)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- как происходит модуляция?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- как происходит демодуляция?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Б) визуализация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в) Решение типичных задач и  ???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- стр. , 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- 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упр.№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13м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Д.З. гр.№3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- 8  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)\4у8н\   №32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\З.Т.№14\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МОДУЛЯЦИЯ И ДЕТЕКТИРОВАНИЕ. ПРОСТЕЙШИЙ РАДИОПРИЕМНИК      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по теме.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физическую речь.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Развивать визуальную память у учащихся.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4.Изучить свойства радиоволн.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Свойства радиоволн.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001156" cy="6858000"/>
        </p:xfrm>
        <a:graphic>
          <a:graphicData uri="http://schemas.openxmlformats.org/drawingml/2006/table">
            <a:tbl>
              <a:tblPr/>
              <a:tblGrid>
                <a:gridCol w="8072462"/>
                <a:gridCol w="928694"/>
              </a:tblGrid>
              <a:tr h="6368142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1.Консультация по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гр.3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2. Изучение темы № 14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постановка проблемы: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Какой голос слышно дальше мужской или женский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же передавать низкочастотный сигнал на большие расстояния?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а) эвристическая беседа по теме с демонстрациями, выкладками и рисунками на доске и заполнением справочника.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б) Повтор темы по О.К. с акцентами</a:t>
                      </a:r>
                    </a:p>
                    <a:p>
                      <a:pPr marL="342900" lvl="0" indent="-342900" algn="just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к/фр.</a:t>
                      </a:r>
                    </a:p>
                    <a:p>
                      <a:pPr marL="342900" lvl="0" indent="-342900" algn="just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</a:t>
                      </a: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а)  ??? ( стр. 82, 80, )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4. Решение типичных задач :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.    $ 32, 33, 34, 35. (Т.№ 14)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500042"/>
            <a:ext cx="6715172" cy="321471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СР №2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pt-BR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1042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1044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1053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1056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1058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8,3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t-B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 тока</a:t>
            </a:r>
            <a:endParaRPr lang="ru-RU" sz="4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0"/>
            <a:ext cx="457227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№10-14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7896">
            <a:off x="91337" y="1113070"/>
            <a:ext cx="752708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решение задач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820200">
            <a:off x="835787" y="2817886"/>
            <a:ext cx="6130966" cy="114300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728634">
            <a:off x="650712" y="3671016"/>
            <a:ext cx="780273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волны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348" y="1120581"/>
            <a:ext cx="4000496" cy="1773067"/>
            <a:chOff x="12772" y="5618"/>
            <a:chExt cx="2543" cy="1295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 rot="-5400000">
              <a:off x="12317" y="6224"/>
              <a:ext cx="1133" cy="223"/>
              <a:chOff x="6868" y="7550"/>
              <a:chExt cx="1133" cy="223"/>
            </a:xfrm>
          </p:grpSpPr>
          <p:sp>
            <p:nvSpPr>
              <p:cNvPr id="29705" name="Line 9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29707" name="Arc 11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708" name="Arc 12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709" name="Arc 13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9710" name="Line 14"/>
              <p:cNvSpPr>
                <a:spLocks noChangeShapeType="1"/>
              </p:cNvSpPr>
              <p:nvPr/>
            </p:nvSpPr>
            <p:spPr bwMode="auto">
              <a:xfrm flipV="1">
                <a:off x="7803" y="7741"/>
                <a:ext cx="198" cy="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1" name="Line 15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13401" y="5775"/>
              <a:ext cx="315" cy="1115"/>
              <a:chOff x="8763" y="8824"/>
              <a:chExt cx="315" cy="881"/>
            </a:xfrm>
          </p:grpSpPr>
          <p:sp>
            <p:nvSpPr>
              <p:cNvPr id="29713" name="Line 17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4" name="Line 18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5" name="Line 19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6" name="Line 20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13682" y="5618"/>
              <a:ext cx="786" cy="299"/>
              <a:chOff x="10438" y="2422"/>
              <a:chExt cx="1014" cy="299"/>
            </a:xfrm>
          </p:grpSpPr>
          <p:sp>
            <p:nvSpPr>
              <p:cNvPr id="29718" name="AutoShape 22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9" name="Line 23"/>
              <p:cNvSpPr>
                <a:spLocks noChangeShapeType="1"/>
              </p:cNvSpPr>
              <p:nvPr/>
            </p:nvSpPr>
            <p:spPr bwMode="auto">
              <a:xfrm>
                <a:off x="10795" y="2422"/>
                <a:ext cx="0" cy="299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0" name="Line 24"/>
              <p:cNvSpPr>
                <a:spLocks noChangeShapeType="1"/>
              </p:cNvSpPr>
              <p:nvPr/>
            </p:nvSpPr>
            <p:spPr bwMode="auto">
              <a:xfrm flipH="1">
                <a:off x="10438" y="2575"/>
                <a:ext cx="334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1" name="Line 25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6"/>
            <p:cNvGrpSpPr>
              <a:grpSpLocks/>
            </p:cNvGrpSpPr>
            <p:nvPr/>
          </p:nvGrpSpPr>
          <p:grpSpPr bwMode="auto">
            <a:xfrm rot="5400000">
              <a:off x="14796" y="6200"/>
              <a:ext cx="757" cy="280"/>
              <a:chOff x="11589" y="7360"/>
              <a:chExt cx="937" cy="434"/>
            </a:xfrm>
          </p:grpSpPr>
          <p:sp>
            <p:nvSpPr>
              <p:cNvPr id="29723" name="AutoShape 27"/>
              <p:cNvSpPr>
                <a:spLocks noChangeArrowheads="1"/>
              </p:cNvSpPr>
              <p:nvPr/>
            </p:nvSpPr>
            <p:spPr bwMode="auto">
              <a:xfrm>
                <a:off x="11589" y="7360"/>
                <a:ext cx="937" cy="229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4" name="Rectangle 28"/>
              <p:cNvSpPr>
                <a:spLocks noChangeArrowheads="1"/>
              </p:cNvSpPr>
              <p:nvPr/>
            </p:nvSpPr>
            <p:spPr bwMode="auto">
              <a:xfrm>
                <a:off x="11794" y="7588"/>
                <a:ext cx="503" cy="20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9725" name="Line 29"/>
            <p:cNvSpPr>
              <a:spLocks noChangeShapeType="1"/>
            </p:cNvSpPr>
            <p:nvPr/>
          </p:nvSpPr>
          <p:spPr bwMode="auto">
            <a:xfrm>
              <a:off x="12960" y="5775"/>
              <a:ext cx="214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726" name="Line 30"/>
            <p:cNvSpPr>
              <a:spLocks noChangeShapeType="1"/>
            </p:cNvSpPr>
            <p:nvPr/>
          </p:nvSpPr>
          <p:spPr bwMode="auto">
            <a:xfrm>
              <a:off x="12958" y="6893"/>
              <a:ext cx="214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31"/>
            <p:cNvGrpSpPr>
              <a:grpSpLocks/>
            </p:cNvGrpSpPr>
            <p:nvPr/>
          </p:nvGrpSpPr>
          <p:grpSpPr bwMode="auto">
            <a:xfrm>
              <a:off x="14460" y="5798"/>
              <a:ext cx="315" cy="1115"/>
              <a:chOff x="8763" y="8824"/>
              <a:chExt cx="315" cy="881"/>
            </a:xfrm>
          </p:grpSpPr>
          <p:sp>
            <p:nvSpPr>
              <p:cNvPr id="29728" name="Line 32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9" name="Line 33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30" name="Line 34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31" name="Line 35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9732" name="Line 36"/>
            <p:cNvSpPr>
              <a:spLocks noChangeShapeType="1"/>
            </p:cNvSpPr>
            <p:nvPr/>
          </p:nvSpPr>
          <p:spPr bwMode="auto">
            <a:xfrm>
              <a:off x="15091" y="5772"/>
              <a:ext cx="0" cy="3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733" name="Line 37"/>
            <p:cNvSpPr>
              <a:spLocks noChangeShapeType="1"/>
            </p:cNvSpPr>
            <p:nvPr/>
          </p:nvSpPr>
          <p:spPr bwMode="auto">
            <a:xfrm>
              <a:off x="15079" y="6519"/>
              <a:ext cx="0" cy="3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Line 38"/>
          <p:cNvSpPr>
            <a:spLocks noChangeShapeType="1"/>
          </p:cNvSpPr>
          <p:nvPr/>
        </p:nvSpPr>
        <p:spPr bwMode="auto">
          <a:xfrm flipV="1">
            <a:off x="1831204" y="1821739"/>
            <a:ext cx="300029" cy="52630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53"/>
          <p:cNvGrpSpPr/>
          <p:nvPr/>
        </p:nvGrpSpPr>
        <p:grpSpPr>
          <a:xfrm>
            <a:off x="1099767" y="714356"/>
            <a:ext cx="660719" cy="590033"/>
            <a:chOff x="1099767" y="714356"/>
            <a:chExt cx="660719" cy="590033"/>
          </a:xfrm>
        </p:grpSpPr>
        <p:sp>
          <p:nvSpPr>
            <p:cNvPr id="46" name="Line 5"/>
            <p:cNvSpPr>
              <a:spLocks noChangeShapeType="1"/>
            </p:cNvSpPr>
            <p:nvPr/>
          </p:nvSpPr>
          <p:spPr bwMode="auto">
            <a:xfrm flipH="1" flipV="1">
              <a:off x="1099767" y="752688"/>
              <a:ext cx="335079" cy="370995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6"/>
            <p:cNvSpPr>
              <a:spLocks noChangeShapeType="1"/>
            </p:cNvSpPr>
            <p:nvPr/>
          </p:nvSpPr>
          <p:spPr bwMode="auto">
            <a:xfrm flipV="1">
              <a:off x="1461589" y="759533"/>
              <a:ext cx="298897" cy="349091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7"/>
            <p:cNvSpPr>
              <a:spLocks noChangeShapeType="1"/>
            </p:cNvSpPr>
            <p:nvPr/>
          </p:nvSpPr>
          <p:spPr bwMode="auto">
            <a:xfrm rot="19586421" flipV="1">
              <a:off x="1217753" y="714356"/>
              <a:ext cx="448345" cy="590033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52"/>
          <p:cNvGrpSpPr/>
          <p:nvPr/>
        </p:nvGrpSpPr>
        <p:grpSpPr>
          <a:xfrm>
            <a:off x="933571" y="2896118"/>
            <a:ext cx="529248" cy="351897"/>
            <a:chOff x="933571" y="2896118"/>
            <a:chExt cx="529248" cy="351897"/>
          </a:xfrm>
        </p:grpSpPr>
        <p:sp>
          <p:nvSpPr>
            <p:cNvPr id="49" name="Line 40"/>
            <p:cNvSpPr>
              <a:spLocks noChangeShapeType="1"/>
            </p:cNvSpPr>
            <p:nvPr/>
          </p:nvSpPr>
          <p:spPr bwMode="auto">
            <a:xfrm>
              <a:off x="933571" y="3033330"/>
              <a:ext cx="529248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41"/>
            <p:cNvSpPr>
              <a:spLocks noChangeShapeType="1"/>
            </p:cNvSpPr>
            <p:nvPr/>
          </p:nvSpPr>
          <p:spPr bwMode="auto">
            <a:xfrm>
              <a:off x="1045110" y="3140672"/>
              <a:ext cx="313656" cy="933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42"/>
            <p:cNvSpPr>
              <a:spLocks noChangeShapeType="1"/>
            </p:cNvSpPr>
            <p:nvPr/>
          </p:nvSpPr>
          <p:spPr bwMode="auto">
            <a:xfrm flipV="1">
              <a:off x="1109488" y="3245215"/>
              <a:ext cx="171425" cy="280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43"/>
            <p:cNvSpPr>
              <a:spLocks noChangeShapeType="1"/>
            </p:cNvSpPr>
            <p:nvPr/>
          </p:nvSpPr>
          <p:spPr bwMode="auto">
            <a:xfrm flipV="1">
              <a:off x="1191083" y="2896118"/>
              <a:ext cx="0" cy="13441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9740" name="Picture 4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60831">
            <a:off x="1023474" y="1431089"/>
            <a:ext cx="1046719" cy="129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" name="Прямоугольник 178"/>
          <p:cNvSpPr/>
          <p:nvPr/>
        </p:nvSpPr>
        <p:spPr>
          <a:xfrm>
            <a:off x="2786050" y="1357298"/>
            <a:ext cx="8483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2214546" y="1115688"/>
            <a:ext cx="2643206" cy="2071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Емкость конденсатора в колебательном контуре радиоприёмника меняется от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  до 100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индуктивность катушки в контуре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Гн.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каком диапазоне длин волн работает радиоприёмник?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3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79" grpId="0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57158" y="1785926"/>
            <a:ext cx="2709396" cy="769441"/>
            <a:chOff x="1000100" y="5572140"/>
            <a:chExt cx="2709396" cy="769441"/>
          </a:xfrm>
          <a:solidFill>
            <a:schemeClr val="bg2"/>
          </a:solidFill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2709396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2786050" y="5624900"/>
              <a:ext cx="707035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3929058" y="1643050"/>
            <a:ext cx="2100575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0" y="2599040"/>
            <a:ext cx="5671744" cy="707886"/>
            <a:chOff x="1000100" y="5572140"/>
            <a:chExt cx="3201883" cy="707886"/>
          </a:xfrm>
        </p:grpSpPr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320188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ru-RU" sz="4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50·10</a:t>
              </a:r>
              <a:r>
                <a:rPr lang="ru-RU" sz="40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-6</a:t>
              </a:r>
              <a:r>
                <a:rPr lang="ru-RU" sz="40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·</a:t>
              </a:r>
              <a:r>
                <a:rPr lang="ru-RU" sz="4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10·10</a:t>
              </a:r>
              <a:r>
                <a:rPr lang="ru-RU" sz="4000" b="1" baseline="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2209954" y="5627225"/>
              <a:ext cx="1750195" cy="163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5500694" y="2500306"/>
            <a:ext cx="3360783" cy="707886"/>
            <a:chOff x="1000100" y="5572140"/>
            <a:chExt cx="1897270" cy="707886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1772067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ru-RU" sz="4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5·10</a:t>
              </a:r>
              <a:r>
                <a:rPr lang="ru-RU" sz="40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-16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1889144" y="5629930"/>
              <a:ext cx="1008226" cy="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14282" y="3292618"/>
            <a:ext cx="25394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·10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-8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4357694"/>
            <a:ext cx="5928227" cy="707886"/>
            <a:chOff x="1000100" y="5572140"/>
            <a:chExt cx="3346676" cy="707886"/>
          </a:xfrm>
        </p:grpSpPr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334667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ru-RU" sz="4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50·10</a:t>
              </a:r>
              <a:r>
                <a:rPr lang="ru-RU" sz="40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-6</a:t>
              </a:r>
              <a:r>
                <a:rPr lang="ru-RU" sz="40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·</a:t>
              </a:r>
              <a:r>
                <a:rPr lang="ru-RU" sz="4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100·10</a:t>
              </a:r>
              <a:r>
                <a:rPr lang="ru-RU" sz="4000" b="1" baseline="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2209954" y="5627225"/>
              <a:ext cx="1750195" cy="163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5783217" y="4286256"/>
            <a:ext cx="3395481" cy="707886"/>
            <a:chOff x="1000100" y="5572140"/>
            <a:chExt cx="1916858" cy="707886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191685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ru-RU" sz="4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50·10</a:t>
              </a:r>
              <a:r>
                <a:rPr lang="ru-RU" sz="40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-16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1889144" y="5629930"/>
              <a:ext cx="1008226" cy="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5143512"/>
            <a:ext cx="27959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=44,4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·10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-8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71802" y="3214686"/>
            <a:ext cx="38555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3·10</a:t>
            </a:r>
            <a:r>
              <a:rPr lang="ru-RU" sz="44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·10</a:t>
            </a:r>
            <a:r>
              <a:rPr lang="ru-RU" sz="44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-8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72330" y="3214686"/>
            <a:ext cx="1944763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42м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57488" y="5072074"/>
            <a:ext cx="41376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3·10</a:t>
            </a:r>
            <a:r>
              <a:rPr lang="ru-RU" sz="44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44,4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·10</a:t>
            </a:r>
            <a:r>
              <a:rPr lang="ru-RU" sz="44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-8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00892" y="5072074"/>
            <a:ext cx="2201244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133м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Емкость конденсатора в колебательном контуре радиоприёмника меняется от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  до 100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индуктивность катушки в контуре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Гн.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каком диапазоне длин волн работает радиоприёмник?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429388" y="6329635"/>
            <a:ext cx="2663887" cy="48374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160500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Кр-1,СР-2 стр.33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7" grpId="0"/>
      <p:bldP spid="28" grpId="0"/>
      <p:bldP spid="29" grpId="0" animBg="1"/>
      <p:bldP spid="30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сколько раз изменится  длина звуковой волны  при переходе звука из воздуха в воду, если скорость звука  в воздухе 340 м/с, а в воде  1435 м/с?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714744" y="1857364"/>
            <a:ext cx="1214446" cy="2265799"/>
            <a:chOff x="7929554" y="1163176"/>
            <a:chExt cx="1214446" cy="2265799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rot="5400000">
              <a:off x="8049726" y="1216884"/>
              <a:ext cx="1122791" cy="1015375"/>
              <a:chOff x="14088" y="6493"/>
              <a:chExt cx="1234" cy="1210"/>
            </a:xfrm>
          </p:grpSpPr>
          <p:grpSp>
            <p:nvGrpSpPr>
              <p:cNvPr id="23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36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4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34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5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32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6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30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20"/>
            <p:cNvGrpSpPr>
              <a:grpSpLocks/>
            </p:cNvGrpSpPr>
            <p:nvPr/>
          </p:nvGrpSpPr>
          <p:grpSpPr bwMode="auto">
            <a:xfrm rot="5400000">
              <a:off x="8095273" y="2601142"/>
              <a:ext cx="1122791" cy="532876"/>
              <a:chOff x="14088" y="6493"/>
              <a:chExt cx="1234" cy="1210"/>
            </a:xfrm>
          </p:grpSpPr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1" name="Freeform 2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Freeform 2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2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19" name="Freeform 2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Freeform 2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2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17" name="Freeform 2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Freeform 2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3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15" name="Freeform 3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Freeform 3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3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13" name="Freeform 3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Freeform 3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" name="Прямая соединительная линия 6"/>
            <p:cNvCxnSpPr/>
            <p:nvPr/>
          </p:nvCxnSpPr>
          <p:spPr>
            <a:xfrm>
              <a:off x="7929554" y="2285992"/>
              <a:ext cx="1214446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357158" y="3929066"/>
            <a:ext cx="24384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143768" y="2143116"/>
            <a:ext cx="16658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167688" y="6518275"/>
            <a:ext cx="976312" cy="339725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ПРЗ №3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57158" y="3071810"/>
            <a:ext cx="30604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 rot="900576">
            <a:off x="6831189" y="501124"/>
            <a:ext cx="2284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30000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нагрузка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85720" y="214290"/>
            <a:ext cx="22894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(98%)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57158" y="857232"/>
            <a:ext cx="21515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32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32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114208" y="3143248"/>
            <a:ext cx="6029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КОЭФФ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ТРАНСФОРМАЦИИ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1156624" y="1843716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2143108" y="1814501"/>
            <a:ext cx="922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lang="ru-RU" sz="3600" dirty="0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00034" y="1600187"/>
            <a:ext cx="928694" cy="1071570"/>
            <a:chOff x="8150" y="5468"/>
            <a:chExt cx="659" cy="858"/>
          </a:xfrm>
        </p:grpSpPr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8150" y="5468"/>
              <a:ext cx="628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8181" y="5851"/>
              <a:ext cx="628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8175" y="5928"/>
              <a:ext cx="41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603585" y="1571612"/>
            <a:ext cx="896713" cy="1257309"/>
            <a:chOff x="8122" y="5468"/>
            <a:chExt cx="687" cy="858"/>
          </a:xfrm>
        </p:grpSpPr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8150" y="5468"/>
              <a:ext cx="628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8181" y="5851"/>
              <a:ext cx="628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8122" y="5878"/>
              <a:ext cx="41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1" name="Прямоугольник 170"/>
          <p:cNvSpPr/>
          <p:nvPr/>
        </p:nvSpPr>
        <p:spPr>
          <a:xfrm>
            <a:off x="5500694" y="0"/>
            <a:ext cx="10599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Р.Х.</a:t>
            </a:r>
            <a:endParaRPr lang="ru-RU" sz="4400" dirty="0" smtClean="0">
              <a:solidFill>
                <a:srgbClr val="FF0000"/>
              </a:solidFill>
              <a:latin typeface="Arial" pitchFamily="34" charset="0"/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483014" y="967414"/>
            <a:ext cx="2022921" cy="1857388"/>
            <a:chOff x="8157" y="1584"/>
            <a:chExt cx="1679" cy="1004"/>
          </a:xfrm>
        </p:grpSpPr>
        <p:sp>
          <p:nvSpPr>
            <p:cNvPr id="80" name="Rectangle 18"/>
            <p:cNvSpPr>
              <a:spLocks noChangeArrowheads="1"/>
            </p:cNvSpPr>
            <p:nvPr/>
          </p:nvSpPr>
          <p:spPr bwMode="auto">
            <a:xfrm rot="5400000" flipH="1">
              <a:off x="8495" y="1246"/>
              <a:ext cx="1004" cy="1679"/>
            </a:xfrm>
            <a:prstGeom prst="rect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Rectangle 19"/>
            <p:cNvSpPr>
              <a:spLocks noChangeArrowheads="1"/>
            </p:cNvSpPr>
            <p:nvPr/>
          </p:nvSpPr>
          <p:spPr bwMode="auto">
            <a:xfrm rot="5400000" flipH="1">
              <a:off x="8587" y="1690"/>
              <a:ext cx="820" cy="792"/>
            </a:xfrm>
            <a:prstGeom prst="rect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81"/>
          <p:cNvGrpSpPr/>
          <p:nvPr/>
        </p:nvGrpSpPr>
        <p:grpSpPr>
          <a:xfrm>
            <a:off x="6850503" y="1310382"/>
            <a:ext cx="1101221" cy="1228392"/>
            <a:chOff x="2184895" y="1122492"/>
            <a:chExt cx="1101221" cy="1228392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2184895" y="1122492"/>
              <a:ext cx="803626" cy="1169192"/>
              <a:chOff x="9280" y="1766"/>
              <a:chExt cx="667" cy="632"/>
            </a:xfrm>
          </p:grpSpPr>
          <p:grpSp>
            <p:nvGrpSpPr>
              <p:cNvPr id="7" name="Group 5"/>
              <p:cNvGrpSpPr>
                <a:grpSpLocks/>
              </p:cNvGrpSpPr>
              <p:nvPr/>
            </p:nvGrpSpPr>
            <p:grpSpPr bwMode="auto">
              <a:xfrm rot="5400000" flipH="1">
                <a:off x="9464" y="1972"/>
                <a:ext cx="242" cy="610"/>
                <a:chOff x="2020" y="7253"/>
                <a:chExt cx="371" cy="952"/>
              </a:xfrm>
            </p:grpSpPr>
            <p:sp>
              <p:nvSpPr>
                <p:cNvPr id="102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" name="Arc 7"/>
                <p:cNvSpPr>
                  <a:spLocks/>
                </p:cNvSpPr>
                <p:nvPr/>
              </p:nvSpPr>
              <p:spPr bwMode="auto">
                <a:xfrm>
                  <a:off x="2182" y="7253"/>
                  <a:ext cx="209" cy="140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8" name="Group 9"/>
              <p:cNvGrpSpPr>
                <a:grpSpLocks/>
              </p:cNvGrpSpPr>
              <p:nvPr/>
            </p:nvGrpSpPr>
            <p:grpSpPr bwMode="auto">
              <a:xfrm rot="5400000" flipH="1">
                <a:off x="9493" y="1725"/>
                <a:ext cx="233" cy="571"/>
                <a:chOff x="2020" y="7313"/>
                <a:chExt cx="358" cy="892"/>
              </a:xfrm>
            </p:grpSpPr>
            <p:sp>
              <p:nvSpPr>
                <p:cNvPr id="99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0" name="Arc 11"/>
                <p:cNvSpPr>
                  <a:spLocks/>
                </p:cNvSpPr>
                <p:nvPr/>
              </p:nvSpPr>
              <p:spPr bwMode="auto">
                <a:xfrm>
                  <a:off x="2204" y="7313"/>
                  <a:ext cx="174" cy="93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1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3"/>
              <p:cNvGrpSpPr>
                <a:grpSpLocks/>
              </p:cNvGrpSpPr>
              <p:nvPr/>
            </p:nvGrpSpPr>
            <p:grpSpPr bwMode="auto">
              <a:xfrm>
                <a:off x="9297" y="1766"/>
                <a:ext cx="650" cy="113"/>
                <a:chOff x="9377" y="2768"/>
                <a:chExt cx="650" cy="113"/>
              </a:xfrm>
            </p:grpSpPr>
            <p:sp>
              <p:nvSpPr>
                <p:cNvPr id="97" name="Arc 14"/>
                <p:cNvSpPr>
                  <a:spLocks/>
                </p:cNvSpPr>
                <p:nvPr/>
              </p:nvSpPr>
              <p:spPr bwMode="auto">
                <a:xfrm rot="5400000" flipH="1" flipV="1">
                  <a:off x="9365" y="2780"/>
                  <a:ext cx="113" cy="90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8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9737" y="2483"/>
                  <a:ext cx="0" cy="58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20"/>
            <p:cNvGrpSpPr>
              <a:grpSpLocks/>
            </p:cNvGrpSpPr>
            <p:nvPr/>
          </p:nvGrpSpPr>
          <p:grpSpPr bwMode="auto">
            <a:xfrm>
              <a:off x="2841531" y="1122492"/>
              <a:ext cx="444585" cy="1228392"/>
              <a:chOff x="9837" y="1766"/>
              <a:chExt cx="369" cy="664"/>
            </a:xfrm>
          </p:grpSpPr>
          <p:sp>
            <p:nvSpPr>
              <p:cNvPr id="85" name="Line 21"/>
              <p:cNvSpPr>
                <a:spLocks noChangeShapeType="1"/>
              </p:cNvSpPr>
              <p:nvPr/>
            </p:nvSpPr>
            <p:spPr bwMode="auto">
              <a:xfrm flipH="1">
                <a:off x="9837" y="1766"/>
                <a:ext cx="3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2"/>
              <p:cNvSpPr>
                <a:spLocks noChangeShapeType="1"/>
              </p:cNvSpPr>
              <p:nvPr/>
            </p:nvSpPr>
            <p:spPr bwMode="auto">
              <a:xfrm flipH="1">
                <a:off x="9851" y="2418"/>
                <a:ext cx="30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23"/>
              <p:cNvGrpSpPr>
                <a:grpSpLocks/>
              </p:cNvGrpSpPr>
              <p:nvPr/>
            </p:nvGrpSpPr>
            <p:grpSpPr bwMode="auto">
              <a:xfrm rot="5400000">
                <a:off x="9805" y="2029"/>
                <a:ext cx="661" cy="141"/>
                <a:chOff x="8513" y="7396"/>
                <a:chExt cx="1013" cy="461"/>
              </a:xfrm>
            </p:grpSpPr>
            <p:sp>
              <p:nvSpPr>
                <p:cNvPr id="88" name="Oval 24"/>
                <p:cNvSpPr>
                  <a:spLocks noChangeArrowheads="1"/>
                </p:cNvSpPr>
                <p:nvPr/>
              </p:nvSpPr>
              <p:spPr bwMode="auto">
                <a:xfrm>
                  <a:off x="8777" y="7560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9" name="Oval 25"/>
                <p:cNvSpPr>
                  <a:spLocks noChangeArrowheads="1"/>
                </p:cNvSpPr>
                <p:nvPr/>
              </p:nvSpPr>
              <p:spPr bwMode="auto">
                <a:xfrm>
                  <a:off x="9112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8513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9261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801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3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112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5015947" y="1510181"/>
            <a:ext cx="1125317" cy="789945"/>
            <a:chOff x="7775" y="1958"/>
            <a:chExt cx="934" cy="427"/>
          </a:xfrm>
        </p:grpSpPr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8059" y="1958"/>
              <a:ext cx="650" cy="404"/>
              <a:chOff x="8059" y="1766"/>
              <a:chExt cx="650" cy="404"/>
            </a:xfrm>
          </p:grpSpPr>
          <p:grpSp>
            <p:nvGrpSpPr>
              <p:cNvPr id="14" name="Group 32"/>
              <p:cNvGrpSpPr>
                <a:grpSpLocks/>
              </p:cNvGrpSpPr>
              <p:nvPr/>
            </p:nvGrpSpPr>
            <p:grpSpPr bwMode="auto">
              <a:xfrm rot="-5400000">
                <a:off x="8240" y="1745"/>
                <a:ext cx="275" cy="576"/>
                <a:chOff x="1954" y="7270"/>
                <a:chExt cx="423" cy="899"/>
              </a:xfrm>
            </p:grpSpPr>
            <p:sp>
              <p:nvSpPr>
                <p:cNvPr id="121" name="Arc 33"/>
                <p:cNvSpPr>
                  <a:spLocks/>
                </p:cNvSpPr>
                <p:nvPr/>
              </p:nvSpPr>
              <p:spPr bwMode="auto">
                <a:xfrm flipV="1">
                  <a:off x="1954" y="8064"/>
                  <a:ext cx="240" cy="105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2" name="Arc 34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" name="Line 35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36"/>
              <p:cNvGrpSpPr>
                <a:grpSpLocks/>
              </p:cNvGrpSpPr>
              <p:nvPr/>
            </p:nvGrpSpPr>
            <p:grpSpPr bwMode="auto">
              <a:xfrm flipH="1">
                <a:off x="8059" y="1766"/>
                <a:ext cx="650" cy="113"/>
                <a:chOff x="9377" y="2768"/>
                <a:chExt cx="650" cy="113"/>
              </a:xfrm>
            </p:grpSpPr>
            <p:sp>
              <p:nvSpPr>
                <p:cNvPr id="119" name="Arc 37"/>
                <p:cNvSpPr>
                  <a:spLocks/>
                </p:cNvSpPr>
                <p:nvPr/>
              </p:nvSpPr>
              <p:spPr bwMode="auto">
                <a:xfrm rot="5400000" flipH="1" flipV="1">
                  <a:off x="9365" y="2780"/>
                  <a:ext cx="113" cy="90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0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9737" y="2483"/>
                  <a:ext cx="0" cy="58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6" name="Group 39"/>
            <p:cNvGrpSpPr>
              <a:grpSpLocks/>
            </p:cNvGrpSpPr>
            <p:nvPr/>
          </p:nvGrpSpPr>
          <p:grpSpPr bwMode="auto">
            <a:xfrm flipH="1">
              <a:off x="7775" y="1959"/>
              <a:ext cx="384" cy="426"/>
              <a:chOff x="9822" y="1763"/>
              <a:chExt cx="384" cy="667"/>
            </a:xfrm>
          </p:grpSpPr>
          <p:sp>
            <p:nvSpPr>
              <p:cNvPr id="108" name="Line 40"/>
              <p:cNvSpPr>
                <a:spLocks noChangeShapeType="1"/>
              </p:cNvSpPr>
              <p:nvPr/>
            </p:nvSpPr>
            <p:spPr bwMode="auto">
              <a:xfrm flipH="1">
                <a:off x="9837" y="1763"/>
                <a:ext cx="30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" name="Line 41"/>
              <p:cNvSpPr>
                <a:spLocks noChangeShapeType="1"/>
              </p:cNvSpPr>
              <p:nvPr/>
            </p:nvSpPr>
            <p:spPr bwMode="auto">
              <a:xfrm flipH="1">
                <a:off x="9822" y="2403"/>
                <a:ext cx="32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7" name="Group 42"/>
              <p:cNvGrpSpPr>
                <a:grpSpLocks/>
              </p:cNvGrpSpPr>
              <p:nvPr/>
            </p:nvGrpSpPr>
            <p:grpSpPr bwMode="auto">
              <a:xfrm rot="5400000">
                <a:off x="9805" y="2029"/>
                <a:ext cx="661" cy="141"/>
                <a:chOff x="8513" y="7396"/>
                <a:chExt cx="1013" cy="461"/>
              </a:xfrm>
            </p:grpSpPr>
            <p:sp>
              <p:nvSpPr>
                <p:cNvPr id="111" name="Oval 43"/>
                <p:cNvSpPr>
                  <a:spLocks noChangeArrowheads="1"/>
                </p:cNvSpPr>
                <p:nvPr/>
              </p:nvSpPr>
              <p:spPr bwMode="auto">
                <a:xfrm>
                  <a:off x="8801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2" name="Oval 44"/>
                <p:cNvSpPr>
                  <a:spLocks noChangeArrowheads="1"/>
                </p:cNvSpPr>
                <p:nvPr/>
              </p:nvSpPr>
              <p:spPr bwMode="auto">
                <a:xfrm>
                  <a:off x="9112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3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8513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4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9261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5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8801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9112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4" name="Rectangle 49"/>
          <p:cNvSpPr>
            <a:spLocks noChangeArrowheads="1"/>
          </p:cNvSpPr>
          <p:nvPr/>
        </p:nvSpPr>
        <p:spPr bwMode="auto">
          <a:xfrm>
            <a:off x="4582972" y="1625652"/>
            <a:ext cx="6270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8003017" y="1895765"/>
            <a:ext cx="627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6985215" y="242088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5545055" y="234888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lang="ru-RU" dirty="0"/>
          </a:p>
        </p:txBody>
      </p:sp>
      <p:grpSp>
        <p:nvGrpSpPr>
          <p:cNvPr id="18" name="Группа 63"/>
          <p:cNvGrpSpPr/>
          <p:nvPr/>
        </p:nvGrpSpPr>
        <p:grpSpPr>
          <a:xfrm rot="16200000">
            <a:off x="7403620" y="1841974"/>
            <a:ext cx="928694" cy="214315"/>
            <a:chOff x="612762" y="3579511"/>
            <a:chExt cx="1308018" cy="297138"/>
          </a:xfrm>
          <a:solidFill>
            <a:srgbClr val="7030A0"/>
          </a:solidFill>
        </p:grpSpPr>
        <p:sp>
          <p:nvSpPr>
            <p:cNvPr id="61" name="Rectangle 25"/>
            <p:cNvSpPr>
              <a:spLocks noChangeArrowheads="1"/>
            </p:cNvSpPr>
            <p:nvPr/>
          </p:nvSpPr>
          <p:spPr bwMode="auto">
            <a:xfrm>
              <a:off x="999400" y="3579511"/>
              <a:ext cx="604666" cy="297138"/>
            </a:xfrm>
            <a:prstGeom prst="rect">
              <a:avLst/>
            </a:prstGeom>
            <a:grpFill/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6"/>
            <p:cNvSpPr>
              <a:spLocks noChangeShapeType="1"/>
            </p:cNvSpPr>
            <p:nvPr/>
          </p:nvSpPr>
          <p:spPr bwMode="auto">
            <a:xfrm rot="5400000" flipV="1">
              <a:off x="1764526" y="3571826"/>
              <a:ext cx="0" cy="312508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7"/>
            <p:cNvSpPr>
              <a:spLocks noChangeShapeType="1"/>
            </p:cNvSpPr>
            <p:nvPr/>
          </p:nvSpPr>
          <p:spPr bwMode="auto">
            <a:xfrm rot="5400000" flipV="1">
              <a:off x="808261" y="3561281"/>
              <a:ext cx="0" cy="390998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0" y="4611231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Действующее значение  силы тока  в первичной обмотке трансформатора равна 5 А.  Чему  равна амплитуда тока во вторичной обмотке,  если коэффициент трансформации равен 10,  а   КПД  трансформатора  близко к 100%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3"/>
          <p:cNvGrpSpPr>
            <a:grpSpLocks/>
          </p:cNvGrpSpPr>
          <p:nvPr/>
        </p:nvGrpSpPr>
        <p:grpSpPr bwMode="auto">
          <a:xfrm>
            <a:off x="500034" y="2786058"/>
            <a:ext cx="1214446" cy="1214446"/>
            <a:chOff x="13939" y="4389"/>
            <a:chExt cx="1111" cy="934"/>
          </a:xfrm>
        </p:grpSpPr>
        <p:sp>
          <p:nvSpPr>
            <p:cNvPr id="83" name="Text Box 4"/>
            <p:cNvSpPr txBox="1">
              <a:spLocks noChangeArrowheads="1"/>
            </p:cNvSpPr>
            <p:nvPr/>
          </p:nvSpPr>
          <p:spPr bwMode="auto">
            <a:xfrm>
              <a:off x="13939" y="4654"/>
              <a:ext cx="623" cy="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4" name="Group 5"/>
            <p:cNvGrpSpPr>
              <a:grpSpLocks/>
            </p:cNvGrpSpPr>
            <p:nvPr/>
          </p:nvGrpSpPr>
          <p:grpSpPr bwMode="auto">
            <a:xfrm>
              <a:off x="14369" y="4389"/>
              <a:ext cx="681" cy="934"/>
              <a:chOff x="14369" y="4389"/>
              <a:chExt cx="681" cy="934"/>
            </a:xfrm>
          </p:grpSpPr>
          <p:grpSp>
            <p:nvGrpSpPr>
              <p:cNvPr id="87" name="Group 6"/>
              <p:cNvGrpSpPr>
                <a:grpSpLocks/>
              </p:cNvGrpSpPr>
              <p:nvPr/>
            </p:nvGrpSpPr>
            <p:grpSpPr bwMode="auto">
              <a:xfrm>
                <a:off x="14369" y="4389"/>
                <a:ext cx="681" cy="934"/>
                <a:chOff x="14561" y="4389"/>
                <a:chExt cx="681" cy="934"/>
              </a:xfrm>
            </p:grpSpPr>
            <p:sp>
              <p:nvSpPr>
                <p:cNvPr id="9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4619" y="4389"/>
                  <a:ext cx="623" cy="4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4561" y="4885"/>
                  <a:ext cx="623" cy="4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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4" name="Line 9"/>
              <p:cNvSpPr>
                <a:spLocks noChangeShapeType="1"/>
              </p:cNvSpPr>
              <p:nvPr/>
            </p:nvSpPr>
            <p:spPr bwMode="auto">
              <a:xfrm>
                <a:off x="14675" y="493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05" name="Прямая соединительная линия 104"/>
          <p:cNvCxnSpPr/>
          <p:nvPr/>
        </p:nvCxnSpPr>
        <p:spPr>
          <a:xfrm>
            <a:off x="1105230" y="3425802"/>
            <a:ext cx="428628" cy="158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6500826" y="6357958"/>
            <a:ext cx="2643174" cy="500042"/>
          </a:xfrm>
          <a:prstGeom prst="rect">
            <a:avLst/>
          </a:prstGeom>
          <a:solidFill>
            <a:schemeClr val="bg2">
              <a:alpha val="32001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КР-1 СР-2,стр.35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6701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/>
      <p:bldP spid="60" grpId="0"/>
      <p:bldP spid="161" grpId="0"/>
      <p:bldP spid="161" grpId="1"/>
      <p:bldP spid="171" grpId="0"/>
      <p:bldP spid="124" grpId="0"/>
      <p:bldP spid="125" grpId="0"/>
      <p:bldP spid="126" grpId="0"/>
      <p:bldP spid="1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261929" y="2725669"/>
            <a:ext cx="3167063" cy="1489149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285244" y="2725669"/>
            <a:ext cx="382886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V="1">
            <a:off x="302213" y="1654749"/>
            <a:ext cx="4199096" cy="1068808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421092" y="1428736"/>
            <a:ext cx="489020" cy="352749"/>
            <a:chOff x="3784" y="4487"/>
            <a:chExt cx="317" cy="167"/>
          </a:xfrm>
        </p:grpSpPr>
        <p:sp>
          <p:nvSpPr>
            <p:cNvPr id="5129" name="Line 9"/>
            <p:cNvSpPr>
              <a:spLocks noChangeShapeType="1"/>
            </p:cNvSpPr>
            <p:nvPr/>
          </p:nvSpPr>
          <p:spPr bwMode="auto">
            <a:xfrm>
              <a:off x="3784" y="4578"/>
              <a:ext cx="31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 flipV="1">
              <a:off x="3928" y="4487"/>
              <a:ext cx="139" cy="1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 flipH="1" flipV="1">
              <a:off x="3784" y="4510"/>
              <a:ext cx="6" cy="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943594" y="2729893"/>
            <a:ext cx="317786" cy="802662"/>
            <a:chOff x="2178" y="5103"/>
            <a:chExt cx="206" cy="380"/>
          </a:xfrm>
        </p:grpSpPr>
        <p:sp>
          <p:nvSpPr>
            <p:cNvPr id="5133" name="Arc 13"/>
            <p:cNvSpPr>
              <a:spLocks/>
            </p:cNvSpPr>
            <p:nvPr/>
          </p:nvSpPr>
          <p:spPr bwMode="auto">
            <a:xfrm flipV="1">
              <a:off x="2197" y="5125"/>
              <a:ext cx="187" cy="341"/>
            </a:xfrm>
            <a:custGeom>
              <a:avLst/>
              <a:gdLst>
                <a:gd name="G0" fmla="+- 3240 0 0"/>
                <a:gd name="G1" fmla="+- 21600 0 0"/>
                <a:gd name="G2" fmla="+- 21600 0 0"/>
                <a:gd name="T0" fmla="*/ 0 w 24840"/>
                <a:gd name="T1" fmla="*/ 244 h 21600"/>
                <a:gd name="T2" fmla="*/ 24840 w 24840"/>
                <a:gd name="T3" fmla="*/ 21600 h 21600"/>
                <a:gd name="T4" fmla="*/ 3240 w 2484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840" h="21600" fill="none" extrusionOk="0">
                  <a:moveTo>
                    <a:pt x="0" y="244"/>
                  </a:moveTo>
                  <a:cubicBezTo>
                    <a:pt x="1072" y="81"/>
                    <a:pt x="2155" y="-1"/>
                    <a:pt x="3240" y="0"/>
                  </a:cubicBezTo>
                  <a:cubicBezTo>
                    <a:pt x="15169" y="0"/>
                    <a:pt x="24840" y="9670"/>
                    <a:pt x="24840" y="21600"/>
                  </a:cubicBezTo>
                </a:path>
                <a:path w="24840" h="21600" stroke="0" extrusionOk="0">
                  <a:moveTo>
                    <a:pt x="0" y="244"/>
                  </a:moveTo>
                  <a:cubicBezTo>
                    <a:pt x="1072" y="81"/>
                    <a:pt x="2155" y="-1"/>
                    <a:pt x="3240" y="0"/>
                  </a:cubicBezTo>
                  <a:cubicBezTo>
                    <a:pt x="15169" y="0"/>
                    <a:pt x="24840" y="9670"/>
                    <a:pt x="24840" y="21600"/>
                  </a:cubicBezTo>
                  <a:lnTo>
                    <a:pt x="3240" y="2160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V="1">
              <a:off x="2373" y="5103"/>
              <a:ext cx="11" cy="7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 flipH="1">
              <a:off x="2178" y="5449"/>
              <a:ext cx="103" cy="3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571868" y="1891344"/>
            <a:ext cx="41651" cy="840685"/>
            <a:chOff x="3308" y="4706"/>
            <a:chExt cx="27" cy="398"/>
          </a:xfrm>
        </p:grpSpPr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 flipH="1" flipV="1">
              <a:off x="3308" y="4706"/>
              <a:ext cx="11" cy="10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 flipH="1">
              <a:off x="3329" y="5023"/>
              <a:ext cx="6" cy="8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 flipH="1" flipV="1">
              <a:off x="3318" y="4761"/>
              <a:ext cx="11" cy="29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3"/>
          <p:cNvGrpSpPr/>
          <p:nvPr/>
        </p:nvGrpSpPr>
        <p:grpSpPr>
          <a:xfrm>
            <a:off x="263647" y="1920895"/>
            <a:ext cx="360213" cy="1419444"/>
            <a:chOff x="263647" y="1920895"/>
            <a:chExt cx="360213" cy="1419444"/>
          </a:xfrm>
        </p:grpSpPr>
        <p:sp>
          <p:nvSpPr>
            <p:cNvPr id="5124" name="Arc 4"/>
            <p:cNvSpPr>
              <a:spLocks/>
            </p:cNvSpPr>
            <p:nvPr/>
          </p:nvSpPr>
          <p:spPr bwMode="auto">
            <a:xfrm flipH="1">
              <a:off x="263647" y="1920895"/>
              <a:ext cx="303902" cy="1419444"/>
            </a:xfrm>
            <a:custGeom>
              <a:avLst/>
              <a:gdLst>
                <a:gd name="G0" fmla="+- 3623 0 0"/>
                <a:gd name="G1" fmla="+- 21476 0 0"/>
                <a:gd name="G2" fmla="+- 21600 0 0"/>
                <a:gd name="T0" fmla="*/ 5934 w 25223"/>
                <a:gd name="T1" fmla="*/ 0 h 43076"/>
                <a:gd name="T2" fmla="*/ 0 w 25223"/>
                <a:gd name="T3" fmla="*/ 42770 h 43076"/>
                <a:gd name="T4" fmla="*/ 3623 w 25223"/>
                <a:gd name="T5" fmla="*/ 21476 h 4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23" h="43076" fill="none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</a:path>
                <a:path w="25223" h="43076" stroke="0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  <a:lnTo>
                    <a:pt x="3623" y="2147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0" name="Arc 20"/>
            <p:cNvSpPr>
              <a:spLocks/>
            </p:cNvSpPr>
            <p:nvPr/>
          </p:nvSpPr>
          <p:spPr bwMode="auto">
            <a:xfrm flipH="1">
              <a:off x="319958" y="1920895"/>
              <a:ext cx="303902" cy="1419444"/>
            </a:xfrm>
            <a:custGeom>
              <a:avLst/>
              <a:gdLst>
                <a:gd name="G0" fmla="+- 3623 0 0"/>
                <a:gd name="G1" fmla="+- 21476 0 0"/>
                <a:gd name="G2" fmla="+- 21600 0 0"/>
                <a:gd name="T0" fmla="*/ 5934 w 25223"/>
                <a:gd name="T1" fmla="*/ 0 h 43076"/>
                <a:gd name="T2" fmla="*/ 0 w 25223"/>
                <a:gd name="T3" fmla="*/ 42770 h 43076"/>
                <a:gd name="T4" fmla="*/ 3623 w 25223"/>
                <a:gd name="T5" fmla="*/ 21476 h 4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23" h="43076" fill="none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</a:path>
                <a:path w="25223" h="43076" stroke="0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  <a:lnTo>
                    <a:pt x="3623" y="21476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195496" y="2881309"/>
            <a:ext cx="378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714744" y="207167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87118" y="425321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4571968" y="1643050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0"/>
          <p:cNvSpPr>
            <a:spLocks noChangeArrowheads="1"/>
          </p:cNvSpPr>
          <p:nvPr/>
        </p:nvSpPr>
        <p:spPr bwMode="auto">
          <a:xfrm>
            <a:off x="6357918" y="1643050"/>
            <a:ext cx="27861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пауза=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0"/>
          <p:cNvSpPr>
            <a:spLocks noChangeArrowheads="1"/>
          </p:cNvSpPr>
          <p:nvPr/>
        </p:nvSpPr>
        <p:spPr bwMode="auto">
          <a:xfrm>
            <a:off x="4571968" y="2071678"/>
            <a:ext cx="2000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ульс,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32"/>
          <p:cNvGrpSpPr>
            <a:grpSpLocks/>
          </p:cNvGrpSpPr>
          <p:nvPr/>
        </p:nvGrpSpPr>
        <p:grpSpPr bwMode="auto">
          <a:xfrm>
            <a:off x="5658818" y="2624131"/>
            <a:ext cx="2517837" cy="1404949"/>
            <a:chOff x="1162" y="6969"/>
            <a:chExt cx="2040" cy="737"/>
          </a:xfrm>
        </p:grpSpPr>
        <p:sp>
          <p:nvSpPr>
            <p:cNvPr id="5153" name="Line 33"/>
            <p:cNvSpPr>
              <a:spLocks noChangeShapeType="1"/>
            </p:cNvSpPr>
            <p:nvPr/>
          </p:nvSpPr>
          <p:spPr bwMode="auto">
            <a:xfrm>
              <a:off x="1162" y="7188"/>
              <a:ext cx="0" cy="5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4" name="Line 34"/>
            <p:cNvSpPr>
              <a:spLocks noChangeShapeType="1"/>
            </p:cNvSpPr>
            <p:nvPr/>
          </p:nvSpPr>
          <p:spPr bwMode="auto">
            <a:xfrm>
              <a:off x="1808" y="6992"/>
              <a:ext cx="0" cy="7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5" name="Line 35"/>
            <p:cNvSpPr>
              <a:spLocks noChangeShapeType="1"/>
            </p:cNvSpPr>
            <p:nvPr/>
          </p:nvSpPr>
          <p:spPr bwMode="auto">
            <a:xfrm flipH="1">
              <a:off x="3191" y="6969"/>
              <a:ext cx="11" cy="7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6" name="Line 36"/>
            <p:cNvSpPr>
              <a:spLocks noChangeShapeType="1"/>
            </p:cNvSpPr>
            <p:nvPr/>
          </p:nvSpPr>
          <p:spPr bwMode="auto">
            <a:xfrm>
              <a:off x="1175" y="7661"/>
              <a:ext cx="6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7" name="Line 37"/>
            <p:cNvSpPr>
              <a:spLocks noChangeShapeType="1"/>
            </p:cNvSpPr>
            <p:nvPr/>
          </p:nvSpPr>
          <p:spPr bwMode="auto">
            <a:xfrm>
              <a:off x="1844" y="7661"/>
              <a:ext cx="133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5572132" y="2500306"/>
            <a:ext cx="3429024" cy="857256"/>
            <a:chOff x="1164" y="6789"/>
            <a:chExt cx="2664" cy="450"/>
          </a:xfrm>
        </p:grpSpPr>
        <p:sp>
          <p:nvSpPr>
            <p:cNvPr id="5159" name="Line 39"/>
            <p:cNvSpPr>
              <a:spLocks noChangeShapeType="1"/>
            </p:cNvSpPr>
            <p:nvPr/>
          </p:nvSpPr>
          <p:spPr bwMode="auto">
            <a:xfrm>
              <a:off x="1164" y="7039"/>
              <a:ext cx="20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3" name="Group 40"/>
            <p:cNvGrpSpPr>
              <a:grpSpLocks/>
            </p:cNvGrpSpPr>
            <p:nvPr/>
          </p:nvGrpSpPr>
          <p:grpSpPr bwMode="auto">
            <a:xfrm>
              <a:off x="1170" y="6836"/>
              <a:ext cx="619" cy="403"/>
              <a:chOff x="14088" y="6493"/>
              <a:chExt cx="1234" cy="1210"/>
            </a:xfrm>
          </p:grpSpPr>
          <p:grpSp>
            <p:nvGrpSpPr>
              <p:cNvPr id="14" name="Group 4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5162" name="Freeform 4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63" name="Freeform 4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5165" name="Freeform 4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66" name="Freeform 4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4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5168" name="Freeform 4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69" name="Freeform 4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5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5171" name="Freeform 5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72" name="Freeform 5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5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5174" name="Freeform 5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75" name="Freeform 5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9" name="Group 56"/>
            <p:cNvGrpSpPr>
              <a:grpSpLocks/>
            </p:cNvGrpSpPr>
            <p:nvPr/>
          </p:nvGrpSpPr>
          <p:grpSpPr bwMode="auto">
            <a:xfrm>
              <a:off x="3209" y="6789"/>
              <a:ext cx="619" cy="403"/>
              <a:chOff x="14088" y="6493"/>
              <a:chExt cx="1234" cy="1210"/>
            </a:xfrm>
          </p:grpSpPr>
          <p:grpSp>
            <p:nvGrpSpPr>
              <p:cNvPr id="20" name="Group 57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5178" name="Freeform 5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79" name="Freeform 5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1" name="Group 60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5181" name="Freeform 6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82" name="Freeform 6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2" name="Group 63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5184" name="Freeform 6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85" name="Freeform 6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4" name="Group 66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5187" name="Freeform 6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88" name="Freeform 6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8" name="Group 69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5190" name="Freeform 70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91" name="Freeform 71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Group 72"/>
            <p:cNvGrpSpPr>
              <a:grpSpLocks/>
            </p:cNvGrpSpPr>
            <p:nvPr/>
          </p:nvGrpSpPr>
          <p:grpSpPr bwMode="auto">
            <a:xfrm>
              <a:off x="2991" y="6951"/>
              <a:ext cx="619" cy="141"/>
              <a:chOff x="14088" y="6493"/>
              <a:chExt cx="1234" cy="1210"/>
            </a:xfrm>
          </p:grpSpPr>
          <p:grpSp>
            <p:nvGrpSpPr>
              <p:cNvPr id="30" name="Group 73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5194" name="Freeform 7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95" name="Freeform 7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76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5197" name="Freeform 7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98" name="Freeform 7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152" name="Group 79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5200" name="Freeform 80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01" name="Freeform 81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158" name="Group 82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5203" name="Freeform 83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04" name="Freeform 84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160" name="Group 85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5206" name="Freeform 86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07" name="Freeform 87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9" name="Прямоугольник 98"/>
          <p:cNvSpPr/>
          <p:nvPr/>
        </p:nvSpPr>
        <p:spPr>
          <a:xfrm>
            <a:off x="5715008" y="3386138"/>
            <a:ext cx="2090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cap="all" baseline="-25000" dirty="0" err="1" smtClean="0">
                <a:latin typeface="Times New Roman" pitchFamily="18" charset="0"/>
                <a:cs typeface="Times New Roman" pitchFamily="18" charset="0"/>
              </a:rPr>
              <a:t>имп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cap="all" baseline="-25000" dirty="0" err="1" smtClean="0">
                <a:latin typeface="Times New Roman" pitchFamily="18" charset="0"/>
                <a:cs typeface="Times New Roman" pitchFamily="18" charset="0"/>
              </a:rPr>
              <a:t>молч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Овал 129"/>
          <p:cNvSpPr/>
          <p:nvPr/>
        </p:nvSpPr>
        <p:spPr>
          <a:xfrm>
            <a:off x="3286116" y="2714644"/>
            <a:ext cx="2071702" cy="178592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83" name="Группа 132"/>
          <p:cNvGrpSpPr/>
          <p:nvPr/>
        </p:nvGrpSpPr>
        <p:grpSpPr>
          <a:xfrm>
            <a:off x="3714744" y="3143272"/>
            <a:ext cx="1218634" cy="608120"/>
            <a:chOff x="6866390" y="5270622"/>
            <a:chExt cx="718568" cy="608120"/>
          </a:xfrm>
        </p:grpSpPr>
        <p:sp>
          <p:nvSpPr>
            <p:cNvPr id="23" name="Line 3"/>
            <p:cNvSpPr>
              <a:spLocks noChangeShapeType="1"/>
            </p:cNvSpPr>
            <p:nvPr/>
          </p:nvSpPr>
          <p:spPr bwMode="auto">
            <a:xfrm rot="21360000">
              <a:off x="7013454" y="5816152"/>
              <a:ext cx="571504" cy="6259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6866390" y="5270622"/>
              <a:ext cx="142876" cy="571504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7476818" y="5507112"/>
              <a:ext cx="72000" cy="324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5865224" y="1214422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3·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 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1528317" y="1256168"/>
            <a:ext cx="1381683" cy="879302"/>
            <a:chOff x="5690" y="723"/>
            <a:chExt cx="1421" cy="989"/>
          </a:xfrm>
        </p:grpSpPr>
        <p:sp>
          <p:nvSpPr>
            <p:cNvPr id="5142" name="Text Box 22"/>
            <p:cNvSpPr txBox="1">
              <a:spLocks noChangeArrowheads="1"/>
            </p:cNvSpPr>
            <p:nvPr/>
          </p:nvSpPr>
          <p:spPr bwMode="auto">
            <a:xfrm>
              <a:off x="5690" y="1047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6154" y="723"/>
              <a:ext cx="957" cy="989"/>
              <a:chOff x="2730" y="3144"/>
              <a:chExt cx="957" cy="989"/>
            </a:xfrm>
          </p:grpSpPr>
          <p:grpSp>
            <p:nvGrpSpPr>
              <p:cNvPr id="9" name="Group 24"/>
              <p:cNvGrpSpPr>
                <a:grpSpLocks/>
              </p:cNvGrpSpPr>
              <p:nvPr/>
            </p:nvGrpSpPr>
            <p:grpSpPr bwMode="auto">
              <a:xfrm>
                <a:off x="2730" y="3144"/>
                <a:ext cx="957" cy="989"/>
                <a:chOff x="11329" y="3330"/>
                <a:chExt cx="1159" cy="956"/>
              </a:xfrm>
            </p:grpSpPr>
            <p:sp>
              <p:nvSpPr>
                <p:cNvPr id="5145" name="Line 2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>
                  <a:off x="11329" y="3330"/>
                  <a:ext cx="1159" cy="956"/>
                  <a:chOff x="10844" y="3598"/>
                  <a:chExt cx="926" cy="956"/>
                </a:xfrm>
              </p:grpSpPr>
              <p:sp>
                <p:nvSpPr>
                  <p:cNvPr id="5147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44" y="3598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148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5" y="4103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149" name="Line 2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Продолжительность  импульса радиолокатора  10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-6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с, импульсы следуют друг за другом с интервалом  10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Определите наибольшую и наименьшую дальности обнаружения цели этим радиолокатором.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" name="Group 21"/>
          <p:cNvGrpSpPr>
            <a:grpSpLocks/>
          </p:cNvGrpSpPr>
          <p:nvPr/>
        </p:nvGrpSpPr>
        <p:grpSpPr bwMode="auto">
          <a:xfrm>
            <a:off x="0" y="3429000"/>
            <a:ext cx="2861756" cy="849962"/>
            <a:chOff x="5377" y="608"/>
            <a:chExt cx="1836" cy="956"/>
          </a:xfrm>
        </p:grpSpPr>
        <p:sp>
          <p:nvSpPr>
            <p:cNvPr id="103" name="Text Box 22"/>
            <p:cNvSpPr txBox="1">
              <a:spLocks noChangeArrowheads="1"/>
            </p:cNvSpPr>
            <p:nvPr/>
          </p:nvSpPr>
          <p:spPr bwMode="auto">
            <a:xfrm>
              <a:off x="5377" y="851"/>
              <a:ext cx="936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 min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4" name="Group 23"/>
            <p:cNvGrpSpPr>
              <a:grpSpLocks/>
            </p:cNvGrpSpPr>
            <p:nvPr/>
          </p:nvGrpSpPr>
          <p:grpSpPr bwMode="auto">
            <a:xfrm>
              <a:off x="6167" y="608"/>
              <a:ext cx="1046" cy="956"/>
              <a:chOff x="2743" y="3029"/>
              <a:chExt cx="1046" cy="956"/>
            </a:xfrm>
          </p:grpSpPr>
          <p:grpSp>
            <p:nvGrpSpPr>
              <p:cNvPr id="105" name="Group 24"/>
              <p:cNvGrpSpPr>
                <a:grpSpLocks/>
              </p:cNvGrpSpPr>
              <p:nvPr/>
            </p:nvGrpSpPr>
            <p:grpSpPr bwMode="auto">
              <a:xfrm>
                <a:off x="2743" y="3029"/>
                <a:ext cx="1046" cy="956"/>
                <a:chOff x="11337" y="3330"/>
                <a:chExt cx="1266" cy="956"/>
              </a:xfrm>
            </p:grpSpPr>
            <p:sp>
              <p:nvSpPr>
                <p:cNvPr id="107" name="Line 2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8" name="Group 26"/>
                <p:cNvGrpSpPr>
                  <a:grpSpLocks/>
                </p:cNvGrpSpPr>
                <p:nvPr/>
              </p:nvGrpSpPr>
              <p:grpSpPr bwMode="auto">
                <a:xfrm>
                  <a:off x="11337" y="3330"/>
                  <a:ext cx="1266" cy="956"/>
                  <a:chOff x="10845" y="3598"/>
                  <a:chExt cx="1011" cy="956"/>
                </a:xfrm>
              </p:grpSpPr>
              <p:sp>
                <p:nvSpPr>
                  <p:cNvPr id="109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45" y="3598"/>
                    <a:ext cx="1011" cy="64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ru-RU" sz="4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ru-RU" sz="4800" b="1" cap="all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2400" b="1" cap="all" baseline="-25000" dirty="0" err="1" smtClean="0">
                        <a:latin typeface="Times New Roman" pitchFamily="18" charset="0"/>
                        <a:cs typeface="Times New Roman" pitchFamily="18" charset="0"/>
                      </a:rPr>
                      <a:t>имп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5" y="4103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6" name="Line 2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1" name="Group 21"/>
          <p:cNvGrpSpPr>
            <a:grpSpLocks/>
          </p:cNvGrpSpPr>
          <p:nvPr/>
        </p:nvGrpSpPr>
        <p:grpSpPr bwMode="auto">
          <a:xfrm>
            <a:off x="285720" y="4286256"/>
            <a:ext cx="2584598" cy="992211"/>
            <a:chOff x="5421" y="608"/>
            <a:chExt cx="1792" cy="1116"/>
          </a:xfrm>
        </p:grpSpPr>
        <p:sp>
          <p:nvSpPr>
            <p:cNvPr id="112" name="Text Box 22"/>
            <p:cNvSpPr txBox="1">
              <a:spLocks noChangeArrowheads="1"/>
            </p:cNvSpPr>
            <p:nvPr/>
          </p:nvSpPr>
          <p:spPr bwMode="auto">
            <a:xfrm>
              <a:off x="5421" y="993"/>
              <a:ext cx="936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 m</a:t>
              </a:r>
              <a:r>
                <a:rPr lang="ru-RU" sz="3200" b="1" baseline="-25000" dirty="0" err="1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Group 23"/>
            <p:cNvGrpSpPr>
              <a:grpSpLocks/>
            </p:cNvGrpSpPr>
            <p:nvPr/>
          </p:nvGrpSpPr>
          <p:grpSpPr bwMode="auto">
            <a:xfrm>
              <a:off x="6167" y="608"/>
              <a:ext cx="1046" cy="1116"/>
              <a:chOff x="2743" y="3029"/>
              <a:chExt cx="1046" cy="1116"/>
            </a:xfrm>
          </p:grpSpPr>
          <p:grpSp>
            <p:nvGrpSpPr>
              <p:cNvPr id="114" name="Group 24"/>
              <p:cNvGrpSpPr>
                <a:grpSpLocks/>
              </p:cNvGrpSpPr>
              <p:nvPr/>
            </p:nvGrpSpPr>
            <p:grpSpPr bwMode="auto">
              <a:xfrm>
                <a:off x="2743" y="3029"/>
                <a:ext cx="1046" cy="1116"/>
                <a:chOff x="11337" y="3330"/>
                <a:chExt cx="1266" cy="1116"/>
              </a:xfrm>
            </p:grpSpPr>
            <p:sp>
              <p:nvSpPr>
                <p:cNvPr id="116" name="Line 2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7" name="Group 26"/>
                <p:cNvGrpSpPr>
                  <a:grpSpLocks/>
                </p:cNvGrpSpPr>
                <p:nvPr/>
              </p:nvGrpSpPr>
              <p:grpSpPr bwMode="auto">
                <a:xfrm>
                  <a:off x="11337" y="3330"/>
                  <a:ext cx="1266" cy="1116"/>
                  <a:chOff x="10845" y="3598"/>
                  <a:chExt cx="1011" cy="1116"/>
                </a:xfrm>
              </p:grpSpPr>
              <p:sp>
                <p:nvSpPr>
                  <p:cNvPr id="118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45" y="3598"/>
                    <a:ext cx="1011" cy="64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ru-RU" sz="2000" b="1" cap="all" baseline="-25000" dirty="0" err="1" smtClean="0">
                        <a:latin typeface="Times New Roman" pitchFamily="18" charset="0"/>
                        <a:cs typeface="Times New Roman" pitchFamily="18" charset="0"/>
                      </a:rPr>
                      <a:t>общ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9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47" y="4263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15" name="Line 2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961572" y="6453336"/>
            <a:ext cx="1182428" cy="404664"/>
          </a:xfrm>
          <a:prstGeom prst="rect">
            <a:avLst/>
          </a:prstGeom>
          <a:solidFill>
            <a:schemeClr val="bg2">
              <a:alpha val="32001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ПРЗ 4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52451E-6 L 0.38333 0.64061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3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20999E-6 L -0.53768 0.65333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00" y="3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7" grpId="1" animBg="1"/>
      <p:bldP spid="25" grpId="0"/>
      <p:bldP spid="26" grpId="0"/>
      <p:bldP spid="27" grpId="0"/>
      <p:bldP spid="5150" grpId="0"/>
      <p:bldP spid="40" grpId="0"/>
      <p:bldP spid="41" grpId="0"/>
      <p:bldP spid="99" grpId="0"/>
      <p:bldP spid="130" grpId="0" animBg="1"/>
      <p:bldP spid="39" grpId="0"/>
      <p:bldP spid="39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8256</TotalTime>
  <Words>1204</Words>
  <Application>Microsoft Office PowerPoint</Application>
  <PresentationFormat>Экран (4:3)</PresentationFormat>
  <Paragraphs>200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Student</cp:lastModifiedBy>
  <cp:revision>1163</cp:revision>
  <dcterms:created xsi:type="dcterms:W3CDTF">2009-11-04T14:29:22Z</dcterms:created>
  <dcterms:modified xsi:type="dcterms:W3CDTF">2017-11-08T03:00:56Z</dcterms:modified>
</cp:coreProperties>
</file>