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1" r:id="rId1"/>
  </p:sldMasterIdLst>
  <p:notesMasterIdLst>
    <p:notesMasterId r:id="rId43"/>
  </p:notesMasterIdLst>
  <p:sldIdLst>
    <p:sldId id="311" r:id="rId2"/>
    <p:sldId id="415" r:id="rId3"/>
    <p:sldId id="424" r:id="rId4"/>
    <p:sldId id="316" r:id="rId5"/>
    <p:sldId id="373" r:id="rId6"/>
    <p:sldId id="417" r:id="rId7"/>
    <p:sldId id="392" r:id="rId8"/>
    <p:sldId id="418" r:id="rId9"/>
    <p:sldId id="394" r:id="rId10"/>
    <p:sldId id="419" r:id="rId11"/>
    <p:sldId id="395" r:id="rId12"/>
    <p:sldId id="420" r:id="rId13"/>
    <p:sldId id="396" r:id="rId14"/>
    <p:sldId id="421" r:id="rId15"/>
    <p:sldId id="397" r:id="rId16"/>
    <p:sldId id="422" r:id="rId17"/>
    <p:sldId id="398" r:id="rId18"/>
    <p:sldId id="423" r:id="rId19"/>
    <p:sldId id="399" r:id="rId20"/>
    <p:sldId id="400" r:id="rId21"/>
    <p:sldId id="402" r:id="rId22"/>
    <p:sldId id="403" r:id="rId23"/>
    <p:sldId id="404" r:id="rId24"/>
    <p:sldId id="405" r:id="rId25"/>
    <p:sldId id="406" r:id="rId26"/>
    <p:sldId id="414" r:id="rId27"/>
    <p:sldId id="413" r:id="rId28"/>
    <p:sldId id="407" r:id="rId29"/>
    <p:sldId id="412" r:id="rId30"/>
    <p:sldId id="426" r:id="rId31"/>
    <p:sldId id="427" r:id="rId32"/>
    <p:sldId id="425" r:id="rId33"/>
    <p:sldId id="401" r:id="rId34"/>
    <p:sldId id="388" r:id="rId35"/>
    <p:sldId id="389" r:id="rId36"/>
    <p:sldId id="390" r:id="rId37"/>
    <p:sldId id="391" r:id="rId38"/>
    <p:sldId id="393" r:id="rId39"/>
    <p:sldId id="384" r:id="rId40"/>
    <p:sldId id="385" r:id="rId41"/>
    <p:sldId id="386" r:id="rId42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00FF"/>
    <a:srgbClr val="006600"/>
    <a:srgbClr val="003300"/>
    <a:srgbClr val="220FB1"/>
    <a:srgbClr val="0014AC"/>
    <a:srgbClr val="000099"/>
    <a:srgbClr val="66CCFF"/>
    <a:srgbClr val="0033CC"/>
    <a:srgbClr val="000000"/>
    <a:srgbClr val="365D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4" autoAdjust="0"/>
    <p:restoredTop sz="94600" autoAdjust="0"/>
  </p:normalViewPr>
  <p:slideViewPr>
    <p:cSldViewPr>
      <p:cViewPr>
        <p:scale>
          <a:sx n="68" d="100"/>
          <a:sy n="68" d="100"/>
        </p:scale>
        <p:origin x="-57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5.png"/><Relationship Id="rId4" Type="http://schemas.openxmlformats.org/officeDocument/2006/relationships/audio" Target="../media/audio1.wav"/><Relationship Id="rId9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9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728" y="500042"/>
            <a:ext cx="5857916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СР по темам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№1-9</a:t>
            </a:r>
          </a:p>
          <a:p>
            <a:pPr marL="0" indent="0" algn="ctr">
              <a:spcBef>
                <a:spcPts val="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50баллов </a:t>
            </a:r>
          </a:p>
          <a:p>
            <a:pPr marL="0" indent="0" algn="ctr">
              <a:spcBef>
                <a:spcPts val="0"/>
              </a:spcBef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Гр1,  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0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</a:pPr>
            <a:r>
              <a:rPr lang="ru-RU" sz="4000" dirty="0" smtClean="0">
                <a:solidFill>
                  <a:schemeClr val="tx1"/>
                </a:solidFill>
                <a:latin typeface="Times New Roman"/>
              </a:rPr>
              <a:t>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128 </a:t>
            </a:r>
            <a:r>
              <a:rPr lang="nn-NO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 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130 </a:t>
            </a:r>
            <a:r>
              <a:rPr lang="nn-NO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131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 132 </a:t>
            </a:r>
            <a:r>
              <a:rPr lang="nn-NO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fr-FR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spcBef>
                <a:spcPts val="0"/>
              </a:spcBef>
            </a:pPr>
            <a:endParaRPr lang="ru-RU" sz="28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2550" marR="17463" lvl="1" indent="-8255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Колебания силы тока в колебательном контуре происходят с циклической  частотой  2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Чему равен период колебаний силы тока?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введите в с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точностью до десятых.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929190" y="4286256"/>
            <a:ext cx="15568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3571876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1Гц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2857496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2285993"/>
            <a:ext cx="2857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" grpId="0"/>
      <p:bldP spid="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500098" y="0"/>
            <a:ext cx="9787006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0850" marR="17463" lvl="1" indent="6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гармонических колебаниях вдоль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координата тела изменяется по закону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х=4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2t (м).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</a:t>
            </a:r>
          </a:p>
          <a:p>
            <a:pPr marL="971550" marR="17463" lvl="1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928802"/>
            <a:ext cx="3892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4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2t   (м).</a:t>
            </a:r>
            <a:endParaRPr lang="ru-RU" sz="4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98780" y="2571744"/>
            <a:ext cx="28857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79574" y="3165508"/>
            <a:ext cx="30877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sin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2910" y="2650574"/>
            <a:ext cx="17924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14348" y="3222078"/>
            <a:ext cx="19191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929066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46618" y="1928802"/>
            <a:ext cx="2440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4(м).</a:t>
            </a:r>
            <a:endParaRPr lang="ru-RU" sz="40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643570" y="2643182"/>
            <a:ext cx="22124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8м/с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577589" y="3286124"/>
            <a:ext cx="32367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16,0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/>
      <p:bldP spid="4" grpId="0"/>
      <p:bldP spid="4" grpId="1"/>
      <p:bldP spid="5" grpId="0"/>
      <p:bldP spid="5" grpId="1"/>
      <p:bldP spid="6" grpId="0"/>
      <p:bldP spid="7" grpId="0"/>
      <p:bldP spid="8" grpId="0"/>
      <p:bldP spid="9" grpId="0"/>
      <p:bldP spid="10" grpId="0"/>
      <p:bldP spid="11" grpId="0"/>
      <p:bldP spid="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500098" y="0"/>
            <a:ext cx="9787006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0850" marR="17463" lvl="1" indent="6350">
              <a:spcAft>
                <a:spcPts val="1000"/>
              </a:spcAft>
              <a:buFontTx/>
              <a:buAutoNum type="arabicPeriod" startAt="4"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гармонических колебаниях тела вдоль оси Ох  ускорение изменяется по закону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40 cos2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). Чему равна амплитуда изменений координаты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тела?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введите в м  с точностью до десятых.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714488"/>
            <a:ext cx="41905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en-US" sz="40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2t   (м).</a:t>
            </a:r>
            <a:endParaRPr lang="ru-RU" sz="4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55904" y="2643182"/>
            <a:ext cx="27879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3770" y="3521800"/>
            <a:ext cx="29722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00034" y="2708126"/>
            <a:ext cx="17924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14348" y="3578370"/>
            <a:ext cx="19191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4357694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46618" y="1785926"/>
            <a:ext cx="269657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10(м).</a:t>
            </a:r>
            <a:endParaRPr lang="ru-RU" sz="40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643570" y="2643182"/>
            <a:ext cx="24689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20м/с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577589" y="3506932"/>
            <a:ext cx="28520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/>
      <p:bldP spid="4" grpId="0"/>
      <p:bldP spid="4" grpId="1"/>
      <p:bldP spid="5" grpId="0"/>
      <p:bldP spid="5" grpId="1"/>
      <p:bldP spid="6" grpId="0"/>
      <p:bldP spid="7" grpId="0"/>
      <p:bldP spid="8" grpId="0"/>
      <p:bldP spid="9" grpId="0" animBg="1"/>
      <p:bldP spid="9" grpId="1" animBg="1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1113" lvl="0" indent="0" algn="l" defTabSz="914400" rtl="0" eaLnBrk="1" fontAlgn="base" latinLnBrk="0" hangingPunct="1">
              <a:lnSpc>
                <a:spcPct val="100000"/>
              </a:lnSpc>
              <a:spcBef>
                <a:spcPts val="5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Груз массой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подвешенный на пружине, совершает гармонические колебания с циклической частотой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ώ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циклическая частота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ώ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колебаний груза массой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16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на  той же пружине?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формулу и выберите ответ.  </a:t>
            </a:r>
          </a:p>
          <a:p>
            <a:pPr marL="0" marR="11113" lvl="0" indent="0" algn="l" defTabSz="914400" rtl="0" eaLnBrk="1" fontAlgn="base" latinLnBrk="0" hangingPunct="1">
              <a:lnSpc>
                <a:spcPct val="100000"/>
              </a:lnSpc>
              <a:spcBef>
                <a:spcPts val="5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A 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/4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Б.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ώ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=ώ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/2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В.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Г.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2ώ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Д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= 4ώ 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3429000"/>
            <a:ext cx="286649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009202" y="3481760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59763" y="3500438"/>
            <a:ext cx="24801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786314" y="3531970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643174" y="4214818"/>
            <a:ext cx="37907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. </a:t>
            </a:r>
            <a:r>
              <a:rPr lang="ru-RU" sz="44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44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400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4400" b="1" baseline="-25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58016" y="4286256"/>
            <a:ext cx="607859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/>
      <p:bldP spid="5" grpId="0"/>
      <p:bldP spid="7" grpId="0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11113">
              <a:spcBef>
                <a:spcPts val="588"/>
              </a:spcBef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Груз,  подвешенный на пружине жесткостью k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,  совершает гармонические колебания с циклической частотой ώ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Чему равна циклическая частота ώ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колебаний того же груза на пружине жесткостью k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16 k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? Запишите формулу и выберите ответ.  </a:t>
            </a:r>
          </a:p>
          <a:p>
            <a:pPr marR="11113">
              <a:spcBef>
                <a:spcPts val="588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.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4     Б.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2     В.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Г.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Д.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4ώ 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11113" lvl="0" indent="0" algn="l" defTabSz="914400" rtl="0" eaLnBrk="1" fontAlgn="base" latinLnBrk="0" hangingPunct="1">
              <a:lnSpc>
                <a:spcPct val="100000"/>
              </a:lnSpc>
              <a:spcBef>
                <a:spcPts val="5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3802567"/>
            <a:ext cx="286649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009202" y="3855327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59763" y="3874005"/>
            <a:ext cx="24801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786314" y="3926741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643174" y="4588385"/>
            <a:ext cx="3363421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ώ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4ώ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58016" y="4659823"/>
            <a:ext cx="607859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/>
      <p:bldP spid="5" grpId="0"/>
      <p:bldP spid="7" grpId="0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 изменится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колебаний математического маятника, если  его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16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раза?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Запишите формулу и выберите ответ.                       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2 раза.</a:t>
            </a:r>
          </a:p>
          <a:p>
            <a:pPr marL="457200" marR="17463" lvl="1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4 раза.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</a:t>
            </a:r>
          </a:p>
          <a:p>
            <a:pPr marL="457200" marR="17463" lvl="1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Уменьшится  в 4 раза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158" y="2857496"/>
            <a:ext cx="28825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143109" y="2910256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14348" y="4000504"/>
            <a:ext cx="22082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57356" y="4071942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960078" y="3997115"/>
            <a:ext cx="5469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Уменьшится  в 4 раза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2857496"/>
            <a:ext cx="4743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Увеличится в 4 раза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1142976" y="4714884"/>
            <a:ext cx="50006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3" grpId="0"/>
      <p:bldP spid="5" grpId="0"/>
      <p:bldP spid="7" grpId="0"/>
      <p:bldP spid="8" grpId="0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19050" algn="just">
              <a:lnSpc>
                <a:spcPct val="830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изменится   период  колебаний   математического   маятника,  если его длину уменьшить в 16 раз?  Запишите формулу и выберите ответ.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R="19050" algn="just">
              <a:lnSpc>
                <a:spcPct val="83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Не изменится.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Увеличится в 4 раза.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Уменьшится  в 4 раза.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158" y="2857496"/>
            <a:ext cx="28825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143109" y="2910256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14348" y="4000504"/>
            <a:ext cx="22082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57356" y="4071942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357554" y="2786058"/>
            <a:ext cx="5469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Уменьшится  в 4 раза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4000504"/>
            <a:ext cx="4743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Увеличится в 4 раза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1142976" y="4714884"/>
            <a:ext cx="50006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3" grpId="0"/>
      <p:bldP spid="5" grpId="0"/>
      <p:bldP spid="7" grpId="0"/>
      <p:bldP spid="8" grpId="0"/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Проволочная прямоугольная рамка вращается с постоянной скоростью в однородном  магнитном  поле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( рис.2).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из графиков, приведенных 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рисунке 3,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соответствует зависимости силы тока в рамке от времени?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071678"/>
            <a:ext cx="2636377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2143116"/>
            <a:ext cx="6572264" cy="226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643702" y="2357430"/>
            <a:ext cx="492443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4500594"/>
            <a:ext cx="914400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— постоянный ток</a:t>
            </a:r>
          </a:p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— линейно нарастающий ток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— в электромеханическом индукционном генераторе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 — Пульсирующий ток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9050" indent="-457200" algn="just">
              <a:lnSpc>
                <a:spcPct val="85000"/>
              </a:lnSpc>
              <a:spcAft>
                <a:spcPts val="1000"/>
              </a:spcAft>
              <a:buAutoNum type="arabicPeriod" startAt="7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Ротор генератора переменного тока вращается в однородном магнитном поле. Как изменится амплитуда ЭДС индукции при увеличении частоты его вращения в 4 раза?      </a:t>
            </a:r>
          </a:p>
          <a:p>
            <a:pPr marL="457200" marR="19050" indent="-457200" algn="just">
              <a:lnSpc>
                <a:spcPct val="8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Не изменится.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Увеличится в 4 раза.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Уменьшится в 2 раза.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Уменьшится  в 4 раза.</a:t>
            </a: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2071678"/>
            <a:ext cx="492443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2071678"/>
            <a:ext cx="4643438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6988"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 = 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lang="en-US" sz="4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572364" y="2285992"/>
            <a:ext cx="1571636" cy="78579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6988" lvl="0">
              <a:spcAft>
                <a:spcPts val="100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Т№5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2786058"/>
            <a:ext cx="5000628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26988"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4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 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lang="en-US" sz="4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" grpId="0" animBg="1"/>
      <p:bldP spid="6" grpId="0"/>
      <p:bldP spid="8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из приведенных графиков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выражает зависимость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активного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сопротивления в цепи переменного тока 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500174"/>
            <a:ext cx="913913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85720" y="3857628"/>
            <a:ext cx="37084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Активного -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714884"/>
            <a:ext cx="45195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индуктивного -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6" name="Rectangle 26"/>
          <p:cNvSpPr>
            <a:spLocks noChangeArrowheads="1"/>
          </p:cNvSpPr>
          <p:nvPr/>
        </p:nvSpPr>
        <p:spPr bwMode="auto">
          <a:xfrm>
            <a:off x="5072066" y="4572008"/>
            <a:ext cx="18838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643578"/>
            <a:ext cx="38308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ёмкостного -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202108" y="5429264"/>
            <a:ext cx="1870090" cy="1119502"/>
            <a:chOff x="4202108" y="5429264"/>
            <a:chExt cx="1870090" cy="1119502"/>
          </a:xfrm>
        </p:grpSpPr>
        <p:sp>
          <p:nvSpPr>
            <p:cNvPr id="8" name="Text Box 24"/>
            <p:cNvSpPr txBox="1">
              <a:spLocks noChangeArrowheads="1"/>
            </p:cNvSpPr>
            <p:nvPr/>
          </p:nvSpPr>
          <p:spPr bwMode="auto">
            <a:xfrm>
              <a:off x="4202108" y="5599436"/>
              <a:ext cx="9286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40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25"/>
            <p:cNvSpPr txBox="1">
              <a:spLocks noChangeArrowheads="1"/>
            </p:cNvSpPr>
            <p:nvPr/>
          </p:nvSpPr>
          <p:spPr bwMode="auto">
            <a:xfrm>
              <a:off x="5117153" y="5429264"/>
              <a:ext cx="442276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26"/>
            <p:cNvSpPr txBox="1">
              <a:spLocks noChangeArrowheads="1"/>
            </p:cNvSpPr>
            <p:nvPr/>
          </p:nvSpPr>
          <p:spPr bwMode="auto">
            <a:xfrm>
              <a:off x="4987925" y="5885188"/>
              <a:ext cx="1084273" cy="663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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rot="10800000">
              <a:off x="5059364" y="5956626"/>
              <a:ext cx="642942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Скругленный прямоугольник 11"/>
          <p:cNvSpPr/>
          <p:nvPr/>
        </p:nvSpPr>
        <p:spPr>
          <a:xfrm>
            <a:off x="1785918" y="1500174"/>
            <a:ext cx="1643074" cy="1571636"/>
          </a:xfrm>
          <a:prstGeom prst="roundRect">
            <a:avLst/>
          </a:prstGeom>
          <a:solidFill>
            <a:schemeClr val="bg2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29454" y="1643050"/>
            <a:ext cx="2214546" cy="1857388"/>
          </a:xfrm>
          <a:prstGeom prst="roundRect">
            <a:avLst/>
          </a:prstGeom>
          <a:solidFill>
            <a:schemeClr val="bg2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2357422" y="2071678"/>
            <a:ext cx="2143140" cy="207170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39593E-6 L -0.55121 -0.53516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" y="-2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25532E-7 L 0.12725 -0.65611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3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6" grpId="0"/>
      <p:bldP spid="6" grpId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№11-1     КОЛЕБАНИЯ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общего и в чем  отличие  механических  электромагнитных  и тепловых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колебаний?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общего и в чем отличие между свободными, вынужденными и  автоколебаниями?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характеризуют  колебания   амплитуда,   частота, период,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циклическая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частота, фаза.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Условия существования колебаний пружинного маятника.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5.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возникают колебания мат. маятника?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6.Какие физические процессы определяют колебания в L-C контуре?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(т28)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.От чего зависят величины периодов и частот колебаний м.м., пр.м. к.к.?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.Взаимосвязь фаз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объяснить возникновение резонанса?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возникает ЭДС индукция в рамке, вращающейся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поле?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чем отличие и что общего у активного и реактивного сопротивления? (Фазы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Действующие значения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чем  его  отличие  от  значения постоянного тока, при котором выделяется такая же энергия?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общего и в чем отличие у емкостного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индуктивного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сопротивлений?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.Как изменить емкостное сопротивление? /физика, формула/.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изменить индуктивное сопротивление? /физика, формула/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16.Закон Ома для полной цепи переменного тока и другие виды соответствующего закона.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Резонанс в цепи переменного тока и его объяснение.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.Как работает автоколебательная система?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лампового генератора. Как изменить частоту  и  амплитуду выходного сигнала?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трансформатора. Как уменьшить потери при его работе?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Х.Х. трансформатора.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Р.Х. трансформатора.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Потери при  передаче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энергии на расстояния. Зачем повышают U и переходят на постоянный ток?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.Что общего и в чем отличие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электро-механич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индукционного генератора 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электродвигателя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станций. Какие и где выгоднее строить?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энергии. Как ее экономить?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Гармонич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 их характеристики.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Преобразования энергии в  к.к.; в пружинном в нитяном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маятниках.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9.  Активное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сопротивление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10 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включено в цепь переменного тока с частотой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50 Гц.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амплитуда колебаний силы тока при амплитуде колебаний напряжения на выводах активного сопротивления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60 В?</a:t>
            </a: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амперах с точностью до десятых.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57224" y="2285992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77824" y="1928802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458458" y="2643182"/>
            <a:ext cx="2613476" cy="642942"/>
            <a:chOff x="2571736" y="3643314"/>
            <a:chExt cx="2613476" cy="785818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571736" y="3643314"/>
              <a:ext cx="261347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973068" y="3714752"/>
              <a:ext cx="171451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единительная линия 7"/>
          <p:cNvCxnSpPr/>
          <p:nvPr/>
        </p:nvCxnSpPr>
        <p:spPr>
          <a:xfrm>
            <a:off x="1714480" y="2571744"/>
            <a:ext cx="185738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143372" y="2285992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929190" y="2000240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032160" y="2619042"/>
            <a:ext cx="828000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5047926" y="2555978"/>
            <a:ext cx="78581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215206" y="2214554"/>
            <a:ext cx="1571636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7858148" y="3071810"/>
            <a:ext cx="571504" cy="73025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88423" y="2714808"/>
            <a:ext cx="1369197" cy="571504"/>
          </a:xfrm>
          <a:prstGeom prst="round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3" grpId="0"/>
      <p:bldP spid="4" grpId="0"/>
      <p:bldP spid="9" grpId="0"/>
      <p:bldP spid="10" grpId="0"/>
      <p:bldP spid="13" grpId="0"/>
      <p:bldP spid="15" grpId="0"/>
      <p:bldP spid="16" grpId="0" animBg="1"/>
      <p:bldP spid="16" grpId="1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амплитуда колебаний силы тока,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протекающего через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катушку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активное сопротивление которой равно нулю, если при неизменной амплитуде колебаний напряжения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частоту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колебаний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увеличить в 4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  в  4  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 в  4   раза.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Не   изменится.</a:t>
            </a: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42910" y="2500306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63510" y="2143116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244144" y="2857496"/>
            <a:ext cx="2613476" cy="642942"/>
            <a:chOff x="2571736" y="3643314"/>
            <a:chExt cx="2613476" cy="785818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571736" y="3643314"/>
              <a:ext cx="261347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973068" y="3714752"/>
              <a:ext cx="171451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единительная линия 7"/>
          <p:cNvCxnSpPr/>
          <p:nvPr/>
        </p:nvCxnSpPr>
        <p:spPr>
          <a:xfrm>
            <a:off x="1500166" y="2786058"/>
            <a:ext cx="185738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042204" y="2571744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162804" y="2214554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206568" y="2699836"/>
            <a:ext cx="92869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899460" y="2857496"/>
            <a:ext cx="1008000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6265156" y="2586528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7385756" y="2229338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303392" y="2801824"/>
            <a:ext cx="114300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L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7122412" y="2872280"/>
            <a:ext cx="1332000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994903" y="3506932"/>
            <a:ext cx="55061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Уменьшится в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раза.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285984" y="3500438"/>
            <a:ext cx="569387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428596" y="4551372"/>
            <a:ext cx="9286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1343641" y="4381200"/>
            <a:ext cx="4422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1214413" y="4837124"/>
            <a:ext cx="1084273" cy="6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10800000">
            <a:off x="1285852" y="4908562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14348" y="5429264"/>
            <a:ext cx="5394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в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раза. </a:t>
            </a:r>
            <a:endParaRPr lang="ru-RU" sz="4000" dirty="0"/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285984" y="4572008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3071802" y="4643446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3786182" y="4607821"/>
            <a:ext cx="1084273" cy="6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/>
      <p:bldP spid="4" grpId="0"/>
      <p:bldP spid="9" grpId="0"/>
      <p:bldP spid="10" grpId="0"/>
      <p:bldP spid="12" grpId="0"/>
      <p:bldP spid="15" grpId="0"/>
      <p:bldP spid="16" grpId="0"/>
      <p:bldP spid="17" grpId="0"/>
      <p:bldP spid="17" grpId="1"/>
      <p:bldP spid="20" grpId="0"/>
      <p:bldP spid="21" grpId="0" animBg="1"/>
      <p:bldP spid="21" grpId="1" animBg="1"/>
      <p:bldP spid="22" grpId="0"/>
      <p:bldP spid="23" grpId="0"/>
      <p:bldP spid="24" grpId="0"/>
      <p:bldP spid="26" grpId="0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11.  Действующее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значение напряжения на участке цепи переменного тока равно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20 В.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колебания напряжения на этом участке цепи?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амперах с точностью до целых.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86116" y="2571744"/>
            <a:ext cx="1571894" cy="1214446"/>
            <a:chOff x="6357950" y="4286256"/>
            <a:chExt cx="1571894" cy="1214446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6357950" y="4286256"/>
              <a:ext cx="1571894" cy="1214446"/>
              <a:chOff x="13612" y="4389"/>
              <a:chExt cx="1438" cy="934"/>
            </a:xfrm>
          </p:grpSpPr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13612" y="4654"/>
                <a:ext cx="950" cy="5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Group 5"/>
              <p:cNvGrpSpPr>
                <a:grpSpLocks/>
              </p:cNvGrpSpPr>
              <p:nvPr/>
            </p:nvGrpSpPr>
            <p:grpSpPr bwMode="auto">
              <a:xfrm>
                <a:off x="14331" y="4389"/>
                <a:ext cx="719" cy="934"/>
                <a:chOff x="14331" y="4389"/>
                <a:chExt cx="719" cy="934"/>
              </a:xfrm>
            </p:grpSpPr>
            <p:grpSp>
              <p:nvGrpSpPr>
                <p:cNvPr id="11" name="Group 6"/>
                <p:cNvGrpSpPr>
                  <a:grpSpLocks/>
                </p:cNvGrpSpPr>
                <p:nvPr/>
              </p:nvGrpSpPr>
              <p:grpSpPr bwMode="auto">
                <a:xfrm>
                  <a:off x="14331" y="4389"/>
                  <a:ext cx="719" cy="934"/>
                  <a:chOff x="14523" y="4389"/>
                  <a:chExt cx="719" cy="934"/>
                </a:xfrm>
              </p:grpSpPr>
              <p:sp>
                <p:nvSpPr>
                  <p:cNvPr id="13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23" y="4389"/>
                    <a:ext cx="719" cy="4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61" y="4885"/>
                    <a:ext cx="623" cy="4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2" name="Line 9"/>
                <p:cNvSpPr>
                  <a:spLocks noChangeShapeType="1"/>
                </p:cNvSpPr>
                <p:nvPr/>
              </p:nvSpPr>
              <p:spPr bwMode="auto">
                <a:xfrm>
                  <a:off x="14675" y="4938"/>
                  <a:ext cx="28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8" name="Прямая соединительная линия 7"/>
            <p:cNvCxnSpPr/>
            <p:nvPr/>
          </p:nvCxnSpPr>
          <p:spPr>
            <a:xfrm>
              <a:off x="7322269" y="4929198"/>
              <a:ext cx="428628" cy="1588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3357554" y="2938528"/>
            <a:ext cx="314816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274505" y="2881434"/>
            <a:ext cx="1038456" cy="73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4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6072198" y="2786058"/>
            <a:ext cx="1785950" cy="73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=28,2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В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6429388" y="3571876"/>
            <a:ext cx="714380" cy="73464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28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5" grpId="0" animBg="1"/>
      <p:bldP spid="16" grpId="0"/>
      <p:bldP spid="18" grpId="0"/>
      <p:bldP spid="19" grpId="0" animBg="1"/>
      <p:bldP spid="1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12. На рисунке 5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изображена схема лампового генератора. Укажите элемент схемы генератора, за счет энергии которого поддерживаются незатухающие электрические колебания.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5286348" y="2000240"/>
            <a:ext cx="3857652" cy="4541058"/>
            <a:chOff x="2857488" y="2102652"/>
            <a:chExt cx="3857652" cy="4326744"/>
          </a:xfrm>
        </p:grpSpPr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488" y="2102652"/>
              <a:ext cx="3857652" cy="4108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4143372" y="5857892"/>
              <a:ext cx="1357322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2643182"/>
            <a:ext cx="492919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— источник энергии</a:t>
            </a:r>
          </a:p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— ключ /триод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— Катушка обратной связи</a:t>
            </a:r>
          </a:p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— колебательный контур</a:t>
            </a:r>
          </a:p>
          <a:p>
            <a:pPr marL="0" marR="26988" lvl="0" indent="0" algn="l" defTabSz="914400" rtl="0" eaLnBrk="1" fontAlgn="base" latinLnBrk="0" hangingPunct="1"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5 -  накал в триоде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286644" y="5429264"/>
            <a:ext cx="50006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6" grpId="0"/>
      <p:bldP spid="7" grpId="0" animBg="1"/>
      <p:bldP spid="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колебаниях вдоль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Ох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 тела изменяется по закону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cos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(м/с).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амплитуда колебаний ускорения?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1817" y="1857364"/>
            <a:ext cx="4318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cos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(м/с) </a:t>
            </a:r>
            <a:endParaRPr lang="ru-RU" sz="40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83733" y="4250443"/>
            <a:ext cx="26196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66858" y="2469497"/>
            <a:ext cx="307327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sin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42910" y="4293648"/>
            <a:ext cx="16642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14348" y="2514192"/>
            <a:ext cx="17924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9795" y="3202811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5072074"/>
            <a:ext cx="26965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(м).</a:t>
            </a:r>
            <a:endParaRPr lang="ru-RU" sz="40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286380" y="1892989"/>
            <a:ext cx="24689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60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94464" y="2411988"/>
            <a:ext cx="31085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42910" y="5072074"/>
            <a:ext cx="11176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60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559917" y="5036449"/>
            <a:ext cx="11112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500826" y="3286124"/>
            <a:ext cx="1082348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4" grpId="0"/>
      <p:bldP spid="5" grpId="0"/>
      <p:bldP spid="6" grpId="0"/>
      <p:bldP spid="6" grpId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2541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электрических колебаниях в колебательном контуре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максимальное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значение энергии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электрического поля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конденсатора равно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150 Дж,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максимальное значение энергии магнитного поля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катушки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150 Дж.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полная энергия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электромагнитного поля контура?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Дж  с точностью до целых.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6050" y="1785926"/>
            <a:ext cx="1875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1785926"/>
            <a:ext cx="1875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Дж.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1785926"/>
            <a:ext cx="87716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3600" dirty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3000372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2541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колебаниях тела на пружине максимальное значение его кинетической энергии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130 Дж.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максимальное значение потенциальной энергии сжатой пружины?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Дж  с точностью до 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43174" y="5214950"/>
            <a:ext cx="1875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260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Дж.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5214950"/>
            <a:ext cx="1875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Дж.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00826" y="5143512"/>
            <a:ext cx="877163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"/>
                            </p:stCondLst>
                            <p:childTnLst>
                              <p:par>
                                <p:cTn id="3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"/>
                            </p:stCondLst>
                            <p:childTnLst>
                              <p:par>
                                <p:cTn id="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3" grpId="0"/>
      <p:bldP spid="3" grpId="1"/>
      <p:bldP spid="4" grpId="0"/>
      <p:bldP spid="5" grpId="0" animBg="1"/>
      <p:bldP spid="5" grpId="1" animBg="1"/>
      <p:bldP spid="14339" grpId="0"/>
      <p:bldP spid="7" grpId="0"/>
      <p:bldP spid="7" grpId="1"/>
      <p:bldP spid="8" grpId="0"/>
      <p:bldP spid="9" grpId="0" animBg="1"/>
      <p:bldP spid="9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-24"/>
            <a:ext cx="9144000" cy="228601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2541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  колебаниях   нитяного маятника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значение  кинетической энергии 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максимальное значение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общей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механической  энергии маятника?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Дж  с точностью до целых.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572132" y="1857364"/>
            <a:ext cx="3143272" cy="2286016"/>
            <a:chOff x="9102" y="2144"/>
            <a:chExt cx="2856" cy="229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098" y="2144"/>
              <a:ext cx="491" cy="47"/>
              <a:chOff x="9957" y="2144"/>
              <a:chExt cx="491" cy="47"/>
            </a:xfrm>
          </p:grpSpPr>
          <p:sp>
            <p:nvSpPr>
              <p:cNvPr id="24582" name="Line 6"/>
              <p:cNvSpPr>
                <a:spLocks noChangeShapeType="1"/>
              </p:cNvSpPr>
              <p:nvPr/>
            </p:nvSpPr>
            <p:spPr bwMode="auto">
              <a:xfrm>
                <a:off x="9957" y="2191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3" name="Line 7"/>
              <p:cNvSpPr>
                <a:spLocks noChangeShapeType="1"/>
              </p:cNvSpPr>
              <p:nvPr/>
            </p:nvSpPr>
            <p:spPr bwMode="auto">
              <a:xfrm>
                <a:off x="9973" y="2144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4" name="Oval 8"/>
            <p:cNvSpPr>
              <a:spLocks noChangeArrowheads="1"/>
            </p:cNvSpPr>
            <p:nvPr/>
          </p:nvSpPr>
          <p:spPr bwMode="auto">
            <a:xfrm>
              <a:off x="10221" y="4243"/>
              <a:ext cx="245" cy="1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9102" y="2221"/>
              <a:ext cx="1226" cy="1946"/>
              <a:chOff x="8946" y="2221"/>
              <a:chExt cx="1226" cy="1946"/>
            </a:xfrm>
          </p:grpSpPr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Oval 11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8" name="Line 12"/>
            <p:cNvSpPr>
              <a:spLocks noChangeShapeType="1"/>
            </p:cNvSpPr>
            <p:nvPr/>
          </p:nvSpPr>
          <p:spPr bwMode="auto">
            <a:xfrm rot="20685604" flipH="1">
              <a:off x="10073" y="2258"/>
              <a:ext cx="540" cy="20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 rot="-3857792">
              <a:off x="10372" y="2231"/>
              <a:ext cx="1226" cy="1946"/>
              <a:chOff x="8946" y="2221"/>
              <a:chExt cx="1226" cy="1946"/>
            </a:xfrm>
          </p:grpSpPr>
          <p:sp>
            <p:nvSpPr>
              <p:cNvPr id="24590" name="Line 14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Oval 15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92" name="Arc 16"/>
            <p:cNvSpPr>
              <a:spLocks/>
            </p:cNvSpPr>
            <p:nvPr/>
          </p:nvSpPr>
          <p:spPr bwMode="auto">
            <a:xfrm flipV="1">
              <a:off x="9179" y="3864"/>
              <a:ext cx="2405" cy="52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19 w 43200"/>
                <a:gd name="T1" fmla="*/ 25296 h 25296"/>
                <a:gd name="T2" fmla="*/ 43200 w 43200"/>
                <a:gd name="T3" fmla="*/ 21600 h 25296"/>
                <a:gd name="T4" fmla="*/ 21600 w 43200"/>
                <a:gd name="T5" fmla="*/ 21600 h 25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5296" fill="none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5296" stroke="0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3" name="Arc 17"/>
            <p:cNvSpPr>
              <a:spLocks/>
            </p:cNvSpPr>
            <p:nvPr/>
          </p:nvSpPr>
          <p:spPr bwMode="auto">
            <a:xfrm rot="-1681111" flipH="1" flipV="1">
              <a:off x="10117" y="2574"/>
              <a:ext cx="169" cy="24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4303348" y="3214686"/>
            <a:ext cx="14830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855692" y="1714488"/>
            <a:ext cx="164500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4572032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2541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  колебаниях   маятника  максимальное значение  кинетической энергии  равно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50 Дж,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максимальное значение  потенциальной энергии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50 Дж.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Каково значение   полной энергии  системы, когда кинетическая энергия   приняла значение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 Дж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Дж  с точностью до 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21097250">
            <a:off x="1185596" y="3833284"/>
            <a:ext cx="1678665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Дж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17634" y="2653993"/>
            <a:ext cx="1071575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5400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5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1097250">
            <a:off x="1230243" y="3833285"/>
            <a:ext cx="1678665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Дж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34783E-7 L 0.22604 0.14593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0" y="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604 0.14593 L 0.3835 -0.04278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34" grpId="0"/>
      <p:bldP spid="34" grpId="1"/>
      <p:bldP spid="34" grpId="2"/>
      <p:bldP spid="35" grpId="0" animBg="1"/>
      <p:bldP spid="19" grpId="0"/>
      <p:bldP spid="20" grpId="0" animBg="1"/>
      <p:bldP spid="21" grpId="0" animBg="1"/>
      <p:bldP spid="21" grpId="1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груза, колеблющегося на невесомой пружине с жесткостью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 Н/м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скорость в момент прохождения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2353" y="3500438"/>
            <a:ext cx="1134986" cy="1214150"/>
            <a:chOff x="9757" y="3119"/>
            <a:chExt cx="544" cy="814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00300" y="34290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38134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2357430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787634" y="2285992"/>
            <a:ext cx="1926988" cy="1214150"/>
            <a:chOff x="9708" y="3119"/>
            <a:chExt cx="667" cy="814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9708" y="3119"/>
              <a:ext cx="66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786586" y="2214554"/>
            <a:ext cx="1785275" cy="1286421"/>
            <a:chOff x="9757" y="3014"/>
            <a:chExt cx="654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65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242370" y="258539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4643438" y="3714752"/>
            <a:ext cx="1926988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0,02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29388" y="371136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786578" y="3690041"/>
            <a:ext cx="178254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6500826" y="4357694"/>
            <a:ext cx="928694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143504" y="4357694"/>
            <a:ext cx="157163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0,0256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 rot="1174541">
            <a:off x="8344067" y="1030027"/>
            <a:ext cx="714380" cy="6339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1"/>
          <p:cNvSpPr txBox="1">
            <a:spLocks noChangeArrowheads="1"/>
          </p:cNvSpPr>
          <p:nvPr/>
        </p:nvSpPr>
        <p:spPr bwMode="auto">
          <a:xfrm>
            <a:off x="0" y="4786346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Математический маятник, отклоняясь от положения равновесия,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шарик маятника проходит положение равновесия?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 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7412" y="3714752"/>
            <a:ext cx="142872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" grpId="0"/>
      <p:bldP spid="50" grpId="0"/>
      <p:bldP spid="53" grpId="0"/>
      <p:bldP spid="55" grpId="0"/>
      <p:bldP spid="58" grpId="0"/>
      <p:bldP spid="60" grpId="0"/>
      <p:bldP spid="61" grpId="0"/>
      <p:bldP spid="62" grpId="0" animBg="1"/>
      <p:bldP spid="57" grpId="0"/>
      <p:bldP spid="5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15.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из перечисленных ниже колебаний являются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вынужденными: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</a:p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— колебания математического маятника,   </a:t>
            </a:r>
          </a:p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— колебания поршня в цилиндре автомобильного двигателя,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—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колебания силы тока в индукционном генераторе,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 — колебания силы тока в ламповом генераторе, </a:t>
            </a:r>
          </a:p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 —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колебания силы тока в колебательном контуре.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4214818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4.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1, 5.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3, 4.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2, 3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Среди ответов А—Г нет правильного.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214338"/>
            <a:ext cx="9144000" cy="734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№11-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КОЛЕБАНИЯ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//стр.11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общего и в чем  отличие  механических  электромагнитных  и тепловых колебаний?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общего и в чем отличие между свободными, вынужденными и  автоколебаниями?</a:t>
            </a:r>
            <a:endParaRPr kumimoji="0" lang="ru-RU" sz="2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характеризуют  колебания   амплитуда,   частота, период, циклическая частота, фаза.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 существования колебаний пружинного маятника.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возникают колебания мат. маятника?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.Какие физические процессы определяют колебания в L-C контуре?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7.От чего зависят величины периодов и частот колебаний м.м., пр.м. к.к.?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Взаимосвязь фаз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объяснить возникновение резонанса?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возникает ЭДС индукция в рамке, вращающейся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поле?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ДТЗ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1(1)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3(1),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стр.3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;3(2)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стр.4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;4(1,2),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стр5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; 5(1)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стр.6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5(2)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стр.8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6(1)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стр7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8(1-4)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стр9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8(5,6),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стр.13.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№11-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КОЛЕБАНИЯ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чем отличие и что общего у активного и реактивного сопротивления? (Фазы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Действующие значения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чем  его  отличие  от  значения постоянного тока, при котором выделяется такая же энергия?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общего и в чем отличие у емкостного и индуктивного сопротивлений?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.Как изменить емкостное сопротивление? /физика, формула/.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изменить индуктивное сопротивление? /физика, формула/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16.Закон Ома для полной цепи переменного тока и другие виды соответствующего закона.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Резонанс в цепи переменного тока и его объяснение.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.Как работает автоколебательная система?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лампового генератора. Как изменить частоту  и  амплитуду выходного сигнала?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трансформатора. Как уменьшить потери при его работе?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Зачёт №11-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КОЛЕБАНИЯ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Х.Х. трансформатора.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Р.Х. трансформатора.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Потери при  передаче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энергии на расстояния. Зачем повышают U и переходят на постоянный ток?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.Что общего и в чем отличие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эл.механич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индукционного генератора и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эл.двигателя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станций. Какие и где выгоднее строить?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энергии. Как ее экономить?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Гармонич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 их характеристики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Преобразования энергии в  к.к.; в пружинном  и в нитяном маятниках.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929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ДТЗ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25(1)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27(1),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стр.3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eaLnBrk="0" hangingPunct="0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27(2)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стр.4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28(1,2),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стр5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   </a:t>
            </a:r>
          </a:p>
          <a:p>
            <a:pPr lvl="0" eaLnBrk="0" hangingPunct="0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29(1)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стр.6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29(2)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стр.8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lvl="0" eaLnBrk="0" hangingPunct="0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30(1)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стр7</a:t>
            </a: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32(1-4)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стр9</a:t>
            </a: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hangingPunct="0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32(5,6),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стр.13.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857224" y="5500702"/>
            <a:ext cx="3143272" cy="857256"/>
          </a:xfrm>
          <a:prstGeom prst="roundRect">
            <a:avLst/>
          </a:prstGeom>
          <a:solidFill>
            <a:srgbClr val="00B0F0">
              <a:alpha val="31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43570" y="1357298"/>
            <a:ext cx="3143272" cy="64294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571480"/>
            <a:ext cx="24753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8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-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lang="en-US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i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6128" y="1467914"/>
            <a:ext cx="12442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=u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000496" y="4286256"/>
            <a:ext cx="45572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2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(период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…)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0843" y="1935296"/>
            <a:ext cx="42496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гармонически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484664" y="2356532"/>
            <a:ext cx="30299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sin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818696" y="2912270"/>
            <a:ext cx="31726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71538" y="3631510"/>
            <a:ext cx="34644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875413" y="1872232"/>
            <a:ext cx="30540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615384" y="1325038"/>
            <a:ext cx="35286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q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-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1/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757864" y="610682"/>
            <a:ext cx="26613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q/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i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000628" y="5572140"/>
            <a:ext cx="340291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…опытом…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000100" y="5572140"/>
            <a:ext cx="2709396" cy="769441"/>
            <a:chOff x="2721291" y="5941633"/>
            <a:chExt cx="2463788" cy="525496"/>
          </a:xfrm>
        </p:grpSpPr>
        <p:sp>
          <p:nvSpPr>
            <p:cNvPr id="9" name="Rectangle 1"/>
            <p:cNvSpPr>
              <a:spLocks noChangeArrowheads="1"/>
            </p:cNvSpPr>
            <p:nvPr/>
          </p:nvSpPr>
          <p:spPr bwMode="auto">
            <a:xfrm>
              <a:off x="2721291" y="5941633"/>
              <a:ext cx="2463788" cy="525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4345344" y="5977666"/>
              <a:ext cx="642942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714348" y="4572008"/>
            <a:ext cx="2367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4643438" y="4857760"/>
            <a:ext cx="24756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2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928794" y="2435362"/>
            <a:ext cx="17075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143108" y="3006866"/>
            <a:ext cx="196079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4184859" y="3571876"/>
            <a:ext cx="388760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72280" y="3786190"/>
            <a:ext cx="2000264" cy="642942"/>
          </a:xfrm>
          <a:prstGeom prst="rect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57884" y="3786190"/>
            <a:ext cx="2000264" cy="642942"/>
          </a:xfrm>
          <a:prstGeom prst="rect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6258326" y="610682"/>
            <a:ext cx="25763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q/C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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 rot="20622094">
            <a:off x="1829170" y="1318801"/>
            <a:ext cx="1785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008821" y="6150114"/>
            <a:ext cx="2134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Томсона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0"/>
            <a:ext cx="485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самоиндукции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6A3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19" grpId="0" animBg="1"/>
      <p:bldP spid="19" grpId="1" animBg="1"/>
      <p:bldP spid="5121" grpId="0"/>
      <p:bldP spid="3" grpId="0"/>
      <p:bldP spid="4" grpId="0"/>
      <p:bldP spid="5" grpId="0"/>
      <p:bldP spid="6" grpId="0"/>
      <p:bldP spid="6" grpId="1"/>
      <p:bldP spid="7" grpId="0"/>
      <p:bldP spid="7" grpId="1"/>
      <p:bldP spid="8" grpId="0"/>
      <p:bldP spid="10" grpId="0"/>
      <p:bldP spid="10" grpId="1"/>
      <p:bldP spid="11" grpId="0"/>
      <p:bldP spid="11" grpId="1"/>
      <p:bldP spid="11" grpId="2"/>
      <p:bldP spid="12" grpId="0"/>
      <p:bldP spid="13" grpId="0"/>
      <p:bldP spid="17" grpId="0"/>
      <p:bldP spid="17" grpId="1"/>
      <p:bldP spid="18" grpId="0"/>
      <p:bldP spid="20" grpId="0"/>
      <p:bldP spid="21" grpId="0"/>
      <p:bldP spid="22" grpId="0"/>
      <p:bldP spid="23" grpId="0" animBg="1"/>
      <p:bldP spid="25" grpId="0" animBg="1"/>
      <p:bldP spid="26" grpId="0"/>
      <p:bldP spid="28" grpId="0"/>
      <p:bldP spid="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0"/>
            <a:ext cx="6206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ЕМКОСТНОЕ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85720" y="500042"/>
            <a:ext cx="20334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постоянный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429388" y="-71462"/>
            <a:ext cx="8162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4786314" y="2459739"/>
            <a:ext cx="17267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667050" y="785794"/>
            <a:ext cx="5822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714348" y="1785926"/>
            <a:ext cx="481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4214810" y="673412"/>
            <a:ext cx="2371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857224" y="500042"/>
            <a:ext cx="1214446" cy="5000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0800000">
            <a:off x="857224" y="500042"/>
            <a:ext cx="1071570" cy="5715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23"/>
          <p:cNvSpPr>
            <a:spLocks noChangeArrowheads="1"/>
          </p:cNvSpPr>
          <p:nvPr/>
        </p:nvSpPr>
        <p:spPr bwMode="auto">
          <a:xfrm>
            <a:off x="2928926" y="714356"/>
            <a:ext cx="13869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</a:p>
        </p:txBody>
      </p:sp>
      <p:sp>
        <p:nvSpPr>
          <p:cNvPr id="37" name="Rectangle 23"/>
          <p:cNvSpPr>
            <a:spLocks noChangeArrowheads="1"/>
          </p:cNvSpPr>
          <p:nvPr/>
        </p:nvSpPr>
        <p:spPr bwMode="auto">
          <a:xfrm>
            <a:off x="3208282" y="1152578"/>
            <a:ext cx="32480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=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23"/>
          <p:cNvSpPr>
            <a:spLocks noChangeArrowheads="1"/>
          </p:cNvSpPr>
          <p:nvPr/>
        </p:nvSpPr>
        <p:spPr bwMode="auto">
          <a:xfrm>
            <a:off x="3819874" y="1731334"/>
            <a:ext cx="2268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23"/>
          <p:cNvSpPr>
            <a:spLocks noChangeArrowheads="1"/>
          </p:cNvSpPr>
          <p:nvPr/>
        </p:nvSpPr>
        <p:spPr bwMode="auto">
          <a:xfrm>
            <a:off x="2643174" y="2428868"/>
            <a:ext cx="19720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</a:p>
        </p:txBody>
      </p:sp>
      <p:sp>
        <p:nvSpPr>
          <p:cNvPr id="40" name="Rectangle 23"/>
          <p:cNvSpPr>
            <a:spLocks noChangeArrowheads="1"/>
          </p:cNvSpPr>
          <p:nvPr/>
        </p:nvSpPr>
        <p:spPr bwMode="auto">
          <a:xfrm>
            <a:off x="4429124" y="2428868"/>
            <a:ext cx="7152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</a:t>
            </a:r>
          </a:p>
        </p:txBody>
      </p:sp>
      <p:sp>
        <p:nvSpPr>
          <p:cNvPr id="41" name="Rectangle 23"/>
          <p:cNvSpPr>
            <a:spLocks noChangeArrowheads="1"/>
          </p:cNvSpPr>
          <p:nvPr/>
        </p:nvSpPr>
        <p:spPr bwMode="auto">
          <a:xfrm>
            <a:off x="2786050" y="1785926"/>
            <a:ext cx="11977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2928927" y="3197463"/>
            <a:ext cx="9286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3843972" y="3027291"/>
            <a:ext cx="4422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3714744" y="3483215"/>
            <a:ext cx="1084273" cy="66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0800000">
            <a:off x="3786183" y="3554653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4834510" y="3227957"/>
            <a:ext cx="21948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Рамка 48"/>
          <p:cNvSpPr/>
          <p:nvPr/>
        </p:nvSpPr>
        <p:spPr>
          <a:xfrm>
            <a:off x="2857488" y="3000372"/>
            <a:ext cx="1857388" cy="121444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524792" y="3775363"/>
            <a:ext cx="2302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опытом…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>
            <a:off x="685056" y="4127828"/>
            <a:ext cx="1997482" cy="1966502"/>
            <a:chOff x="867" y="3368"/>
            <a:chExt cx="1228" cy="1192"/>
          </a:xfrm>
        </p:grpSpPr>
        <p:sp>
          <p:nvSpPr>
            <p:cNvPr id="3104" name="Freeform 32"/>
            <p:cNvSpPr>
              <a:spLocks/>
            </p:cNvSpPr>
            <p:nvPr/>
          </p:nvSpPr>
          <p:spPr bwMode="auto">
            <a:xfrm>
              <a:off x="1523" y="3368"/>
              <a:ext cx="572" cy="635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5" name="Freeform 33"/>
            <p:cNvSpPr>
              <a:spLocks/>
            </p:cNvSpPr>
            <p:nvPr/>
          </p:nvSpPr>
          <p:spPr bwMode="auto">
            <a:xfrm flipV="1">
              <a:off x="867" y="3982"/>
              <a:ext cx="657" cy="578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07" name="Line 35"/>
          <p:cNvSpPr>
            <a:spLocks noChangeShapeType="1"/>
          </p:cNvSpPr>
          <p:nvPr/>
        </p:nvSpPr>
        <p:spPr bwMode="auto">
          <a:xfrm>
            <a:off x="606103" y="5182831"/>
            <a:ext cx="2862253" cy="1979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 flipV="1">
            <a:off x="688901" y="3929066"/>
            <a:ext cx="0" cy="214789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>
            <a:off x="214282" y="4670943"/>
            <a:ext cx="2982888" cy="1039820"/>
            <a:chOff x="-71470" y="4683195"/>
            <a:chExt cx="2982888" cy="1039820"/>
          </a:xfrm>
        </p:grpSpPr>
        <p:grpSp>
          <p:nvGrpSpPr>
            <p:cNvPr id="3099" name="Group 27"/>
            <p:cNvGrpSpPr>
              <a:grpSpLocks/>
            </p:cNvGrpSpPr>
            <p:nvPr/>
          </p:nvGrpSpPr>
          <p:grpSpPr bwMode="auto">
            <a:xfrm>
              <a:off x="911410" y="4700598"/>
              <a:ext cx="2000008" cy="1022417"/>
              <a:chOff x="1168" y="3682"/>
              <a:chExt cx="1401" cy="621"/>
            </a:xfrm>
          </p:grpSpPr>
          <p:sp>
            <p:nvSpPr>
              <p:cNvPr id="3100" name="Freeform 28"/>
              <p:cNvSpPr>
                <a:spLocks/>
              </p:cNvSpPr>
              <p:nvPr/>
            </p:nvSpPr>
            <p:spPr bwMode="auto">
              <a:xfrm flipV="1">
                <a:off x="1168" y="3974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1" name="Freeform 29"/>
              <p:cNvSpPr>
                <a:spLocks/>
              </p:cNvSpPr>
              <p:nvPr/>
            </p:nvSpPr>
            <p:spPr bwMode="auto">
              <a:xfrm>
                <a:off x="1860" y="3682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1" name="Freeform 29"/>
            <p:cNvSpPr>
              <a:spLocks/>
            </p:cNvSpPr>
            <p:nvPr/>
          </p:nvSpPr>
          <p:spPr bwMode="auto">
            <a:xfrm>
              <a:off x="-71470" y="4683195"/>
              <a:ext cx="1012138" cy="541667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Rectangle 23"/>
          <p:cNvSpPr>
            <a:spLocks noChangeArrowheads="1"/>
          </p:cNvSpPr>
          <p:nvPr/>
        </p:nvSpPr>
        <p:spPr bwMode="auto">
          <a:xfrm>
            <a:off x="857224" y="4405978"/>
            <a:ext cx="5822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4" name="Rectangle 23"/>
          <p:cNvSpPr>
            <a:spLocks noChangeArrowheads="1"/>
          </p:cNvSpPr>
          <p:nvPr/>
        </p:nvSpPr>
        <p:spPr bwMode="auto">
          <a:xfrm>
            <a:off x="1731326" y="3745246"/>
            <a:ext cx="298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5" name="Rectangle 23"/>
          <p:cNvSpPr>
            <a:spLocks noChangeArrowheads="1"/>
          </p:cNvSpPr>
          <p:nvPr/>
        </p:nvSpPr>
        <p:spPr bwMode="auto">
          <a:xfrm>
            <a:off x="5790863" y="5214950"/>
            <a:ext cx="4956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>
            <a:off x="4572000" y="5429264"/>
            <a:ext cx="714380" cy="15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5400000" flipH="1" flipV="1">
            <a:off x="4045608" y="4884086"/>
            <a:ext cx="1080084" cy="27299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Дуга 67"/>
          <p:cNvSpPr/>
          <p:nvPr/>
        </p:nvSpPr>
        <p:spPr>
          <a:xfrm rot="902393">
            <a:off x="5429256" y="5286388"/>
            <a:ext cx="357190" cy="500066"/>
          </a:xfrm>
          <a:prstGeom prst="arc">
            <a:avLst>
              <a:gd name="adj1" fmla="val 14104896"/>
              <a:gd name="adj2" fmla="val 3072226"/>
            </a:avLst>
          </a:prstGeom>
          <a:ln w="38100">
            <a:solidFill>
              <a:schemeClr val="tx1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4857752" y="485776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Rectangle 15"/>
          <p:cNvSpPr>
            <a:spLocks noChangeArrowheads="1"/>
          </p:cNvSpPr>
          <p:nvPr/>
        </p:nvSpPr>
        <p:spPr bwMode="auto">
          <a:xfrm>
            <a:off x="4242366" y="4201170"/>
            <a:ext cx="4010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23"/>
          <p:cNvSpPr>
            <a:spLocks noChangeArrowheads="1"/>
          </p:cNvSpPr>
          <p:nvPr/>
        </p:nvSpPr>
        <p:spPr bwMode="auto">
          <a:xfrm>
            <a:off x="3357554" y="5072074"/>
            <a:ext cx="2872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643042" y="5786454"/>
            <a:ext cx="59795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колебания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тока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опереж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Rectangle 2"/>
          <p:cNvSpPr>
            <a:spLocks noChangeArrowheads="1"/>
          </p:cNvSpPr>
          <p:nvPr/>
        </p:nvSpPr>
        <p:spPr bwMode="auto">
          <a:xfrm rot="1668584">
            <a:off x="14130" y="3191770"/>
            <a:ext cx="18687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Зарядка…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85720" y="2455127"/>
            <a:ext cx="50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065142" y="2159962"/>
            <a:ext cx="50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99368" y="1758630"/>
            <a:ext cx="50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000100" y="2020284"/>
            <a:ext cx="50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1074736" y="2714620"/>
            <a:ext cx="500066" cy="35719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302566" y="2714620"/>
            <a:ext cx="500066" cy="35719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 rot="5400000">
            <a:off x="173003" y="1327141"/>
            <a:ext cx="1660527" cy="1435094"/>
            <a:chOff x="1507" y="2030"/>
            <a:chExt cx="1460" cy="1371"/>
          </a:xfrm>
        </p:grpSpPr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2587" y="2185"/>
              <a:ext cx="380" cy="1214"/>
              <a:chOff x="2587" y="2185"/>
              <a:chExt cx="380" cy="1214"/>
            </a:xfrm>
          </p:grpSpPr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2587" y="2696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2587" y="2869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>
                <a:off x="2771" y="2869"/>
                <a:ext cx="0" cy="5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0" name="Line 8"/>
              <p:cNvSpPr>
                <a:spLocks noChangeShapeType="1"/>
              </p:cNvSpPr>
              <p:nvPr/>
            </p:nvSpPr>
            <p:spPr bwMode="auto">
              <a:xfrm>
                <a:off x="2771" y="2185"/>
                <a:ext cx="0" cy="5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81" name="Group 9"/>
            <p:cNvGrpSpPr>
              <a:grpSpLocks/>
            </p:cNvGrpSpPr>
            <p:nvPr/>
          </p:nvGrpSpPr>
          <p:grpSpPr bwMode="auto">
            <a:xfrm>
              <a:off x="1576" y="2030"/>
              <a:ext cx="1187" cy="334"/>
              <a:chOff x="11185" y="6044"/>
              <a:chExt cx="1187" cy="334"/>
            </a:xfrm>
          </p:grpSpPr>
          <p:sp>
            <p:nvSpPr>
              <p:cNvPr id="3082" name="AutoShape 10"/>
              <p:cNvSpPr>
                <a:spLocks noChangeArrowheads="1"/>
              </p:cNvSpPr>
              <p:nvPr/>
            </p:nvSpPr>
            <p:spPr bwMode="auto">
              <a:xfrm>
                <a:off x="11620" y="6044"/>
                <a:ext cx="311" cy="334"/>
              </a:xfrm>
              <a:prstGeom prst="flowChartSummingJunction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 flipV="1">
                <a:off x="11185" y="6225"/>
                <a:ext cx="4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 flipV="1">
                <a:off x="11945" y="6213"/>
                <a:ext cx="4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H="1">
              <a:off x="1565" y="3401"/>
              <a:ext cx="121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86" name="Group 14"/>
            <p:cNvGrpSpPr>
              <a:grpSpLocks/>
            </p:cNvGrpSpPr>
            <p:nvPr/>
          </p:nvGrpSpPr>
          <p:grpSpPr bwMode="auto">
            <a:xfrm>
              <a:off x="1507" y="2203"/>
              <a:ext cx="141" cy="1196"/>
              <a:chOff x="1507" y="2203"/>
              <a:chExt cx="141" cy="1196"/>
            </a:xfrm>
          </p:grpSpPr>
          <p:grpSp>
            <p:nvGrpSpPr>
              <p:cNvPr id="3087" name="Group 15"/>
              <p:cNvGrpSpPr>
                <a:grpSpLocks/>
              </p:cNvGrpSpPr>
              <p:nvPr/>
            </p:nvGrpSpPr>
            <p:grpSpPr bwMode="auto">
              <a:xfrm rot="-5400000">
                <a:off x="1109" y="2601"/>
                <a:ext cx="937" cy="141"/>
                <a:chOff x="8513" y="7396"/>
                <a:chExt cx="1013" cy="461"/>
              </a:xfrm>
            </p:grpSpPr>
            <p:sp>
              <p:nvSpPr>
                <p:cNvPr id="3088" name="Oval 16"/>
                <p:cNvSpPr>
                  <a:spLocks noChangeArrowheads="1"/>
                </p:cNvSpPr>
                <p:nvPr/>
              </p:nvSpPr>
              <p:spPr bwMode="auto">
                <a:xfrm>
                  <a:off x="8801" y="7534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89" name="Oval 17"/>
                <p:cNvSpPr>
                  <a:spLocks noChangeArrowheads="1"/>
                </p:cNvSpPr>
                <p:nvPr/>
              </p:nvSpPr>
              <p:spPr bwMode="auto">
                <a:xfrm>
                  <a:off x="9112" y="7534"/>
                  <a:ext cx="141" cy="141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0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8513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1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9261" y="7602"/>
                  <a:ext cx="265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2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8801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9112" y="7396"/>
                  <a:ext cx="139" cy="461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94" name="Line 22"/>
              <p:cNvSpPr>
                <a:spLocks noChangeShapeType="1"/>
              </p:cNvSpPr>
              <p:nvPr/>
            </p:nvSpPr>
            <p:spPr bwMode="auto">
              <a:xfrm flipH="1">
                <a:off x="1567" y="3049"/>
                <a:ext cx="2" cy="3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5" name="Прямоугольник 84"/>
          <p:cNvSpPr/>
          <p:nvPr/>
        </p:nvSpPr>
        <p:spPr>
          <a:xfrm>
            <a:off x="6619604" y="3187390"/>
            <a:ext cx="1176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A211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8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64" presetClass="path" presetSubtype="0" repeatCount="10000" accel="50000" decel="50000" autoRev="1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0.00122 -0.06869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4" presetClass="path" presetSubtype="0" repeatCount="10000" accel="50000" decel="50000" autoRev="1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8.97317E-7 L -0.00503 -0.06869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2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1" dur="4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2" dur="4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4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66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0" dur="2000" fill="hold"/>
                                        <p:tgtEl>
                                          <p:spTgt spid="30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2" dur="2000" fill="hold"/>
                                        <p:tgtEl>
                                          <p:spTgt spid="30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4" dur="2000" fill="hold"/>
                                        <p:tgtEl>
                                          <p:spTgt spid="3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074" grpId="0"/>
      <p:bldP spid="4" grpId="0"/>
      <p:bldP spid="3095" grpId="0"/>
      <p:bldP spid="26" grpId="0"/>
      <p:bldP spid="27" grpId="0"/>
      <p:bldP spid="28" grpId="0"/>
      <p:bldP spid="28" grpId="1"/>
      <p:bldP spid="36" grpId="0"/>
      <p:bldP spid="37" grpId="0"/>
      <p:bldP spid="38" grpId="0"/>
      <p:bldP spid="38" grpId="1"/>
      <p:bldP spid="38" grpId="2"/>
      <p:bldP spid="39" grpId="0"/>
      <p:bldP spid="40" grpId="0"/>
      <p:bldP spid="41" grpId="0"/>
      <p:bldP spid="3096" grpId="0"/>
      <p:bldP spid="3096" grpId="1"/>
      <p:bldP spid="3097" grpId="0"/>
      <p:bldP spid="3097" grpId="1"/>
      <p:bldP spid="3098" grpId="0"/>
      <p:bldP spid="3098" grpId="1"/>
      <p:bldP spid="47" grpId="0"/>
      <p:bldP spid="49" grpId="0" animBg="1"/>
      <p:bldP spid="49" grpId="1" animBg="1"/>
      <p:bldP spid="50" grpId="0"/>
      <p:bldP spid="3107" grpId="0" animBg="1"/>
      <p:bldP spid="3108" grpId="0" animBg="1"/>
      <p:bldP spid="63" grpId="0"/>
      <p:bldP spid="64" grpId="0"/>
      <p:bldP spid="65" grpId="0"/>
      <p:bldP spid="68" grpId="0" animBg="1"/>
      <p:bldP spid="69" grpId="0"/>
      <p:bldP spid="70" grpId="0"/>
      <p:bldP spid="74" grpId="0"/>
      <p:bldP spid="75" grpId="0"/>
      <p:bldP spid="75" grpId="1"/>
      <p:bldP spid="76" grpId="0"/>
      <p:bldP spid="80" grpId="0"/>
      <p:bldP spid="81" grpId="0"/>
      <p:bldP spid="79" grpId="0" animBg="1"/>
      <p:bldP spid="84" grpId="0" animBg="1"/>
      <p:bldP spid="8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7087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ИНДУКТИВНОЕ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СОПРОТИВЛЕНИЕ.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214546" y="428604"/>
            <a:ext cx="33412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ярче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929454" y="0"/>
            <a:ext cx="6206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 rot="5400000">
            <a:off x="204601" y="1139017"/>
            <a:ext cx="1820861" cy="1828796"/>
            <a:chOff x="4514" y="1750"/>
            <a:chExt cx="1430" cy="1108"/>
          </a:xfrm>
        </p:grpSpPr>
        <p:grpSp>
          <p:nvGrpSpPr>
            <p:cNvPr id="2052" name="Group 4"/>
            <p:cNvGrpSpPr>
              <a:grpSpLocks/>
            </p:cNvGrpSpPr>
            <p:nvPr/>
          </p:nvGrpSpPr>
          <p:grpSpPr bwMode="auto">
            <a:xfrm>
              <a:off x="5745" y="1939"/>
              <a:ext cx="148" cy="912"/>
              <a:chOff x="14023" y="6846"/>
              <a:chExt cx="148" cy="912"/>
            </a:xfrm>
          </p:grpSpPr>
          <p:grpSp>
            <p:nvGrpSpPr>
              <p:cNvPr id="2053" name="Group 5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2054" name="Arc 6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5" name="Arc 7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6" name="Arc 8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8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9" name="Group 11"/>
            <p:cNvGrpSpPr>
              <a:grpSpLocks/>
            </p:cNvGrpSpPr>
            <p:nvPr/>
          </p:nvGrpSpPr>
          <p:grpSpPr bwMode="auto">
            <a:xfrm>
              <a:off x="4589" y="1750"/>
              <a:ext cx="1174" cy="334"/>
              <a:chOff x="8657" y="5949"/>
              <a:chExt cx="1174" cy="334"/>
            </a:xfrm>
          </p:grpSpPr>
          <p:sp>
            <p:nvSpPr>
              <p:cNvPr id="2060" name="Oval 12"/>
              <p:cNvSpPr>
                <a:spLocks noChangeArrowheads="1"/>
              </p:cNvSpPr>
              <p:nvPr/>
            </p:nvSpPr>
            <p:spPr bwMode="auto">
              <a:xfrm>
                <a:off x="9066" y="5949"/>
                <a:ext cx="363" cy="33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1" name="Line 13"/>
              <p:cNvSpPr>
                <a:spLocks noChangeShapeType="1"/>
              </p:cNvSpPr>
              <p:nvPr/>
            </p:nvSpPr>
            <p:spPr bwMode="auto">
              <a:xfrm>
                <a:off x="9431" y="6132"/>
                <a:ext cx="4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ru-RU" dirty="0" smtClean="0"/>
                  <a:t>\</a:t>
                </a:r>
                <a:endParaRPr lang="ru-RU" dirty="0"/>
              </a:p>
            </p:txBody>
          </p:sp>
          <p:sp>
            <p:nvSpPr>
              <p:cNvPr id="2062" name="Line 14"/>
              <p:cNvSpPr>
                <a:spLocks noChangeShapeType="1"/>
              </p:cNvSpPr>
              <p:nvPr/>
            </p:nvSpPr>
            <p:spPr bwMode="auto">
              <a:xfrm>
                <a:off x="8657" y="6125"/>
                <a:ext cx="399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auto">
              <a:xfrm flipV="1">
                <a:off x="9130" y="6005"/>
                <a:ext cx="238" cy="23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4" name="Line 16"/>
              <p:cNvSpPr>
                <a:spLocks noChangeShapeType="1"/>
              </p:cNvSpPr>
              <p:nvPr/>
            </p:nvSpPr>
            <p:spPr bwMode="auto">
              <a:xfrm>
                <a:off x="9130" y="5997"/>
                <a:ext cx="253" cy="23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65" name="Group 17"/>
            <p:cNvGrpSpPr>
              <a:grpSpLocks/>
            </p:cNvGrpSpPr>
            <p:nvPr/>
          </p:nvGrpSpPr>
          <p:grpSpPr bwMode="auto">
            <a:xfrm rot="-5400000">
              <a:off x="4116" y="2319"/>
              <a:ext cx="937" cy="141"/>
              <a:chOff x="8513" y="7396"/>
              <a:chExt cx="1013" cy="461"/>
            </a:xfrm>
          </p:grpSpPr>
          <p:sp>
            <p:nvSpPr>
              <p:cNvPr id="2066" name="Oval 18"/>
              <p:cNvSpPr>
                <a:spLocks noChangeArrowheads="1"/>
              </p:cNvSpPr>
              <p:nvPr/>
            </p:nvSpPr>
            <p:spPr bwMode="auto">
              <a:xfrm>
                <a:off x="8801" y="7534"/>
                <a:ext cx="141" cy="14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7" name="Oval 19"/>
              <p:cNvSpPr>
                <a:spLocks noChangeArrowheads="1"/>
              </p:cNvSpPr>
              <p:nvPr/>
            </p:nvSpPr>
            <p:spPr bwMode="auto">
              <a:xfrm>
                <a:off x="9112" y="7534"/>
                <a:ext cx="141" cy="14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8" name="Line 20"/>
              <p:cNvSpPr>
                <a:spLocks noChangeShapeType="1"/>
              </p:cNvSpPr>
              <p:nvPr/>
            </p:nvSpPr>
            <p:spPr bwMode="auto">
              <a:xfrm flipH="1">
                <a:off x="8513" y="7567"/>
                <a:ext cx="26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9" name="Line 21"/>
              <p:cNvSpPr>
                <a:spLocks noChangeShapeType="1"/>
              </p:cNvSpPr>
              <p:nvPr/>
            </p:nvSpPr>
            <p:spPr bwMode="auto">
              <a:xfrm flipH="1">
                <a:off x="9261" y="7602"/>
                <a:ext cx="26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0" name="Line 22"/>
              <p:cNvSpPr>
                <a:spLocks noChangeShapeType="1"/>
              </p:cNvSpPr>
              <p:nvPr/>
            </p:nvSpPr>
            <p:spPr bwMode="auto">
              <a:xfrm flipH="1">
                <a:off x="8792" y="7396"/>
                <a:ext cx="139" cy="46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1" name="Line 23"/>
              <p:cNvSpPr>
                <a:spLocks noChangeShapeType="1"/>
              </p:cNvSpPr>
              <p:nvPr/>
            </p:nvSpPr>
            <p:spPr bwMode="auto">
              <a:xfrm flipH="1">
                <a:off x="9112" y="7396"/>
                <a:ext cx="139" cy="46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>
              <a:off x="4549" y="2844"/>
              <a:ext cx="121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5944" y="2131"/>
              <a:ext cx="0" cy="553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2643174" y="1571612"/>
            <a:ext cx="29863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САМОИНДУКЦИЯ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703898" y="687060"/>
            <a:ext cx="5822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3714744" y="1000108"/>
            <a:ext cx="33009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пусть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26"/>
          <p:cNvSpPr>
            <a:spLocks noChangeArrowheads="1"/>
          </p:cNvSpPr>
          <p:nvPr/>
        </p:nvSpPr>
        <p:spPr bwMode="auto">
          <a:xfrm>
            <a:off x="5357818" y="3929066"/>
            <a:ext cx="17107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44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4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44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26"/>
          <p:cNvSpPr>
            <a:spLocks noChangeArrowheads="1"/>
          </p:cNvSpPr>
          <p:nvPr/>
        </p:nvSpPr>
        <p:spPr bwMode="auto">
          <a:xfrm>
            <a:off x="5643570" y="1428736"/>
            <a:ext cx="14287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5867478" y="1932000"/>
            <a:ext cx="6415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3758886" y="2459362"/>
            <a:ext cx="8572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26"/>
          <p:cNvSpPr>
            <a:spLocks noChangeArrowheads="1"/>
          </p:cNvSpPr>
          <p:nvPr/>
        </p:nvSpPr>
        <p:spPr bwMode="auto">
          <a:xfrm>
            <a:off x="3071802" y="3000372"/>
            <a:ext cx="25003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26"/>
          <p:cNvSpPr>
            <a:spLocks noChangeArrowheads="1"/>
          </p:cNvSpPr>
          <p:nvPr/>
        </p:nvSpPr>
        <p:spPr bwMode="auto">
          <a:xfrm>
            <a:off x="6000760" y="3000372"/>
            <a:ext cx="16898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1600" b="1" i="0" u="none" strike="noStrike" cap="none" normalizeH="0" baseline="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26"/>
          <p:cNvSpPr>
            <a:spLocks noChangeArrowheads="1"/>
          </p:cNvSpPr>
          <p:nvPr/>
        </p:nvSpPr>
        <p:spPr bwMode="auto">
          <a:xfrm>
            <a:off x="5429256" y="3000372"/>
            <a:ext cx="6655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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26"/>
          <p:cNvSpPr>
            <a:spLocks noChangeArrowheads="1"/>
          </p:cNvSpPr>
          <p:nvPr/>
        </p:nvSpPr>
        <p:spPr bwMode="auto">
          <a:xfrm>
            <a:off x="3428992" y="3571876"/>
            <a:ext cx="18838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26"/>
          <p:cNvSpPr>
            <a:spLocks noChangeArrowheads="1"/>
          </p:cNvSpPr>
          <p:nvPr/>
        </p:nvSpPr>
        <p:spPr bwMode="auto">
          <a:xfrm>
            <a:off x="6853962" y="3898572"/>
            <a:ext cx="98456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2800" b="1" i="0" u="none" strike="noStrike" cap="none" normalizeH="0" baseline="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227930" y="4670943"/>
            <a:ext cx="2982888" cy="1039820"/>
            <a:chOff x="-71470" y="4683195"/>
            <a:chExt cx="2982888" cy="1039820"/>
          </a:xfrm>
        </p:grpSpPr>
        <p:grpSp>
          <p:nvGrpSpPr>
            <p:cNvPr id="41" name="Group 27"/>
            <p:cNvGrpSpPr>
              <a:grpSpLocks/>
            </p:cNvGrpSpPr>
            <p:nvPr/>
          </p:nvGrpSpPr>
          <p:grpSpPr bwMode="auto">
            <a:xfrm>
              <a:off x="911410" y="4700598"/>
              <a:ext cx="2000008" cy="1022417"/>
              <a:chOff x="1168" y="3682"/>
              <a:chExt cx="1401" cy="621"/>
            </a:xfrm>
          </p:grpSpPr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 flipV="1">
                <a:off x="1168" y="3974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1860" y="3682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2" name="Freeform 29"/>
            <p:cNvSpPr>
              <a:spLocks/>
            </p:cNvSpPr>
            <p:nvPr/>
          </p:nvSpPr>
          <p:spPr bwMode="auto">
            <a:xfrm>
              <a:off x="-71470" y="4683195"/>
              <a:ext cx="1012138" cy="541667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Line 35"/>
          <p:cNvSpPr>
            <a:spLocks noChangeShapeType="1"/>
          </p:cNvSpPr>
          <p:nvPr/>
        </p:nvSpPr>
        <p:spPr bwMode="auto">
          <a:xfrm>
            <a:off x="606103" y="5182831"/>
            <a:ext cx="2862253" cy="1979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36"/>
          <p:cNvSpPr>
            <a:spLocks noChangeShapeType="1"/>
          </p:cNvSpPr>
          <p:nvPr/>
        </p:nvSpPr>
        <p:spPr bwMode="auto">
          <a:xfrm flipV="1">
            <a:off x="688901" y="3929066"/>
            <a:ext cx="0" cy="214789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Rectangle 23"/>
          <p:cNvSpPr>
            <a:spLocks noChangeArrowheads="1"/>
          </p:cNvSpPr>
          <p:nvPr/>
        </p:nvSpPr>
        <p:spPr bwMode="auto">
          <a:xfrm>
            <a:off x="3357554" y="5072074"/>
            <a:ext cx="2872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23"/>
          <p:cNvSpPr>
            <a:spLocks noChangeArrowheads="1"/>
          </p:cNvSpPr>
          <p:nvPr/>
        </p:nvSpPr>
        <p:spPr bwMode="auto">
          <a:xfrm>
            <a:off x="2571736" y="4000504"/>
            <a:ext cx="298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Rectangle 26"/>
          <p:cNvSpPr>
            <a:spLocks noChangeArrowheads="1"/>
          </p:cNvSpPr>
          <p:nvPr/>
        </p:nvSpPr>
        <p:spPr bwMode="auto">
          <a:xfrm>
            <a:off x="4929190" y="1928802"/>
            <a:ext cx="1063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e+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26"/>
          <p:cNvSpPr>
            <a:spLocks noChangeArrowheads="1"/>
          </p:cNvSpPr>
          <p:nvPr/>
        </p:nvSpPr>
        <p:spPr bwMode="auto">
          <a:xfrm>
            <a:off x="2786050" y="2428868"/>
            <a:ext cx="1000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=e    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Rectangle 26"/>
          <p:cNvSpPr>
            <a:spLocks noChangeArrowheads="1"/>
          </p:cNvSpPr>
          <p:nvPr/>
        </p:nvSpPr>
        <p:spPr bwMode="auto">
          <a:xfrm>
            <a:off x="4429124" y="2415220"/>
            <a:ext cx="30003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Рамка 52"/>
          <p:cNvSpPr/>
          <p:nvPr/>
        </p:nvSpPr>
        <p:spPr>
          <a:xfrm>
            <a:off x="3357554" y="3786190"/>
            <a:ext cx="192882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341926" y="4344423"/>
            <a:ext cx="2302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опытом…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Group 31"/>
          <p:cNvGrpSpPr>
            <a:grpSpLocks/>
          </p:cNvGrpSpPr>
          <p:nvPr/>
        </p:nvGrpSpPr>
        <p:grpSpPr bwMode="auto">
          <a:xfrm>
            <a:off x="685056" y="4127828"/>
            <a:ext cx="1997482" cy="1966502"/>
            <a:chOff x="867" y="3368"/>
            <a:chExt cx="1228" cy="1192"/>
          </a:xfrm>
        </p:grpSpPr>
        <p:sp>
          <p:nvSpPr>
            <p:cNvPr id="56" name="Freeform 32"/>
            <p:cNvSpPr>
              <a:spLocks/>
            </p:cNvSpPr>
            <p:nvPr/>
          </p:nvSpPr>
          <p:spPr bwMode="auto">
            <a:xfrm>
              <a:off x="1523" y="3368"/>
              <a:ext cx="572" cy="635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33"/>
            <p:cNvSpPr>
              <a:spLocks/>
            </p:cNvSpPr>
            <p:nvPr/>
          </p:nvSpPr>
          <p:spPr bwMode="auto">
            <a:xfrm flipV="1">
              <a:off x="867" y="3982"/>
              <a:ext cx="657" cy="578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Rectangle 23"/>
          <p:cNvSpPr>
            <a:spLocks noChangeArrowheads="1"/>
          </p:cNvSpPr>
          <p:nvPr/>
        </p:nvSpPr>
        <p:spPr bwMode="auto">
          <a:xfrm>
            <a:off x="1775211" y="3620160"/>
            <a:ext cx="5822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Rectangle 26"/>
          <p:cNvSpPr>
            <a:spLocks noChangeArrowheads="1"/>
          </p:cNvSpPr>
          <p:nvPr/>
        </p:nvSpPr>
        <p:spPr bwMode="auto">
          <a:xfrm>
            <a:off x="2707360" y="4187522"/>
            <a:ext cx="3449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0" name="Rectangle 23"/>
          <p:cNvSpPr>
            <a:spLocks noChangeArrowheads="1"/>
          </p:cNvSpPr>
          <p:nvPr/>
        </p:nvSpPr>
        <p:spPr bwMode="auto">
          <a:xfrm>
            <a:off x="6790995" y="5585788"/>
            <a:ext cx="4956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5572132" y="5800102"/>
            <a:ext cx="714380" cy="1588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5400000" flipH="1" flipV="1">
            <a:off x="5045740" y="5254924"/>
            <a:ext cx="1080084" cy="2729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Дуга 62"/>
          <p:cNvSpPr/>
          <p:nvPr/>
        </p:nvSpPr>
        <p:spPr>
          <a:xfrm rot="902393">
            <a:off x="6429388" y="5657226"/>
            <a:ext cx="357190" cy="500066"/>
          </a:xfrm>
          <a:prstGeom prst="arc">
            <a:avLst>
              <a:gd name="adj1" fmla="val 14104896"/>
              <a:gd name="adj2" fmla="val 3072226"/>
            </a:avLst>
          </a:prstGeom>
          <a:ln w="38100">
            <a:solidFill>
              <a:schemeClr val="tx1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5143504" y="457200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15"/>
          <p:cNvSpPr>
            <a:spLocks noChangeArrowheads="1"/>
          </p:cNvSpPr>
          <p:nvPr/>
        </p:nvSpPr>
        <p:spPr bwMode="auto">
          <a:xfrm>
            <a:off x="6069000" y="5146710"/>
            <a:ext cx="4010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6" name="Rectangle 26"/>
          <p:cNvSpPr>
            <a:spLocks noChangeArrowheads="1"/>
          </p:cNvSpPr>
          <p:nvPr/>
        </p:nvSpPr>
        <p:spPr bwMode="auto">
          <a:xfrm>
            <a:off x="6201426" y="5385122"/>
            <a:ext cx="3449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571604" y="5925941"/>
            <a:ext cx="61275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колебания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тока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отстают.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0241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3" dur="4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4" dur="4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4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5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2050" grpId="0"/>
      <p:bldP spid="4" grpId="0"/>
      <p:bldP spid="2074" grpId="0"/>
      <p:bldP spid="29" grpId="0"/>
      <p:bldP spid="30" grpId="0"/>
      <p:bldP spid="30" grpId="1"/>
      <p:bldP spid="31" grpId="0"/>
      <p:bldP spid="32" grpId="0"/>
      <p:bldP spid="32" grpId="1"/>
      <p:bldP spid="33" grpId="0"/>
      <p:bldP spid="33" grpId="1"/>
      <p:bldP spid="34" grpId="0"/>
      <p:bldP spid="35" grpId="0"/>
      <p:bldP spid="36" grpId="0"/>
      <p:bldP spid="37" grpId="0"/>
      <p:bldP spid="38" grpId="0"/>
      <p:bldP spid="38" grpId="1"/>
      <p:bldP spid="39" grpId="0"/>
      <p:bldP spid="39" grpId="1"/>
      <p:bldP spid="45" grpId="0" animBg="1"/>
      <p:bldP spid="46" grpId="0" animBg="1"/>
      <p:bldP spid="47" grpId="0"/>
      <p:bldP spid="48" grpId="0"/>
      <p:bldP spid="50" grpId="0"/>
      <p:bldP spid="51" grpId="0"/>
      <p:bldP spid="52" grpId="0"/>
      <p:bldP spid="52" grpId="1"/>
      <p:bldP spid="52" grpId="2"/>
      <p:bldP spid="53" grpId="0" animBg="1"/>
      <p:bldP spid="53" grpId="1" animBg="1"/>
      <p:bldP spid="54" grpId="0"/>
      <p:bldP spid="58" grpId="0"/>
      <p:bldP spid="59" grpId="0"/>
      <p:bldP spid="60" grpId="0"/>
      <p:bldP spid="63" grpId="0" animBg="1"/>
      <p:bldP spid="64" grpId="0"/>
      <p:bldP spid="65" grpId="0"/>
      <p:bldP spid="66" grpId="0"/>
      <p:bldP spid="67" grpId="0"/>
      <p:bldP spid="67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Скругленный прямоугольник 121"/>
          <p:cNvSpPr/>
          <p:nvPr/>
        </p:nvSpPr>
        <p:spPr>
          <a:xfrm>
            <a:off x="928662" y="5072074"/>
            <a:ext cx="3214710" cy="1500198"/>
          </a:xfrm>
          <a:prstGeom prst="roundRect">
            <a:avLst/>
          </a:prstGeom>
          <a:solidFill>
            <a:schemeClr val="accent1">
              <a:alpha val="16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130914" y="-357214"/>
            <a:ext cx="401308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Ома 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577876"/>
            <a:ext cx="56850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 последовательное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29124" y="1071546"/>
            <a:ext cx="28039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30000" dirty="0" err="1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28860" y="1071546"/>
            <a:ext cx="1571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 rot="5400000">
            <a:off x="132489" y="1794592"/>
            <a:ext cx="2235288" cy="1928826"/>
            <a:chOff x="1006" y="7132"/>
            <a:chExt cx="1324" cy="1327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 rot="5400000">
              <a:off x="1483" y="7679"/>
              <a:ext cx="380" cy="1179"/>
              <a:chOff x="2587" y="2185"/>
              <a:chExt cx="380" cy="1214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2587" y="2696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>
                <a:off x="2587" y="2869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771" y="2869"/>
                <a:ext cx="0" cy="5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2752" y="2185"/>
                <a:ext cx="0" cy="5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1098" y="7132"/>
              <a:ext cx="1156" cy="223"/>
              <a:chOff x="6868" y="7550"/>
              <a:chExt cx="1133" cy="223"/>
            </a:xfrm>
          </p:grpSpPr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35" name="Group 11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1036" name="Arc 12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7" name="Arc 13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Arc 14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 flipV="1">
                <a:off x="7803" y="7733"/>
                <a:ext cx="198" cy="8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1" name="Group 17"/>
            <p:cNvGrpSpPr>
              <a:grpSpLocks/>
            </p:cNvGrpSpPr>
            <p:nvPr/>
          </p:nvGrpSpPr>
          <p:grpSpPr bwMode="auto">
            <a:xfrm rot="5400000">
              <a:off x="612" y="7733"/>
              <a:ext cx="937" cy="149"/>
              <a:chOff x="8513" y="7370"/>
              <a:chExt cx="1013" cy="487"/>
            </a:xfrm>
          </p:grpSpPr>
          <p:sp>
            <p:nvSpPr>
              <p:cNvPr id="1042" name="Oval 18"/>
              <p:cNvSpPr>
                <a:spLocks noChangeArrowheads="1"/>
              </p:cNvSpPr>
              <p:nvPr/>
            </p:nvSpPr>
            <p:spPr bwMode="auto">
              <a:xfrm>
                <a:off x="8801" y="7534"/>
                <a:ext cx="141" cy="141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3" name="Oval 19"/>
              <p:cNvSpPr>
                <a:spLocks noChangeArrowheads="1"/>
              </p:cNvSpPr>
              <p:nvPr/>
            </p:nvSpPr>
            <p:spPr bwMode="auto">
              <a:xfrm>
                <a:off x="9112" y="7534"/>
                <a:ext cx="141" cy="141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 flipH="1">
                <a:off x="8513" y="7546"/>
                <a:ext cx="265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H="1">
                <a:off x="9261" y="7602"/>
                <a:ext cx="265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 flipH="1">
                <a:off x="8801" y="7370"/>
                <a:ext cx="139" cy="46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 flipH="1">
                <a:off x="9112" y="7396"/>
                <a:ext cx="139" cy="46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8" name="Group 24"/>
            <p:cNvGrpSpPr>
              <a:grpSpLocks/>
            </p:cNvGrpSpPr>
            <p:nvPr/>
          </p:nvGrpSpPr>
          <p:grpSpPr bwMode="auto">
            <a:xfrm>
              <a:off x="2154" y="7321"/>
              <a:ext cx="176" cy="913"/>
              <a:chOff x="7970" y="5285"/>
              <a:chExt cx="176" cy="913"/>
            </a:xfrm>
          </p:grpSpPr>
          <p:sp>
            <p:nvSpPr>
              <p:cNvPr id="1049" name="Rectangle 25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V="1">
                <a:off x="8058" y="5285"/>
                <a:ext cx="0" cy="21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V="1">
                <a:off x="8075" y="5929"/>
                <a:ext cx="0" cy="269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2714612" y="2742009"/>
            <a:ext cx="2714644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4" name="Line 30"/>
          <p:cNvSpPr>
            <a:spLocks noChangeShapeType="1"/>
          </p:cNvSpPr>
          <p:nvPr/>
        </p:nvSpPr>
        <p:spPr bwMode="auto">
          <a:xfrm>
            <a:off x="2714612" y="2763730"/>
            <a:ext cx="0" cy="190710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w="lg" len="lg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2714612" y="4649114"/>
            <a:ext cx="160956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 flipH="1" flipV="1">
            <a:off x="4286248" y="3894671"/>
            <a:ext cx="0" cy="754443"/>
          </a:xfrm>
          <a:prstGeom prst="line">
            <a:avLst/>
          </a:prstGeom>
          <a:noFill/>
          <a:ln w="38100">
            <a:solidFill>
              <a:srgbClr val="220FB1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7" name="Line 33"/>
          <p:cNvSpPr>
            <a:spLocks noChangeShapeType="1"/>
          </p:cNvSpPr>
          <p:nvPr/>
        </p:nvSpPr>
        <p:spPr bwMode="auto">
          <a:xfrm>
            <a:off x="2714612" y="2742085"/>
            <a:ext cx="1585544" cy="113238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>
            <a:off x="4279136" y="2742009"/>
            <a:ext cx="0" cy="121927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9" name="AutoShape 35"/>
          <p:cNvSpPr>
            <a:spLocks/>
          </p:cNvSpPr>
          <p:nvPr/>
        </p:nvSpPr>
        <p:spPr bwMode="auto">
          <a:xfrm>
            <a:off x="4286248" y="2714620"/>
            <a:ext cx="211706" cy="1064330"/>
          </a:xfrm>
          <a:prstGeom prst="rightBrace">
            <a:avLst>
              <a:gd name="adj1" fmla="val 4344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0" name="AutoShape 36"/>
          <p:cNvSpPr>
            <a:spLocks/>
          </p:cNvSpPr>
          <p:nvPr/>
        </p:nvSpPr>
        <p:spPr bwMode="auto">
          <a:xfrm rot="5400000" flipH="1" flipV="1">
            <a:off x="3379586" y="1815385"/>
            <a:ext cx="350190" cy="1495457"/>
          </a:xfrm>
          <a:prstGeom prst="rightBrace">
            <a:avLst>
              <a:gd name="adj1" fmla="val 58865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Rectangle 80"/>
          <p:cNvSpPr>
            <a:spLocks noChangeArrowheads="1"/>
          </p:cNvSpPr>
          <p:nvPr/>
        </p:nvSpPr>
        <p:spPr bwMode="auto">
          <a:xfrm rot="1737801">
            <a:off x="4388821" y="2991704"/>
            <a:ext cx="1279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err="1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30000" dirty="0" err="1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5" name="Rectangle 80"/>
          <p:cNvSpPr>
            <a:spLocks noChangeArrowheads="1"/>
          </p:cNvSpPr>
          <p:nvPr/>
        </p:nvSpPr>
        <p:spPr bwMode="auto">
          <a:xfrm>
            <a:off x="4857752" y="4286256"/>
            <a:ext cx="34644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+(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80"/>
          <p:cNvSpPr>
            <a:spLocks noChangeArrowheads="1"/>
          </p:cNvSpPr>
          <p:nvPr/>
        </p:nvSpPr>
        <p:spPr bwMode="auto">
          <a:xfrm>
            <a:off x="3571868" y="3500438"/>
            <a:ext cx="6429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7" name="Rectangle 80"/>
          <p:cNvSpPr>
            <a:spLocks noChangeArrowheads="1"/>
          </p:cNvSpPr>
          <p:nvPr/>
        </p:nvSpPr>
        <p:spPr bwMode="auto">
          <a:xfrm>
            <a:off x="8286776" y="4286256"/>
            <a:ext cx="8002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80"/>
          <p:cNvSpPr>
            <a:spLocks noChangeArrowheads="1"/>
          </p:cNvSpPr>
          <p:nvPr/>
        </p:nvSpPr>
        <p:spPr bwMode="auto">
          <a:xfrm>
            <a:off x="2285984" y="2143116"/>
            <a:ext cx="4122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9" name="Rectangle 80"/>
          <p:cNvSpPr>
            <a:spLocks noChangeArrowheads="1"/>
          </p:cNvSpPr>
          <p:nvPr/>
        </p:nvSpPr>
        <p:spPr bwMode="auto">
          <a:xfrm>
            <a:off x="4929190" y="4769476"/>
            <a:ext cx="32431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00100" y="5500702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120700" y="5143512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7" name="Группа 96"/>
          <p:cNvGrpSpPr/>
          <p:nvPr/>
        </p:nvGrpSpPr>
        <p:grpSpPr>
          <a:xfrm>
            <a:off x="1601334" y="5857892"/>
            <a:ext cx="2613476" cy="642942"/>
            <a:chOff x="2571736" y="3643314"/>
            <a:chExt cx="2613476" cy="785818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2571736" y="3643314"/>
              <a:ext cx="261347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>
              <a:off x="2973068" y="3714752"/>
              <a:ext cx="171451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9" name="Прямая соединительная линия 98"/>
          <p:cNvCxnSpPr/>
          <p:nvPr/>
        </p:nvCxnSpPr>
        <p:spPr>
          <a:xfrm>
            <a:off x="1857356" y="5786454"/>
            <a:ext cx="185738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26"/>
          <p:cNvSpPr>
            <a:spLocks noChangeArrowheads="1"/>
          </p:cNvSpPr>
          <p:nvPr/>
        </p:nvSpPr>
        <p:spPr bwMode="auto">
          <a:xfrm>
            <a:off x="952760" y="1191268"/>
            <a:ext cx="5822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" name="Rectangle 80"/>
          <p:cNvSpPr>
            <a:spLocks noChangeArrowheads="1"/>
          </p:cNvSpPr>
          <p:nvPr/>
        </p:nvSpPr>
        <p:spPr bwMode="auto">
          <a:xfrm>
            <a:off x="1000100" y="2928934"/>
            <a:ext cx="519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R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" name="Rectangle 80"/>
          <p:cNvSpPr>
            <a:spLocks noChangeArrowheads="1"/>
          </p:cNvSpPr>
          <p:nvPr/>
        </p:nvSpPr>
        <p:spPr bwMode="auto">
          <a:xfrm>
            <a:off x="700700" y="2112622"/>
            <a:ext cx="5966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8" name="Rectangle 2"/>
          <p:cNvSpPr>
            <a:spLocks noChangeArrowheads="1"/>
          </p:cNvSpPr>
          <p:nvPr/>
        </p:nvSpPr>
        <p:spPr bwMode="auto">
          <a:xfrm>
            <a:off x="5072066" y="2071678"/>
            <a:ext cx="298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Rectangle 2"/>
          <p:cNvSpPr>
            <a:spLocks noChangeArrowheads="1"/>
          </p:cNvSpPr>
          <p:nvPr/>
        </p:nvSpPr>
        <p:spPr bwMode="auto">
          <a:xfrm>
            <a:off x="4357686" y="3786190"/>
            <a:ext cx="5950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Rectangle 2"/>
          <p:cNvSpPr>
            <a:spLocks noChangeArrowheads="1"/>
          </p:cNvSpPr>
          <p:nvPr/>
        </p:nvSpPr>
        <p:spPr bwMode="auto">
          <a:xfrm>
            <a:off x="3571868" y="4000504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Rectangle 2"/>
          <p:cNvSpPr>
            <a:spLocks noChangeArrowheads="1"/>
          </p:cNvSpPr>
          <p:nvPr/>
        </p:nvSpPr>
        <p:spPr bwMode="auto">
          <a:xfrm>
            <a:off x="2143108" y="3857628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2"/>
          <p:cNvSpPr>
            <a:spLocks noChangeArrowheads="1"/>
          </p:cNvSpPr>
          <p:nvPr/>
        </p:nvSpPr>
        <p:spPr bwMode="auto">
          <a:xfrm>
            <a:off x="3286116" y="1871012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ый треугольник 113"/>
          <p:cNvSpPr/>
          <p:nvPr/>
        </p:nvSpPr>
        <p:spPr>
          <a:xfrm flipH="1" flipV="1">
            <a:off x="2819742" y="2786058"/>
            <a:ext cx="1428760" cy="100013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Rectangle 2"/>
          <p:cNvSpPr>
            <a:spLocks noChangeArrowheads="1"/>
          </p:cNvSpPr>
          <p:nvPr/>
        </p:nvSpPr>
        <p:spPr bwMode="auto">
          <a:xfrm>
            <a:off x="7072330" y="1785926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Rectangle 80"/>
          <p:cNvSpPr>
            <a:spLocks noChangeArrowheads="1"/>
          </p:cNvSpPr>
          <p:nvPr/>
        </p:nvSpPr>
        <p:spPr bwMode="auto">
          <a:xfrm rot="3470839">
            <a:off x="7824485" y="2851159"/>
            <a:ext cx="1279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8" name="Rectangle 80"/>
          <p:cNvSpPr>
            <a:spLocks noChangeArrowheads="1"/>
          </p:cNvSpPr>
          <p:nvPr/>
        </p:nvSpPr>
        <p:spPr bwMode="auto">
          <a:xfrm>
            <a:off x="6786578" y="2857496"/>
            <a:ext cx="6429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80"/>
          <p:cNvSpPr>
            <a:spLocks noChangeArrowheads="1"/>
          </p:cNvSpPr>
          <p:nvPr/>
        </p:nvSpPr>
        <p:spPr bwMode="auto">
          <a:xfrm>
            <a:off x="5643570" y="3857628"/>
            <a:ext cx="24749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Пифагора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Рамка 119"/>
          <p:cNvSpPr/>
          <p:nvPr/>
        </p:nvSpPr>
        <p:spPr>
          <a:xfrm>
            <a:off x="8318308" y="4357694"/>
            <a:ext cx="571504" cy="642942"/>
          </a:xfrm>
          <a:prstGeom prst="frame">
            <a:avLst/>
          </a:prstGeom>
          <a:solidFill>
            <a:srgbClr val="92D050">
              <a:alpha val="35000"/>
            </a:srgbClr>
          </a:solidFill>
          <a:ln>
            <a:solidFill>
              <a:srgbClr val="92D05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1" name="Rectangle 2"/>
          <p:cNvSpPr>
            <a:spLocks noChangeArrowheads="1"/>
          </p:cNvSpPr>
          <p:nvPr/>
        </p:nvSpPr>
        <p:spPr bwMode="auto">
          <a:xfrm>
            <a:off x="4714876" y="6273225"/>
            <a:ext cx="194899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импеданс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7C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92415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53284E-7 L 0.39584 -0.04672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500"/>
                            </p:stCondLst>
                            <p:childTnLst>
                              <p:par>
                                <p:cTn id="1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"/>
                            </p:stCondLst>
                            <p:childTnLst>
                              <p:par>
                                <p:cTn id="1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0.00347 L 0.00052 0.10153 " pathEditMode="relative" rAng="0" ptsTypes="AA">
                                      <p:cBhvr>
                                        <p:cTn id="19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"/>
                            </p:stCondLst>
                            <p:childTnLst>
                              <p:par>
                                <p:cTn id="2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7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025" grpId="0"/>
      <p:bldP spid="1026" grpId="0"/>
      <p:bldP spid="4" grpId="0"/>
      <p:bldP spid="5" grpId="0"/>
      <p:bldP spid="5" grpId="1"/>
      <p:bldP spid="1053" grpId="0" animBg="1"/>
      <p:bldP spid="1054" grpId="0" animBg="1"/>
      <p:bldP spid="1055" grpId="0" animBg="1"/>
      <p:bldP spid="1056" grpId="0" animBg="1"/>
      <p:bldP spid="1057" grpId="0" animBg="1"/>
      <p:bldP spid="1058" grpId="0" animBg="1"/>
      <p:bldP spid="1059" grpId="0" animBg="1"/>
      <p:bldP spid="1060" grpId="0" animBg="1"/>
      <p:bldP spid="84" grpId="0"/>
      <p:bldP spid="85" grpId="0"/>
      <p:bldP spid="86" grpId="0"/>
      <p:bldP spid="87" grpId="0"/>
      <p:bldP spid="88" grpId="0"/>
      <p:bldP spid="89" grpId="0"/>
      <p:bldP spid="89" grpId="1"/>
      <p:bldP spid="89" grpId="2"/>
      <p:bldP spid="2" grpId="0"/>
      <p:bldP spid="2" grpId="1"/>
      <p:bldP spid="3" grpId="0"/>
      <p:bldP spid="3" grpId="1"/>
      <p:bldP spid="101" grpId="0"/>
      <p:bldP spid="102" grpId="0"/>
      <p:bldP spid="103" grpId="0"/>
      <p:bldP spid="108" grpId="0"/>
      <p:bldP spid="110" grpId="0"/>
      <p:bldP spid="111" grpId="0"/>
      <p:bldP spid="112" grpId="0"/>
      <p:bldP spid="113" grpId="0"/>
      <p:bldP spid="114" grpId="0" animBg="1"/>
      <p:bldP spid="114" grpId="1" animBg="1"/>
      <p:bldP spid="115" grpId="0"/>
      <p:bldP spid="116" grpId="0"/>
      <p:bldP spid="118" grpId="0"/>
      <p:bldP spid="119" grpId="0"/>
      <p:bldP spid="120" grpId="0" animBg="1"/>
      <p:bldP spid="121" grpId="0"/>
      <p:bldP spid="121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46"/>
          <p:cNvSpPr>
            <a:spLocks noChangeShapeType="1"/>
          </p:cNvSpPr>
          <p:nvPr/>
        </p:nvSpPr>
        <p:spPr bwMode="auto">
          <a:xfrm>
            <a:off x="975099" y="1936258"/>
            <a:ext cx="0" cy="111188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5" name="Группа 54"/>
          <p:cNvGrpSpPr/>
          <p:nvPr/>
        </p:nvGrpSpPr>
        <p:grpSpPr>
          <a:xfrm>
            <a:off x="1101369" y="1799540"/>
            <a:ext cx="1943137" cy="1272318"/>
            <a:chOff x="1101369" y="1799540"/>
            <a:chExt cx="1943137" cy="1272318"/>
          </a:xfrm>
        </p:grpSpPr>
        <p:grpSp>
          <p:nvGrpSpPr>
            <p:cNvPr id="16" name="Group 61"/>
            <p:cNvGrpSpPr>
              <a:grpSpLocks/>
            </p:cNvGrpSpPr>
            <p:nvPr/>
          </p:nvGrpSpPr>
          <p:grpSpPr bwMode="auto">
            <a:xfrm flipH="1">
              <a:off x="1101369" y="1799540"/>
              <a:ext cx="175201" cy="1272318"/>
              <a:chOff x="14025" y="6846"/>
              <a:chExt cx="148" cy="912"/>
            </a:xfrm>
          </p:grpSpPr>
          <p:grpSp>
            <p:nvGrpSpPr>
              <p:cNvPr id="29" name="Group 62"/>
              <p:cNvGrpSpPr>
                <a:grpSpLocks/>
              </p:cNvGrpSpPr>
              <p:nvPr/>
            </p:nvGrpSpPr>
            <p:grpSpPr bwMode="auto">
              <a:xfrm rot="5400000" flipH="1">
                <a:off x="13808" y="7229"/>
                <a:ext cx="581" cy="148"/>
                <a:chOff x="9443" y="8807"/>
                <a:chExt cx="734" cy="148"/>
              </a:xfrm>
            </p:grpSpPr>
            <p:sp>
              <p:nvSpPr>
                <p:cNvPr id="32" name="Arc 63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" name="Arc 64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" name="Arc 65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0" name="Line 66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67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7" name="Group 68"/>
            <p:cNvGrpSpPr>
              <a:grpSpLocks/>
            </p:cNvGrpSpPr>
            <p:nvPr/>
          </p:nvGrpSpPr>
          <p:grpSpPr bwMode="auto">
            <a:xfrm>
              <a:off x="1732095" y="1824652"/>
              <a:ext cx="372595" cy="1229070"/>
              <a:chOff x="8763" y="8824"/>
              <a:chExt cx="315" cy="881"/>
            </a:xfrm>
          </p:grpSpPr>
          <p:sp>
            <p:nvSpPr>
              <p:cNvPr id="25" name="Line 69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70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71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72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Line 73"/>
            <p:cNvSpPr>
              <a:spLocks noChangeShapeType="1"/>
            </p:cNvSpPr>
            <p:nvPr/>
          </p:nvSpPr>
          <p:spPr bwMode="auto">
            <a:xfrm>
              <a:off x="1240362" y="1807911"/>
              <a:ext cx="1777711" cy="13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74"/>
            <p:cNvSpPr>
              <a:spLocks noChangeShapeType="1"/>
            </p:cNvSpPr>
            <p:nvPr/>
          </p:nvSpPr>
          <p:spPr bwMode="auto">
            <a:xfrm>
              <a:off x="1266795" y="3053116"/>
              <a:ext cx="1777711" cy="13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Line 75"/>
          <p:cNvSpPr>
            <a:spLocks noChangeShapeType="1"/>
          </p:cNvSpPr>
          <p:nvPr/>
        </p:nvSpPr>
        <p:spPr bwMode="auto">
          <a:xfrm flipV="1">
            <a:off x="1704305" y="2085533"/>
            <a:ext cx="379603" cy="662666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6" name="Группа 55"/>
          <p:cNvGrpSpPr/>
          <p:nvPr/>
        </p:nvGrpSpPr>
        <p:grpSpPr>
          <a:xfrm>
            <a:off x="357158" y="1357298"/>
            <a:ext cx="610869" cy="2282360"/>
            <a:chOff x="357158" y="1357298"/>
            <a:chExt cx="610869" cy="2282360"/>
          </a:xfrm>
        </p:grpSpPr>
        <p:grpSp>
          <p:nvGrpSpPr>
            <p:cNvPr id="13" name="Group 48"/>
            <p:cNvGrpSpPr>
              <a:grpSpLocks/>
            </p:cNvGrpSpPr>
            <p:nvPr/>
          </p:nvGrpSpPr>
          <p:grpSpPr bwMode="auto">
            <a:xfrm>
              <a:off x="357158" y="3057907"/>
              <a:ext cx="610869" cy="581751"/>
              <a:chOff x="14926" y="202"/>
              <a:chExt cx="707" cy="417"/>
            </a:xfrm>
          </p:grpSpPr>
          <p:sp>
            <p:nvSpPr>
              <p:cNvPr id="41" name="Line 49"/>
              <p:cNvSpPr>
                <a:spLocks noChangeShapeType="1"/>
              </p:cNvSpPr>
              <p:nvPr/>
            </p:nvSpPr>
            <p:spPr bwMode="auto">
              <a:xfrm>
                <a:off x="14926" y="360"/>
                <a:ext cx="70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50"/>
              <p:cNvSpPr>
                <a:spLocks noChangeShapeType="1"/>
              </p:cNvSpPr>
              <p:nvPr/>
            </p:nvSpPr>
            <p:spPr bwMode="auto">
              <a:xfrm>
                <a:off x="15075" y="504"/>
                <a:ext cx="419" cy="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Line 51"/>
              <p:cNvSpPr>
                <a:spLocks noChangeShapeType="1"/>
              </p:cNvSpPr>
              <p:nvPr/>
            </p:nvSpPr>
            <p:spPr bwMode="auto">
              <a:xfrm flipV="1">
                <a:off x="15161" y="616"/>
                <a:ext cx="229" cy="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52"/>
              <p:cNvSpPr>
                <a:spLocks noChangeShapeType="1"/>
              </p:cNvSpPr>
              <p:nvPr/>
            </p:nvSpPr>
            <p:spPr bwMode="auto">
              <a:xfrm flipV="1">
                <a:off x="15324" y="202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Group 54"/>
            <p:cNvGrpSpPr>
              <a:grpSpLocks/>
            </p:cNvGrpSpPr>
            <p:nvPr/>
          </p:nvGrpSpPr>
          <p:grpSpPr bwMode="auto">
            <a:xfrm>
              <a:off x="690040" y="1777219"/>
              <a:ext cx="175201" cy="1272318"/>
              <a:chOff x="14025" y="6846"/>
              <a:chExt cx="148" cy="912"/>
            </a:xfrm>
          </p:grpSpPr>
          <p:grpSp>
            <p:nvGrpSpPr>
              <p:cNvPr id="35" name="Group 55"/>
              <p:cNvGrpSpPr>
                <a:grpSpLocks/>
              </p:cNvGrpSpPr>
              <p:nvPr/>
            </p:nvGrpSpPr>
            <p:grpSpPr bwMode="auto">
              <a:xfrm rot="5400000" flipH="1">
                <a:off x="13808" y="7229"/>
                <a:ext cx="581" cy="148"/>
                <a:chOff x="9443" y="8807"/>
                <a:chExt cx="734" cy="148"/>
              </a:xfrm>
            </p:grpSpPr>
            <p:sp>
              <p:nvSpPr>
                <p:cNvPr id="38" name="Arc 56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Arc 57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0" name="Arc 58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6" name="Line 59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Line 60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1" name="Group 76"/>
            <p:cNvGrpSpPr>
              <a:grpSpLocks/>
            </p:cNvGrpSpPr>
            <p:nvPr/>
          </p:nvGrpSpPr>
          <p:grpSpPr bwMode="auto">
            <a:xfrm>
              <a:off x="516007" y="1357298"/>
              <a:ext cx="332883" cy="408760"/>
              <a:chOff x="16059" y="283"/>
              <a:chExt cx="414" cy="431"/>
            </a:xfrm>
          </p:grpSpPr>
          <p:sp>
            <p:nvSpPr>
              <p:cNvPr id="22" name="Line 77"/>
              <p:cNvSpPr>
                <a:spLocks noChangeShapeType="1"/>
              </p:cNvSpPr>
              <p:nvPr/>
            </p:nvSpPr>
            <p:spPr bwMode="auto">
              <a:xfrm flipH="1" flipV="1">
                <a:off x="16059" y="311"/>
                <a:ext cx="213" cy="27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78"/>
              <p:cNvSpPr>
                <a:spLocks noChangeShapeType="1"/>
              </p:cNvSpPr>
              <p:nvPr/>
            </p:nvSpPr>
            <p:spPr bwMode="auto">
              <a:xfrm flipV="1">
                <a:off x="16283" y="322"/>
                <a:ext cx="190" cy="25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79"/>
              <p:cNvSpPr>
                <a:spLocks noChangeShapeType="1"/>
              </p:cNvSpPr>
              <p:nvPr/>
            </p:nvSpPr>
            <p:spPr bwMode="auto">
              <a:xfrm rot="19586421" flipV="1">
                <a:off x="16117" y="283"/>
                <a:ext cx="285" cy="43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6" name="Rectangle 80"/>
          <p:cNvSpPr>
            <a:spLocks noChangeArrowheads="1"/>
          </p:cNvSpPr>
          <p:nvPr/>
        </p:nvSpPr>
        <p:spPr bwMode="auto">
          <a:xfrm>
            <a:off x="1214414" y="3143248"/>
            <a:ext cx="27860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настройка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диапазоны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80"/>
          <p:cNvSpPr>
            <a:spLocks noChangeArrowheads="1"/>
          </p:cNvSpPr>
          <p:nvPr/>
        </p:nvSpPr>
        <p:spPr bwMode="auto">
          <a:xfrm>
            <a:off x="5107244" y="4086204"/>
            <a:ext cx="20345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2071670" y="-214338"/>
            <a:ext cx="444429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5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РЕЗОНАНС.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2"/>
          <p:cNvSpPr txBox="1">
            <a:spLocks noChangeArrowheads="1"/>
          </p:cNvSpPr>
          <p:nvPr/>
        </p:nvSpPr>
        <p:spPr bwMode="auto">
          <a:xfrm>
            <a:off x="4143372" y="1285860"/>
            <a:ext cx="1068622" cy="73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2500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5263972" y="928670"/>
            <a:ext cx="116541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Um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4744606" y="1643050"/>
            <a:ext cx="2613476" cy="642942"/>
            <a:chOff x="2571736" y="3643314"/>
            <a:chExt cx="2613476" cy="785818"/>
          </a:xfrm>
        </p:grpSpPr>
        <p:sp>
          <p:nvSpPr>
            <p:cNvPr id="60" name="Text Box 4"/>
            <p:cNvSpPr txBox="1">
              <a:spLocks noChangeArrowheads="1"/>
            </p:cNvSpPr>
            <p:nvPr/>
          </p:nvSpPr>
          <p:spPr bwMode="auto">
            <a:xfrm>
              <a:off x="2571736" y="3643314"/>
              <a:ext cx="2613476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-x</a:t>
              </a:r>
              <a:r>
                <a:rPr kumimoji="0" lang="en-US" sz="32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>
              <a:off x="2973068" y="3714752"/>
              <a:ext cx="171451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Прямая соединительная линия 61"/>
          <p:cNvCxnSpPr/>
          <p:nvPr/>
        </p:nvCxnSpPr>
        <p:spPr>
          <a:xfrm>
            <a:off x="5000628" y="1571612"/>
            <a:ext cx="185738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80"/>
          <p:cNvSpPr>
            <a:spLocks noChangeArrowheads="1"/>
          </p:cNvSpPr>
          <p:nvPr/>
        </p:nvSpPr>
        <p:spPr bwMode="auto">
          <a:xfrm>
            <a:off x="3405750" y="2483269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</a:t>
            </a:r>
          </a:p>
        </p:txBody>
      </p:sp>
      <p:sp>
        <p:nvSpPr>
          <p:cNvPr id="64" name="Rectangle 80"/>
          <p:cNvSpPr>
            <a:spLocks noChangeArrowheads="1"/>
          </p:cNvSpPr>
          <p:nvPr/>
        </p:nvSpPr>
        <p:spPr bwMode="auto">
          <a:xfrm>
            <a:off x="6858016" y="2476208"/>
            <a:ext cx="19288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</a:t>
            </a:r>
          </a:p>
        </p:txBody>
      </p:sp>
      <p:sp>
        <p:nvSpPr>
          <p:cNvPr id="65" name="Rectangle 80"/>
          <p:cNvSpPr>
            <a:spLocks noChangeArrowheads="1"/>
          </p:cNvSpPr>
          <p:nvPr/>
        </p:nvSpPr>
        <p:spPr bwMode="auto">
          <a:xfrm>
            <a:off x="4929190" y="2487035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616274" y="1755432"/>
            <a:ext cx="1500198" cy="500066"/>
          </a:xfrm>
          <a:prstGeom prst="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Rectangle 80"/>
          <p:cNvSpPr>
            <a:spLocks noChangeArrowheads="1"/>
          </p:cNvSpPr>
          <p:nvPr/>
        </p:nvSpPr>
        <p:spPr bwMode="auto">
          <a:xfrm>
            <a:off x="5143504" y="3106966"/>
            <a:ext cx="21804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8" name="Rectangle 80"/>
          <p:cNvSpPr>
            <a:spLocks noChangeArrowheads="1"/>
          </p:cNvSpPr>
          <p:nvPr/>
        </p:nvSpPr>
        <p:spPr bwMode="auto">
          <a:xfrm>
            <a:off x="5286380" y="3607032"/>
            <a:ext cx="20345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Line 29"/>
          <p:cNvSpPr>
            <a:spLocks noChangeShapeType="1"/>
          </p:cNvSpPr>
          <p:nvPr/>
        </p:nvSpPr>
        <p:spPr bwMode="auto">
          <a:xfrm>
            <a:off x="2571736" y="4361083"/>
            <a:ext cx="2714644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Line 30"/>
          <p:cNvSpPr>
            <a:spLocks noChangeShapeType="1"/>
          </p:cNvSpPr>
          <p:nvPr/>
        </p:nvSpPr>
        <p:spPr bwMode="auto">
          <a:xfrm>
            <a:off x="2571736" y="4382804"/>
            <a:ext cx="0" cy="190710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w="lg" len="lg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Line 31"/>
          <p:cNvSpPr>
            <a:spLocks noChangeShapeType="1"/>
          </p:cNvSpPr>
          <p:nvPr/>
        </p:nvSpPr>
        <p:spPr bwMode="auto">
          <a:xfrm>
            <a:off x="2571736" y="6268188"/>
            <a:ext cx="160956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32"/>
          <p:cNvSpPr>
            <a:spLocks noChangeShapeType="1"/>
          </p:cNvSpPr>
          <p:nvPr/>
        </p:nvSpPr>
        <p:spPr bwMode="auto">
          <a:xfrm flipH="1" flipV="1">
            <a:off x="4143372" y="4361083"/>
            <a:ext cx="0" cy="1907104"/>
          </a:xfrm>
          <a:prstGeom prst="line">
            <a:avLst/>
          </a:prstGeom>
          <a:noFill/>
          <a:ln w="38100">
            <a:solidFill>
              <a:srgbClr val="220FB1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Line 33"/>
          <p:cNvSpPr>
            <a:spLocks noChangeShapeType="1"/>
          </p:cNvSpPr>
          <p:nvPr/>
        </p:nvSpPr>
        <p:spPr bwMode="auto">
          <a:xfrm flipV="1">
            <a:off x="2571736" y="4361083"/>
            <a:ext cx="1571636" cy="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Rectangle 80"/>
          <p:cNvSpPr>
            <a:spLocks noChangeArrowheads="1"/>
          </p:cNvSpPr>
          <p:nvPr/>
        </p:nvSpPr>
        <p:spPr bwMode="auto">
          <a:xfrm>
            <a:off x="3428992" y="4286256"/>
            <a:ext cx="6429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2"/>
          <p:cNvSpPr>
            <a:spLocks noChangeArrowheads="1"/>
          </p:cNvSpPr>
          <p:nvPr/>
        </p:nvSpPr>
        <p:spPr bwMode="auto">
          <a:xfrm>
            <a:off x="4214810" y="4432521"/>
            <a:ext cx="5950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Rectangle 2"/>
          <p:cNvSpPr>
            <a:spLocks noChangeArrowheads="1"/>
          </p:cNvSpPr>
          <p:nvPr/>
        </p:nvSpPr>
        <p:spPr bwMode="auto">
          <a:xfrm>
            <a:off x="3428992" y="5619578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2"/>
          <p:cNvSpPr>
            <a:spLocks noChangeArrowheads="1"/>
          </p:cNvSpPr>
          <p:nvPr/>
        </p:nvSpPr>
        <p:spPr bwMode="auto">
          <a:xfrm>
            <a:off x="2000232" y="5476702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7C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92415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94444E-6 -1.21184E-6 L 0.24305 0.72271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1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1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4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7C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4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4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4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7C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4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4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46" grpId="0" build="p"/>
      <p:bldP spid="47" grpId="0"/>
      <p:bldP spid="53" grpId="0"/>
      <p:bldP spid="53" grpId="1"/>
      <p:bldP spid="53" grpId="2"/>
      <p:bldP spid="53" grpId="3"/>
      <p:bldP spid="57" grpId="0"/>
      <p:bldP spid="58" grpId="0"/>
      <p:bldP spid="63" grpId="0"/>
      <p:bldP spid="64" grpId="0"/>
      <p:bldP spid="65" grpId="0"/>
      <p:bldP spid="65" grpId="1"/>
      <p:bldP spid="66" grpId="0" animBg="1"/>
      <p:bldP spid="67" grpId="0"/>
      <p:bldP spid="68" grpId="0"/>
      <p:bldP spid="68" grpId="1"/>
      <p:bldP spid="69" grpId="0" animBg="1"/>
      <p:bldP spid="70" grpId="0" animBg="1"/>
      <p:bldP spid="71" grpId="0" animBg="1"/>
      <p:bldP spid="72" grpId="0" animBg="1"/>
      <p:bldP spid="73" grpId="0" animBg="1"/>
      <p:bldP spid="74" grpId="0"/>
      <p:bldP spid="75" grpId="0"/>
      <p:bldP spid="76" grpId="0"/>
      <p:bldP spid="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57290" y="-30778"/>
            <a:ext cx="66270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Коэффициент мощности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577876"/>
            <a:ext cx="56850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 последовательное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29124" y="1071546"/>
            <a:ext cx="29193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28860" y="1071546"/>
            <a:ext cx="1571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 rot="5400000">
            <a:off x="132489" y="1794592"/>
            <a:ext cx="2235288" cy="1928826"/>
            <a:chOff x="1006" y="7132"/>
            <a:chExt cx="1324" cy="1327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 rot="5400000">
              <a:off x="1483" y="7679"/>
              <a:ext cx="380" cy="1179"/>
              <a:chOff x="2587" y="2185"/>
              <a:chExt cx="380" cy="1214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2587" y="2696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>
                <a:off x="2587" y="2869"/>
                <a:ext cx="380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771" y="2869"/>
                <a:ext cx="0" cy="5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2752" y="2185"/>
                <a:ext cx="0" cy="5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1098" y="7132"/>
              <a:ext cx="1156" cy="223"/>
              <a:chOff x="6868" y="7550"/>
              <a:chExt cx="1133" cy="223"/>
            </a:xfrm>
          </p:grpSpPr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" name="Group 11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1036" name="Arc 12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7" name="Arc 13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Arc 14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 flipV="1">
                <a:off x="7803" y="7733"/>
                <a:ext cx="198" cy="8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Group 17"/>
            <p:cNvGrpSpPr>
              <a:grpSpLocks/>
            </p:cNvGrpSpPr>
            <p:nvPr/>
          </p:nvGrpSpPr>
          <p:grpSpPr bwMode="auto">
            <a:xfrm rot="5400000">
              <a:off x="612" y="7733"/>
              <a:ext cx="937" cy="149"/>
              <a:chOff x="8513" y="7370"/>
              <a:chExt cx="1013" cy="487"/>
            </a:xfrm>
          </p:grpSpPr>
          <p:sp>
            <p:nvSpPr>
              <p:cNvPr id="1042" name="Oval 18"/>
              <p:cNvSpPr>
                <a:spLocks noChangeArrowheads="1"/>
              </p:cNvSpPr>
              <p:nvPr/>
            </p:nvSpPr>
            <p:spPr bwMode="auto">
              <a:xfrm>
                <a:off x="8801" y="7534"/>
                <a:ext cx="141" cy="141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3" name="Oval 19"/>
              <p:cNvSpPr>
                <a:spLocks noChangeArrowheads="1"/>
              </p:cNvSpPr>
              <p:nvPr/>
            </p:nvSpPr>
            <p:spPr bwMode="auto">
              <a:xfrm>
                <a:off x="9112" y="7534"/>
                <a:ext cx="141" cy="141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 flipH="1">
                <a:off x="8513" y="7546"/>
                <a:ext cx="265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H="1">
                <a:off x="9261" y="7602"/>
                <a:ext cx="265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 flipH="1">
                <a:off x="8801" y="7370"/>
                <a:ext cx="139" cy="46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 flipH="1">
                <a:off x="9112" y="7396"/>
                <a:ext cx="139" cy="461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2154" y="7321"/>
              <a:ext cx="176" cy="913"/>
              <a:chOff x="7970" y="5285"/>
              <a:chExt cx="176" cy="913"/>
            </a:xfrm>
          </p:grpSpPr>
          <p:sp>
            <p:nvSpPr>
              <p:cNvPr id="1049" name="Rectangle 25"/>
              <p:cNvSpPr>
                <a:spLocks noChangeArrowheads="1"/>
              </p:cNvSpPr>
              <p:nvPr/>
            </p:nvSpPr>
            <p:spPr bwMode="auto">
              <a:xfrm rot="-5400000">
                <a:off x="7850" y="5636"/>
                <a:ext cx="416" cy="176"/>
              </a:xfrm>
              <a:prstGeom prst="rect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V="1">
                <a:off x="8058" y="5285"/>
                <a:ext cx="0" cy="21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V="1">
                <a:off x="8075" y="5929"/>
                <a:ext cx="0" cy="269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2714612" y="2742009"/>
            <a:ext cx="2714644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4" name="Line 30"/>
          <p:cNvSpPr>
            <a:spLocks noChangeShapeType="1"/>
          </p:cNvSpPr>
          <p:nvPr/>
        </p:nvSpPr>
        <p:spPr bwMode="auto">
          <a:xfrm>
            <a:off x="2714612" y="2763730"/>
            <a:ext cx="0" cy="190710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w="lg" len="lg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2714612" y="4649114"/>
            <a:ext cx="160956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 flipH="1" flipV="1">
            <a:off x="4286248" y="3894671"/>
            <a:ext cx="0" cy="754443"/>
          </a:xfrm>
          <a:prstGeom prst="line">
            <a:avLst/>
          </a:prstGeom>
          <a:noFill/>
          <a:ln w="38100">
            <a:solidFill>
              <a:srgbClr val="220FB1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7" name="Line 33"/>
          <p:cNvSpPr>
            <a:spLocks noChangeShapeType="1"/>
          </p:cNvSpPr>
          <p:nvPr/>
        </p:nvSpPr>
        <p:spPr bwMode="auto">
          <a:xfrm>
            <a:off x="2714612" y="2742085"/>
            <a:ext cx="1585544" cy="113238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>
            <a:off x="4279136" y="2742009"/>
            <a:ext cx="0" cy="121927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9" name="AutoShape 35"/>
          <p:cNvSpPr>
            <a:spLocks/>
          </p:cNvSpPr>
          <p:nvPr/>
        </p:nvSpPr>
        <p:spPr bwMode="auto">
          <a:xfrm>
            <a:off x="4286248" y="2714620"/>
            <a:ext cx="211706" cy="1064330"/>
          </a:xfrm>
          <a:prstGeom prst="rightBrace">
            <a:avLst>
              <a:gd name="adj1" fmla="val 43440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0" name="AutoShape 36"/>
          <p:cNvSpPr>
            <a:spLocks/>
          </p:cNvSpPr>
          <p:nvPr/>
        </p:nvSpPr>
        <p:spPr bwMode="auto">
          <a:xfrm rot="5400000" flipH="1" flipV="1">
            <a:off x="3379586" y="1815385"/>
            <a:ext cx="350190" cy="1495457"/>
          </a:xfrm>
          <a:prstGeom prst="rightBrace">
            <a:avLst>
              <a:gd name="adj1" fmla="val 58865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Rectangle 80"/>
          <p:cNvSpPr>
            <a:spLocks noChangeArrowheads="1"/>
          </p:cNvSpPr>
          <p:nvPr/>
        </p:nvSpPr>
        <p:spPr bwMode="auto">
          <a:xfrm rot="1737801">
            <a:off x="4388821" y="2991704"/>
            <a:ext cx="1279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err="1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2800" b="1" baseline="-30000" dirty="0" err="1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5" name="Rectangle 80"/>
          <p:cNvSpPr>
            <a:spLocks noChangeArrowheads="1"/>
          </p:cNvSpPr>
          <p:nvPr/>
        </p:nvSpPr>
        <p:spPr bwMode="auto">
          <a:xfrm>
            <a:off x="4857752" y="4286256"/>
            <a:ext cx="34644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+(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80"/>
          <p:cNvSpPr>
            <a:spLocks noChangeArrowheads="1"/>
          </p:cNvSpPr>
          <p:nvPr/>
        </p:nvSpPr>
        <p:spPr bwMode="auto">
          <a:xfrm>
            <a:off x="3571868" y="3500438"/>
            <a:ext cx="6429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7" name="Rectangle 80"/>
          <p:cNvSpPr>
            <a:spLocks noChangeArrowheads="1"/>
          </p:cNvSpPr>
          <p:nvPr/>
        </p:nvSpPr>
        <p:spPr bwMode="auto">
          <a:xfrm>
            <a:off x="8286776" y="4347811"/>
            <a:ext cx="883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80"/>
          <p:cNvSpPr>
            <a:spLocks noChangeArrowheads="1"/>
          </p:cNvSpPr>
          <p:nvPr/>
        </p:nvSpPr>
        <p:spPr bwMode="auto">
          <a:xfrm>
            <a:off x="2285984" y="2143116"/>
            <a:ext cx="4122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9" name="Rectangle 80"/>
          <p:cNvSpPr>
            <a:spLocks noChangeArrowheads="1"/>
          </p:cNvSpPr>
          <p:nvPr/>
        </p:nvSpPr>
        <p:spPr bwMode="auto">
          <a:xfrm>
            <a:off x="4929190" y="4929198"/>
            <a:ext cx="29931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</a:t>
            </a:r>
            <a:r>
              <a:rPr lang="en-US" sz="32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</a:t>
            </a:r>
            <a:r>
              <a:rPr lang="en-US" sz="32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26"/>
          <p:cNvSpPr>
            <a:spLocks noChangeArrowheads="1"/>
          </p:cNvSpPr>
          <p:nvPr/>
        </p:nvSpPr>
        <p:spPr bwMode="auto">
          <a:xfrm>
            <a:off x="952760" y="1191268"/>
            <a:ext cx="5822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" name="Rectangle 80"/>
          <p:cNvSpPr>
            <a:spLocks noChangeArrowheads="1"/>
          </p:cNvSpPr>
          <p:nvPr/>
        </p:nvSpPr>
        <p:spPr bwMode="auto">
          <a:xfrm>
            <a:off x="1000100" y="2928934"/>
            <a:ext cx="519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R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" name="Rectangle 80"/>
          <p:cNvSpPr>
            <a:spLocks noChangeArrowheads="1"/>
          </p:cNvSpPr>
          <p:nvPr/>
        </p:nvSpPr>
        <p:spPr bwMode="auto">
          <a:xfrm>
            <a:off x="700700" y="2112622"/>
            <a:ext cx="5966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8" name="Rectangle 2"/>
          <p:cNvSpPr>
            <a:spLocks noChangeArrowheads="1"/>
          </p:cNvSpPr>
          <p:nvPr/>
        </p:nvSpPr>
        <p:spPr bwMode="auto">
          <a:xfrm>
            <a:off x="5072066" y="2071678"/>
            <a:ext cx="2984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Rectangle 2"/>
          <p:cNvSpPr>
            <a:spLocks noChangeArrowheads="1"/>
          </p:cNvSpPr>
          <p:nvPr/>
        </p:nvSpPr>
        <p:spPr bwMode="auto">
          <a:xfrm>
            <a:off x="4357686" y="3786190"/>
            <a:ext cx="5950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Rectangle 2"/>
          <p:cNvSpPr>
            <a:spLocks noChangeArrowheads="1"/>
          </p:cNvSpPr>
          <p:nvPr/>
        </p:nvSpPr>
        <p:spPr bwMode="auto">
          <a:xfrm>
            <a:off x="3571868" y="4000504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Rectangle 2"/>
          <p:cNvSpPr>
            <a:spLocks noChangeArrowheads="1"/>
          </p:cNvSpPr>
          <p:nvPr/>
        </p:nvSpPr>
        <p:spPr bwMode="auto">
          <a:xfrm>
            <a:off x="2143108" y="3857628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2"/>
          <p:cNvSpPr>
            <a:spLocks noChangeArrowheads="1"/>
          </p:cNvSpPr>
          <p:nvPr/>
        </p:nvSpPr>
        <p:spPr bwMode="auto">
          <a:xfrm>
            <a:off x="3286116" y="1871012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ый треугольник 113"/>
          <p:cNvSpPr/>
          <p:nvPr/>
        </p:nvSpPr>
        <p:spPr>
          <a:xfrm flipH="1" flipV="1">
            <a:off x="2762892" y="2770292"/>
            <a:ext cx="1428760" cy="100013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Rectangle 2"/>
          <p:cNvSpPr>
            <a:spLocks noChangeArrowheads="1"/>
          </p:cNvSpPr>
          <p:nvPr/>
        </p:nvSpPr>
        <p:spPr bwMode="auto">
          <a:xfrm>
            <a:off x="7072330" y="1785926"/>
            <a:ext cx="609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Rectangle 80"/>
          <p:cNvSpPr>
            <a:spLocks noChangeArrowheads="1"/>
          </p:cNvSpPr>
          <p:nvPr/>
        </p:nvSpPr>
        <p:spPr bwMode="auto">
          <a:xfrm rot="3470839">
            <a:off x="7824485" y="2851159"/>
            <a:ext cx="1279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8" name="Rectangle 80"/>
          <p:cNvSpPr>
            <a:spLocks noChangeArrowheads="1"/>
          </p:cNvSpPr>
          <p:nvPr/>
        </p:nvSpPr>
        <p:spPr bwMode="auto">
          <a:xfrm>
            <a:off x="6786578" y="2857496"/>
            <a:ext cx="6429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80"/>
          <p:cNvSpPr>
            <a:spLocks noChangeArrowheads="1"/>
          </p:cNvSpPr>
          <p:nvPr/>
        </p:nvSpPr>
        <p:spPr bwMode="auto">
          <a:xfrm>
            <a:off x="5643570" y="3857628"/>
            <a:ext cx="24749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Пифагора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Рамка 119"/>
          <p:cNvSpPr/>
          <p:nvPr/>
        </p:nvSpPr>
        <p:spPr>
          <a:xfrm>
            <a:off x="8223712" y="4357694"/>
            <a:ext cx="857224" cy="642942"/>
          </a:xfrm>
          <a:prstGeom prst="frame">
            <a:avLst/>
          </a:prstGeom>
          <a:solidFill>
            <a:srgbClr val="92D050">
              <a:alpha val="35000"/>
            </a:srgbClr>
          </a:solidFill>
          <a:ln>
            <a:solidFill>
              <a:srgbClr val="92D05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Дуга 67"/>
          <p:cNvSpPr/>
          <p:nvPr/>
        </p:nvSpPr>
        <p:spPr>
          <a:xfrm rot="6403799">
            <a:off x="2954450" y="2597753"/>
            <a:ext cx="714380" cy="285752"/>
          </a:xfrm>
          <a:prstGeom prst="arc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3357554" y="2500306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lang="ru-RU" sz="4400" dirty="0"/>
          </a:p>
        </p:txBody>
      </p:sp>
      <p:sp>
        <p:nvSpPr>
          <p:cNvPr id="70" name="Rectangle 80"/>
          <p:cNvSpPr>
            <a:spLocks noChangeArrowheads="1"/>
          </p:cNvSpPr>
          <p:nvPr/>
        </p:nvSpPr>
        <p:spPr bwMode="auto">
          <a:xfrm>
            <a:off x="0" y="5143512"/>
            <a:ext cx="26981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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80"/>
          <p:cNvSpPr>
            <a:spLocks noChangeArrowheads="1"/>
          </p:cNvSpPr>
          <p:nvPr/>
        </p:nvSpPr>
        <p:spPr bwMode="auto">
          <a:xfrm>
            <a:off x="3929058" y="5898553"/>
            <a:ext cx="226376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→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Рамка 71"/>
          <p:cNvSpPr/>
          <p:nvPr/>
        </p:nvSpPr>
        <p:spPr>
          <a:xfrm>
            <a:off x="3786182" y="5857892"/>
            <a:ext cx="2571768" cy="92869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3" name="Rectangle 80"/>
          <p:cNvSpPr>
            <a:spLocks noChangeArrowheads="1"/>
          </p:cNvSpPr>
          <p:nvPr/>
        </p:nvSpPr>
        <p:spPr bwMode="auto">
          <a:xfrm>
            <a:off x="2761910" y="5214950"/>
            <a:ext cx="7296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80"/>
          <p:cNvSpPr>
            <a:spLocks noChangeArrowheads="1"/>
          </p:cNvSpPr>
          <p:nvPr/>
        </p:nvSpPr>
        <p:spPr bwMode="auto">
          <a:xfrm>
            <a:off x="357158" y="5929330"/>
            <a:ext cx="27665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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Рамка 74"/>
          <p:cNvSpPr/>
          <p:nvPr/>
        </p:nvSpPr>
        <p:spPr>
          <a:xfrm>
            <a:off x="2643174" y="5214950"/>
            <a:ext cx="857224" cy="642942"/>
          </a:xfrm>
          <a:prstGeom prst="frame">
            <a:avLst/>
          </a:prstGeom>
          <a:solidFill>
            <a:srgbClr val="92D050">
              <a:alpha val="35000"/>
            </a:srgbClr>
          </a:solidFill>
          <a:ln>
            <a:solidFill>
              <a:srgbClr val="92D05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7C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92415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2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7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2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2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2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2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2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2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2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2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7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7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2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2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7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7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420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47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2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6200"/>
                            </p:stCondLst>
                            <p:childTnLst>
                              <p:par>
                                <p:cTn id="1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7200"/>
                            </p:stCondLst>
                            <p:childTnLst>
                              <p:par>
                                <p:cTn id="11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82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8700"/>
                            </p:stCondLst>
                            <p:childTnLst>
                              <p:par>
                                <p:cTn id="12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53284E-7 L 0.39584 -0.04672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700"/>
                            </p:stCondLst>
                            <p:childTnLst>
                              <p:par>
                                <p:cTn id="1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1200"/>
                            </p:stCondLst>
                            <p:childTnLst>
                              <p:par>
                                <p:cTn id="1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2200"/>
                            </p:stCondLst>
                            <p:childTnLst>
                              <p:par>
                                <p:cTn id="1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32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7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6" grpId="0"/>
      <p:bldP spid="4" grpId="0"/>
      <p:bldP spid="5" grpId="0"/>
      <p:bldP spid="5" grpId="1"/>
      <p:bldP spid="1053" grpId="0" animBg="1"/>
      <p:bldP spid="1054" grpId="0" animBg="1"/>
      <p:bldP spid="1055" grpId="0" animBg="1"/>
      <p:bldP spid="1056" grpId="0" animBg="1"/>
      <p:bldP spid="1057" grpId="0" animBg="1"/>
      <p:bldP spid="1058" grpId="0" animBg="1"/>
      <p:bldP spid="1059" grpId="0" animBg="1"/>
      <p:bldP spid="1060" grpId="0" animBg="1"/>
      <p:bldP spid="84" grpId="0"/>
      <p:bldP spid="85" grpId="0"/>
      <p:bldP spid="86" grpId="0"/>
      <p:bldP spid="87" grpId="0"/>
      <p:bldP spid="88" grpId="0"/>
      <p:bldP spid="89" grpId="0"/>
      <p:bldP spid="89" grpId="2"/>
      <p:bldP spid="101" grpId="0"/>
      <p:bldP spid="102" grpId="0"/>
      <p:bldP spid="103" grpId="0"/>
      <p:bldP spid="108" grpId="0"/>
      <p:bldP spid="110" grpId="0"/>
      <p:bldP spid="111" grpId="0"/>
      <p:bldP spid="112" grpId="0"/>
      <p:bldP spid="113" grpId="0"/>
      <p:bldP spid="114" grpId="0" animBg="1"/>
      <p:bldP spid="114" grpId="1" animBg="1"/>
      <p:bldP spid="115" grpId="0"/>
      <p:bldP spid="116" grpId="0"/>
      <p:bldP spid="118" grpId="0"/>
      <p:bldP spid="119" grpId="0"/>
      <p:bldP spid="120" grpId="0" animBg="1"/>
      <p:bldP spid="68" grpId="0" animBg="1"/>
      <p:bldP spid="69" grpId="0"/>
      <p:bldP spid="70" grpId="0"/>
      <p:bldP spid="71" grpId="0"/>
      <p:bldP spid="71" grpId="1"/>
      <p:bldP spid="72" grpId="0" animBg="1"/>
      <p:bldP spid="72" grpId="1" animBg="1"/>
      <p:bldP spid="73" grpId="0"/>
      <p:bldP spid="74" grpId="0"/>
      <p:bldP spid="7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Скругленный прямоугольник 50"/>
          <p:cNvSpPr/>
          <p:nvPr/>
        </p:nvSpPr>
        <p:spPr>
          <a:xfrm>
            <a:off x="500034" y="5429264"/>
            <a:ext cx="2928958" cy="571504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6248" y="0"/>
            <a:ext cx="34410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 затухают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29388" y="857232"/>
            <a:ext cx="21627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США 60 Гц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42910" y="428604"/>
            <a:ext cx="61436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ВЫНУЖДЕННЫЕ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гармонические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857232"/>
            <a:ext cx="10695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Гц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357422" y="928670"/>
            <a:ext cx="30668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85786" y="1500174"/>
            <a:ext cx="29775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всем проводнике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1242046" y="2214554"/>
            <a:ext cx="3410879" cy="1123959"/>
            <a:chOff x="8007" y="3075"/>
            <a:chExt cx="1481" cy="484"/>
          </a:xfrm>
        </p:grpSpPr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8345" y="3075"/>
              <a:ext cx="821" cy="484"/>
              <a:chOff x="8407" y="3041"/>
              <a:chExt cx="821" cy="484"/>
            </a:xfrm>
          </p:grpSpPr>
          <p:sp>
            <p:nvSpPr>
              <p:cNvPr id="3077" name="Oval 5"/>
              <p:cNvSpPr>
                <a:spLocks noChangeArrowheads="1"/>
              </p:cNvSpPr>
              <p:nvPr/>
            </p:nvSpPr>
            <p:spPr bwMode="auto">
              <a:xfrm>
                <a:off x="8571" y="3041"/>
                <a:ext cx="484" cy="484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Rectangle 6"/>
              <p:cNvSpPr>
                <a:spLocks noChangeArrowheads="1"/>
              </p:cNvSpPr>
              <p:nvPr/>
            </p:nvSpPr>
            <p:spPr bwMode="auto">
              <a:xfrm>
                <a:off x="8407" y="3144"/>
                <a:ext cx="207" cy="288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rgbClr val="0014AC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9" name="Rectangle 7"/>
              <p:cNvSpPr>
                <a:spLocks noChangeArrowheads="1"/>
              </p:cNvSpPr>
              <p:nvPr/>
            </p:nvSpPr>
            <p:spPr bwMode="auto">
              <a:xfrm>
                <a:off x="9021" y="3144"/>
                <a:ext cx="207" cy="288"/>
              </a:xfrm>
              <a:prstGeom prst="rect">
                <a:avLst/>
              </a:prstGeom>
              <a:solidFill>
                <a:srgbClr val="000099"/>
              </a:solidFill>
              <a:ln w="9525">
                <a:solidFill>
                  <a:srgbClr val="0014AC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>
              <a:off x="9165" y="3317"/>
              <a:ext cx="3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1" name="Line 9"/>
            <p:cNvSpPr>
              <a:spLocks noChangeShapeType="1"/>
            </p:cNvSpPr>
            <p:nvPr/>
          </p:nvSpPr>
          <p:spPr bwMode="auto">
            <a:xfrm>
              <a:off x="8007" y="3342"/>
              <a:ext cx="3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4739002" y="2797745"/>
            <a:ext cx="3608859" cy="45719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5097755" y="1785926"/>
            <a:ext cx="2831831" cy="2027761"/>
            <a:chOff x="10284" y="2840"/>
            <a:chExt cx="1230" cy="875"/>
          </a:xfrm>
        </p:grpSpPr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>
              <a:off x="10284" y="2840"/>
              <a:ext cx="0" cy="875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>
              <a:off x="10287" y="2845"/>
              <a:ext cx="807" cy="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10286" y="3710"/>
              <a:ext cx="807" cy="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>
              <a:off x="11086" y="2847"/>
              <a:ext cx="0" cy="334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11081" y="3374"/>
              <a:ext cx="0" cy="334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>
              <a:off x="11081" y="3180"/>
              <a:ext cx="427" cy="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>
              <a:off x="11087" y="3382"/>
              <a:ext cx="427" cy="0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91" name="Line 19"/>
          <p:cNvSpPr>
            <a:spLocks noChangeShapeType="1"/>
          </p:cNvSpPr>
          <p:nvPr/>
        </p:nvSpPr>
        <p:spPr bwMode="auto">
          <a:xfrm flipH="1">
            <a:off x="5024754" y="2836186"/>
            <a:ext cx="1220221" cy="74737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2" name="Arc 20"/>
          <p:cNvSpPr>
            <a:spLocks/>
          </p:cNvSpPr>
          <p:nvPr/>
        </p:nvSpPr>
        <p:spPr bwMode="auto">
          <a:xfrm flipH="1" flipV="1">
            <a:off x="5810572" y="3083497"/>
            <a:ext cx="322324" cy="318650"/>
          </a:xfrm>
          <a:custGeom>
            <a:avLst/>
            <a:gdLst>
              <a:gd name="G0" fmla="+- 0 0 0"/>
              <a:gd name="G1" fmla="+- 20907 0 0"/>
              <a:gd name="G2" fmla="+- 21600 0 0"/>
              <a:gd name="T0" fmla="*/ 5426 w 21600"/>
              <a:gd name="T1" fmla="*/ 0 h 20907"/>
              <a:gd name="T2" fmla="*/ 21600 w 21600"/>
              <a:gd name="T3" fmla="*/ 20907 h 20907"/>
              <a:gd name="T4" fmla="*/ 0 w 21600"/>
              <a:gd name="T5" fmla="*/ 20907 h 20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907" fill="none" extrusionOk="0">
                <a:moveTo>
                  <a:pt x="5426" y="-1"/>
                </a:moveTo>
                <a:cubicBezTo>
                  <a:pt x="14950" y="2471"/>
                  <a:pt x="21600" y="11067"/>
                  <a:pt x="21600" y="20907"/>
                </a:cubicBezTo>
              </a:path>
              <a:path w="21600" h="20907" stroke="0" extrusionOk="0">
                <a:moveTo>
                  <a:pt x="5426" y="-1"/>
                </a:moveTo>
                <a:cubicBezTo>
                  <a:pt x="14950" y="2471"/>
                  <a:pt x="21600" y="11067"/>
                  <a:pt x="21600" y="20907"/>
                </a:cubicBezTo>
                <a:lnTo>
                  <a:pt x="0" y="20907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4" name="Arc 22"/>
          <p:cNvSpPr>
            <a:spLocks/>
          </p:cNvSpPr>
          <p:nvPr/>
        </p:nvSpPr>
        <p:spPr bwMode="auto">
          <a:xfrm flipH="1">
            <a:off x="7572396" y="1928802"/>
            <a:ext cx="619319" cy="1952446"/>
          </a:xfrm>
          <a:custGeom>
            <a:avLst/>
            <a:gdLst>
              <a:gd name="G0" fmla="+- 19669 0 0"/>
              <a:gd name="G1" fmla="+- 21600 0 0"/>
              <a:gd name="G2" fmla="+- 21600 0 0"/>
              <a:gd name="T0" fmla="*/ 0 w 41269"/>
              <a:gd name="T1" fmla="*/ 12673 h 40393"/>
              <a:gd name="T2" fmla="*/ 30317 w 41269"/>
              <a:gd name="T3" fmla="*/ 40393 h 40393"/>
              <a:gd name="T4" fmla="*/ 19669 w 41269"/>
              <a:gd name="T5" fmla="*/ 21600 h 40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269" h="40393" fill="none" extrusionOk="0">
                <a:moveTo>
                  <a:pt x="0" y="12673"/>
                </a:moveTo>
                <a:cubicBezTo>
                  <a:pt x="3502" y="4955"/>
                  <a:pt x="11194" y="-1"/>
                  <a:pt x="19669" y="0"/>
                </a:cubicBezTo>
                <a:cubicBezTo>
                  <a:pt x="31598" y="0"/>
                  <a:pt x="41269" y="9670"/>
                  <a:pt x="41269" y="21600"/>
                </a:cubicBezTo>
                <a:cubicBezTo>
                  <a:pt x="41269" y="29379"/>
                  <a:pt x="37085" y="36558"/>
                  <a:pt x="30317" y="40393"/>
                </a:cubicBezTo>
              </a:path>
              <a:path w="41269" h="40393" stroke="0" extrusionOk="0">
                <a:moveTo>
                  <a:pt x="0" y="12673"/>
                </a:moveTo>
                <a:cubicBezTo>
                  <a:pt x="3502" y="4955"/>
                  <a:pt x="11194" y="-1"/>
                  <a:pt x="19669" y="0"/>
                </a:cubicBezTo>
                <a:cubicBezTo>
                  <a:pt x="31598" y="0"/>
                  <a:pt x="41269" y="9670"/>
                  <a:pt x="41269" y="21600"/>
                </a:cubicBezTo>
                <a:cubicBezTo>
                  <a:pt x="41269" y="29379"/>
                  <a:pt x="37085" y="36558"/>
                  <a:pt x="30317" y="40393"/>
                </a:cubicBezTo>
                <a:lnTo>
                  <a:pt x="19669" y="21600"/>
                </a:lnTo>
                <a:close/>
              </a:path>
            </a:pathLst>
          </a:custGeom>
          <a:noFill/>
          <a:ln w="31750">
            <a:solidFill>
              <a:srgbClr val="000099"/>
            </a:solidFill>
            <a:round/>
            <a:headEnd type="stealth" w="lg" len="lg"/>
            <a:tailEnd type="none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6" name="Line 24"/>
          <p:cNvSpPr>
            <a:spLocks noChangeShapeType="1"/>
          </p:cNvSpPr>
          <p:nvPr/>
        </p:nvSpPr>
        <p:spPr bwMode="auto">
          <a:xfrm flipH="1">
            <a:off x="5882010" y="2797745"/>
            <a:ext cx="384176" cy="121444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4667564" y="2869183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5381944" y="3869315"/>
            <a:ext cx="526106" cy="707886"/>
            <a:chOff x="2357422" y="5000636"/>
            <a:chExt cx="526106" cy="707886"/>
          </a:xfrm>
        </p:grpSpPr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2357422" y="5000636"/>
              <a:ext cx="52610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B</a:t>
              </a:r>
              <a:endPara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2488423" y="5083949"/>
              <a:ext cx="285752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8215338" y="1643050"/>
            <a:ext cx="6655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2714612" y="2416993"/>
            <a:ext cx="5116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357158" y="3429000"/>
            <a:ext cx="23310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25"/>
          <p:cNvSpPr>
            <a:spLocks noChangeArrowheads="1"/>
          </p:cNvSpPr>
          <p:nvPr/>
        </p:nvSpPr>
        <p:spPr bwMode="auto">
          <a:xfrm rot="923299">
            <a:off x="6181673" y="5223553"/>
            <a:ext cx="175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сдвиг фаз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25"/>
          <p:cNvSpPr>
            <a:spLocks noChangeArrowheads="1"/>
          </p:cNvSpPr>
          <p:nvPr/>
        </p:nvSpPr>
        <p:spPr bwMode="auto">
          <a:xfrm>
            <a:off x="2928926" y="3500438"/>
            <a:ext cx="15071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/t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25"/>
          <p:cNvSpPr>
            <a:spLocks noChangeArrowheads="1"/>
          </p:cNvSpPr>
          <p:nvPr/>
        </p:nvSpPr>
        <p:spPr bwMode="auto">
          <a:xfrm>
            <a:off x="1357290" y="4857760"/>
            <a:ext cx="18573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ЭМИ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25"/>
          <p:cNvSpPr>
            <a:spLocks noChangeArrowheads="1"/>
          </p:cNvSpPr>
          <p:nvPr/>
        </p:nvSpPr>
        <p:spPr bwMode="auto">
          <a:xfrm>
            <a:off x="508747" y="5429264"/>
            <a:ext cx="28440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sin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Rectangle 25"/>
          <p:cNvSpPr>
            <a:spLocks noChangeArrowheads="1"/>
          </p:cNvSpPr>
          <p:nvPr/>
        </p:nvSpPr>
        <p:spPr bwMode="auto">
          <a:xfrm>
            <a:off x="3643306" y="5429264"/>
            <a:ext cx="31229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Rectangle 25"/>
          <p:cNvSpPr>
            <a:spLocks noChangeArrowheads="1"/>
          </p:cNvSpPr>
          <p:nvPr/>
        </p:nvSpPr>
        <p:spPr bwMode="auto">
          <a:xfrm>
            <a:off x="714348" y="4071942"/>
            <a:ext cx="26805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25"/>
          <p:cNvSpPr>
            <a:spLocks noChangeArrowheads="1"/>
          </p:cNvSpPr>
          <p:nvPr/>
        </p:nvSpPr>
        <p:spPr bwMode="auto">
          <a:xfrm>
            <a:off x="5357818" y="3214686"/>
            <a:ext cx="4010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25"/>
          <p:cNvSpPr>
            <a:spLocks noChangeArrowheads="1"/>
          </p:cNvSpPr>
          <p:nvPr/>
        </p:nvSpPr>
        <p:spPr bwMode="auto">
          <a:xfrm>
            <a:off x="3428992" y="4714884"/>
            <a:ext cx="20717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-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Ф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25"/>
          <p:cNvSpPr>
            <a:spLocks noChangeArrowheads="1"/>
          </p:cNvSpPr>
          <p:nvPr/>
        </p:nvSpPr>
        <p:spPr bwMode="auto">
          <a:xfrm>
            <a:off x="357158" y="6072206"/>
            <a:ext cx="28857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 = N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kumimoji="0" lang="en-US" sz="320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sin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Rectangle 25"/>
          <p:cNvSpPr>
            <a:spLocks noChangeArrowheads="1"/>
          </p:cNvSpPr>
          <p:nvPr/>
        </p:nvSpPr>
        <p:spPr bwMode="auto">
          <a:xfrm>
            <a:off x="1013748" y="5491196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3073" grpId="0"/>
      <p:bldP spid="5" grpId="0"/>
      <p:bldP spid="6" grpId="0"/>
      <p:bldP spid="7" grpId="0"/>
      <p:bldP spid="3074" grpId="0"/>
      <p:bldP spid="9" grpId="0"/>
      <p:bldP spid="3082" grpId="0" animBg="1"/>
      <p:bldP spid="3091" grpId="0" animBg="1"/>
      <p:bldP spid="3092" grpId="0" animBg="1"/>
      <p:bldP spid="3094" grpId="0" animBg="1"/>
      <p:bldP spid="3096" grpId="0" animBg="1"/>
      <p:bldP spid="32" grpId="0"/>
      <p:bldP spid="38" grpId="0"/>
      <p:bldP spid="39" grpId="0"/>
      <p:bldP spid="3097" grpId="0"/>
      <p:bldP spid="41" grpId="0"/>
      <p:bldP spid="42" grpId="0"/>
      <p:bldP spid="43" grpId="0"/>
      <p:bldP spid="44" grpId="0"/>
      <p:bldP spid="44" grpId="1"/>
      <p:bldP spid="45" grpId="0"/>
      <p:bldP spid="46" grpId="0"/>
      <p:bldP spid="46" grpId="1"/>
      <p:bldP spid="47" grpId="0"/>
      <p:bldP spid="48" grpId="0"/>
      <p:bldP spid="49" grpId="0"/>
      <p:bldP spid="50" grpId="0"/>
      <p:bldP spid="5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29058" y="6273225"/>
            <a:ext cx="52149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стр.13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0"/>
            <a:ext cx="52864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Обобщение по разделу </a:t>
            </a:r>
            <a:r>
              <a:rPr lang="ru-RU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т№1-9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542426">
            <a:off x="785786" y="1785926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220FB1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Механические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220FB1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1082817">
            <a:off x="871454" y="4673903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электрические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3571876"/>
            <a:ext cx="6643702" cy="121444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колебания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>
          <a:xfrm>
            <a:off x="3000364" y="4143380"/>
            <a:ext cx="4071966" cy="857256"/>
          </a:xfrm>
          <a:prstGeom prst="roundRect">
            <a:avLst/>
          </a:prstGeom>
          <a:solidFill>
            <a:srgbClr val="92D050">
              <a:alpha val="5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428596" y="1500174"/>
            <a:ext cx="1500198" cy="2143140"/>
            <a:chOff x="8098" y="7223"/>
            <a:chExt cx="842" cy="1325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auto">
            <a:xfrm>
              <a:off x="8744" y="7534"/>
              <a:ext cx="196" cy="68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1" name="Line 3"/>
            <p:cNvSpPr>
              <a:spLocks noChangeShapeType="1"/>
            </p:cNvSpPr>
            <p:nvPr/>
          </p:nvSpPr>
          <p:spPr bwMode="auto">
            <a:xfrm flipV="1">
              <a:off x="8847" y="7223"/>
              <a:ext cx="0" cy="3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 flipV="1">
              <a:off x="8857" y="8212"/>
              <a:ext cx="0" cy="3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8180" y="7231"/>
              <a:ext cx="6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8180" y="8544"/>
              <a:ext cx="6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8179" y="7983"/>
              <a:ext cx="0" cy="56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8179" y="7234"/>
              <a:ext cx="0" cy="56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57" name="Group 9"/>
            <p:cNvGrpSpPr>
              <a:grpSpLocks/>
            </p:cNvGrpSpPr>
            <p:nvPr/>
          </p:nvGrpSpPr>
          <p:grpSpPr bwMode="auto">
            <a:xfrm>
              <a:off x="8098" y="7949"/>
              <a:ext cx="149" cy="141"/>
              <a:chOff x="9539" y="7511"/>
              <a:chExt cx="252" cy="323"/>
            </a:xfrm>
          </p:grpSpPr>
          <p:sp>
            <p:nvSpPr>
              <p:cNvPr id="2058" name="Oval 10"/>
              <p:cNvSpPr>
                <a:spLocks noChangeArrowheads="1"/>
              </p:cNvSpPr>
              <p:nvPr/>
            </p:nvSpPr>
            <p:spPr bwMode="auto">
              <a:xfrm>
                <a:off x="9608" y="7600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 flipV="1">
                <a:off x="9539" y="7511"/>
                <a:ext cx="252" cy="32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60" name="Group 12"/>
            <p:cNvGrpSpPr>
              <a:grpSpLocks/>
            </p:cNvGrpSpPr>
            <p:nvPr/>
          </p:nvGrpSpPr>
          <p:grpSpPr bwMode="auto">
            <a:xfrm>
              <a:off x="8110" y="7742"/>
              <a:ext cx="149" cy="141"/>
              <a:chOff x="9539" y="7511"/>
              <a:chExt cx="252" cy="323"/>
            </a:xfrm>
          </p:grpSpPr>
          <p:sp>
            <p:nvSpPr>
              <p:cNvPr id="2061" name="Oval 13"/>
              <p:cNvSpPr>
                <a:spLocks noChangeArrowheads="1"/>
              </p:cNvSpPr>
              <p:nvPr/>
            </p:nvSpPr>
            <p:spPr bwMode="auto">
              <a:xfrm>
                <a:off x="9608" y="7600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2" name="Line 14"/>
              <p:cNvSpPr>
                <a:spLocks noChangeShapeType="1"/>
              </p:cNvSpPr>
              <p:nvPr/>
            </p:nvSpPr>
            <p:spPr bwMode="auto">
              <a:xfrm flipV="1">
                <a:off x="9539" y="7511"/>
                <a:ext cx="252" cy="32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Прямоугольник 15"/>
          <p:cNvSpPr/>
          <p:nvPr/>
        </p:nvSpPr>
        <p:spPr>
          <a:xfrm>
            <a:off x="0" y="2357430"/>
            <a:ext cx="5245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1857356" y="2214554"/>
            <a:ext cx="729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3286116" y="928670"/>
            <a:ext cx="19175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=u/R=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571472" y="500042"/>
            <a:ext cx="26432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5143504" y="1500174"/>
            <a:ext cx="26420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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5357818" y="785794"/>
            <a:ext cx="33922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(U</a:t>
            </a:r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/R)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65" name="Group 17"/>
          <p:cNvGrpSpPr>
            <a:grpSpLocks/>
          </p:cNvGrpSpPr>
          <p:nvPr/>
        </p:nvGrpSpPr>
        <p:grpSpPr bwMode="auto">
          <a:xfrm rot="10800000" flipH="1">
            <a:off x="3333616" y="2381180"/>
            <a:ext cx="2500330" cy="1719255"/>
            <a:chOff x="1168" y="3682"/>
            <a:chExt cx="1401" cy="621"/>
          </a:xfrm>
        </p:grpSpPr>
        <p:sp>
          <p:nvSpPr>
            <p:cNvPr id="2066" name="Freeform 18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9" name="Line 21"/>
          <p:cNvSpPr>
            <a:spLocks noChangeShapeType="1"/>
          </p:cNvSpPr>
          <p:nvPr/>
        </p:nvSpPr>
        <p:spPr bwMode="auto">
          <a:xfrm flipV="1">
            <a:off x="2571736" y="3214686"/>
            <a:ext cx="4348865" cy="4571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 flipH="1" flipV="1">
            <a:off x="3286116" y="2214554"/>
            <a:ext cx="45719" cy="1990978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" name="Group 17"/>
          <p:cNvGrpSpPr>
            <a:grpSpLocks/>
          </p:cNvGrpSpPr>
          <p:nvPr/>
        </p:nvGrpSpPr>
        <p:grpSpPr bwMode="auto">
          <a:xfrm rot="10800000" flipH="1">
            <a:off x="3333804" y="2631118"/>
            <a:ext cx="2500330" cy="1214446"/>
            <a:chOff x="1168" y="3682"/>
            <a:chExt cx="1401" cy="621"/>
          </a:xfrm>
        </p:grpSpPr>
        <p:sp>
          <p:nvSpPr>
            <p:cNvPr id="34" name="Freeform 18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19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5790863" y="5214950"/>
            <a:ext cx="4956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23"/>
          <p:cNvSpPr>
            <a:spLocks noChangeArrowheads="1"/>
          </p:cNvSpPr>
          <p:nvPr/>
        </p:nvSpPr>
        <p:spPr bwMode="auto">
          <a:xfrm>
            <a:off x="3428992" y="4357694"/>
            <a:ext cx="34327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фазы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совпадают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en-US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572000" y="5429264"/>
            <a:ext cx="1000132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559937" y="5451426"/>
            <a:ext cx="714380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Дуга 47"/>
          <p:cNvSpPr/>
          <p:nvPr/>
        </p:nvSpPr>
        <p:spPr>
          <a:xfrm rot="902393">
            <a:off x="5429256" y="5286388"/>
            <a:ext cx="357190" cy="500066"/>
          </a:xfrm>
          <a:prstGeom prst="arc">
            <a:avLst>
              <a:gd name="adj1" fmla="val 14104896"/>
              <a:gd name="adj2" fmla="val 3072226"/>
            </a:avLst>
          </a:prstGeom>
          <a:ln w="38100">
            <a:solidFill>
              <a:schemeClr val="tx1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28794" y="0"/>
            <a:ext cx="6916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активное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сопротивление…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144374" y="218151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5"/>
          <p:cNvSpPr>
            <a:spLocks noChangeArrowheads="1"/>
          </p:cNvSpPr>
          <p:nvPr/>
        </p:nvSpPr>
        <p:spPr bwMode="auto">
          <a:xfrm>
            <a:off x="3571868" y="2643182"/>
            <a:ext cx="4010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214942" y="485776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15"/>
          <p:cNvSpPr>
            <a:spLocks noChangeArrowheads="1"/>
          </p:cNvSpPr>
          <p:nvPr/>
        </p:nvSpPr>
        <p:spPr bwMode="auto">
          <a:xfrm>
            <a:off x="4786314" y="5643578"/>
            <a:ext cx="4010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000892" y="3000372"/>
            <a:ext cx="2872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16" grpId="0"/>
      <p:bldP spid="2063" grpId="0"/>
      <p:bldP spid="19" grpId="0"/>
      <p:bldP spid="20" grpId="0"/>
      <p:bldP spid="20" grpId="1"/>
      <p:bldP spid="21" grpId="0"/>
      <p:bldP spid="21" grpId="1"/>
      <p:bldP spid="22" grpId="0"/>
      <p:bldP spid="2069" grpId="0" animBg="1"/>
      <p:bldP spid="2070" grpId="0" animBg="1"/>
      <p:bldP spid="2071" grpId="0"/>
      <p:bldP spid="37" grpId="0"/>
      <p:bldP spid="48" grpId="0" animBg="1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Скругленный прямоугольник 98"/>
          <p:cNvSpPr/>
          <p:nvPr/>
        </p:nvSpPr>
        <p:spPr>
          <a:xfrm>
            <a:off x="6357950" y="4357694"/>
            <a:ext cx="1643074" cy="1285884"/>
          </a:xfrm>
          <a:prstGeom prst="roundRect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4643438" y="4357694"/>
            <a:ext cx="1285884" cy="1214446"/>
          </a:xfrm>
          <a:prstGeom prst="roundRect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/>
          <p:cNvSpPr/>
          <p:nvPr/>
        </p:nvSpPr>
        <p:spPr>
          <a:xfrm rot="5400000" flipV="1">
            <a:off x="2866949" y="4507959"/>
            <a:ext cx="872029" cy="57150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Равнобедренный треугольник 78"/>
          <p:cNvSpPr/>
          <p:nvPr/>
        </p:nvSpPr>
        <p:spPr>
          <a:xfrm rot="5400000">
            <a:off x="1023191" y="4502347"/>
            <a:ext cx="872029" cy="59394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85852" y="0"/>
            <a:ext cx="6772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Действующее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значение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тока…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86116" y="428604"/>
            <a:ext cx="14446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14348" y="500042"/>
            <a:ext cx="2448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Дж. Ленца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86314" y="1000108"/>
            <a:ext cx="23780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мгновенная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86314" y="500042"/>
            <a:ext cx="21951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постоянного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286116" y="1000108"/>
            <a:ext cx="13981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3108" y="1500174"/>
            <a:ext cx="33265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cos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)R =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74241" y="3655001"/>
            <a:ext cx="14221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)/2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571736" y="2000240"/>
            <a:ext cx="14382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(I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14546" y="2571744"/>
            <a:ext cx="17123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R)/2+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928926" y="3107623"/>
            <a:ext cx="189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)/2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6357950" y="2928934"/>
            <a:ext cx="21073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kumimoji="0" lang="ru-RU" sz="2800" b="1" i="1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средн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за 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643438" y="4286256"/>
            <a:ext cx="1214446" cy="1214446"/>
            <a:chOff x="13939" y="4389"/>
            <a:chExt cx="1111" cy="934"/>
          </a:xfrm>
        </p:grpSpPr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13939" y="4654"/>
              <a:ext cx="623" cy="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14369" y="4389"/>
              <a:ext cx="681" cy="934"/>
              <a:chOff x="14369" y="4389"/>
              <a:chExt cx="681" cy="934"/>
            </a:xfrm>
          </p:grpSpPr>
          <p:grpSp>
            <p:nvGrpSpPr>
              <p:cNvPr id="1030" name="Group 6"/>
              <p:cNvGrpSpPr>
                <a:grpSpLocks/>
              </p:cNvGrpSpPr>
              <p:nvPr/>
            </p:nvGrpSpPr>
            <p:grpSpPr bwMode="auto">
              <a:xfrm>
                <a:off x="14369" y="4389"/>
                <a:ext cx="681" cy="934"/>
                <a:chOff x="14561" y="4389"/>
                <a:chExt cx="681" cy="934"/>
              </a:xfrm>
            </p:grpSpPr>
            <p:sp>
              <p:nvSpPr>
                <p:cNvPr id="103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4619" y="4389"/>
                  <a:ext cx="623" cy="4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36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4561" y="4885"/>
                  <a:ext cx="623" cy="4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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4675" y="4938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22" name="Прямая соединительная линия 21"/>
          <p:cNvCxnSpPr/>
          <p:nvPr/>
        </p:nvCxnSpPr>
        <p:spPr>
          <a:xfrm>
            <a:off x="5298255" y="4917323"/>
            <a:ext cx="428628" cy="158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ine 9"/>
          <p:cNvSpPr>
            <a:spLocks noChangeShapeType="1"/>
          </p:cNvSpPr>
          <p:nvPr/>
        </p:nvSpPr>
        <p:spPr bwMode="auto">
          <a:xfrm>
            <a:off x="4667188" y="4714884"/>
            <a:ext cx="3148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142844" y="1714488"/>
            <a:ext cx="339724" cy="2282855"/>
            <a:chOff x="12393" y="2344"/>
            <a:chExt cx="141" cy="1806"/>
          </a:xfrm>
        </p:grpSpPr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2393" y="2834"/>
              <a:ext cx="141" cy="84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 flipV="1">
              <a:off x="12470" y="2344"/>
              <a:ext cx="0" cy="4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 flipV="1">
              <a:off x="12469" y="3675"/>
              <a:ext cx="0" cy="4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8" name="Group 14"/>
          <p:cNvGrpSpPr>
            <a:grpSpLocks/>
          </p:cNvGrpSpPr>
          <p:nvPr/>
        </p:nvGrpSpPr>
        <p:grpSpPr bwMode="auto">
          <a:xfrm>
            <a:off x="1214414" y="1714488"/>
            <a:ext cx="285752" cy="2286016"/>
            <a:chOff x="12393" y="2344"/>
            <a:chExt cx="141" cy="1806"/>
          </a:xfrm>
        </p:grpSpPr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12393" y="2834"/>
              <a:ext cx="141" cy="843"/>
            </a:xfrm>
            <a:prstGeom prst="rect">
              <a:avLst/>
            </a:prstGeom>
            <a:noFill/>
            <a:ln w="38100">
              <a:solidFill>
                <a:srgbClr val="0014A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 flipV="1">
              <a:off x="12470" y="2344"/>
              <a:ext cx="0" cy="475"/>
            </a:xfrm>
            <a:prstGeom prst="line">
              <a:avLst/>
            </a:prstGeom>
            <a:noFill/>
            <a:ln w="3810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flipV="1">
              <a:off x="12469" y="3675"/>
              <a:ext cx="0" cy="475"/>
            </a:xfrm>
            <a:prstGeom prst="line">
              <a:avLst/>
            </a:prstGeom>
            <a:noFill/>
            <a:ln w="3810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417192" y="2571744"/>
            <a:ext cx="6543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69287" y="2559869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440603" y="2559869"/>
            <a:ext cx="708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3792578" y="1928802"/>
            <a:ext cx="25442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1+cos2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3786558" y="2476556"/>
            <a:ext cx="29241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R)/2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 rot="19980953">
            <a:off x="6678276" y="2162939"/>
            <a:ext cx="18020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cos2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90" name="Группа 89"/>
          <p:cNvGrpSpPr/>
          <p:nvPr/>
        </p:nvGrpSpPr>
        <p:grpSpPr>
          <a:xfrm>
            <a:off x="6357950" y="4337650"/>
            <a:ext cx="1571894" cy="1214446"/>
            <a:chOff x="6357950" y="4286256"/>
            <a:chExt cx="1571894" cy="1214446"/>
          </a:xfrm>
        </p:grpSpPr>
        <p:grpSp>
          <p:nvGrpSpPr>
            <p:cNvPr id="38" name="Group 3"/>
            <p:cNvGrpSpPr>
              <a:grpSpLocks/>
            </p:cNvGrpSpPr>
            <p:nvPr/>
          </p:nvGrpSpPr>
          <p:grpSpPr bwMode="auto">
            <a:xfrm>
              <a:off x="6357950" y="4286256"/>
              <a:ext cx="1571894" cy="1214446"/>
              <a:chOff x="13612" y="4389"/>
              <a:chExt cx="1438" cy="934"/>
            </a:xfrm>
          </p:grpSpPr>
          <p:sp>
            <p:nvSpPr>
              <p:cNvPr id="39" name="Text Box 4"/>
              <p:cNvSpPr txBox="1">
                <a:spLocks noChangeArrowheads="1"/>
              </p:cNvSpPr>
              <p:nvPr/>
            </p:nvSpPr>
            <p:spPr bwMode="auto">
              <a:xfrm>
                <a:off x="13612" y="4654"/>
                <a:ext cx="950" cy="5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0" name="Group 5"/>
              <p:cNvGrpSpPr>
                <a:grpSpLocks/>
              </p:cNvGrpSpPr>
              <p:nvPr/>
            </p:nvGrpSpPr>
            <p:grpSpPr bwMode="auto">
              <a:xfrm>
                <a:off x="14331" y="4389"/>
                <a:ext cx="719" cy="934"/>
                <a:chOff x="14331" y="4389"/>
                <a:chExt cx="719" cy="934"/>
              </a:xfrm>
            </p:grpSpPr>
            <p:grpSp>
              <p:nvGrpSpPr>
                <p:cNvPr id="41" name="Group 6"/>
                <p:cNvGrpSpPr>
                  <a:grpSpLocks/>
                </p:cNvGrpSpPr>
                <p:nvPr/>
              </p:nvGrpSpPr>
              <p:grpSpPr bwMode="auto">
                <a:xfrm>
                  <a:off x="14331" y="4389"/>
                  <a:ext cx="719" cy="934"/>
                  <a:chOff x="14523" y="4389"/>
                  <a:chExt cx="719" cy="934"/>
                </a:xfrm>
              </p:grpSpPr>
              <p:sp>
                <p:nvSpPr>
                  <p:cNvPr id="43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23" y="4389"/>
                    <a:ext cx="719" cy="4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61" y="4885"/>
                    <a:ext cx="623" cy="4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2" name="Line 9"/>
                <p:cNvSpPr>
                  <a:spLocks noChangeShapeType="1"/>
                </p:cNvSpPr>
                <p:nvPr/>
              </p:nvSpPr>
              <p:spPr bwMode="auto">
                <a:xfrm>
                  <a:off x="14675" y="4938"/>
                  <a:ext cx="28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45" name="Прямая соединительная линия 44"/>
            <p:cNvCxnSpPr/>
            <p:nvPr/>
          </p:nvCxnSpPr>
          <p:spPr>
            <a:xfrm>
              <a:off x="7322269" y="4929198"/>
              <a:ext cx="428628" cy="1588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Line 9"/>
          <p:cNvSpPr>
            <a:spLocks noChangeShapeType="1"/>
          </p:cNvSpPr>
          <p:nvPr/>
        </p:nvSpPr>
        <p:spPr bwMode="auto">
          <a:xfrm>
            <a:off x="6429388" y="4704434"/>
            <a:ext cx="314816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8215338" y="3571876"/>
            <a:ext cx="714380" cy="857256"/>
            <a:chOff x="4857752" y="4643446"/>
            <a:chExt cx="714380" cy="857256"/>
          </a:xfrm>
        </p:grpSpPr>
        <p:sp>
          <p:nvSpPr>
            <p:cNvPr id="50" name="Овал 49"/>
            <p:cNvSpPr/>
            <p:nvPr/>
          </p:nvSpPr>
          <p:spPr>
            <a:xfrm>
              <a:off x="4857752" y="4857760"/>
              <a:ext cx="714380" cy="64294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5000628" y="4643446"/>
              <a:ext cx="467436" cy="646331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8201690" y="4344046"/>
            <a:ext cx="714380" cy="809756"/>
            <a:chOff x="4857752" y="4690946"/>
            <a:chExt cx="714380" cy="809756"/>
          </a:xfrm>
        </p:grpSpPr>
        <p:sp>
          <p:nvSpPr>
            <p:cNvPr id="54" name="Овал 53"/>
            <p:cNvSpPr/>
            <p:nvPr/>
          </p:nvSpPr>
          <p:spPr>
            <a:xfrm>
              <a:off x="4857752" y="4857760"/>
              <a:ext cx="714380" cy="64294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000628" y="4690946"/>
              <a:ext cx="47884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36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8215338" y="5425875"/>
            <a:ext cx="714380" cy="789207"/>
            <a:chOff x="4857752" y="4711495"/>
            <a:chExt cx="714380" cy="789207"/>
          </a:xfrm>
        </p:grpSpPr>
        <p:sp>
          <p:nvSpPr>
            <p:cNvPr id="57" name="Овал 56"/>
            <p:cNvSpPr/>
            <p:nvPr/>
          </p:nvSpPr>
          <p:spPr>
            <a:xfrm>
              <a:off x="4857752" y="4857760"/>
              <a:ext cx="714380" cy="64294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14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4986980" y="4711495"/>
              <a:ext cx="56380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W </a:t>
              </a:r>
              <a:endPara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Rectangle 2"/>
          <p:cNvSpPr>
            <a:spLocks noChangeArrowheads="1"/>
          </p:cNvSpPr>
          <p:nvPr/>
        </p:nvSpPr>
        <p:spPr bwMode="auto">
          <a:xfrm>
            <a:off x="2428860" y="3643314"/>
            <a:ext cx="10118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>
            <a:off x="1000100" y="6143644"/>
            <a:ext cx="385765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714348" y="3643314"/>
            <a:ext cx="433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857752" y="6072206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1142976" y="4357694"/>
            <a:ext cx="3143272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15"/>
          <p:cNvSpPr>
            <a:spLocks noChangeArrowheads="1"/>
          </p:cNvSpPr>
          <p:nvPr/>
        </p:nvSpPr>
        <p:spPr bwMode="auto">
          <a:xfrm>
            <a:off x="7202443" y="1142984"/>
            <a:ext cx="19415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co</a:t>
            </a:r>
            <a:r>
              <a:rPr lang="en-US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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3857620" y="2615886"/>
            <a:ext cx="2428892" cy="428628"/>
          </a:xfrm>
          <a:prstGeom prst="roundRect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3929058" y="3714752"/>
            <a:ext cx="285752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843840" y="3789388"/>
            <a:ext cx="285752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1142976" y="5261936"/>
            <a:ext cx="2428892" cy="857256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6" name="Группа 65"/>
          <p:cNvGrpSpPr/>
          <p:nvPr/>
        </p:nvGrpSpPr>
        <p:grpSpPr>
          <a:xfrm>
            <a:off x="464785" y="4322069"/>
            <a:ext cx="3813165" cy="1785950"/>
            <a:chOff x="642910" y="4357694"/>
            <a:chExt cx="3813165" cy="1785950"/>
          </a:xfrm>
        </p:grpSpPr>
        <p:grpSp>
          <p:nvGrpSpPr>
            <p:cNvPr id="60" name="Group 17"/>
            <p:cNvGrpSpPr>
              <a:grpSpLocks/>
            </p:cNvGrpSpPr>
            <p:nvPr/>
          </p:nvGrpSpPr>
          <p:grpSpPr bwMode="auto">
            <a:xfrm rot="10800000" flipH="1">
              <a:off x="714348" y="4424389"/>
              <a:ext cx="2500330" cy="1719255"/>
              <a:chOff x="1168" y="3682"/>
              <a:chExt cx="1401" cy="621"/>
            </a:xfrm>
          </p:grpSpPr>
          <p:sp>
            <p:nvSpPr>
              <p:cNvPr id="61" name="Freeform 18"/>
              <p:cNvSpPr>
                <a:spLocks/>
              </p:cNvSpPr>
              <p:nvPr/>
            </p:nvSpPr>
            <p:spPr bwMode="auto">
              <a:xfrm flipV="1">
                <a:off x="1168" y="3974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Freeform 19"/>
              <p:cNvSpPr>
                <a:spLocks/>
              </p:cNvSpPr>
              <p:nvPr/>
            </p:nvSpPr>
            <p:spPr bwMode="auto">
              <a:xfrm>
                <a:off x="1860" y="3682"/>
                <a:ext cx="709" cy="329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3" name="Freeform 18"/>
            <p:cNvSpPr>
              <a:spLocks/>
            </p:cNvSpPr>
            <p:nvPr/>
          </p:nvSpPr>
          <p:spPr bwMode="auto">
            <a:xfrm rot="10800000" flipH="1" flipV="1">
              <a:off x="3190740" y="4393507"/>
              <a:ext cx="1265335" cy="910845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642910" y="4357694"/>
              <a:ext cx="666692" cy="10001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5" name="Прямоугольник 84"/>
          <p:cNvSpPr/>
          <p:nvPr/>
        </p:nvSpPr>
        <p:spPr>
          <a:xfrm>
            <a:off x="357158" y="4932396"/>
            <a:ext cx="8627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533726" y="4006900"/>
            <a:ext cx="673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rot="5400000" flipH="1" flipV="1">
            <a:off x="-32" y="5143512"/>
            <a:ext cx="228601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Группа 80"/>
          <p:cNvGrpSpPr/>
          <p:nvPr/>
        </p:nvGrpSpPr>
        <p:grpSpPr>
          <a:xfrm>
            <a:off x="6215130" y="5697533"/>
            <a:ext cx="1826588" cy="1064913"/>
            <a:chOff x="6143692" y="4435771"/>
            <a:chExt cx="1826588" cy="1064913"/>
          </a:xfrm>
        </p:grpSpPr>
        <p:grpSp>
          <p:nvGrpSpPr>
            <p:cNvPr id="83" name="Group 3"/>
            <p:cNvGrpSpPr>
              <a:grpSpLocks/>
            </p:cNvGrpSpPr>
            <p:nvPr/>
          </p:nvGrpSpPr>
          <p:grpSpPr bwMode="auto">
            <a:xfrm>
              <a:off x="6143692" y="4435771"/>
              <a:ext cx="1826588" cy="1064913"/>
              <a:chOff x="13416" y="4504"/>
              <a:chExt cx="1671" cy="819"/>
            </a:xfrm>
          </p:grpSpPr>
          <p:sp>
            <p:nvSpPr>
              <p:cNvPr id="93" name="Text Box 4"/>
              <p:cNvSpPr txBox="1">
                <a:spLocks noChangeArrowheads="1"/>
              </p:cNvSpPr>
              <p:nvPr/>
            </p:nvSpPr>
            <p:spPr bwMode="auto">
              <a:xfrm>
                <a:off x="13416" y="4654"/>
                <a:ext cx="1146" cy="5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220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4" name="Group 5"/>
              <p:cNvGrpSpPr>
                <a:grpSpLocks/>
              </p:cNvGrpSpPr>
              <p:nvPr/>
            </p:nvGrpSpPr>
            <p:grpSpPr bwMode="auto">
              <a:xfrm>
                <a:off x="14368" y="4504"/>
                <a:ext cx="719" cy="819"/>
                <a:chOff x="14368" y="4504"/>
                <a:chExt cx="719" cy="819"/>
              </a:xfrm>
            </p:grpSpPr>
            <p:grpSp>
              <p:nvGrpSpPr>
                <p:cNvPr id="95" name="Group 6"/>
                <p:cNvGrpSpPr>
                  <a:grpSpLocks/>
                </p:cNvGrpSpPr>
                <p:nvPr/>
              </p:nvGrpSpPr>
              <p:grpSpPr bwMode="auto">
                <a:xfrm>
                  <a:off x="14368" y="4504"/>
                  <a:ext cx="719" cy="819"/>
                  <a:chOff x="14560" y="4504"/>
                  <a:chExt cx="719" cy="819"/>
                </a:xfrm>
              </p:grpSpPr>
              <p:sp>
                <p:nvSpPr>
                  <p:cNvPr id="97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60" y="4504"/>
                    <a:ext cx="719" cy="4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310</a:t>
                    </a:r>
                  </a:p>
                </p:txBody>
              </p:sp>
              <p:sp>
                <p:nvSpPr>
                  <p:cNvPr id="98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61" y="4885"/>
                    <a:ext cx="623" cy="4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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96" name="Line 9"/>
                <p:cNvSpPr>
                  <a:spLocks noChangeShapeType="1"/>
                </p:cNvSpPr>
                <p:nvPr/>
              </p:nvSpPr>
              <p:spPr bwMode="auto">
                <a:xfrm>
                  <a:off x="14675" y="4938"/>
                  <a:ext cx="28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cxnSp>
          <p:nvCxnSpPr>
            <p:cNvPr id="92" name="Прямая соединительная линия 91"/>
            <p:cNvCxnSpPr/>
            <p:nvPr/>
          </p:nvCxnSpPr>
          <p:spPr>
            <a:xfrm>
              <a:off x="7322269" y="4929198"/>
              <a:ext cx="428628" cy="1588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Line 9"/>
          <p:cNvSpPr>
            <a:spLocks noChangeShapeType="1"/>
          </p:cNvSpPr>
          <p:nvPr/>
        </p:nvSpPr>
        <p:spPr bwMode="auto">
          <a:xfrm>
            <a:off x="6357950" y="6000768"/>
            <a:ext cx="314816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008B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00"/>
                            </p:stCondLst>
                            <p:childTnLst>
                              <p:par>
                                <p:cTn id="16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61795E-6 L -0.10521 0.12627 " pathEditMode="relative" rAng="0" ptsTypes="AA">
                                      <p:cBhvr>
                                        <p:cTn id="24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" y="63"/>
                                    </p:animMotion>
                                  </p:childTnLst>
                                </p:cTn>
                              </p:par>
                              <p:par>
                                <p:cTn id="24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18409E-6 L 0.09635 0.12558 " pathEditMode="relative" rAng="0" ptsTypes="AA">
                                      <p:cBhvr>
                                        <p:cTn id="2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500"/>
                            </p:stCondLst>
                            <p:childTnLst>
                              <p:par>
                                <p:cTn id="2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500"/>
                            </p:stCondLst>
                            <p:childTnLst>
                              <p:par>
                                <p:cTn id="2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9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7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"/>
                            </p:stCondLst>
                            <p:childTnLst>
                              <p:par>
                                <p:cTn id="27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7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8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9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2000"/>
                            </p:stCondLst>
                            <p:childTnLst>
                              <p:par>
                                <p:cTn id="2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8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4000"/>
                            </p:stCondLst>
                            <p:childTnLst>
                              <p:par>
                                <p:cTn id="29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99" grpId="2" animBg="1"/>
      <p:bldP spid="91" grpId="0" animBg="1"/>
      <p:bldP spid="91" grpId="1" animBg="1"/>
      <p:bldP spid="80" grpId="0" animBg="1"/>
      <p:bldP spid="80" grpId="1" animBg="1"/>
      <p:bldP spid="79" grpId="0" animBg="1"/>
      <p:bldP spid="79" grpId="1" animBg="1"/>
      <p:bldP spid="2" grpId="0"/>
      <p:bldP spid="1025" grpId="0"/>
      <p:bldP spid="4" grpId="0"/>
      <p:bldP spid="5" grpId="0"/>
      <p:bldP spid="6" grpId="0"/>
      <p:bldP spid="7" grpId="0"/>
      <p:bldP spid="7" grpId="1"/>
      <p:bldP spid="1026" grpId="0"/>
      <p:bldP spid="9" grpId="0"/>
      <p:bldP spid="10" grpId="0"/>
      <p:bldP spid="11" grpId="0"/>
      <p:bldP spid="12" grpId="0"/>
      <p:bldP spid="13" grpId="0"/>
      <p:bldP spid="23" grpId="0" animBg="1"/>
      <p:bldP spid="32" grpId="0"/>
      <p:bldP spid="33" grpId="0"/>
      <p:bldP spid="34" grpId="0"/>
      <p:bldP spid="35" grpId="0"/>
      <p:bldP spid="36" grpId="0"/>
      <p:bldP spid="37" grpId="0"/>
      <p:bldP spid="46" grpId="0" animBg="1"/>
      <p:bldP spid="59" grpId="0"/>
      <p:bldP spid="73" grpId="0"/>
      <p:bldP spid="74" grpId="0"/>
      <p:bldP spid="86" grpId="0"/>
      <p:bldP spid="86" grpId="2"/>
      <p:bldP spid="87" grpId="0" animBg="1"/>
      <p:bldP spid="88" grpId="0" animBg="1"/>
      <p:bldP spid="89" grpId="0" animBg="1"/>
      <p:bldP spid="76" grpId="0" animBg="1"/>
      <p:bldP spid="85" grpId="0"/>
      <p:bldP spid="84" grpId="0"/>
      <p:bldP spid="1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На рисунке1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 график зависимости от времени координаты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х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тела, совершающего гармонические колебания вдоль оси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Ох.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период колебаний тела?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в секундах.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4971" y="975982"/>
            <a:ext cx="471902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0034" y="1142984"/>
            <a:ext cx="15568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4с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2071678"/>
            <a:ext cx="307180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0,25Гц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071810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3857628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6,28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0,25=1,6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рад/с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4572008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5214950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=20см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572264" y="928670"/>
            <a:ext cx="28575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643834" y="6273249"/>
            <a:ext cx="1500166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стр.18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4" grpId="0"/>
      <p:bldP spid="5" grpId="0"/>
      <p:bldP spid="7" grpId="0"/>
      <p:bldP spid="8" grpId="0"/>
      <p:bldP spid="9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85776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25-3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На рисунке1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представлен график  зависимости от времени   скорости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тела, совершающего гармонические колебания вдоль прямой. Чему равна амплитуда колебаний скорости тела?  Ответ введите в м/с.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786182" y="1071546"/>
            <a:ext cx="15568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6с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428860" y="1785926"/>
            <a:ext cx="321471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0,17Гц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571744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3143248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6,28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1,7=1,05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рад/с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66" y="3786190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3372" y="4286256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=10м/с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78016" y="1071546"/>
            <a:ext cx="3737454" cy="219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низ 10"/>
          <p:cNvSpPr/>
          <p:nvPr/>
        </p:nvSpPr>
        <p:spPr>
          <a:xfrm>
            <a:off x="7358082" y="857232"/>
            <a:ext cx="28575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4" grpId="0"/>
      <p:bldP spid="5" grpId="0"/>
      <p:bldP spid="7" grpId="0"/>
      <p:bldP spid="8" grpId="0"/>
      <p:bldP spid="9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Электрические колебания в колебательном контуре заданы уравнением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=2*10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20t  (Кл).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амплитуда колебаний заряда?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кулонах с точностью до сотых.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39805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20t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500306"/>
            <a:ext cx="4439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(Кл)=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21468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857628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4572008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/6,28=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28662" y="5357826"/>
            <a:ext cx="198002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0,3с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1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Электрические колебания в колебательном контуре заданы уравнением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20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/>
              <a:t>(А).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циклическая частота и амплитуда колебаний заряда?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амперах с точностью до сотых.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85926"/>
            <a:ext cx="3272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20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500306"/>
            <a:ext cx="2289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=20(А)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214686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/c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857628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4572008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/6,28=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Гц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28662" y="5357826"/>
            <a:ext cx="198002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0,6с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2550" marR="17463" lvl="1" indent="-825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колебаний математического маятника равен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0,5 с.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  равна циклическая частота колебаний маятника?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рад/с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десятых.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42910" y="2500306"/>
            <a:ext cx="198002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0,5с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286124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2Гц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929066"/>
            <a:ext cx="2214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4714884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12,6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рад/с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" grpId="0"/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8980</TotalTime>
  <Words>3207</Words>
  <Application>Microsoft Office PowerPoint</Application>
  <PresentationFormat>Экран (4:3)</PresentationFormat>
  <Paragraphs>520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1217</cp:revision>
  <dcterms:created xsi:type="dcterms:W3CDTF">2009-11-04T14:29:22Z</dcterms:created>
  <dcterms:modified xsi:type="dcterms:W3CDTF">2021-11-23T05:22:01Z</dcterms:modified>
</cp:coreProperties>
</file>