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6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297" r:id="rId19"/>
    <p:sldId id="319" r:id="rId20"/>
    <p:sldId id="303" r:id="rId21"/>
    <p:sldId id="299" r:id="rId22"/>
    <p:sldId id="301" r:id="rId23"/>
    <p:sldId id="302" r:id="rId24"/>
    <p:sldId id="291" r:id="rId25"/>
    <p:sldId id="296" r:id="rId26"/>
    <p:sldId id="300" r:id="rId27"/>
    <p:sldId id="307" r:id="rId28"/>
    <p:sldId id="292" r:id="rId29"/>
    <p:sldId id="294" r:id="rId30"/>
    <p:sldId id="298" r:id="rId31"/>
    <p:sldId id="304" r:id="rId32"/>
    <p:sldId id="306" r:id="rId33"/>
    <p:sldId id="305" r:id="rId34"/>
    <p:sldId id="31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CCFF"/>
    <a:srgbClr val="0000FF"/>
    <a:srgbClr val="030303"/>
    <a:srgbClr val="003E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266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3D66AA-5BE3-458C-AF26-15C39C932D6C}" type="datetimeFigureOut">
              <a:rPr lang="ru-RU"/>
              <a:pPr>
                <a:defRPr/>
              </a:pPr>
              <a:t>16.02.2020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431966-410A-44D8-846C-20D29845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205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9733-212C-4695-A9B9-5C472E12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7845-3E8C-4AE0-87BA-7CFAFF595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643D-D4C7-4309-BFAD-C58AB186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92D7-4914-44FD-B83D-44FE090D1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4CB7-0F47-4A15-B6FB-A4A4AA837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1A88-9E09-43DC-96BC-AAFF81841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F4B7-046A-4427-B3DD-C58F9C9A5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7C5D-4DEC-4963-B09B-64E47902D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F7EE-3222-40CA-A8CB-BE7D99F5B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6F7C-16AA-4412-8434-9CACD60DF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D68C-EFB3-478E-AF7F-2EE1D9BC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46F82D-C26C-4774-8513-78060D8D5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56" r:id="rId4"/>
    <p:sldLayoutId id="2147483865" r:id="rId5"/>
    <p:sldLayoutId id="2147483857" r:id="rId6"/>
    <p:sldLayoutId id="2147483858" r:id="rId7"/>
    <p:sldLayoutId id="2147483866" r:id="rId8"/>
    <p:sldLayoutId id="2147483859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9.wav"/><Relationship Id="rId7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28.jpeg"/><Relationship Id="rId4" Type="http://schemas.openxmlformats.org/officeDocument/2006/relationships/audio" Target="../media/audio4.wav"/><Relationship Id="rId9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10" Type="http://schemas.openxmlformats.org/officeDocument/2006/relationships/image" Target="../media/image31.jpeg"/><Relationship Id="rId4" Type="http://schemas.openxmlformats.org/officeDocument/2006/relationships/audio" Target="../media/audio1.wav"/><Relationship Id="rId9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7;&#1077;&#1085;&#1080;&#1077;.VOB" TargetMode="External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7215206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Гр1//</a:t>
            </a: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кр4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908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906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904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896- 893-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L, 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857224" y="2000240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5973" y="2000240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846774" y="142852"/>
            <a:ext cx="677841" cy="3429025"/>
            <a:chOff x="857224" y="642918"/>
            <a:chExt cx="677841" cy="3429025"/>
          </a:xfrm>
        </p:grpSpPr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857224" y="642918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535065" y="642919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857224" y="4071943"/>
              <a:ext cx="67784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520" y="0"/>
            <a:ext cx="207167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кипение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3643314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072066" y="0"/>
            <a:ext cx="250029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392215" y="160653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298" y="278526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285984" y="142852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2428868"/>
            <a:ext cx="1229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225295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19010" y="129631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748895" y="1608767"/>
            <a:ext cx="860128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57488" y="242886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71868" y="1571612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177655" y="965825"/>
            <a:ext cx="717252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4714876" y="928670"/>
            <a:ext cx="714380" cy="57150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57818" y="1585260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6072198" y="1571612"/>
            <a:ext cx="857256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786050" y="2000240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233578" y="2041184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500430" y="1496785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52302" y="581930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786182" y="581930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66814" y="500042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642201" y="642918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43702" y="1673544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219089" y="1714488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286380" y="1785926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55292" y="158110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108565" y="681319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786050" y="157161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86050" y="857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285852" y="3357562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00100" y="3500438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 rot="5400000">
            <a:off x="-502365" y="1558268"/>
            <a:ext cx="3357588" cy="69693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7"/>
          <p:cNvGrpSpPr/>
          <p:nvPr/>
        </p:nvGrpSpPr>
        <p:grpSpPr>
          <a:xfrm rot="21023929">
            <a:off x="840587" y="479627"/>
            <a:ext cx="491013" cy="2919170"/>
            <a:chOff x="1011356" y="547468"/>
            <a:chExt cx="491013" cy="3071369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011356" y="547468"/>
              <a:ext cx="491013" cy="3071369"/>
              <a:chOff x="1024982" y="547468"/>
              <a:chExt cx="491013" cy="3071369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rot="856414">
                <a:off x="1024982" y="3247070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 rot="856414">
              <a:off x="1294012" y="1459564"/>
              <a:ext cx="83630" cy="1487070"/>
              <a:chOff x="3456" y="2448"/>
              <a:chExt cx="144" cy="864"/>
            </a:xfrm>
          </p:grpSpPr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991046" y="933264"/>
            <a:ext cx="642942" cy="89546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Line 10"/>
          <p:cNvSpPr>
            <a:spLocks noChangeShapeType="1"/>
          </p:cNvSpPr>
          <p:nvPr/>
        </p:nvSpPr>
        <p:spPr bwMode="auto">
          <a:xfrm rot="856414">
            <a:off x="1032773" y="1373158"/>
            <a:ext cx="337867" cy="16724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9813" t="12373" r="11829" b="69913"/>
          <a:stretch>
            <a:fillRect/>
          </a:stretch>
        </p:blipFill>
        <p:spPr bwMode="auto">
          <a:xfrm>
            <a:off x="1691680" y="3284984"/>
            <a:ext cx="745232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17198" t="33530" r="20010" b="19250"/>
          <a:stretch>
            <a:fillRect/>
          </a:stretch>
        </p:blipFill>
        <p:spPr bwMode="auto">
          <a:xfrm>
            <a:off x="4499992" y="4545448"/>
            <a:ext cx="3851920" cy="23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5311522" y="4674622"/>
            <a:ext cx="129614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испарение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9081580">
            <a:off x="4437705" y="5571267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88224" y="4653136"/>
            <a:ext cx="15841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2700955">
            <a:off x="7155531" y="5303396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0" y="3933056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0" y="0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repeatCount="5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42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4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075" grpId="0" animBg="1"/>
      <p:bldP spid="3075" grpId="1" animBg="1"/>
      <p:bldP spid="3073" grpId="0" animBg="1"/>
      <p:bldP spid="23" grpId="0" animBg="1"/>
      <p:bldP spid="23" grpId="1" animBg="1"/>
      <p:bldP spid="24" grpId="0" animBg="1"/>
      <p:bldP spid="41" grpId="0"/>
      <p:bldP spid="42" grpId="0"/>
      <p:bldP spid="44" grpId="0"/>
      <p:bldP spid="46" grpId="0"/>
      <p:bldP spid="49" grpId="0"/>
      <p:bldP spid="50" grpId="0"/>
      <p:bldP spid="53" grpId="0"/>
      <p:bldP spid="54" grpId="0"/>
      <p:bldP spid="55" grpId="0"/>
      <p:bldP spid="56" grpId="0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47" grpId="0" build="p" animBg="1"/>
      <p:bldP spid="47" grpId="1" build="allAtOnce" animBg="1"/>
      <p:bldP spid="3082" grpId="0" animBg="1"/>
      <p:bldP spid="3082" grpId="1" animBg="1"/>
      <p:bldP spid="69" grpId="0" animBg="1"/>
      <p:bldP spid="70" grpId="0" animBg="1"/>
      <p:bldP spid="71" grpId="0" animBg="1"/>
      <p:bldP spid="75" grpId="0" animBg="1"/>
      <p:bldP spid="76" grpId="0" animBg="1"/>
      <p:bldP spid="7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072462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Гр2</a:t>
            </a: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кр4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1248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1247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1246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1244 1241-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М.П.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3472" t="45481" r="10937" b="40059"/>
          <a:stretch>
            <a:fillRect/>
          </a:stretch>
        </p:blipFill>
        <p:spPr bwMode="auto">
          <a:xfrm>
            <a:off x="2857488" y="0"/>
            <a:ext cx="6286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8203" t="59090" r="10937" b="12841"/>
          <a:stretch>
            <a:fillRect/>
          </a:stretch>
        </p:blipFill>
        <p:spPr bwMode="auto">
          <a:xfrm>
            <a:off x="-1" y="1285860"/>
            <a:ext cx="9144001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00166" y="3500438"/>
            <a:ext cx="571504" cy="5000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57290" y="785794"/>
            <a:ext cx="571504" cy="571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43504" y="2143116"/>
            <a:ext cx="571504" cy="5000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57554" y="2143116"/>
            <a:ext cx="571504" cy="571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572264" y="1214422"/>
            <a:ext cx="571504" cy="5000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358082" y="1214422"/>
            <a:ext cx="571504" cy="5000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29454" y="2643182"/>
            <a:ext cx="571504" cy="571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86256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магнитные линии выходят из северного  полюса и заходят в южный.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0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14063" t="10986" r="12695" b="51660"/>
          <a:stretch>
            <a:fillRect/>
          </a:stretch>
        </p:blipFill>
        <p:spPr bwMode="auto">
          <a:xfrm>
            <a:off x="0" y="1357298"/>
            <a:ext cx="91440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 flipH="1" flipV="1">
            <a:off x="1679555" y="3321049"/>
            <a:ext cx="500066" cy="1588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2071670" y="3357562"/>
            <a:ext cx="357190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642910" y="4292624"/>
            <a:ext cx="2476500" cy="2636838"/>
            <a:chOff x="6832643" y="4300058"/>
            <a:chExt cx="2476890" cy="2636772"/>
          </a:xfrm>
        </p:grpSpPr>
        <p:pic>
          <p:nvPicPr>
            <p:cNvPr id="9" name="Рисунок 58" descr="IMG_0590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2643" y="4857760"/>
              <a:ext cx="2311389" cy="200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8125072" y="5857357"/>
              <a:ext cx="1022511" cy="1587"/>
            </a:xfrm>
            <a:prstGeom prst="line">
              <a:avLst/>
            </a:prstGeom>
            <a:ln w="95250"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1"/>
            <p:cNvSpPr txBox="1">
              <a:spLocks noChangeArrowheads="1"/>
            </p:cNvSpPr>
            <p:nvPr/>
          </p:nvSpPr>
          <p:spPr bwMode="auto">
            <a:xfrm>
              <a:off x="8722764" y="5828834"/>
              <a:ext cx="586769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endPara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876404" y="5234213"/>
              <a:ext cx="1071536" cy="714488"/>
            </a:xfrm>
            <a:prstGeom prst="line">
              <a:avLst/>
            </a:prstGeom>
            <a:ln w="149225">
              <a:solidFill>
                <a:srgbClr val="0000CC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1"/>
            <p:cNvSpPr txBox="1">
              <a:spLocks noChangeArrowheads="1"/>
            </p:cNvSpPr>
            <p:nvPr/>
          </p:nvSpPr>
          <p:spPr bwMode="auto">
            <a:xfrm>
              <a:off x="7871950" y="4300058"/>
              <a:ext cx="1032722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4800" b="1" baseline="-250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 </a:t>
              </a:r>
              <a:r>
                <a:rPr lang="en-US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7276510" y="5042196"/>
              <a:ext cx="1000100" cy="1587"/>
            </a:xfrm>
            <a:prstGeom prst="line">
              <a:avLst/>
            </a:prstGeom>
            <a:ln w="95250">
              <a:solidFill>
                <a:srgbClr val="008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1"/>
            <p:cNvSpPr txBox="1">
              <a:spLocks noChangeArrowheads="1"/>
            </p:cNvSpPr>
            <p:nvPr/>
          </p:nvSpPr>
          <p:spPr bwMode="auto">
            <a:xfrm>
              <a:off x="7619105" y="5936724"/>
              <a:ext cx="596233" cy="936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5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2214546" y="3143248"/>
            <a:ext cx="500066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215206" y="2714620"/>
            <a:ext cx="428628" cy="3571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2682185" y="2285992"/>
            <a:ext cx="1032559" cy="8310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40" y="4684952"/>
            <a:ext cx="6000760" cy="2246769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цилиндрик,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которому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течёт ток,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магнитные силы будут двигать вправо. Энергия тока превращается в кинетическую энергию цилиндрика.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0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 l="32227" t="41016" r="11523" b="45378"/>
          <a:stretch>
            <a:fillRect/>
          </a:stretch>
        </p:blipFill>
        <p:spPr bwMode="auto">
          <a:xfrm>
            <a:off x="2000232" y="-24"/>
            <a:ext cx="7143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 l="33472" t="10607" r="10937" b="68128"/>
          <a:stretch>
            <a:fillRect/>
          </a:stretch>
        </p:blipFill>
        <p:spPr bwMode="auto">
          <a:xfrm>
            <a:off x="2857488" y="2214554"/>
            <a:ext cx="6286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 l="8203" t="8056" r="66528" b="46864"/>
          <a:stretch>
            <a:fillRect/>
          </a:stretch>
        </p:blipFill>
        <p:spPr bwMode="auto">
          <a:xfrm>
            <a:off x="-32" y="-24"/>
            <a:ext cx="2857489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857224" y="785000"/>
            <a:ext cx="714380" cy="1588"/>
          </a:xfrm>
          <a:prstGeom prst="straightConnector1">
            <a:avLst/>
          </a:prstGeom>
          <a:ln w="762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IMG_059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1227113" y="4273557"/>
            <a:ext cx="20002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28860" y="5715016"/>
            <a:ext cx="1071570" cy="1588"/>
          </a:xfrm>
          <a:prstGeom prst="line">
            <a:avLst/>
          </a:prstGeom>
          <a:ln w="952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3357554" y="4929198"/>
            <a:ext cx="5857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1071538" y="5572140"/>
            <a:ext cx="857250" cy="785812"/>
          </a:xfrm>
          <a:prstGeom prst="line">
            <a:avLst/>
          </a:prstGeom>
          <a:ln w="149225">
            <a:solidFill>
              <a:srgbClr val="220FB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2071670" y="3670307"/>
            <a:ext cx="1038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1428728" y="4786322"/>
            <a:ext cx="1071570" cy="71438"/>
          </a:xfrm>
          <a:prstGeom prst="line">
            <a:avLst/>
          </a:prstGeom>
          <a:ln w="95250">
            <a:solidFill>
              <a:srgbClr val="0033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431934" y="338505"/>
            <a:ext cx="1000132" cy="214314"/>
          </a:xfrm>
          <a:prstGeom prst="line">
            <a:avLst/>
          </a:prstGeom>
          <a:ln w="952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285984" y="2071678"/>
            <a:ext cx="428628" cy="3571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1500166" y="785794"/>
            <a:ext cx="1071570" cy="285752"/>
          </a:xfrm>
          <a:prstGeom prst="line">
            <a:avLst/>
          </a:prstGeom>
          <a:ln w="9525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28794" y="928670"/>
            <a:ext cx="857256" cy="428628"/>
          </a:xfrm>
          <a:prstGeom prst="line">
            <a:avLst/>
          </a:prstGeom>
          <a:ln w="95250">
            <a:solidFill>
              <a:srgbClr val="0033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2571736" y="1285860"/>
            <a:ext cx="1038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8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0430" y="0"/>
            <a:ext cx="5643570" cy="138499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1.Поменять Направление тока; 2. Поменять расположение полюсов магнита.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0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 animBg="1"/>
      <p:bldP spid="28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9508" t="32538" r="9956" b="57445"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 l="25194" t="23225" r="5113" b="15351"/>
          <a:stretch>
            <a:fillRect/>
          </a:stretch>
        </p:blipFill>
        <p:spPr bwMode="auto">
          <a:xfrm>
            <a:off x="1763688" y="3573016"/>
            <a:ext cx="69127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26307" t="75306" r="62342" b="18486"/>
          <a:stretch>
            <a:fillRect/>
          </a:stretch>
        </p:blipFill>
        <p:spPr bwMode="auto">
          <a:xfrm>
            <a:off x="6012160" y="4509120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9508" t="75871" r="77779" b="18486"/>
          <a:stretch>
            <a:fillRect/>
          </a:stretch>
        </p:blipFill>
        <p:spPr bwMode="auto">
          <a:xfrm>
            <a:off x="2195736" y="4653136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 l="25194" t="24800" r="5113" b="15350"/>
          <a:stretch>
            <a:fillRect/>
          </a:stretch>
        </p:blipFill>
        <p:spPr bwMode="auto">
          <a:xfrm rot="10800000">
            <a:off x="3203848" y="980728"/>
            <a:ext cx="5400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l="9508" t="66841" r="78687" b="27516"/>
          <a:stretch>
            <a:fillRect/>
          </a:stretch>
        </p:blipFill>
        <p:spPr bwMode="auto">
          <a:xfrm>
            <a:off x="6732240" y="1916832"/>
            <a:ext cx="18722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l="25853" t="67406" r="61888" b="26951"/>
          <a:stretch>
            <a:fillRect/>
          </a:stretch>
        </p:blipFill>
        <p:spPr bwMode="auto">
          <a:xfrm>
            <a:off x="3115815" y="1972815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9508" t="43291" r="9956" b="45677"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55754" t="64584" r="15353" b="8051"/>
          <a:stretch>
            <a:fillRect/>
          </a:stretch>
        </p:blipFill>
        <p:spPr bwMode="auto">
          <a:xfrm>
            <a:off x="2555776" y="1196752"/>
            <a:ext cx="50048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71600" y="4725144"/>
            <a:ext cx="1571636" cy="501366"/>
            <a:chOff x="12182" y="2651"/>
            <a:chExt cx="2057" cy="366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0" y="4005064"/>
            <a:ext cx="3452939" cy="2004337"/>
            <a:chOff x="1690" y="6025"/>
            <a:chExt cx="5901" cy="1548"/>
          </a:xfrm>
        </p:grpSpPr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>
              <a:off x="1690" y="6940"/>
              <a:ext cx="5749" cy="633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 flipH="1">
              <a:off x="2494" y="6773"/>
              <a:ext cx="3906" cy="0"/>
            </a:xfrm>
            <a:prstGeom prst="lin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 rot="4438211">
            <a:off x="5962769" y="2476626"/>
            <a:ext cx="242797" cy="1568380"/>
            <a:chOff x="5296" y="2846"/>
            <a:chExt cx="141" cy="836"/>
          </a:xfrm>
        </p:grpSpPr>
        <p:sp>
          <p:nvSpPr>
            <p:cNvPr id="14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 rot="5400000">
            <a:off x="4752020" y="728700"/>
            <a:ext cx="432048" cy="1800200"/>
            <a:chOff x="5296" y="2846"/>
            <a:chExt cx="141" cy="836"/>
          </a:xfrm>
        </p:grpSpPr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24"/>
          <p:cNvGrpSpPr>
            <a:grpSpLocks/>
          </p:cNvGrpSpPr>
          <p:nvPr/>
        </p:nvGrpSpPr>
        <p:grpSpPr bwMode="auto">
          <a:xfrm rot="14598588">
            <a:off x="7155909" y="1467717"/>
            <a:ext cx="271561" cy="1190199"/>
            <a:chOff x="5296" y="2846"/>
            <a:chExt cx="141" cy="836"/>
          </a:xfrm>
        </p:grpSpPr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 rot="17863501">
            <a:off x="2952962" y="1376941"/>
            <a:ext cx="267194" cy="1384210"/>
            <a:chOff x="5296" y="2846"/>
            <a:chExt cx="141" cy="836"/>
          </a:xfrm>
        </p:grpSpPr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 rot="16200000">
            <a:off x="2210520" y="1612869"/>
            <a:ext cx="311917" cy="1736168"/>
            <a:chOff x="5296" y="2846"/>
            <a:chExt cx="141" cy="836"/>
          </a:xfrm>
        </p:grpSpPr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 rot="16200000">
            <a:off x="7726998" y="1642155"/>
            <a:ext cx="322717" cy="1736168"/>
            <a:chOff x="5296" y="2846"/>
            <a:chExt cx="141" cy="836"/>
          </a:xfrm>
        </p:grpSpPr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347864" y="3861048"/>
            <a:ext cx="579613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Магнитные линии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сонаправлены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с северным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концом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магн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стрелки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 rot="14111312">
            <a:off x="3153158" y="2335711"/>
            <a:ext cx="262398" cy="1241520"/>
            <a:chOff x="5296" y="2846"/>
            <a:chExt cx="141" cy="836"/>
          </a:xfrm>
        </p:grpSpPr>
        <p:sp>
          <p:nvSpPr>
            <p:cNvPr id="33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-71462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80000"/>
          </a:blip>
          <a:srcRect l="9508" t="10907" r="9956" b="81297"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80000"/>
          </a:blip>
          <a:srcRect l="9508" t="18982" r="9956" b="67349"/>
          <a:stretch>
            <a:fillRect/>
          </a:stretch>
        </p:blipFill>
        <p:spPr bwMode="auto">
          <a:xfrm>
            <a:off x="0" y="3645024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8 класс  Электромагнетизм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714359"/>
          <a:ext cx="6548461" cy="5046489"/>
        </p:xfrm>
        <a:graphic>
          <a:graphicData uri="http://schemas.openxmlformats.org/drawingml/2006/table">
            <a:tbl>
              <a:tblPr/>
              <a:tblGrid>
                <a:gridCol w="354833"/>
                <a:gridCol w="5651412"/>
                <a:gridCol w="542216"/>
              </a:tblGrid>
              <a:tr h="40373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)   "</a:t>
                      </a:r>
                      <a:r>
                        <a:rPr lang="ru-RU" sz="12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элктромагнитные явления" 17/6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       Урок - 4 (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т16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пост. М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) № 24-2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86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      </a:t>
                      </a:r>
                      <a:r>
                        <a:rPr lang="ru-RU" sz="1200" b="1" i="1" cap="all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постоянные магниты.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3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ЦЕЛИ:.1. Создать условия для усвоения понятий </a:t>
                      </a:r>
                      <a:r>
                        <a:rPr lang="ru-RU" sz="12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"постоянный  магнит,  магнитное поле Земли",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для понимания закономерностей </a:t>
                      </a:r>
                      <a:r>
                        <a:rPr lang="ru-RU" sz="12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появления магнитного поля.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746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1.Способствовать усвоению понятий </a:t>
                      </a:r>
                      <a:r>
                        <a:rPr lang="ru-RU" sz="12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постоянный  магнит,  магнитное поле Земли и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понимания закономерностей</a:t>
                      </a:r>
                      <a:r>
                        <a:rPr lang="ru-RU" sz="12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появления магнитного поля.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2. Способствовать развитию умений объяснять  физические процессы  и развивать умения решать типичные качественными задачи.</a:t>
                      </a:r>
                      <a:r>
                        <a:rPr lang="ru-RU" sz="12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3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3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73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ДЕМОНСТРАЦИИ:1. Взаимодействие  постоянных магнитов.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2.Магнитное поле Земли.</a:t>
                      </a:r>
                      <a:r>
                        <a:rPr lang="ru-RU" sz="1600" cap="all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</a:t>
                      </a:r>
                      <a:r>
                        <a:rPr lang="ru-RU" sz="1600" b="1" i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cap="all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ХОД УРОКА: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Д/З гр.№4.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 (Демонстрация №1)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материалу темы №16 с демонстрациями</a:t>
                      </a:r>
                      <a:endParaRPr lang="ru-RU" sz="11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Повторение темы по ОК</a:t>
                      </a:r>
                      <a:endParaRPr lang="ru-RU" sz="11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Первичная обратная связь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стр. 126 ??? №  4,5,6,7,8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стр. 127 ??? №  3,4,5,6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cap="all">
                          <a:latin typeface="Calibri"/>
                          <a:ea typeface="Times New Roman"/>
                          <a:cs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§ </a:t>
                      </a:r>
                      <a:r>
                        <a:rPr lang="ru-RU" sz="11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59,60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(т №16)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0977" t="18310" r="10937" b="14307"/>
          <a:stretch>
            <a:fillRect/>
          </a:stretch>
        </p:blipFill>
        <p:spPr bwMode="auto">
          <a:xfrm>
            <a:off x="0" y="0"/>
            <a:ext cx="4845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635896" y="429394"/>
            <a:ext cx="1117584" cy="877359"/>
          </a:xfrm>
          <a:prstGeom prst="rect">
            <a:avLst/>
          </a:prstGeom>
          <a:solidFill>
            <a:srgbClr val="0000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3635896" y="24730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79912" y="1340768"/>
            <a:ext cx="688956" cy="785818"/>
            <a:chOff x="2880" y="6480"/>
            <a:chExt cx="166" cy="54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4572000" y="2270602"/>
            <a:ext cx="3220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723418" y="227861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13947" y="1177933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3794806" y="1846954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707904" y="270041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81897" y="2871938"/>
            <a:ext cx="1362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 flipH="1" flipV="1">
            <a:off x="5783987" y="1042455"/>
            <a:ext cx="1800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185736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135729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20077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687903" y="548680"/>
            <a:ext cx="980441" cy="89657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660232" y="54868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940152" y="33265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99592" y="3571876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4200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∙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0,75∙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+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851920" y="357301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2300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000·0,25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9144000" cy="89255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нагревания воды до 100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испарения 250гр воды потребуется …. Дж энергии.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643702" y="3571876"/>
            <a:ext cx="19645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9151" t="10321" r="10316" b="79492"/>
          <a:stretch>
            <a:fillRect/>
          </a:stretch>
        </p:blipFill>
        <p:spPr bwMode="auto">
          <a:xfrm>
            <a:off x="0" y="5877272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0" y="0"/>
            <a:ext cx="3635896" cy="323421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=0,75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Дж/(кг∙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МДж/кг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7668344" y="523280"/>
            <a:ext cx="1080120" cy="324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771800" y="2780928"/>
            <a:ext cx="7920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28184" y="284442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3573016"/>
            <a:ext cx="971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3419872" y="2842483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68344" y="138118"/>
            <a:ext cx="129614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испарение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9081580">
            <a:off x="6692477" y="1076397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786454"/>
            <a:ext cx="533401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58" grpId="0"/>
      <p:bldP spid="59" grpId="0"/>
      <p:bldP spid="63" grpId="0" animBg="1"/>
      <p:bldP spid="69" grpId="0"/>
      <p:bldP spid="70" grpId="0"/>
      <p:bldP spid="73" grpId="0"/>
      <p:bldP spid="74" grpId="0"/>
      <p:bldP spid="75" grpId="0"/>
      <p:bldP spid="78" grpId="0"/>
      <p:bldP spid="82" grpId="0"/>
      <p:bldP spid="91" grpId="0"/>
      <p:bldP spid="90" grpId="0" animBg="1"/>
      <p:bldP spid="99" grpId="0" animBg="1"/>
      <p:bldP spid="55" grpId="0" build="p" animBg="1"/>
      <p:bldP spid="66" grpId="0" animBg="1"/>
      <p:bldP spid="79" grpId="0"/>
      <p:bldP spid="80" grpId="0" animBg="1"/>
      <p:bldP spid="68" grpId="0"/>
      <p:bldP spid="85" grpId="0" animBg="1"/>
      <p:bldP spid="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6273225"/>
            <a:ext cx="6156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0" y="107154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поле. 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529827">
            <a:off x="42920" y="4689992"/>
            <a:ext cx="8143932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Постоянные магниты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930016">
            <a:off x="3140722" y="2629275"/>
            <a:ext cx="5929354" cy="1747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планеты </a:t>
            </a:r>
            <a:endParaRPr lang="ru-RU" sz="6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 rot="16200000">
            <a:off x="3741589" y="1178055"/>
            <a:ext cx="1571636" cy="501366"/>
            <a:chOff x="12182" y="2651"/>
            <a:chExt cx="2057" cy="366"/>
          </a:xfrm>
        </p:grpSpPr>
        <p:sp>
          <p:nvSpPr>
            <p:cNvPr id="18434" name="Rectangle 2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 rot="16200000">
            <a:off x="936231" y="956615"/>
            <a:ext cx="1587438" cy="1648669"/>
            <a:chOff x="1915" y="7147"/>
            <a:chExt cx="1192" cy="1064"/>
          </a:xfrm>
        </p:grpSpPr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915" y="7399"/>
              <a:ext cx="1192" cy="659"/>
            </a:xfrm>
            <a:prstGeom prst="rect">
              <a:avLst/>
            </a:prstGeom>
            <a:noFill/>
            <a:ln w="730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1978" y="7270"/>
              <a:ext cx="357" cy="935"/>
              <a:chOff x="2020" y="7270"/>
              <a:chExt cx="357" cy="935"/>
            </a:xfrm>
          </p:grpSpPr>
          <p:sp>
            <p:nvSpPr>
              <p:cNvPr id="28" name="Arc 18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Arc 19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2341" y="7276"/>
              <a:ext cx="357" cy="935"/>
              <a:chOff x="2020" y="7270"/>
              <a:chExt cx="357" cy="935"/>
            </a:xfrm>
          </p:grpSpPr>
          <p:sp>
            <p:nvSpPr>
              <p:cNvPr id="25" name="Arc 22"/>
              <p:cNvSpPr>
                <a:spLocks/>
              </p:cNvSpPr>
              <p:nvPr/>
            </p:nvSpPr>
            <p:spPr bwMode="auto">
              <a:xfrm flipV="1">
                <a:off x="2020" y="8064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Arc 23"/>
              <p:cNvSpPr>
                <a:spLocks/>
              </p:cNvSpPr>
              <p:nvPr/>
            </p:nvSpPr>
            <p:spPr bwMode="auto">
              <a:xfrm>
                <a:off x="2203" y="72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2200" y="7413"/>
                <a:ext cx="0" cy="634"/>
              </a:xfrm>
              <a:prstGeom prst="line">
                <a:avLst/>
              </a:prstGeom>
              <a:noFill/>
              <a:ln w="730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Arc 25"/>
            <p:cNvSpPr>
              <a:spLocks/>
            </p:cNvSpPr>
            <p:nvPr/>
          </p:nvSpPr>
          <p:spPr bwMode="auto">
            <a:xfrm flipV="1">
              <a:off x="2698" y="8070"/>
              <a:ext cx="174" cy="141"/>
            </a:xfrm>
            <a:custGeom>
              <a:avLst/>
              <a:gdLst>
                <a:gd name="T0" fmla="*/ 0 w 43173"/>
                <a:gd name="T1" fmla="*/ 0 h 21600"/>
                <a:gd name="T2" fmla="*/ 0 w 43173"/>
                <a:gd name="T3" fmla="*/ 0 h 21600"/>
                <a:gd name="T4" fmla="*/ 0 w 43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73"/>
                <a:gd name="T10" fmla="*/ 0 h 21600"/>
                <a:gd name="T11" fmla="*/ 43173 w 43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73" h="21600" fill="none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</a:path>
                <a:path w="43173" h="21600" stroke="0" extrusionOk="0">
                  <a:moveTo>
                    <a:pt x="-1" y="20523"/>
                  </a:moveTo>
                  <a:cubicBezTo>
                    <a:pt x="573" y="9027"/>
                    <a:pt x="10061" y="-1"/>
                    <a:pt x="21573" y="0"/>
                  </a:cubicBezTo>
                  <a:cubicBezTo>
                    <a:pt x="33502" y="0"/>
                    <a:pt x="43173" y="9670"/>
                    <a:pt x="43173" y="21600"/>
                  </a:cubicBezTo>
                  <a:lnTo>
                    <a:pt x="21573" y="21600"/>
                  </a:lnTo>
                  <a:close/>
                </a:path>
              </a:pathLst>
            </a:cu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2878" y="7147"/>
              <a:ext cx="0" cy="906"/>
            </a:xfrm>
            <a:prstGeom prst="line">
              <a:avLst/>
            </a:prstGeom>
            <a:noFill/>
            <a:ln w="730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28"/>
          <p:cNvGrpSpPr>
            <a:grpSpLocks/>
          </p:cNvGrpSpPr>
          <p:nvPr/>
        </p:nvGrpSpPr>
        <p:grpSpPr bwMode="auto">
          <a:xfrm rot="16200000">
            <a:off x="110760" y="569718"/>
            <a:ext cx="3390911" cy="2057423"/>
            <a:chOff x="1796" y="6025"/>
            <a:chExt cx="5795" cy="1589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1492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" name="Line 41"/>
          <p:cNvSpPr>
            <a:spLocks noChangeShapeType="1"/>
          </p:cNvSpPr>
          <p:nvPr/>
        </p:nvSpPr>
        <p:spPr bwMode="auto">
          <a:xfrm rot="16200000" flipV="1">
            <a:off x="1774177" y="1490615"/>
            <a:ext cx="45719" cy="593743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rot="16200000" flipH="1" flipV="1">
            <a:off x="1690184" y="966092"/>
            <a:ext cx="45719" cy="641081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rot="16200000" flipH="1" flipV="1">
            <a:off x="1690184" y="1904305"/>
            <a:ext cx="45719" cy="641081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grpSp>
        <p:nvGrpSpPr>
          <p:cNvPr id="40" name="Group 28"/>
          <p:cNvGrpSpPr>
            <a:grpSpLocks/>
          </p:cNvGrpSpPr>
          <p:nvPr/>
        </p:nvGrpSpPr>
        <p:grpSpPr bwMode="auto">
          <a:xfrm rot="16200000">
            <a:off x="2833686" y="452407"/>
            <a:ext cx="3390911" cy="2057423"/>
            <a:chOff x="1796" y="6025"/>
            <a:chExt cx="5795" cy="1589"/>
          </a:xfrm>
        </p:grpSpPr>
        <p:sp>
          <p:nvSpPr>
            <p:cNvPr id="41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603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" name="TextBox 45"/>
          <p:cNvSpPr txBox="1"/>
          <p:nvPr/>
        </p:nvSpPr>
        <p:spPr>
          <a:xfrm rot="21111480">
            <a:off x="2536385" y="2765467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Похожи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6512" y="2276872"/>
            <a:ext cx="2500394" cy="954107"/>
          </a:xfrm>
          <a:prstGeom prst="rect">
            <a:avLst/>
          </a:prstGeom>
          <a:solidFill>
            <a:srgbClr val="00CCFF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разделить полюса…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32" y="3643314"/>
            <a:ext cx="5857884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Ампер…   </a:t>
            </a:r>
            <a:r>
              <a:rPr lang="ru-RU" sz="3200" b="1" u="sng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молекулярные токи </a:t>
            </a:r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5813907" y="3429000"/>
            <a:ext cx="2862549" cy="1714511"/>
            <a:chOff x="14352" y="3663"/>
            <a:chExt cx="1674" cy="1003"/>
          </a:xfrm>
        </p:grpSpPr>
        <p:sp>
          <p:nvSpPr>
            <p:cNvPr id="18451" name="AutoShape 19"/>
            <p:cNvSpPr>
              <a:spLocks noChangeArrowheads="1"/>
            </p:cNvSpPr>
            <p:nvPr/>
          </p:nvSpPr>
          <p:spPr bwMode="auto">
            <a:xfrm>
              <a:off x="15041" y="4021"/>
              <a:ext cx="204" cy="236"/>
            </a:xfrm>
            <a:prstGeom prst="flowChartSummingJunction">
              <a:avLst/>
            </a:prstGeom>
            <a:solidFill>
              <a:srgbClr val="FFFFFF"/>
            </a:solidFill>
            <a:ln w="698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452" name="Group 20"/>
            <p:cNvGrpSpPr>
              <a:grpSpLocks/>
            </p:cNvGrpSpPr>
            <p:nvPr/>
          </p:nvGrpSpPr>
          <p:grpSpPr bwMode="auto">
            <a:xfrm>
              <a:off x="14352" y="3663"/>
              <a:ext cx="1674" cy="1003"/>
              <a:chOff x="14352" y="3663"/>
              <a:chExt cx="1674" cy="1003"/>
            </a:xfrm>
          </p:grpSpPr>
          <p:sp>
            <p:nvSpPr>
              <p:cNvPr id="18453" name="Oval 21"/>
              <p:cNvSpPr>
                <a:spLocks noChangeArrowheads="1"/>
              </p:cNvSpPr>
              <p:nvPr/>
            </p:nvSpPr>
            <p:spPr bwMode="auto">
              <a:xfrm>
                <a:off x="14352" y="3663"/>
                <a:ext cx="1550" cy="1003"/>
              </a:xfrm>
              <a:prstGeom prst="ellipse">
                <a:avLst/>
              </a:prstGeom>
              <a:noFill/>
              <a:ln w="6985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8454" name="Group 22"/>
              <p:cNvGrpSpPr>
                <a:grpSpLocks/>
              </p:cNvGrpSpPr>
              <p:nvPr/>
            </p:nvGrpSpPr>
            <p:grpSpPr bwMode="auto">
              <a:xfrm>
                <a:off x="15775" y="4197"/>
                <a:ext cx="251" cy="141"/>
                <a:chOff x="15280" y="5044"/>
                <a:chExt cx="251" cy="141"/>
              </a:xfrm>
            </p:grpSpPr>
            <p:sp>
              <p:nvSpPr>
                <p:cNvPr id="18455" name="Oval 23"/>
                <p:cNvSpPr>
                  <a:spLocks noChangeArrowheads="1"/>
                </p:cNvSpPr>
                <p:nvPr/>
              </p:nvSpPr>
              <p:spPr bwMode="auto">
                <a:xfrm>
                  <a:off x="15280" y="5044"/>
                  <a:ext cx="251" cy="141"/>
                </a:xfrm>
                <a:prstGeom prst="ellipse">
                  <a:avLst/>
                </a:prstGeom>
                <a:noFill/>
                <a:ln w="698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auto">
                <a:xfrm>
                  <a:off x="15364" y="5106"/>
                  <a:ext cx="120" cy="0"/>
                </a:xfrm>
                <a:prstGeom prst="line">
                  <a:avLst/>
                </a:prstGeom>
                <a:noFill/>
                <a:ln w="698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6" name="Group 1"/>
          <p:cNvGrpSpPr>
            <a:grpSpLocks/>
          </p:cNvGrpSpPr>
          <p:nvPr/>
        </p:nvGrpSpPr>
        <p:grpSpPr bwMode="auto">
          <a:xfrm rot="16200000">
            <a:off x="6750859" y="678637"/>
            <a:ext cx="857256" cy="500066"/>
            <a:chOff x="12182" y="2651"/>
            <a:chExt cx="2057" cy="366"/>
          </a:xfrm>
        </p:grpSpPr>
        <p:sp>
          <p:nvSpPr>
            <p:cNvPr id="57" name="Rectangle 2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" name="Group 1"/>
          <p:cNvGrpSpPr>
            <a:grpSpLocks/>
          </p:cNvGrpSpPr>
          <p:nvPr/>
        </p:nvGrpSpPr>
        <p:grpSpPr bwMode="auto">
          <a:xfrm rot="16200000">
            <a:off x="6750859" y="1107265"/>
            <a:ext cx="857256" cy="500066"/>
            <a:chOff x="12182" y="2651"/>
            <a:chExt cx="2057" cy="366"/>
          </a:xfrm>
        </p:grpSpPr>
        <p:sp>
          <p:nvSpPr>
            <p:cNvPr id="60" name="Rectangle 2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162692"/>
            <a:ext cx="742952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постоянные  магниты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59,60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сохраняют….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1"/>
          <p:cNvGrpSpPr>
            <a:grpSpLocks/>
          </p:cNvGrpSpPr>
          <p:nvPr/>
        </p:nvGrpSpPr>
        <p:grpSpPr bwMode="auto">
          <a:xfrm rot="16200000">
            <a:off x="7822429" y="464323"/>
            <a:ext cx="428628" cy="500066"/>
            <a:chOff x="12182" y="2651"/>
            <a:chExt cx="2057" cy="366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9" name="Group 1"/>
          <p:cNvGrpSpPr>
            <a:grpSpLocks/>
          </p:cNvGrpSpPr>
          <p:nvPr/>
        </p:nvGrpSpPr>
        <p:grpSpPr bwMode="auto">
          <a:xfrm rot="16200000">
            <a:off x="7822429" y="664835"/>
            <a:ext cx="428628" cy="500066"/>
            <a:chOff x="12182" y="2651"/>
            <a:chExt cx="2057" cy="366"/>
          </a:xfrm>
        </p:grpSpPr>
        <p:sp>
          <p:nvSpPr>
            <p:cNvPr id="70" name="Rectangle 2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" name="Group 1"/>
          <p:cNvGrpSpPr>
            <a:grpSpLocks/>
          </p:cNvGrpSpPr>
          <p:nvPr/>
        </p:nvGrpSpPr>
        <p:grpSpPr bwMode="auto">
          <a:xfrm rot="16200000">
            <a:off x="5537063" y="1178053"/>
            <a:ext cx="1571636" cy="501366"/>
            <a:chOff x="12182" y="2651"/>
            <a:chExt cx="2057" cy="366"/>
          </a:xfrm>
        </p:grpSpPr>
        <p:sp>
          <p:nvSpPr>
            <p:cNvPr id="66" name="Rectangle 2"/>
            <p:cNvSpPr>
              <a:spLocks noChangeArrowheads="1"/>
            </p:cNvSpPr>
            <p:nvPr/>
          </p:nvSpPr>
          <p:spPr bwMode="auto">
            <a:xfrm>
              <a:off x="12182" y="2651"/>
              <a:ext cx="1016" cy="366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3"/>
            <p:cNvSpPr>
              <a:spLocks noChangeArrowheads="1"/>
            </p:cNvSpPr>
            <p:nvPr/>
          </p:nvSpPr>
          <p:spPr bwMode="auto">
            <a:xfrm>
              <a:off x="13223" y="2651"/>
              <a:ext cx="1016" cy="36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72" name="Прямая со стрелкой 71"/>
          <p:cNvCxnSpPr/>
          <p:nvPr/>
        </p:nvCxnSpPr>
        <p:spPr>
          <a:xfrm rot="5400000" flipH="1" flipV="1">
            <a:off x="500828" y="1642256"/>
            <a:ext cx="571504" cy="1588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2542972" y="1642256"/>
            <a:ext cx="571504" cy="1588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 flipH="1" flipV="1">
            <a:off x="3429786" y="1570818"/>
            <a:ext cx="571504" cy="1588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 flipH="1" flipV="1">
            <a:off x="5072860" y="1499380"/>
            <a:ext cx="571504" cy="1588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0173 0.1238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0104 0.092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6" grpId="0"/>
      <p:bldP spid="47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178674" y="2022894"/>
            <a:ext cx="1833174" cy="14669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476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108508" y="1853627"/>
            <a:ext cx="0" cy="19252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439335" y="1925437"/>
            <a:ext cx="1348600" cy="1649927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 rot="13804406" flipV="1">
            <a:off x="2720175" y="1434300"/>
            <a:ext cx="2774955" cy="2786082"/>
            <a:chOff x="11590" y="2260"/>
            <a:chExt cx="3246" cy="1101"/>
          </a:xfrm>
        </p:grpSpPr>
        <p:grpSp>
          <p:nvGrpSpPr>
            <p:cNvPr id="30727" name="Group 7"/>
            <p:cNvGrpSpPr>
              <a:grpSpLocks/>
            </p:cNvGrpSpPr>
            <p:nvPr/>
          </p:nvGrpSpPr>
          <p:grpSpPr bwMode="auto">
            <a:xfrm>
              <a:off x="11884" y="2260"/>
              <a:ext cx="2591" cy="1101"/>
              <a:chOff x="1796" y="6025"/>
              <a:chExt cx="5795" cy="1589"/>
            </a:xfrm>
          </p:grpSpPr>
          <p:sp>
            <p:nvSpPr>
              <p:cNvPr id="30728" name="Oval 8"/>
              <p:cNvSpPr>
                <a:spLocks noChangeArrowheads="1"/>
              </p:cNvSpPr>
              <p:nvPr/>
            </p:nvSpPr>
            <p:spPr bwMode="auto">
              <a:xfrm>
                <a:off x="2511" y="6198"/>
                <a:ext cx="4412" cy="391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auto">
              <a:xfrm>
                <a:off x="2430" y="7074"/>
                <a:ext cx="4412" cy="391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0" name="Oval 10"/>
              <p:cNvSpPr>
                <a:spLocks noChangeArrowheads="1"/>
              </p:cNvSpPr>
              <p:nvPr/>
            </p:nvSpPr>
            <p:spPr bwMode="auto">
              <a:xfrm>
                <a:off x="1796" y="6981"/>
                <a:ext cx="5749" cy="633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1" name="Oval 11"/>
              <p:cNvSpPr>
                <a:spLocks noChangeArrowheads="1"/>
              </p:cNvSpPr>
              <p:nvPr/>
            </p:nvSpPr>
            <p:spPr bwMode="auto">
              <a:xfrm>
                <a:off x="1842" y="6025"/>
                <a:ext cx="5749" cy="633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 flipH="1">
                <a:off x="2580" y="6799"/>
                <a:ext cx="390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3" name="Line 13"/>
              <p:cNvSpPr>
                <a:spLocks noChangeShapeType="1"/>
              </p:cNvSpPr>
              <p:nvPr/>
            </p:nvSpPr>
            <p:spPr bwMode="auto">
              <a:xfrm flipH="1">
                <a:off x="6278" y="6797"/>
                <a:ext cx="519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734" name="Group 14"/>
            <p:cNvGrpSpPr>
              <a:grpSpLocks/>
            </p:cNvGrpSpPr>
            <p:nvPr/>
          </p:nvGrpSpPr>
          <p:grpSpPr bwMode="auto">
            <a:xfrm>
              <a:off x="11590" y="2376"/>
              <a:ext cx="572" cy="861"/>
              <a:chOff x="11590" y="2330"/>
              <a:chExt cx="572" cy="861"/>
            </a:xfrm>
          </p:grpSpPr>
          <p:sp>
            <p:nvSpPr>
              <p:cNvPr id="30735" name="Arc 15"/>
              <p:cNvSpPr>
                <a:spLocks/>
              </p:cNvSpPr>
              <p:nvPr/>
            </p:nvSpPr>
            <p:spPr bwMode="auto">
              <a:xfrm flipH="1">
                <a:off x="11612" y="2833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6" name="Arc 16"/>
              <p:cNvSpPr>
                <a:spLocks/>
              </p:cNvSpPr>
              <p:nvPr/>
            </p:nvSpPr>
            <p:spPr bwMode="auto">
              <a:xfrm flipH="1" flipV="1">
                <a:off x="11590" y="2330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737" name="Group 17"/>
            <p:cNvGrpSpPr>
              <a:grpSpLocks/>
            </p:cNvGrpSpPr>
            <p:nvPr/>
          </p:nvGrpSpPr>
          <p:grpSpPr bwMode="auto">
            <a:xfrm flipH="1">
              <a:off x="14264" y="2376"/>
              <a:ext cx="572" cy="861"/>
              <a:chOff x="11590" y="2330"/>
              <a:chExt cx="572" cy="861"/>
            </a:xfrm>
          </p:grpSpPr>
          <p:sp>
            <p:nvSpPr>
              <p:cNvPr id="30738" name="Arc 18"/>
              <p:cNvSpPr>
                <a:spLocks/>
              </p:cNvSpPr>
              <p:nvPr/>
            </p:nvSpPr>
            <p:spPr bwMode="auto">
              <a:xfrm flipH="1">
                <a:off x="11612" y="2833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9" name="Arc 19"/>
              <p:cNvSpPr>
                <a:spLocks/>
              </p:cNvSpPr>
              <p:nvPr/>
            </p:nvSpPr>
            <p:spPr bwMode="auto">
              <a:xfrm flipH="1" flipV="1">
                <a:off x="11590" y="2330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4786314" y="335756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364" y="135729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0" y="359600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6182" y="135729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142852"/>
            <a:ext cx="4000528" cy="64633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atin typeface="Times New Roman" pitchFamily="18" charset="0"/>
                <a:cs typeface="Times New Roman" pitchFamily="18" charset="0"/>
              </a:rPr>
              <a:t>токи  в </a:t>
            </a:r>
            <a:r>
              <a:rPr lang="ru-RU" sz="3600" b="1" u="sng" cap="all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u="sng" cap="all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600" b="1" u="sng" cap="all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4572009"/>
            <a:ext cx="214314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ляр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сияния</a:t>
            </a:r>
            <a:endParaRPr lang="ru-RU" sz="2800" dirty="0">
              <a:solidFill>
                <a:srgbClr val="03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714884"/>
            <a:ext cx="1428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Луна 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063106" y="2095818"/>
            <a:ext cx="588958" cy="460371"/>
            <a:chOff x="7858148" y="2143116"/>
            <a:chExt cx="588958" cy="460371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7858148" y="2143116"/>
              <a:ext cx="588958" cy="460371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8057678" y="2306668"/>
              <a:ext cx="170767" cy="149041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71736" y="71435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2100 км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                               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160" y="1285860"/>
            <a:ext cx="2520280" cy="584775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компас…                                         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15074" y="2000240"/>
            <a:ext cx="185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бури   от 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34623" y="3071810"/>
            <a:ext cx="2818528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аномалии… </a:t>
            </a:r>
            <a:endParaRPr lang="ru-RU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6072198" y="3857628"/>
            <a:ext cx="257176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защита ….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5600" y="-7366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5693" y="458990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№16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59,60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133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3044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4481513" y="-458787"/>
            <a:ext cx="571500" cy="2533650"/>
            <a:chOff x="5296" y="2846"/>
            <a:chExt cx="141" cy="836"/>
          </a:xfrm>
        </p:grpSpPr>
        <p:sp>
          <p:nvSpPr>
            <p:cNvPr id="9252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 rot="2662906">
            <a:off x="4156075" y="2619375"/>
            <a:ext cx="1160463" cy="1047750"/>
            <a:chOff x="7108" y="3188"/>
            <a:chExt cx="207" cy="207"/>
          </a:xfrm>
        </p:grpSpPr>
        <p:sp>
          <p:nvSpPr>
            <p:cNvPr id="9250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4090988" y="2571750"/>
            <a:ext cx="1231900" cy="1103313"/>
          </a:xfrm>
          <a:prstGeom prst="ellipse">
            <a:avLst/>
          </a:prstGeom>
          <a:noFill/>
          <a:ln w="666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 rot="-5400000">
            <a:off x="7267575" y="1947863"/>
            <a:ext cx="571500" cy="2533650"/>
            <a:chOff x="5296" y="2846"/>
            <a:chExt cx="141" cy="836"/>
          </a:xfrm>
        </p:grpSpPr>
        <p:sp>
          <p:nvSpPr>
            <p:cNvPr id="9248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2" name="Group 7"/>
          <p:cNvGrpSpPr>
            <a:grpSpLocks/>
          </p:cNvGrpSpPr>
          <p:nvPr/>
        </p:nvGrpSpPr>
        <p:grpSpPr bwMode="auto">
          <a:xfrm rot="-5400000">
            <a:off x="4352925" y="4418013"/>
            <a:ext cx="571500" cy="2533650"/>
            <a:chOff x="5296" y="2846"/>
            <a:chExt cx="141" cy="836"/>
          </a:xfrm>
        </p:grpSpPr>
        <p:sp>
          <p:nvSpPr>
            <p:cNvPr id="9246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 rot="-5400000">
            <a:off x="1695450" y="1804988"/>
            <a:ext cx="571500" cy="2533650"/>
            <a:chOff x="5296" y="2846"/>
            <a:chExt cx="141" cy="836"/>
          </a:xfrm>
        </p:grpSpPr>
        <p:sp>
          <p:nvSpPr>
            <p:cNvPr id="9244" name="AutoShape 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AutoShape 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2071688" y="785813"/>
            <a:ext cx="5443537" cy="4914900"/>
            <a:chOff x="2071670" y="785794"/>
            <a:chExt cx="5444036" cy="4914474"/>
          </a:xfrm>
        </p:grpSpPr>
        <p:sp>
          <p:nvSpPr>
            <p:cNvPr id="19" name="Овал 18"/>
            <p:cNvSpPr/>
            <p:nvPr/>
          </p:nvSpPr>
          <p:spPr>
            <a:xfrm>
              <a:off x="2071670" y="785794"/>
              <a:ext cx="5444036" cy="4914474"/>
            </a:xfrm>
            <a:prstGeom prst="ellipse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" name="Прямая со стрелкой 20"/>
            <p:cNvCxnSpPr>
              <a:stCxn id="19" idx="3"/>
            </p:cNvCxnSpPr>
            <p:nvPr/>
          </p:nvCxnSpPr>
          <p:spPr>
            <a:xfrm rot="5400000" flipH="1">
              <a:off x="2408294" y="4520818"/>
              <a:ext cx="480970" cy="439778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2714666" y="1285813"/>
              <a:ext cx="357221" cy="357157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19" idx="7"/>
            </p:cNvCxnSpPr>
            <p:nvPr/>
          </p:nvCxnSpPr>
          <p:spPr>
            <a:xfrm>
              <a:off x="6286868" y="1184221"/>
              <a:ext cx="431840" cy="320647"/>
            </a:xfrm>
            <a:prstGeom prst="straightConnector1">
              <a:avLst/>
            </a:prstGeom>
            <a:ln w="8572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0800000" flipV="1">
              <a:off x="6501201" y="4893888"/>
              <a:ext cx="306415" cy="285725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37"/>
          <p:cNvGrpSpPr>
            <a:grpSpLocks/>
          </p:cNvGrpSpPr>
          <p:nvPr/>
        </p:nvGrpSpPr>
        <p:grpSpPr bwMode="auto">
          <a:xfrm>
            <a:off x="2928938" y="1500188"/>
            <a:ext cx="3571875" cy="3429000"/>
            <a:chOff x="2071670" y="785794"/>
            <a:chExt cx="5444036" cy="4914474"/>
          </a:xfrm>
        </p:grpSpPr>
        <p:sp>
          <p:nvSpPr>
            <p:cNvPr id="39" name="Овал 38"/>
            <p:cNvSpPr/>
            <p:nvPr/>
          </p:nvSpPr>
          <p:spPr>
            <a:xfrm>
              <a:off x="2071670" y="785794"/>
              <a:ext cx="5444036" cy="4914474"/>
            </a:xfrm>
            <a:prstGeom prst="ellipse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0" name="Прямая со стрелкой 39"/>
            <p:cNvCxnSpPr>
              <a:stCxn id="39" idx="3"/>
            </p:cNvCxnSpPr>
            <p:nvPr/>
          </p:nvCxnSpPr>
          <p:spPr>
            <a:xfrm rot="5400000" flipH="1">
              <a:off x="2409912" y="4521082"/>
              <a:ext cx="480072" cy="440362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2715276" y="1286342"/>
              <a:ext cx="355676" cy="357209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endCxn id="39" idx="7"/>
            </p:cNvCxnSpPr>
            <p:nvPr/>
          </p:nvCxnSpPr>
          <p:spPr>
            <a:xfrm>
              <a:off x="6286564" y="1183957"/>
              <a:ext cx="430684" cy="320807"/>
            </a:xfrm>
            <a:prstGeom prst="straightConnector1">
              <a:avLst/>
            </a:prstGeom>
            <a:ln w="8572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10800000" flipV="1">
              <a:off x="6501905" y="4892564"/>
              <a:ext cx="304866" cy="286678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43"/>
          <p:cNvGrpSpPr>
            <a:grpSpLocks/>
          </p:cNvGrpSpPr>
          <p:nvPr/>
        </p:nvGrpSpPr>
        <p:grpSpPr bwMode="auto">
          <a:xfrm>
            <a:off x="3478213" y="1939925"/>
            <a:ext cx="2571750" cy="2357438"/>
            <a:chOff x="2071670" y="785794"/>
            <a:chExt cx="5444036" cy="4914474"/>
          </a:xfrm>
        </p:grpSpPr>
        <p:sp>
          <p:nvSpPr>
            <p:cNvPr id="45" name="Овал 44"/>
            <p:cNvSpPr/>
            <p:nvPr/>
          </p:nvSpPr>
          <p:spPr>
            <a:xfrm>
              <a:off x="2071670" y="785794"/>
              <a:ext cx="5444036" cy="4914474"/>
            </a:xfrm>
            <a:prstGeom prst="ellipse">
              <a:avLst/>
            </a:prstGeom>
            <a:noFill/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46" name="Прямая со стрелкой 45"/>
            <p:cNvCxnSpPr>
              <a:stCxn id="45" idx="3"/>
            </p:cNvCxnSpPr>
            <p:nvPr/>
          </p:nvCxnSpPr>
          <p:spPr>
            <a:xfrm rot="5400000" flipH="1">
              <a:off x="2406410" y="4520426"/>
              <a:ext cx="483174" cy="440227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2713528" y="1285516"/>
              <a:ext cx="359576" cy="357416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endCxn id="45" idx="7"/>
            </p:cNvCxnSpPr>
            <p:nvPr/>
          </p:nvCxnSpPr>
          <p:spPr>
            <a:xfrm>
              <a:off x="6285757" y="1186234"/>
              <a:ext cx="433506" cy="317703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10800000" flipV="1">
              <a:off x="6500830" y="4892772"/>
              <a:ext cx="305806" cy="287918"/>
            </a:xfrm>
            <a:prstGeom prst="straightConnector1">
              <a:avLst/>
            </a:prstGeom>
            <a:ln w="85725">
              <a:solidFill>
                <a:srgbClr val="00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0" y="0"/>
            <a:ext cx="2786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72188" y="3811588"/>
            <a:ext cx="307181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Магнитные линии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сонаправлены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с северным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концом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Магн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стрелки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357188" y="1928813"/>
            <a:ext cx="2357437" cy="642937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rot="16200000" flipH="1" flipV="1">
            <a:off x="1541601" y="903429"/>
            <a:ext cx="45719" cy="2786082"/>
          </a:xfrm>
          <a:prstGeom prst="line">
            <a:avLst/>
          </a:prstGeom>
          <a:noFill/>
          <a:ln w="149225">
            <a:solidFill>
              <a:srgbClr val="00CCFF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500063" y="285750"/>
            <a:ext cx="2152650" cy="2789238"/>
            <a:chOff x="1973" y="7246"/>
            <a:chExt cx="1263" cy="1657"/>
          </a:xfrm>
        </p:grpSpPr>
        <p:grpSp>
          <p:nvGrpSpPr>
            <p:cNvPr id="12334" name="Group 3"/>
            <p:cNvGrpSpPr>
              <a:grpSpLocks/>
            </p:cNvGrpSpPr>
            <p:nvPr/>
          </p:nvGrpSpPr>
          <p:grpSpPr bwMode="auto">
            <a:xfrm>
              <a:off x="1973" y="7839"/>
              <a:ext cx="1192" cy="1064"/>
              <a:chOff x="1915" y="7147"/>
              <a:chExt cx="1192" cy="1064"/>
            </a:xfrm>
          </p:grpSpPr>
          <p:sp>
            <p:nvSpPr>
              <p:cNvPr id="12344" name="Rectangle 4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345" name="Group 5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12352" name="Arc 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3" name="Arc 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4" name="Line 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46" name="Group 9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12349" name="Arc 1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0" name="Arc 1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1" name="Line 1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347" name="Arc 13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Line 14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35" name="Line 15"/>
            <p:cNvSpPr>
              <a:spLocks noChangeShapeType="1"/>
            </p:cNvSpPr>
            <p:nvPr/>
          </p:nvSpPr>
          <p:spPr bwMode="auto">
            <a:xfrm flipV="1">
              <a:off x="2004" y="7397"/>
              <a:ext cx="0" cy="68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36" name="Group 16"/>
            <p:cNvGrpSpPr>
              <a:grpSpLocks/>
            </p:cNvGrpSpPr>
            <p:nvPr/>
          </p:nvGrpSpPr>
          <p:grpSpPr bwMode="auto">
            <a:xfrm>
              <a:off x="2004" y="7246"/>
              <a:ext cx="644" cy="369"/>
              <a:chOff x="2004" y="7246"/>
              <a:chExt cx="644" cy="369"/>
            </a:xfrm>
          </p:grpSpPr>
          <p:sp>
            <p:nvSpPr>
              <p:cNvPr id="12340" name="Line 17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1" name="Line 18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2" name="Line 19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3" name="Line 20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37" name="Group 21"/>
            <p:cNvGrpSpPr>
              <a:grpSpLocks/>
            </p:cNvGrpSpPr>
            <p:nvPr/>
          </p:nvGrpSpPr>
          <p:grpSpPr bwMode="auto">
            <a:xfrm>
              <a:off x="2660" y="7293"/>
              <a:ext cx="576" cy="587"/>
              <a:chOff x="2660" y="7293"/>
              <a:chExt cx="576" cy="587"/>
            </a:xfrm>
          </p:grpSpPr>
          <p:sp>
            <p:nvSpPr>
              <p:cNvPr id="12338" name="Rectangle 22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9" name="Line 23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7188" y="32146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1. от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7813" y="428625"/>
            <a:ext cx="3786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Электромагнит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rot="16200000" flipV="1">
            <a:off x="1617643" y="2227413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rot="16200000" flipV="1">
            <a:off x="987241" y="2246463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rot="16200000" flipV="1">
            <a:off x="396687" y="2225825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3850" y="3752850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2. слабеет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1938" y="4405313"/>
            <a:ext cx="3786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10604731">
            <a:off x="3254375" y="1544638"/>
            <a:ext cx="438150" cy="1428750"/>
            <a:chOff x="5296" y="2846"/>
            <a:chExt cx="141" cy="836"/>
          </a:xfrm>
        </p:grpSpPr>
        <p:sp>
          <p:nvSpPr>
            <p:cNvPr id="12332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15000" y="3643313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реле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857875" y="1143000"/>
            <a:ext cx="2357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Переноска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звонок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телеграф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5480050" y="4911725"/>
            <a:ext cx="2784475" cy="1419225"/>
            <a:chOff x="5414" y="8811"/>
            <a:chExt cx="1983" cy="698"/>
          </a:xfrm>
        </p:grpSpPr>
        <p:grpSp>
          <p:nvGrpSpPr>
            <p:cNvPr id="12309" name="Group 29"/>
            <p:cNvGrpSpPr>
              <a:grpSpLocks/>
            </p:cNvGrpSpPr>
            <p:nvPr/>
          </p:nvGrpSpPr>
          <p:grpSpPr bwMode="auto">
            <a:xfrm rot="-5400000">
              <a:off x="6734" y="8643"/>
              <a:ext cx="495" cy="831"/>
              <a:chOff x="1915" y="7147"/>
              <a:chExt cx="1192" cy="1064"/>
            </a:xfrm>
          </p:grpSpPr>
          <p:sp>
            <p:nvSpPr>
              <p:cNvPr id="12321" name="Rectangle 30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322" name="Group 31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12329" name="Arc 32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0" name="Arc 33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1" name="Line 34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323" name="Group 35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12326" name="Arc 3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7" name="Arc 3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8" name="Line 3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324" name="Arc 39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5" name="Line 40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10" name="Group 41"/>
            <p:cNvGrpSpPr>
              <a:grpSpLocks/>
            </p:cNvGrpSpPr>
            <p:nvPr/>
          </p:nvGrpSpPr>
          <p:grpSpPr bwMode="auto">
            <a:xfrm>
              <a:off x="5758" y="9140"/>
              <a:ext cx="644" cy="369"/>
              <a:chOff x="2004" y="7246"/>
              <a:chExt cx="644" cy="369"/>
            </a:xfrm>
          </p:grpSpPr>
          <p:sp>
            <p:nvSpPr>
              <p:cNvPr id="12317" name="Line 42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Line 43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9" name="Line 44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0" name="Line 45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11" name="Line 46"/>
            <p:cNvSpPr>
              <a:spLocks noChangeShapeType="1"/>
            </p:cNvSpPr>
            <p:nvPr/>
          </p:nvSpPr>
          <p:spPr bwMode="auto">
            <a:xfrm>
              <a:off x="6405" y="9296"/>
              <a:ext cx="34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Line 47"/>
            <p:cNvSpPr>
              <a:spLocks noChangeShapeType="1"/>
            </p:cNvSpPr>
            <p:nvPr/>
          </p:nvSpPr>
          <p:spPr bwMode="auto">
            <a:xfrm flipH="1">
              <a:off x="5564" y="8905"/>
              <a:ext cx="101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Line 48"/>
            <p:cNvSpPr>
              <a:spLocks noChangeShapeType="1"/>
            </p:cNvSpPr>
            <p:nvPr/>
          </p:nvSpPr>
          <p:spPr bwMode="auto">
            <a:xfrm>
              <a:off x="5564" y="8905"/>
              <a:ext cx="0" cy="16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Line 49"/>
            <p:cNvSpPr>
              <a:spLocks noChangeShapeType="1"/>
            </p:cNvSpPr>
            <p:nvPr/>
          </p:nvSpPr>
          <p:spPr bwMode="auto">
            <a:xfrm>
              <a:off x="5576" y="9159"/>
              <a:ext cx="0" cy="16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Line 50"/>
            <p:cNvSpPr>
              <a:spLocks noChangeShapeType="1"/>
            </p:cNvSpPr>
            <p:nvPr/>
          </p:nvSpPr>
          <p:spPr bwMode="auto">
            <a:xfrm flipH="1">
              <a:off x="5414" y="9043"/>
              <a:ext cx="139" cy="13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Line 51"/>
            <p:cNvSpPr>
              <a:spLocks noChangeShapeType="1"/>
            </p:cNvSpPr>
            <p:nvPr/>
          </p:nvSpPr>
          <p:spPr bwMode="auto">
            <a:xfrm flipH="1" flipV="1">
              <a:off x="5577" y="9295"/>
              <a:ext cx="184" cy="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7105650" y="4200525"/>
            <a:ext cx="1550988" cy="352425"/>
            <a:chOff x="6497" y="8467"/>
            <a:chExt cx="1105" cy="173"/>
          </a:xfrm>
        </p:grpSpPr>
        <p:sp>
          <p:nvSpPr>
            <p:cNvPr id="12306" name="Line 53"/>
            <p:cNvSpPr>
              <a:spLocks noChangeShapeType="1"/>
            </p:cNvSpPr>
            <p:nvPr/>
          </p:nvSpPr>
          <p:spPr bwMode="auto">
            <a:xfrm>
              <a:off x="6497" y="8640"/>
              <a:ext cx="35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Line 54"/>
            <p:cNvSpPr>
              <a:spLocks noChangeShapeType="1"/>
            </p:cNvSpPr>
            <p:nvPr/>
          </p:nvSpPr>
          <p:spPr bwMode="auto">
            <a:xfrm flipH="1" flipV="1">
              <a:off x="6831" y="8467"/>
              <a:ext cx="415" cy="12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Line 55"/>
            <p:cNvSpPr>
              <a:spLocks noChangeShapeType="1"/>
            </p:cNvSpPr>
            <p:nvPr/>
          </p:nvSpPr>
          <p:spPr bwMode="auto">
            <a:xfrm>
              <a:off x="7245" y="8593"/>
              <a:ext cx="35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" name="TextBox 73"/>
          <p:cNvSpPr txBox="1">
            <a:spLocks noChangeArrowheads="1"/>
          </p:cNvSpPr>
          <p:nvPr/>
        </p:nvSpPr>
        <p:spPr bwMode="auto">
          <a:xfrm rot="1028551">
            <a:off x="115888" y="4195763"/>
            <a:ext cx="6429375" cy="1754187"/>
          </a:xfrm>
          <a:prstGeom prst="rect">
            <a:avLst/>
          </a:prstGeom>
          <a:solidFill>
            <a:srgbClr val="FFFF00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Источником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магнитного поля является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</a:t>
            </a:r>
          </a:p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двигающийся заряд!)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1868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75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8" grpId="0"/>
      <p:bldP spid="29" grpId="0"/>
      <p:bldP spid="35" grpId="0"/>
      <p:bldP spid="36" grpId="0"/>
      <p:bldP spid="42" grpId="0"/>
      <p:bldP spid="42" grpId="1"/>
      <p:bldP spid="43" grpId="0"/>
      <p:bldP spid="74" grpId="0" animBg="1"/>
      <p:bldP spid="7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2928938" y="2568575"/>
            <a:ext cx="2357437" cy="642938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rot="16200000" flipH="1" flipV="1">
            <a:off x="4166823" y="1543193"/>
            <a:ext cx="45719" cy="2786082"/>
          </a:xfrm>
          <a:prstGeom prst="line">
            <a:avLst/>
          </a:prstGeom>
          <a:noFill/>
          <a:ln w="149225">
            <a:solidFill>
              <a:srgbClr val="00CCFF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3125788" y="925513"/>
            <a:ext cx="2152650" cy="2789237"/>
            <a:chOff x="1973" y="7246"/>
            <a:chExt cx="1263" cy="1657"/>
          </a:xfrm>
        </p:grpSpPr>
        <p:grpSp>
          <p:nvGrpSpPr>
            <p:cNvPr id="13348" name="Group 3"/>
            <p:cNvGrpSpPr>
              <a:grpSpLocks/>
            </p:cNvGrpSpPr>
            <p:nvPr/>
          </p:nvGrpSpPr>
          <p:grpSpPr bwMode="auto">
            <a:xfrm>
              <a:off x="1973" y="7839"/>
              <a:ext cx="1192" cy="1064"/>
              <a:chOff x="1915" y="7147"/>
              <a:chExt cx="1192" cy="1064"/>
            </a:xfrm>
          </p:grpSpPr>
          <p:sp>
            <p:nvSpPr>
              <p:cNvPr id="13358" name="Rectangle 4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359" name="Group 5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13366" name="Arc 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7" name="Arc 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8" name="Line 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60" name="Group 9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13363" name="Arc 1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4" name="Arc 1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5" name="Line 1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61" name="Arc 13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2" name="Line 14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49" name="Line 15"/>
            <p:cNvSpPr>
              <a:spLocks noChangeShapeType="1"/>
            </p:cNvSpPr>
            <p:nvPr/>
          </p:nvSpPr>
          <p:spPr bwMode="auto">
            <a:xfrm flipV="1">
              <a:off x="2004" y="7397"/>
              <a:ext cx="0" cy="68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50" name="Group 16"/>
            <p:cNvGrpSpPr>
              <a:grpSpLocks/>
            </p:cNvGrpSpPr>
            <p:nvPr/>
          </p:nvGrpSpPr>
          <p:grpSpPr bwMode="auto">
            <a:xfrm>
              <a:off x="2004" y="7246"/>
              <a:ext cx="644" cy="369"/>
              <a:chOff x="2004" y="7246"/>
              <a:chExt cx="644" cy="369"/>
            </a:xfrm>
          </p:grpSpPr>
          <p:sp>
            <p:nvSpPr>
              <p:cNvPr id="13354" name="Line 17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Line 18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Line 19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Line 20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51" name="Group 21"/>
            <p:cNvGrpSpPr>
              <a:grpSpLocks/>
            </p:cNvGrpSpPr>
            <p:nvPr/>
          </p:nvGrpSpPr>
          <p:grpSpPr bwMode="auto">
            <a:xfrm>
              <a:off x="2660" y="7293"/>
              <a:ext cx="576" cy="587"/>
              <a:chOff x="2660" y="7293"/>
              <a:chExt cx="576" cy="587"/>
            </a:xfrm>
          </p:grpSpPr>
          <p:sp>
            <p:nvSpPr>
              <p:cNvPr id="13352" name="Rectangle 22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Line 23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00875" y="49291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Изучение магнитного поля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rot="16200000" flipV="1">
            <a:off x="4242865" y="2867177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rot="16200000" flipV="1">
            <a:off x="3654259" y="2798918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rot="16200000" flipV="1">
            <a:off x="3021909" y="2865589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2" name="TextBox 34"/>
          <p:cNvSpPr txBox="1">
            <a:spLocks noChangeArrowheads="1"/>
          </p:cNvSpPr>
          <p:nvPr/>
        </p:nvSpPr>
        <p:spPr bwMode="auto">
          <a:xfrm>
            <a:off x="6643719" y="5487988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слабеет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38" y="6140450"/>
            <a:ext cx="37861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-5400000">
            <a:off x="7435850" y="1900238"/>
            <a:ext cx="763588" cy="1941512"/>
            <a:chOff x="5296" y="2846"/>
            <a:chExt cx="141" cy="836"/>
          </a:xfrm>
        </p:grpSpPr>
        <p:sp>
          <p:nvSpPr>
            <p:cNvPr id="13346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071563" y="862013"/>
            <a:ext cx="6572250" cy="4143375"/>
            <a:chOff x="1796" y="6025"/>
            <a:chExt cx="5795" cy="1589"/>
          </a:xfrm>
        </p:grpSpPr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1492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 rot="-5400000">
            <a:off x="574675" y="1944687"/>
            <a:ext cx="763588" cy="1941513"/>
            <a:chOff x="5296" y="2846"/>
            <a:chExt cx="141" cy="836"/>
          </a:xfrm>
        </p:grpSpPr>
        <p:sp>
          <p:nvSpPr>
            <p:cNvPr id="13339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6873333">
            <a:off x="1302544" y="3994944"/>
            <a:ext cx="763587" cy="1939925"/>
            <a:chOff x="5296" y="2846"/>
            <a:chExt cx="141" cy="836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 rot="5400000">
            <a:off x="3875088" y="4268787"/>
            <a:ext cx="763588" cy="1941513"/>
            <a:chOff x="5296" y="2846"/>
            <a:chExt cx="141" cy="836"/>
          </a:xfrm>
        </p:grpSpPr>
        <p:sp>
          <p:nvSpPr>
            <p:cNvPr id="13335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 rot="-2862432">
            <a:off x="7038182" y="2823368"/>
            <a:ext cx="850900" cy="1941513"/>
            <a:chOff x="5296" y="2846"/>
            <a:chExt cx="141" cy="836"/>
          </a:xfrm>
        </p:grpSpPr>
        <p:sp>
          <p:nvSpPr>
            <p:cNvPr id="13333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 rot="4140289">
            <a:off x="6303963" y="3968750"/>
            <a:ext cx="763587" cy="1941513"/>
            <a:chOff x="5296" y="2846"/>
            <a:chExt cx="141" cy="836"/>
          </a:xfrm>
        </p:grpSpPr>
        <p:sp>
          <p:nvSpPr>
            <p:cNvPr id="13331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8" grpId="0"/>
      <p:bldP spid="13322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2928938" y="2568575"/>
            <a:ext cx="2357437" cy="642938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rot="16200000" flipH="1" flipV="1">
            <a:off x="4166823" y="1543193"/>
            <a:ext cx="45719" cy="2786082"/>
          </a:xfrm>
          <a:prstGeom prst="line">
            <a:avLst/>
          </a:prstGeom>
          <a:noFill/>
          <a:ln w="149225">
            <a:solidFill>
              <a:srgbClr val="00CCFF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25788" y="925513"/>
            <a:ext cx="2152650" cy="2789237"/>
            <a:chOff x="1973" y="7246"/>
            <a:chExt cx="1263" cy="165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73" y="7839"/>
              <a:ext cx="1192" cy="1064"/>
              <a:chOff x="1915" y="7147"/>
              <a:chExt cx="1192" cy="1064"/>
            </a:xfrm>
          </p:grpSpPr>
          <p:sp>
            <p:nvSpPr>
              <p:cNvPr id="13358" name="Rectangle 4"/>
              <p:cNvSpPr>
                <a:spLocks noChangeArrowheads="1"/>
              </p:cNvSpPr>
              <p:nvPr/>
            </p:nvSpPr>
            <p:spPr bwMode="auto">
              <a:xfrm>
                <a:off x="1915" y="7399"/>
                <a:ext cx="1192" cy="659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978" y="7270"/>
                <a:ext cx="357" cy="935"/>
                <a:chOff x="2020" y="7270"/>
                <a:chExt cx="357" cy="935"/>
              </a:xfrm>
            </p:grpSpPr>
            <p:sp>
              <p:nvSpPr>
                <p:cNvPr id="13366" name="Arc 6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7" name="Arc 7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8" name="Line 8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341" y="7276"/>
                <a:ext cx="357" cy="935"/>
                <a:chOff x="2020" y="7270"/>
                <a:chExt cx="357" cy="935"/>
              </a:xfrm>
            </p:grpSpPr>
            <p:sp>
              <p:nvSpPr>
                <p:cNvPr id="13363" name="Arc 10"/>
                <p:cNvSpPr>
                  <a:spLocks/>
                </p:cNvSpPr>
                <p:nvPr/>
              </p:nvSpPr>
              <p:spPr bwMode="auto">
                <a:xfrm flipV="1">
                  <a:off x="2020" y="8064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4" name="Arc 11"/>
                <p:cNvSpPr>
                  <a:spLocks/>
                </p:cNvSpPr>
                <p:nvPr/>
              </p:nvSpPr>
              <p:spPr bwMode="auto">
                <a:xfrm>
                  <a:off x="2203" y="72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5" name="Line 12"/>
                <p:cNvSpPr>
                  <a:spLocks noChangeShapeType="1"/>
                </p:cNvSpPr>
                <p:nvPr/>
              </p:nvSpPr>
              <p:spPr bwMode="auto">
                <a:xfrm>
                  <a:off x="2200" y="7413"/>
                  <a:ext cx="0" cy="634"/>
                </a:xfrm>
                <a:prstGeom prst="line">
                  <a:avLst/>
                </a:prstGeom>
                <a:noFill/>
                <a:ln w="539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61" name="Arc 13"/>
              <p:cNvSpPr>
                <a:spLocks/>
              </p:cNvSpPr>
              <p:nvPr/>
            </p:nvSpPr>
            <p:spPr bwMode="auto">
              <a:xfrm flipV="1">
                <a:off x="2698" y="8070"/>
                <a:ext cx="174" cy="141"/>
              </a:xfrm>
              <a:custGeom>
                <a:avLst/>
                <a:gdLst>
                  <a:gd name="T0" fmla="*/ 0 w 43173"/>
                  <a:gd name="T1" fmla="*/ 0 h 21600"/>
                  <a:gd name="T2" fmla="*/ 0 w 43173"/>
                  <a:gd name="T3" fmla="*/ 0 h 21600"/>
                  <a:gd name="T4" fmla="*/ 0 w 4317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73"/>
                  <a:gd name="T10" fmla="*/ 0 h 21600"/>
                  <a:gd name="T11" fmla="*/ 43173 w 431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73" h="21600" fill="none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</a:path>
                  <a:path w="43173" h="21600" stroke="0" extrusionOk="0">
                    <a:moveTo>
                      <a:pt x="-1" y="20523"/>
                    </a:moveTo>
                    <a:cubicBezTo>
                      <a:pt x="573" y="9027"/>
                      <a:pt x="10061" y="-1"/>
                      <a:pt x="21573" y="0"/>
                    </a:cubicBezTo>
                    <a:cubicBezTo>
                      <a:pt x="33502" y="0"/>
                      <a:pt x="43173" y="9670"/>
                      <a:pt x="43173" y="21600"/>
                    </a:cubicBezTo>
                    <a:lnTo>
                      <a:pt x="21573" y="21600"/>
                    </a:lnTo>
                    <a:close/>
                  </a:path>
                </a:pathLst>
              </a:cu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2" name="Line 14"/>
              <p:cNvSpPr>
                <a:spLocks noChangeShapeType="1"/>
              </p:cNvSpPr>
              <p:nvPr/>
            </p:nvSpPr>
            <p:spPr bwMode="auto">
              <a:xfrm flipH="1">
                <a:off x="2878" y="7147"/>
                <a:ext cx="0" cy="906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49" name="Line 15"/>
            <p:cNvSpPr>
              <a:spLocks noChangeShapeType="1"/>
            </p:cNvSpPr>
            <p:nvPr/>
          </p:nvSpPr>
          <p:spPr bwMode="auto">
            <a:xfrm flipV="1">
              <a:off x="2004" y="7397"/>
              <a:ext cx="0" cy="680"/>
            </a:xfrm>
            <a:prstGeom prst="line">
              <a:avLst/>
            </a:prstGeom>
            <a:noFill/>
            <a:ln w="539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004" y="7246"/>
              <a:ext cx="644" cy="369"/>
              <a:chOff x="2004" y="7246"/>
              <a:chExt cx="644" cy="369"/>
            </a:xfrm>
          </p:grpSpPr>
          <p:sp>
            <p:nvSpPr>
              <p:cNvPr id="13354" name="Line 17"/>
              <p:cNvSpPr>
                <a:spLocks noChangeShapeType="1"/>
              </p:cNvSpPr>
              <p:nvPr/>
            </p:nvSpPr>
            <p:spPr bwMode="auto">
              <a:xfrm flipH="1">
                <a:off x="2350" y="7338"/>
                <a:ext cx="0" cy="15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Line 18"/>
              <p:cNvSpPr>
                <a:spLocks noChangeShapeType="1"/>
              </p:cNvSpPr>
              <p:nvPr/>
            </p:nvSpPr>
            <p:spPr bwMode="auto">
              <a:xfrm>
                <a:off x="2004" y="7406"/>
                <a:ext cx="242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Line 19"/>
              <p:cNvSpPr>
                <a:spLocks noChangeShapeType="1"/>
              </p:cNvSpPr>
              <p:nvPr/>
            </p:nvSpPr>
            <p:spPr bwMode="auto">
              <a:xfrm>
                <a:off x="2258" y="7246"/>
                <a:ext cx="0" cy="369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Line 20"/>
              <p:cNvSpPr>
                <a:spLocks noChangeShapeType="1"/>
              </p:cNvSpPr>
              <p:nvPr/>
            </p:nvSpPr>
            <p:spPr bwMode="auto">
              <a:xfrm>
                <a:off x="2339" y="7407"/>
                <a:ext cx="309" cy="0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660" y="7293"/>
              <a:ext cx="576" cy="587"/>
              <a:chOff x="2660" y="7293"/>
              <a:chExt cx="576" cy="587"/>
            </a:xfrm>
          </p:grpSpPr>
          <p:sp>
            <p:nvSpPr>
              <p:cNvPr id="13352" name="Rectangle 22"/>
              <p:cNvSpPr>
                <a:spLocks noChangeArrowheads="1"/>
              </p:cNvSpPr>
              <p:nvPr/>
            </p:nvSpPr>
            <p:spPr bwMode="auto">
              <a:xfrm>
                <a:off x="2660" y="7293"/>
                <a:ext cx="576" cy="230"/>
              </a:xfrm>
              <a:prstGeom prst="rect">
                <a:avLst/>
              </a:prstGeom>
              <a:noFill/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Line 23"/>
              <p:cNvSpPr>
                <a:spLocks noChangeShapeType="1"/>
              </p:cNvSpPr>
              <p:nvPr/>
            </p:nvSpPr>
            <p:spPr bwMode="auto">
              <a:xfrm flipV="1">
                <a:off x="2938" y="7546"/>
                <a:ext cx="0" cy="33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00875" y="49291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cap="all" dirty="0">
                <a:latin typeface="Times New Roman" pitchFamily="18" charset="0"/>
                <a:cs typeface="Times New Roman" pitchFamily="18" charset="0"/>
              </a:rPr>
              <a:t>Изучение магнитного поля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rot="16200000" flipV="1">
            <a:off x="4242865" y="2867177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rot="16200000" flipV="1">
            <a:off x="3654259" y="2798918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rot="16200000" flipV="1">
            <a:off x="3021909" y="2865589"/>
            <a:ext cx="1071570" cy="45719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 type="none"/>
            <a:tailEnd type="stealth" w="med" len="med"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2" name="TextBox 34"/>
          <p:cNvSpPr txBox="1">
            <a:spLocks noChangeArrowheads="1"/>
          </p:cNvSpPr>
          <p:nvPr/>
        </p:nvSpPr>
        <p:spPr bwMode="auto">
          <a:xfrm>
            <a:off x="6643719" y="5487988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слабеет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38" y="6140450"/>
            <a:ext cx="37861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 rot="-5400000">
            <a:off x="7435850" y="1900238"/>
            <a:ext cx="763588" cy="1941512"/>
            <a:chOff x="5296" y="2846"/>
            <a:chExt cx="141" cy="836"/>
          </a:xfrm>
          <a:solidFill>
            <a:schemeClr val="bg1"/>
          </a:solidFill>
        </p:grpSpPr>
        <p:sp>
          <p:nvSpPr>
            <p:cNvPr id="13346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071563" y="862013"/>
            <a:ext cx="6572250" cy="4143375"/>
            <a:chOff x="1796" y="6025"/>
            <a:chExt cx="5795" cy="1589"/>
          </a:xfrm>
        </p:grpSpPr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2511" y="6198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2430" y="7074"/>
              <a:ext cx="4412" cy="391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1796" y="6981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1842" y="6025"/>
              <a:ext cx="5749" cy="633"/>
            </a:xfrm>
            <a:prstGeom prst="ellipse">
              <a:avLst/>
            </a:prstGeom>
            <a:noFill/>
            <a:ln w="730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H="1">
              <a:off x="2600" y="6814"/>
              <a:ext cx="3906" cy="0"/>
            </a:xfrm>
            <a:prstGeom prst="line">
              <a:avLst/>
            </a:prstGeom>
            <a:noFill/>
            <a:ln w="149225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 rot="-5400000">
            <a:off x="574675" y="1944687"/>
            <a:ext cx="763588" cy="1941513"/>
            <a:chOff x="5296" y="2846"/>
            <a:chExt cx="141" cy="836"/>
          </a:xfrm>
        </p:grpSpPr>
        <p:sp>
          <p:nvSpPr>
            <p:cNvPr id="13339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6873333">
            <a:off x="1302544" y="3994944"/>
            <a:ext cx="763587" cy="1939925"/>
            <a:chOff x="5296" y="2846"/>
            <a:chExt cx="141" cy="836"/>
          </a:xfrm>
          <a:solidFill>
            <a:schemeClr val="bg1"/>
          </a:solidFill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 rot="5400000">
            <a:off x="3875088" y="4268787"/>
            <a:ext cx="763588" cy="1941513"/>
            <a:chOff x="5296" y="2846"/>
            <a:chExt cx="141" cy="836"/>
          </a:xfrm>
          <a:solidFill>
            <a:schemeClr val="bg1"/>
          </a:solidFill>
        </p:grpSpPr>
        <p:sp>
          <p:nvSpPr>
            <p:cNvPr id="13335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 rot="-2862432">
            <a:off x="7038182" y="2823368"/>
            <a:ext cx="850900" cy="1941513"/>
            <a:chOff x="5296" y="2846"/>
            <a:chExt cx="141" cy="836"/>
          </a:xfrm>
          <a:solidFill>
            <a:schemeClr val="bg1"/>
          </a:solidFill>
        </p:grpSpPr>
        <p:sp>
          <p:nvSpPr>
            <p:cNvPr id="13333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 rot="4140289">
            <a:off x="6303963" y="3968750"/>
            <a:ext cx="763587" cy="1941513"/>
            <a:chOff x="5296" y="2846"/>
            <a:chExt cx="141" cy="836"/>
          </a:xfrm>
          <a:solidFill>
            <a:schemeClr val="bg1"/>
          </a:solidFill>
        </p:grpSpPr>
        <p:sp>
          <p:nvSpPr>
            <p:cNvPr id="13331" name="AutoShape 25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AutoShape 26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3870526" y="324433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. . . . . . . .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8" grpId="0"/>
      <p:bldP spid="13322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5400000">
            <a:off x="872332" y="3285331"/>
            <a:ext cx="4000500" cy="1587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 rot="5400000">
            <a:off x="285750" y="3071813"/>
            <a:ext cx="5214937" cy="3571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57375" y="2071688"/>
            <a:ext cx="357188" cy="35718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57375" y="1143000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804988" y="3133725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733550" y="4114800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757363" y="5143500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2662906">
            <a:off x="3513138" y="919163"/>
            <a:ext cx="815975" cy="833437"/>
            <a:chOff x="7108" y="3188"/>
            <a:chExt cx="207" cy="207"/>
          </a:xfrm>
        </p:grpSpPr>
        <p:sp>
          <p:nvSpPr>
            <p:cNvPr id="1436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 rot="2662906">
            <a:off x="3517900" y="1938338"/>
            <a:ext cx="815975" cy="833437"/>
            <a:chOff x="7108" y="3188"/>
            <a:chExt cx="207" cy="207"/>
          </a:xfrm>
        </p:grpSpPr>
        <p:sp>
          <p:nvSpPr>
            <p:cNvPr id="1436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2662906">
            <a:off x="3479800" y="2986088"/>
            <a:ext cx="815975" cy="833437"/>
            <a:chOff x="7108" y="3188"/>
            <a:chExt cx="207" cy="207"/>
          </a:xfrm>
        </p:grpSpPr>
        <p:sp>
          <p:nvSpPr>
            <p:cNvPr id="1435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 rot="2662906">
            <a:off x="3389313" y="3881438"/>
            <a:ext cx="815975" cy="833437"/>
            <a:chOff x="7108" y="3188"/>
            <a:chExt cx="207" cy="207"/>
          </a:xfrm>
        </p:grpSpPr>
        <p:sp>
          <p:nvSpPr>
            <p:cNvPr id="14357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 rot="2662906">
            <a:off x="3389313" y="4819650"/>
            <a:ext cx="815975" cy="833438"/>
            <a:chOff x="7108" y="3188"/>
            <a:chExt cx="207" cy="207"/>
          </a:xfrm>
        </p:grpSpPr>
        <p:sp>
          <p:nvSpPr>
            <p:cNvPr id="1435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428625" y="1143000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4351" name="TextBox 31"/>
          <p:cNvSpPr txBox="1">
            <a:spLocks noChangeArrowheads="1"/>
          </p:cNvSpPr>
          <p:nvPr/>
        </p:nvSpPr>
        <p:spPr bwMode="auto">
          <a:xfrm>
            <a:off x="4500563" y="1428750"/>
            <a:ext cx="1071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57563" y="0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 нас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3350" y="76200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На  нас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635014">
            <a:off x="5357813" y="3714750"/>
            <a:ext cx="2786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3" grpId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914775" y="2181225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838575" y="1162050"/>
            <a:ext cx="357188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10013" y="3205163"/>
            <a:ext cx="357187" cy="35718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933825" y="4157663"/>
            <a:ext cx="357188" cy="35718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10013" y="5181600"/>
            <a:ext cx="357187" cy="35718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428625" y="1143000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429125" y="1785938"/>
            <a:ext cx="1071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88" y="0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На  нас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 rot="2662906">
            <a:off x="1246188" y="1023938"/>
            <a:ext cx="815975" cy="833437"/>
            <a:chOff x="7108" y="3188"/>
            <a:chExt cx="207" cy="207"/>
          </a:xfrm>
        </p:grpSpPr>
        <p:sp>
          <p:nvSpPr>
            <p:cNvPr id="15387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 rot="2662906">
            <a:off x="1255713" y="1952625"/>
            <a:ext cx="815975" cy="833438"/>
            <a:chOff x="7108" y="3188"/>
            <a:chExt cx="207" cy="207"/>
          </a:xfrm>
        </p:grpSpPr>
        <p:sp>
          <p:nvSpPr>
            <p:cNvPr id="15385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 rot="2662906">
            <a:off x="1203325" y="3024188"/>
            <a:ext cx="815975" cy="833437"/>
            <a:chOff x="7108" y="3188"/>
            <a:chExt cx="207" cy="207"/>
          </a:xfrm>
        </p:grpSpPr>
        <p:sp>
          <p:nvSpPr>
            <p:cNvPr id="15383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2662906">
            <a:off x="1217613" y="3952875"/>
            <a:ext cx="815975" cy="833438"/>
            <a:chOff x="7108" y="3188"/>
            <a:chExt cx="207" cy="207"/>
          </a:xfrm>
        </p:grpSpPr>
        <p:sp>
          <p:nvSpPr>
            <p:cNvPr id="15381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 rot="2662906">
            <a:off x="1203325" y="4881563"/>
            <a:ext cx="815975" cy="833437"/>
            <a:chOff x="7108" y="3188"/>
            <a:chExt cx="207" cy="207"/>
          </a:xfrm>
        </p:grpSpPr>
        <p:sp>
          <p:nvSpPr>
            <p:cNvPr id="15379" name="Line 3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Line 4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5750" y="0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 нас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762794" y="3178969"/>
            <a:ext cx="4216400" cy="1588"/>
          </a:xfrm>
          <a:prstGeom prst="line">
            <a:avLst/>
          </a:prstGeom>
          <a:ln w="88900">
            <a:solidFill>
              <a:srgbClr val="00206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5400000">
            <a:off x="285750" y="3071813"/>
            <a:ext cx="5214937" cy="3571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2062796">
            <a:off x="5500688" y="3500438"/>
            <a:ext cx="2786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Правило «буравчика» (отвёртки)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/>
      <p:bldP spid="25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22568" y="573560"/>
            <a:ext cx="1117584" cy="877359"/>
          </a:xfrm>
          <a:prstGeom prst="rect">
            <a:avLst/>
          </a:prstGeom>
          <a:solidFill>
            <a:srgbClr val="0000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4822568" y="168896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66584" y="1484934"/>
            <a:ext cx="688956" cy="785818"/>
            <a:chOff x="2880" y="6480"/>
            <a:chExt cx="166" cy="54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13947" y="1177933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981478" y="1991120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427984" y="227687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01977" y="2448398"/>
            <a:ext cx="1362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 flipH="1" flipV="1">
            <a:off x="5783987" y="1042455"/>
            <a:ext cx="1800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185736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135729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20077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687903" y="548680"/>
            <a:ext cx="980441" cy="89657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660232" y="54868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940152" y="33265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99592" y="342900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2300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000·0,5=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процесс испарения мы потратили ……Дж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995936" y="3717032"/>
            <a:ext cx="19645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3635896" cy="323421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Дж/(кг∙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МДж/кг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7668344" y="523280"/>
            <a:ext cx="1080120" cy="324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3491880" y="2357388"/>
            <a:ext cx="7920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948264" y="242088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3293616"/>
            <a:ext cx="971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4135411" y="2480196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8643" t="34892" r="9686" b="54211"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455368" y="2996952"/>
            <a:ext cx="5688632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лишним был процесс испарения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68344" y="138118"/>
            <a:ext cx="129614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испарение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081580">
            <a:off x="6692477" y="1076397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5500702"/>
            <a:ext cx="533401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63" grpId="0" animBg="1"/>
      <p:bldP spid="69" grpId="0"/>
      <p:bldP spid="70" grpId="0"/>
      <p:bldP spid="73" grpId="0"/>
      <p:bldP spid="74" grpId="0"/>
      <p:bldP spid="75" grpId="0"/>
      <p:bldP spid="78" grpId="0"/>
      <p:bldP spid="91" grpId="0"/>
      <p:bldP spid="90" grpId="0" animBg="1"/>
      <p:bldP spid="99" grpId="0" animBg="1"/>
      <p:bldP spid="55" grpId="0" build="p" animBg="1"/>
      <p:bldP spid="66" grpId="0" animBg="1"/>
      <p:bldP spid="79" grpId="0"/>
      <p:bldP spid="80" grpId="0" animBg="1"/>
      <p:bldP spid="68" grpId="0"/>
      <p:bldP spid="39" grpId="0" animBg="1"/>
      <p:bldP spid="40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715436" cy="50006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№15   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магнитное поле. 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8820150" y="6381750"/>
            <a:ext cx="144463" cy="714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700" smtClean="0">
              <a:solidFill>
                <a:schemeClr val="tx2"/>
              </a:solidFill>
            </a:endParaRPr>
          </a:p>
        </p:txBody>
      </p:sp>
      <p:sp>
        <p:nvSpPr>
          <p:cNvPr id="16388" name="Прямоугольник 54"/>
          <p:cNvSpPr>
            <a:spLocks noChangeArrowheads="1"/>
          </p:cNvSpPr>
          <p:nvPr/>
        </p:nvSpPr>
        <p:spPr bwMode="auto">
          <a:xfrm>
            <a:off x="428625" y="320675"/>
            <a:ext cx="72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Эрcтед</a:t>
            </a:r>
            <a:r>
              <a:rPr lang="en-US" b="1"/>
              <a:t> </a:t>
            </a:r>
            <a:endParaRPr lang="ru-RU"/>
          </a:p>
        </p:txBody>
      </p:sp>
      <p:grpSp>
        <p:nvGrpSpPr>
          <p:cNvPr id="16389" name="Group 52"/>
          <p:cNvGrpSpPr>
            <a:grpSpLocks/>
          </p:cNvGrpSpPr>
          <p:nvPr/>
        </p:nvGrpSpPr>
        <p:grpSpPr bwMode="auto">
          <a:xfrm>
            <a:off x="1682750" y="693738"/>
            <a:ext cx="1084263" cy="90487"/>
            <a:chOff x="3799" y="2302"/>
            <a:chExt cx="1820" cy="141"/>
          </a:xfrm>
        </p:grpSpPr>
        <p:sp>
          <p:nvSpPr>
            <p:cNvPr id="16539" name="Line 53"/>
            <p:cNvSpPr>
              <a:spLocks noChangeShapeType="1"/>
            </p:cNvSpPr>
            <p:nvPr/>
          </p:nvSpPr>
          <p:spPr bwMode="auto">
            <a:xfrm>
              <a:off x="3799" y="2374"/>
              <a:ext cx="18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40" name="Group 54"/>
            <p:cNvGrpSpPr>
              <a:grpSpLocks/>
            </p:cNvGrpSpPr>
            <p:nvPr/>
          </p:nvGrpSpPr>
          <p:grpSpPr bwMode="auto">
            <a:xfrm rot="5400000">
              <a:off x="4822" y="1955"/>
              <a:ext cx="141" cy="836"/>
              <a:chOff x="5296" y="2846"/>
              <a:chExt cx="141" cy="836"/>
            </a:xfrm>
          </p:grpSpPr>
          <p:sp>
            <p:nvSpPr>
              <p:cNvPr id="16541" name="AutoShape 55"/>
              <p:cNvSpPr>
                <a:spLocks noChangeArrowheads="1"/>
              </p:cNvSpPr>
              <p:nvPr/>
            </p:nvSpPr>
            <p:spPr bwMode="auto">
              <a:xfrm>
                <a:off x="5296" y="2846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2" name="AutoShape 56"/>
              <p:cNvSpPr>
                <a:spLocks noChangeArrowheads="1"/>
              </p:cNvSpPr>
              <p:nvPr/>
            </p:nvSpPr>
            <p:spPr bwMode="auto">
              <a:xfrm flipV="1">
                <a:off x="5296" y="3267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390" name="Group 57"/>
          <p:cNvGrpSpPr>
            <a:grpSpLocks/>
          </p:cNvGrpSpPr>
          <p:nvPr/>
        </p:nvGrpSpPr>
        <p:grpSpPr bwMode="auto">
          <a:xfrm>
            <a:off x="2968625" y="479425"/>
            <a:ext cx="1038225" cy="531813"/>
            <a:chOff x="4770" y="2671"/>
            <a:chExt cx="1634" cy="836"/>
          </a:xfrm>
        </p:grpSpPr>
        <p:grpSp>
          <p:nvGrpSpPr>
            <p:cNvPr id="16534" name="Group 58"/>
            <p:cNvGrpSpPr>
              <a:grpSpLocks/>
            </p:cNvGrpSpPr>
            <p:nvPr/>
          </p:nvGrpSpPr>
          <p:grpSpPr bwMode="auto">
            <a:xfrm>
              <a:off x="5515" y="2671"/>
              <a:ext cx="141" cy="836"/>
              <a:chOff x="5296" y="2846"/>
              <a:chExt cx="141" cy="836"/>
            </a:xfrm>
          </p:grpSpPr>
          <p:sp>
            <p:nvSpPr>
              <p:cNvPr id="16537" name="AutoShape 59"/>
              <p:cNvSpPr>
                <a:spLocks noChangeArrowheads="1"/>
              </p:cNvSpPr>
              <p:nvPr/>
            </p:nvSpPr>
            <p:spPr bwMode="auto">
              <a:xfrm>
                <a:off x="5296" y="2846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8" name="AutoShape 60"/>
              <p:cNvSpPr>
                <a:spLocks noChangeArrowheads="1"/>
              </p:cNvSpPr>
              <p:nvPr/>
            </p:nvSpPr>
            <p:spPr bwMode="auto">
              <a:xfrm flipV="1">
                <a:off x="5296" y="3267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35" name="Line 61"/>
            <p:cNvSpPr>
              <a:spLocks noChangeShapeType="1"/>
            </p:cNvSpPr>
            <p:nvPr/>
          </p:nvSpPr>
          <p:spPr bwMode="auto">
            <a:xfrm>
              <a:off x="4770" y="3110"/>
              <a:ext cx="7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6" name="Line 62"/>
            <p:cNvSpPr>
              <a:spLocks noChangeShapeType="1"/>
            </p:cNvSpPr>
            <p:nvPr/>
          </p:nvSpPr>
          <p:spPr bwMode="auto">
            <a:xfrm>
              <a:off x="5655" y="3099"/>
              <a:ext cx="7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1" name="Rectangle 63"/>
          <p:cNvSpPr>
            <a:spLocks noChangeArrowheads="1"/>
          </p:cNvSpPr>
          <p:nvPr/>
        </p:nvSpPr>
        <p:spPr bwMode="auto">
          <a:xfrm>
            <a:off x="2325688" y="407988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b="1">
                <a:cs typeface="Times New Roman" pitchFamily="18" charset="0"/>
              </a:rPr>
              <a:t>I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63"/>
          <p:cNvSpPr>
            <a:spLocks noChangeArrowheads="1"/>
          </p:cNvSpPr>
          <p:nvPr/>
        </p:nvSpPr>
        <p:spPr bwMode="auto">
          <a:xfrm>
            <a:off x="2754313" y="40798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Line 65"/>
          <p:cNvSpPr>
            <a:spLocks noChangeShapeType="1"/>
          </p:cNvSpPr>
          <p:nvPr/>
        </p:nvSpPr>
        <p:spPr bwMode="auto">
          <a:xfrm flipH="1">
            <a:off x="3033713" y="749300"/>
            <a:ext cx="323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4040188" y="479425"/>
            <a:ext cx="3357562" cy="461963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Вокруг  двигающихся зарядов (токов)  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возникает   </a:t>
            </a:r>
            <a:r>
              <a:rPr 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МАГНИТНОЕ поле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0" y="2000240"/>
            <a:ext cx="6858016" cy="857256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4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4400" cap="all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396" name="Прямоугольник 68"/>
          <p:cNvSpPr>
            <a:spLocks noChangeArrowheads="1"/>
          </p:cNvSpPr>
          <p:nvPr/>
        </p:nvSpPr>
        <p:spPr bwMode="auto">
          <a:xfrm>
            <a:off x="444500" y="1284288"/>
            <a:ext cx="471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Направление  МП                                   </a:t>
            </a:r>
            <a:r>
              <a:rPr lang="en-US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endParaRPr lang="ru-RU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97" name="Group 67"/>
          <p:cNvGrpSpPr>
            <a:grpSpLocks/>
          </p:cNvGrpSpPr>
          <p:nvPr/>
        </p:nvGrpSpPr>
        <p:grpSpPr bwMode="auto">
          <a:xfrm rot="5400000">
            <a:off x="3305969" y="740569"/>
            <a:ext cx="484188" cy="1428750"/>
            <a:chOff x="5296" y="2846"/>
            <a:chExt cx="141" cy="836"/>
          </a:xfrm>
        </p:grpSpPr>
        <p:sp>
          <p:nvSpPr>
            <p:cNvPr id="16532" name="AutoShape 68"/>
            <p:cNvSpPr>
              <a:spLocks noChangeArrowheads="1"/>
            </p:cNvSpPr>
            <p:nvPr/>
          </p:nvSpPr>
          <p:spPr bwMode="auto">
            <a:xfrm>
              <a:off x="5296" y="2846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3" name="AutoShape 69"/>
            <p:cNvSpPr>
              <a:spLocks noChangeArrowheads="1"/>
            </p:cNvSpPr>
            <p:nvPr/>
          </p:nvSpPr>
          <p:spPr bwMode="auto">
            <a:xfrm flipV="1">
              <a:off x="5296" y="3267"/>
              <a:ext cx="141" cy="4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412750" y="1638300"/>
            <a:ext cx="4103688" cy="0"/>
          </a:xfrm>
          <a:prstGeom prst="line">
            <a:avLst/>
          </a:prstGeom>
          <a:ln w="34925">
            <a:solidFill>
              <a:srgbClr val="0033CC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6399" name="Group 71"/>
          <p:cNvGrpSpPr>
            <a:grpSpLocks/>
          </p:cNvGrpSpPr>
          <p:nvPr/>
        </p:nvGrpSpPr>
        <p:grpSpPr bwMode="auto">
          <a:xfrm>
            <a:off x="3286125" y="3286125"/>
            <a:ext cx="3214688" cy="1230313"/>
            <a:chOff x="624" y="4831"/>
            <a:chExt cx="4256" cy="853"/>
          </a:xfrm>
        </p:grpSpPr>
        <p:sp>
          <p:nvSpPr>
            <p:cNvPr id="16516" name="Line 72"/>
            <p:cNvSpPr>
              <a:spLocks noChangeShapeType="1"/>
            </p:cNvSpPr>
            <p:nvPr/>
          </p:nvSpPr>
          <p:spPr bwMode="auto">
            <a:xfrm>
              <a:off x="2799" y="4899"/>
              <a:ext cx="15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17" name="Group 73"/>
            <p:cNvGrpSpPr>
              <a:grpSpLocks/>
            </p:cNvGrpSpPr>
            <p:nvPr/>
          </p:nvGrpSpPr>
          <p:grpSpPr bwMode="auto">
            <a:xfrm>
              <a:off x="624" y="4831"/>
              <a:ext cx="4256" cy="853"/>
              <a:chOff x="624" y="4966"/>
              <a:chExt cx="4256" cy="853"/>
            </a:xfrm>
          </p:grpSpPr>
          <p:sp>
            <p:nvSpPr>
              <p:cNvPr id="16518" name="Line 74"/>
              <p:cNvSpPr>
                <a:spLocks noChangeShapeType="1"/>
              </p:cNvSpPr>
              <p:nvPr/>
            </p:nvSpPr>
            <p:spPr bwMode="auto">
              <a:xfrm flipH="1">
                <a:off x="3479" y="5604"/>
                <a:ext cx="185" cy="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9" name="Arc 75"/>
              <p:cNvSpPr>
                <a:spLocks/>
              </p:cNvSpPr>
              <p:nvPr/>
            </p:nvSpPr>
            <p:spPr bwMode="auto">
              <a:xfrm flipH="1">
                <a:off x="2245" y="5039"/>
                <a:ext cx="1255" cy="338"/>
              </a:xfrm>
              <a:custGeom>
                <a:avLst/>
                <a:gdLst>
                  <a:gd name="T0" fmla="*/ 0 w 43129"/>
                  <a:gd name="T1" fmla="*/ 0 h 21600"/>
                  <a:gd name="T2" fmla="*/ 0 w 43129"/>
                  <a:gd name="T3" fmla="*/ 0 h 21600"/>
                  <a:gd name="T4" fmla="*/ 0 w 431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29"/>
                  <a:gd name="T10" fmla="*/ 0 h 21600"/>
                  <a:gd name="T11" fmla="*/ 43129 w 431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29" h="21600" fill="none" extrusionOk="0">
                    <a:moveTo>
                      <a:pt x="0" y="19846"/>
                    </a:moveTo>
                    <a:cubicBezTo>
                      <a:pt x="913" y="8633"/>
                      <a:pt x="10279" y="-1"/>
                      <a:pt x="21529" y="0"/>
                    </a:cubicBezTo>
                    <a:cubicBezTo>
                      <a:pt x="33458" y="0"/>
                      <a:pt x="43129" y="9670"/>
                      <a:pt x="43129" y="21600"/>
                    </a:cubicBezTo>
                  </a:path>
                  <a:path w="43129" h="21600" stroke="0" extrusionOk="0">
                    <a:moveTo>
                      <a:pt x="0" y="19846"/>
                    </a:moveTo>
                    <a:cubicBezTo>
                      <a:pt x="913" y="8633"/>
                      <a:pt x="10279" y="-1"/>
                      <a:pt x="21529" y="0"/>
                    </a:cubicBezTo>
                    <a:cubicBezTo>
                      <a:pt x="33458" y="0"/>
                      <a:pt x="43129" y="9670"/>
                      <a:pt x="43129" y="21600"/>
                    </a:cubicBezTo>
                    <a:lnTo>
                      <a:pt x="21529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520" name="Group 76"/>
              <p:cNvGrpSpPr>
                <a:grpSpLocks/>
              </p:cNvGrpSpPr>
              <p:nvPr/>
            </p:nvGrpSpPr>
            <p:grpSpPr bwMode="auto">
              <a:xfrm>
                <a:off x="624" y="4966"/>
                <a:ext cx="4256" cy="853"/>
                <a:chOff x="624" y="4996"/>
                <a:chExt cx="4256" cy="853"/>
              </a:xfrm>
            </p:grpSpPr>
            <p:grpSp>
              <p:nvGrpSpPr>
                <p:cNvPr id="16521" name="Group 77"/>
                <p:cNvGrpSpPr>
                  <a:grpSpLocks/>
                </p:cNvGrpSpPr>
                <p:nvPr/>
              </p:nvGrpSpPr>
              <p:grpSpPr bwMode="auto">
                <a:xfrm>
                  <a:off x="3054" y="5148"/>
                  <a:ext cx="1002" cy="472"/>
                  <a:chOff x="3039" y="4321"/>
                  <a:chExt cx="1002" cy="472"/>
                </a:xfrm>
              </p:grpSpPr>
              <p:sp>
                <p:nvSpPr>
                  <p:cNvPr id="16529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3154" y="4412"/>
                    <a:ext cx="783" cy="276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30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292" y="4478"/>
                    <a:ext cx="461" cy="141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31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039" y="4321"/>
                    <a:ext cx="1002" cy="472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522" name="Group 81"/>
                <p:cNvGrpSpPr>
                  <a:grpSpLocks/>
                </p:cNvGrpSpPr>
                <p:nvPr/>
              </p:nvGrpSpPr>
              <p:grpSpPr bwMode="auto">
                <a:xfrm>
                  <a:off x="1737" y="5159"/>
                  <a:ext cx="1002" cy="472"/>
                  <a:chOff x="5032" y="3710"/>
                  <a:chExt cx="1002" cy="472"/>
                </a:xfrm>
              </p:grpSpPr>
              <p:sp>
                <p:nvSpPr>
                  <p:cNvPr id="16524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3801"/>
                    <a:ext cx="783" cy="276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25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5285" y="3867"/>
                    <a:ext cx="461" cy="141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6526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5032" y="3710"/>
                    <a:ext cx="1002" cy="472"/>
                    <a:chOff x="5032" y="3710"/>
                    <a:chExt cx="1002" cy="438"/>
                  </a:xfrm>
                </p:grpSpPr>
                <p:sp>
                  <p:nvSpPr>
                    <p:cNvPr id="16527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32" y="3710"/>
                      <a:ext cx="1002" cy="438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28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45" y="4124"/>
                      <a:ext cx="185" cy="2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6523" name="AutoShape 87"/>
                <p:cNvSpPr>
                  <a:spLocks noChangeArrowheads="1"/>
                </p:cNvSpPr>
                <p:nvPr/>
              </p:nvSpPr>
              <p:spPr bwMode="auto">
                <a:xfrm>
                  <a:off x="624" y="4996"/>
                  <a:ext cx="4256" cy="853"/>
                </a:xfrm>
                <a:prstGeom prst="parallelogram">
                  <a:avLst>
                    <a:gd name="adj" fmla="val 106280"/>
                  </a:avLst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400" name="Group 88"/>
          <p:cNvGrpSpPr>
            <a:grpSpLocks/>
          </p:cNvGrpSpPr>
          <p:nvPr/>
        </p:nvGrpSpPr>
        <p:grpSpPr bwMode="auto">
          <a:xfrm>
            <a:off x="4481513" y="1155700"/>
            <a:ext cx="2286000" cy="2071688"/>
            <a:chOff x="4746" y="4122"/>
            <a:chExt cx="1590" cy="1649"/>
          </a:xfrm>
        </p:grpSpPr>
        <p:sp>
          <p:nvSpPr>
            <p:cNvPr id="16506" name="AutoShape 89"/>
            <p:cNvSpPr>
              <a:spLocks noChangeArrowheads="1"/>
            </p:cNvSpPr>
            <p:nvPr/>
          </p:nvSpPr>
          <p:spPr bwMode="auto">
            <a:xfrm>
              <a:off x="4746" y="4421"/>
              <a:ext cx="1590" cy="703"/>
            </a:xfrm>
            <a:prstGeom prst="parallelogram">
              <a:avLst>
                <a:gd name="adj" fmla="val 5654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07" name="Group 90"/>
            <p:cNvGrpSpPr>
              <a:grpSpLocks/>
            </p:cNvGrpSpPr>
            <p:nvPr/>
          </p:nvGrpSpPr>
          <p:grpSpPr bwMode="auto">
            <a:xfrm>
              <a:off x="5032" y="4537"/>
              <a:ext cx="1002" cy="472"/>
              <a:chOff x="5032" y="3710"/>
              <a:chExt cx="1002" cy="472"/>
            </a:xfrm>
          </p:grpSpPr>
          <p:sp>
            <p:nvSpPr>
              <p:cNvPr id="16511" name="Oval 91"/>
              <p:cNvSpPr>
                <a:spLocks noChangeArrowheads="1"/>
              </p:cNvSpPr>
              <p:nvPr/>
            </p:nvSpPr>
            <p:spPr bwMode="auto">
              <a:xfrm>
                <a:off x="5147" y="3801"/>
                <a:ext cx="783" cy="2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2" name="Oval 92"/>
              <p:cNvSpPr>
                <a:spLocks noChangeArrowheads="1"/>
              </p:cNvSpPr>
              <p:nvPr/>
            </p:nvSpPr>
            <p:spPr bwMode="auto">
              <a:xfrm>
                <a:off x="5285" y="3867"/>
                <a:ext cx="461" cy="14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513" name="Group 93"/>
              <p:cNvGrpSpPr>
                <a:grpSpLocks/>
              </p:cNvGrpSpPr>
              <p:nvPr/>
            </p:nvGrpSpPr>
            <p:grpSpPr bwMode="auto">
              <a:xfrm>
                <a:off x="5032" y="3710"/>
                <a:ext cx="1002" cy="472"/>
                <a:chOff x="5032" y="3710"/>
                <a:chExt cx="1002" cy="438"/>
              </a:xfrm>
            </p:grpSpPr>
            <p:sp>
              <p:nvSpPr>
                <p:cNvPr id="16514" name="Oval 94"/>
                <p:cNvSpPr>
                  <a:spLocks noChangeArrowheads="1"/>
                </p:cNvSpPr>
                <p:nvPr/>
              </p:nvSpPr>
              <p:spPr bwMode="auto">
                <a:xfrm>
                  <a:off x="5032" y="3710"/>
                  <a:ext cx="1002" cy="43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15" name="Line 95"/>
                <p:cNvSpPr>
                  <a:spLocks noChangeShapeType="1"/>
                </p:cNvSpPr>
                <p:nvPr/>
              </p:nvSpPr>
              <p:spPr bwMode="auto">
                <a:xfrm>
                  <a:off x="5345" y="4124"/>
                  <a:ext cx="185" cy="2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6508" name="Line 96"/>
            <p:cNvSpPr>
              <a:spLocks noChangeShapeType="1"/>
            </p:cNvSpPr>
            <p:nvPr/>
          </p:nvSpPr>
          <p:spPr bwMode="auto">
            <a:xfrm flipV="1">
              <a:off x="5507" y="4122"/>
              <a:ext cx="0" cy="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9" name="Line 97"/>
            <p:cNvSpPr>
              <a:spLocks noChangeShapeType="1"/>
            </p:cNvSpPr>
            <p:nvPr/>
          </p:nvSpPr>
          <p:spPr bwMode="auto">
            <a:xfrm flipV="1">
              <a:off x="5517" y="5126"/>
              <a:ext cx="0" cy="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0" name="Line 98"/>
            <p:cNvSpPr>
              <a:spLocks noChangeShapeType="1"/>
            </p:cNvSpPr>
            <p:nvPr/>
          </p:nvSpPr>
          <p:spPr bwMode="auto">
            <a:xfrm flipH="1" flipV="1">
              <a:off x="5518" y="5274"/>
              <a:ext cx="12" cy="3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1" name="Rectangle 99"/>
          <p:cNvSpPr>
            <a:spLocks noChangeArrowheads="1"/>
          </p:cNvSpPr>
          <p:nvPr/>
        </p:nvSpPr>
        <p:spPr bwMode="auto">
          <a:xfrm>
            <a:off x="5875338" y="1139825"/>
            <a:ext cx="2286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Прямой   ток               </a:t>
            </a:r>
          </a:p>
          <a:p>
            <a:pPr eaLnBrk="0" hangingPunct="0"/>
            <a:r>
              <a:rPr lang="ru-RU" sz="1200" b="1">
                <a:cs typeface="Times New Roman" pitchFamily="18" charset="0"/>
              </a:rPr>
              <a:t>                                                                                    </a:t>
            </a:r>
            <a:endParaRPr lang="ru-RU"/>
          </a:p>
        </p:txBody>
      </p:sp>
      <p:grpSp>
        <p:nvGrpSpPr>
          <p:cNvPr id="16402" name="Group 108"/>
          <p:cNvGrpSpPr>
            <a:grpSpLocks/>
          </p:cNvGrpSpPr>
          <p:nvPr/>
        </p:nvGrpSpPr>
        <p:grpSpPr bwMode="auto">
          <a:xfrm>
            <a:off x="7180263" y="1582738"/>
            <a:ext cx="1212850" cy="1125537"/>
            <a:chOff x="2734" y="8273"/>
            <a:chExt cx="1430" cy="1392"/>
          </a:xfrm>
        </p:grpSpPr>
        <p:grpSp>
          <p:nvGrpSpPr>
            <p:cNvPr id="16499" name="Group 109"/>
            <p:cNvGrpSpPr>
              <a:grpSpLocks/>
            </p:cNvGrpSpPr>
            <p:nvPr/>
          </p:nvGrpSpPr>
          <p:grpSpPr bwMode="auto">
            <a:xfrm>
              <a:off x="2734" y="8273"/>
              <a:ext cx="1430" cy="1392"/>
              <a:chOff x="2734" y="8273"/>
              <a:chExt cx="1430" cy="1392"/>
            </a:xfrm>
          </p:grpSpPr>
          <p:sp>
            <p:nvSpPr>
              <p:cNvPr id="16503" name="Oval 110"/>
              <p:cNvSpPr>
                <a:spLocks noChangeArrowheads="1"/>
              </p:cNvSpPr>
              <p:nvPr/>
            </p:nvSpPr>
            <p:spPr bwMode="auto">
              <a:xfrm>
                <a:off x="2994" y="8510"/>
                <a:ext cx="936" cy="85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4" name="Oval 111"/>
              <p:cNvSpPr>
                <a:spLocks noChangeArrowheads="1"/>
              </p:cNvSpPr>
              <p:nvPr/>
            </p:nvSpPr>
            <p:spPr bwMode="auto">
              <a:xfrm>
                <a:off x="3196" y="8730"/>
                <a:ext cx="500" cy="439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5" name="Oval 112"/>
              <p:cNvSpPr>
                <a:spLocks noChangeArrowheads="1"/>
              </p:cNvSpPr>
              <p:nvPr/>
            </p:nvSpPr>
            <p:spPr bwMode="auto">
              <a:xfrm>
                <a:off x="2734" y="8273"/>
                <a:ext cx="1430" cy="1392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00" name="AutoShape 113"/>
            <p:cNvSpPr>
              <a:spLocks noChangeArrowheads="1"/>
            </p:cNvSpPr>
            <p:nvPr/>
          </p:nvSpPr>
          <p:spPr bwMode="auto">
            <a:xfrm>
              <a:off x="3337" y="8824"/>
              <a:ext cx="229" cy="26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1" name="Line 114"/>
            <p:cNvSpPr>
              <a:spLocks noChangeShapeType="1"/>
            </p:cNvSpPr>
            <p:nvPr/>
          </p:nvSpPr>
          <p:spPr bwMode="auto">
            <a:xfrm flipH="1">
              <a:off x="4135" y="8902"/>
              <a:ext cx="0" cy="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2" name="Line 115"/>
            <p:cNvSpPr>
              <a:spLocks noChangeShapeType="1"/>
            </p:cNvSpPr>
            <p:nvPr/>
          </p:nvSpPr>
          <p:spPr bwMode="auto">
            <a:xfrm flipV="1">
              <a:off x="2972" y="8824"/>
              <a:ext cx="15" cy="2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03" name="Group 128"/>
          <p:cNvGrpSpPr>
            <a:grpSpLocks/>
          </p:cNvGrpSpPr>
          <p:nvPr/>
        </p:nvGrpSpPr>
        <p:grpSpPr bwMode="auto">
          <a:xfrm rot="4072658" flipH="1">
            <a:off x="5556250" y="2751138"/>
            <a:ext cx="609600" cy="609600"/>
            <a:chOff x="3340" y="2819"/>
            <a:chExt cx="566" cy="674"/>
          </a:xfrm>
        </p:grpSpPr>
        <p:sp>
          <p:nvSpPr>
            <p:cNvPr id="16495" name="Arc 12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6" name="Line 130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7" name="Line 13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8" name="Oval 132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noFill/>
            <a:ln w="34925">
              <a:solidFill>
                <a:srgbClr val="29239D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4" name="Rectangle 99"/>
          <p:cNvSpPr>
            <a:spLocks noChangeArrowheads="1"/>
          </p:cNvSpPr>
          <p:nvPr/>
        </p:nvSpPr>
        <p:spPr bwMode="auto">
          <a:xfrm>
            <a:off x="6804025" y="2640013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лист (от нас)              </a:t>
            </a:r>
          </a:p>
          <a:p>
            <a:pPr eaLnBrk="0" hangingPunct="0"/>
            <a:r>
              <a:rPr lang="ru-RU" sz="1200" b="1">
                <a:cs typeface="Times New Roman" pitchFamily="18" charset="0"/>
              </a:rPr>
              <a:t>                                                                                    </a:t>
            </a:r>
            <a:endParaRPr lang="ru-RU"/>
          </a:p>
        </p:txBody>
      </p:sp>
      <p:grpSp>
        <p:nvGrpSpPr>
          <p:cNvPr id="16405" name="Group 134"/>
          <p:cNvGrpSpPr>
            <a:grpSpLocks/>
          </p:cNvGrpSpPr>
          <p:nvPr/>
        </p:nvGrpSpPr>
        <p:grpSpPr bwMode="auto">
          <a:xfrm>
            <a:off x="1189038" y="1635125"/>
            <a:ext cx="2168525" cy="1651000"/>
            <a:chOff x="3845" y="5794"/>
            <a:chExt cx="2100" cy="1793"/>
          </a:xfrm>
        </p:grpSpPr>
        <p:sp>
          <p:nvSpPr>
            <p:cNvPr id="16493" name="AutoShape 135"/>
            <p:cNvSpPr>
              <a:spLocks noChangeArrowheads="1"/>
            </p:cNvSpPr>
            <p:nvPr/>
          </p:nvSpPr>
          <p:spPr bwMode="auto">
            <a:xfrm>
              <a:off x="3845" y="5794"/>
              <a:ext cx="2100" cy="1793"/>
            </a:xfrm>
            <a:prstGeom prst="foldedCorner">
              <a:avLst>
                <a:gd name="adj" fmla="val 12500"/>
              </a:avLst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4" name="Text Box 136"/>
            <p:cNvSpPr txBox="1">
              <a:spLocks noChangeArrowheads="1"/>
            </p:cNvSpPr>
            <p:nvPr/>
          </p:nvSpPr>
          <p:spPr bwMode="auto">
            <a:xfrm>
              <a:off x="3938" y="5881"/>
              <a:ext cx="2006" cy="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магнитные                          линии</a:t>
              </a:r>
              <a:endParaRPr lang="ru-RU" b="1">
                <a:latin typeface="Times New Roman" pitchFamily="18" charset="0"/>
                <a:cs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     по правилу</a:t>
              </a:r>
            </a:p>
            <a:p>
              <a:pPr algn="ctr">
                <a:spcAft>
                  <a:spcPts val="1000"/>
                </a:spcAft>
              </a:pPr>
              <a:r>
                <a:rPr lang="ru-RU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буравчика</a:t>
              </a:r>
              <a:endParaRPr lang="ru-RU" sz="24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406" name="Group 137"/>
          <p:cNvGrpSpPr>
            <a:grpSpLocks/>
          </p:cNvGrpSpPr>
          <p:nvPr/>
        </p:nvGrpSpPr>
        <p:grpSpPr bwMode="auto">
          <a:xfrm>
            <a:off x="6484938" y="3255963"/>
            <a:ext cx="2181225" cy="1030287"/>
            <a:chOff x="1119" y="5071"/>
            <a:chExt cx="3436" cy="1624"/>
          </a:xfrm>
        </p:grpSpPr>
        <p:grpSp>
          <p:nvGrpSpPr>
            <p:cNvPr id="16464" name="Group 138"/>
            <p:cNvGrpSpPr>
              <a:grpSpLocks/>
            </p:cNvGrpSpPr>
            <p:nvPr/>
          </p:nvGrpSpPr>
          <p:grpSpPr bwMode="auto">
            <a:xfrm>
              <a:off x="1119" y="5071"/>
              <a:ext cx="3436" cy="1624"/>
              <a:chOff x="1796" y="6025"/>
              <a:chExt cx="5795" cy="1915"/>
            </a:xfrm>
          </p:grpSpPr>
          <p:grpSp>
            <p:nvGrpSpPr>
              <p:cNvPr id="16469" name="Group 139"/>
              <p:cNvGrpSpPr>
                <a:grpSpLocks/>
              </p:cNvGrpSpPr>
              <p:nvPr/>
            </p:nvGrpSpPr>
            <p:grpSpPr bwMode="auto">
              <a:xfrm>
                <a:off x="3479" y="6449"/>
                <a:ext cx="2316" cy="1491"/>
                <a:chOff x="3479" y="6449"/>
                <a:chExt cx="2316" cy="1491"/>
              </a:xfrm>
            </p:grpSpPr>
            <p:sp>
              <p:nvSpPr>
                <p:cNvPr id="16477" name="Rectangle 140"/>
                <p:cNvSpPr>
                  <a:spLocks noChangeArrowheads="1"/>
                </p:cNvSpPr>
                <p:nvPr/>
              </p:nvSpPr>
              <p:spPr bwMode="auto">
                <a:xfrm>
                  <a:off x="3479" y="6472"/>
                  <a:ext cx="2316" cy="691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78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663" y="6472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79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5506" y="6449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0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5079" y="6473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1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354" y="6472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2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688" y="6483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3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3973" y="6460"/>
                  <a:ext cx="139" cy="703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4" name="Line 147"/>
                <p:cNvSpPr>
                  <a:spLocks noChangeShapeType="1"/>
                </p:cNvSpPr>
                <p:nvPr/>
              </p:nvSpPr>
              <p:spPr bwMode="auto">
                <a:xfrm>
                  <a:off x="3663" y="7165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85" name="Line 148"/>
                <p:cNvSpPr>
                  <a:spLocks noChangeShapeType="1"/>
                </p:cNvSpPr>
                <p:nvPr/>
              </p:nvSpPr>
              <p:spPr bwMode="auto">
                <a:xfrm>
                  <a:off x="5702" y="7164"/>
                  <a:ext cx="0" cy="6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486" name="Group 149"/>
                <p:cNvGrpSpPr>
                  <a:grpSpLocks/>
                </p:cNvGrpSpPr>
                <p:nvPr/>
              </p:nvGrpSpPr>
              <p:grpSpPr bwMode="auto">
                <a:xfrm>
                  <a:off x="5598" y="7618"/>
                  <a:ext cx="184" cy="276"/>
                  <a:chOff x="3503" y="4378"/>
                  <a:chExt cx="184" cy="276"/>
                </a:xfrm>
              </p:grpSpPr>
              <p:sp>
                <p:nvSpPr>
                  <p:cNvPr id="16491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2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87" name="Group 152"/>
                <p:cNvGrpSpPr>
                  <a:grpSpLocks/>
                </p:cNvGrpSpPr>
                <p:nvPr/>
              </p:nvGrpSpPr>
              <p:grpSpPr bwMode="auto">
                <a:xfrm>
                  <a:off x="3555" y="7664"/>
                  <a:ext cx="184" cy="276"/>
                  <a:chOff x="3503" y="4378"/>
                  <a:chExt cx="184" cy="276"/>
                </a:xfrm>
              </p:grpSpPr>
              <p:sp>
                <p:nvSpPr>
                  <p:cNvPr id="16489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90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488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009" y="6624"/>
                  <a:ext cx="69" cy="36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70" name="Group 156"/>
              <p:cNvGrpSpPr>
                <a:grpSpLocks/>
              </p:cNvGrpSpPr>
              <p:nvPr/>
            </p:nvGrpSpPr>
            <p:grpSpPr bwMode="auto">
              <a:xfrm>
                <a:off x="1796" y="6025"/>
                <a:ext cx="5795" cy="1589"/>
                <a:chOff x="1796" y="6025"/>
                <a:chExt cx="5795" cy="1589"/>
              </a:xfrm>
            </p:grpSpPr>
            <p:sp>
              <p:nvSpPr>
                <p:cNvPr id="16471" name="Oval 157"/>
                <p:cNvSpPr>
                  <a:spLocks noChangeArrowheads="1"/>
                </p:cNvSpPr>
                <p:nvPr/>
              </p:nvSpPr>
              <p:spPr bwMode="auto">
                <a:xfrm>
                  <a:off x="2511" y="6198"/>
                  <a:ext cx="4412" cy="391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72" name="Oval 158"/>
                <p:cNvSpPr>
                  <a:spLocks noChangeArrowheads="1"/>
                </p:cNvSpPr>
                <p:nvPr/>
              </p:nvSpPr>
              <p:spPr bwMode="auto">
                <a:xfrm>
                  <a:off x="2430" y="7074"/>
                  <a:ext cx="4412" cy="391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73" name="Oval 159"/>
                <p:cNvSpPr>
                  <a:spLocks noChangeArrowheads="1"/>
                </p:cNvSpPr>
                <p:nvPr/>
              </p:nvSpPr>
              <p:spPr bwMode="auto">
                <a:xfrm>
                  <a:off x="1796" y="6981"/>
                  <a:ext cx="5749" cy="633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74" name="Oval 160"/>
                <p:cNvSpPr>
                  <a:spLocks noChangeArrowheads="1"/>
                </p:cNvSpPr>
                <p:nvPr/>
              </p:nvSpPr>
              <p:spPr bwMode="auto">
                <a:xfrm>
                  <a:off x="1842" y="6025"/>
                  <a:ext cx="5749" cy="633"/>
                </a:xfrm>
                <a:prstGeom prst="ellips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75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580" y="6799"/>
                  <a:ext cx="3906" cy="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76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6278" y="6797"/>
                  <a:ext cx="519" cy="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6465" name="Group 163"/>
            <p:cNvGrpSpPr>
              <a:grpSpLocks/>
            </p:cNvGrpSpPr>
            <p:nvPr/>
          </p:nvGrpSpPr>
          <p:grpSpPr bwMode="auto">
            <a:xfrm>
              <a:off x="1746" y="6540"/>
              <a:ext cx="153" cy="153"/>
              <a:chOff x="1746" y="6540"/>
              <a:chExt cx="153" cy="153"/>
            </a:xfrm>
          </p:grpSpPr>
          <p:sp>
            <p:nvSpPr>
              <p:cNvPr id="16467" name="Line 164"/>
              <p:cNvSpPr>
                <a:spLocks noChangeShapeType="1"/>
              </p:cNvSpPr>
              <p:nvPr/>
            </p:nvSpPr>
            <p:spPr bwMode="auto">
              <a:xfrm rot="16200000" flipH="1">
                <a:off x="1746" y="6617"/>
                <a:ext cx="15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8" name="Line 165"/>
              <p:cNvSpPr>
                <a:spLocks noChangeShapeType="1"/>
              </p:cNvSpPr>
              <p:nvPr/>
            </p:nvSpPr>
            <p:spPr bwMode="auto">
              <a:xfrm flipH="1">
                <a:off x="1746" y="6618"/>
                <a:ext cx="15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66" name="Line 166"/>
            <p:cNvSpPr>
              <a:spLocks noChangeShapeType="1"/>
            </p:cNvSpPr>
            <p:nvPr/>
          </p:nvSpPr>
          <p:spPr bwMode="auto">
            <a:xfrm flipH="1">
              <a:off x="3140" y="6555"/>
              <a:ext cx="1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07" name="Group 167"/>
          <p:cNvGrpSpPr>
            <a:grpSpLocks/>
          </p:cNvGrpSpPr>
          <p:nvPr/>
        </p:nvGrpSpPr>
        <p:grpSpPr bwMode="auto">
          <a:xfrm>
            <a:off x="536575" y="4751388"/>
            <a:ext cx="1506538" cy="1612900"/>
            <a:chOff x="1276" y="7347"/>
            <a:chExt cx="2081" cy="1657"/>
          </a:xfrm>
        </p:grpSpPr>
        <p:grpSp>
          <p:nvGrpSpPr>
            <p:cNvPr id="16439" name="Group 168"/>
            <p:cNvGrpSpPr>
              <a:grpSpLocks/>
            </p:cNvGrpSpPr>
            <p:nvPr/>
          </p:nvGrpSpPr>
          <p:grpSpPr bwMode="auto">
            <a:xfrm>
              <a:off x="1276" y="7347"/>
              <a:ext cx="1263" cy="1657"/>
              <a:chOff x="1973" y="7246"/>
              <a:chExt cx="1263" cy="1657"/>
            </a:xfrm>
          </p:grpSpPr>
          <p:grpSp>
            <p:nvGrpSpPr>
              <p:cNvPr id="16443" name="Group 169"/>
              <p:cNvGrpSpPr>
                <a:grpSpLocks/>
              </p:cNvGrpSpPr>
              <p:nvPr/>
            </p:nvGrpSpPr>
            <p:grpSpPr bwMode="auto">
              <a:xfrm>
                <a:off x="1973" y="7839"/>
                <a:ext cx="1192" cy="1064"/>
                <a:chOff x="1915" y="7147"/>
                <a:chExt cx="1192" cy="1064"/>
              </a:xfrm>
            </p:grpSpPr>
            <p:sp>
              <p:nvSpPr>
                <p:cNvPr id="16453" name="Rectangle 170"/>
                <p:cNvSpPr>
                  <a:spLocks noChangeArrowheads="1"/>
                </p:cNvSpPr>
                <p:nvPr/>
              </p:nvSpPr>
              <p:spPr bwMode="auto">
                <a:xfrm>
                  <a:off x="1915" y="7399"/>
                  <a:ext cx="1192" cy="65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454" name="Group 171"/>
                <p:cNvGrpSpPr>
                  <a:grpSpLocks/>
                </p:cNvGrpSpPr>
                <p:nvPr/>
              </p:nvGrpSpPr>
              <p:grpSpPr bwMode="auto">
                <a:xfrm>
                  <a:off x="1978" y="7270"/>
                  <a:ext cx="357" cy="935"/>
                  <a:chOff x="2020" y="7270"/>
                  <a:chExt cx="357" cy="935"/>
                </a:xfrm>
              </p:grpSpPr>
              <p:sp>
                <p:nvSpPr>
                  <p:cNvPr id="16461" name="Arc 172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62" name="Arc 173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63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55" name="Group 175"/>
                <p:cNvGrpSpPr>
                  <a:grpSpLocks/>
                </p:cNvGrpSpPr>
                <p:nvPr/>
              </p:nvGrpSpPr>
              <p:grpSpPr bwMode="auto">
                <a:xfrm>
                  <a:off x="2341" y="7276"/>
                  <a:ext cx="357" cy="935"/>
                  <a:chOff x="2020" y="7270"/>
                  <a:chExt cx="357" cy="935"/>
                </a:xfrm>
              </p:grpSpPr>
              <p:sp>
                <p:nvSpPr>
                  <p:cNvPr id="16458" name="Arc 176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59" name="Arc 177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60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456" name="Arc 179"/>
                <p:cNvSpPr>
                  <a:spLocks/>
                </p:cNvSpPr>
                <p:nvPr/>
              </p:nvSpPr>
              <p:spPr bwMode="auto">
                <a:xfrm flipV="1">
                  <a:off x="2698" y="80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57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2878" y="7147"/>
                  <a:ext cx="0" cy="90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44" name="Line 181"/>
              <p:cNvSpPr>
                <a:spLocks noChangeShapeType="1"/>
              </p:cNvSpPr>
              <p:nvPr/>
            </p:nvSpPr>
            <p:spPr bwMode="auto">
              <a:xfrm flipV="1">
                <a:off x="2004" y="7397"/>
                <a:ext cx="0" cy="6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45" name="Group 182"/>
              <p:cNvGrpSpPr>
                <a:grpSpLocks/>
              </p:cNvGrpSpPr>
              <p:nvPr/>
            </p:nvGrpSpPr>
            <p:grpSpPr bwMode="auto">
              <a:xfrm>
                <a:off x="2004" y="7246"/>
                <a:ext cx="644" cy="369"/>
                <a:chOff x="2004" y="7246"/>
                <a:chExt cx="644" cy="369"/>
              </a:xfrm>
            </p:grpSpPr>
            <p:sp>
              <p:nvSpPr>
                <p:cNvPr id="16449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50" name="Line 184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51" name="Line 185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52" name="Line 186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46" name="Group 187"/>
              <p:cNvGrpSpPr>
                <a:grpSpLocks/>
              </p:cNvGrpSpPr>
              <p:nvPr/>
            </p:nvGrpSpPr>
            <p:grpSpPr bwMode="auto">
              <a:xfrm>
                <a:off x="2660" y="7293"/>
                <a:ext cx="576" cy="587"/>
                <a:chOff x="2660" y="7293"/>
                <a:chExt cx="576" cy="587"/>
              </a:xfrm>
            </p:grpSpPr>
            <p:sp>
              <p:nvSpPr>
                <p:cNvPr id="164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2660" y="7293"/>
                  <a:ext cx="576" cy="23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48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938" y="7546"/>
                  <a:ext cx="0" cy="33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6440" name="Group 190"/>
            <p:cNvGrpSpPr>
              <a:grpSpLocks/>
            </p:cNvGrpSpPr>
            <p:nvPr/>
          </p:nvGrpSpPr>
          <p:grpSpPr bwMode="auto">
            <a:xfrm rot="7361082">
              <a:off x="2868" y="8057"/>
              <a:ext cx="141" cy="836"/>
              <a:chOff x="5296" y="2846"/>
              <a:chExt cx="141" cy="836"/>
            </a:xfrm>
          </p:grpSpPr>
          <p:sp>
            <p:nvSpPr>
              <p:cNvPr id="16441" name="AutoShape 191"/>
              <p:cNvSpPr>
                <a:spLocks noChangeArrowheads="1"/>
              </p:cNvSpPr>
              <p:nvPr/>
            </p:nvSpPr>
            <p:spPr bwMode="auto">
              <a:xfrm>
                <a:off x="5296" y="2846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2" name="AutoShape 192"/>
              <p:cNvSpPr>
                <a:spLocks noChangeArrowheads="1"/>
              </p:cNvSpPr>
              <p:nvPr/>
            </p:nvSpPr>
            <p:spPr bwMode="auto">
              <a:xfrm flipV="1">
                <a:off x="5296" y="3267"/>
                <a:ext cx="141" cy="41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408" name="Group 193"/>
          <p:cNvGrpSpPr>
            <a:grpSpLocks/>
          </p:cNvGrpSpPr>
          <p:nvPr/>
        </p:nvGrpSpPr>
        <p:grpSpPr bwMode="auto">
          <a:xfrm>
            <a:off x="7072313" y="5143500"/>
            <a:ext cx="1389062" cy="1071563"/>
            <a:chOff x="5414" y="8539"/>
            <a:chExt cx="2188" cy="970"/>
          </a:xfrm>
        </p:grpSpPr>
        <p:grpSp>
          <p:nvGrpSpPr>
            <p:cNvPr id="16411" name="Group 194"/>
            <p:cNvGrpSpPr>
              <a:grpSpLocks/>
            </p:cNvGrpSpPr>
            <p:nvPr/>
          </p:nvGrpSpPr>
          <p:grpSpPr bwMode="auto">
            <a:xfrm>
              <a:off x="5414" y="8811"/>
              <a:ext cx="1983" cy="698"/>
              <a:chOff x="5414" y="8811"/>
              <a:chExt cx="1983" cy="698"/>
            </a:xfrm>
          </p:grpSpPr>
          <p:grpSp>
            <p:nvGrpSpPr>
              <p:cNvPr id="16416" name="Group 195"/>
              <p:cNvGrpSpPr>
                <a:grpSpLocks/>
              </p:cNvGrpSpPr>
              <p:nvPr/>
            </p:nvGrpSpPr>
            <p:grpSpPr bwMode="auto">
              <a:xfrm rot="-5400000">
                <a:off x="6734" y="8643"/>
                <a:ext cx="495" cy="831"/>
                <a:chOff x="1915" y="7147"/>
                <a:chExt cx="1192" cy="1064"/>
              </a:xfrm>
            </p:grpSpPr>
            <p:sp>
              <p:nvSpPr>
                <p:cNvPr id="164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1915" y="7399"/>
                  <a:ext cx="1192" cy="65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429" name="Group 197"/>
                <p:cNvGrpSpPr>
                  <a:grpSpLocks/>
                </p:cNvGrpSpPr>
                <p:nvPr/>
              </p:nvGrpSpPr>
              <p:grpSpPr bwMode="auto">
                <a:xfrm>
                  <a:off x="1978" y="7270"/>
                  <a:ext cx="357" cy="935"/>
                  <a:chOff x="2020" y="7270"/>
                  <a:chExt cx="357" cy="935"/>
                </a:xfrm>
              </p:grpSpPr>
              <p:sp>
                <p:nvSpPr>
                  <p:cNvPr id="16436" name="Arc 198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37" name="Arc 199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38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430" name="Group 201"/>
                <p:cNvGrpSpPr>
                  <a:grpSpLocks/>
                </p:cNvGrpSpPr>
                <p:nvPr/>
              </p:nvGrpSpPr>
              <p:grpSpPr bwMode="auto">
                <a:xfrm>
                  <a:off x="2341" y="7276"/>
                  <a:ext cx="357" cy="935"/>
                  <a:chOff x="2020" y="7270"/>
                  <a:chExt cx="357" cy="935"/>
                </a:xfrm>
              </p:grpSpPr>
              <p:sp>
                <p:nvSpPr>
                  <p:cNvPr id="16433" name="Arc 202"/>
                  <p:cNvSpPr>
                    <a:spLocks/>
                  </p:cNvSpPr>
                  <p:nvPr/>
                </p:nvSpPr>
                <p:spPr bwMode="auto">
                  <a:xfrm flipV="1">
                    <a:off x="2020" y="8064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34" name="Arc 203"/>
                  <p:cNvSpPr>
                    <a:spLocks/>
                  </p:cNvSpPr>
                  <p:nvPr/>
                </p:nvSpPr>
                <p:spPr bwMode="auto">
                  <a:xfrm>
                    <a:off x="2203" y="7270"/>
                    <a:ext cx="174" cy="141"/>
                  </a:xfrm>
                  <a:custGeom>
                    <a:avLst/>
                    <a:gdLst>
                      <a:gd name="T0" fmla="*/ 0 w 43173"/>
                      <a:gd name="T1" fmla="*/ 0 h 21600"/>
                      <a:gd name="T2" fmla="*/ 0 w 43173"/>
                      <a:gd name="T3" fmla="*/ 0 h 21600"/>
                      <a:gd name="T4" fmla="*/ 0 w 4317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73"/>
                      <a:gd name="T10" fmla="*/ 0 h 21600"/>
                      <a:gd name="T11" fmla="*/ 43173 w 4317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73" h="21600" fill="none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</a:path>
                      <a:path w="43173" h="21600" stroke="0" extrusionOk="0">
                        <a:moveTo>
                          <a:pt x="-1" y="20523"/>
                        </a:moveTo>
                        <a:cubicBezTo>
                          <a:pt x="573" y="9027"/>
                          <a:pt x="10061" y="-1"/>
                          <a:pt x="21573" y="0"/>
                        </a:cubicBezTo>
                        <a:cubicBezTo>
                          <a:pt x="33502" y="0"/>
                          <a:pt x="43173" y="9670"/>
                          <a:pt x="43173" y="21600"/>
                        </a:cubicBezTo>
                        <a:lnTo>
                          <a:pt x="21573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7413"/>
                    <a:ext cx="0" cy="63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431" name="Arc 205"/>
                <p:cNvSpPr>
                  <a:spLocks/>
                </p:cNvSpPr>
                <p:nvPr/>
              </p:nvSpPr>
              <p:spPr bwMode="auto">
                <a:xfrm flipV="1">
                  <a:off x="2698" y="8070"/>
                  <a:ext cx="174" cy="141"/>
                </a:xfrm>
                <a:custGeom>
                  <a:avLst/>
                  <a:gdLst>
                    <a:gd name="T0" fmla="*/ 0 w 43173"/>
                    <a:gd name="T1" fmla="*/ 0 h 21600"/>
                    <a:gd name="T2" fmla="*/ 0 w 43173"/>
                    <a:gd name="T3" fmla="*/ 0 h 21600"/>
                    <a:gd name="T4" fmla="*/ 0 w 4317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73"/>
                    <a:gd name="T10" fmla="*/ 0 h 21600"/>
                    <a:gd name="T11" fmla="*/ 43173 w 431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73" h="21600" fill="none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</a:path>
                    <a:path w="43173" h="21600" stroke="0" extrusionOk="0">
                      <a:moveTo>
                        <a:pt x="-1" y="20523"/>
                      </a:moveTo>
                      <a:cubicBezTo>
                        <a:pt x="573" y="9027"/>
                        <a:pt x="10061" y="-1"/>
                        <a:pt x="21573" y="0"/>
                      </a:cubicBezTo>
                      <a:cubicBezTo>
                        <a:pt x="33502" y="0"/>
                        <a:pt x="43173" y="9670"/>
                        <a:pt x="43173" y="21600"/>
                      </a:cubicBezTo>
                      <a:lnTo>
                        <a:pt x="21573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2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2878" y="7147"/>
                  <a:ext cx="0" cy="90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17" name="Group 207"/>
              <p:cNvGrpSpPr>
                <a:grpSpLocks/>
              </p:cNvGrpSpPr>
              <p:nvPr/>
            </p:nvGrpSpPr>
            <p:grpSpPr bwMode="auto">
              <a:xfrm>
                <a:off x="5758" y="9140"/>
                <a:ext cx="644" cy="369"/>
                <a:chOff x="2004" y="7246"/>
                <a:chExt cx="644" cy="369"/>
              </a:xfrm>
            </p:grpSpPr>
            <p:sp>
              <p:nvSpPr>
                <p:cNvPr id="16424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350" y="7338"/>
                  <a:ext cx="0" cy="15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5" name="Line 209"/>
                <p:cNvSpPr>
                  <a:spLocks noChangeShapeType="1"/>
                </p:cNvSpPr>
                <p:nvPr/>
              </p:nvSpPr>
              <p:spPr bwMode="auto">
                <a:xfrm>
                  <a:off x="2004" y="7406"/>
                  <a:ext cx="24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6" name="Line 210"/>
                <p:cNvSpPr>
                  <a:spLocks noChangeShapeType="1"/>
                </p:cNvSpPr>
                <p:nvPr/>
              </p:nvSpPr>
              <p:spPr bwMode="auto">
                <a:xfrm>
                  <a:off x="2258" y="7246"/>
                  <a:ext cx="0" cy="3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7" name="Line 211"/>
                <p:cNvSpPr>
                  <a:spLocks noChangeShapeType="1"/>
                </p:cNvSpPr>
                <p:nvPr/>
              </p:nvSpPr>
              <p:spPr bwMode="auto">
                <a:xfrm>
                  <a:off x="2339" y="7407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18" name="Line 212"/>
              <p:cNvSpPr>
                <a:spLocks noChangeShapeType="1"/>
              </p:cNvSpPr>
              <p:nvPr/>
            </p:nvSpPr>
            <p:spPr bwMode="auto">
              <a:xfrm>
                <a:off x="6405" y="9296"/>
                <a:ext cx="34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9" name="Line 213"/>
              <p:cNvSpPr>
                <a:spLocks noChangeShapeType="1"/>
              </p:cNvSpPr>
              <p:nvPr/>
            </p:nvSpPr>
            <p:spPr bwMode="auto">
              <a:xfrm flipH="1">
                <a:off x="5564" y="8905"/>
                <a:ext cx="101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0" name="Line 214"/>
              <p:cNvSpPr>
                <a:spLocks noChangeShapeType="1"/>
              </p:cNvSpPr>
              <p:nvPr/>
            </p:nvSpPr>
            <p:spPr bwMode="auto">
              <a:xfrm>
                <a:off x="5564" y="8905"/>
                <a:ext cx="0" cy="1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1" name="Line 215"/>
              <p:cNvSpPr>
                <a:spLocks noChangeShapeType="1"/>
              </p:cNvSpPr>
              <p:nvPr/>
            </p:nvSpPr>
            <p:spPr bwMode="auto">
              <a:xfrm>
                <a:off x="5576" y="9159"/>
                <a:ext cx="0" cy="1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2" name="Line 216"/>
              <p:cNvSpPr>
                <a:spLocks noChangeShapeType="1"/>
              </p:cNvSpPr>
              <p:nvPr/>
            </p:nvSpPr>
            <p:spPr bwMode="auto">
              <a:xfrm flipH="1">
                <a:off x="5414" y="9043"/>
                <a:ext cx="139" cy="1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3" name="Line 217"/>
              <p:cNvSpPr>
                <a:spLocks noChangeShapeType="1"/>
              </p:cNvSpPr>
              <p:nvPr/>
            </p:nvSpPr>
            <p:spPr bwMode="auto">
              <a:xfrm flipH="1" flipV="1">
                <a:off x="5577" y="9295"/>
                <a:ext cx="184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12" name="Group 218"/>
            <p:cNvGrpSpPr>
              <a:grpSpLocks/>
            </p:cNvGrpSpPr>
            <p:nvPr/>
          </p:nvGrpSpPr>
          <p:grpSpPr bwMode="auto">
            <a:xfrm>
              <a:off x="6497" y="8539"/>
              <a:ext cx="1105" cy="173"/>
              <a:chOff x="6497" y="8467"/>
              <a:chExt cx="1105" cy="173"/>
            </a:xfrm>
          </p:grpSpPr>
          <p:sp>
            <p:nvSpPr>
              <p:cNvPr id="16413" name="Line 219"/>
              <p:cNvSpPr>
                <a:spLocks noChangeShapeType="1"/>
              </p:cNvSpPr>
              <p:nvPr/>
            </p:nvSpPr>
            <p:spPr bwMode="auto">
              <a:xfrm>
                <a:off x="6497" y="8640"/>
                <a:ext cx="35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Line 220"/>
              <p:cNvSpPr>
                <a:spLocks noChangeShapeType="1"/>
              </p:cNvSpPr>
              <p:nvPr/>
            </p:nvSpPr>
            <p:spPr bwMode="auto">
              <a:xfrm flipH="1" flipV="1">
                <a:off x="6831" y="8467"/>
                <a:ext cx="415" cy="1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5" name="Line 221"/>
              <p:cNvSpPr>
                <a:spLocks noChangeShapeType="1"/>
              </p:cNvSpPr>
              <p:nvPr/>
            </p:nvSpPr>
            <p:spPr bwMode="auto">
              <a:xfrm>
                <a:off x="7245" y="8593"/>
                <a:ext cx="35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6" name="TextBox 225"/>
          <p:cNvSpPr txBox="1"/>
          <p:nvPr/>
        </p:nvSpPr>
        <p:spPr>
          <a:xfrm>
            <a:off x="1819275" y="5037138"/>
            <a:ext cx="2428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слабеет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от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3.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сердечник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4386263" y="4643438"/>
            <a:ext cx="24288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cap="all" dirty="0">
                <a:latin typeface="Times New Roman" pitchFamily="18" charset="0"/>
                <a:cs typeface="Times New Roman" pitchFamily="18" charset="0"/>
              </a:rPr>
              <a:t>Электромагнит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Переноска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звонок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телеграф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21505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постучать …                                                      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42900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Лабораторная работа № 12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  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16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«Наблюдение магнитных полей методом железных опилок».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0278"/>
            <a:ext cx="883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опилки, катушка с сердечником, источник тока, магниты.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285992"/>
            <a:ext cx="2464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85860"/>
            <a:ext cx="519911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зучение магнитного поля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для анимашек\PIC_00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1309694"/>
            <a:ext cx="7397773" cy="5548330"/>
          </a:xfrm>
          <a:prstGeom prst="rect">
            <a:avLst/>
          </a:prstGeom>
          <a:noFill/>
        </p:spPr>
      </p:pic>
      <p:pic>
        <p:nvPicPr>
          <p:cNvPr id="4" name="Picture 5" descr="D:\фото\для анимашек\PIC_00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1785926"/>
            <a:ext cx="8643966" cy="6518401"/>
          </a:xfrm>
          <a:prstGeom prst="rect">
            <a:avLst/>
          </a:prstGeom>
          <a:noFill/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 rot="8213515" flipV="1">
            <a:off x="1345455" y="2988976"/>
            <a:ext cx="5140300" cy="3041150"/>
            <a:chOff x="11590" y="2260"/>
            <a:chExt cx="3246" cy="1101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1890" y="2260"/>
              <a:ext cx="2592" cy="1101"/>
              <a:chOff x="1796" y="6025"/>
              <a:chExt cx="5795" cy="1589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2511" y="6198"/>
                <a:ext cx="4412" cy="391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2430" y="7074"/>
                <a:ext cx="4412" cy="391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1796" y="6981"/>
                <a:ext cx="5749" cy="633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1842" y="6025"/>
                <a:ext cx="5749" cy="633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 flipH="1">
                <a:off x="2580" y="6799"/>
                <a:ext cx="3906" cy="0"/>
              </a:xfrm>
              <a:prstGeom prst="line">
                <a:avLst/>
              </a:prstGeom>
              <a:noFill/>
              <a:ln w="98425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 flipH="1">
                <a:off x="6278" y="6797"/>
                <a:ext cx="519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11590" y="2376"/>
              <a:ext cx="572" cy="861"/>
              <a:chOff x="11590" y="2330"/>
              <a:chExt cx="572" cy="861"/>
            </a:xfrm>
          </p:grpSpPr>
          <p:sp>
            <p:nvSpPr>
              <p:cNvPr id="17" name="Arc 15"/>
              <p:cNvSpPr>
                <a:spLocks/>
              </p:cNvSpPr>
              <p:nvPr/>
            </p:nvSpPr>
            <p:spPr bwMode="auto">
              <a:xfrm flipH="1">
                <a:off x="11612" y="2833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Arc 16"/>
              <p:cNvSpPr>
                <a:spLocks/>
              </p:cNvSpPr>
              <p:nvPr/>
            </p:nvSpPr>
            <p:spPr bwMode="auto">
              <a:xfrm flipH="1" flipV="1">
                <a:off x="11590" y="2330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 flipH="1">
              <a:off x="14264" y="2376"/>
              <a:ext cx="572" cy="861"/>
              <a:chOff x="11590" y="2330"/>
              <a:chExt cx="572" cy="861"/>
            </a:xfrm>
          </p:grpSpPr>
          <p:sp>
            <p:nvSpPr>
              <p:cNvPr id="15" name="Arc 18"/>
              <p:cNvSpPr>
                <a:spLocks/>
              </p:cNvSpPr>
              <p:nvPr/>
            </p:nvSpPr>
            <p:spPr bwMode="auto">
              <a:xfrm flipH="1">
                <a:off x="11612" y="2833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Arc 19"/>
              <p:cNvSpPr>
                <a:spLocks/>
              </p:cNvSpPr>
              <p:nvPr/>
            </p:nvSpPr>
            <p:spPr bwMode="auto">
              <a:xfrm flipH="1" flipV="1">
                <a:off x="11590" y="2330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621505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постучать …                                                      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2222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Лабораторная работа №12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  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«Изучение постоянных магнитов».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0278"/>
            <a:ext cx="883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Железные опилки, катушка с сердечником, источник тока, магниты.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285992"/>
            <a:ext cx="2464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2589"/>
            <a:ext cx="2933495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для анимашек\PIC_0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28934"/>
            <a:ext cx="5238754" cy="3929066"/>
          </a:xfrm>
          <a:prstGeom prst="rect">
            <a:avLst/>
          </a:prstGeom>
          <a:noFill/>
        </p:spPr>
      </p:pic>
      <p:pic>
        <p:nvPicPr>
          <p:cNvPr id="4" name="Picture 5" descr="D:\фото\для анимашек\PIC_0026.JPG"/>
          <p:cNvPicPr>
            <a:picLocks noChangeAspect="1" noChangeArrowheads="1"/>
          </p:cNvPicPr>
          <p:nvPr/>
        </p:nvPicPr>
        <p:blipFill>
          <a:blip r:embed="rId9" cstate="print"/>
          <a:srcRect r="13698"/>
          <a:stretch>
            <a:fillRect/>
          </a:stretch>
        </p:blipFill>
        <p:spPr bwMode="auto">
          <a:xfrm>
            <a:off x="4643374" y="2925396"/>
            <a:ext cx="4500626" cy="3932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для анимашек\PIC_00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3" y="-24"/>
            <a:ext cx="5524537" cy="41434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915712">
            <a:off x="3482888" y="5142615"/>
            <a:ext cx="4546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915712">
            <a:off x="3554326" y="1140492"/>
            <a:ext cx="4546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фото\для анимашек\PIC_00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9493" y="0"/>
            <a:ext cx="5524507" cy="41433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9953118">
            <a:off x="4692815" y="2221989"/>
            <a:ext cx="5000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фото\для анимашек\PIC_00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1714488"/>
            <a:ext cx="6431051" cy="5072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9953118">
            <a:off x="4549939" y="3293559"/>
            <a:ext cx="5000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915712">
            <a:off x="4475907" y="3312082"/>
            <a:ext cx="5755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953118">
            <a:off x="1910188" y="4444409"/>
            <a:ext cx="540146" cy="671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 rot="9310870" flipV="1">
            <a:off x="2111660" y="3023659"/>
            <a:ext cx="2715387" cy="2786082"/>
            <a:chOff x="11590" y="2260"/>
            <a:chExt cx="3246" cy="1101"/>
          </a:xfrm>
        </p:grpSpPr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11890" y="2260"/>
              <a:ext cx="2592" cy="1101"/>
              <a:chOff x="1796" y="6025"/>
              <a:chExt cx="5795" cy="1589"/>
            </a:xfrm>
          </p:grpSpPr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2511" y="6198"/>
                <a:ext cx="4412" cy="391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2430" y="7074"/>
                <a:ext cx="4412" cy="391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1796" y="6981"/>
                <a:ext cx="5749" cy="633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1842" y="6025"/>
                <a:ext cx="5749" cy="633"/>
              </a:xfrm>
              <a:prstGeom prst="ellips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H="1">
                <a:off x="2580" y="6799"/>
                <a:ext cx="390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 flipH="1">
                <a:off x="6278" y="6797"/>
                <a:ext cx="519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1590" y="2376"/>
              <a:ext cx="572" cy="861"/>
              <a:chOff x="11590" y="2330"/>
              <a:chExt cx="572" cy="861"/>
            </a:xfrm>
          </p:grpSpPr>
          <p:sp>
            <p:nvSpPr>
              <p:cNvPr id="20" name="Arc 15"/>
              <p:cNvSpPr>
                <a:spLocks/>
              </p:cNvSpPr>
              <p:nvPr/>
            </p:nvSpPr>
            <p:spPr bwMode="auto">
              <a:xfrm flipH="1">
                <a:off x="11612" y="2833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Arc 16"/>
              <p:cNvSpPr>
                <a:spLocks/>
              </p:cNvSpPr>
              <p:nvPr/>
            </p:nvSpPr>
            <p:spPr bwMode="auto">
              <a:xfrm flipH="1" flipV="1">
                <a:off x="11590" y="2330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 flipH="1">
              <a:off x="14264" y="2376"/>
              <a:ext cx="572" cy="861"/>
              <a:chOff x="11590" y="2330"/>
              <a:chExt cx="572" cy="861"/>
            </a:xfrm>
          </p:grpSpPr>
          <p:sp>
            <p:nvSpPr>
              <p:cNvPr id="18" name="Arc 18"/>
              <p:cNvSpPr>
                <a:spLocks/>
              </p:cNvSpPr>
              <p:nvPr/>
            </p:nvSpPr>
            <p:spPr bwMode="auto">
              <a:xfrm flipH="1">
                <a:off x="11612" y="2833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Arc 19"/>
              <p:cNvSpPr>
                <a:spLocks/>
              </p:cNvSpPr>
              <p:nvPr/>
            </p:nvSpPr>
            <p:spPr bwMode="auto">
              <a:xfrm flipH="1" flipV="1">
                <a:off x="11590" y="2330"/>
                <a:ext cx="550" cy="3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370"/>
                  <a:gd name="T2" fmla="*/ 21586 w 21600"/>
                  <a:gd name="T3" fmla="*/ 22370 h 22370"/>
                  <a:gd name="T4" fmla="*/ 0 w 21600"/>
                  <a:gd name="T5" fmla="*/ 21600 h 2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37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</a:path>
                  <a:path w="21600" h="2237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56"/>
                      <a:pt x="21595" y="22113"/>
                      <a:pt x="21586" y="223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2" grpId="0" animBg="1"/>
      <p:bldP spid="10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977" t="19043" r="8007" b="26758"/>
          <a:stretch>
            <a:fillRect/>
          </a:stretch>
        </p:blipFill>
        <p:spPr bwMode="auto">
          <a:xfrm>
            <a:off x="-1" y="0"/>
            <a:ext cx="64873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0977" t="73242" r="8007" b="8447"/>
          <a:stretch>
            <a:fillRect/>
          </a:stretch>
        </p:blipFill>
        <p:spPr bwMode="auto">
          <a:xfrm>
            <a:off x="143000" y="0"/>
            <a:ext cx="9001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22568" y="573560"/>
            <a:ext cx="1117584" cy="877359"/>
          </a:xfrm>
          <a:prstGeom prst="rect">
            <a:avLst/>
          </a:prstGeom>
          <a:solidFill>
            <a:srgbClr val="66CC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4822568" y="168896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13947" y="1177933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6243004" y="2299519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28384" y="2448398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 flipH="1" flipV="1">
            <a:off x="5783987" y="1042455"/>
            <a:ext cx="1800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185736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135729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20077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>
            <a:stCxn id="74" idx="0"/>
          </p:cNvCxnSpPr>
          <p:nvPr/>
        </p:nvCxnSpPr>
        <p:spPr>
          <a:xfrm flipH="1" flipV="1">
            <a:off x="7784690" y="548680"/>
            <a:ext cx="744398" cy="80861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732240" y="1412776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940152" y="33265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99592" y="342900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2300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000·2,5=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4500570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конденсации 2,5кг пара выделится ……Дж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995936" y="3717032"/>
            <a:ext cx="19645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3635896" cy="323421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=2,5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вд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Дж/(кг∙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МДж/кг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6660232" y="548680"/>
            <a:ext cx="1080120" cy="324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3491880" y="2357388"/>
            <a:ext cx="7920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449192" y="2361580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3293616"/>
            <a:ext cx="971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4135411" y="2480196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9672" y="2977788"/>
            <a:ext cx="752432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рассматриваем только процесс конденсации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60000"/>
          </a:blip>
          <a:srcRect l="8643" t="14629" r="9686" b="75459"/>
          <a:stretch>
            <a:fillRect/>
          </a:stretch>
        </p:blipFill>
        <p:spPr bwMode="auto">
          <a:xfrm>
            <a:off x="0" y="5229200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732240" y="0"/>
            <a:ext cx="15841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700955">
            <a:off x="7856612" y="694884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5000636"/>
            <a:ext cx="533401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69" grpId="0"/>
      <p:bldP spid="70" grpId="0"/>
      <p:bldP spid="73" grpId="0"/>
      <p:bldP spid="74" grpId="0"/>
      <p:bldP spid="75" grpId="0"/>
      <p:bldP spid="78" grpId="0"/>
      <p:bldP spid="91" grpId="0"/>
      <p:bldP spid="90" grpId="0" animBg="1"/>
      <p:bldP spid="99" grpId="0" animBg="1"/>
      <p:bldP spid="55" grpId="0" build="p" animBg="1"/>
      <p:bldP spid="66" grpId="0" animBg="1"/>
      <p:bldP spid="79" grpId="0"/>
      <p:bldP spid="80" grpId="0" animBg="1"/>
      <p:bldP spid="68" grpId="0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80000"/>
          </a:blip>
          <a:srcRect l="8823" t="8159" r="9686" b="82230"/>
          <a:stretch>
            <a:fillRect/>
          </a:stretch>
        </p:blipFill>
        <p:spPr bwMode="auto">
          <a:xfrm>
            <a:off x="-1" y="0"/>
            <a:ext cx="914400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" y="0"/>
            <a:ext cx="500034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5857884" y="2860346"/>
            <a:ext cx="2928958" cy="928694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0"/>
            <a:ext cx="4240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ТЕПЛОЁМКОСТЬ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813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5724" y="843584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1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8648" y="802640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Дж –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8308" y="775344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1285860"/>
            <a:ext cx="31520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4200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43438" y="1357298"/>
            <a:ext cx="31293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101792"/>
            <a:ext cx="306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70032" y="2060848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2673296"/>
            <a:ext cx="2978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2673296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5572132" y="2873836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21462" y="2931784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61214" y="2852936"/>
            <a:ext cx="1911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8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80000"/>
          </a:blip>
          <a:srcRect l="8823" t="8159" r="9686" b="82230"/>
          <a:stretch>
            <a:fillRect/>
          </a:stretch>
        </p:blipFill>
        <p:spPr bwMode="auto">
          <a:xfrm>
            <a:off x="0" y="4221088"/>
            <a:ext cx="914400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" y="0"/>
            <a:ext cx="500034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" grpId="0"/>
      <p:bldP spid="4" grpId="0"/>
      <p:bldP spid="6" grpId="0"/>
      <p:bldP spid="7" grpId="0"/>
      <p:bldP spid="8" grpId="0"/>
      <p:bldP spid="10" grpId="0"/>
      <p:bldP spid="11" grpId="0"/>
      <p:bldP spid="29" grpId="0"/>
      <p:bldP spid="30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024" y="214290"/>
            <a:ext cx="3573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Кипение</a:t>
            </a:r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81710" y="1071546"/>
            <a:ext cx="5662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парообразование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всему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таблицы 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2190">
            <a:off x="1004677" y="320717"/>
            <a:ext cx="183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пузырки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285749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302458">
            <a:off x="1571636" y="3429000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000364" y="3500438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2857496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3748" y="2826946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929058" y="3563502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34" y="285728"/>
            <a:ext cx="1356299" cy="2783905"/>
            <a:chOff x="4745" y="2903"/>
            <a:chExt cx="534" cy="784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00034" y="944436"/>
            <a:ext cx="1362066" cy="2102590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84830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3326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786546" y="2276872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244" y="3075008"/>
            <a:ext cx="1500198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8823" t="18114" r="10423" b="64691"/>
          <a:stretch>
            <a:fillRect/>
          </a:stretch>
        </p:blipFill>
        <p:spPr bwMode="auto">
          <a:xfrm>
            <a:off x="0" y="4104456"/>
            <a:ext cx="91805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59562" t="26259" r="9686" b="38791"/>
          <a:stretch>
            <a:fillRect/>
          </a:stretch>
        </p:blipFill>
        <p:spPr bwMode="auto">
          <a:xfrm>
            <a:off x="5974381" y="4392488"/>
            <a:ext cx="309862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5940152" y="5301208"/>
            <a:ext cx="2880320" cy="7200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283968" y="5445805"/>
            <a:ext cx="179279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" y="0"/>
            <a:ext cx="500034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9" grpId="0" build="p"/>
      <p:bldP spid="6" grpId="0"/>
      <p:bldP spid="17" grpId="0"/>
      <p:bldP spid="7176" grpId="0"/>
      <p:bldP spid="19" grpId="0"/>
      <p:bldP spid="20" grpId="0"/>
      <p:bldP spid="21" grpId="0"/>
      <p:bldP spid="22" grpId="0"/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2" grpId="0"/>
      <p:bldP spid="32" grpId="1"/>
      <p:bldP spid="2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80000"/>
          </a:blip>
          <a:srcRect l="8823" t="34964" r="41515" b="38791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08734"/>
            <a:ext cx="3995936" cy="43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35896" y="1497558"/>
            <a:ext cx="540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№898.  Возле самого носика «кипящего» чайника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совсем не видно «пара», а выше он хорошо виден,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потому что…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0"/>
            <a:ext cx="500034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43042" y="0"/>
            <a:ext cx="698659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ТЕПЛОТА парообразования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642918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- 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71480"/>
            <a:ext cx="1696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Дж –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71480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844" y="1214422"/>
            <a:ext cx="2677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599032" y="1214422"/>
            <a:ext cx="1409361" cy="995133"/>
            <a:chOff x="2469887" y="5355195"/>
            <a:chExt cx="1180684" cy="995133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1806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6742" y="1142984"/>
            <a:ext cx="29618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0,85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5"/>
          <p:cNvGrpSpPr/>
          <p:nvPr/>
        </p:nvGrpSpPr>
        <p:grpSpPr>
          <a:xfrm>
            <a:off x="7000892" y="1153434"/>
            <a:ext cx="1409361" cy="995133"/>
            <a:chOff x="2469887" y="5355195"/>
            <a:chExt cx="1180684" cy="995133"/>
          </a:xfrm>
        </p:grpSpPr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1806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214282" y="2180862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5714" y="2143116"/>
            <a:ext cx="1965795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79860" y="2060848"/>
            <a:ext cx="2306916" cy="928694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673208" y="2001614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2538" y="2073052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62290" y="1980714"/>
            <a:ext cx="1227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2924944"/>
            <a:ext cx="7936409" cy="2643181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9" name="Скругленный прямоугольник 38"/>
          <p:cNvSpPr/>
          <p:nvPr/>
        </p:nvSpPr>
        <p:spPr>
          <a:xfrm>
            <a:off x="5148064" y="3212976"/>
            <a:ext cx="571504" cy="411782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0" y="4437112"/>
            <a:ext cx="3491880" cy="41178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80000"/>
          </a:blip>
          <a:srcRect l="9813" t="8109" r="11829" b="88033"/>
          <a:stretch>
            <a:fillRect/>
          </a:stretch>
        </p:blipFill>
        <p:spPr bwMode="auto">
          <a:xfrm>
            <a:off x="0" y="5688632"/>
            <a:ext cx="745232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571471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4" grpId="0"/>
      <p:bldP spid="7" grpId="0"/>
      <p:bldP spid="8" grpId="0"/>
      <p:bldP spid="9" grpId="0"/>
      <p:bldP spid="15" grpId="0"/>
      <p:bldP spid="20" grpId="0"/>
      <p:bldP spid="21" grpId="0" animBg="1"/>
      <p:bldP spid="22" grpId="0" animBg="1"/>
      <p:bldP spid="23" grpId="0"/>
      <p:bldP spid="24" grpId="0"/>
      <p:bldP spid="25" grpId="0"/>
      <p:bldP spid="39" grpId="0" animBg="1"/>
      <p:bldP spid="4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1912</TotalTime>
  <Words>1017</Words>
  <Application>Microsoft Office PowerPoint</Application>
  <PresentationFormat>Экран (4:3)</PresentationFormat>
  <Paragraphs>355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Домашнее задание.</vt:lpstr>
      <vt:lpstr>Слайд 12</vt:lpstr>
      <vt:lpstr>Слайд 13</vt:lpstr>
      <vt:lpstr>Слайд 14</vt:lpstr>
      <vt:lpstr>Слайд 15</vt:lpstr>
      <vt:lpstr>Слайд 16</vt:lpstr>
      <vt:lpstr>Слайд 17</vt:lpstr>
      <vt:lpstr>Уроки физики    Вторушина С.В.  8 класс  Электромагнетизм </vt:lpstr>
      <vt:lpstr>Слайд 19</vt:lpstr>
      <vt:lpstr>Слайд 20</vt:lpstr>
      <vt:lpstr>Слайд 21</vt:lpstr>
      <vt:lpstr>Слайд 22</vt:lpstr>
      <vt:lpstr>Домашнее задание.</vt:lpstr>
      <vt:lpstr>Слайд 24</vt:lpstr>
      <vt:lpstr>Слайд 25</vt:lpstr>
      <vt:lpstr>Слайд 26</vt:lpstr>
      <vt:lpstr>Слайд 27</vt:lpstr>
      <vt:lpstr>Слайд 28</vt:lpstr>
      <vt:lpstr>Слайд 29</vt:lpstr>
      <vt:lpstr>№15     магнитное поле.   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166</cp:revision>
  <dcterms:created xsi:type="dcterms:W3CDTF">2009-11-04T14:29:22Z</dcterms:created>
  <dcterms:modified xsi:type="dcterms:W3CDTF">2020-02-16T13:10:57Z</dcterms:modified>
</cp:coreProperties>
</file>