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7"/>
  </p:notesMasterIdLst>
  <p:sldIdLst>
    <p:sldId id="289" r:id="rId2"/>
    <p:sldId id="334" r:id="rId3"/>
    <p:sldId id="36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45" r:id="rId14"/>
    <p:sldId id="363" r:id="rId15"/>
    <p:sldId id="316" r:id="rId16"/>
    <p:sldId id="330" r:id="rId17"/>
    <p:sldId id="331" r:id="rId18"/>
    <p:sldId id="332" r:id="rId19"/>
    <p:sldId id="333" r:id="rId20"/>
    <p:sldId id="366" r:id="rId21"/>
    <p:sldId id="372" r:id="rId22"/>
    <p:sldId id="365" r:id="rId23"/>
    <p:sldId id="368" r:id="rId24"/>
    <p:sldId id="342" r:id="rId25"/>
    <p:sldId id="340" r:id="rId26"/>
    <p:sldId id="338" r:id="rId27"/>
    <p:sldId id="341" r:id="rId28"/>
    <p:sldId id="336" r:id="rId29"/>
    <p:sldId id="337" r:id="rId30"/>
    <p:sldId id="370" r:id="rId31"/>
    <p:sldId id="371" r:id="rId32"/>
    <p:sldId id="346" r:id="rId33"/>
    <p:sldId id="335" r:id="rId34"/>
    <p:sldId id="367" r:id="rId35"/>
    <p:sldId id="369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0014AC"/>
    <a:srgbClr val="0033CC"/>
    <a:srgbClr val="365D21"/>
    <a:srgbClr val="000099"/>
    <a:srgbClr val="66CCFF"/>
    <a:srgbClr val="2706EC"/>
    <a:srgbClr val="000000"/>
    <a:srgbClr val="220FB1"/>
    <a:srgbClr val="29239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9468" autoAdjust="0"/>
  </p:normalViewPr>
  <p:slideViewPr>
    <p:cSldViewPr>
      <p:cViewPr>
        <p:scale>
          <a:sx n="68" d="100"/>
          <a:sy n="68" d="100"/>
        </p:scale>
        <p:origin x="-1476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49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3466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../../../../&#1082;&#1080;&#1085;&#1086;%2010%20&#1082;&#1083;/&#1072;&#1094;&#1077;&#1090;%20&#1080;%20&#1074;&#1086;&#1076;&#1072;.%20&#1041;&#1088;&#1086;&#1091;&#1085;.avi" TargetMode="External"/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../../&#1082;&#1080;&#1085;&#1086;%2010%20&#1082;&#1083;/&#1064;&#1090;&#1077;&#1088;&#1085;.avi" TargetMode="External"/><Relationship Id="rId5" Type="http://schemas.openxmlformats.org/officeDocument/2006/relationships/hyperlink" Target="../../../../&#1082;&#1080;&#1085;&#1086;%2010%20&#1082;&#1083;/&#1076;&#1072;&#1092;&#1092;&#1091;&#1079;&#1080;&#1103;%201.avi" TargetMode="Externa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6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7.wav"/><Relationship Id="rId7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1.wav"/><Relationship Id="rId4" Type="http://schemas.openxmlformats.org/officeDocument/2006/relationships/audio" Target="../media/audio5.wav"/><Relationship Id="rId9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043230" cy="4095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000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10  класс  (МКТ) </a:t>
            </a:r>
            <a:endParaRPr lang="ru-RU" sz="1000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3786214"/>
          </a:xfrm>
        </p:spPr>
        <p:txBody>
          <a:bodyPr/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 </a:t>
            </a:r>
            <a:endParaRPr lang="ru-RU" sz="1400" dirty="0" smtClean="0"/>
          </a:p>
          <a:p>
            <a:pPr>
              <a:defRPr/>
            </a:pPr>
            <a:endParaRPr lang="ru-RU" sz="14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009991"/>
            <a:ext cx="9223679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- 2  (МКТ и ТД ) раздел (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ОСНОВНЫЕ ПОЛОЖЕНИЯ МКТ И ОПЫТНОЕ   ОБОСНОВАНИЕ.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Повторить основные положения молекулярно-кинетической энергии.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экспериментальные доказательства этих положений.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Повторить  3 состояния вещества.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доказательства характера движения молекул в этих состояниях.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Повторить понятие «моль».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Механическая модель броуновского движения.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Взаимодействие свинцовых цилиндров и стеклянных пластинок.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Диффузия в газах и жидкостях.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Штерна.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8" cstate="print">
            <a:lum bright="-20000" contrast="40000"/>
          </a:blip>
          <a:srcRect l="28711" t="8789" r="8007" b="75098"/>
          <a:stretch>
            <a:fillRect/>
          </a:stretch>
        </p:blipFill>
        <p:spPr bwMode="auto">
          <a:xfrm>
            <a:off x="0" y="188640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5040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74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8670" y="2732141"/>
            <a:ext cx="500066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269819" y="2924944"/>
            <a:ext cx="214314" cy="285752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2"/>
          <p:cNvGrpSpPr/>
          <p:nvPr/>
        </p:nvGrpSpPr>
        <p:grpSpPr>
          <a:xfrm>
            <a:off x="3779912" y="1660571"/>
            <a:ext cx="854972" cy="1071570"/>
            <a:chOff x="4346110" y="357166"/>
            <a:chExt cx="854972" cy="107157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429124" y="357166"/>
              <a:ext cx="642942" cy="1071570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46110" y="714356"/>
              <a:ext cx="8549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60кг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" name="Прямая со стрелкой 8"/>
          <p:cNvCxnSpPr/>
          <p:nvPr/>
        </p:nvCxnSpPr>
        <p:spPr>
          <a:xfrm rot="16200000" flipV="1">
            <a:off x="6956824" y="3329610"/>
            <a:ext cx="972000" cy="17463"/>
          </a:xfrm>
          <a:prstGeom prst="straightConnector1">
            <a:avLst/>
          </a:prstGeom>
          <a:ln w="635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17"/>
          <p:cNvGrpSpPr>
            <a:grpSpLocks/>
          </p:cNvGrpSpPr>
          <p:nvPr/>
        </p:nvGrpSpPr>
        <p:grpSpPr bwMode="auto">
          <a:xfrm>
            <a:off x="6660232" y="3356992"/>
            <a:ext cx="714375" cy="523220"/>
            <a:chOff x="2714612" y="4429132"/>
            <a:chExt cx="714380" cy="522882"/>
          </a:xfrm>
        </p:grpSpPr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2714612" y="4429132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2786049" y="4500524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16200000" flipV="1">
            <a:off x="5673781" y="2183203"/>
            <a:ext cx="1368000" cy="17462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20"/>
          <p:cNvGrpSpPr>
            <a:grpSpLocks/>
          </p:cNvGrpSpPr>
          <p:nvPr/>
        </p:nvGrpSpPr>
        <p:grpSpPr bwMode="auto">
          <a:xfrm>
            <a:off x="5799261" y="1459076"/>
            <a:ext cx="572939" cy="523220"/>
            <a:chOff x="3308695" y="2143116"/>
            <a:chExt cx="572943" cy="522882"/>
          </a:xfrm>
        </p:grpSpPr>
        <p:sp>
          <p:nvSpPr>
            <p:cNvPr id="15" name="TextBox 21"/>
            <p:cNvSpPr txBox="1">
              <a:spLocks noChangeArrowheads="1"/>
            </p:cNvSpPr>
            <p:nvPr/>
          </p:nvSpPr>
          <p:spPr bwMode="auto">
            <a:xfrm>
              <a:off x="3308695" y="2143116"/>
              <a:ext cx="572943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 стрелкой 16"/>
          <p:cNvCxnSpPr/>
          <p:nvPr/>
        </p:nvCxnSpPr>
        <p:spPr>
          <a:xfrm rot="16200000" flipV="1">
            <a:off x="3644668" y="3226286"/>
            <a:ext cx="720000" cy="17463"/>
          </a:xfrm>
          <a:prstGeom prst="straightConnector1">
            <a:avLst/>
          </a:prstGeom>
          <a:ln w="63500">
            <a:solidFill>
              <a:srgbClr val="0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20"/>
          <p:cNvGrpSpPr>
            <a:grpSpLocks/>
          </p:cNvGrpSpPr>
          <p:nvPr/>
        </p:nvGrpSpPr>
        <p:grpSpPr bwMode="auto">
          <a:xfrm>
            <a:off x="4220116" y="3217198"/>
            <a:ext cx="714375" cy="584775"/>
            <a:chOff x="3357554" y="2143114"/>
            <a:chExt cx="714380" cy="584397"/>
          </a:xfrm>
        </p:grpSpPr>
        <p:sp>
          <p:nvSpPr>
            <p:cNvPr id="19" name="TextBox 21"/>
            <p:cNvSpPr txBox="1">
              <a:spLocks noChangeArrowheads="1"/>
            </p:cNvSpPr>
            <p:nvPr/>
          </p:nvSpPr>
          <p:spPr bwMode="auto">
            <a:xfrm>
              <a:off x="3357554" y="2143114"/>
              <a:ext cx="714380" cy="58439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Левая фигурная скобка 20"/>
          <p:cNvSpPr/>
          <p:nvPr/>
        </p:nvSpPr>
        <p:spPr>
          <a:xfrm rot="5400000">
            <a:off x="4912917" y="1348951"/>
            <a:ext cx="396000" cy="244800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609055" y="1946323"/>
            <a:ext cx="699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6м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3" name="Левая фигурная скобка 22"/>
          <p:cNvSpPr/>
          <p:nvPr/>
        </p:nvSpPr>
        <p:spPr>
          <a:xfrm rot="16200000">
            <a:off x="7957755" y="2442455"/>
            <a:ext cx="396000" cy="1404000"/>
          </a:xfrm>
          <a:prstGeom prst="lef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265258" y="3140968"/>
            <a:ext cx="699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3м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18677" y="2095693"/>
            <a:ext cx="7120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757134"/>
            <a:ext cx="1979712" cy="1815882"/>
          </a:xfrm>
          <a:prstGeom prst="rect">
            <a:avLst/>
          </a:prstGeom>
          <a:solidFill>
            <a:srgbClr val="66FFFF">
              <a:alpha val="16000"/>
            </a:srgb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=12м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=3м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=60кг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0" y="4005064"/>
            <a:ext cx="5786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Почему не движется? 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4576568"/>
            <a:ext cx="8072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Почему не вращается 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00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000628" y="4076502"/>
            <a:ext cx="435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(1з-нН)</a:t>
            </a:r>
            <a:endParaRPr lang="ru-RU" sz="4000" i="1" dirty="0">
              <a:solidFill>
                <a:srgbClr val="00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42844" y="5219510"/>
            <a:ext cx="9001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3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·6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правило моментов)</a:t>
            </a:r>
            <a:endParaRPr lang="ru-RU" sz="40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42844" y="6005328"/>
            <a:ext cx="2000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285984" y="6005328"/>
            <a:ext cx="2502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2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1" grpId="0" animBg="1"/>
      <p:bldP spid="22" grpId="0"/>
      <p:bldP spid="23" grpId="0" animBg="1"/>
      <p:bldP spid="24" grpId="0"/>
      <p:bldP spid="25" grpId="0"/>
      <p:bldP spid="26" grpId="0" animBg="1"/>
      <p:bldP spid="55" grpId="0"/>
      <p:bldP spid="56" grpId="0"/>
      <p:bldP spid="57" grpId="0"/>
      <p:bldP spid="58" grpId="0"/>
      <p:bldP spid="59" grpId="0"/>
      <p:bldP spid="60" grpId="0"/>
      <p:bldP spid="6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27539" t="10254" r="8007" b="75830"/>
          <a:stretch>
            <a:fillRect/>
          </a:stretch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5040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88609"/>
            <a:ext cx="1763688" cy="3108543"/>
          </a:xfrm>
          <a:prstGeom prst="rect">
            <a:avLst/>
          </a:prstGeom>
          <a:solidFill>
            <a:srgbClr val="66FFFF">
              <a:alpha val="16000"/>
            </a:srgb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=10м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=3,1м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=70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=30кг</a:t>
            </a:r>
          </a:p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-?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1112969" y="359254"/>
            <a:ext cx="569387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3,1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rot="21540000" flipV="1">
            <a:off x="3565114" y="1797828"/>
            <a:ext cx="0" cy="773974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1158182" y="2571744"/>
            <a:ext cx="262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20"/>
          <p:cNvGrpSpPr/>
          <p:nvPr/>
        </p:nvGrpSpPr>
        <p:grpSpPr>
          <a:xfrm>
            <a:off x="3428992" y="1775737"/>
            <a:ext cx="285752" cy="796007"/>
            <a:chOff x="4143372" y="928670"/>
            <a:chExt cx="285752" cy="796007"/>
          </a:xfrm>
        </p:grpSpPr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4242106" y="1244916"/>
              <a:ext cx="64254" cy="479761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4143372" y="928670"/>
              <a:ext cx="285752" cy="285752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Line 12"/>
          <p:cNvSpPr>
            <a:spLocks noChangeShapeType="1"/>
          </p:cNvSpPr>
          <p:nvPr/>
        </p:nvSpPr>
        <p:spPr bwMode="auto">
          <a:xfrm rot="21360000" flipH="1">
            <a:off x="2151035" y="1786898"/>
            <a:ext cx="45719" cy="511714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rot="21360000" flipH="1">
            <a:off x="1521741" y="1429708"/>
            <a:ext cx="45719" cy="511714"/>
          </a:xfrm>
          <a:prstGeom prst="line">
            <a:avLst/>
          </a:prstGeom>
          <a:noFill/>
          <a:ln w="60325">
            <a:solidFill>
              <a:srgbClr val="006600"/>
            </a:solidFill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rot="21420000" flipH="1" flipV="1">
            <a:off x="1200170" y="1092434"/>
            <a:ext cx="799413" cy="45719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stealth" w="lg" len="lg"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42910" y="642918"/>
            <a:ext cx="607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571868" y="2214554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28596" y="2357430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3600" dirty="0"/>
          </a:p>
        </p:txBody>
      </p: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1428733" y="2000240"/>
            <a:ext cx="714375" cy="523220"/>
            <a:chOff x="2714612" y="4429132"/>
            <a:chExt cx="714380" cy="522882"/>
          </a:xfrm>
        </p:grpSpPr>
        <p:sp>
          <p:nvSpPr>
            <p:cNvPr id="32" name="TextBox 18"/>
            <p:cNvSpPr txBox="1">
              <a:spLocks noChangeArrowheads="1"/>
            </p:cNvSpPr>
            <p:nvPr/>
          </p:nvSpPr>
          <p:spPr bwMode="auto">
            <a:xfrm>
              <a:off x="2714612" y="4429132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2786049" y="4500524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1142976" y="1428736"/>
            <a:ext cx="642942" cy="584775"/>
            <a:chOff x="3357554" y="2143114"/>
            <a:chExt cx="714380" cy="584397"/>
          </a:xfrm>
        </p:grpSpPr>
        <p:sp>
          <p:nvSpPr>
            <p:cNvPr id="35" name="TextBox 21"/>
            <p:cNvSpPr txBox="1">
              <a:spLocks noChangeArrowheads="1"/>
            </p:cNvSpPr>
            <p:nvPr/>
          </p:nvSpPr>
          <p:spPr bwMode="auto">
            <a:xfrm>
              <a:off x="3357554" y="2143114"/>
              <a:ext cx="714380" cy="584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20"/>
          <p:cNvGrpSpPr>
            <a:grpSpLocks/>
          </p:cNvGrpSpPr>
          <p:nvPr/>
        </p:nvGrpSpPr>
        <p:grpSpPr bwMode="auto">
          <a:xfrm>
            <a:off x="2925728" y="1477020"/>
            <a:ext cx="714375" cy="523220"/>
            <a:chOff x="3357554" y="2143116"/>
            <a:chExt cx="714380" cy="522882"/>
          </a:xfrm>
        </p:grpSpPr>
        <p:sp>
          <p:nvSpPr>
            <p:cNvPr id="38" name="TextBox 21"/>
            <p:cNvSpPr txBox="1">
              <a:spLocks noChangeArrowheads="1"/>
            </p:cNvSpPr>
            <p:nvPr/>
          </p:nvSpPr>
          <p:spPr bwMode="auto">
            <a:xfrm>
              <a:off x="3357554" y="2143116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Прямая со стрелкой 38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20"/>
          <p:cNvGrpSpPr>
            <a:grpSpLocks/>
          </p:cNvGrpSpPr>
          <p:nvPr/>
        </p:nvGrpSpPr>
        <p:grpSpPr bwMode="auto">
          <a:xfrm>
            <a:off x="1942442" y="691202"/>
            <a:ext cx="1000132" cy="523220"/>
            <a:chOff x="3357554" y="2143117"/>
            <a:chExt cx="1000139" cy="522882"/>
          </a:xfrm>
        </p:grpSpPr>
        <p:sp>
          <p:nvSpPr>
            <p:cNvPr id="41" name="TextBox 21"/>
            <p:cNvSpPr txBox="1">
              <a:spLocks noChangeArrowheads="1"/>
            </p:cNvSpPr>
            <p:nvPr/>
          </p:nvSpPr>
          <p:spPr bwMode="auto">
            <a:xfrm>
              <a:off x="3357554" y="2143117"/>
              <a:ext cx="1000139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ст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1156624" y="1142984"/>
            <a:ext cx="2330612" cy="1393409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1156624" y="339744"/>
            <a:ext cx="0" cy="2232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059832" y="0"/>
            <a:ext cx="5076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Лесенка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покоится,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4067944" y="1196752"/>
            <a:ext cx="3312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32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Line 12"/>
          <p:cNvSpPr>
            <a:spLocks noChangeShapeType="1"/>
          </p:cNvSpPr>
          <p:nvPr/>
        </p:nvSpPr>
        <p:spPr bwMode="auto">
          <a:xfrm rot="21420000" flipH="1" flipV="1">
            <a:off x="2715261" y="2505137"/>
            <a:ext cx="799413" cy="45719"/>
          </a:xfrm>
          <a:prstGeom prst="line">
            <a:avLst/>
          </a:prstGeom>
          <a:noFill/>
          <a:ln w="60325">
            <a:solidFill>
              <a:srgbClr val="C00000"/>
            </a:solidFill>
            <a:round/>
            <a:headEnd type="none" w="lg" len="lg"/>
            <a:tailEnd type="stealth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23"/>
          <p:cNvGrpSpPr>
            <a:grpSpLocks/>
          </p:cNvGrpSpPr>
          <p:nvPr/>
        </p:nvGrpSpPr>
        <p:grpSpPr bwMode="auto">
          <a:xfrm>
            <a:off x="2285984" y="2038344"/>
            <a:ext cx="785813" cy="461962"/>
            <a:chOff x="2000232" y="2500306"/>
            <a:chExt cx="571504" cy="461665"/>
          </a:xfrm>
        </p:grpSpPr>
        <p:cxnSp>
          <p:nvCxnSpPr>
            <p:cNvPr id="51" name="Прямая со стрелкой 50"/>
            <p:cNvCxnSpPr/>
            <p:nvPr/>
          </p:nvCxnSpPr>
          <p:spPr>
            <a:xfrm>
              <a:off x="2000232" y="2570111"/>
              <a:ext cx="288002" cy="158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25"/>
            <p:cNvSpPr txBox="1">
              <a:spLocks noChangeArrowheads="1"/>
            </p:cNvSpPr>
            <p:nvPr/>
          </p:nvSpPr>
          <p:spPr bwMode="auto">
            <a:xfrm>
              <a:off x="2000232" y="2500306"/>
              <a:ext cx="5715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4103886" y="1772816"/>
            <a:ext cx="3276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843808" y="3140968"/>
            <a:ext cx="6228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Почему не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071671" y="2827002"/>
            <a:ext cx="772138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9,4м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55" name="Левая фигурная скобка 54"/>
          <p:cNvSpPr/>
          <p:nvPr/>
        </p:nvSpPr>
        <p:spPr>
          <a:xfrm rot="16200000">
            <a:off x="2146905" y="1581464"/>
            <a:ext cx="396000" cy="2376562"/>
          </a:xfrm>
          <a:prstGeom prst="lef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0" y="1599183"/>
            <a:ext cx="856325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3,4м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57" name="Левая фигурная скобка 56"/>
          <p:cNvSpPr/>
          <p:nvPr/>
        </p:nvSpPr>
        <p:spPr>
          <a:xfrm>
            <a:off x="727996" y="1142984"/>
            <a:ext cx="396000" cy="1447868"/>
          </a:xfrm>
          <a:prstGeom prst="lef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699792" y="3729226"/>
            <a:ext cx="6372200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3,4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·4,7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–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6,3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ru-RU" sz="4000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rot="5400000">
            <a:off x="1072332" y="947920"/>
            <a:ext cx="1000132" cy="1588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0" y="4365104"/>
            <a:ext cx="1080120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стр.9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0" y="0"/>
            <a:ext cx="5040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8" cstate="print">
            <a:lum bright="-20000" contrast="40000"/>
          </a:blip>
          <a:srcRect l="29312" t="10254" r="8007" b="75830"/>
          <a:stretch>
            <a:fillRect/>
          </a:stretch>
        </p:blipFill>
        <p:spPr bwMode="auto">
          <a:xfrm>
            <a:off x="0" y="5028020"/>
            <a:ext cx="914400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extBox 66"/>
          <p:cNvSpPr txBox="1"/>
          <p:nvPr/>
        </p:nvSpPr>
        <p:spPr>
          <a:xfrm>
            <a:off x="7380312" y="0"/>
            <a:ext cx="1763688" cy="3108543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=10м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=3,1м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=70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=30кг</a:t>
            </a:r>
          </a:p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-?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74 L -0.21545 -0.1616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0" y="-7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1516" grpId="0" animBg="1"/>
      <p:bldP spid="21522" grpId="0" animBg="1"/>
      <p:bldP spid="22" grpId="0" animBg="1"/>
      <p:bldP spid="23" grpId="0" animBg="1"/>
      <p:bldP spid="24" grpId="0" animBg="1"/>
      <p:bldP spid="28" grpId="0"/>
      <p:bldP spid="29" grpId="0"/>
      <p:bldP spid="30" grpId="0"/>
      <p:bldP spid="21512" grpId="0" animBg="1"/>
      <p:bldP spid="21521" grpId="0" animBg="1"/>
      <p:bldP spid="44" grpId="0"/>
      <p:bldP spid="48" grpId="0"/>
      <p:bldP spid="49" grpId="0" animBg="1"/>
      <p:bldP spid="53" grpId="0"/>
      <p:bldP spid="54" grpId="0"/>
      <p:bldP spid="56" grpId="0" animBg="1"/>
      <p:bldP spid="55" grpId="0" animBg="1"/>
      <p:bldP spid="58" grpId="0" animBg="1"/>
      <p:bldP spid="57" grpId="0" animBg="1"/>
      <p:bldP spid="59" grpId="0" animBg="1"/>
      <p:bldP spid="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488" y="857232"/>
            <a:ext cx="4000528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№1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 57-60,67</a:t>
            </a:r>
            <a:endParaRPr lang="ru-RU" sz="4800" dirty="0" smtClean="0">
              <a:solidFill>
                <a:srgbClr val="FF0000"/>
              </a:solidFill>
            </a:endParaRPr>
          </a:p>
          <a:p>
            <a:r>
              <a:rPr lang="ru-RU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упр11(1-7)</a:t>
            </a:r>
            <a:r>
              <a:rPr lang="ru-RU" sz="4800" i="1" dirty="0" smtClean="0">
                <a:solidFill>
                  <a:schemeClr val="bg1"/>
                </a:solidFill>
              </a:rPr>
              <a:t> </a:t>
            </a:r>
            <a:endParaRPr lang="en-US" sz="48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</a:t>
            </a:r>
            <a:r>
              <a:rPr lang="ru-RU" sz="4000" b="1" dirty="0" smtClean="0">
                <a:latin typeface="Times New Roman"/>
                <a:ea typeface="Times New Roman"/>
              </a:rPr>
              <a:t>Все говорят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, что </a:t>
            </a:r>
            <a:r>
              <a:rPr lang="ru-RU" sz="5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тела состоят из молекул, </a:t>
            </a:r>
            <a:r>
              <a:rPr lang="ru-RU" sz="4000" dirty="0" smtClean="0">
                <a:latin typeface="Times New Roman"/>
                <a:ea typeface="Times New Roman"/>
              </a:rPr>
              <a:t>но кто их видел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</a:p>
          <a:p>
            <a:pPr marL="342900" lvl="0" indent="-342900" algn="ctr">
              <a:spcAft>
                <a:spcPts val="0"/>
              </a:spcAft>
              <a:buSzPts val="1000"/>
            </a:pP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4000" dirty="0" smtClean="0">
                <a:latin typeface="Times New Roman"/>
                <a:ea typeface="Times New Roman"/>
              </a:rPr>
              <a:t>Нет тела сплошные!!!»</a:t>
            </a:r>
            <a:endParaRPr lang="ru-RU" sz="40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 rot="740954">
            <a:off x="531171" y="4773418"/>
            <a:ext cx="7345362" cy="1085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ru-RU" sz="6000" b="1" u="sng" cap="all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6000" b="1" u="sng" cap="all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6000" b="1" u="sng" cap="all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6000" b="1" u="sng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155C15"/>
                  </a:gs>
                  <a:gs pos="50000">
                    <a:srgbClr val="238623"/>
                  </a:gs>
                  <a:gs pos="100000">
                    <a:srgbClr val="2BA12B"/>
                  </a:gs>
                </a:gsLst>
                <a:lin ang="2700000" scaled="1"/>
              </a:gra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571472" y="785794"/>
            <a:ext cx="5786478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6273225"/>
            <a:ext cx="5286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  </a:t>
            </a:r>
            <a:r>
              <a:rPr lang="ru-RU" sz="32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стр.7</a:t>
            </a:r>
            <a:endParaRPr lang="ru-RU" sz="32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1872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785918" y="2643182"/>
            <a:ext cx="6988190" cy="157163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положения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1928794" y="214290"/>
            <a:ext cx="5214974" cy="857256"/>
          </a:xfrm>
          <a:prstGeom prst="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071934" y="1142984"/>
            <a:ext cx="5072066" cy="857256"/>
          </a:xfrm>
          <a:prstGeom prst="rect">
            <a:avLst/>
          </a:prstGeom>
          <a:solidFill>
            <a:srgbClr val="66CCFF">
              <a:alpha val="43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ПРОМЕЖУТКИ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2500306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8" action="ppaction://hlinkfile"/>
              </a:rPr>
              <a:t>3.ацетон+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8" action="ppaction://hlinkfile"/>
              </a:rPr>
              <a:t>H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8" action="ppaction://hlinkfile"/>
              </a:rPr>
              <a:t>2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8" action="ppaction://hlinkfile"/>
              </a:rPr>
              <a:t>O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8" action="ppaction://hlinkfile"/>
              </a:rPr>
              <a:t>!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084" y="1503330"/>
            <a:ext cx="4283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2.Расширяются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нагревании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(шар – кольцо)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3071810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капля на воде 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4429132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5072074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-26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6715140" y="2000240"/>
            <a:ext cx="2471033" cy="2239438"/>
            <a:chOff x="6103" y="2272"/>
            <a:chExt cx="1051" cy="1137"/>
          </a:xfrm>
        </p:grpSpPr>
        <p:sp>
          <p:nvSpPr>
            <p:cNvPr id="1030" name="Arc 6"/>
            <p:cNvSpPr>
              <a:spLocks/>
            </p:cNvSpPr>
            <p:nvPr/>
          </p:nvSpPr>
          <p:spPr bwMode="auto">
            <a:xfrm>
              <a:off x="6103" y="2272"/>
              <a:ext cx="1010" cy="9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5442 w 43200"/>
                <a:gd name="T1" fmla="*/ 42304 h 42304"/>
                <a:gd name="T2" fmla="*/ 27964 w 43200"/>
                <a:gd name="T3" fmla="*/ 42241 h 42304"/>
                <a:gd name="T4" fmla="*/ 21600 w 43200"/>
                <a:gd name="T5" fmla="*/ 21600 h 4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304" fill="none" extrusionOk="0">
                  <a:moveTo>
                    <a:pt x="15442" y="42303"/>
                  </a:moveTo>
                  <a:cubicBezTo>
                    <a:pt x="6281" y="39578"/>
                    <a:pt x="0" y="311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077"/>
                    <a:pt x="37021" y="39448"/>
                    <a:pt x="27964" y="42241"/>
                  </a:cubicBezTo>
                </a:path>
                <a:path w="43200" h="42304" stroke="0" extrusionOk="0">
                  <a:moveTo>
                    <a:pt x="15442" y="42303"/>
                  </a:moveTo>
                  <a:cubicBezTo>
                    <a:pt x="6281" y="39578"/>
                    <a:pt x="0" y="311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077"/>
                    <a:pt x="37021" y="39448"/>
                    <a:pt x="27964" y="4224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412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Arc 7"/>
            <p:cNvSpPr>
              <a:spLocks/>
            </p:cNvSpPr>
            <p:nvPr/>
          </p:nvSpPr>
          <p:spPr bwMode="auto">
            <a:xfrm rot="11864278">
              <a:off x="6449" y="3233"/>
              <a:ext cx="413" cy="176"/>
            </a:xfrm>
            <a:custGeom>
              <a:avLst/>
              <a:gdLst>
                <a:gd name="G0" fmla="+- 0 0 0"/>
                <a:gd name="G1" fmla="+- 18576 0 0"/>
                <a:gd name="G2" fmla="+- 21600 0 0"/>
                <a:gd name="T0" fmla="*/ 11022 w 21600"/>
                <a:gd name="T1" fmla="*/ 0 h 18576"/>
                <a:gd name="T2" fmla="*/ 21600 w 21600"/>
                <a:gd name="T3" fmla="*/ 18576 h 18576"/>
                <a:gd name="T4" fmla="*/ 0 w 21600"/>
                <a:gd name="T5" fmla="*/ 18576 h 18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576" fill="none" extrusionOk="0">
                  <a:moveTo>
                    <a:pt x="11022" y="-1"/>
                  </a:moveTo>
                  <a:cubicBezTo>
                    <a:pt x="17579" y="3890"/>
                    <a:pt x="21600" y="10950"/>
                    <a:pt x="21600" y="18576"/>
                  </a:cubicBezTo>
                </a:path>
                <a:path w="21600" h="18576" stroke="0" extrusionOk="0">
                  <a:moveTo>
                    <a:pt x="11022" y="-1"/>
                  </a:moveTo>
                  <a:cubicBezTo>
                    <a:pt x="17579" y="3890"/>
                    <a:pt x="21600" y="10950"/>
                    <a:pt x="21600" y="18576"/>
                  </a:cubicBezTo>
                  <a:lnTo>
                    <a:pt x="0" y="18576"/>
                  </a:lnTo>
                  <a:close/>
                </a:path>
              </a:pathLst>
            </a:custGeom>
            <a:noFill/>
            <a:ln w="412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Arc 8"/>
            <p:cNvSpPr>
              <a:spLocks/>
            </p:cNvSpPr>
            <p:nvPr/>
          </p:nvSpPr>
          <p:spPr bwMode="auto">
            <a:xfrm rot="11864278">
              <a:off x="6741" y="3226"/>
              <a:ext cx="413" cy="176"/>
            </a:xfrm>
            <a:custGeom>
              <a:avLst/>
              <a:gdLst>
                <a:gd name="G0" fmla="+- 0 0 0"/>
                <a:gd name="G1" fmla="+- 18576 0 0"/>
                <a:gd name="G2" fmla="+- 21600 0 0"/>
                <a:gd name="T0" fmla="*/ 11022 w 21600"/>
                <a:gd name="T1" fmla="*/ 0 h 18576"/>
                <a:gd name="T2" fmla="*/ 21600 w 21600"/>
                <a:gd name="T3" fmla="*/ 18576 h 18576"/>
                <a:gd name="T4" fmla="*/ 0 w 21600"/>
                <a:gd name="T5" fmla="*/ 18576 h 18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576" fill="none" extrusionOk="0">
                  <a:moveTo>
                    <a:pt x="11022" y="-1"/>
                  </a:moveTo>
                  <a:cubicBezTo>
                    <a:pt x="17579" y="3890"/>
                    <a:pt x="21600" y="10950"/>
                    <a:pt x="21600" y="18576"/>
                  </a:cubicBezTo>
                </a:path>
                <a:path w="21600" h="18576" stroke="0" extrusionOk="0">
                  <a:moveTo>
                    <a:pt x="11022" y="-1"/>
                  </a:moveTo>
                  <a:cubicBezTo>
                    <a:pt x="17579" y="3890"/>
                    <a:pt x="21600" y="10950"/>
                    <a:pt x="21600" y="18576"/>
                  </a:cubicBezTo>
                  <a:lnTo>
                    <a:pt x="0" y="18576"/>
                  </a:lnTo>
                  <a:close/>
                </a:path>
              </a:pathLst>
            </a:custGeom>
            <a:noFill/>
            <a:ln w="412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7975343" y="3065175"/>
            <a:ext cx="0" cy="1599317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6195893" y="3538712"/>
            <a:ext cx="1143008" cy="604668"/>
            <a:chOff x="4500562" y="3809028"/>
            <a:chExt cx="1143008" cy="604668"/>
          </a:xfrm>
        </p:grpSpPr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4707822" y="4071942"/>
              <a:ext cx="935748" cy="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35" name="Group 11"/>
            <p:cNvGrpSpPr>
              <a:grpSpLocks/>
            </p:cNvGrpSpPr>
            <p:nvPr/>
          </p:nvGrpSpPr>
          <p:grpSpPr bwMode="auto">
            <a:xfrm>
              <a:off x="4500562" y="3809028"/>
              <a:ext cx="505492" cy="604668"/>
              <a:chOff x="5893" y="2979"/>
              <a:chExt cx="215" cy="307"/>
            </a:xfrm>
          </p:grpSpPr>
          <p:sp>
            <p:nvSpPr>
              <p:cNvPr id="1036" name="Oval 12"/>
              <p:cNvSpPr>
                <a:spLocks noChangeArrowheads="1"/>
              </p:cNvSpPr>
              <p:nvPr/>
            </p:nvSpPr>
            <p:spPr bwMode="auto">
              <a:xfrm>
                <a:off x="5944" y="3049"/>
                <a:ext cx="141" cy="141"/>
              </a:xfrm>
              <a:prstGeom prst="ellipse">
                <a:avLst/>
              </a:prstGeom>
              <a:solidFill>
                <a:srgbClr val="FFFFFF"/>
              </a:solidFill>
              <a:ln w="412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" name="Line 13"/>
              <p:cNvSpPr>
                <a:spLocks noChangeShapeType="1"/>
              </p:cNvSpPr>
              <p:nvPr/>
            </p:nvSpPr>
            <p:spPr bwMode="auto">
              <a:xfrm flipH="1">
                <a:off x="5893" y="2979"/>
                <a:ext cx="215" cy="307"/>
              </a:xfrm>
              <a:prstGeom prst="line">
                <a:avLst/>
              </a:prstGeom>
              <a:noFill/>
              <a:ln w="412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1" name="Группа 40"/>
          <p:cNvGrpSpPr/>
          <p:nvPr/>
        </p:nvGrpSpPr>
        <p:grpSpPr>
          <a:xfrm>
            <a:off x="6384887" y="4110217"/>
            <a:ext cx="1616137" cy="604668"/>
            <a:chOff x="4618118" y="4395969"/>
            <a:chExt cx="1616137" cy="604668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5011670" y="4750498"/>
              <a:ext cx="1222585" cy="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38" name="Group 14"/>
            <p:cNvGrpSpPr>
              <a:grpSpLocks/>
            </p:cNvGrpSpPr>
            <p:nvPr/>
          </p:nvGrpSpPr>
          <p:grpSpPr bwMode="auto">
            <a:xfrm>
              <a:off x="4618118" y="4395969"/>
              <a:ext cx="505492" cy="604668"/>
              <a:chOff x="5913" y="2987"/>
              <a:chExt cx="215" cy="307"/>
            </a:xfrm>
          </p:grpSpPr>
          <p:sp>
            <p:nvSpPr>
              <p:cNvPr id="1039" name="Oval 15"/>
              <p:cNvSpPr>
                <a:spLocks noChangeArrowheads="1"/>
              </p:cNvSpPr>
              <p:nvPr/>
            </p:nvSpPr>
            <p:spPr bwMode="auto">
              <a:xfrm>
                <a:off x="5944" y="3089"/>
                <a:ext cx="141" cy="141"/>
              </a:xfrm>
              <a:prstGeom prst="ellipse">
                <a:avLst/>
              </a:prstGeom>
              <a:solidFill>
                <a:srgbClr val="FFFFFF"/>
              </a:solidFill>
              <a:ln w="412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/>
            </p:nvSpPr>
            <p:spPr bwMode="auto">
              <a:xfrm flipH="1">
                <a:off x="5913" y="2987"/>
                <a:ext cx="215" cy="307"/>
              </a:xfrm>
              <a:prstGeom prst="line">
                <a:avLst/>
              </a:prstGeom>
              <a:noFill/>
              <a:ln w="412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042" name="Line 18"/>
          <p:cNvSpPr>
            <a:spLocks noChangeShapeType="1"/>
          </p:cNvSpPr>
          <p:nvPr/>
        </p:nvSpPr>
        <p:spPr bwMode="auto">
          <a:xfrm flipH="1" flipV="1">
            <a:off x="6931444" y="2428868"/>
            <a:ext cx="1043900" cy="602698"/>
          </a:xfrm>
          <a:prstGeom prst="line">
            <a:avLst/>
          </a:prstGeom>
          <a:noFill/>
          <a:ln w="412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 flipH="1">
            <a:off x="6715140" y="3057775"/>
            <a:ext cx="1260203" cy="29544"/>
          </a:xfrm>
          <a:prstGeom prst="line">
            <a:avLst/>
          </a:prstGeom>
          <a:noFill/>
          <a:ln w="412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7786710" y="2558473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100Па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15272" y="200024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29388" y="4445509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43702" y="3500438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4282" y="1000108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1.Растянуть- сжать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Рамка 33"/>
          <p:cNvSpPr/>
          <p:nvPr/>
        </p:nvSpPr>
        <p:spPr>
          <a:xfrm>
            <a:off x="142844" y="4214818"/>
            <a:ext cx="2857520" cy="17145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2285984" y="142852"/>
            <a:ext cx="4624390" cy="838200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состоят  из…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2357422" y="285749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пшено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+горох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57356" y="3500438"/>
            <a:ext cx="2357454" cy="584775"/>
          </a:xfrm>
          <a:prstGeom prst="rect">
            <a:avLst/>
          </a:prstGeom>
          <a:solidFill>
            <a:srgbClr val="365D21">
              <a:alpha val="21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один слой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3058154" y="5402726"/>
            <a:ext cx="2871168" cy="1258588"/>
            <a:chOff x="5929322" y="3099106"/>
            <a:chExt cx="2871168" cy="1258588"/>
          </a:xfrm>
        </p:grpSpPr>
        <p:sp>
          <p:nvSpPr>
            <p:cNvPr id="36" name="Цилиндр 35"/>
            <p:cNvSpPr/>
            <p:nvPr/>
          </p:nvSpPr>
          <p:spPr>
            <a:xfrm>
              <a:off x="5929322" y="3143248"/>
              <a:ext cx="2857520" cy="1214446"/>
            </a:xfrm>
            <a:prstGeom prst="can">
              <a:avLst>
                <a:gd name="adj" fmla="val 50000"/>
              </a:avLst>
            </a:prstGeom>
            <a:solidFill>
              <a:srgbClr val="365D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5942970" y="3099106"/>
              <a:ext cx="2857520" cy="642942"/>
            </a:xfrm>
            <a:prstGeom prst="ellipse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Овал 43"/>
          <p:cNvSpPr/>
          <p:nvPr/>
        </p:nvSpPr>
        <p:spPr>
          <a:xfrm>
            <a:off x="4572000" y="3643314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571868" y="4340090"/>
            <a:ext cx="11512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4451177" y="4054338"/>
            <a:ext cx="10650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598571" y="4721378"/>
            <a:ext cx="7264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384850" y="5506431"/>
            <a:ext cx="2214578" cy="357190"/>
          </a:xfrm>
          <a:prstGeom prst="ellipse">
            <a:avLst/>
          </a:prstGeom>
          <a:solidFill>
            <a:srgbClr val="FFC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4558593" y="4768718"/>
            <a:ext cx="957619" cy="37982"/>
          </a:xfrm>
          <a:prstGeom prst="line">
            <a:avLst/>
          </a:prstGeom>
          <a:ln w="38100">
            <a:solidFill>
              <a:schemeClr val="tx1"/>
            </a:solidFill>
          </a:ln>
          <a:scene3d>
            <a:camera prst="orthographicFront">
              <a:rot lat="0" lon="0" rev="214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97317E-7 L -0.00138 0.2879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4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026" grpId="0" animBg="1"/>
      <p:bldP spid="1026" grpId="1" animBg="1"/>
      <p:bldP spid="1026" grpId="2" animBg="1"/>
      <p:bldP spid="6" grpId="0"/>
      <p:bldP spid="7" grpId="0"/>
      <p:bldP spid="8" grpId="0"/>
      <p:bldP spid="9" grpId="0"/>
      <p:bldP spid="10" grpId="0"/>
      <p:bldP spid="1033" grpId="0" animBg="1"/>
      <p:bldP spid="1042" grpId="0" animBg="1"/>
      <p:bldP spid="1043" grpId="0" animBg="1"/>
      <p:bldP spid="29" grpId="0"/>
      <p:bldP spid="30" grpId="0"/>
      <p:bldP spid="31" grpId="0"/>
      <p:bldP spid="32" grpId="0"/>
      <p:bldP spid="33" grpId="0"/>
      <p:bldP spid="34" grpId="0" animBg="1"/>
      <p:bldP spid="37" grpId="0"/>
      <p:bldP spid="37" grpId="1"/>
      <p:bldP spid="39" grpId="0"/>
      <p:bldP spid="40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571472" y="214290"/>
            <a:ext cx="6929486" cy="714380"/>
          </a:xfrm>
          <a:prstGeom prst="roundRect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929454" y="857232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000" b="1" u="sng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00010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диффузия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!</a:t>
            </a:r>
            <a:endParaRPr lang="ru-RU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214554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Броуновское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3071810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ШТЕРНА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!</a:t>
            </a:r>
            <a:endParaRPr lang="ru-RU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6734576" y="3661961"/>
            <a:ext cx="389224" cy="849014"/>
            <a:chOff x="9915" y="2651"/>
            <a:chExt cx="773" cy="1157"/>
          </a:xfrm>
        </p:grpSpPr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9976" y="3341"/>
              <a:ext cx="568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9915" y="2651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10158" y="3609"/>
              <a:ext cx="53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Овал 11"/>
          <p:cNvSpPr/>
          <p:nvPr/>
        </p:nvSpPr>
        <p:spPr>
          <a:xfrm>
            <a:off x="3127474" y="5326294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2595876" y="4309154"/>
            <a:ext cx="1214446" cy="1675848"/>
            <a:chOff x="2595876" y="4309154"/>
            <a:chExt cx="1214446" cy="1675848"/>
          </a:xfrm>
        </p:grpSpPr>
        <p:sp>
          <p:nvSpPr>
            <p:cNvPr id="11" name="Овал 10"/>
            <p:cNvSpPr/>
            <p:nvPr/>
          </p:nvSpPr>
          <p:spPr>
            <a:xfrm>
              <a:off x="2595876" y="4841994"/>
              <a:ext cx="1214446" cy="1143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Трапеция 12"/>
            <p:cNvSpPr/>
            <p:nvPr/>
          </p:nvSpPr>
          <p:spPr>
            <a:xfrm rot="10957550">
              <a:off x="2877079" y="4309154"/>
              <a:ext cx="729889" cy="549246"/>
            </a:xfrm>
            <a:prstGeom prst="trapezoid">
              <a:avLst>
                <a:gd name="adj" fmla="val 6115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Овал 13"/>
          <p:cNvSpPr/>
          <p:nvPr/>
        </p:nvSpPr>
        <p:spPr>
          <a:xfrm>
            <a:off x="2055904" y="4270490"/>
            <a:ext cx="2357454" cy="2214578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3786182" y="5214950"/>
            <a:ext cx="642942" cy="71438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3856638" y="4620288"/>
            <a:ext cx="50006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Дуга 38"/>
          <p:cNvSpPr/>
          <p:nvPr/>
        </p:nvSpPr>
        <p:spPr>
          <a:xfrm rot="2553085">
            <a:off x="3786182" y="4786322"/>
            <a:ext cx="1000132" cy="928694"/>
          </a:xfrm>
          <a:prstGeom prst="arc">
            <a:avLst/>
          </a:prstGeom>
          <a:ln w="4445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4716840" y="4846440"/>
            <a:ext cx="50006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</a:t>
            </a:r>
            <a:endParaRPr lang="ru-RU" sz="3600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86380" y="3556345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0" b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6000" b="1" baseline="-250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6342184" y="3953206"/>
            <a:ext cx="491696" cy="65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60" name="Группа 59"/>
          <p:cNvGrpSpPr/>
          <p:nvPr/>
        </p:nvGrpSpPr>
        <p:grpSpPr>
          <a:xfrm>
            <a:off x="5850492" y="3730518"/>
            <a:ext cx="500066" cy="1088318"/>
            <a:chOff x="6326418" y="3857628"/>
            <a:chExt cx="500066" cy="1088318"/>
          </a:xfrm>
        </p:grpSpPr>
        <p:grpSp>
          <p:nvGrpSpPr>
            <p:cNvPr id="2065" name="Group 17"/>
            <p:cNvGrpSpPr>
              <a:grpSpLocks/>
            </p:cNvGrpSpPr>
            <p:nvPr/>
          </p:nvGrpSpPr>
          <p:grpSpPr bwMode="auto">
            <a:xfrm>
              <a:off x="6357950" y="3857628"/>
              <a:ext cx="344487" cy="621527"/>
              <a:chOff x="9757" y="3167"/>
              <a:chExt cx="681" cy="847"/>
            </a:xfrm>
          </p:grpSpPr>
          <p:sp>
            <p:nvSpPr>
              <p:cNvPr id="2066" name="Text Box 18"/>
              <p:cNvSpPr txBox="1">
                <a:spLocks noChangeArrowheads="1"/>
              </p:cNvSpPr>
              <p:nvPr/>
            </p:nvSpPr>
            <p:spPr bwMode="auto">
              <a:xfrm>
                <a:off x="9757" y="3461"/>
                <a:ext cx="68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7" name="Text Box 19"/>
              <p:cNvSpPr txBox="1">
                <a:spLocks noChangeArrowheads="1"/>
              </p:cNvSpPr>
              <p:nvPr/>
            </p:nvSpPr>
            <p:spPr bwMode="auto">
              <a:xfrm>
                <a:off x="9758" y="3167"/>
                <a:ext cx="680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</a:t>
                </a:r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8" name="Line 20"/>
              <p:cNvSpPr>
                <a:spLocks noChangeShapeType="1"/>
              </p:cNvSpPr>
              <p:nvPr/>
            </p:nvSpPr>
            <p:spPr bwMode="auto">
              <a:xfrm>
                <a:off x="9893" y="4014"/>
                <a:ext cx="53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9" name="Text Box 4"/>
            <p:cNvSpPr txBox="1">
              <a:spLocks noChangeArrowheads="1"/>
            </p:cNvSpPr>
            <p:nvPr/>
          </p:nvSpPr>
          <p:spPr bwMode="auto">
            <a:xfrm>
              <a:off x="6326418" y="4374442"/>
              <a:ext cx="500066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3600" b="1" dirty="0" smtClean="0">
                  <a:solidFill>
                    <a:srgbClr val="FF0000"/>
                  </a:solidFill>
                  <a:sym typeface="Symbol"/>
                </a:rPr>
                <a:t></a:t>
              </a:r>
              <a:endParaRPr lang="ru-RU" sz="3600" dirty="0" smtClean="0">
                <a:solidFill>
                  <a:srgbClr val="FF0000"/>
                </a:solidFill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2743272" y="4759461"/>
            <a:ext cx="1037776" cy="106206"/>
          </a:xfrm>
          <a:prstGeom prst="line">
            <a:avLst/>
          </a:prstGeom>
          <a:ln w="381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 flipH="1" flipV="1">
            <a:off x="2769528" y="4804330"/>
            <a:ext cx="980475" cy="87204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Дуга 66"/>
          <p:cNvSpPr/>
          <p:nvPr/>
        </p:nvSpPr>
        <p:spPr>
          <a:xfrm rot="21121477">
            <a:off x="3225105" y="4429132"/>
            <a:ext cx="266702" cy="142876"/>
          </a:xfrm>
          <a:prstGeom prst="arc">
            <a:avLst>
              <a:gd name="adj1" fmla="val 12170547"/>
              <a:gd name="adj2" fmla="val 0"/>
            </a:avLst>
          </a:prstGeom>
          <a:ln w="44450">
            <a:solidFill>
              <a:srgbClr val="000099"/>
            </a:solidFill>
            <a:headEnd type="stealth" w="sm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3214678" y="3811480"/>
            <a:ext cx="428628" cy="54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840126" y="105638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запах…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928926" y="1714488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"в холодильник"!!!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43372" y="1008796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сладкий…</a:t>
            </a:r>
            <a:endParaRPr lang="ru-RU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614336" y="1071546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спайка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43306" y="2214554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(толкают невидимки)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7" name="AutoShape 29"/>
          <p:cNvSpPr>
            <a:spLocks noChangeArrowheads="1"/>
          </p:cNvSpPr>
          <p:nvPr/>
        </p:nvSpPr>
        <p:spPr bwMode="auto">
          <a:xfrm rot="986842">
            <a:off x="5643570" y="5643578"/>
            <a:ext cx="2857520" cy="596902"/>
          </a:xfrm>
          <a:prstGeom prst="wedgeRoundRectCallout">
            <a:avLst>
              <a:gd name="adj1" fmla="val -19720"/>
              <a:gd name="adj2" fmla="val -196895"/>
              <a:gd name="adj3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 3k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4348" y="285728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b="1" cap="all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22932" y="247982"/>
            <a:ext cx="652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Двигаются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хаотически</a:t>
            </a: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 rot="934641">
            <a:off x="7306007" y="4620547"/>
            <a:ext cx="1071570" cy="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-!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3286116" y="4214819"/>
            <a:ext cx="71438" cy="71438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3199856" y="3828732"/>
            <a:ext cx="428628" cy="54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0954 -0.00231 C 0.01163 -0.00254 0.01441 -0.00208 0.01684 -0.00046 C 0.01961 0.00162 0.02152 0.00394 0.02309 0.00718 L 0.0276 0.01899 " pathEditMode="relative" rAng="1593903" ptsTypes="FffFF">
                                      <p:cBhvr>
                                        <p:cTn id="1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5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125 -0.00671 C 0.01493 -0.0081 0.01875 -0.00787 0.02205 -0.00694 C 0.02639 -0.00602 0.02934 -0.00393 0.03142 -0.00139 L 0.04114 0.01227 " pathEditMode="relative" rAng="756754" ptsTypes="FffFF">
                                      <p:cBhvr>
                                        <p:cTn id="14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2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4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3" grpId="0"/>
      <p:bldP spid="4" grpId="0"/>
      <p:bldP spid="5" grpId="0"/>
      <p:bldP spid="12" grpId="0" animBg="1"/>
      <p:bldP spid="14" grpId="0" animBg="1"/>
      <p:bldP spid="32" grpId="0"/>
      <p:bldP spid="39" grpId="0" animBg="1"/>
      <p:bldP spid="40" grpId="0"/>
      <p:bldP spid="57" grpId="0"/>
      <p:bldP spid="58" grpId="0"/>
      <p:bldP spid="67" grpId="0" animBg="1"/>
      <p:bldP spid="68" grpId="0"/>
      <p:bldP spid="69" grpId="0"/>
      <p:bldP spid="70" grpId="0"/>
      <p:bldP spid="71" grpId="0"/>
      <p:bldP spid="72" grpId="0"/>
      <p:bldP spid="74" grpId="0"/>
      <p:bldP spid="2077" grpId="0" animBg="1"/>
      <p:bldP spid="41" grpId="0"/>
      <p:bldP spid="41" grpId="1"/>
      <p:bldP spid="41" grpId="2"/>
      <p:bldP spid="41" grpId="3"/>
      <p:bldP spid="43" grpId="0"/>
      <p:bldP spid="46" grpId="0" animBg="1"/>
      <p:bldP spid="46" grpId="1" animBg="1"/>
      <p:bldP spid="47" grpId="0"/>
      <p:bldP spid="4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500034" y="71414"/>
            <a:ext cx="5143536" cy="642942"/>
          </a:xfrm>
          <a:prstGeom prst="round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00034" y="-24"/>
            <a:ext cx="292895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III.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928231" y="1742534"/>
            <a:ext cx="2929389" cy="2378932"/>
            <a:chOff x="996" y="6771"/>
            <a:chExt cx="2374" cy="1869"/>
          </a:xfrm>
        </p:grpSpPr>
        <p:sp>
          <p:nvSpPr>
            <p:cNvPr id="3077" name="Line 5"/>
            <p:cNvSpPr>
              <a:spLocks noChangeShapeType="1"/>
            </p:cNvSpPr>
            <p:nvPr/>
          </p:nvSpPr>
          <p:spPr bwMode="auto">
            <a:xfrm>
              <a:off x="1195" y="6771"/>
              <a:ext cx="0" cy="186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>
              <a:off x="996" y="8548"/>
              <a:ext cx="237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1652557" y="3580627"/>
            <a:ext cx="945203" cy="935535"/>
          </a:xfrm>
          <a:prstGeom prst="ellipse">
            <a:avLst/>
          </a:prstGeom>
          <a:noFill/>
          <a:ln w="38100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rc 8"/>
          <p:cNvSpPr>
            <a:spLocks/>
          </p:cNvSpPr>
          <p:nvPr/>
        </p:nvSpPr>
        <p:spPr bwMode="auto">
          <a:xfrm>
            <a:off x="760414" y="3603263"/>
            <a:ext cx="873634" cy="916443"/>
          </a:xfrm>
          <a:custGeom>
            <a:avLst/>
            <a:gdLst>
              <a:gd name="G0" fmla="+- 12786 0 0"/>
              <a:gd name="G1" fmla="+- 21600 0 0"/>
              <a:gd name="G2" fmla="+- 21600 0 0"/>
              <a:gd name="T0" fmla="*/ 2799 w 34386"/>
              <a:gd name="T1" fmla="*/ 2448 h 43200"/>
              <a:gd name="T2" fmla="*/ 0 w 34386"/>
              <a:gd name="T3" fmla="*/ 39010 h 43200"/>
              <a:gd name="T4" fmla="*/ 12786 w 3438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386" h="43200" fill="none" extrusionOk="0">
                <a:moveTo>
                  <a:pt x="2798" y="2447"/>
                </a:moveTo>
                <a:cubicBezTo>
                  <a:pt x="5882" y="839"/>
                  <a:pt x="9308" y="-1"/>
                  <a:pt x="12786" y="0"/>
                </a:cubicBezTo>
                <a:cubicBezTo>
                  <a:pt x="24715" y="0"/>
                  <a:pt x="34386" y="9670"/>
                  <a:pt x="34386" y="21600"/>
                </a:cubicBezTo>
                <a:cubicBezTo>
                  <a:pt x="34386" y="33529"/>
                  <a:pt x="24715" y="43200"/>
                  <a:pt x="12786" y="43200"/>
                </a:cubicBezTo>
                <a:cubicBezTo>
                  <a:pt x="8186" y="43200"/>
                  <a:pt x="3707" y="41731"/>
                  <a:pt x="0" y="39009"/>
                </a:cubicBezTo>
              </a:path>
              <a:path w="34386" h="43200" stroke="0" extrusionOk="0">
                <a:moveTo>
                  <a:pt x="2798" y="2447"/>
                </a:moveTo>
                <a:cubicBezTo>
                  <a:pt x="5882" y="839"/>
                  <a:pt x="9308" y="-1"/>
                  <a:pt x="12786" y="0"/>
                </a:cubicBezTo>
                <a:cubicBezTo>
                  <a:pt x="24715" y="0"/>
                  <a:pt x="34386" y="9670"/>
                  <a:pt x="34386" y="21600"/>
                </a:cubicBezTo>
                <a:cubicBezTo>
                  <a:pt x="34386" y="33529"/>
                  <a:pt x="24715" y="43200"/>
                  <a:pt x="12786" y="43200"/>
                </a:cubicBezTo>
                <a:cubicBezTo>
                  <a:pt x="8186" y="43200"/>
                  <a:pt x="3707" y="41731"/>
                  <a:pt x="0" y="39009"/>
                </a:cubicBezTo>
                <a:lnTo>
                  <a:pt x="12786" y="21600"/>
                </a:lnTo>
                <a:close/>
              </a:path>
            </a:pathLst>
          </a:custGeom>
          <a:noFill/>
          <a:ln w="412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1571117" y="1977850"/>
            <a:ext cx="2043416" cy="3215186"/>
            <a:chOff x="1517" y="6939"/>
            <a:chExt cx="1656" cy="2526"/>
          </a:xfrm>
        </p:grpSpPr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1517" y="6939"/>
              <a:ext cx="556" cy="2222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3" name="Arc 11"/>
            <p:cNvSpPr>
              <a:spLocks/>
            </p:cNvSpPr>
            <p:nvPr/>
          </p:nvSpPr>
          <p:spPr bwMode="auto">
            <a:xfrm rot="9817141">
              <a:off x="2113" y="9086"/>
              <a:ext cx="319" cy="379"/>
            </a:xfrm>
            <a:custGeom>
              <a:avLst/>
              <a:gdLst>
                <a:gd name="G0" fmla="+- 14337 0 0"/>
                <a:gd name="G1" fmla="+- 21600 0 0"/>
                <a:gd name="G2" fmla="+- 21600 0 0"/>
                <a:gd name="T0" fmla="*/ 0 w 35937"/>
                <a:gd name="T1" fmla="*/ 5444 h 21600"/>
                <a:gd name="T2" fmla="*/ 35937 w 35937"/>
                <a:gd name="T3" fmla="*/ 21600 h 21600"/>
                <a:gd name="T4" fmla="*/ 14337 w 3593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937" h="21600" fill="none" extrusionOk="0">
                  <a:moveTo>
                    <a:pt x="0" y="5444"/>
                  </a:moveTo>
                  <a:cubicBezTo>
                    <a:pt x="3952" y="1936"/>
                    <a:pt x="9053" y="-1"/>
                    <a:pt x="14337" y="0"/>
                  </a:cubicBezTo>
                  <a:cubicBezTo>
                    <a:pt x="26266" y="0"/>
                    <a:pt x="35937" y="9670"/>
                    <a:pt x="35937" y="21600"/>
                  </a:cubicBezTo>
                </a:path>
                <a:path w="35937" h="21600" stroke="0" extrusionOk="0">
                  <a:moveTo>
                    <a:pt x="0" y="5444"/>
                  </a:moveTo>
                  <a:cubicBezTo>
                    <a:pt x="3952" y="1936"/>
                    <a:pt x="9053" y="-1"/>
                    <a:pt x="14337" y="0"/>
                  </a:cubicBezTo>
                  <a:cubicBezTo>
                    <a:pt x="26266" y="0"/>
                    <a:pt x="35937" y="9670"/>
                    <a:pt x="35937" y="21600"/>
                  </a:cubicBezTo>
                  <a:lnTo>
                    <a:pt x="14337" y="21600"/>
                  </a:lnTo>
                  <a:close/>
                </a:path>
              </a:pathLst>
            </a:custGeom>
            <a:noFill/>
            <a:ln w="539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4" name="Arc 12"/>
            <p:cNvSpPr>
              <a:spLocks/>
            </p:cNvSpPr>
            <p:nvPr/>
          </p:nvSpPr>
          <p:spPr bwMode="auto">
            <a:xfrm rot="11105323" flipV="1">
              <a:off x="2486" y="8592"/>
              <a:ext cx="687" cy="77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39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14348" y="1474871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0430" y="3975201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dirty="0" smtClean="0"/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41776" y="3857628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3174" y="1121070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близко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5298" y="1680699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дрожат в строю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07548" y="1419073"/>
            <a:ext cx="1750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сильное                    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714480" y="1263946"/>
            <a:ext cx="798516" cy="9286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2058972" y="2621268"/>
            <a:ext cx="798516" cy="9286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00364" y="254983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близко  </a:t>
            </a:r>
            <a:endParaRPr lang="ru-RU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3562" y="2831528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слабое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6716" y="3187031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толкучка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3261802" y="4502594"/>
            <a:ext cx="714380" cy="9286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52620" y="4681847"/>
            <a:ext cx="2405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Очень слабое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2620" y="4253219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далеко                                       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38972" y="5110475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бильярд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4678" y="752757"/>
            <a:ext cx="3143272" cy="46166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сжать… растянуть…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1071538" y="-71462"/>
            <a:ext cx="471490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4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заимодействуют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3" presetClass="emph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1706"/>
                                      </p:to>
                                    </p:animClr>
                                    <p:animClr clrSpc="rgb" dir="cw">
                                      <p:cBhvr>
                                        <p:cTn id="13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1706"/>
                                      </p:to>
                                    </p:animClr>
                                    <p:set>
                                      <p:cBhvr>
                                        <p:cTn id="13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 animBg="1"/>
      <p:bldP spid="13" grpId="0"/>
      <p:bldP spid="14" grpId="0"/>
      <p:bldP spid="15" grpId="0"/>
      <p:bldP spid="16" grpId="0"/>
      <p:bldP spid="17" grpId="0"/>
      <p:bldP spid="18" grpId="0"/>
      <p:bldP spid="3085" grpId="0" animBg="1"/>
      <p:bldP spid="20" grpId="0" animBg="1"/>
      <p:bldP spid="21" grpId="0"/>
      <p:bldP spid="22" grpId="0"/>
      <p:bldP spid="23" grpId="0"/>
      <p:bldP spid="25" grpId="0" animBg="1"/>
      <p:bldP spid="26" grpId="0"/>
      <p:bldP spid="27" grpId="0"/>
      <p:bldP spid="28" grpId="0"/>
      <p:bldP spid="29" grpId="0" animBg="1"/>
      <p:bldP spid="30" grpId="0"/>
      <p:bldP spid="30" grpId="1"/>
      <p:bldP spid="30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перфолента 21"/>
          <p:cNvSpPr/>
          <p:nvPr/>
        </p:nvSpPr>
        <p:spPr>
          <a:xfrm>
            <a:off x="2143108" y="4833258"/>
            <a:ext cx="3547802" cy="1714512"/>
          </a:xfrm>
          <a:prstGeom prst="flowChartPunchedTape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0034" y="285728"/>
            <a:ext cx="2500330" cy="1071570"/>
          </a:xfrm>
          <a:prstGeom prst="rect">
            <a:avLst/>
          </a:prstGeom>
          <a:solidFill>
            <a:srgbClr val="00B050">
              <a:alpha val="3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 моль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4800" b="1" i="0" u="sng" strike="noStrike" cap="none" normalizeH="0" baseline="-2500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2643182"/>
            <a:ext cx="4143404" cy="769441"/>
          </a:xfrm>
          <a:prstGeom prst="rect">
            <a:avLst/>
          </a:prstGeom>
          <a:solidFill>
            <a:srgbClr val="FFFF00">
              <a:alpha val="47000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 (18 г/моль)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571876"/>
            <a:ext cx="3857652" cy="707886"/>
          </a:xfrm>
          <a:prstGeom prst="rect">
            <a:avLst/>
          </a:prstGeom>
          <a:solidFill>
            <a:srgbClr val="0033CC">
              <a:alpha val="29000"/>
            </a:srgbClr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Кол-во </a:t>
            </a:r>
            <a:r>
              <a:rPr lang="ru-RU" sz="4000" b="1" u="sng" dirty="0" err="1" smtClean="0">
                <a:latin typeface="Times New Roman" pitchFamily="18" charset="0"/>
                <a:cs typeface="Times New Roman" pitchFamily="18" charset="0"/>
              </a:rPr>
              <a:t>в-ва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5143504" y="1142984"/>
            <a:ext cx="3625864" cy="1357322"/>
            <a:chOff x="4642" y="7216"/>
            <a:chExt cx="1334" cy="460"/>
          </a:xfrm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4642" y="7216"/>
              <a:ext cx="445" cy="460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5086" y="7216"/>
              <a:ext cx="445" cy="460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5531" y="7216"/>
              <a:ext cx="445" cy="460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214546" y="5214950"/>
            <a:ext cx="100013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4473266" y="4900432"/>
            <a:ext cx="1110222" cy="1243212"/>
            <a:chOff x="9757" y="2765"/>
            <a:chExt cx="725" cy="1493"/>
          </a:xfrm>
        </p:grpSpPr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9802" y="3461"/>
              <a:ext cx="680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sz="40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9793" y="2765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>
              <a:off x="9757" y="3537"/>
              <a:ext cx="53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08" name="Group 12"/>
          <p:cNvGrpSpPr>
            <a:grpSpLocks/>
          </p:cNvGrpSpPr>
          <p:nvPr/>
        </p:nvGrpSpPr>
        <p:grpSpPr bwMode="auto">
          <a:xfrm>
            <a:off x="3161449" y="5017790"/>
            <a:ext cx="371804" cy="758016"/>
            <a:chOff x="9433" y="2778"/>
            <a:chExt cx="735" cy="1033"/>
          </a:xfrm>
        </p:grpSpPr>
        <p:sp>
          <p:nvSpPr>
            <p:cNvPr id="4109" name="Text Box 13"/>
            <p:cNvSpPr txBox="1">
              <a:spLocks noChangeArrowheads="1"/>
            </p:cNvSpPr>
            <p:nvPr/>
          </p:nvSpPr>
          <p:spPr bwMode="auto">
            <a:xfrm>
              <a:off x="9433" y="3443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0" name="Text Box 14"/>
            <p:cNvSpPr txBox="1">
              <a:spLocks noChangeArrowheads="1"/>
            </p:cNvSpPr>
            <p:nvPr/>
          </p:nvSpPr>
          <p:spPr bwMode="auto">
            <a:xfrm>
              <a:off x="9488" y="2778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3250712" y="5599436"/>
            <a:ext cx="54248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786182" y="5214950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86380" y="1428736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918546">
            <a:off x="6496558" y="1486653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20552189">
            <a:off x="7676245" y="1279935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3000364" y="285727"/>
            <a:ext cx="4786346" cy="1071570"/>
          </a:xfrm>
          <a:prstGeom prst="rect">
            <a:avLst/>
          </a:prstGeom>
          <a:solidFill>
            <a:srgbClr val="00B050">
              <a:alpha val="3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6,02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0" lang="ru-RU" sz="48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23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48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4800" b="1" i="0" u="sng" strike="noStrike" cap="none" normalizeH="0" baseline="-2500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8596" y="1857364"/>
            <a:ext cx="4643470" cy="769441"/>
          </a:xfrm>
          <a:prstGeom prst="rect">
            <a:avLst/>
          </a:prstGeom>
          <a:solidFill>
            <a:srgbClr val="FFFF00">
              <a:alpha val="47000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ru-RU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олярная масса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286248" y="3643314"/>
            <a:ext cx="4714908" cy="707886"/>
          </a:xfrm>
          <a:prstGeom prst="rect">
            <a:avLst/>
          </a:prstGeom>
          <a:solidFill>
            <a:srgbClr val="0033CC">
              <a:alpha val="29000"/>
            </a:srgbClr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… кол-во  молей (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10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098" grpId="0" animBg="1"/>
      <p:bldP spid="4" grpId="0" animBg="1"/>
      <p:bldP spid="5" grpId="0" animBg="1"/>
      <p:bldP spid="4103" grpId="0"/>
      <p:bldP spid="21" grpId="0"/>
      <p:bldP spid="23" grpId="0"/>
      <p:bldP spid="23" grpId="1"/>
      <p:bldP spid="23" grpId="2"/>
      <p:bldP spid="23" grpId="3"/>
      <p:bldP spid="24" grpId="0"/>
      <p:bldP spid="24" grpId="1"/>
      <p:bldP spid="24" grpId="2"/>
      <p:bldP spid="24" grpId="3"/>
      <p:bldP spid="25" grpId="0"/>
      <p:bldP spid="25" grpId="1"/>
      <p:bldP spid="25" grpId="2"/>
      <p:bldP spid="25" grpId="3"/>
      <p:bldP spid="26" grpId="0" animBg="1"/>
      <p:bldP spid="26" grpId="1" animBg="1"/>
      <p:bldP spid="27" grpId="0" animBg="1"/>
      <p:bldP spid="27" grpId="1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4095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000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10  класс  (МКТ) </a:t>
            </a:r>
            <a:endParaRPr lang="ru-RU" sz="1000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-214346" y="214290"/>
            <a:ext cx="9144000" cy="3786214"/>
          </a:xfrm>
        </p:spPr>
        <p:txBody>
          <a:bodyPr/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 </a:t>
            </a:r>
            <a:endParaRPr lang="ru-RU" sz="14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500042"/>
          <a:ext cx="9144000" cy="5929354"/>
        </p:xfrm>
        <a:graphic>
          <a:graphicData uri="http://schemas.openxmlformats.org/drawingml/2006/table">
            <a:tbl>
              <a:tblPr/>
              <a:tblGrid>
                <a:gridCol w="8107924"/>
                <a:gridCol w="1036076"/>
              </a:tblGrid>
              <a:tr h="5270537"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Консультация по </a:t>
                      </a:r>
                      <a:r>
                        <a:rPr lang="ru-RU" sz="2800" u="none" strike="noStrike" dirty="0" smtClean="0">
                          <a:latin typeface="Times New Roman"/>
                          <a:ea typeface="Times New Roman"/>
                        </a:rPr>
                        <a:t>гр.6/бр№1</a:t>
                      </a:r>
                      <a:endParaRPr lang="ru-RU" sz="2800" u="none" strike="noStrike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800" u="none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«Все знают, что тела состоят из молекул, но кто их видел? Нет тела сплошные!!!»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Эвристическая беседа по теме с  решением поставленной проблемы, демонстрациями и заполнением справочника №1.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800" u="none" strike="noStrike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Повторение материала темы по опорному конспекту и акцентуацией сложных моментов</a:t>
                      </a: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5. Первичная 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обратная связь по вопросам из учебника </a:t>
                      </a:r>
                      <a:r>
                        <a:rPr lang="ru-RU" sz="4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стр. </a:t>
                      </a:r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150,153, 157, 160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 стр. </a:t>
                      </a:r>
                      <a:r>
                        <a:rPr lang="ru-RU" sz="2800" dirty="0" smtClean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  <a:t>11, 13, 14, 17, 35.</a:t>
                      </a:r>
                      <a:endParaRPr lang="ru-RU" sz="28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20м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800" b="1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Д.З.          $$ 1 -5, 12.  Т. №1.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 l="31876" t="34773" r="13408" b="62844"/>
          <a:stretch>
            <a:fillRect/>
          </a:stretch>
        </p:blipFill>
        <p:spPr bwMode="auto">
          <a:xfrm>
            <a:off x="681890" y="-24"/>
            <a:ext cx="8676456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146663" y="57148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71802" y="1298400"/>
            <a:ext cx="122413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V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126107" y="1054942"/>
            <a:ext cx="676740" cy="1070748"/>
            <a:chOff x="9488" y="2778"/>
            <a:chExt cx="853" cy="1049"/>
          </a:xfrm>
        </p:grpSpPr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9524" y="3247"/>
              <a:ext cx="635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9488" y="2778"/>
              <a:ext cx="853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143372" y="1714488"/>
            <a:ext cx="54248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930594" y="700515"/>
            <a:ext cx="100013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7877497" y="503355"/>
            <a:ext cx="371804" cy="758016"/>
            <a:chOff x="9433" y="2778"/>
            <a:chExt cx="735" cy="1033"/>
          </a:xfrm>
        </p:grpSpPr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9433" y="3443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9488" y="2778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7929586" y="1142984"/>
            <a:ext cx="54248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6578" y="1629779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20688"/>
            <a:ext cx="2627784" cy="2246769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моль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 =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12моль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365240" y="2315136"/>
            <a:ext cx="122413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V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5419541" y="2071678"/>
            <a:ext cx="1224161" cy="1070748"/>
            <a:chOff x="9488" y="2778"/>
            <a:chExt cx="1543" cy="1049"/>
          </a:xfrm>
        </p:grpSpPr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9851" y="3247"/>
              <a:ext cx="635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9488" y="2778"/>
              <a:ext cx="1543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4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·</a:t>
              </a:r>
              <a:r>
                <a:rPr lang="ru-RU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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5525135" y="2694042"/>
            <a:ext cx="82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67438" y="2143116"/>
            <a:ext cx="2376264" cy="10081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500826" y="2214554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7143767" y="2571744"/>
            <a:ext cx="1584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071810"/>
            <a:ext cx="864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Ответ: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164304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1-1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стр.8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5" grpId="0"/>
      <p:bldP spid="16" grpId="0" animBg="1"/>
      <p:bldP spid="17" grpId="0"/>
      <p:bldP spid="22" grpId="0" animBg="1"/>
      <p:bldP spid="23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положения МКТ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можно доказать на основе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испарения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жидкостей,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диффузии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броуновского движения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1,2,3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положения МКТ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объясняют распространение запахов?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1,2,3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Какое количество вещества содержится в 4 граммах водорода?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1-4.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Определите молярную массу воды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1-5.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Определите количество вещества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содержащихся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22 кг  СО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1-6.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сосуде находится 0,5 моль азота. Сколько примерно молекул азота в сосуде?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0,5·10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3•10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6·10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1-7.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Какую площадь может занять капля оливкового масла объемом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0,02 см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расплывании ее на поверхности воды?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=1,7 10</a:t>
            </a:r>
            <a:r>
              <a:rPr kumimoji="0" lang="ru-RU" sz="2400" b="1" i="1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-7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см? 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632214" y="2571744"/>
            <a:ext cx="100013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7890934" y="2328664"/>
            <a:ext cx="1110222" cy="1243212"/>
            <a:chOff x="9757" y="2765"/>
            <a:chExt cx="725" cy="1493"/>
          </a:xfrm>
        </p:grpSpPr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9802" y="3461"/>
              <a:ext cx="680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sz="40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9793" y="2765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9757" y="3537"/>
              <a:ext cx="53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6579117" y="2374584"/>
            <a:ext cx="371804" cy="758016"/>
            <a:chOff x="9433" y="2778"/>
            <a:chExt cx="735" cy="1033"/>
          </a:xfrm>
        </p:grpSpPr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9433" y="3443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9488" y="2778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203850" y="2585392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6537372" y="2979106"/>
            <a:ext cx="81161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5174" y="6273225"/>
            <a:ext cx="192882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стр.8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uiExpand="1" build="p"/>
      <p:bldP spid="3" grpId="0"/>
      <p:bldP spid="11" grpId="0"/>
      <p:bldP spid="12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 l="28711" t="20507" r="7421" b="73634"/>
          <a:stretch>
            <a:fillRect/>
          </a:stretch>
        </p:blipFill>
        <p:spPr bwMode="auto">
          <a:xfrm>
            <a:off x="0" y="-24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643174" y="1000108"/>
            <a:ext cx="4248472" cy="707886"/>
          </a:xfrm>
          <a:prstGeom prst="rect">
            <a:avLst/>
          </a:prstGeom>
          <a:solidFill>
            <a:schemeClr val="bg1">
              <a:alpha val="29000"/>
            </a:schemeClr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Кол-во </a:t>
            </a:r>
            <a:r>
              <a:rPr lang="ru-RU" sz="4000" b="1" u="sng" dirty="0" err="1" smtClean="0">
                <a:latin typeface="Times New Roman" pitchFamily="18" charset="0"/>
                <a:cs typeface="Times New Roman" pitchFamily="18" charset="0"/>
              </a:rPr>
              <a:t>в-ва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29092" y="1643050"/>
            <a:ext cx="4714908" cy="707886"/>
          </a:xfrm>
          <a:prstGeom prst="rect">
            <a:avLst/>
          </a:prstGeom>
          <a:solidFill>
            <a:srgbClr val="0033CC">
              <a:alpha val="29000"/>
            </a:srgbClr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… кол-во  молей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266110" y="2546040"/>
            <a:ext cx="100013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213015" y="2348880"/>
            <a:ext cx="583252" cy="1008242"/>
            <a:chOff x="9433" y="2778"/>
            <a:chExt cx="1153" cy="1374"/>
          </a:xfrm>
        </p:grpSpPr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9433" y="3443"/>
              <a:ext cx="1153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9488" y="2778"/>
              <a:ext cx="1098" cy="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5253655" y="2948094"/>
            <a:ext cx="54248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052736"/>
            <a:ext cx="2627784" cy="3293209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моль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Hg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/>
              <a:t>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Hg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моль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Hg</a:t>
            </a: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Hg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926176" y="3356992"/>
            <a:ext cx="1512168" cy="1008242"/>
            <a:chOff x="9433" y="2778"/>
            <a:chExt cx="1153" cy="1374"/>
          </a:xfrm>
        </p:grpSpPr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9433" y="3443"/>
              <a:ext cx="1153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9488" y="2778"/>
              <a:ext cx="988" cy="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4000496" y="3958764"/>
            <a:ext cx="1296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6046885" y="2530179"/>
            <a:ext cx="100013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6993790" y="2333019"/>
            <a:ext cx="583252" cy="1008242"/>
            <a:chOff x="9433" y="2778"/>
            <a:chExt cx="1153" cy="1374"/>
          </a:xfrm>
        </p:grpSpPr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9433" y="3443"/>
              <a:ext cx="1153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9488" y="2778"/>
              <a:ext cx="1098" cy="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7034430" y="2932233"/>
            <a:ext cx="54248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3350112" y="3579856"/>
            <a:ext cx="79208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2774048" y="3285293"/>
            <a:ext cx="943927" cy="1152066"/>
            <a:chOff x="9276" y="2626"/>
            <a:chExt cx="1866" cy="1570"/>
          </a:xfrm>
        </p:grpSpPr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9291" y="3247"/>
              <a:ext cx="1851" cy="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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Al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9276" y="2626"/>
              <a:ext cx="1722" cy="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4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</a:t>
              </a:r>
              <a:r>
                <a:rPr lang="en-US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Hg</a:t>
              </a:r>
              <a:r>
                <a:rPr lang="en-US" sz="28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Line 11"/>
          <p:cNvSpPr>
            <a:spLocks noChangeShapeType="1"/>
          </p:cNvSpPr>
          <p:nvPr/>
        </p:nvSpPr>
        <p:spPr bwMode="auto">
          <a:xfrm>
            <a:off x="2928926" y="3996047"/>
            <a:ext cx="54248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5204286" y="3549866"/>
            <a:ext cx="79208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5798386" y="3359551"/>
            <a:ext cx="1728567" cy="1149866"/>
            <a:chOff x="9433" y="2778"/>
            <a:chExt cx="1318" cy="1567"/>
          </a:xfrm>
        </p:grpSpPr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9433" y="3443"/>
              <a:ext cx="1263" cy="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 </a:t>
              </a: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·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V </a:t>
              </a:r>
              <a:endPara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14"/>
            <p:cNvSpPr txBox="1">
              <a:spLocks noChangeArrowheads="1"/>
            </p:cNvSpPr>
            <p:nvPr/>
          </p:nvSpPr>
          <p:spPr bwMode="auto">
            <a:xfrm>
              <a:off x="9488" y="2778"/>
              <a:ext cx="1263" cy="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·</a:t>
              </a:r>
              <a:r>
                <a:rPr lang="en-US" sz="40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V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Line 11"/>
          <p:cNvSpPr>
            <a:spLocks noChangeShapeType="1"/>
          </p:cNvSpPr>
          <p:nvPr/>
        </p:nvSpPr>
        <p:spPr bwMode="auto">
          <a:xfrm>
            <a:off x="5990644" y="3956206"/>
            <a:ext cx="1296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374448" y="3429000"/>
            <a:ext cx="432048" cy="504056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892637" y="3993489"/>
            <a:ext cx="432048" cy="504056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7215206" y="3570458"/>
            <a:ext cx="792088" cy="62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5072074"/>
            <a:ext cx="864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Ответ: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86578" y="6150114"/>
            <a:ext cx="235742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1-2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стр.8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0"/>
            <a:ext cx="121441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7" grpId="0"/>
      <p:bldP spid="22" grpId="0" animBg="1"/>
      <p:bldP spid="27" grpId="0"/>
      <p:bldP spid="33" grpId="0"/>
      <p:bldP spid="41" grpId="0"/>
      <p:bldP spid="46" grpId="0" animBg="1"/>
      <p:bldP spid="47" grpId="0" animBg="1"/>
      <p:bldP spid="48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 l="28711" t="73531" r="7421" b="9912"/>
          <a:stretch>
            <a:fillRect/>
          </a:stretch>
        </p:blipFill>
        <p:spPr bwMode="auto">
          <a:xfrm>
            <a:off x="71406" y="142852"/>
            <a:ext cx="91440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1988840"/>
            <a:ext cx="3419872" cy="2246769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=20·10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·10м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=0,01г=10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20см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2·10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г/моль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-?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=6,02·10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23538" y="1886130"/>
            <a:ext cx="100013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782258" y="1571612"/>
            <a:ext cx="1110222" cy="1243212"/>
            <a:chOff x="9757" y="2765"/>
            <a:chExt cx="725" cy="1493"/>
          </a:xfrm>
        </p:grpSpPr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9802" y="3461"/>
              <a:ext cx="680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sz="40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9793" y="2765"/>
              <a:ext cx="680" cy="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9757" y="3537"/>
              <a:ext cx="53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6470441" y="1688970"/>
            <a:ext cx="371804" cy="758016"/>
            <a:chOff x="9433" y="2778"/>
            <a:chExt cx="735" cy="1033"/>
          </a:xfrm>
        </p:grpSpPr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9433" y="3443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9488" y="2778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6559704" y="2270616"/>
            <a:ext cx="54248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095174" y="1886130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477440" y="2924944"/>
            <a:ext cx="129614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4411962" y="2650835"/>
            <a:ext cx="1528190" cy="1201232"/>
            <a:chOff x="9374" y="2613"/>
            <a:chExt cx="3021" cy="1637"/>
          </a:xfrm>
        </p:grpSpPr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9433" y="3443"/>
              <a:ext cx="1423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9374" y="2613"/>
              <a:ext cx="3021" cy="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000" b="1" baseline="-25000" dirty="0" err="1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40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4531072" y="3353558"/>
            <a:ext cx="1116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411760" y="4120814"/>
            <a:ext cx="129614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3424990" y="3811944"/>
            <a:ext cx="1944004" cy="1345057"/>
            <a:chOff x="9374" y="2613"/>
            <a:chExt cx="3843" cy="1833"/>
          </a:xfrm>
        </p:grpSpPr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9433" y="3443"/>
              <a:ext cx="3500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4000" b="1" baseline="-25000" dirty="0" smtClean="0">
                  <a:latin typeface="Times New Roman" pitchFamily="18" charset="0"/>
                  <a:cs typeface="Times New Roman" pitchFamily="18" charset="0"/>
                </a:rPr>
                <a:t>общ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9374" y="2613"/>
              <a:ext cx="3843" cy="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000" b="1" baseline="-25000" dirty="0" err="1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40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4000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3544098" y="4514667"/>
            <a:ext cx="1116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076056" y="407707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12"/>
          <p:cNvGrpSpPr>
            <a:grpSpLocks/>
          </p:cNvGrpSpPr>
          <p:nvPr/>
        </p:nvGrpSpPr>
        <p:grpSpPr bwMode="auto">
          <a:xfrm>
            <a:off x="5508281" y="3932865"/>
            <a:ext cx="3528345" cy="1152801"/>
            <a:chOff x="9232" y="2809"/>
            <a:chExt cx="6975" cy="1571"/>
          </a:xfrm>
        </p:grpSpPr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9433" y="3573"/>
              <a:ext cx="6347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58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·10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-3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·20·10</a:t>
              </a:r>
              <a:r>
                <a:rPr lang="ru-RU" sz="2800" b="1" baseline="30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·10м</a:t>
              </a:r>
              <a:r>
                <a:rPr lang="ru-RU" sz="2800" b="1" baseline="30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9232" y="2809"/>
              <a:ext cx="6975" cy="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6,02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ru-RU" sz="24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ru-RU" sz="2600" baseline="30000" dirty="0" smtClean="0">
                  <a:latin typeface="Times New Roman" pitchFamily="18" charset="0"/>
                  <a:cs typeface="Times New Roman" pitchFamily="18" charset="0"/>
                </a:rPr>
                <a:t>-5</a:t>
              </a:r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кг</a:t>
              </a:r>
              <a:r>
                <a:rPr lang="ru-RU" sz="2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ru-RU" sz="2600" b="1" dirty="0" smtClean="0">
                  <a:latin typeface="Times New Roman" pitchFamily="18" charset="0"/>
                  <a:cs typeface="Times New Roman" pitchFamily="18" charset="0"/>
                </a:rPr>
                <a:t> 2·10</a:t>
              </a:r>
              <a:r>
                <a:rPr lang="en-US" sz="2600" b="1" baseline="30000" dirty="0" smtClean="0">
                  <a:latin typeface="Times New Roman" pitchFamily="18" charset="0"/>
                  <a:cs typeface="Times New Roman" pitchFamily="18" charset="0"/>
                </a:rPr>
                <a:t>-5</a:t>
              </a:r>
              <a:endPara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5699220" y="4491763"/>
            <a:ext cx="2664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539968" y="4016940"/>
            <a:ext cx="264280" cy="216024"/>
          </a:xfrm>
          <a:prstGeom prst="roundRect">
            <a:avLst/>
          </a:prstGeom>
          <a:noFill/>
          <a:ln w="952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178880" y="4005064"/>
            <a:ext cx="216024" cy="216024"/>
          </a:xfrm>
          <a:prstGeom prst="roundRect">
            <a:avLst/>
          </a:prstGeom>
          <a:noFill/>
          <a:ln w="952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445840" y="4014792"/>
            <a:ext cx="216024" cy="216024"/>
          </a:xfrm>
          <a:prstGeom prst="roundRect">
            <a:avLst/>
          </a:prstGeom>
          <a:noFill/>
          <a:ln w="952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516216" y="4581128"/>
            <a:ext cx="216024" cy="216024"/>
          </a:xfrm>
          <a:prstGeom prst="roundRect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678072" y="4581128"/>
            <a:ext cx="144016" cy="216024"/>
          </a:xfrm>
          <a:prstGeom prst="roundRect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527576" y="4576264"/>
            <a:ext cx="216024" cy="216024"/>
          </a:xfrm>
          <a:prstGeom prst="roundRect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5508104" y="5085184"/>
            <a:ext cx="2520280" cy="7920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шт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6201811"/>
            <a:ext cx="864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Ответ: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-71462"/>
            <a:ext cx="107153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86578" y="6150114"/>
            <a:ext cx="235742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1-3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стр.8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15" grpId="0"/>
      <p:bldP spid="20" grpId="0"/>
      <p:bldP spid="25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0"/>
              </a:spcAft>
            </a:pPr>
            <a:r>
              <a:rPr lang="ru-RU" sz="40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1.</a:t>
            </a:r>
            <a:r>
              <a:rPr lang="ru-RU" sz="4000" dirty="0" smtClean="0">
                <a:latin typeface="Times New Roman"/>
                <a:ea typeface="Times New Roman"/>
              </a:rPr>
              <a:t>Что можно доказать на основе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испарения </a:t>
            </a:r>
            <a:r>
              <a:rPr lang="ru-RU" sz="4000" dirty="0" smtClean="0">
                <a:latin typeface="Times New Roman"/>
                <a:ea typeface="Times New Roman"/>
              </a:rPr>
              <a:t>жидкостей,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диффузии</a:t>
            </a:r>
            <a:r>
              <a:rPr lang="ru-RU" sz="4000" dirty="0" smtClean="0">
                <a:latin typeface="Times New Roman"/>
                <a:ea typeface="Times New Roman"/>
              </a:rPr>
              <a:t>, </a:t>
            </a:r>
            <a:r>
              <a:rPr lang="ru-RU" sz="4000" b="1" i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броуновского движения</a:t>
            </a:r>
            <a:r>
              <a:rPr lang="ru-RU" sz="4000" dirty="0" smtClean="0">
                <a:latin typeface="Times New Roman"/>
                <a:ea typeface="Times New Roman"/>
              </a:rPr>
              <a:t>?</a:t>
            </a:r>
          </a:p>
          <a:p>
            <a:pPr marL="742950" indent="-742950">
              <a:spcAft>
                <a:spcPts val="0"/>
              </a:spcAft>
            </a:pPr>
            <a:endParaRPr lang="ru-RU" sz="40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rgbClr val="0014AC"/>
                </a:solidFill>
                <a:latin typeface="Times New Roman"/>
                <a:ea typeface="Times New Roman"/>
                <a:sym typeface="Symbol"/>
              </a:rPr>
              <a:t>2. </a:t>
            </a:r>
            <a:r>
              <a:rPr lang="ru-RU" sz="4000" dirty="0" smtClean="0">
                <a:latin typeface="Times New Roman"/>
                <a:ea typeface="Times New Roman"/>
              </a:rPr>
              <a:t>Какие явления объясняют распространение запахов?</a:t>
            </a:r>
          </a:p>
          <a:p>
            <a:pPr>
              <a:spcAft>
                <a:spcPts val="0"/>
              </a:spcAft>
            </a:pPr>
            <a:endParaRPr lang="ru-RU" sz="4000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3.  </a:t>
            </a:r>
            <a:r>
              <a:rPr lang="ru-RU" sz="4000" b="1" dirty="0" smtClean="0">
                <a:latin typeface="Times New Roman"/>
                <a:ea typeface="Times New Roman"/>
              </a:rPr>
              <a:t>Какое количество вещества содержится в </a:t>
            </a:r>
            <a:r>
              <a:rPr lang="ru-RU" sz="40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8 граммах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водорода</a:t>
            </a:r>
            <a:r>
              <a:rPr lang="ru-RU" sz="40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?</a:t>
            </a:r>
            <a:endParaRPr lang="ru-RU" sz="4000" b="1" dirty="0">
              <a:solidFill>
                <a:srgbClr val="000099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rot="20546042">
            <a:off x="-53542" y="2192392"/>
            <a:ext cx="91440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Молекулы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Двигаются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хаотически</a:t>
            </a:r>
          </a:p>
        </p:txBody>
      </p:sp>
      <p:sp>
        <p:nvSpPr>
          <p:cNvPr id="6" name="TextBox 5"/>
          <p:cNvSpPr txBox="1"/>
          <p:nvPr/>
        </p:nvSpPr>
        <p:spPr>
          <a:xfrm rot="768251">
            <a:off x="6327332" y="5645588"/>
            <a:ext cx="192864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моля</a:t>
            </a:r>
            <a:endParaRPr lang="ru-RU" sz="4000" b="1" cap="all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50114"/>
            <a:ext cx="235742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1-7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стр.7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-95697" y="2856367"/>
            <a:ext cx="9239697" cy="2369880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703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Определите количество вещества и число молекул, содержащихся в углекислом газе массой 1 кг.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7038" algn="l"/>
              </a:tabLst>
            </a:pPr>
            <a:r>
              <a:rPr kumimoji="0" lang="ru-RU" sz="1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как молярная масса углекислого газа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 =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0,044 кг/моль, то количество вещества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7038" algn="l"/>
              </a:tabLs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7038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latin typeface="Times New Roman"/>
                <a:ea typeface="Times New Roman"/>
              </a:rPr>
              <a:t>стр.7</a:t>
            </a:r>
            <a:endParaRPr lang="ru-RU" sz="28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2428868"/>
            <a:ext cx="4989230" cy="4286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4000504"/>
            <a:ext cx="4643471" cy="57150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93830"/>
            <a:ext cx="9144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703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Определите молярную массу воды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7038" algn="l"/>
              </a:tabLst>
            </a:pPr>
            <a:r>
              <a:rPr kumimoji="0" lang="ru-RU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Относительная атомная масса водорода равна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1,00797,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кислорода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15,9994.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Химическая формула воды — Н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0. Следовательно, относительная молекулярная масса воды равна: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400" b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2 • 1,00797 + 15,9994 = 18,01534 ~ 18.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70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Молярная масса воды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1438" y="4643446"/>
            <a:ext cx="778671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Число молекул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N=</a:t>
            </a:r>
            <a:r>
              <a:rPr kumimoji="0" lang="el-GR" sz="2800" b="1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ν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800" b="1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6,02•10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~ 1,4 • 10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2844" y="5558492"/>
            <a:ext cx="100013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2401564" y="5257622"/>
            <a:ext cx="1110222" cy="1243212"/>
            <a:chOff x="9757" y="2765"/>
            <a:chExt cx="725" cy="1493"/>
          </a:xfrm>
        </p:grpSpPr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9802" y="3461"/>
              <a:ext cx="680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sz="40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9793" y="2765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9757" y="3537"/>
              <a:ext cx="53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089747" y="5361332"/>
            <a:ext cx="371804" cy="758016"/>
            <a:chOff x="9433" y="2778"/>
            <a:chExt cx="735" cy="1033"/>
          </a:xfrm>
        </p:grpSpPr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9433" y="3443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9488" y="2778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1114070" y="5967259"/>
            <a:ext cx="54248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714480" y="5572140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357554" y="5500702"/>
            <a:ext cx="2071702" cy="1071570"/>
          </a:xfrm>
          <a:prstGeom prst="rect">
            <a:avLst/>
          </a:prstGeom>
          <a:solidFill>
            <a:srgbClr val="00B050">
              <a:alpha val="3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 моль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4000" b="1" i="0" u="sng" strike="noStrike" cap="none" normalizeH="0" baseline="-2500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429256" y="5500702"/>
            <a:ext cx="3571900" cy="1071570"/>
          </a:xfrm>
          <a:prstGeom prst="rect">
            <a:avLst/>
          </a:prstGeom>
          <a:solidFill>
            <a:srgbClr val="00B050">
              <a:alpha val="3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6,02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0" lang="ru-RU" sz="40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23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40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4000" b="1" i="0" u="sng" strike="noStrike" cap="none" normalizeH="0" baseline="-2500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6482"/>
            <a:ext cx="9144000" cy="1857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-85064" y="3786190"/>
            <a:ext cx="9229064" cy="14500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1" grpId="0"/>
      <p:bldP spid="2053" grpId="0" animBg="1"/>
      <p:bldP spid="9" grpId="0"/>
      <p:bldP spid="17" grpId="0" animBg="1"/>
      <p:bldP spid="18" grpId="0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58478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сосуде находится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 моль водорода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Сколько примерно молекул водорода в сосуде?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/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0,5 . 10</a:t>
            </a:r>
            <a:r>
              <a:rPr lang="ru-RU" sz="2400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</a:t>
            </a:r>
            <a:r>
              <a:rPr lang="ru-RU" sz="2400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• 10</a:t>
            </a:r>
            <a:r>
              <a:rPr lang="ru-RU" sz="2400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6 .10</a:t>
            </a:r>
            <a:r>
              <a:rPr lang="ru-RU" sz="2400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Среди ответов А-Г нет правильного</a:t>
            </a:r>
            <a:endParaRPr lang="ru-RU" sz="24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060710" y="1714488"/>
            <a:ext cx="100013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319430" y="1471408"/>
            <a:ext cx="1110222" cy="1243212"/>
            <a:chOff x="9757" y="2765"/>
            <a:chExt cx="725" cy="1493"/>
          </a:xfrm>
        </p:grpSpPr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9802" y="3461"/>
              <a:ext cx="680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sz="40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9793" y="2765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9757" y="3537"/>
              <a:ext cx="53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007613" y="1517328"/>
            <a:ext cx="371804" cy="758016"/>
            <a:chOff x="9433" y="2778"/>
            <a:chExt cx="735" cy="1033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9433" y="3443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9488" y="2778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632346" y="1728136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5965868" y="2121850"/>
            <a:ext cx="81161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5720" y="1571612"/>
            <a:ext cx="3543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6•10</a:t>
            </a:r>
            <a:r>
              <a:rPr lang="ru-RU" sz="2400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один моль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20294857">
            <a:off x="2485875" y="1489464"/>
            <a:ext cx="2403222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3•10</a:t>
            </a:r>
            <a:r>
              <a:rPr lang="ru-RU" sz="4400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5" grpId="0"/>
      <p:bldP spid="16" grpId="0" animBg="1"/>
      <p:bldP spid="23" grpId="0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24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14313">
              <a:tabLst>
                <a:tab pos="425450" algn="l"/>
              </a:tabLst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Какую площадь может занять капля оливкового масла объемом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0,02 см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расплывании ее на поверхности воды?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=1,7 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-7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4286248" y="1071546"/>
            <a:ext cx="2548018" cy="92333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5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500166" y="2071678"/>
            <a:ext cx="76438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0,02 см</a:t>
            </a:r>
            <a:r>
              <a:rPr lang="ru-RU" sz="5400" b="1" baseline="300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5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1,7 10</a:t>
            </a:r>
            <a:r>
              <a:rPr lang="ru-RU" sz="6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-7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142976" y="3143248"/>
            <a:ext cx="4643470" cy="92333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5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….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en-US" sz="6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5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en-US" sz="5400" b="1" baseline="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7" grpId="0" animBg="1"/>
      <p:bldP spid="7" grpId="1" animBg="1"/>
      <p:bldP spid="8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8. </a:t>
            </a:r>
            <a:r>
              <a:rPr lang="ru-RU" sz="2800" dirty="0" smtClean="0">
                <a:latin typeface="Times New Roman"/>
                <a:ea typeface="Times New Roman"/>
              </a:rPr>
              <a:t>Почему </a:t>
            </a:r>
            <a:r>
              <a:rPr lang="ru-RU" sz="2800" dirty="0" smtClean="0">
                <a:solidFill>
                  <a:srgbClr val="000099"/>
                </a:solidFill>
                <a:latin typeface="Times New Roman"/>
                <a:ea typeface="Times New Roman"/>
              </a:rPr>
              <a:t>маленькие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rgbClr val="365D21"/>
                </a:solidFill>
                <a:latin typeface="Times New Roman"/>
                <a:ea typeface="Times New Roman"/>
              </a:rPr>
              <a:t>броуновские частицы </a:t>
            </a:r>
            <a:r>
              <a:rPr lang="ru-RU" sz="2800" dirty="0" smtClean="0">
                <a:latin typeface="Times New Roman"/>
                <a:ea typeface="Times New Roman"/>
              </a:rPr>
              <a:t>двигаются </a:t>
            </a:r>
            <a:r>
              <a:rPr lang="ru-RU" sz="2800" dirty="0" smtClean="0">
                <a:solidFill>
                  <a:srgbClr val="000099"/>
                </a:solidFill>
                <a:latin typeface="Times New Roman"/>
                <a:ea typeface="Times New Roman"/>
              </a:rPr>
              <a:t>быстрее</a:t>
            </a:r>
            <a:r>
              <a:rPr lang="ru-RU" sz="2800" dirty="0" smtClean="0">
                <a:latin typeface="Times New Roman"/>
                <a:ea typeface="Times New Roman"/>
              </a:rPr>
              <a:t>?</a:t>
            </a:r>
            <a:endParaRPr lang="ru-RU" sz="2800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05174" y="1245295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 flipV="1">
            <a:off x="928662" y="1643050"/>
            <a:ext cx="684000" cy="28596"/>
          </a:xfrm>
          <a:prstGeom prst="line">
            <a:avLst/>
          </a:prstGeom>
          <a:ln w="28575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1002914" y="1006602"/>
            <a:ext cx="4972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4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000100" y="1524112"/>
            <a:ext cx="758746" cy="66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571604" y="1230799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≈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 flipV="1">
            <a:off x="2071670" y="1595362"/>
            <a:ext cx="720000" cy="28596"/>
          </a:xfrm>
          <a:prstGeom prst="line">
            <a:avLst/>
          </a:prstGeom>
          <a:ln w="381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2059607" y="940545"/>
            <a:ext cx="5982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endParaRPr lang="ru-RU" sz="4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1952544" y="1501114"/>
            <a:ext cx="10715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ρV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714612" y="1214422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≈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3143804" y="940545"/>
            <a:ext cx="12858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lang="el-G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3024114" y="1508848"/>
            <a:ext cx="1714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4/3</a:t>
            </a:r>
            <a:r>
              <a:rPr lang="el-G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l-GR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ru-RU" sz="3600" b="1" baseline="30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 bwMode="auto">
          <a:xfrm flipV="1">
            <a:off x="3214678" y="1571424"/>
            <a:ext cx="1032262" cy="28596"/>
          </a:xfrm>
          <a:prstGeom prst="line">
            <a:avLst/>
          </a:prstGeom>
          <a:ln w="28575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4429124" y="1237984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≈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 bwMode="auto">
          <a:xfrm flipV="1">
            <a:off x="4905440" y="1591973"/>
            <a:ext cx="684000" cy="28596"/>
          </a:xfrm>
          <a:prstGeom prst="line">
            <a:avLst/>
          </a:prstGeom>
          <a:ln w="28575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5048316" y="949031"/>
            <a:ext cx="6429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lang="ru-RU" sz="4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5048316" y="1520535"/>
            <a:ext cx="571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786578" y="642918"/>
            <a:ext cx="1571604" cy="1571636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358082" y="2285992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929454" y="2071678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643702" y="1643050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572264" y="114298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000892" y="571480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929586" y="42860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215338" y="857232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8429652" y="1285860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8358214" y="1714488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8072462" y="2071678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858148" y="2285992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429520" y="500042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786578" y="78579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572396" y="3500438"/>
            <a:ext cx="500066" cy="500066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 rot="8421346">
            <a:off x="7458670" y="3958216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 rot="8421346">
            <a:off x="7244355" y="3743902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 rot="8421346">
            <a:off x="7601545" y="3315273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 rot="8421346">
            <a:off x="7958737" y="331527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 rot="5197055">
            <a:off x="8244489" y="3601026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 rot="8421346">
            <a:off x="8173050" y="3886777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 rot="8421346">
            <a:off x="8030174" y="4101092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 rot="8421346">
            <a:off x="7315793" y="3458149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 rot="8421346">
            <a:off x="7672984" y="4172529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path" presetSubtype="0" repeatCount="indefinite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0.01573 C -0.03212 0.01365 -0.01563 0.0081 0.00226 -0.00023 C 0.0198 -0.00903 0.03525 -0.01898 0.04514 -0.02731 C 0.03351 -0.02499 0.01737 -0.01898 -0.00052 -0.01041 C -0.01822 -0.00162 -0.03386 0.00763 -0.04358 0.01573 Z " pathEditMode="relative" rAng="-1198987" ptsTypes="fffff">
                                      <p:cBhvr>
                                        <p:cTn id="2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972 0.02059 C -0.00903 0.02128 -0.0059 0.01735 -0.00365 0.0111 L 0.00712 -0.01503 C 0.00972 -0.02128 0.01111 -0.02706 0.01042 -0.02776 L 0.00694 -0.0303 C 0.00608 -0.031 0.0033 -0.02637 0.00069 -0.01989 L -0.01042 0.00625 C -0.01267 0.01226 -0.01406 0.01758 -0.01302 0.01828 Z " pathEditMode="relative" rAng="-3671353" ptsTypes="fFfFfFff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423 0.02475 C -0.01354 0.02568 -0.01024 0.02244 -0.00677 0.01735 L 0.00799 -0.00509 C 0.01163 -0.01041 0.01388 -0.01573 0.01337 -0.01665 L 0.01025 -0.02012 C 0.00972 -0.02105 0.00608 -0.01711 0.00278 -0.01156 L -0.01249 0.01064 C -0.01562 0.01573 -0.01805 0.02036 -0.01718 0.02152 Z " pathEditMode="relative" rAng="-2914580" ptsTypes="fFfFfFff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2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"/>
                            </p:stCondLst>
                            <p:childTnLst>
                              <p:par>
                                <p:cTn id="42" presetID="2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-4.94912E-6 C 0.00035 0.00116 0.00434 0.00139 0.00955 -0.00023 L 0.03125 -0.0067 C 0.03663 -0.00832 0.0408 -0.01086 0.0408 -0.01202 L 0.03976 -0.01711 C 0.03959 -0.0185 0.03507 -0.01803 0.02986 -0.01642 L 0.00781 -0.01017 C 0.00295 -0.00832 -0.00104 -0.00647 -0.00069 -0.00485 Z " pathEditMode="relative" rAng="-768256" ptsTypes="fFfFfFff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"/>
                            </p:stCondLst>
                            <p:childTnLst>
                              <p:par>
                                <p:cTn id="51" presetID="2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94444E-6 3.11748E-6 C 1.94444E-6 0.00115 0.00416 0.00254 0.0092 0.00254 L 0.0316 0.003 C 0.03715 0.003 0.04149 0.00208 0.04166 0.00069 L 0.04166 -0.0044 C 0.04166 -0.00602 0.03732 -0.00694 0.03177 -0.00694 L 0.00937 -0.0074 C 0.00451 -0.0074 1.94444E-6 -0.00671 0.00035 -0.00532 Z " pathEditMode="relative" rAng="3160240" ptsTypes="fFfFfFff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-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00"/>
                            </p:stCondLst>
                            <p:childTnLst>
                              <p:par>
                                <p:cTn id="60" presetID="2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711 -0.00579 C -0.00746 -0.0044 -0.00503 -0.00047 -0.00052 0.00301 L 0.01858 0.01921 C 0.02292 0.02268 0.02726 0.025 0.02778 0.02407 L 0.03021 0.01944 C 0.03056 0.01851 0.02726 0.01435 0.0224 0.01088 L 0.00365 -0.00556 C -0.00069 -0.00857 -0.00451 -0.01135 -0.00538 -0.00973 Z " pathEditMode="relative" rAng="1936539" ptsTypes="fFfFfFff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1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233 0.02428 C -0.01163 0.02498 -0.00816 0.02128 -0.00486 0.0148 L 0.00851 -0.00741 C 0.01181 -0.01342 0.01389 -0.01897 0.01337 -0.01943 L 0.01007 -0.0229 C 0.00938 -0.0236 0.00608 -0.01943 0.00295 -0.01388 L -0.01111 0.00971 C -0.01389 0.0148 -0.01632 0.02012 -0.01528 0.02058 Z " pathEditMode="relative" rAng="-3127501" ptsTypes="fFfFfFff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-2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700"/>
                            </p:stCondLst>
                            <p:childTnLst>
                              <p:par>
                                <p:cTn id="78" presetID="2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719 0.01712 C -0.01684 0.01851 -0.01302 0.01666 -0.00868 0.01273 L 0.01024 -0.00393 C 0.01389 -0.00763 0.01684 -0.01203 0.01719 -0.01341 L 0.01424 -0.01758 C 0.01441 -0.0192 0.01007 -0.01619 0.00573 -0.01249 L -0.01372 0.00463 C -0.01753 0.00902 -0.02014 0.01226 -0.01944 0.01388 Z " pathEditMode="relative" rAng="-2062820" ptsTypes="fFfFfFff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1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300"/>
                            </p:stCondLst>
                            <p:childTnLst>
                              <p:par>
                                <p:cTn id="87" presetID="2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014 6.80083E-7 C -0.02014 0.00116 -0.01615 0.00254 -0.01094 0.00254 L 0.01146 0.00254 C 0.01684 0.00254 0.02135 0.00139 0.02153 0.00023 L 0.02135 -0.00509 C 0.02153 -0.00648 0.01701 -0.0074 0.01163 -0.0074 L -0.01094 -0.00763 C -0.01597 -0.0074 -0.02014 -0.00671 -0.02014 -0.00509 Z " pathEditMode="relative" rAng="0" ptsTypes="fFfFfFff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-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38889E-6 3.678E-6 C -0.00035 0.00115 0.00191 0.00416 0.00729 0.00786 L 0.02726 0.02151 C 0.03212 0.02475 0.03646 0.02637 0.03698 0.02544 L 0.0382 0.02035 C 0.03941 0.01943 0.03559 0.01596 0.0309 0.01272 L 0.01077 -0.00116 C 0.00573 -0.0044 0.00226 -0.00602 0.00174 -0.0044 Z " pathEditMode="relative" rAng="1624873" ptsTypes="fFfFfFff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2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163 -0.0222 C -0.01215 -0.02128 -0.00972 -0.01688 -0.00572 -0.01249 L 0.01181 0.00648 C 0.01598 0.01134 0.02014 0.01411 0.02066 0.01319 L 0.0231 0.00926 C 0.02362 0.0081 0.02083 0.00347 0.01685 -0.00092 L -0.00086 -0.02035 C -0.00451 -0.02429 -0.00815 -0.02706 -0.0092 -0.02614 Z " pathEditMode="relative" rAng="2368347" ptsTypes="fFfFfFff">
                                      <p:cBhvr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100"/>
                            </p:stCondLst>
                            <p:childTnLst>
                              <p:par>
                                <p:cTn id="114" presetID="2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719 0.01619 C 0.01805 0.01573 0.01736 0.01018 0.01528 0.00393 L 0.00607 -0.02336 C 0.00382 -0.02984 0.00121 -0.0347 0.00034 -0.03447 L -0.0033 -0.03215 C -0.00434 -0.03169 -0.00313 -0.02591 -0.00087 -0.01943 L 0.00816 0.0081 C 0.01041 0.01411 0.01267 0.01897 0.01371 0.01828 Z " pathEditMode="relative" rAng="14746335" ptsTypes="fFfFfFff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24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600"/>
                            </p:stCondLst>
                            <p:childTnLst>
                              <p:par>
                                <p:cTn id="123" presetID="2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834 0.02822 C 0.0092 0.02822 0.01025 0.0229 0.01025 0.01596 L 0.01025 -0.01388 C 0.01025 -0.02105 0.00938 -0.02707 0.00851 -0.0273 L 0.00452 -0.02707 C 0.00347 -0.0273 0.00278 -0.02129 0.00278 -0.01412 L 0.00261 0.01596 C 0.00278 0.02266 0.0033 0.02822 0.00452 0.02822 Z " pathEditMode="relative" rAng="16200000" ptsTypes="fFfFfFff"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8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00"/>
                            </p:stCondLst>
                            <p:childTnLst>
                              <p:par>
                                <p:cTn id="132" presetID="2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052 0.00394 C -0.00052 0.00394 0.0026 0.00833 0.00747 0.01041 L 0.02899 0.01967 C 0.03403 0.02175 0.03854 0.02267 0.03906 0.02082 L 0.04045 0.01596 C 0.04063 0.01527 0.03681 0.01134 0.03108 0.00995 L 0.0099 -3.25468E-6 C 0.00521 -0.00162 0.00104 -0.00208 0.00069 -0.00069 Z " pathEditMode="relative" rAng="1079921" ptsTypes="fFfFfFff">
                                      <p:cBhvr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2" presetClass="path" presetSubtype="0" repeatCount="indefinite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9 -0.01574 C -0.02847 -0.0088 -0.01684 -0.00023 -0.0033 0.00694 C 0.00972 0.01366 0.0224 0.01713 0.03195 0.01852 C 0.02465 0.01111 0.01268 0.00324 -0.00052 -0.00347 C -0.01406 -0.00995 -0.02621 -0.01574 -0.03559 -0.01574 Z " pathEditMode="relative" rAng="1241580" ptsTypes="fffff">
                                      <p:cBhvr>
                                        <p:cTn id="1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17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51 -0.00903 C 0.01423 -0.01226 0.0118 -0.01388 0.0092 -0.01388 C 0.00677 -0.01388 0.00416 -0.01226 0.00243 -0.00903 C 0.00416 -0.00625 0.00677 -0.0037 0.0092 -0.0037 C 0.0118 -0.0037 0.01423 -0.00625 0.0151 -0.00903 Z " pathEditMode="relative" rAng="0" ptsTypes="fffff">
                                      <p:cBhvr>
                                        <p:cTn id="1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44444E-6 -2.73947E-6 C 0.00156 0.00278 0.00503 0.00509 0.00885 0.00509 C 0.01267 0.00509 0.01649 0.00278 0.01909 -2.73947E-6 C 0.01649 -0.00324 0.01267 -0.00509 0.00885 -0.00509 C 0.00503 -0.00509 0.00156 -0.00324 4.44444E-6 -2.73947E-6 Z " pathEditMode="relative" rAng="0" ptsTypes="fffff">
                                      <p:cBhvr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100"/>
                            </p:stCondLst>
                            <p:childTnLst>
                              <p:par>
                                <p:cTn id="1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-0.01342 C 0.00087 -0.02199 0.00278 -0.02731 0.00487 -0.02731 C 0.00695 -0.02731 0.00903 -0.02199 0.01042 -0.01342 C 0.00903 -0.00532 0.00695 0.0007 0.00487 0.0007 C 0.00278 0.0007 0.00087 -0.00532 5E-6 -0.01342 Z " pathEditMode="relative" rAng="0" ptsTypes="fffff">
                                      <p:cBhvr>
                                        <p:cTn id="1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00"/>
                            </p:stCondLst>
                            <p:childTnLst>
                              <p:par>
                                <p:cTn id="1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-0.01342 C 0.00087 -0.02199 0.00278 -0.02731 0.00487 -0.02731 C 0.00695 -0.02731 0.00903 -0.02199 0.01042 -0.01342 C 0.00903 -0.00532 0.00695 0.0007 0.00487 0.0007 C 0.00278 0.0007 0.00087 -0.00532 5E-6 -0.01342 Z " pathEditMode="relative" rAng="0" ptsTypes="fffff">
                                      <p:cBhvr>
                                        <p:cTn id="1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100"/>
                            </p:stCondLst>
                            <p:childTnLst>
                              <p:par>
                                <p:cTn id="1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2" presetClass="path" presetSubtype="0" repeatCount="indefinite" accel="50000" decel="50000" fill="hold" grpId="1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343 1.09671E-6 C -0.01944 -0.00301 -0.01024 -0.00486 -0.00035 -0.00486 C 0.00972 -0.00486 0.01962 -0.00301 0.02639 1.09671E-6 C 0.01962 0.00301 0.00972 0.00532 -0.00035 0.00532 C -0.01024 0.00532 -0.01944 0.00301 -0.02343 1.09671E-6 Z " pathEditMode="relative" rAng="0" ptsTypes="fffff">
                                      <p:cBhvr>
                                        <p:cTn id="1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8" presetID="3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11111E-6 -1.92966E-6 C 0.00295 -0.00208 0.00816 -0.00069 0.01285 0.00232 C 0.01754 0.00532 0.02153 0.01041 0.02361 0.01574 C 0.01927 0.01643 0.01354 0.0155 0.00886 0.01296 C 0.00434 0.00926 0.00087 0.00417 -1.11111E-6 -1.92966E-6 Z " pathEditMode="relative" rAng="1591039" ptsTypes="fffff">
                                      <p:cBhvr>
                                        <p:cTn id="1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300"/>
                            </p:stCondLst>
                            <p:childTnLst>
                              <p:par>
                                <p:cTn id="197" presetID="3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21 -0.01134 C -0.00434 -0.0199 -0.00243 -0.02522 -0.00035 -0.02522 C 0.00173 -0.02522 0.00382 -0.0199 0.00521 -0.01134 C 0.00382 -0.00324 0.00173 0.00278 -0.00035 0.00278 C -0.00243 0.00278 -0.00434 -0.00324 -0.00521 -0.01134 Z " pathEditMode="relative" rAng="0" ptsTypes="fffff">
                                      <p:cBhvr>
                                        <p:cTn id="2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900"/>
                            </p:stCondLst>
                            <p:childTnLst>
                              <p:par>
                                <p:cTn id="206" presetID="3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337 -0.01019 C -0.01163 -0.01157 -0.00486 -0.01088 0.00278 -0.00671 C 0.00972 -0.00348 0.01597 0.00069 0.01962 0.0074 C 0.01563 0.00763 0.00608 0.00578 0.00052 0.003 C -0.00781 -0.0007 -0.01284 -0.00556 -0.01337 -0.01019 Z " pathEditMode="relative" rAng="1161125" ptsTypes="fffff">
                                      <p:cBhvr>
                                        <p:cTn id="2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500"/>
                            </p:stCondLst>
                            <p:childTnLst>
                              <p:par>
                                <p:cTn id="215" presetID="3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-0.01342 C 0.00087 -0.02199 0.00278 -0.02731 0.00487 -0.02731 C 0.00695 -0.02731 0.00903 -0.02199 0.01042 -0.01342 C 0.00903 -0.00532 0.00695 0.0007 0.00487 0.0007 C 0.00278 0.0007 0.00087 -0.00532 5E-6 -0.01342 Z " pathEditMode="relative" rAng="0" ptsTypes="fffff">
                                      <p:cBhvr>
                                        <p:cTn id="2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00"/>
                            </p:stCondLst>
                            <p:childTnLst>
                              <p:par>
                                <p:cTn id="2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000"/>
                            </p:stCondLst>
                            <p:childTnLst>
                              <p:par>
                                <p:cTn id="2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"/>
                            </p:stCondLst>
                            <p:childTnLst>
                              <p:par>
                                <p:cTn id="3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allAtOnce"/>
      <p:bldP spid="12" grpId="1" build="allAtOnce"/>
      <p:bldP spid="13" grpId="0"/>
      <p:bldP spid="13" grpId="1"/>
      <p:bldP spid="14" grpId="0"/>
      <p:bldP spid="16" grpId="0"/>
      <p:bldP spid="16" grpId="1"/>
      <p:bldP spid="17" grpId="0"/>
      <p:bldP spid="17" grpId="1"/>
      <p:bldP spid="18" grpId="0"/>
      <p:bldP spid="19" grpId="0"/>
      <p:bldP spid="20" grpId="0"/>
      <p:bldP spid="22" grpId="0"/>
      <p:bldP spid="25" grpId="0"/>
      <p:bldP spid="25" grpId="1"/>
      <p:bldP spid="26" grpId="0"/>
      <p:bldP spid="26" grpId="1"/>
      <p:bldP spid="27" grpId="0" animBg="1"/>
      <p:bldP spid="27" grpId="2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2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0" y="0"/>
            <a:ext cx="8929718" cy="1214422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15074" y="285728"/>
            <a:ext cx="2500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МОЛЕКУЛ,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АТОМОВ 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42908" y="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ВЕЩЕСТВА </a:t>
            </a:r>
            <a:r>
              <a:rPr lang="ru-RU" sz="28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СОСТОЯТ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ИЗ ОТДЕЛЬНЫХ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ЧАСТИЦ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Демокрит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500042"/>
            <a:ext cx="2928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промежутки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14744" y="1142984"/>
            <a:ext cx="53578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МОЛЕКУЛЫ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воды, железа……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6" name="Рисунок 5" descr="Копия IMG_002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3143248"/>
            <a:ext cx="1616167" cy="342900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428736"/>
            <a:ext cx="47148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нагревании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000108"/>
            <a:ext cx="35004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сжать,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растянуть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2500306"/>
            <a:ext cx="2714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(шар – кольцо)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714612" y="1857364"/>
            <a:ext cx="22145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вода в колбе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15" name="Рисунок 14" descr="IMG_002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3143248"/>
            <a:ext cx="1631177" cy="3429024"/>
          </a:xfrm>
          <a:prstGeom prst="rect">
            <a:avLst/>
          </a:prstGeom>
        </p:spPr>
      </p:pic>
      <p:pic>
        <p:nvPicPr>
          <p:cNvPr id="19" name="Рисунок 18" descr="Копия (3) IMG_002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71736" y="2357430"/>
            <a:ext cx="2179950" cy="4500570"/>
          </a:xfrm>
          <a:prstGeom prst="rect">
            <a:avLst/>
          </a:prstGeom>
        </p:spPr>
      </p:pic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3888114" y="5072074"/>
            <a:ext cx="357190" cy="571504"/>
            <a:chOff x="2889" y="6480"/>
            <a:chExt cx="157" cy="251"/>
          </a:xfrm>
        </p:grpSpPr>
        <p:sp>
          <p:nvSpPr>
            <p:cNvPr id="17" name="Freeform 53"/>
            <p:cNvSpPr>
              <a:spLocks/>
            </p:cNvSpPr>
            <p:nvPr/>
          </p:nvSpPr>
          <p:spPr bwMode="auto">
            <a:xfrm>
              <a:off x="2960" y="6480"/>
              <a:ext cx="86" cy="251"/>
            </a:xfrm>
            <a:custGeom>
              <a:avLst/>
              <a:gdLst/>
              <a:ahLst/>
              <a:cxnLst>
                <a:cxn ang="0">
                  <a:pos x="0" y="251"/>
                </a:cxn>
                <a:cxn ang="0">
                  <a:pos x="65" y="215"/>
                </a:cxn>
                <a:cxn ang="0">
                  <a:pos x="79" y="172"/>
                </a:cxn>
                <a:cxn ang="0">
                  <a:pos x="86" y="151"/>
                </a:cxn>
                <a:cxn ang="0">
                  <a:pos x="43" y="0"/>
                </a:cxn>
              </a:cxnLst>
              <a:rect l="0" t="0" r="r" b="b"/>
              <a:pathLst>
                <a:path w="86" h="251">
                  <a:moveTo>
                    <a:pt x="0" y="251"/>
                  </a:moveTo>
                  <a:cubicBezTo>
                    <a:pt x="30" y="244"/>
                    <a:pt x="43" y="236"/>
                    <a:pt x="65" y="215"/>
                  </a:cubicBezTo>
                  <a:cubicBezTo>
                    <a:pt x="70" y="201"/>
                    <a:pt x="74" y="186"/>
                    <a:pt x="79" y="172"/>
                  </a:cubicBezTo>
                  <a:cubicBezTo>
                    <a:pt x="81" y="165"/>
                    <a:pt x="86" y="151"/>
                    <a:pt x="86" y="151"/>
                  </a:cubicBezTo>
                  <a:cubicBezTo>
                    <a:pt x="80" y="95"/>
                    <a:pt x="84" y="41"/>
                    <a:pt x="43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54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030990" y="2513954"/>
            <a:ext cx="71438" cy="500066"/>
          </a:xfrm>
          <a:prstGeom prst="rect">
            <a:avLst/>
          </a:prstGeom>
          <a:solidFill>
            <a:srgbClr val="0014AC"/>
          </a:solidFill>
          <a:ln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286248" y="1571612"/>
            <a:ext cx="4857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размеры-?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масло на воде 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5429256" y="2000240"/>
            <a:ext cx="33575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 40000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ч.в.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5929322" y="4599304"/>
            <a:ext cx="2871168" cy="1258588"/>
            <a:chOff x="5929322" y="3099106"/>
            <a:chExt cx="2871168" cy="1258588"/>
          </a:xfrm>
        </p:grpSpPr>
        <p:sp>
          <p:nvSpPr>
            <p:cNvPr id="24" name="Цилиндр 23"/>
            <p:cNvSpPr/>
            <p:nvPr/>
          </p:nvSpPr>
          <p:spPr>
            <a:xfrm>
              <a:off x="5929322" y="3143248"/>
              <a:ext cx="2857520" cy="1214446"/>
            </a:xfrm>
            <a:prstGeom prst="can">
              <a:avLst>
                <a:gd name="adj" fmla="val 50000"/>
              </a:avLst>
            </a:prstGeom>
            <a:solidFill>
              <a:srgbClr val="365D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5942970" y="3099106"/>
              <a:ext cx="2857520" cy="642942"/>
            </a:xfrm>
            <a:prstGeom prst="ellipse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Овал 26"/>
          <p:cNvSpPr/>
          <p:nvPr/>
        </p:nvSpPr>
        <p:spPr>
          <a:xfrm>
            <a:off x="7215206" y="2786058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242370" y="4714884"/>
            <a:ext cx="2214578" cy="357190"/>
          </a:xfrm>
          <a:prstGeom prst="ellipse">
            <a:avLst/>
          </a:prstGeom>
          <a:solidFill>
            <a:srgbClr val="FFC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286512" y="3339958"/>
            <a:ext cx="11512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7165821" y="3054206"/>
            <a:ext cx="10650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13215" y="3721246"/>
            <a:ext cx="7264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7313940" y="3778702"/>
            <a:ext cx="957619" cy="37982"/>
          </a:xfrm>
          <a:prstGeom prst="line">
            <a:avLst/>
          </a:prstGeom>
          <a:ln w="38100">
            <a:solidFill>
              <a:schemeClr val="tx1"/>
            </a:solidFill>
          </a:ln>
          <a:scene3d>
            <a:camera prst="orthographicFront">
              <a:rot lat="0" lon="0" rev="214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255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26E1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26E1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97317E-7 L -0.00138 0.2879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build="p"/>
      <p:bldP spid="2" grpId="1" build="allAtOnce"/>
      <p:bldP spid="3" grpId="0" build="p"/>
      <p:bldP spid="3" grpId="1" build="allAtOnce"/>
      <p:bldP spid="3073" grpId="0"/>
      <p:bldP spid="5" grpId="0"/>
      <p:bldP spid="7" grpId="0"/>
      <p:bldP spid="8" grpId="0"/>
      <p:bldP spid="10" grpId="0"/>
      <p:bldP spid="11" grpId="0"/>
      <p:bldP spid="14" grpId="0" animBg="1"/>
      <p:bldP spid="20" grpId="0"/>
      <p:bldP spid="21" grpId="0"/>
      <p:bldP spid="27" grpId="0" animBg="1"/>
      <p:bldP spid="27" grpId="1" animBg="1"/>
      <p:bldP spid="28" grpId="0" animBg="1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</a:t>
            </a:r>
            <a:r>
              <a:rPr lang="ru-RU" sz="4000" b="1" dirty="0" smtClean="0">
                <a:latin typeface="Times New Roman"/>
                <a:ea typeface="Times New Roman"/>
              </a:rPr>
              <a:t>Все говорят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, что </a:t>
            </a:r>
            <a:r>
              <a:rPr lang="ru-RU" sz="5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тела состоят из молекул, </a:t>
            </a:r>
            <a:r>
              <a:rPr lang="ru-RU" sz="4000" dirty="0" smtClean="0">
                <a:latin typeface="Times New Roman"/>
                <a:ea typeface="Times New Roman"/>
              </a:rPr>
              <a:t>но кто их видел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</a:p>
          <a:p>
            <a:pPr marL="342900" lvl="0" indent="-342900" algn="ctr">
              <a:spcAft>
                <a:spcPts val="0"/>
              </a:spcAft>
              <a:buSzPts val="1000"/>
            </a:pP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4000" dirty="0" smtClean="0">
                <a:latin typeface="Times New Roman"/>
                <a:ea typeface="Times New Roman"/>
              </a:rPr>
              <a:t>Нет тела сплошные!!!»</a:t>
            </a:r>
            <a:endParaRPr lang="ru-RU" sz="40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488" y="857232"/>
            <a:ext cx="4000528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№1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 57-60,67</a:t>
            </a:r>
            <a:endParaRPr lang="ru-RU" sz="4800" dirty="0" smtClean="0">
              <a:solidFill>
                <a:srgbClr val="FF0000"/>
              </a:solidFill>
            </a:endParaRPr>
          </a:p>
          <a:p>
            <a:r>
              <a:rPr lang="ru-RU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упр11(1-7)</a:t>
            </a:r>
            <a:r>
              <a:rPr lang="ru-RU" sz="4800" i="1" dirty="0" smtClean="0">
                <a:solidFill>
                  <a:schemeClr val="bg1"/>
                </a:solidFill>
              </a:rPr>
              <a:t> </a:t>
            </a:r>
            <a:endParaRPr lang="en-US" sz="48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24"/>
            <a:ext cx="91440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4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25450" algn="l"/>
              </a:tabLs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Определите молярные массы водорода и гелия.</a:t>
            </a:r>
            <a:endParaRPr lang="ru-RU" b="1" dirty="0" smtClean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14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254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сколько раз число </a:t>
            </a:r>
            <a:r>
              <a:rPr kumimoji="0" lang="ru-RU" sz="2800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атомов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углероде массой 12 кг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превышает число </a:t>
            </a:r>
            <a:r>
              <a:rPr kumimoji="0" lang="ru-RU" sz="2800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молекул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кислороде массой 16 кг?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4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25450" algn="l"/>
              </a:tabLs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Каково количество вещества (в молях), содержится в воде массой 1 г?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4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254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Молярная масса азота равна 0,028 кг/моль. Чему равна масса молекулы азота?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4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254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Определите число атомов в меди объемом 1 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Молярная масса меди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0,0635 кг/моль, ее плотность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9000 кг/м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571612"/>
            <a:ext cx="9144000" cy="5072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u="sng" dirty="0" smtClean="0">
                <a:solidFill>
                  <a:srgbClr val="000099"/>
                </a:solidFill>
                <a:latin typeface="Times New Roman"/>
                <a:ea typeface="Times New Roman"/>
              </a:rPr>
              <a:t>Упр. 11(1-6)   </a:t>
            </a:r>
            <a:r>
              <a:rPr lang="ru-RU" sz="4000" u="sng" dirty="0" smtClean="0">
                <a:solidFill>
                  <a:srgbClr val="000099"/>
                </a:solidFill>
                <a:latin typeface="Times New Roman"/>
                <a:ea typeface="Times New Roman"/>
              </a:rPr>
              <a:t>стр.</a:t>
            </a:r>
            <a:r>
              <a:rPr lang="en-US" sz="4000" u="sng" dirty="0" smtClean="0">
                <a:solidFill>
                  <a:srgbClr val="000099"/>
                </a:solidFill>
                <a:latin typeface="Times New Roman"/>
                <a:ea typeface="Times New Roman"/>
              </a:rPr>
              <a:t>16</a:t>
            </a:r>
            <a:r>
              <a:rPr lang="ru-RU" sz="4000" u="sng" dirty="0" smtClean="0">
                <a:solidFill>
                  <a:srgbClr val="000099"/>
                </a:solidFill>
                <a:latin typeface="Times New Roman"/>
                <a:ea typeface="Times New Roman"/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6759 L 0 0.2657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6" grpId="0" animBg="1"/>
      <p:bldP spid="6" grpId="1" animBg="1"/>
      <p:bldP spid="6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4095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000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10  класс  (МКТ) </a:t>
            </a:r>
            <a:endParaRPr lang="ru-RU" sz="1000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-214346" y="214290"/>
            <a:ext cx="9144000" cy="3786214"/>
          </a:xfrm>
        </p:spPr>
        <p:txBody>
          <a:bodyPr/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 </a:t>
            </a:r>
            <a:endParaRPr lang="ru-RU" sz="14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500042"/>
          <a:ext cx="9144000" cy="5929354"/>
        </p:xfrm>
        <a:graphic>
          <a:graphicData uri="http://schemas.openxmlformats.org/drawingml/2006/table">
            <a:tbl>
              <a:tblPr/>
              <a:tblGrid>
                <a:gridCol w="7858148"/>
                <a:gridCol w="1285852"/>
              </a:tblGrid>
              <a:tr h="52705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5. Первичная 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обратная связь по вопросам из учебника </a:t>
                      </a:r>
                      <a:r>
                        <a:rPr lang="ru-RU" sz="4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стр. </a:t>
                      </a:r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150,153, 157, 160</a:t>
                      </a:r>
                    </a:p>
                    <a:p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 стр. </a:t>
                      </a:r>
                      <a:r>
                        <a:rPr lang="ru-RU" sz="2800" dirty="0" smtClean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  <a:t>11, 13, 14, 17, 35.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ЕГЭ /кодификатор</a:t>
                      </a:r>
                    </a:p>
                    <a:p>
                      <a:pPr algn="ctr"/>
                      <a:r>
                        <a:rPr kumimoji="0" lang="ru-RU" sz="180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МОЛЕКУЛЯРНАЯ ФИЗИКА</a:t>
                      </a:r>
                    </a:p>
                    <a:p>
                      <a:r>
                        <a:rPr kumimoji="0" lang="ru-RU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2.1.1 Модели строения газов, жидкостей и твердых тел</a:t>
                      </a:r>
                    </a:p>
                    <a:p>
                      <a:r>
                        <a:rPr kumimoji="0" lang="ru-RU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2.1.2 Тепловое движение атомов и молекул вещества</a:t>
                      </a:r>
                    </a:p>
                    <a:p>
                      <a:r>
                        <a:rPr kumimoji="0" lang="ru-RU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2.1.3 Броуновское движение</a:t>
                      </a:r>
                    </a:p>
                    <a:p>
                      <a:r>
                        <a:rPr kumimoji="0" lang="ru-RU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2.1.4 Диффузия</a:t>
                      </a:r>
                    </a:p>
                    <a:p>
                      <a:r>
                        <a:rPr kumimoji="0" lang="ru-RU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2.1.5 Экспериментальные доказательства атомистической теории.</a:t>
                      </a:r>
                    </a:p>
                    <a:p>
                      <a:r>
                        <a:rPr kumimoji="0" lang="ru-RU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Взаимодействие частиц вещества</a:t>
                      </a: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ЕГЭ/</a:t>
                      </a:r>
                      <a:r>
                        <a:rPr kumimoji="0" lang="ru-RU" sz="3200" b="1" kern="12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спецификация</a:t>
                      </a:r>
                    </a:p>
                    <a:p>
                      <a:r>
                        <a:rPr kumimoji="0" lang="ru-RU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А7</a:t>
                      </a:r>
                      <a:r>
                        <a:rPr kumimoji="0" lang="ru-RU" sz="2000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МКТ    </a:t>
                      </a:r>
                      <a:r>
                        <a:rPr kumimoji="0" lang="ru-RU" sz="2000" b="1" kern="12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2.1.1–2.1.9 1</a:t>
                      </a:r>
                      <a:r>
                        <a:rPr kumimoji="0" lang="ru-RU" sz="2000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    2.1–2.4, 3   </a:t>
                      </a:r>
                      <a:r>
                        <a:rPr kumimoji="0" lang="ru-RU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</a:t>
                      </a:r>
                      <a:r>
                        <a:rPr kumimoji="0" lang="ru-RU" sz="2000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</a:t>
                      </a:r>
                    </a:p>
                    <a:p>
                      <a:r>
                        <a:rPr kumimoji="0" lang="ru-RU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А8</a:t>
                      </a:r>
                      <a:r>
                        <a:rPr kumimoji="0" lang="ru-RU" sz="2000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МКТ    </a:t>
                      </a:r>
                      <a:r>
                        <a:rPr kumimoji="0" lang="ru-RU" sz="2000" b="1" kern="12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2.1.7–2.1.12 1</a:t>
                      </a:r>
                      <a:r>
                        <a:rPr kumimoji="0" lang="ru-RU" sz="2000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  2.1–2.4       </a:t>
                      </a:r>
                      <a:r>
                        <a:rPr kumimoji="0" lang="ru-RU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</a:t>
                      </a:r>
                      <a:r>
                        <a:rPr kumimoji="0" lang="ru-RU" sz="2000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</a:t>
                      </a:r>
                      <a:endParaRPr lang="ru-RU" sz="3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10мин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Д.З. </a:t>
                      </a:r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§</a:t>
                      </a:r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§</a:t>
                      </a: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57-61,67  </a:t>
                      </a:r>
                      <a:r>
                        <a:rPr lang="ru-RU" sz="3600" b="1" dirty="0">
                          <a:latin typeface="Times New Roman"/>
                          <a:ea typeface="Times New Roman"/>
                        </a:rPr>
                        <a:t>Т. №1</a:t>
                      </a: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. /</a:t>
                      </a:r>
                      <a:r>
                        <a:rPr lang="ru-RU" sz="3600" b="0" dirty="0" err="1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упр</a:t>
                      </a:r>
                      <a:r>
                        <a:rPr lang="ru-RU" sz="3600" b="0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 11(1-7)</a:t>
                      </a:r>
                      <a:endParaRPr lang="ru-RU" sz="2800" b="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40мин</a:t>
                      </a:r>
                      <a:endParaRPr lang="ru-RU" sz="2800" b="1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3786214"/>
          </a:xfrm>
        </p:spPr>
        <p:txBody>
          <a:bodyPr/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 </a:t>
            </a:r>
            <a:endParaRPr lang="ru-RU" sz="1400" dirty="0" smtClean="0"/>
          </a:p>
          <a:p>
            <a:pPr>
              <a:defRPr/>
            </a:pPr>
            <a:endParaRPr lang="ru-RU" sz="14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76967"/>
            <a:ext cx="9144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– 2/8  (МКТ и ТД )           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раздел (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kumimoji="0" lang="ru-RU" sz="110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</a:t>
            </a:r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положения молекулярно-кинетической теории.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знания по теме 1.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навыки физического  рассказа. Развивать визуальные навыки.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научить </a:t>
            </a:r>
            <a:r>
              <a:rPr lang="ru-RU" sz="1200" b="1" dirty="0" smtClean="0"/>
              <a:t>описывать </a:t>
            </a:r>
            <a:r>
              <a:rPr lang="ru-RU" sz="1200" dirty="0" smtClean="0"/>
              <a:t>диффузию, изменения агрегатных состояний вещества, различных видов теплопередачи; </a:t>
            </a:r>
            <a:r>
              <a:rPr lang="ru-RU" sz="1200" b="1" dirty="0" smtClean="0"/>
              <a:t>объяснять эти явления</a:t>
            </a:r>
            <a:r>
              <a:rPr lang="ru-RU" sz="1200" dirty="0" smtClean="0"/>
              <a:t> на основе представлений об атомно-молекулярном строении вещества, закона сохранения энергии в тепловых процессах.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 </a:t>
            </a:r>
            <a:r>
              <a:rPr kumimoji="0" lang="ru-RU" sz="14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закрепление нового материала</a:t>
            </a:r>
            <a:endParaRPr kumimoji="0" lang="ru-RU" sz="1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 </a:t>
            </a:r>
            <a:r>
              <a:rPr kumimoji="0" lang="ru-RU" sz="14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комбинированный с элементами исследования</a:t>
            </a:r>
            <a:endParaRPr kumimoji="0" lang="ru-RU" sz="1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 Броуновское движение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3411002"/>
              </p:ext>
            </p:extLst>
          </p:nvPr>
        </p:nvGraphicFramePr>
        <p:xfrm>
          <a:off x="0" y="1624170"/>
          <a:ext cx="9144000" cy="5264334"/>
        </p:xfrm>
        <a:graphic>
          <a:graphicData uri="http://schemas.openxmlformats.org/drawingml/2006/table">
            <a:tbl>
              <a:tblPr/>
              <a:tblGrid>
                <a:gridCol w="8358214"/>
                <a:gridCol w="785786"/>
              </a:tblGrid>
              <a:tr h="424545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800" u="none" strike="noStrike" dirty="0" err="1">
                          <a:latin typeface="Times New Roman"/>
                          <a:ea typeface="Times New Roman"/>
                        </a:rPr>
                        <a:t>д.з</a:t>
                      </a:r>
                      <a:r>
                        <a:rPr lang="ru-RU" sz="1800" u="none" strike="noStrike" dirty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800" u="none" strike="noStrike" dirty="0" smtClean="0">
                          <a:latin typeface="Times New Roman"/>
                          <a:ea typeface="Times New Roman"/>
                        </a:rPr>
                        <a:t>№7 </a:t>
                      </a:r>
                      <a:r>
                        <a:rPr lang="ru-RU" sz="1800" u="none" strike="noStrike" dirty="0">
                          <a:latin typeface="Times New Roman"/>
                          <a:ea typeface="Times New Roman"/>
                        </a:rPr>
                        <a:t>(бр.2)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800" u="none" strike="noStrike" dirty="0">
                          <a:latin typeface="Times New Roman"/>
                          <a:ea typeface="Times New Roman"/>
                        </a:rPr>
                        <a:t>Консультация по теме.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800" b="1" u="sng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Закрепление знаний по теме: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u="sng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b="1" i="1" u="sng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аудиализация</a:t>
                      </a:r>
                      <a:endParaRPr lang="ru-RU" sz="2800" b="1" i="1" u="sng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доказать первое и второе положение МКТ.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Доказать третье положение МКТ. Что такое один моль?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u="sng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b="1" i="1" u="sng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визуализация.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4. Применение знаний в измененных условиях  по вопросам: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Почему маленькие броуновские частицы двигаются быстрее?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Что можно доказать на основе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испарения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жидкостей,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диффузии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, броуновского движения?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Какие явления объясняют распространение запахов?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Какое количество вещества содержится в 8 граммах водорода?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365D21"/>
                          </a:solidFill>
                          <a:latin typeface="Times New Roman"/>
                          <a:ea typeface="Times New Roman"/>
                        </a:rPr>
                        <a:t>5. Применение знаний темы для решения задач </a:t>
                      </a:r>
                      <a:r>
                        <a:rPr lang="ru-RU" sz="2000" b="1" u="sng" dirty="0">
                          <a:solidFill>
                            <a:srgbClr val="365D21"/>
                          </a:solidFill>
                          <a:latin typeface="Times New Roman"/>
                          <a:ea typeface="Times New Roman"/>
                        </a:rPr>
                        <a:t>Упр. </a:t>
                      </a:r>
                      <a:r>
                        <a:rPr lang="ru-RU" sz="2000" b="1" u="sng" dirty="0" smtClean="0">
                          <a:solidFill>
                            <a:srgbClr val="365D21"/>
                          </a:solidFill>
                          <a:latin typeface="Times New Roman"/>
                          <a:ea typeface="Times New Roman"/>
                        </a:rPr>
                        <a:t>11(1-6) /8</a:t>
                      </a:r>
                      <a:r>
                        <a:rPr lang="ru-RU" sz="2000" b="1" u="sng" dirty="0">
                          <a:solidFill>
                            <a:srgbClr val="365D21"/>
                          </a:solidFill>
                          <a:latin typeface="Times New Roman"/>
                          <a:ea typeface="Times New Roman"/>
                        </a:rPr>
                        <a:t>/  </a:t>
                      </a:r>
                      <a:r>
                        <a:rPr lang="ru-RU" sz="1800" u="sng" dirty="0" smtClean="0">
                          <a:solidFill>
                            <a:srgbClr val="365D21"/>
                          </a:solidFill>
                          <a:latin typeface="Times New Roman"/>
                          <a:ea typeface="Times New Roman"/>
                        </a:rPr>
                        <a:t>стр.167</a:t>
                      </a:r>
                      <a:endParaRPr lang="ru-RU" sz="1800" u="sng" dirty="0">
                        <a:solidFill>
                          <a:srgbClr val="365D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3м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65D21"/>
                          </a:solidFill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800" b="1" dirty="0">
                        <a:solidFill>
                          <a:srgbClr val="365D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657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Д.З. гр.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№7. (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456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457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458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459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460)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   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40мин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28711" t="37353" r="7421" b="56788"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5040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10223"/>
            <a:ext cx="3851920" cy="3108543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)=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г/моль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-?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M(CO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)=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моль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(CO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-?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)=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г/моль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-?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980728"/>
            <a:ext cx="2627784" cy="707886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M=m</a:t>
            </a:r>
            <a:r>
              <a:rPr lang="en-US" sz="4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·N</a:t>
            </a:r>
            <a:r>
              <a:rPr lang="en-US" sz="4000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27539" t="8056" r="7421" b="85459"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27539" t="14541" r="7421" b="77028"/>
          <a:stretch>
            <a:fillRect/>
          </a:stretch>
        </p:blipFill>
        <p:spPr bwMode="auto">
          <a:xfrm>
            <a:off x="0" y="714356"/>
            <a:ext cx="9144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27539" t="22323" r="7421" b="71840"/>
          <a:stretch>
            <a:fillRect/>
          </a:stretch>
        </p:blipFill>
        <p:spPr bwMode="auto">
          <a:xfrm>
            <a:off x="0" y="1586360"/>
            <a:ext cx="91440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27539" t="28160" r="7421" b="66652"/>
          <a:stretch>
            <a:fillRect/>
          </a:stretch>
        </p:blipFill>
        <p:spPr bwMode="auto">
          <a:xfrm>
            <a:off x="0" y="2285992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29063" t="33996" r="7421" b="58222"/>
          <a:stretch>
            <a:fillRect/>
          </a:stretch>
        </p:blipFill>
        <p:spPr bwMode="auto">
          <a:xfrm>
            <a:off x="0" y="2928934"/>
            <a:ext cx="91440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29063" t="41778" r="7421" b="44603"/>
          <a:stretch>
            <a:fillRect/>
          </a:stretch>
        </p:blipFill>
        <p:spPr bwMode="auto">
          <a:xfrm>
            <a:off x="0" y="3786190"/>
            <a:ext cx="9144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29063" t="56045" r="7421" b="38767"/>
          <a:stretch>
            <a:fillRect/>
          </a:stretch>
        </p:blipFill>
        <p:spPr bwMode="auto">
          <a:xfrm>
            <a:off x="0" y="5286412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29063" t="61611" r="7421" b="29688"/>
          <a:stretch>
            <a:fillRect/>
          </a:stretch>
        </p:blipFill>
        <p:spPr bwMode="auto">
          <a:xfrm>
            <a:off x="0" y="5715016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0"/>
            <a:ext cx="5040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7929586" cy="207168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№7 //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статика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42900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5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6" cstate="print">
            <a:lum bright="-20000" contrast="30000"/>
          </a:blip>
          <a:srcRect l="28711" t="8789" r="43347" b="57519"/>
          <a:stretch>
            <a:fillRect/>
          </a:stretch>
        </p:blipFill>
        <p:spPr bwMode="auto">
          <a:xfrm>
            <a:off x="5580112" y="1484784"/>
            <a:ext cx="3143240" cy="258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 l="28711" t="49073" r="7421" b="39941"/>
          <a:stretch>
            <a:fillRect/>
          </a:stretch>
        </p:blipFill>
        <p:spPr bwMode="auto">
          <a:xfrm>
            <a:off x="0" y="125206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5040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40768"/>
            <a:ext cx="2214546" cy="1815882"/>
          </a:xfrm>
          <a:prstGeom prst="rect">
            <a:avLst/>
          </a:prstGeom>
          <a:solidFill>
            <a:srgbClr val="66FFFF">
              <a:alpha val="16000"/>
            </a:srgb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32c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=8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гвзд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=160Н</a:t>
            </a:r>
            <a:endParaRPr lang="ru-RU" sz="28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596336" y="3140968"/>
            <a:ext cx="288032" cy="360040"/>
          </a:xfrm>
          <a:prstGeom prst="triangl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2"/>
          <p:cNvGrpSpPr/>
          <p:nvPr/>
        </p:nvGrpSpPr>
        <p:grpSpPr>
          <a:xfrm>
            <a:off x="7164288" y="1916832"/>
            <a:ext cx="444352" cy="523220"/>
            <a:chOff x="5929322" y="2428868"/>
            <a:chExt cx="444352" cy="523220"/>
          </a:xfrm>
          <a:solidFill>
            <a:srgbClr val="FFFF00"/>
          </a:solidFill>
        </p:grpSpPr>
        <p:sp>
          <p:nvSpPr>
            <p:cNvPr id="9" name="Прямоугольник 8"/>
            <p:cNvSpPr/>
            <p:nvPr/>
          </p:nvSpPr>
          <p:spPr>
            <a:xfrm>
              <a:off x="5929322" y="2428868"/>
              <a:ext cx="444352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</a:t>
              </a:r>
              <a:endParaRPr lang="ru-RU" sz="2800" dirty="0">
                <a:solidFill>
                  <a:srgbClr val="000000"/>
                </a:solidFill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5939598" y="251071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 стрелкой 10"/>
          <p:cNvCxnSpPr/>
          <p:nvPr/>
        </p:nvCxnSpPr>
        <p:spPr>
          <a:xfrm flipV="1">
            <a:off x="7236296" y="1700808"/>
            <a:ext cx="972000" cy="245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12"/>
          <p:cNvGrpSpPr/>
          <p:nvPr/>
        </p:nvGrpSpPr>
        <p:grpSpPr>
          <a:xfrm>
            <a:off x="5960108" y="3806259"/>
            <a:ext cx="916148" cy="523220"/>
            <a:chOff x="5929322" y="2428868"/>
            <a:chExt cx="916148" cy="523220"/>
          </a:xfrm>
          <a:solidFill>
            <a:srgbClr val="FFFF00"/>
          </a:solidFill>
        </p:grpSpPr>
        <p:sp>
          <p:nvSpPr>
            <p:cNvPr id="13" name="Прямоугольник 12"/>
            <p:cNvSpPr/>
            <p:nvPr/>
          </p:nvSpPr>
          <p:spPr>
            <a:xfrm>
              <a:off x="5929322" y="2428868"/>
              <a:ext cx="916148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гвзд</a:t>
              </a:r>
              <a:r>
                <a:rPr lang="ru-RU" sz="2800" b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002060"/>
                </a:solidFill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5939598" y="251071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 стрелкой 15"/>
          <p:cNvCxnSpPr/>
          <p:nvPr/>
        </p:nvCxnSpPr>
        <p:spPr>
          <a:xfrm>
            <a:off x="6588224" y="2949452"/>
            <a:ext cx="0" cy="1127620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740352" y="1988840"/>
            <a:ext cx="0" cy="115212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95736" y="1268760"/>
            <a:ext cx="4320480" cy="415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М</a:t>
            </a: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олоток не перемещается  т.к.</a:t>
            </a:r>
            <a:endParaRPr lang="ru-RU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6660232" y="3141726"/>
            <a:ext cx="1080120" cy="475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12"/>
          <p:cNvGrpSpPr/>
          <p:nvPr/>
        </p:nvGrpSpPr>
        <p:grpSpPr>
          <a:xfrm>
            <a:off x="6732240" y="2492896"/>
            <a:ext cx="716606" cy="523220"/>
            <a:chOff x="5929322" y="2428868"/>
            <a:chExt cx="716606" cy="523220"/>
          </a:xfrm>
          <a:solidFill>
            <a:srgbClr val="FFFF00"/>
          </a:solidFill>
        </p:grpSpPr>
        <p:sp>
          <p:nvSpPr>
            <p:cNvPr id="25" name="Прямоугольник 24"/>
            <p:cNvSpPr/>
            <p:nvPr/>
          </p:nvSpPr>
          <p:spPr>
            <a:xfrm>
              <a:off x="5929322" y="2428868"/>
              <a:ext cx="71660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ru-RU" sz="2800" b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002060"/>
                </a:solidFill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5939598" y="251071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2195736" y="1628800"/>
            <a:ext cx="266201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 = 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en-US" sz="21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1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гвзд</a:t>
            </a:r>
            <a:r>
              <a:rPr lang="ru-RU" sz="2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9592" y="2780928"/>
            <a:ext cx="5040560" cy="415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Молоток</a:t>
            </a:r>
            <a:r>
              <a:rPr lang="en-US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вращается равномерно </a:t>
            </a:r>
            <a:r>
              <a:rPr lang="en-US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т.к.</a:t>
            </a:r>
            <a:endParaRPr lang="ru-RU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9592" y="3140968"/>
            <a:ext cx="266429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 = 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гвзд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941168"/>
            <a:ext cx="9144000" cy="415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1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012160" y="2419545"/>
            <a:ext cx="30243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5040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2738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Какова сила тяги автомобиля массой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при коэффициенте трения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если центр масс делит кузов автомобиля 1:3.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40768"/>
            <a:ext cx="2051720" cy="1877437"/>
          </a:xfrm>
          <a:prstGeom prst="rect">
            <a:avLst/>
          </a:prstGeom>
          <a:solidFill>
            <a:srgbClr val="66FFFF">
              <a:alpha val="16000"/>
            </a:srgb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=0,02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=4м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996353"/>
            <a:ext cx="2232248" cy="584775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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6372200" y="1556792"/>
            <a:ext cx="2304256" cy="864096"/>
            <a:chOff x="5652120" y="1556792"/>
            <a:chExt cx="2304256" cy="864096"/>
          </a:xfrm>
        </p:grpSpPr>
        <p:sp>
          <p:nvSpPr>
            <p:cNvPr id="7" name="Прямоугольник с одним вырезанным углом 6"/>
            <p:cNvSpPr/>
            <p:nvPr/>
          </p:nvSpPr>
          <p:spPr>
            <a:xfrm>
              <a:off x="5652120" y="1556792"/>
              <a:ext cx="2304256" cy="648072"/>
            </a:xfrm>
            <a:prstGeom prst="snip1Rect">
              <a:avLst>
                <a:gd name="adj" fmla="val 5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5868144" y="2132856"/>
              <a:ext cx="360040" cy="288032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7440745" y="2109706"/>
              <a:ext cx="360040" cy="288032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1" name="Прямая со стрелкой 10"/>
          <p:cNvCxnSpPr/>
          <p:nvPr/>
        </p:nvCxnSpPr>
        <p:spPr>
          <a:xfrm rot="16200000" flipV="1">
            <a:off x="7407099" y="2394100"/>
            <a:ext cx="972000" cy="17463"/>
          </a:xfrm>
          <a:prstGeom prst="straightConnector1">
            <a:avLst/>
          </a:prstGeom>
          <a:ln w="635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17"/>
          <p:cNvGrpSpPr>
            <a:grpSpLocks/>
          </p:cNvGrpSpPr>
          <p:nvPr/>
        </p:nvGrpSpPr>
        <p:grpSpPr bwMode="auto">
          <a:xfrm>
            <a:off x="7236296" y="2636912"/>
            <a:ext cx="714375" cy="523220"/>
            <a:chOff x="2714612" y="4429132"/>
            <a:chExt cx="714380" cy="522882"/>
          </a:xfrm>
        </p:grpSpPr>
        <p:sp>
          <p:nvSpPr>
            <p:cNvPr id="13" name="TextBox 18"/>
            <p:cNvSpPr txBox="1">
              <a:spLocks noChangeArrowheads="1"/>
            </p:cNvSpPr>
            <p:nvPr/>
          </p:nvSpPr>
          <p:spPr bwMode="auto">
            <a:xfrm>
              <a:off x="2714612" y="4429132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2809200" y="4558361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16200000" flipV="1">
            <a:off x="6254971" y="1914582"/>
            <a:ext cx="972000" cy="17462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20"/>
          <p:cNvGrpSpPr>
            <a:grpSpLocks/>
          </p:cNvGrpSpPr>
          <p:nvPr/>
        </p:nvGrpSpPr>
        <p:grpSpPr bwMode="auto">
          <a:xfrm>
            <a:off x="6233886" y="980729"/>
            <a:ext cx="642370" cy="523220"/>
            <a:chOff x="3357554" y="2143117"/>
            <a:chExt cx="642375" cy="522882"/>
          </a:xfrm>
        </p:grpSpPr>
        <p:sp>
          <p:nvSpPr>
            <p:cNvPr id="17" name="TextBox 21"/>
            <p:cNvSpPr txBox="1">
              <a:spLocks noChangeArrowheads="1"/>
            </p:cNvSpPr>
            <p:nvPr/>
          </p:nvSpPr>
          <p:spPr bwMode="auto">
            <a:xfrm>
              <a:off x="3357557" y="2143117"/>
              <a:ext cx="642372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з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Прямая со стрелкой 19"/>
          <p:cNvCxnSpPr/>
          <p:nvPr/>
        </p:nvCxnSpPr>
        <p:spPr>
          <a:xfrm rot="16200000" flipV="1">
            <a:off x="7656589" y="1684337"/>
            <a:ext cx="1332000" cy="17462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20"/>
          <p:cNvGrpSpPr>
            <a:grpSpLocks/>
          </p:cNvGrpSpPr>
          <p:nvPr/>
        </p:nvGrpSpPr>
        <p:grpSpPr bwMode="auto">
          <a:xfrm>
            <a:off x="8388427" y="764705"/>
            <a:ext cx="755573" cy="523220"/>
            <a:chOff x="3357558" y="2287037"/>
            <a:chExt cx="755579" cy="522881"/>
          </a:xfrm>
        </p:grpSpPr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3357558" y="2287037"/>
              <a:ext cx="755579" cy="522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3415430" y="2343288"/>
              <a:ext cx="428628" cy="1586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979712" y="1268760"/>
            <a:ext cx="4176464" cy="415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Автомобиль в равновесии  т.к.</a:t>
            </a:r>
            <a:endParaRPr lang="ru-RU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1720" y="1628800"/>
            <a:ext cx="396044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87624" y="2276872"/>
            <a:ext cx="4824536" cy="8463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Автомобиль не вращается </a:t>
            </a:r>
            <a:r>
              <a:rPr lang="ru-RU" sz="21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т.к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 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6613932" y="2479978"/>
            <a:ext cx="288032" cy="360040"/>
          </a:xfrm>
          <a:prstGeom prst="triangl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6732240" y="1700808"/>
            <a:ext cx="1584176" cy="0"/>
          </a:xfrm>
          <a:prstGeom prst="straightConnector1">
            <a:avLst/>
          </a:prstGeom>
          <a:ln w="3810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732240" y="2060848"/>
            <a:ext cx="1152000" cy="0"/>
          </a:xfrm>
          <a:prstGeom prst="straightConnector1">
            <a:avLst/>
          </a:prstGeom>
          <a:ln w="3810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28184" y="2564904"/>
            <a:ext cx="3600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60432" y="2348880"/>
            <a:ext cx="37115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19093" y="1772816"/>
            <a:ext cx="37115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87624" y="3068960"/>
            <a:ext cx="230425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0,75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</a:t>
            </a:r>
            <a:endParaRPr lang="ru-RU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91880" y="3068960"/>
            <a:ext cx="165618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3573016"/>
            <a:ext cx="8460432" cy="415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 тяги есть сила трения покоя ведущих передних колёс,  т.е. </a:t>
            </a:r>
            <a:endParaRPr lang="ru-RU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5786454"/>
            <a:ext cx="9144000" cy="738664"/>
          </a:xfrm>
          <a:prstGeom prst="rect">
            <a:avLst/>
          </a:prstGeom>
          <a:solidFill>
            <a:schemeClr val="accent3">
              <a:lumMod val="95000"/>
              <a:alpha val="38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1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Центр масс должен быть ближе к ведущим колёсам. Максимальная сила тяги составит около …. Н.</a:t>
            </a:r>
            <a:endParaRPr lang="ru-RU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58082" y="1071546"/>
            <a:ext cx="3600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72330" y="1714488"/>
            <a:ext cx="357190" cy="461665"/>
          </a:xfrm>
          <a:prstGeom prst="rect">
            <a:avLst/>
          </a:prstGeom>
          <a:solidFill>
            <a:srgbClr val="FFFF00">
              <a:alpha val="7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2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25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25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4" grpId="0" animBg="1"/>
      <p:bldP spid="25" grpId="0" animBg="1"/>
      <p:bldP spid="26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6" cstate="print">
            <a:lum bright="-20000" contrast="30000"/>
          </a:blip>
          <a:srcRect l="68130" t="8789" r="7421" b="64112"/>
          <a:stretch>
            <a:fillRect/>
          </a:stretch>
        </p:blipFill>
        <p:spPr bwMode="auto">
          <a:xfrm>
            <a:off x="6228184" y="1643050"/>
            <a:ext cx="2915848" cy="365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 l="28711" t="60059" r="7421" b="23096"/>
          <a:stretch>
            <a:fillRect/>
          </a:stretch>
        </p:blipFill>
        <p:spPr bwMode="auto">
          <a:xfrm>
            <a:off x="0" y="57758"/>
            <a:ext cx="9144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5040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7596336" y="1953215"/>
            <a:ext cx="972000" cy="245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2"/>
          <p:cNvGrpSpPr/>
          <p:nvPr/>
        </p:nvGrpSpPr>
        <p:grpSpPr>
          <a:xfrm>
            <a:off x="8172400" y="2113692"/>
            <a:ext cx="851580" cy="523220"/>
            <a:chOff x="5929322" y="2428868"/>
            <a:chExt cx="851580" cy="523220"/>
          </a:xfrm>
          <a:solidFill>
            <a:srgbClr val="FFFF00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5929322" y="2428868"/>
              <a:ext cx="85158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рук </a:t>
              </a:r>
              <a:endParaRPr lang="ru-RU" sz="2800" dirty="0">
                <a:solidFill>
                  <a:srgbClr val="002060"/>
                </a:solidFill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5939598" y="251071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 стрелкой 11"/>
          <p:cNvCxnSpPr/>
          <p:nvPr/>
        </p:nvCxnSpPr>
        <p:spPr>
          <a:xfrm flipV="1">
            <a:off x="7596336" y="4437112"/>
            <a:ext cx="972000" cy="2450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12"/>
          <p:cNvGrpSpPr/>
          <p:nvPr/>
        </p:nvGrpSpPr>
        <p:grpSpPr>
          <a:xfrm>
            <a:off x="8100392" y="4653136"/>
            <a:ext cx="833883" cy="523220"/>
            <a:chOff x="5929322" y="2428868"/>
            <a:chExt cx="833883" cy="523220"/>
          </a:xfrm>
          <a:solidFill>
            <a:srgbClr val="FFFF00"/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5929322" y="2428868"/>
              <a:ext cx="83388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лев </a:t>
              </a:r>
              <a:endParaRPr lang="ru-RU" sz="2800" dirty="0">
                <a:solidFill>
                  <a:srgbClr val="006600"/>
                </a:solidFill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5939598" y="251071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 стрелкой 15"/>
          <p:cNvCxnSpPr/>
          <p:nvPr/>
        </p:nvCxnSpPr>
        <p:spPr>
          <a:xfrm flipH="1" flipV="1">
            <a:off x="6623849" y="3897431"/>
            <a:ext cx="1008112" cy="24508"/>
          </a:xfrm>
          <a:prstGeom prst="straightConnector1">
            <a:avLst/>
          </a:prstGeom>
          <a:ln w="762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7"/>
          <p:cNvGrpSpPr/>
          <p:nvPr/>
        </p:nvGrpSpPr>
        <p:grpSpPr>
          <a:xfrm>
            <a:off x="6251731" y="3193812"/>
            <a:ext cx="984565" cy="523220"/>
            <a:chOff x="5952869" y="2553720"/>
            <a:chExt cx="984565" cy="523220"/>
          </a:xfrm>
          <a:solidFill>
            <a:srgbClr val="FFFF00"/>
          </a:solidFill>
        </p:grpSpPr>
        <p:sp>
          <p:nvSpPr>
            <p:cNvPr id="19" name="Прямоугольник 18"/>
            <p:cNvSpPr/>
            <p:nvPr/>
          </p:nvSpPr>
          <p:spPr>
            <a:xfrm>
              <a:off x="5952869" y="2553720"/>
              <a:ext cx="98456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прав </a:t>
              </a:r>
              <a:endParaRPr lang="ru-RU" sz="2800" dirty="0">
                <a:solidFill>
                  <a:srgbClr val="000099"/>
                </a:solidFill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6076758" y="2643304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827584" y="1844824"/>
            <a:ext cx="6048672" cy="415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1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(трения нет)</a:t>
            </a: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Палка вращается равномерно</a:t>
            </a:r>
            <a:endParaRPr lang="ru-RU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4288" y="1788268"/>
            <a:ext cx="3600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01243" y="3687415"/>
            <a:ext cx="37115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92280" y="4221088"/>
            <a:ext cx="4075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562032" y="1954536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563345" y="3879900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558632" y="4427686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827584" y="2276872"/>
            <a:ext cx="352839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 = 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прав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(АВ)</a:t>
            </a:r>
            <a:r>
              <a:rPr lang="en-US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(АС)</a:t>
            </a:r>
            <a:endParaRPr lang="ru-RU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1090" y="2743645"/>
            <a:ext cx="216024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прав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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317758"/>
            <a:ext cx="9144000" cy="415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6" cstate="print">
            <a:lum bright="-20000" contrast="30000"/>
          </a:blip>
          <a:srcRect l="68130" t="8789" r="7421" b="64112"/>
          <a:stretch>
            <a:fillRect/>
          </a:stretch>
        </p:blipFill>
        <p:spPr bwMode="auto">
          <a:xfrm>
            <a:off x="6228184" y="1643050"/>
            <a:ext cx="2915848" cy="365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 l="28711" t="60059" r="7421" b="23096"/>
          <a:stretch>
            <a:fillRect/>
          </a:stretch>
        </p:blipFill>
        <p:spPr bwMode="auto">
          <a:xfrm>
            <a:off x="0" y="57758"/>
            <a:ext cx="9144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5040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7596336" y="1953215"/>
            <a:ext cx="972000" cy="245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2"/>
          <p:cNvGrpSpPr/>
          <p:nvPr/>
        </p:nvGrpSpPr>
        <p:grpSpPr>
          <a:xfrm>
            <a:off x="8172400" y="2113692"/>
            <a:ext cx="851580" cy="523220"/>
            <a:chOff x="5929322" y="2428868"/>
            <a:chExt cx="851580" cy="523220"/>
          </a:xfrm>
          <a:solidFill>
            <a:srgbClr val="FFFF00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5929322" y="2428868"/>
              <a:ext cx="85158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рук </a:t>
              </a:r>
              <a:endParaRPr lang="ru-RU" sz="2800" dirty="0">
                <a:solidFill>
                  <a:srgbClr val="002060"/>
                </a:solidFill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5939598" y="251071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 стрелкой 11"/>
          <p:cNvCxnSpPr/>
          <p:nvPr/>
        </p:nvCxnSpPr>
        <p:spPr>
          <a:xfrm flipV="1">
            <a:off x="7596336" y="4437112"/>
            <a:ext cx="612000" cy="2450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12"/>
          <p:cNvGrpSpPr/>
          <p:nvPr/>
        </p:nvGrpSpPr>
        <p:grpSpPr>
          <a:xfrm>
            <a:off x="8100392" y="4653136"/>
            <a:ext cx="833883" cy="523220"/>
            <a:chOff x="5929322" y="2428868"/>
            <a:chExt cx="833883" cy="523220"/>
          </a:xfrm>
          <a:solidFill>
            <a:srgbClr val="FFFF00"/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5929322" y="2428868"/>
              <a:ext cx="83388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лев </a:t>
              </a:r>
              <a:endParaRPr lang="ru-RU" sz="2800" dirty="0">
                <a:solidFill>
                  <a:srgbClr val="006600"/>
                </a:solidFill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5939598" y="251071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 стрелкой 15"/>
          <p:cNvCxnSpPr/>
          <p:nvPr/>
        </p:nvCxnSpPr>
        <p:spPr>
          <a:xfrm flipH="1" flipV="1">
            <a:off x="6516216" y="3897431"/>
            <a:ext cx="1116000" cy="24508"/>
          </a:xfrm>
          <a:prstGeom prst="straightConnector1">
            <a:avLst/>
          </a:prstGeom>
          <a:ln w="762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7"/>
          <p:cNvGrpSpPr/>
          <p:nvPr/>
        </p:nvGrpSpPr>
        <p:grpSpPr>
          <a:xfrm>
            <a:off x="6251731" y="3193812"/>
            <a:ext cx="984565" cy="523220"/>
            <a:chOff x="5952869" y="2553720"/>
            <a:chExt cx="984565" cy="523220"/>
          </a:xfrm>
          <a:solidFill>
            <a:srgbClr val="FFFF00"/>
          </a:solidFill>
        </p:grpSpPr>
        <p:sp>
          <p:nvSpPr>
            <p:cNvPr id="19" name="Прямоугольник 18"/>
            <p:cNvSpPr/>
            <p:nvPr/>
          </p:nvSpPr>
          <p:spPr>
            <a:xfrm>
              <a:off x="5952869" y="2553720"/>
              <a:ext cx="98456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прав </a:t>
              </a:r>
              <a:endParaRPr lang="ru-RU" sz="2800" dirty="0">
                <a:solidFill>
                  <a:srgbClr val="000099"/>
                </a:solidFill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6076758" y="2643304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827584" y="1844824"/>
            <a:ext cx="6048672" cy="415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1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(трение есть)</a:t>
            </a: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Палка вращается равномерно</a:t>
            </a:r>
            <a:endParaRPr lang="ru-RU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4288" y="1788268"/>
            <a:ext cx="3600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01243" y="3687415"/>
            <a:ext cx="37115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92280" y="4221088"/>
            <a:ext cx="4075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562032" y="1954536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563345" y="3879900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558632" y="4427686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827584" y="2276872"/>
            <a:ext cx="352839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 = 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прав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(АВ)</a:t>
            </a:r>
            <a:r>
              <a:rPr lang="en-US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(АС)</a:t>
            </a:r>
            <a:endParaRPr lang="ru-RU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19672" y="2780928"/>
            <a:ext cx="216024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прав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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8" cstate="print">
            <a:lum bright="-20000" contrast="40000"/>
          </a:blip>
          <a:srcRect l="28711" t="77182" r="7421" b="12109"/>
          <a:stretch>
            <a:fillRect/>
          </a:stretch>
        </p:blipFill>
        <p:spPr bwMode="auto">
          <a:xfrm>
            <a:off x="0" y="-24"/>
            <a:ext cx="9144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5040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73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38980" y="2481138"/>
            <a:ext cx="500066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653690" y="2709015"/>
            <a:ext cx="214314" cy="285752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V="1">
            <a:off x="5390605" y="3078607"/>
            <a:ext cx="972000" cy="17463"/>
          </a:xfrm>
          <a:prstGeom prst="straightConnector1">
            <a:avLst/>
          </a:prstGeom>
          <a:ln w="635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5220072" y="3212976"/>
            <a:ext cx="714375" cy="523220"/>
            <a:chOff x="2714612" y="4429132"/>
            <a:chExt cx="714380" cy="522882"/>
          </a:xfrm>
        </p:grpSpPr>
        <p:sp>
          <p:nvSpPr>
            <p:cNvPr id="8" name="TextBox 18"/>
            <p:cNvSpPr txBox="1">
              <a:spLocks noChangeArrowheads="1"/>
            </p:cNvSpPr>
            <p:nvPr/>
          </p:nvSpPr>
          <p:spPr bwMode="auto">
            <a:xfrm>
              <a:off x="2714612" y="4429132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2786049" y="4500524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 стрелкой 9"/>
          <p:cNvCxnSpPr/>
          <p:nvPr/>
        </p:nvCxnSpPr>
        <p:spPr>
          <a:xfrm rot="16200000" flipV="1">
            <a:off x="6077155" y="1909050"/>
            <a:ext cx="1368000" cy="17462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20"/>
          <p:cNvGrpSpPr>
            <a:grpSpLocks/>
          </p:cNvGrpSpPr>
          <p:nvPr/>
        </p:nvGrpSpPr>
        <p:grpSpPr bwMode="auto">
          <a:xfrm>
            <a:off x="6854024" y="1481008"/>
            <a:ext cx="714375" cy="523220"/>
            <a:chOff x="3357554" y="2143116"/>
            <a:chExt cx="714380" cy="522882"/>
          </a:xfrm>
        </p:grpSpPr>
        <p:sp>
          <p:nvSpPr>
            <p:cNvPr id="12" name="TextBox 21"/>
            <p:cNvSpPr txBox="1">
              <a:spLocks noChangeArrowheads="1"/>
            </p:cNvSpPr>
            <p:nvPr/>
          </p:nvSpPr>
          <p:spPr bwMode="auto">
            <a:xfrm>
              <a:off x="3357554" y="2143116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Прямая со стрелкой 13"/>
          <p:cNvCxnSpPr/>
          <p:nvPr/>
        </p:nvCxnSpPr>
        <p:spPr>
          <a:xfrm rot="16200000" flipV="1">
            <a:off x="8019692" y="2975283"/>
            <a:ext cx="720000" cy="17463"/>
          </a:xfrm>
          <a:prstGeom prst="straightConnector1">
            <a:avLst/>
          </a:prstGeom>
          <a:ln w="63500">
            <a:solidFill>
              <a:srgbClr val="0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20"/>
          <p:cNvGrpSpPr>
            <a:grpSpLocks/>
          </p:cNvGrpSpPr>
          <p:nvPr/>
        </p:nvGrpSpPr>
        <p:grpSpPr bwMode="auto">
          <a:xfrm>
            <a:off x="8501633" y="2852936"/>
            <a:ext cx="534863" cy="584775"/>
            <a:chOff x="3357556" y="2134411"/>
            <a:chExt cx="534867" cy="584398"/>
          </a:xfrm>
        </p:grpSpPr>
        <p:sp>
          <p:nvSpPr>
            <p:cNvPr id="16" name="TextBox 21"/>
            <p:cNvSpPr txBox="1">
              <a:spLocks noChangeArrowheads="1"/>
            </p:cNvSpPr>
            <p:nvPr/>
          </p:nvSpPr>
          <p:spPr bwMode="auto">
            <a:xfrm>
              <a:off x="3357556" y="2134411"/>
              <a:ext cx="534867" cy="58439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3357556" y="2213490"/>
              <a:ext cx="428628" cy="1586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Левая фигурная скобка 17"/>
          <p:cNvSpPr/>
          <p:nvPr/>
        </p:nvSpPr>
        <p:spPr>
          <a:xfrm rot="5400000">
            <a:off x="4445872" y="1097948"/>
            <a:ext cx="396000" cy="244800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67944" y="1695320"/>
            <a:ext cx="998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50см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0" name="Левая фигурная скобка 19"/>
          <p:cNvSpPr/>
          <p:nvPr/>
        </p:nvSpPr>
        <p:spPr>
          <a:xfrm rot="16200000">
            <a:off x="7358491" y="2133527"/>
            <a:ext cx="396000" cy="1519850"/>
          </a:xfrm>
          <a:prstGeom prst="lef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082318" y="3124080"/>
            <a:ext cx="1037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25см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1757134"/>
            <a:ext cx="1979712" cy="1815882"/>
          </a:xfrm>
          <a:prstGeom prst="rect">
            <a:avLst/>
          </a:prstGeom>
          <a:solidFill>
            <a:srgbClr val="66FFFF">
              <a:alpha val="16000"/>
            </a:srgb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=100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=25см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=10кг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0" y="3645024"/>
            <a:ext cx="4788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Почему не движется? 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72000" y="3717032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4293096"/>
            <a:ext cx="6444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Почему не вращается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331640" y="4788441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25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25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правило моментов)</a:t>
            </a:r>
            <a:endParaRPr lang="ru-RU" sz="3200" i="1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5661248"/>
            <a:ext cx="9144000" cy="415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9" grpId="0"/>
      <p:bldP spid="20" grpId="0" animBg="1"/>
      <p:bldP spid="21" grpId="0"/>
      <p:bldP spid="40" grpId="0" animBg="1"/>
      <p:bldP spid="41" grpId="0"/>
      <p:bldP spid="42" grpId="0"/>
      <p:bldP spid="43" grpId="0"/>
      <p:bldP spid="44" grpId="0"/>
      <p:bldP spid="4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5611</TotalTime>
  <Words>1987</Words>
  <Application>Microsoft Office PowerPoint</Application>
  <PresentationFormat>Экран (4:3)</PresentationFormat>
  <Paragraphs>508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Трек</vt:lpstr>
      <vt:lpstr>Уроки физики    Вторушина С.В.  10  класс  (МКТ) </vt:lpstr>
      <vt:lpstr>Уроки физики    Вторушина С.В.  10  класс  (МКТ) </vt:lpstr>
      <vt:lpstr>Слайд 3</vt:lpstr>
      <vt:lpstr>Домашнее задание.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Домашнее задание.</vt:lpstr>
      <vt:lpstr>Слайд 14</vt:lpstr>
      <vt:lpstr>Слайд 15</vt:lpstr>
      <vt:lpstr>I. состоят  из…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Домашнее задание.</vt:lpstr>
      <vt:lpstr>Слайд 31</vt:lpstr>
      <vt:lpstr>Уроки физики    Вторушина С.В.  10  класс  (МКТ) </vt:lpstr>
      <vt:lpstr>Слайд 33</vt:lpstr>
      <vt:lpstr>Слайд 34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714</cp:revision>
  <dcterms:created xsi:type="dcterms:W3CDTF">2009-11-04T14:29:22Z</dcterms:created>
  <dcterms:modified xsi:type="dcterms:W3CDTF">2021-10-11T15:40:05Z</dcterms:modified>
</cp:coreProperties>
</file>