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1" r:id="rId1"/>
  </p:sldMasterIdLst>
  <p:notesMasterIdLst>
    <p:notesMasterId r:id="rId42"/>
  </p:notesMasterIdLst>
  <p:sldIdLst>
    <p:sldId id="463" r:id="rId2"/>
    <p:sldId id="524" r:id="rId3"/>
    <p:sldId id="525" r:id="rId4"/>
    <p:sldId id="527" r:id="rId5"/>
    <p:sldId id="462" r:id="rId6"/>
    <p:sldId id="538" r:id="rId7"/>
    <p:sldId id="539" r:id="rId8"/>
    <p:sldId id="540" r:id="rId9"/>
    <p:sldId id="541" r:id="rId10"/>
    <p:sldId id="465" r:id="rId11"/>
    <p:sldId id="536" r:id="rId12"/>
    <p:sldId id="526" r:id="rId13"/>
    <p:sldId id="531" r:id="rId14"/>
    <p:sldId id="533" r:id="rId15"/>
    <p:sldId id="466" r:id="rId16"/>
    <p:sldId id="542" r:id="rId17"/>
    <p:sldId id="543" r:id="rId18"/>
    <p:sldId id="544" r:id="rId19"/>
    <p:sldId id="545" r:id="rId20"/>
    <p:sldId id="546" r:id="rId21"/>
    <p:sldId id="547" r:id="rId22"/>
    <p:sldId id="548" r:id="rId23"/>
    <p:sldId id="549" r:id="rId24"/>
    <p:sldId id="550" r:id="rId25"/>
    <p:sldId id="551" r:id="rId26"/>
    <p:sldId id="552" r:id="rId27"/>
    <p:sldId id="553" r:id="rId28"/>
    <p:sldId id="554" r:id="rId29"/>
    <p:sldId id="555" r:id="rId30"/>
    <p:sldId id="556" r:id="rId31"/>
    <p:sldId id="557" r:id="rId32"/>
    <p:sldId id="558" r:id="rId33"/>
    <p:sldId id="559" r:id="rId34"/>
    <p:sldId id="560" r:id="rId35"/>
    <p:sldId id="561" r:id="rId36"/>
    <p:sldId id="562" r:id="rId37"/>
    <p:sldId id="563" r:id="rId38"/>
    <p:sldId id="564" r:id="rId39"/>
    <p:sldId id="565" r:id="rId40"/>
    <p:sldId id="53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CC"/>
    <a:srgbClr val="33CCFF"/>
    <a:srgbClr val="006600"/>
    <a:srgbClr val="0014AC"/>
    <a:srgbClr val="FF9900"/>
    <a:srgbClr val="365D21"/>
    <a:srgbClr val="0066FF"/>
    <a:srgbClr val="FFFF00"/>
    <a:srgbClr val="FFFFFF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5" d="100"/>
          <a:sy n="85" d="100"/>
        </p:scale>
        <p:origin x="-61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6E3A03-BB73-4ED6-99C4-4CFD2A94209F}" type="datetimeFigureOut">
              <a:rPr lang="ru-RU"/>
              <a:pPr>
                <a:defRPr/>
              </a:pPr>
              <a:t>30.08.2017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A3820B-7150-4465-9329-879E122C3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3951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6998B-470D-40EF-A191-BD62BA73A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8782-41D5-4251-85C2-531FFE3C8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874C7-9393-40C1-A385-7AF3418EC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2EC518F-C695-44DB-9F79-FCA324E358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3DA3-EFB4-4EDF-8F87-C68D53915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B4824-2863-4106-B7A6-92F782BD5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008A9-4259-4C93-99C2-593903273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D8F1-AE7D-4559-9F5C-0762D2F1D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B807-3976-45DB-8AE9-7E0057AB8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C2D45-DCC5-40D6-8543-A2382086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DC91E-F650-4703-95E6-2CB7DCA58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F8FC-428F-40A9-A415-F1D3D6AE1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EAED02A-B3E0-45D7-94C6-41158E69F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1" r:id="rId4"/>
    <p:sldLayoutId id="2147483817" r:id="rId5"/>
    <p:sldLayoutId id="2147483812" r:id="rId6"/>
    <p:sldLayoutId id="2147483818" r:id="rId7"/>
    <p:sldLayoutId id="2147483819" r:id="rId8"/>
    <p:sldLayoutId id="2147483820" r:id="rId9"/>
    <p:sldLayoutId id="2147483813" r:id="rId10"/>
    <p:sldLayoutId id="2147483821" r:id="rId11"/>
    <p:sldLayoutId id="21474838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gray">
          <a:xfrm>
            <a:off x="0" y="857232"/>
            <a:ext cx="8929718" cy="1428760"/>
          </a:xfrm>
          <a:prstGeom prst="rect">
            <a:avLst/>
          </a:prstGeom>
          <a:solidFill>
            <a:srgbClr val="FFCCCC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66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66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600" b="1" cap="small" dirty="0" smtClean="0">
                <a:latin typeface="Times New Roman" pitchFamily="18" charset="0"/>
                <a:cs typeface="Times New Roman" pitchFamily="18" charset="0"/>
              </a:rPr>
              <a:t>Строение и эволюция</a:t>
            </a:r>
          </a:p>
          <a:p>
            <a:r>
              <a:rPr lang="ru-RU" sz="6600" b="1" cap="small" dirty="0" smtClean="0">
                <a:latin typeface="Times New Roman" pitchFamily="18" charset="0"/>
                <a:cs typeface="Times New Roman" pitchFamily="18" charset="0"/>
              </a:rPr>
              <a:t> Вселенной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физика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92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71201" y="0"/>
            <a:ext cx="477279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№13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§26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534" y="2164776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14AC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другие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14AC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0311" y="3879972"/>
            <a:ext cx="8473326" cy="19063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галактики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gray">
          <a:xfrm>
            <a:off x="0" y="857232"/>
            <a:ext cx="8929718" cy="1428760"/>
          </a:xfrm>
          <a:prstGeom prst="rect">
            <a:avLst/>
          </a:prstGeom>
          <a:solidFill>
            <a:srgbClr val="FFCCCC"/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n-US" sz="66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6600" b="1" cap="sm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6600" b="1" cap="small" dirty="0" smtClean="0">
                <a:latin typeface="Times New Roman" pitchFamily="18" charset="0"/>
                <a:cs typeface="Times New Roman" pitchFamily="18" charset="0"/>
              </a:rPr>
              <a:t>Строение и эволюция</a:t>
            </a:r>
          </a:p>
          <a:p>
            <a:r>
              <a:rPr lang="ru-RU" sz="6600" b="1" cap="small" dirty="0" smtClean="0">
                <a:latin typeface="Times New Roman" pitchFamily="18" charset="0"/>
                <a:cs typeface="Times New Roman" pitchFamily="18" charset="0"/>
              </a:rPr>
              <a:t> Вселенной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r>
              <a:rPr lang="ru-RU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физика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292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Астрономия 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71201" y="0"/>
            <a:ext cx="477279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№14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§27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534" y="2164776"/>
            <a:ext cx="8358246" cy="15716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14AC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Основы современной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0014AC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gray">
          <a:xfrm rot="20665506">
            <a:off x="570311" y="3879972"/>
            <a:ext cx="8473326" cy="19063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ru-RU" sz="6000" b="1" kern="10" dirty="0" smtClean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18900000" algn="bl" rotWithShape="0">
                    <a:srgbClr val="000000">
                      <a:alpha val="39998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космологии</a:t>
            </a:r>
            <a:endParaRPr lang="ru-RU" sz="60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18900000" algn="bl" rotWithShape="0">
                  <a:srgbClr val="000000">
                    <a:alpha val="39998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 l="29095" t="30273" r="49481" b="64371"/>
          <a:stretch>
            <a:fillRect/>
          </a:stretch>
        </p:blipFill>
        <p:spPr bwMode="auto">
          <a:xfrm>
            <a:off x="-33" y="71438"/>
            <a:ext cx="4762551" cy="1000108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4451" t="35958" r="51980" b="56696"/>
          <a:stretch>
            <a:fillRect/>
          </a:stretch>
        </p:blipFill>
        <p:spPr bwMode="auto">
          <a:xfrm>
            <a:off x="5219406" y="214290"/>
            <a:ext cx="3495998" cy="1135659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26953" t="42770" r="51266" b="47113"/>
          <a:stretch>
            <a:fillRect/>
          </a:stretch>
        </p:blipFill>
        <p:spPr bwMode="auto">
          <a:xfrm>
            <a:off x="-1" y="1643050"/>
            <a:ext cx="6921031" cy="1928826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26953" t="52292" r="54480" b="38186"/>
          <a:stretch>
            <a:fillRect/>
          </a:stretch>
        </p:blipFill>
        <p:spPr bwMode="auto">
          <a:xfrm>
            <a:off x="0" y="3643314"/>
            <a:ext cx="5572116" cy="1714512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5163" t="57648" r="49481" b="32235"/>
          <a:stretch>
            <a:fillRect/>
          </a:stretch>
        </p:blipFill>
        <p:spPr bwMode="auto">
          <a:xfrm>
            <a:off x="7215206" y="2243165"/>
            <a:ext cx="1928794" cy="218596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6953" t="61814" r="54837" b="32235"/>
          <a:stretch>
            <a:fillRect/>
          </a:stretch>
        </p:blipFill>
        <p:spPr bwMode="auto">
          <a:xfrm>
            <a:off x="2950380" y="5643554"/>
            <a:ext cx="6193620" cy="121444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8"/>
          <a:srcRect l="26733" t="29297" r="46607" b="62159"/>
          <a:stretch>
            <a:fillRect/>
          </a:stretch>
        </p:blipFill>
        <p:spPr bwMode="auto">
          <a:xfrm>
            <a:off x="285720" y="0"/>
            <a:ext cx="3714776" cy="714356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lum bright="-10000" contrast="30000"/>
          </a:blip>
          <a:srcRect l="27522" t="37842" r="47632" b="53613"/>
          <a:stretch>
            <a:fillRect/>
          </a:stretch>
        </p:blipFill>
        <p:spPr bwMode="auto">
          <a:xfrm>
            <a:off x="4143372" y="0"/>
            <a:ext cx="4929222" cy="92867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lum bright="-10000" contrast="30000"/>
          </a:blip>
          <a:srcRect l="18017" t="45532" r="57374" b="15039"/>
          <a:stretch>
            <a:fillRect/>
          </a:stretch>
        </p:blipFill>
        <p:spPr bwMode="auto">
          <a:xfrm>
            <a:off x="71438" y="857232"/>
            <a:ext cx="4071934" cy="6000768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/>
          <a:srcRect l="44677" t="46861" r="53124" b="18579"/>
          <a:stretch>
            <a:fillRect/>
          </a:stretch>
        </p:blipFill>
        <p:spPr bwMode="auto">
          <a:xfrm>
            <a:off x="4214810" y="928670"/>
            <a:ext cx="571504" cy="557214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lum bright="-10000" contrast="30000"/>
          </a:blip>
          <a:srcRect l="47427" t="46861" r="33878" b="48708"/>
          <a:stretch>
            <a:fillRect/>
          </a:stretch>
        </p:blipFill>
        <p:spPr bwMode="auto">
          <a:xfrm>
            <a:off x="4714876" y="1000108"/>
            <a:ext cx="2428892" cy="71438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lum bright="-10000" contrast="30000"/>
          </a:blip>
          <a:srcRect l="59524" t="52178" r="17383" b="31871"/>
          <a:stretch>
            <a:fillRect/>
          </a:stretch>
        </p:blipFill>
        <p:spPr bwMode="auto">
          <a:xfrm>
            <a:off x="5143504" y="1785926"/>
            <a:ext cx="4000496" cy="2743220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/>
          <a:srcRect l="47427" t="52178" r="41026" b="43391"/>
          <a:stretch>
            <a:fillRect/>
          </a:stretch>
        </p:blipFill>
        <p:spPr bwMode="auto">
          <a:xfrm rot="20504571">
            <a:off x="3717448" y="2717318"/>
            <a:ext cx="1500198" cy="71438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lum bright="-10000" contrast="30000"/>
          </a:blip>
          <a:srcRect l="56866" t="72122" r="20682" b="20147"/>
          <a:stretch>
            <a:fillRect/>
          </a:stretch>
        </p:blipFill>
        <p:spPr bwMode="auto">
          <a:xfrm>
            <a:off x="5131574" y="4857760"/>
            <a:ext cx="4012426" cy="1857364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/>
          <a:srcRect l="46327" t="71230" r="43134" b="24066"/>
          <a:stretch>
            <a:fillRect/>
          </a:stretch>
        </p:blipFill>
        <p:spPr bwMode="auto">
          <a:xfrm rot="20304759">
            <a:off x="3750899" y="5019092"/>
            <a:ext cx="1428760" cy="85725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4" name="Скругленный прямоугольник 13"/>
          <p:cNvSpPr/>
          <p:nvPr/>
        </p:nvSpPr>
        <p:spPr bwMode="auto">
          <a:xfrm>
            <a:off x="71438" y="1000108"/>
            <a:ext cx="3286116" cy="785818"/>
          </a:xfrm>
          <a:prstGeom prst="roundRect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71438" y="1890702"/>
            <a:ext cx="2428860" cy="571504"/>
          </a:xfrm>
          <a:prstGeom prst="roundRect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42876" y="2500306"/>
            <a:ext cx="3643306" cy="571504"/>
          </a:xfrm>
          <a:prstGeom prst="roundRect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42876" y="3071810"/>
            <a:ext cx="3571868" cy="571504"/>
          </a:xfrm>
          <a:prstGeom prst="roundRect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42876" y="3714752"/>
            <a:ext cx="3857620" cy="571504"/>
          </a:xfrm>
          <a:prstGeom prst="roundRect">
            <a:avLst/>
          </a:prstGeom>
          <a:noFill/>
          <a:ln w="76200">
            <a:solidFill>
              <a:srgbClr val="7030A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190470" y="4357694"/>
            <a:ext cx="3857620" cy="785818"/>
          </a:xfrm>
          <a:prstGeom prst="roundRect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14282" y="5143512"/>
            <a:ext cx="3643338" cy="714380"/>
          </a:xfrm>
          <a:prstGeom prst="roundRect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285752" y="6000768"/>
            <a:ext cx="3857620" cy="785818"/>
          </a:xfrm>
          <a:prstGeom prst="roundRect">
            <a:avLst/>
          </a:prstGeom>
          <a:noFill/>
          <a:ln w="76200">
            <a:solidFill>
              <a:srgbClr val="FFCCCC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5163" t="57648" r="49481" b="32235"/>
          <a:stretch>
            <a:fillRect/>
          </a:stretch>
        </p:blipFill>
        <p:spPr bwMode="auto">
          <a:xfrm>
            <a:off x="5929322" y="0"/>
            <a:ext cx="1071570" cy="1214446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6953" t="61814" r="54837" b="32235"/>
          <a:stretch>
            <a:fillRect/>
          </a:stretch>
        </p:blipFill>
        <p:spPr bwMode="auto">
          <a:xfrm>
            <a:off x="35825" y="0"/>
            <a:ext cx="5464837" cy="107154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8024" t="67170" r="62335" b="22119"/>
          <a:stretch>
            <a:fillRect/>
          </a:stretch>
        </p:blipFill>
        <p:spPr bwMode="auto">
          <a:xfrm>
            <a:off x="0" y="1785926"/>
            <a:ext cx="4286279" cy="2857520"/>
          </a:xfrm>
          <a:prstGeom prst="rect">
            <a:avLst/>
          </a:prstGeom>
          <a:noFill/>
          <a:ln w="76200">
            <a:solidFill>
              <a:srgbClr val="006600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28938" t="79097" r="63406" b="15039"/>
          <a:stretch>
            <a:fillRect/>
          </a:stretch>
        </p:blipFill>
        <p:spPr bwMode="auto">
          <a:xfrm>
            <a:off x="59424" y="5072074"/>
            <a:ext cx="2798064" cy="1285884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37308" t="67170" r="49481" b="23417"/>
          <a:stretch>
            <a:fillRect/>
          </a:stretch>
        </p:blipFill>
        <p:spPr bwMode="auto">
          <a:xfrm>
            <a:off x="4310113" y="1785926"/>
            <a:ext cx="4845819" cy="2857520"/>
          </a:xfrm>
          <a:prstGeom prst="rect">
            <a:avLst/>
          </a:prstGeom>
          <a:noFill/>
          <a:ln w="76200">
            <a:solidFill>
              <a:srgbClr val="0014AC"/>
            </a:solidFill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36237" t="76065" r="55908" b="15039"/>
          <a:stretch>
            <a:fillRect/>
          </a:stretch>
        </p:blipFill>
        <p:spPr bwMode="auto">
          <a:xfrm>
            <a:off x="2932966" y="4786322"/>
            <a:ext cx="3048952" cy="2071678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44004" t="77805" r="50612" b="15039"/>
          <a:stretch>
            <a:fillRect/>
          </a:stretch>
        </p:blipFill>
        <p:spPr bwMode="auto">
          <a:xfrm>
            <a:off x="6286512" y="5000635"/>
            <a:ext cx="2857488" cy="1645817"/>
          </a:xfrm>
          <a:prstGeom prst="rect">
            <a:avLst/>
          </a:prstGeom>
          <a:noFill/>
          <a:ln w="76200">
            <a:solidFill>
              <a:srgbClr val="FF99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50966" t="49333" r="27344" b="39746"/>
          <a:stretch>
            <a:fillRect/>
          </a:stretch>
        </p:blipFill>
        <p:spPr bwMode="auto">
          <a:xfrm>
            <a:off x="0" y="0"/>
            <a:ext cx="750095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50966" t="59877" r="27344" b="31609"/>
          <a:stretch>
            <a:fillRect/>
          </a:stretch>
        </p:blipFill>
        <p:spPr bwMode="auto">
          <a:xfrm>
            <a:off x="714380" y="2099629"/>
            <a:ext cx="7500958" cy="161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50966" t="68539" r="27344" b="15039"/>
          <a:stretch>
            <a:fillRect/>
          </a:stretch>
        </p:blipFill>
        <p:spPr bwMode="auto">
          <a:xfrm>
            <a:off x="1643074" y="3742703"/>
            <a:ext cx="7500958" cy="311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072298" y="0"/>
            <a:ext cx="2071702" cy="86177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  <a:spcBef>
                <a:spcPts val="600"/>
              </a:spcBef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123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7221538" cy="1139825"/>
          </a:xfrm>
        </p:spPr>
        <p:txBody>
          <a:bodyPr/>
          <a:lstStyle/>
          <a:p>
            <a:r>
              <a:rPr lang="ru-RU" sz="6600" b="1">
                <a:latin typeface="Comic Sans MS" pitchFamily="66" charset="0"/>
              </a:rPr>
              <a:t>Космос.</a:t>
            </a:r>
          </a:p>
        </p:txBody>
      </p:sp>
      <p:pic>
        <p:nvPicPr>
          <p:cNvPr id="2053" name="Picture 5" descr="PE07681_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3357563"/>
            <a:ext cx="2114550" cy="2147887"/>
          </a:xfrm>
          <a:noFill/>
          <a:ln/>
        </p:spPr>
      </p:pic>
      <p:pic>
        <p:nvPicPr>
          <p:cNvPr id="2176" name="Picture 128" descr="MP00001_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981075"/>
            <a:ext cx="3671888" cy="3055938"/>
          </a:xfrm>
          <a:noFill/>
          <a:ln/>
        </p:spPr>
      </p:pic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43200" y="4149725"/>
            <a:ext cx="6400800" cy="17526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ru-RU"/>
          </a:p>
          <a:p>
            <a:pPr marL="0" indent="0" algn="ctr">
              <a:buFont typeface="Wingdings" pitchFamily="2" charset="2"/>
              <a:buNone/>
            </a:pPr>
            <a:endParaRPr lang="ru-RU"/>
          </a:p>
          <a:p>
            <a:pPr marL="0" indent="0" algn="r">
              <a:buFont typeface="Wingdings" pitchFamily="2" charset="2"/>
              <a:buNone/>
            </a:pPr>
            <a:r>
              <a:rPr lang="ru-RU"/>
              <a:t>Мезенцевой Анны 10 «А»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1" name="Picture 9" descr="000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0"/>
            <a:ext cx="8713787" cy="6542088"/>
          </a:xfrm>
          <a:noFill/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8" name="Picture 12" descr="29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60350"/>
            <a:ext cx="7993062" cy="6394450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9" name="Picture 9" descr="Изображение 178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60350"/>
            <a:ext cx="8497887" cy="6373813"/>
          </a:xfrm>
          <a:noFill/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29554" y="6252706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26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40065" t="31858" r="39518" b="62674"/>
          <a:stretch>
            <a:fillRect/>
          </a:stretch>
        </p:blipFill>
        <p:spPr bwMode="auto">
          <a:xfrm>
            <a:off x="642910" y="0"/>
            <a:ext cx="4000528" cy="64294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60005" t="31998" r="27207" b="59028"/>
          <a:stretch>
            <a:fillRect/>
          </a:stretch>
        </p:blipFill>
        <p:spPr bwMode="auto">
          <a:xfrm>
            <a:off x="5000660" y="71414"/>
            <a:ext cx="4071934" cy="1714512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28034" t="39662" r="57485" b="45033"/>
          <a:stretch>
            <a:fillRect/>
          </a:stretch>
        </p:blipFill>
        <p:spPr bwMode="auto">
          <a:xfrm>
            <a:off x="-1" y="698662"/>
            <a:ext cx="4643439" cy="2944652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lum bright="-30000" contrast="40000"/>
          </a:blip>
          <a:srcRect l="42982" t="36719" r="42070" b="39975"/>
          <a:stretch>
            <a:fillRect/>
          </a:stretch>
        </p:blipFill>
        <p:spPr bwMode="auto">
          <a:xfrm>
            <a:off x="4659121" y="1714487"/>
            <a:ext cx="4429124" cy="414340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l="58294" t="41113" r="27122" b="45800"/>
          <a:stretch>
            <a:fillRect/>
          </a:stretch>
        </p:blipFill>
        <p:spPr bwMode="auto">
          <a:xfrm>
            <a:off x="0" y="3786190"/>
            <a:ext cx="4643438" cy="250033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 bwMode="auto">
          <a:xfrm>
            <a:off x="0" y="714356"/>
            <a:ext cx="1500166" cy="92869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-339452" y="1643050"/>
            <a:ext cx="928662" cy="150019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-464331" y="3786190"/>
            <a:ext cx="928662" cy="2500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841936" y="2395415"/>
            <a:ext cx="1087253" cy="181940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 bwMode="auto">
          <a:xfrm>
            <a:off x="6000760" y="3786190"/>
            <a:ext cx="1143008" cy="78581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8600373" y="2714620"/>
            <a:ext cx="1087253" cy="25717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643438" y="4429132"/>
            <a:ext cx="928662" cy="642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1" name="Picture 7" descr="Изображение 180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333375"/>
            <a:ext cx="8424863" cy="631825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3" name="Picture 7" descr="000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8640763" cy="6353175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7" name="Picture 7" descr="0009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33375"/>
            <a:ext cx="8642350" cy="6296025"/>
          </a:xfrm>
          <a:noFill/>
          <a:ln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3" name="Picture 9" descr="Изображение 1853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260350"/>
            <a:ext cx="8353425" cy="6265863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052513"/>
            <a:ext cx="6335713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827088" y="620713"/>
            <a:ext cx="7993062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ГАЛАКТИКИ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4724400"/>
            <a:ext cx="6400800" cy="1752600"/>
          </a:xfrm>
        </p:spPr>
        <p:txBody>
          <a:bodyPr/>
          <a:lstStyle/>
          <a:p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Попова Екатерина, 10</a:t>
            </a:r>
          </a:p>
          <a:p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Лесной</a:t>
            </a:r>
          </a:p>
          <a:p>
            <a:r>
              <a:rPr lang="ru-RU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/>
          <a:srcRect l="2744" t="19127" r="2744" b="21469"/>
          <a:stretch>
            <a:fillRect/>
          </a:stretch>
        </p:blipFill>
        <p:spPr bwMode="auto">
          <a:xfrm>
            <a:off x="250825" y="765175"/>
            <a:ext cx="8642350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39750" y="260350"/>
            <a:ext cx="8135938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39738" algn="ctr">
              <a:spcBef>
                <a:spcPct val="50000"/>
              </a:spcBef>
            </a:pPr>
            <a:r>
              <a:rPr lang="ru-RU" sz="32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ЧТО ТАКОЕ ГАЛАКТИКА?</a:t>
            </a:r>
          </a:p>
          <a:p>
            <a:pPr indent="439738" algn="just">
              <a:spcBef>
                <a:spcPct val="50000"/>
              </a:spcBef>
            </a:pP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just">
              <a:spcBef>
                <a:spcPct val="50000"/>
              </a:spcBef>
            </a:pP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just">
              <a:spcBef>
                <a:spcPct val="50000"/>
              </a:spcBef>
            </a:pP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just">
              <a:spcBef>
                <a:spcPct val="50000"/>
              </a:spcBef>
            </a:pPr>
            <a:endParaRPr lang="ru-RU" sz="32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just">
              <a:spcBef>
                <a:spcPct val="50000"/>
              </a:spcBef>
            </a:pPr>
            <a:r>
              <a:rPr lang="ru-RU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Галактика – это огромное скопление звёзд, удерживаемое силой тяготения. Во Вселенной имеются миллионы галактик, и даже самая маленькая из них содержит миллионы звёзд. Между галактиками находится огромное беззвёздное пространство. Свет отдалённых галактик летит до нас миллионы лет.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88913"/>
            <a:ext cx="309562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569325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541338" algn="ctr">
              <a:spcBef>
                <a:spcPct val="50000"/>
              </a:spcBef>
            </a:pPr>
            <a:r>
              <a:rPr lang="ru-RU" sz="32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ОТКУДА ПОЯВИЛИСЬ ГАЛАКТИКИ?</a:t>
            </a:r>
          </a:p>
          <a:p>
            <a:pPr indent="541338" algn="ctr">
              <a:spcBef>
                <a:spcPct val="50000"/>
              </a:spcBef>
            </a:pPr>
            <a:endParaRPr lang="ru-RU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541338" algn="ctr">
              <a:spcBef>
                <a:spcPct val="50000"/>
              </a:spcBef>
            </a:pPr>
            <a:endParaRPr lang="ru-RU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541338" algn="ctr">
              <a:spcBef>
                <a:spcPct val="50000"/>
              </a:spcBef>
            </a:pPr>
            <a:endParaRPr lang="ru-RU" sz="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541338" algn="just">
              <a:spcBef>
                <a:spcPct val="50000"/>
              </a:spcBef>
            </a:pPr>
            <a:r>
              <a:rPr lang="ru-RU" sz="3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Астрономы полагают, что галактики во Вселенной образовались после Большого взрыва, когда Космос был насыщен энергией. Постепенно энергия превратилась в атомы. Миллионы лет эти атомы собирались под действием сил гравитации в облака газа и образовывали галактики, состоящие из звёзд и планет.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0"/>
            <a:ext cx="3995738" cy="6858000"/>
          </a:xfrm>
          <a:prstGeom prst="rect">
            <a:avLst/>
          </a:prstGeom>
          <a:solidFill>
            <a:schemeClr val="tx1">
              <a:alpha val="74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0138" y="0"/>
            <a:ext cx="5503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 rot="-531591">
            <a:off x="392113" y="1252538"/>
            <a:ext cx="3203575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</a:t>
            </a:r>
            <a:r>
              <a:rPr lang="ru-RU" sz="32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СПИРАЛЬНОЙ</a:t>
            </a:r>
            <a:r>
              <a:rPr lang="ru-RU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галактике типа Млечного пути от основной центральной массы вытягиваются несколько «ветвей».</a:t>
            </a: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539750" y="260350"/>
            <a:ext cx="7993063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"/>
                <a:cs typeface="Arial"/>
              </a:rPr>
              <a:t>Какие формы имеют галактики?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484313"/>
            <a:ext cx="492918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 rot="636552">
            <a:off x="611188" y="1052513"/>
            <a:ext cx="7848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ЭЛЛИПТИЧЕСКИЕ</a:t>
            </a:r>
            <a:r>
              <a:rPr lang="ru-RU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галактики имеют форму сплющенной сферы.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3563938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8213" y="0"/>
            <a:ext cx="5665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 rot="-449979">
            <a:off x="250825" y="620713"/>
            <a:ext cx="367188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Форму </a:t>
            </a:r>
            <a:r>
              <a:rPr lang="ru-RU" sz="320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НЕПРАВИЛЬНЫХ</a:t>
            </a:r>
            <a:r>
              <a:rPr lang="ru-RU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галактик трудно охарактеризовать.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52706"/>
            <a:ext cx="1214446" cy="60529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 26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 l="28034" t="59810" r="54029" b="17031"/>
          <a:stretch>
            <a:fillRect/>
          </a:stretch>
        </p:blipFill>
        <p:spPr bwMode="auto">
          <a:xfrm>
            <a:off x="0" y="467680"/>
            <a:ext cx="4929190" cy="3818576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lum bright="-10000" contrast="40000"/>
          </a:blip>
          <a:srcRect l="46169" t="61322" r="40968" b="24157"/>
          <a:stretch>
            <a:fillRect/>
          </a:stretch>
        </p:blipFill>
        <p:spPr bwMode="auto">
          <a:xfrm>
            <a:off x="4081724" y="3143248"/>
            <a:ext cx="5062276" cy="3429024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 l="58477" t="59810" r="26758" b="32819"/>
          <a:stretch>
            <a:fillRect/>
          </a:stretch>
        </p:blipFill>
        <p:spPr bwMode="auto">
          <a:xfrm rot="20566838">
            <a:off x="5128752" y="1126669"/>
            <a:ext cx="3929090" cy="117698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 l="41159" t="31858" r="39518" b="62674"/>
          <a:stretch>
            <a:fillRect/>
          </a:stretch>
        </p:blipFill>
        <p:spPr bwMode="auto">
          <a:xfrm>
            <a:off x="5643570" y="0"/>
            <a:ext cx="2103372" cy="35716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 bwMode="auto">
          <a:xfrm>
            <a:off x="5072066" y="2714620"/>
            <a:ext cx="2500330" cy="10001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786182" y="4429132"/>
            <a:ext cx="714380" cy="207170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9750" y="404813"/>
            <a:ext cx="8208963" cy="604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39738" algn="ctr">
              <a:spcBef>
                <a:spcPct val="50000"/>
              </a:spcBef>
            </a:pPr>
            <a:r>
              <a:rPr lang="ru-RU" sz="32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СКОЛЬКО СУЩЕСТВУЕТ ГАЛАКТИК?</a:t>
            </a:r>
          </a:p>
          <a:p>
            <a:pPr indent="439738" algn="ctr">
              <a:spcBef>
                <a:spcPct val="50000"/>
              </a:spcBef>
            </a:pPr>
            <a:endParaRPr lang="ru-RU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ctr">
              <a:spcBef>
                <a:spcPct val="50000"/>
              </a:spcBef>
            </a:pPr>
            <a:endParaRPr lang="ru-RU" sz="9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ctr">
              <a:spcBef>
                <a:spcPct val="50000"/>
              </a:spcBef>
            </a:pPr>
            <a:endParaRPr lang="ru-RU" sz="9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ctr">
              <a:spcBef>
                <a:spcPct val="50000"/>
              </a:spcBef>
            </a:pPr>
            <a:endParaRPr lang="ru-RU" sz="9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just">
              <a:spcBef>
                <a:spcPct val="50000"/>
              </a:spcBef>
            </a:pPr>
            <a: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Астрономы насчитывают во Вселенной около 100000 млн. галактик, собранных в сверхскопления. Одни скопления содержат тысячи галактик, другие – меньше сотни. Наша галактика и её ближайшие соседи составляют Местное скопление, состоящее почти из 30 галактик. Скопления галактик тоже объединяются и образуют сверхскопление, ширина которого равна сотням световых лет.</a:t>
            </a:r>
            <a:r>
              <a:rPr lang="ru-RU" sz="25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0"/>
            <a:ext cx="9901238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55650" y="404813"/>
            <a:ext cx="7993063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39738" algn="ctr">
              <a:spcBef>
                <a:spcPct val="50000"/>
              </a:spcBef>
            </a:pPr>
            <a:r>
              <a:rPr lang="ru-RU" sz="28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ЧТО НАХОДИТСЯ МЕЖДУ ГАЛАКТИКАМИ?</a:t>
            </a:r>
            <a: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ru-RU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ctr">
              <a:spcBef>
                <a:spcPct val="50000"/>
              </a:spcBef>
            </a:pPr>
            <a:endParaRPr lang="ru-RU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ctr">
              <a:spcBef>
                <a:spcPct val="50000"/>
              </a:spcBef>
            </a:pPr>
            <a:endParaRPr lang="ru-RU" sz="28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439738" algn="just">
              <a:spcBef>
                <a:spcPct val="50000"/>
              </a:spcBef>
            </a:pPr>
            <a: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Между миллиардами галактик во Вселенной находятся огромные пустые пространства, которые, однако, не совсем пусты. В каждом кубическом метре их содержится около полумиллиона атомов (в 1019 раз меньше, чем в кубическом метре воздуха).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 t="1060" r="2158" b="50928"/>
          <a:stretch>
            <a:fillRect/>
          </a:stretch>
        </p:blipFill>
        <p:spPr bwMode="auto">
          <a:xfrm>
            <a:off x="3563938" y="2276475"/>
            <a:ext cx="496887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273685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Ближайшей соседкой нашей галактики является галактика неправильной формы, называемая Большим Магеллановым Облаком.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35375" y="404813"/>
            <a:ext cx="4681538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КАКАЯ ГАЛАКТИКА НАХОДИТСЯ БЛИЖЕ ВСЕГО?</a:t>
            </a:r>
          </a:p>
          <a:p>
            <a:pPr>
              <a:spcBef>
                <a:spcPct val="50000"/>
              </a:spcBef>
            </a:pPr>
            <a:endParaRPr lang="ru-RU" sz="2800" b="1">
              <a:latin typeface="Times New Roman" pitchFamily="18" charset="0"/>
            </a:endParaRP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2987675" y="2565400"/>
            <a:ext cx="1008063" cy="2873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3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3850" y="333375"/>
            <a:ext cx="8424863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812800" algn="ctr">
              <a:spcBef>
                <a:spcPct val="50000"/>
              </a:spcBef>
            </a:pPr>
            <a:r>
              <a:rPr lang="ru-RU" sz="3400" b="1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ЧТО ТАКОЕ ТУМАННОСТЬ?</a:t>
            </a:r>
          </a:p>
          <a:p>
            <a:pPr indent="812800" algn="ctr">
              <a:spcBef>
                <a:spcPct val="50000"/>
              </a:spcBef>
            </a:pPr>
            <a:endParaRPr lang="ru-RU" sz="3400" b="1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812800" algn="ctr">
              <a:spcBef>
                <a:spcPct val="50000"/>
              </a:spcBef>
            </a:pPr>
            <a:endParaRPr lang="ru-RU" sz="2500" b="1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812800" algn="ctr">
              <a:spcBef>
                <a:spcPct val="50000"/>
              </a:spcBef>
            </a:pPr>
            <a:endParaRPr lang="ru-RU" sz="2500" b="1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indent="812800" algn="just">
              <a:spcBef>
                <a:spcPct val="50000"/>
              </a:spcBef>
            </a:pPr>
            <a: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Туманность – это гигантское облако пыли и газа, которое может достигать несколько сотен световых лет в ширину. Некоторые туманности выглядят тёмными пятнами, т.к. не пропускают света звёзд, находящихся между ними. Другие туманности светятся благодаря ближайшим звёздам. Некоторые туманности постепенно собираются вместе и образуют новую галактику.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0"/>
            <a:ext cx="6877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42988" y="260350"/>
            <a:ext cx="69850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40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ЧТО ТАКОЕ МЛЕЧНЫЙ ПУТЬ?</a:t>
            </a:r>
          </a:p>
          <a:p>
            <a:pPr algn="ctr">
              <a:spcBef>
                <a:spcPct val="50000"/>
              </a:spcBef>
            </a:pPr>
            <a:endParaRPr lang="ru-RU" sz="34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8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8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7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Млечный путь – это галактика, в которой находится наша Солнечная система. Также называется неярко светящаяся полоса, которая видна на небе в тёмные безоблачные ночи. Она состоит из огромного числа слабых звёзд, не видимых невооруженным глазом.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619250" y="355600"/>
            <a:ext cx="612140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solidFill>
                  <a:srgbClr val="FF7C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КАКОВЫ РАЗМЕРЫ МЛЕЧНОГО ПУТИ?</a:t>
            </a:r>
          </a:p>
          <a:p>
            <a:pPr algn="ctr">
              <a:spcBef>
                <a:spcPct val="50000"/>
              </a:spcBef>
            </a:pPr>
            <a:endParaRPr lang="ru-RU" sz="28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8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8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9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800">
              <a:solidFill>
                <a:srgbClr val="FF7C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Расстояние от одного конца Млечного пути до другого равно приблизительно 100000 световых лет, а глубина – 20000 световых лет. В нём около 100000 млн. звёзд.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268413"/>
            <a:ext cx="4319587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6488"/>
            <a:ext cx="9144000" cy="575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4052887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r="3558"/>
          <a:stretch>
            <a:fillRect/>
          </a:stretch>
        </p:blipFill>
        <p:spPr bwMode="auto">
          <a:xfrm>
            <a:off x="4500563" y="981075"/>
            <a:ext cx="39592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92150"/>
            <a:ext cx="76327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771775" y="188913"/>
            <a:ext cx="4103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chemeClr val="bg1"/>
                </a:solidFill>
                <a:latin typeface="Times New Roman" pitchFamily="18" charset="0"/>
              </a:rPr>
              <a:t>Изображения квазаров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579438"/>
            <a:ext cx="7848600" cy="627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492500" y="260350"/>
            <a:ext cx="46085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>
                <a:solidFill>
                  <a:schemeClr val="bg1"/>
                </a:solidFill>
                <a:latin typeface="Times New Roman" pitchFamily="18" charset="0"/>
              </a:rPr>
              <a:t>Яркие области звездообразования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Каковы основные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типы</a:t>
            </a:r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галактик?</a:t>
            </a:r>
            <a:endParaRPr lang="ru-RU" sz="4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000108"/>
            <a:ext cx="91440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красное</a:t>
            </a:r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смещение?</a:t>
            </a:r>
            <a:endParaRPr lang="ru-RU" sz="48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071678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Как объяснить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красное</a:t>
            </a:r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смещение?</a:t>
            </a:r>
            <a:endParaRPr lang="ru-RU" sz="4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714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Закон </a:t>
            </a:r>
            <a:r>
              <a:rPr lang="ru-RU" sz="4400" b="1" dirty="0" err="1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Хабла</a:t>
            </a:r>
            <a:r>
              <a:rPr lang="ru-RU" sz="44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, что это?</a:t>
            </a:r>
            <a:endParaRPr lang="ru-RU" sz="4400" dirty="0">
              <a:solidFill>
                <a:srgbClr val="0014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143512"/>
            <a:ext cx="9144000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Как появились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элементы</a:t>
            </a:r>
            <a:r>
              <a:rPr lang="ru-RU" sz="4800" b="1" dirty="0" smtClean="0">
                <a:solidFill>
                  <a:srgbClr val="0014AC"/>
                </a:solidFill>
                <a:latin typeface="Times New Roman" pitchFamily="18" charset="0"/>
                <a:cs typeface="Times New Roman" pitchFamily="18" charset="0"/>
              </a:rPr>
              <a:t> таблицы </a:t>
            </a:r>
            <a:r>
              <a:rPr lang="ru-RU" sz="4800" b="1" i="1" dirty="0" smtClean="0">
                <a:solidFill>
                  <a:srgbClr val="365D21"/>
                </a:solidFill>
                <a:latin typeface="Times New Roman" pitchFamily="18" charset="0"/>
                <a:cs typeface="Times New Roman" pitchFamily="18" charset="0"/>
              </a:rPr>
              <a:t>Менделеева?</a:t>
            </a:r>
            <a:endParaRPr lang="ru-RU" sz="4800" i="1" dirty="0">
              <a:solidFill>
                <a:srgbClr val="365D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42852"/>
          <a:ext cx="9143999" cy="4998720"/>
        </p:xfrm>
        <a:graphic>
          <a:graphicData uri="http://schemas.openxmlformats.org/drawingml/2006/table">
            <a:tbl>
              <a:tblPr/>
              <a:tblGrid>
                <a:gridCol w="8643966"/>
                <a:gridCol w="500033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</a:rPr>
                        <a:t>Д.з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.  гр.8 (бр.3)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2.Консультация по материалу темы.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3. Закрепление  знаний по теме 32.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аудиализация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6600"/>
                          </a:solidFill>
                          <a:latin typeface="Times New Roman"/>
                          <a:ea typeface="Times New Roman"/>
                        </a:rPr>
                        <a:t>а).Цепная ядерная реакция деления урана.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б).Ядерный реактор.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 визуализация.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4. Применение знаний в измененных ситуациях при ответе на следующие вопросы: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Что является теплоносителем, замедлителем, поглотителем ? </a:t>
                      </a:r>
                      <a:r>
                        <a:rPr lang="ru-RU" sz="1800" b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Times New Roman"/>
                          <a:ea typeface="Times New Roman"/>
                        </a:rPr>
                        <a:t>(графит, кадмий, тяжелая вода, бор 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Чем определяется величина критической массы?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Энергию из ядра уносят </a:t>
                      </a:r>
                      <a:r>
                        <a:rPr lang="ru-RU" sz="1800" b="1" dirty="0" err="1">
                          <a:latin typeface="Times New Roman"/>
                          <a:ea typeface="Times New Roman"/>
                        </a:rPr>
                        <a:t>гамма-кванты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, осколки деления,  и нейтроны. У чего больше энергии?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sym typeface="Symbol"/>
                        </a:rPr>
                        <a:t>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 От чего зависит коэффициент размножения нейтронов?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5.  Упр. 10 (1,6,7 ) стр.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221/ </a:t>
                      </a:r>
                      <a:r>
                        <a:rPr lang="ru-RU" sz="2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упр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14 (1-7) </a:t>
                      </a:r>
                      <a:r>
                        <a:rPr lang="ru-RU" sz="24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стр</a:t>
                      </a: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 330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3м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7м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10м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5м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10м</a:t>
                      </a:r>
                      <a:endParaRPr lang="ru-RU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</a:rPr>
                        <a:t>Д.З.  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</a:rPr>
                        <a:t>гр.8 </a:t>
                      </a: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(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50м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5625" t="16113" r="13281" b="27490"/>
          <a:stretch>
            <a:fillRect/>
          </a:stretch>
        </p:blipFill>
        <p:spPr bwMode="auto">
          <a:xfrm>
            <a:off x="0" y="-1"/>
            <a:ext cx="3214678" cy="687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71802" y="0"/>
            <a:ext cx="607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Рис. 6.12.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«Красное смещение» в спектрах галактик.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133" t="16113" r="15039" b="24560"/>
          <a:stretch>
            <a:fillRect/>
          </a:stretch>
        </p:blipFill>
        <p:spPr bwMode="auto">
          <a:xfrm>
            <a:off x="0" y="0"/>
            <a:ext cx="914400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5857892"/>
            <a:ext cx="8929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Рис. 6.13. Классификация галактик по Хабблу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1133" t="17578" r="11523" b="7714"/>
          <a:stretch>
            <a:fillRect/>
          </a:stretch>
        </p:blipFill>
        <p:spPr bwMode="auto">
          <a:xfrm>
            <a:off x="0" y="0"/>
            <a:ext cx="8786842" cy="656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00562" y="285728"/>
            <a:ext cx="4643438" cy="4616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Рис. 6.19.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Местная группа галактик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Вопросы 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Как определяют расстояния до галактик?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На какие основные типы можно разделить галактики по их внешнему виду и форме?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Чем различаются по составу и структуре спиральные и эллиптические галактики?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Чем объясняется «красное смещение» в спектрах галактик?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Какие внегалактические источники радиоизлучения известны в настоящее время? 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Что является источником радиоизлучения в радиогалактиках?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14338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Упражнение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 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Галактика, находящаяся на расстоянии 150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Мпк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имеет видимый угловой диаметр 21''. Сравните её линейные размеры с размерами нашей Галактики.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Каково расстояние до галактики, если в ней обнаружена новая звезда, видимая звёздная величина которой +18, а абсолютная звёздная величина равна –7?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Какова скорость удаления галактики, находящейся от нас на расстоянии 300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Мпк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На каком расстоянии находится галактика, если скорость её удаления составляет  2•10</a:t>
            </a:r>
            <a:r>
              <a:rPr lang="ru-RU" sz="2400" baseline="30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км/с? 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Какого углового диаметра будет видна наша Галактика, диаметр которой составляет 30 000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для наблюдателя, находящегося в галактике M31 (туманность Андромеды) на расстоянии 600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Кпк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8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 bwMode="auto">
        <a:noFill/>
        <a:ln w="38100">
          <a:solidFill>
            <a:srgbClr val="0000FF"/>
          </a:solidFill>
          <a:round/>
          <a:headEnd/>
          <a:tailEnd type="triangle" w="med" len="med"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5662</TotalTime>
  <Words>579</Words>
  <Application>Microsoft Office PowerPoint</Application>
  <PresentationFormat>Экран (4:3)</PresentationFormat>
  <Paragraphs>126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Космос.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к уроку по теме «Величины, характеризующие колебательное движение»</dc:title>
  <dc:creator>Admin</dc:creator>
  <cp:lastModifiedBy>User</cp:lastModifiedBy>
  <cp:revision>598</cp:revision>
  <dcterms:created xsi:type="dcterms:W3CDTF">2009-11-04T14:29:22Z</dcterms:created>
  <dcterms:modified xsi:type="dcterms:W3CDTF">2017-08-30T00:05:44Z</dcterms:modified>
</cp:coreProperties>
</file>