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42"/>
  </p:notesMasterIdLst>
  <p:sldIdLst>
    <p:sldId id="463" r:id="rId2"/>
    <p:sldId id="524" r:id="rId3"/>
    <p:sldId id="525" r:id="rId4"/>
    <p:sldId id="527" r:id="rId5"/>
    <p:sldId id="462" r:id="rId6"/>
    <p:sldId id="538" r:id="rId7"/>
    <p:sldId id="539" r:id="rId8"/>
    <p:sldId id="540" r:id="rId9"/>
    <p:sldId id="541" r:id="rId10"/>
    <p:sldId id="465" r:id="rId11"/>
    <p:sldId id="536" r:id="rId12"/>
    <p:sldId id="526" r:id="rId13"/>
    <p:sldId id="531" r:id="rId14"/>
    <p:sldId id="533" r:id="rId15"/>
    <p:sldId id="466" r:id="rId16"/>
    <p:sldId id="542" r:id="rId17"/>
    <p:sldId id="543" r:id="rId18"/>
    <p:sldId id="544" r:id="rId19"/>
    <p:sldId id="545" r:id="rId20"/>
    <p:sldId id="546" r:id="rId21"/>
    <p:sldId id="547" r:id="rId22"/>
    <p:sldId id="548" r:id="rId23"/>
    <p:sldId id="549" r:id="rId24"/>
    <p:sldId id="550" r:id="rId25"/>
    <p:sldId id="551" r:id="rId26"/>
    <p:sldId id="552" r:id="rId27"/>
    <p:sldId id="553" r:id="rId28"/>
    <p:sldId id="554" r:id="rId29"/>
    <p:sldId id="555" r:id="rId30"/>
    <p:sldId id="556" r:id="rId31"/>
    <p:sldId id="557" r:id="rId32"/>
    <p:sldId id="558" r:id="rId33"/>
    <p:sldId id="559" r:id="rId34"/>
    <p:sldId id="560" r:id="rId35"/>
    <p:sldId id="561" r:id="rId36"/>
    <p:sldId id="562" r:id="rId37"/>
    <p:sldId id="563" r:id="rId38"/>
    <p:sldId id="564" r:id="rId39"/>
    <p:sldId id="565" r:id="rId40"/>
    <p:sldId id="535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CC"/>
    <a:srgbClr val="33CCFF"/>
    <a:srgbClr val="006600"/>
    <a:srgbClr val="0014AC"/>
    <a:srgbClr val="FF9900"/>
    <a:srgbClr val="365D21"/>
    <a:srgbClr val="0066FF"/>
    <a:srgbClr val="FFFF00"/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5" d="100"/>
          <a:sy n="85" d="100"/>
        </p:scale>
        <p:origin x="-618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2EC518F-C695-44DB-9F79-FCA324E358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  <p:sldLayoutId id="214748382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№13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галактики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№14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современной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космологии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 l="29095" t="30273" r="49481" b="64371"/>
          <a:stretch>
            <a:fillRect/>
          </a:stretch>
        </p:blipFill>
        <p:spPr bwMode="auto">
          <a:xfrm>
            <a:off x="-33" y="71438"/>
            <a:ext cx="4762551" cy="1000108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34451" t="35958" r="51980" b="56696"/>
          <a:stretch>
            <a:fillRect/>
          </a:stretch>
        </p:blipFill>
        <p:spPr bwMode="auto">
          <a:xfrm>
            <a:off x="5219406" y="214290"/>
            <a:ext cx="3495998" cy="1135659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6953" t="42770" r="51266" b="47113"/>
          <a:stretch>
            <a:fillRect/>
          </a:stretch>
        </p:blipFill>
        <p:spPr bwMode="auto">
          <a:xfrm>
            <a:off x="-1" y="1643050"/>
            <a:ext cx="6921031" cy="1928826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 l="26953" t="52292" r="54480" b="38186"/>
          <a:stretch>
            <a:fillRect/>
          </a:stretch>
        </p:blipFill>
        <p:spPr bwMode="auto">
          <a:xfrm>
            <a:off x="0" y="3643314"/>
            <a:ext cx="5572116" cy="1714512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45163" t="57648" r="49481" b="32235"/>
          <a:stretch>
            <a:fillRect/>
          </a:stretch>
        </p:blipFill>
        <p:spPr bwMode="auto">
          <a:xfrm>
            <a:off x="7215206" y="2243165"/>
            <a:ext cx="1928794" cy="2185967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26953" t="61814" r="54837" b="32235"/>
          <a:stretch>
            <a:fillRect/>
          </a:stretch>
        </p:blipFill>
        <p:spPr bwMode="auto">
          <a:xfrm>
            <a:off x="2950380" y="5643554"/>
            <a:ext cx="6193620" cy="121444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8"/>
          <a:srcRect l="26733" t="29297" r="46607" b="62159"/>
          <a:stretch>
            <a:fillRect/>
          </a:stretch>
        </p:blipFill>
        <p:spPr bwMode="auto">
          <a:xfrm>
            <a:off x="285720" y="0"/>
            <a:ext cx="3714776" cy="714356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27522" t="37842" r="47632" b="53613"/>
          <a:stretch>
            <a:fillRect/>
          </a:stretch>
        </p:blipFill>
        <p:spPr bwMode="auto">
          <a:xfrm>
            <a:off x="4143372" y="0"/>
            <a:ext cx="4929222" cy="928670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18017" t="45532" r="57374" b="15039"/>
          <a:stretch>
            <a:fillRect/>
          </a:stretch>
        </p:blipFill>
        <p:spPr bwMode="auto">
          <a:xfrm>
            <a:off x="71438" y="857232"/>
            <a:ext cx="4071934" cy="6000768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/>
          <a:srcRect l="44677" t="46861" r="53124" b="18579"/>
          <a:stretch>
            <a:fillRect/>
          </a:stretch>
        </p:blipFill>
        <p:spPr bwMode="auto">
          <a:xfrm>
            <a:off x="4214810" y="928670"/>
            <a:ext cx="571504" cy="55721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47427" t="46861" r="33878" b="48708"/>
          <a:stretch>
            <a:fillRect/>
          </a:stretch>
        </p:blipFill>
        <p:spPr bwMode="auto">
          <a:xfrm>
            <a:off x="4714876" y="1000108"/>
            <a:ext cx="2428892" cy="7143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59524" t="52178" r="17383" b="31871"/>
          <a:stretch>
            <a:fillRect/>
          </a:stretch>
        </p:blipFill>
        <p:spPr bwMode="auto">
          <a:xfrm>
            <a:off x="5143504" y="1785926"/>
            <a:ext cx="4000496" cy="27432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/>
          <a:srcRect l="47427" t="52178" r="41026" b="43391"/>
          <a:stretch>
            <a:fillRect/>
          </a:stretch>
        </p:blipFill>
        <p:spPr bwMode="auto">
          <a:xfrm rot="20504571">
            <a:off x="3717448" y="2717318"/>
            <a:ext cx="1500198" cy="7143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56866" t="72122" r="20682" b="20147"/>
          <a:stretch>
            <a:fillRect/>
          </a:stretch>
        </p:blipFill>
        <p:spPr bwMode="auto">
          <a:xfrm>
            <a:off x="5131574" y="4857760"/>
            <a:ext cx="4012426" cy="1857364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/>
          <a:srcRect l="46327" t="71230" r="43134" b="24066"/>
          <a:stretch>
            <a:fillRect/>
          </a:stretch>
        </p:blipFill>
        <p:spPr bwMode="auto">
          <a:xfrm rot="20304759">
            <a:off x="3750899" y="5019092"/>
            <a:ext cx="1428760" cy="85725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71438" y="1000108"/>
            <a:ext cx="3286116" cy="785818"/>
          </a:xfrm>
          <a:prstGeom prst="roundRect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71438" y="1890702"/>
            <a:ext cx="2428860" cy="571504"/>
          </a:xfrm>
          <a:prstGeom prst="roundRect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42876" y="2500306"/>
            <a:ext cx="3643306" cy="571504"/>
          </a:xfrm>
          <a:prstGeom prst="roundRect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142876" y="3071810"/>
            <a:ext cx="3571868" cy="571504"/>
          </a:xfrm>
          <a:prstGeom prst="roundRect">
            <a:avLst/>
          </a:prstGeom>
          <a:noFill/>
          <a:ln w="76200">
            <a:solidFill>
              <a:srgbClr val="00B05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42876" y="3714752"/>
            <a:ext cx="3857620" cy="571504"/>
          </a:xfrm>
          <a:prstGeom prst="roundRect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190470" y="4357694"/>
            <a:ext cx="3857620" cy="785818"/>
          </a:xfrm>
          <a:prstGeom prst="roundRect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214282" y="5143512"/>
            <a:ext cx="3643338" cy="714380"/>
          </a:xfrm>
          <a:prstGeom prst="roundRect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285752" y="6000768"/>
            <a:ext cx="3857620" cy="785818"/>
          </a:xfrm>
          <a:prstGeom prst="roundRect">
            <a:avLst/>
          </a:prstGeom>
          <a:noFill/>
          <a:ln w="76200">
            <a:solidFill>
              <a:srgbClr val="FFCC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45163" t="57648" r="49481" b="32235"/>
          <a:stretch>
            <a:fillRect/>
          </a:stretch>
        </p:blipFill>
        <p:spPr bwMode="auto">
          <a:xfrm>
            <a:off x="5929322" y="0"/>
            <a:ext cx="1071570" cy="1214446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6953" t="61814" r="54837" b="32235"/>
          <a:stretch>
            <a:fillRect/>
          </a:stretch>
        </p:blipFill>
        <p:spPr bwMode="auto">
          <a:xfrm>
            <a:off x="35825" y="0"/>
            <a:ext cx="5464837" cy="107154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28024" t="67170" r="62335" b="22119"/>
          <a:stretch>
            <a:fillRect/>
          </a:stretch>
        </p:blipFill>
        <p:spPr bwMode="auto">
          <a:xfrm>
            <a:off x="0" y="1785926"/>
            <a:ext cx="4286279" cy="2857520"/>
          </a:xfrm>
          <a:prstGeom prst="rect">
            <a:avLst/>
          </a:prstGeom>
          <a:noFill/>
          <a:ln w="76200">
            <a:solidFill>
              <a:srgbClr val="006600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28938" t="79097" r="63406" b="15039"/>
          <a:stretch>
            <a:fillRect/>
          </a:stretch>
        </p:blipFill>
        <p:spPr bwMode="auto">
          <a:xfrm>
            <a:off x="59424" y="5072074"/>
            <a:ext cx="2798064" cy="1285884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37308" t="67170" r="49481" b="23417"/>
          <a:stretch>
            <a:fillRect/>
          </a:stretch>
        </p:blipFill>
        <p:spPr bwMode="auto">
          <a:xfrm>
            <a:off x="4310113" y="1785926"/>
            <a:ext cx="4845819" cy="28575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36237" t="76065" r="55908" b="15039"/>
          <a:stretch>
            <a:fillRect/>
          </a:stretch>
        </p:blipFill>
        <p:spPr bwMode="auto">
          <a:xfrm>
            <a:off x="2932966" y="4786322"/>
            <a:ext cx="3048952" cy="2071678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44004" t="77805" r="50612" b="15039"/>
          <a:stretch>
            <a:fillRect/>
          </a:stretch>
        </p:blipFill>
        <p:spPr bwMode="auto">
          <a:xfrm>
            <a:off x="6286512" y="5000635"/>
            <a:ext cx="2857488" cy="1645817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49333" r="27344" b="39746"/>
          <a:stretch>
            <a:fillRect/>
          </a:stretch>
        </p:blipFill>
        <p:spPr bwMode="auto">
          <a:xfrm>
            <a:off x="0" y="0"/>
            <a:ext cx="750095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59877" r="27344" b="31609"/>
          <a:stretch>
            <a:fillRect/>
          </a:stretch>
        </p:blipFill>
        <p:spPr bwMode="auto">
          <a:xfrm>
            <a:off x="714380" y="2099629"/>
            <a:ext cx="7500958" cy="161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68539" r="27344" b="15039"/>
          <a:stretch>
            <a:fillRect/>
          </a:stretch>
        </p:blipFill>
        <p:spPr bwMode="auto">
          <a:xfrm>
            <a:off x="1643074" y="3742703"/>
            <a:ext cx="7500958" cy="311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072298" y="0"/>
            <a:ext cx="2071702" cy="86177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65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3375"/>
            <a:ext cx="7221538" cy="1139825"/>
          </a:xfrm>
        </p:spPr>
        <p:txBody>
          <a:bodyPr/>
          <a:lstStyle/>
          <a:p>
            <a:r>
              <a:rPr lang="ru-RU" sz="6600" b="1">
                <a:latin typeface="Comic Sans MS" pitchFamily="66" charset="0"/>
              </a:rPr>
              <a:t>Космос.</a:t>
            </a:r>
          </a:p>
        </p:txBody>
      </p:sp>
      <p:pic>
        <p:nvPicPr>
          <p:cNvPr id="2053" name="Picture 5" descr="PE07681_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3357563"/>
            <a:ext cx="2114550" cy="2147887"/>
          </a:xfrm>
          <a:noFill/>
          <a:ln/>
        </p:spPr>
      </p:pic>
      <p:pic>
        <p:nvPicPr>
          <p:cNvPr id="2176" name="Picture 128" descr="MP00001_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981075"/>
            <a:ext cx="3671888" cy="3055938"/>
          </a:xfrm>
          <a:noFill/>
          <a:ln/>
        </p:spPr>
      </p:pic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743200" y="4149725"/>
            <a:ext cx="6400800" cy="17526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ru-RU"/>
          </a:p>
          <a:p>
            <a:pPr marL="0" indent="0" algn="ctr">
              <a:buFont typeface="Wingdings" pitchFamily="2" charset="2"/>
              <a:buNone/>
            </a:pPr>
            <a:endParaRPr lang="ru-RU"/>
          </a:p>
          <a:p>
            <a:pPr marL="0" indent="0" algn="r">
              <a:buFont typeface="Wingdings" pitchFamily="2" charset="2"/>
              <a:buNone/>
            </a:pPr>
            <a:r>
              <a:rPr lang="ru-RU"/>
              <a:t>Мезенцевой Анны 10 «А»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61" name="Picture 9" descr="0007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0"/>
            <a:ext cx="8713787" cy="6542088"/>
          </a:xfr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88" name="Picture 12" descr="29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260350"/>
            <a:ext cx="7993062" cy="6394450"/>
          </a:xfrm>
          <a:noFill/>
          <a:ln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9" name="Picture 9" descr="Изображение 1787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260350"/>
            <a:ext cx="8497887" cy="6373813"/>
          </a:xfrm>
          <a:noFill/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29554" y="6252706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26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 l="40065" t="31858" r="39518" b="62674"/>
          <a:stretch>
            <a:fillRect/>
          </a:stretch>
        </p:blipFill>
        <p:spPr bwMode="auto">
          <a:xfrm>
            <a:off x="642910" y="0"/>
            <a:ext cx="4000528" cy="64294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60005" t="31998" r="27207" b="59028"/>
          <a:stretch>
            <a:fillRect/>
          </a:stretch>
        </p:blipFill>
        <p:spPr bwMode="auto">
          <a:xfrm>
            <a:off x="5000660" y="71414"/>
            <a:ext cx="4071934" cy="1714512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28034" t="39662" r="57485" b="45033"/>
          <a:stretch>
            <a:fillRect/>
          </a:stretch>
        </p:blipFill>
        <p:spPr bwMode="auto">
          <a:xfrm>
            <a:off x="-1" y="698662"/>
            <a:ext cx="4643439" cy="2944652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30000" contrast="40000"/>
          </a:blip>
          <a:srcRect l="42982" t="36719" r="42070" b="39975"/>
          <a:stretch>
            <a:fillRect/>
          </a:stretch>
        </p:blipFill>
        <p:spPr bwMode="auto">
          <a:xfrm>
            <a:off x="4659121" y="1714487"/>
            <a:ext cx="4429124" cy="4143405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58294" t="41113" r="27122" b="45800"/>
          <a:stretch>
            <a:fillRect/>
          </a:stretch>
        </p:blipFill>
        <p:spPr bwMode="auto">
          <a:xfrm>
            <a:off x="0" y="3786190"/>
            <a:ext cx="4643438" cy="2500330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 bwMode="auto">
          <a:xfrm>
            <a:off x="0" y="714356"/>
            <a:ext cx="1500166" cy="928694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-339452" y="1643050"/>
            <a:ext cx="928662" cy="150019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-464331" y="3786190"/>
            <a:ext cx="928662" cy="2500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841936" y="2395415"/>
            <a:ext cx="1087253" cy="181940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 bwMode="auto">
          <a:xfrm>
            <a:off x="6000760" y="3786190"/>
            <a:ext cx="1143008" cy="785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600373" y="2714620"/>
            <a:ext cx="1087253" cy="257176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4643438" y="4429132"/>
            <a:ext cx="928662" cy="64294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31" name="Picture 7" descr="Изображение 1805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33375"/>
            <a:ext cx="8424863" cy="6318250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3" name="Picture 7" descr="0005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60350"/>
            <a:ext cx="8640763" cy="6353175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7" name="Picture 7" descr="0009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333375"/>
            <a:ext cx="8642350" cy="6296025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73" name="Picture 9" descr="Изображение 1853"/>
          <p:cNvPicPr>
            <a:picLocks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260350"/>
            <a:ext cx="8353425" cy="6265863"/>
          </a:xfrm>
          <a:noFill/>
          <a:ln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052513"/>
            <a:ext cx="633571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827088" y="620713"/>
            <a:ext cx="7993062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ГАЛАКТИКИ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4724400"/>
            <a:ext cx="6400800" cy="1752600"/>
          </a:xfrm>
        </p:spPr>
        <p:txBody>
          <a:bodyPr/>
          <a:lstStyle/>
          <a:p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Попова Екатерина, 10</a:t>
            </a:r>
          </a:p>
          <a:p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Лесной</a:t>
            </a:r>
          </a:p>
          <a:p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/>
          <a:srcRect l="2744" t="19127" r="2744" b="21469"/>
          <a:stretch>
            <a:fillRect/>
          </a:stretch>
        </p:blipFill>
        <p:spPr bwMode="auto">
          <a:xfrm>
            <a:off x="250825" y="765175"/>
            <a:ext cx="8642350" cy="391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39750" y="260350"/>
            <a:ext cx="8135938" cy="588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39738" algn="ctr">
              <a:spcBef>
                <a:spcPct val="50000"/>
              </a:spcBef>
            </a:pPr>
            <a:r>
              <a:rPr lang="ru-RU" sz="3200" b="1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ЧТО ТАКОЕ ГАЛАКТИКА?</a:t>
            </a:r>
          </a:p>
          <a:p>
            <a:pPr indent="439738" algn="just">
              <a:spcBef>
                <a:spcPct val="50000"/>
              </a:spcBef>
            </a:pPr>
            <a:endParaRPr lang="ru-RU" sz="32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just">
              <a:spcBef>
                <a:spcPct val="50000"/>
              </a:spcBef>
            </a:pPr>
            <a:endParaRPr lang="ru-RU" sz="32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just">
              <a:spcBef>
                <a:spcPct val="50000"/>
              </a:spcBef>
            </a:pPr>
            <a:endParaRPr lang="ru-RU" sz="32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just">
              <a:spcBef>
                <a:spcPct val="50000"/>
              </a:spcBef>
            </a:pPr>
            <a:endParaRPr lang="ru-RU" sz="32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just">
              <a:spcBef>
                <a:spcPct val="50000"/>
              </a:spcBef>
            </a:pPr>
            <a:r>
              <a:rPr lang="ru-RU" sz="24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Галактика – это огромное скопление звёзд, удерживаемое силой тяготения. Во Вселенной имеются миллионы галактик, и даже самая маленькая из них содержит миллионы звёзд. Между галактиками находится огромное беззвёздное пространство. Свет отдалённых галактик летит до нас миллионы лет.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188913"/>
            <a:ext cx="3095625" cy="26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23850" y="260350"/>
            <a:ext cx="8569325" cy="611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541338" algn="ctr">
              <a:spcBef>
                <a:spcPct val="50000"/>
              </a:spcBef>
            </a:pPr>
            <a:r>
              <a:rPr lang="ru-RU" sz="3200" b="1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ОТКУДА ПОЯВИЛИСЬ ГАЛАКТИКИ?</a:t>
            </a:r>
          </a:p>
          <a:p>
            <a:pPr indent="541338" algn="ctr">
              <a:spcBef>
                <a:spcPct val="50000"/>
              </a:spcBef>
            </a:pPr>
            <a:endParaRPr lang="ru-RU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541338" algn="ctr">
              <a:spcBef>
                <a:spcPct val="50000"/>
              </a:spcBef>
            </a:pPr>
            <a:endParaRPr lang="ru-RU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541338" algn="ctr">
              <a:spcBef>
                <a:spcPct val="50000"/>
              </a:spcBef>
            </a:pPr>
            <a:endParaRPr lang="ru-RU" sz="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541338" algn="just">
              <a:spcBef>
                <a:spcPct val="50000"/>
              </a:spcBef>
            </a:pPr>
            <a:r>
              <a:rPr lang="ru-RU" sz="3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Астрономы полагают, что галактики во Вселенной образовались после Большого взрыва, когда Космос был насыщен энергией. Постепенно энергия превратилась в атомы. Миллионы лет эти атомы собирались под действием сил гравитации в облака газа и образовывали галактики, состоящие из звёзд и планет.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0"/>
            <a:ext cx="3995738" cy="6858000"/>
          </a:xfrm>
          <a:prstGeom prst="rect">
            <a:avLst/>
          </a:prstGeom>
          <a:solidFill>
            <a:schemeClr val="tx1">
              <a:alpha val="7400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0138" y="0"/>
            <a:ext cx="55038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 rot="-531591">
            <a:off x="392113" y="1252538"/>
            <a:ext cx="320357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 </a:t>
            </a:r>
            <a:r>
              <a:rPr lang="ru-RU" sz="3200" b="1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СПИРАЛЬНОЙ</a:t>
            </a:r>
            <a:r>
              <a:rPr lang="ru-RU" sz="3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галактике типа Млечного пути от основной центральной массы вытягиваются несколько «ветвей».</a:t>
            </a: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7993063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Какие формы имеют галактики?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484313"/>
            <a:ext cx="4929188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 rot="636552">
            <a:off x="611188" y="1052513"/>
            <a:ext cx="7848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ЭЛЛИПТИЧЕСКИЕ</a:t>
            </a:r>
            <a:r>
              <a:rPr lang="ru-RU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галактики имеют форму сплющенной сферы.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3563938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8213" y="0"/>
            <a:ext cx="56657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 rot="-449979">
            <a:off x="250825" y="620713"/>
            <a:ext cx="3671888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Форму </a:t>
            </a:r>
            <a:r>
              <a:rPr lang="ru-RU" sz="3200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НЕПРАВИЛЬНЫХ</a:t>
            </a:r>
            <a:r>
              <a:rPr lang="ru-RU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галактик трудно охарактеризовать.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252706"/>
            <a:ext cx="1214446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26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 l="28034" t="59810" r="54029" b="17031"/>
          <a:stretch>
            <a:fillRect/>
          </a:stretch>
        </p:blipFill>
        <p:spPr bwMode="auto">
          <a:xfrm>
            <a:off x="0" y="467680"/>
            <a:ext cx="4929190" cy="3818576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 l="46169" t="61322" r="40968" b="24157"/>
          <a:stretch>
            <a:fillRect/>
          </a:stretch>
        </p:blipFill>
        <p:spPr bwMode="auto">
          <a:xfrm>
            <a:off x="4081724" y="3143248"/>
            <a:ext cx="5062276" cy="3429024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lum bright="-10000" contrast="30000"/>
          </a:blip>
          <a:srcRect l="58477" t="59810" r="26758" b="32819"/>
          <a:stretch>
            <a:fillRect/>
          </a:stretch>
        </p:blipFill>
        <p:spPr bwMode="auto">
          <a:xfrm rot="20566838">
            <a:off x="5128752" y="1126669"/>
            <a:ext cx="3929090" cy="1176980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/>
          <a:srcRect l="41159" t="31858" r="39518" b="62674"/>
          <a:stretch>
            <a:fillRect/>
          </a:stretch>
        </p:blipFill>
        <p:spPr bwMode="auto">
          <a:xfrm>
            <a:off x="5643570" y="0"/>
            <a:ext cx="2103372" cy="357166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 bwMode="auto">
          <a:xfrm>
            <a:off x="5072066" y="2714620"/>
            <a:ext cx="2500330" cy="100013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786182" y="4429132"/>
            <a:ext cx="714380" cy="207170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9750" y="404813"/>
            <a:ext cx="8208963" cy="604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39738" algn="ctr">
              <a:spcBef>
                <a:spcPct val="50000"/>
              </a:spcBef>
            </a:pPr>
            <a:r>
              <a:rPr lang="ru-RU" sz="3200" b="1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СКОЛЬКО СУЩЕСТВУЕТ ГАЛАКТИК?</a:t>
            </a:r>
          </a:p>
          <a:p>
            <a:pPr indent="439738" algn="ctr">
              <a:spcBef>
                <a:spcPct val="50000"/>
              </a:spcBef>
            </a:pPr>
            <a:endParaRPr lang="ru-RU" sz="32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ctr">
              <a:spcBef>
                <a:spcPct val="50000"/>
              </a:spcBef>
            </a:pPr>
            <a:endParaRPr lang="ru-RU" sz="9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ctr">
              <a:spcBef>
                <a:spcPct val="50000"/>
              </a:spcBef>
            </a:pPr>
            <a:endParaRPr lang="ru-RU" sz="9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ctr">
              <a:spcBef>
                <a:spcPct val="50000"/>
              </a:spcBef>
            </a:pPr>
            <a:endParaRPr lang="ru-RU" sz="9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just">
              <a:spcBef>
                <a:spcPct val="50000"/>
              </a:spcBef>
            </a:pP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Астрономы насчитывают во Вселенной около 100000 млн. галактик, собранных в сверхскопления. Одни скопления содержат тысячи галактик, другие – меньше сотни. Наша галактика и её ближайшие соседи составляют Местное скопление, состоящее почти из 30 галактик. Скопления галактик тоже объединяются и образуют сверхскопление, ширина которого равна сотням световых лет.</a:t>
            </a:r>
            <a:r>
              <a:rPr lang="ru-RU" sz="250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7238" y="0"/>
            <a:ext cx="9901238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55650" y="404813"/>
            <a:ext cx="7993063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439738" algn="ctr">
              <a:spcBef>
                <a:spcPct val="50000"/>
              </a:spcBef>
            </a:pPr>
            <a:r>
              <a:rPr lang="ru-RU" sz="2800" b="1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ЧТО НАХОДИТСЯ МЕЖДУ ГАЛАКТИКАМИ?</a:t>
            </a: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ru-RU" sz="28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ctr">
              <a:spcBef>
                <a:spcPct val="50000"/>
              </a:spcBef>
            </a:pPr>
            <a:endParaRPr lang="ru-RU" sz="28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ctr">
              <a:spcBef>
                <a:spcPct val="50000"/>
              </a:spcBef>
            </a:pPr>
            <a:endParaRPr lang="ru-RU" sz="28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439738" algn="just">
              <a:spcBef>
                <a:spcPct val="50000"/>
              </a:spcBef>
            </a:pP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Между миллиардами галактик во Вселенной находятся огромные пустые пространства, которые, однако, не совсем пусты. В каждом кубическом метре их содержится около полумиллиона атомов (в 1019 раз меньше, чем в кубическом метре воздуха).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 t="1060" r="2158" b="50928"/>
          <a:stretch>
            <a:fillRect/>
          </a:stretch>
        </p:blipFill>
        <p:spPr bwMode="auto">
          <a:xfrm>
            <a:off x="3563938" y="2276475"/>
            <a:ext cx="4968875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39750" y="333375"/>
            <a:ext cx="273685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Ближайшей соседкой нашей галактики является галактика неправильной формы, называемая Большим Магеллановым Облаком.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635375" y="404813"/>
            <a:ext cx="4681538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КАКАЯ ГАЛАКТИКА НАХОДИТСЯ БЛИЖЕ ВСЕГО?</a:t>
            </a:r>
          </a:p>
          <a:p>
            <a:pPr>
              <a:spcBef>
                <a:spcPct val="50000"/>
              </a:spcBef>
            </a:pPr>
            <a:endParaRPr lang="ru-RU" sz="2800" b="1">
              <a:latin typeface="Times New Roman" pitchFamily="18" charset="0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987675" y="2565400"/>
            <a:ext cx="1008063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3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8424863" cy="615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812800" algn="ctr">
              <a:spcBef>
                <a:spcPct val="50000"/>
              </a:spcBef>
            </a:pPr>
            <a:r>
              <a:rPr lang="ru-RU" sz="3400" b="1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ЧТО ТАКОЕ ТУМАННОСТЬ?</a:t>
            </a:r>
          </a:p>
          <a:p>
            <a:pPr indent="812800" algn="ctr">
              <a:spcBef>
                <a:spcPct val="50000"/>
              </a:spcBef>
            </a:pPr>
            <a:endParaRPr lang="ru-RU" sz="3400" b="1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812800" algn="ctr">
              <a:spcBef>
                <a:spcPct val="50000"/>
              </a:spcBef>
            </a:pPr>
            <a:endParaRPr lang="ru-RU" sz="2500" b="1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812800" algn="ctr">
              <a:spcBef>
                <a:spcPct val="50000"/>
              </a:spcBef>
            </a:pPr>
            <a:endParaRPr lang="ru-RU" sz="2500" b="1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indent="812800" algn="just">
              <a:spcBef>
                <a:spcPct val="50000"/>
              </a:spcBef>
            </a:pP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Туманность – это гигантское облако пыли и газа, которое может достигать несколько сотен световых лет в ширину. Некоторые туманности выглядят тёмными пятнами, т.к. не пропускают света звёзд, находящихся между ними. Другие туманности светятся благодаря ближайшим звёздам. Некоторые туманности постепенно собираются вместе и образуют новую галактику.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0"/>
            <a:ext cx="6877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042988" y="260350"/>
            <a:ext cx="6985000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400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ЧТО ТАКОЕ МЛЕЧНЫЙ ПУТЬ?</a:t>
            </a:r>
          </a:p>
          <a:p>
            <a:pPr algn="ctr">
              <a:spcBef>
                <a:spcPct val="50000"/>
              </a:spcBef>
            </a:pPr>
            <a:endParaRPr lang="ru-RU" sz="34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28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28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7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Млечный путь – это галактика, в которой находится наша Солнечная система. Также называется неярко светящаяся полоса, которая видна на небе в тёмные безоблачные ночи. Она состоит из огромного числа слабых звёзд, не видимых невооруженным глазом.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619250" y="355600"/>
            <a:ext cx="6121400" cy="60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КАКОВЫ РАЗМЕРЫ МЛЕЧНОГО ПУТИ?</a:t>
            </a:r>
          </a:p>
          <a:p>
            <a:pPr algn="ctr">
              <a:spcBef>
                <a:spcPct val="50000"/>
              </a:spcBef>
            </a:pPr>
            <a:endParaRPr lang="ru-RU" sz="28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28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28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9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sz="280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Расстояние от одного конца Млечного пути до другого равно приблизительно 100000 световых лет, а глубина – 20000 световых лет. В нём около 100000 млн. звёзд.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268413"/>
            <a:ext cx="4319587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06488"/>
            <a:ext cx="9144000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81075"/>
            <a:ext cx="4052887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r="3558"/>
          <a:stretch>
            <a:fillRect/>
          </a:stretch>
        </p:blipFill>
        <p:spPr bwMode="auto">
          <a:xfrm>
            <a:off x="4500563" y="981075"/>
            <a:ext cx="395922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692150"/>
            <a:ext cx="7632700" cy="589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771775" y="188913"/>
            <a:ext cx="4103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Изображения квазаров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579438"/>
            <a:ext cx="7848600" cy="627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492500" y="260350"/>
            <a:ext cx="46085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>
                <a:solidFill>
                  <a:schemeClr val="bg1"/>
                </a:solidFill>
                <a:latin typeface="Times New Roman" pitchFamily="18" charset="0"/>
              </a:rPr>
              <a:t>Яркие области звездообразования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Каковы основные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галактик?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000108"/>
            <a:ext cx="914400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красное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смещение?</a:t>
            </a:r>
            <a:endParaRPr lang="ru-RU" sz="4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071678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объяснить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красное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смещение?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714752"/>
            <a:ext cx="914400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Хабла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что это?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143512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 появились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таблицы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Менделеева?</a:t>
            </a:r>
            <a:endParaRPr lang="ru-RU" sz="4800" i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3999" cy="4998720"/>
        </p:xfrm>
        <a:graphic>
          <a:graphicData uri="http://schemas.openxmlformats.org/drawingml/2006/table">
            <a:tbl>
              <a:tblPr/>
              <a:tblGrid>
                <a:gridCol w="8643966"/>
                <a:gridCol w="500033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 гр.8 (бр.3)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Закрепление  знаний по теме 32.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а).Цепная ядерная реакция деления урана.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б).Ядерный реактор.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Что является теплоносителем, замедлителем, поглотителем ? </a:t>
                      </a:r>
                      <a:r>
                        <a:rPr lang="ru-RU" sz="1800" b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(графит, кадмий, тяжелая вода, бор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Чем определяется величина критической массы?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Энергию из ядра уносят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гамма-кванты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, осколки деления,  и нейтроны. У чего больше энергии?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sym typeface="Symbol"/>
                        </a:rPr>
                        <a:t>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От чего зависит коэффициент размножения нейтронов?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5.  Упр. 10 (1,6,7 ) стр.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221/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14 (1-7)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330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Д.З.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гр.8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65625" t="16113" r="13281" b="27490"/>
          <a:stretch>
            <a:fillRect/>
          </a:stretch>
        </p:blipFill>
        <p:spPr bwMode="auto">
          <a:xfrm>
            <a:off x="0" y="-1"/>
            <a:ext cx="3214678" cy="687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071802" y="0"/>
            <a:ext cx="6072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Рис. 6.12.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«Красное смещение» в спектрах галактик.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1133" t="16113" r="15039" b="24560"/>
          <a:stretch>
            <a:fillRect/>
          </a:stretch>
        </p:blipFill>
        <p:spPr bwMode="auto">
          <a:xfrm>
            <a:off x="0" y="0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5857892"/>
            <a:ext cx="8929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Рис. 6.13. Классификация галактик по Хабблу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1133" t="17578" r="11523" b="7714"/>
          <a:stretch>
            <a:fillRect/>
          </a:stretch>
        </p:blipFill>
        <p:spPr bwMode="auto">
          <a:xfrm>
            <a:off x="0" y="0"/>
            <a:ext cx="8786842" cy="656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500562" y="285728"/>
            <a:ext cx="4643438" cy="46166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Рис. 6.19.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Местная группа галактик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 определяют расстояния до галактик?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На какие основные типы можно разделить галактики по их внешнему виду и форме?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различаются по составу и структуре спиральные и эллиптические галактики?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Чем объясняется «красное смещение» в спектрах галактик?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Какие внегалактические источники радиоизлучения известны в настоящее время? 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Что является источником радиоизлучения в радиогалактиках?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14338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Упражнение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Галактика, находящаяся на расстоянии 150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Мпк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имеет видимый угловой диаметр 21''. Сравните её линейные размеры с размерами нашей Галактики.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Каково расстояние до галактики, если в ней обнаружена новая звезда, видимая звёздная величина которой +18, а абсолютная звёздная величина равна –7?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Какова скорость удаления галактики, находящейся от нас на расстоянии 300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Мпк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 каком расстоянии находится галактика, если скорость её удаления составляет  2•10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км/с?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Какого углового диаметра будет видна наша Галактика, диаметр которой составляет 30 000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для наблюдателя, находящегося в галактике M31 (туманность Андромеды) на расстоянии 600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Кпк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84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5662</TotalTime>
  <Words>579</Words>
  <Application>Microsoft Office PowerPoint</Application>
  <PresentationFormat>Экран (4:3)</PresentationFormat>
  <Paragraphs>126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Космос.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598</cp:revision>
  <dcterms:created xsi:type="dcterms:W3CDTF">2009-11-04T14:29:22Z</dcterms:created>
  <dcterms:modified xsi:type="dcterms:W3CDTF">2017-08-30T00:05:44Z</dcterms:modified>
</cp:coreProperties>
</file>