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3"/>
  </p:notesMasterIdLst>
  <p:sldIdLst>
    <p:sldId id="292" r:id="rId2"/>
    <p:sldId id="293" r:id="rId3"/>
    <p:sldId id="332" r:id="rId4"/>
    <p:sldId id="333" r:id="rId5"/>
    <p:sldId id="334" r:id="rId6"/>
    <p:sldId id="335" r:id="rId7"/>
    <p:sldId id="336" r:id="rId8"/>
    <p:sldId id="340" r:id="rId9"/>
    <p:sldId id="357" r:id="rId10"/>
    <p:sldId id="296" r:id="rId11"/>
    <p:sldId id="256" r:id="rId12"/>
    <p:sldId id="342" r:id="rId13"/>
    <p:sldId id="343" r:id="rId14"/>
    <p:sldId id="344" r:id="rId15"/>
    <p:sldId id="298" r:id="rId16"/>
    <p:sldId id="347" r:id="rId17"/>
    <p:sldId id="346" r:id="rId18"/>
    <p:sldId id="299" r:id="rId19"/>
    <p:sldId id="337" r:id="rId20"/>
    <p:sldId id="348" r:id="rId21"/>
    <p:sldId id="351" r:id="rId22"/>
    <p:sldId id="352" r:id="rId23"/>
    <p:sldId id="353" r:id="rId24"/>
    <p:sldId id="356" r:id="rId25"/>
    <p:sldId id="355" r:id="rId26"/>
    <p:sldId id="354" r:id="rId27"/>
    <p:sldId id="349" r:id="rId28"/>
    <p:sldId id="339" r:id="rId29"/>
    <p:sldId id="300" r:id="rId30"/>
    <p:sldId id="287" r:id="rId31"/>
    <p:sldId id="305" r:id="rId32"/>
    <p:sldId id="283" r:id="rId33"/>
    <p:sldId id="288" r:id="rId34"/>
    <p:sldId id="341" r:id="rId35"/>
    <p:sldId id="282" r:id="rId36"/>
    <p:sldId id="304" r:id="rId37"/>
    <p:sldId id="338" r:id="rId38"/>
    <p:sldId id="306" r:id="rId39"/>
    <p:sldId id="302" r:id="rId40"/>
    <p:sldId id="307" r:id="rId41"/>
    <p:sldId id="308" r:id="rId42"/>
    <p:sldId id="345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0000"/>
    <a:srgbClr val="F9E3A5"/>
    <a:srgbClr val="F90101"/>
    <a:srgbClr val="0033CC"/>
    <a:srgbClr val="339933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70" d="100"/>
          <a:sy n="70" d="100"/>
        </p:scale>
        <p:origin x="-54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8" d="100"/>
        <a:sy n="88" d="100"/>
      </p:scale>
      <p:origin x="0" y="14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DD82F-2D0B-4B01-B083-A0B8F5ED094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8.jpeg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.jpeg"/><Relationship Id="rId5" Type="http://schemas.openxmlformats.org/officeDocument/2006/relationships/audio" Target="../media/audio2.wav"/><Relationship Id="rId15" Type="http://schemas.openxmlformats.org/officeDocument/2006/relationships/image" Target="../media/image10.jpeg"/><Relationship Id="rId10" Type="http://schemas.openxmlformats.org/officeDocument/2006/relationships/image" Target="../media/image5.png"/><Relationship Id="rId4" Type="http://schemas.openxmlformats.org/officeDocument/2006/relationships/audio" Target="../media/audio7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4.wav"/><Relationship Id="rId7" Type="http://schemas.openxmlformats.org/officeDocument/2006/relationships/image" Target="../media/image1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1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8.jpeg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.jpeg"/><Relationship Id="rId5" Type="http://schemas.openxmlformats.org/officeDocument/2006/relationships/audio" Target="../media/audio2.wav"/><Relationship Id="rId15" Type="http://schemas.openxmlformats.org/officeDocument/2006/relationships/image" Target="../media/image10.jpeg"/><Relationship Id="rId10" Type="http://schemas.openxmlformats.org/officeDocument/2006/relationships/image" Target="../media/image5.png"/><Relationship Id="rId4" Type="http://schemas.openxmlformats.org/officeDocument/2006/relationships/audio" Target="../media/audio7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0.png"/><Relationship Id="rId5" Type="http://schemas.openxmlformats.org/officeDocument/2006/relationships/audio" Target="../media/audio1.wav"/><Relationship Id="rId10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openxmlformats.org/officeDocument/2006/relationships/audio" Target="../media/audio1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0" Type="http://schemas.openxmlformats.org/officeDocument/2006/relationships/image" Target="../media/image22.png"/><Relationship Id="rId4" Type="http://schemas.openxmlformats.org/officeDocument/2006/relationships/audio" Target="../media/audio5.wav"/><Relationship Id="rId9" Type="http://schemas.openxmlformats.org/officeDocument/2006/relationships/audio" Target="../media/audio1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0" Type="http://schemas.openxmlformats.org/officeDocument/2006/relationships/image" Target="../media/image22.png"/><Relationship Id="rId4" Type="http://schemas.openxmlformats.org/officeDocument/2006/relationships/audio" Target="../media/audio5.wav"/><Relationship Id="rId9" Type="http://schemas.openxmlformats.org/officeDocument/2006/relationships/audio" Target="../media/audio12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jpeg"/><Relationship Id="rId4" Type="http://schemas.openxmlformats.org/officeDocument/2006/relationships/audio" Target="../media/audio7.wav"/><Relationship Id="rId9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8.jpeg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.jpeg"/><Relationship Id="rId5" Type="http://schemas.openxmlformats.org/officeDocument/2006/relationships/audio" Target="../media/audio2.wav"/><Relationship Id="rId15" Type="http://schemas.openxmlformats.org/officeDocument/2006/relationships/image" Target="../media/image10.jpeg"/><Relationship Id="rId10" Type="http://schemas.openxmlformats.org/officeDocument/2006/relationships/image" Target="../media/image5.png"/><Relationship Id="rId4" Type="http://schemas.openxmlformats.org/officeDocument/2006/relationships/audio" Target="../media/audio7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audio" Target="../media/audio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5.wav"/><Relationship Id="rId9" Type="http://schemas.openxmlformats.org/officeDocument/2006/relationships/audio" Target="../media/audio1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gif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2%20&#1080;%203%20&#1079;&#1072;&#1082;&#1086;&#1085;&#1099;%20&#1085;&#1100;&#1102;&#1090;&#1086;&#1085;&#1072;\&#1044;&#1077;&#1081;&#1089;&#1090;&#1074;&#1080;&#1077;%20&#1089;&#1080;&#1083;&#1099;%20&#1090;&#1103;&#1078;&#1077;&#1089;&#1090;&#1080;%20&#1080;%20&#1072;&#1088;&#1093;&#1080;&#1084;&#1077;&#1076;&#1086;&#1074;&#1086;&#1081;%20&#1089;&#1080;&#1083;&#1099;%20&#1085;&#1072;%20&#1090;&#1077;&#1083;&#1086;,%20&#1087;&#1086;&#1075;&#1088;&#1091;&#1078;&#1077;&#1085;&#1085;&#1086;&#1077;%20&#1074;%20&#1078;&#1080;&#1076;&#1082;&#1086;&#1089;&#1090;&#1100;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2%20&#1080;%203%20&#1079;&#1072;&#1082;&#1086;&#1085;&#1099;%20&#1085;&#1100;&#1102;&#1090;&#1086;&#1085;&#1072;\&#1057;&#1080;&#1083;&#1099;%20&#1074;&#1079;&#1072;&#1080;&#1084;&#1086;&#1076;&#1077;&#1081;&#1089;&#1090;&#1074;&#1080;&#1103;%20&#1085;&#1072;%20&#1087;&#1088;&#1080;&#1084;&#1077;&#1088;&#1077;%20&#1076;&#1080;&#1085;&#1072;&#1084;&#1086;&#1084;&#1077;&#1090;&#1088;&#1072;.avi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physbook.ru/index.php/%D0%98%D0%B7%D0%BE%D0%B1%D1%80%D0%B0%D0%B6%D0%B5%D0%BD%D0%B8%D0%B5:Img_IIIZH_009.gif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885828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 (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/3у7н/   раздел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т6/ Второй закон Ньютона. Сложение сил.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зависимости ускорения от силы и от массы.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второй закон динамики.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третий закон Ньютона.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учащихся измерять силы.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 закон динамики.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сил.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Сложение сил (и под углом).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Третий закон Ньютона.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воздуходувка)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7918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" y="-2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70738" y="-24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428604"/>
            <a:ext cx="6643734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</a:t>
            </a:r>
          </a:p>
          <a:p>
            <a:pPr algn="ctr"/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22-25// </a:t>
            </a:r>
          </a:p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гр11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3143248"/>
            <a:ext cx="5715000" cy="563562"/>
          </a:xfrm>
          <a:solidFill>
            <a:srgbClr val="F9E3A5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проверки стр.11//8мин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602610" y="141583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6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0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законы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142844" y="228599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динамики.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6273225"/>
            <a:ext cx="5929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Рабочая тетрадь, стр.16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40446">
            <a:off x="816923" y="420191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измерение сил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" y="0"/>
            <a:ext cx="8643937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Ускорение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обратно пропорционально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1500188"/>
            <a:ext cx="4141663" cy="4305076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Опыт показывает, что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ускорения,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сообщаемые телам одной и той же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постоянной силой,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обратно пропорциональны массам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этих тел. </a:t>
            </a:r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1857375"/>
            <a:ext cx="45847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5013176"/>
            <a:ext cx="128587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Группа 12"/>
          <p:cNvGrpSpPr/>
          <p:nvPr/>
        </p:nvGrpSpPr>
        <p:grpSpPr>
          <a:xfrm>
            <a:off x="4355976" y="3573016"/>
            <a:ext cx="4104456" cy="2448272"/>
            <a:chOff x="4427984" y="3573016"/>
            <a:chExt cx="4104456" cy="244827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427984" y="3573016"/>
              <a:ext cx="3312368" cy="2376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220072" y="4293096"/>
              <a:ext cx="3312368" cy="17281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1143000"/>
          </a:xfrm>
          <a:ln w="38100">
            <a:solidFill>
              <a:srgbClr val="C0000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Ускорение прямо пропорциональным силе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4357688" cy="3816424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действии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 модулю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одно и то же тело, его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оказывается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прямо пропорциональным силе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2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b="50800"/>
          <a:stretch>
            <a:fillRect/>
          </a:stretch>
        </p:blipFill>
        <p:spPr>
          <a:xfrm>
            <a:off x="4357686" y="214290"/>
            <a:ext cx="4648200" cy="2000264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t="38657"/>
          <a:stretch>
            <a:fillRect/>
          </a:stretch>
        </p:blipFill>
        <p:spPr bwMode="auto">
          <a:xfrm>
            <a:off x="4357686" y="2506685"/>
            <a:ext cx="4648200" cy="249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86446" y="1785926"/>
            <a:ext cx="85725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15272" y="2500306"/>
            <a:ext cx="857256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2066" y="4071942"/>
            <a:ext cx="2786082" cy="64294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1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1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219" grpId="0" build="p"/>
      <p:bldP spid="6" grpId="0" animBg="1"/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/>
          <p:cNvSpPr/>
          <p:nvPr/>
        </p:nvSpPr>
        <p:spPr>
          <a:xfrm rot="1523123">
            <a:off x="5968081" y="4565199"/>
            <a:ext cx="1857388" cy="506334"/>
          </a:xfrm>
          <a:prstGeom prst="roundRect">
            <a:avLst/>
          </a:prstGeom>
          <a:solidFill>
            <a:srgbClr val="92D05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707904" y="4303356"/>
            <a:ext cx="2000264" cy="1285884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 rot="20679718">
            <a:off x="1221512" y="4313707"/>
            <a:ext cx="1857388" cy="506334"/>
          </a:xfrm>
          <a:prstGeom prst="round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Rectangle 22"/>
          <p:cNvSpPr>
            <a:spLocks noChangeArrowheads="1"/>
          </p:cNvSpPr>
          <p:nvPr/>
        </p:nvSpPr>
        <p:spPr bwMode="auto">
          <a:xfrm rot="20758932">
            <a:off x="1305727" y="4212428"/>
            <a:ext cx="17859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</a:p>
        </p:txBody>
      </p:sp>
      <p:sp>
        <p:nvSpPr>
          <p:cNvPr id="42" name="Прямоугольник 41"/>
          <p:cNvSpPr/>
          <p:nvPr/>
        </p:nvSpPr>
        <p:spPr>
          <a:xfrm rot="1319165">
            <a:off x="6139762" y="4496780"/>
            <a:ext cx="1481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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1/m</a:t>
            </a:r>
            <a:endParaRPr lang="ru-RU" sz="3200" dirty="0"/>
          </a:p>
        </p:txBody>
      </p:sp>
      <p:sp>
        <p:nvSpPr>
          <p:cNvPr id="55" name="TextBox 8"/>
          <p:cNvSpPr txBox="1">
            <a:spLocks noChangeArrowheads="1"/>
          </p:cNvSpPr>
          <p:nvPr/>
        </p:nvSpPr>
        <p:spPr bwMode="auto">
          <a:xfrm>
            <a:off x="3779912" y="4581128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 bwMode="auto">
          <a:xfrm flipV="1">
            <a:off x="4503400" y="4978883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10"/>
          <p:cNvSpPr txBox="1">
            <a:spLocks noChangeArrowheads="1"/>
          </p:cNvSpPr>
          <p:nvPr/>
        </p:nvSpPr>
        <p:spPr bwMode="auto">
          <a:xfrm>
            <a:off x="4583433" y="4292073"/>
            <a:ext cx="625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15"/>
          <p:cNvSpPr txBox="1">
            <a:spLocks noChangeArrowheads="1"/>
          </p:cNvSpPr>
          <p:nvPr/>
        </p:nvSpPr>
        <p:spPr bwMode="auto">
          <a:xfrm>
            <a:off x="4574838" y="4907445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23"/>
          <p:cNvSpPr>
            <a:spLocks noChangeShapeType="1"/>
          </p:cNvSpPr>
          <p:nvPr/>
        </p:nvSpPr>
        <p:spPr bwMode="auto">
          <a:xfrm>
            <a:off x="4788024" y="443711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23"/>
          <p:cNvSpPr>
            <a:spLocks noChangeShapeType="1"/>
          </p:cNvSpPr>
          <p:nvPr/>
        </p:nvSpPr>
        <p:spPr bwMode="auto">
          <a:xfrm>
            <a:off x="3851960" y="4725144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23804" y="44624"/>
            <a:ext cx="45847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0" y="0"/>
            <a:ext cx="4661330" cy="4077072"/>
          </a:xfrm>
          <a:prstGeom prst="rect">
            <a:avLst/>
          </a:prstGeom>
        </p:spPr>
      </p:pic>
      <p:grpSp>
        <p:nvGrpSpPr>
          <p:cNvPr id="65" name="Группа 64"/>
          <p:cNvGrpSpPr/>
          <p:nvPr/>
        </p:nvGrpSpPr>
        <p:grpSpPr>
          <a:xfrm>
            <a:off x="107504" y="1628800"/>
            <a:ext cx="4104456" cy="2448272"/>
            <a:chOff x="4427984" y="3573016"/>
            <a:chExt cx="4104456" cy="2448272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4427984" y="3573016"/>
              <a:ext cx="3312368" cy="2376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220072" y="4293096"/>
              <a:ext cx="3312368" cy="17281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4644008" y="1820580"/>
            <a:ext cx="4104456" cy="2448272"/>
            <a:chOff x="4427984" y="3573016"/>
            <a:chExt cx="4104456" cy="2448272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4427984" y="3573016"/>
              <a:ext cx="3312368" cy="2376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220072" y="4293096"/>
              <a:ext cx="3312368" cy="17281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52525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59" grpId="0" animBg="1"/>
      <p:bldP spid="59" grpId="1" animBg="1"/>
      <p:bldP spid="48" grpId="0" animBg="1"/>
      <p:bldP spid="36" grpId="0"/>
      <p:bldP spid="36" grpId="1"/>
      <p:bldP spid="42" grpId="0"/>
      <p:bldP spid="55" grpId="0"/>
      <p:bldP spid="55" grpId="1"/>
      <p:bldP spid="57" grpId="0"/>
      <p:bldP spid="57" grpId="1"/>
      <p:bldP spid="58" grpId="0"/>
      <p:bldP spid="58" grpId="1"/>
      <p:bldP spid="60" grpId="0" animBg="1"/>
      <p:bldP spid="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071802" y="785794"/>
            <a:ext cx="221457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442" y="1364938"/>
            <a:ext cx="3116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кг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1м/с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32263" y="1905648"/>
            <a:ext cx="1824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2415597"/>
            <a:ext cx="4783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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осн.ур-ние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0"/>
            <a:ext cx="728664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Следствия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закона Ньютона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428596" y="109178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 flipV="1">
            <a:off x="1152084" y="148954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170356" y="785794"/>
            <a:ext cx="829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1223522" y="1418103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23"/>
          <p:cNvSpPr>
            <a:spLocks noChangeShapeType="1"/>
          </p:cNvSpPr>
          <p:nvPr/>
        </p:nvSpPr>
        <p:spPr bwMode="auto">
          <a:xfrm>
            <a:off x="1366398" y="918037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509142" y="1346665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>
            <a:off x="3500430" y="92867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23"/>
          <p:cNvSpPr>
            <a:spLocks noChangeShapeType="1"/>
          </p:cNvSpPr>
          <p:nvPr/>
        </p:nvSpPr>
        <p:spPr bwMode="auto">
          <a:xfrm>
            <a:off x="4643438" y="1000108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auto">
          <a:xfrm>
            <a:off x="3786182" y="192880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4603899" y="2039779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4000496" y="2500306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5072066" y="2571744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Скругленный прямоугольник 125"/>
          <p:cNvSpPr/>
          <p:nvPr/>
        </p:nvSpPr>
        <p:spPr>
          <a:xfrm>
            <a:off x="285720" y="2594902"/>
            <a:ext cx="2286016" cy="1071570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593329" y="1124744"/>
            <a:ext cx="882088" cy="848126"/>
            <a:chOff x="9505" y="5780"/>
            <a:chExt cx="897" cy="48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9"/>
          <p:cNvGrpSpPr/>
          <p:nvPr/>
        </p:nvGrpSpPr>
        <p:grpSpPr>
          <a:xfrm>
            <a:off x="1000117" y="1195300"/>
            <a:ext cx="928677" cy="1009564"/>
            <a:chOff x="3071802" y="863673"/>
            <a:chExt cx="928677" cy="122387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8"/>
          <p:cNvGrpSpPr/>
          <p:nvPr/>
        </p:nvGrpSpPr>
        <p:grpSpPr>
          <a:xfrm>
            <a:off x="2143108" y="1195300"/>
            <a:ext cx="928677" cy="1009564"/>
            <a:chOff x="4927604" y="863673"/>
            <a:chExt cx="928677" cy="122387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2500298" y="1079025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938045" y="1007017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690736" y="872558"/>
            <a:ext cx="992727" cy="1021613"/>
            <a:chOff x="10673" y="5927"/>
            <a:chExt cx="696" cy="582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0693" y="5927"/>
              <a:ext cx="676" cy="582"/>
              <a:chOff x="11845" y="5078"/>
              <a:chExt cx="676" cy="582"/>
            </a:xfrm>
          </p:grpSpPr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11845" y="5078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02"/>
                <a:ext cx="599" cy="3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" name="Группа 48"/>
          <p:cNvGrpSpPr/>
          <p:nvPr/>
        </p:nvGrpSpPr>
        <p:grpSpPr>
          <a:xfrm>
            <a:off x="1074420" y="377171"/>
            <a:ext cx="854374" cy="531549"/>
            <a:chOff x="1785918" y="357166"/>
            <a:chExt cx="854374" cy="531549"/>
          </a:xfrm>
        </p:grpSpPr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393352" y="476672"/>
            <a:ext cx="964202" cy="798684"/>
            <a:chOff x="6036690" y="129986"/>
            <a:chExt cx="964202" cy="798684"/>
          </a:xfrm>
        </p:grpSpPr>
        <p:sp>
          <p:nvSpPr>
            <p:cNvPr id="50" name="Text Box 28"/>
            <p:cNvSpPr txBox="1">
              <a:spLocks noChangeArrowheads="1"/>
            </p:cNvSpPr>
            <p:nvPr/>
          </p:nvSpPr>
          <p:spPr bwMode="auto">
            <a:xfrm>
              <a:off x="6036690" y="129986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9"/>
            <p:cNvSpPr>
              <a:spLocks noChangeShapeType="1"/>
            </p:cNvSpPr>
            <p:nvPr/>
          </p:nvSpPr>
          <p:spPr bwMode="auto">
            <a:xfrm flipV="1">
              <a:off x="6179859" y="214290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6353854" y="768833"/>
            <a:ext cx="1133936" cy="1147999"/>
            <a:chOff x="11988" y="5870"/>
            <a:chExt cx="795" cy="654"/>
          </a:xfrm>
        </p:grpSpPr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11988" y="5870"/>
              <a:ext cx="795" cy="654"/>
              <a:chOff x="11896" y="5009"/>
              <a:chExt cx="680" cy="654"/>
            </a:xfrm>
          </p:grpSpPr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>
                <a:off x="11900" y="5009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32"/>
              <p:cNvSpPr txBox="1">
                <a:spLocks noChangeArrowheads="1"/>
              </p:cNvSpPr>
              <p:nvPr/>
            </p:nvSpPr>
            <p:spPr bwMode="auto">
              <a:xfrm>
                <a:off x="11896" y="5319"/>
                <a:ext cx="599" cy="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5333678" y="1124744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87718" y="276319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3"/>
          <p:cNvGrpSpPr>
            <a:grpSpLocks/>
          </p:cNvGrpSpPr>
          <p:nvPr/>
        </p:nvGrpSpPr>
        <p:grpSpPr bwMode="auto">
          <a:xfrm>
            <a:off x="370783" y="2432057"/>
            <a:ext cx="989873" cy="1242788"/>
            <a:chOff x="10673" y="5875"/>
            <a:chExt cx="694" cy="708"/>
          </a:xfrm>
        </p:grpSpPr>
        <p:sp>
          <p:nvSpPr>
            <p:cNvPr id="109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111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672896" y="2483720"/>
            <a:ext cx="1126802" cy="1302470"/>
            <a:chOff x="12057" y="5872"/>
            <a:chExt cx="790" cy="742"/>
          </a:xfrm>
        </p:grpSpPr>
        <p:grpSp>
          <p:nvGrpSpPr>
            <p:cNvPr id="20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16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3086046" y="2857496"/>
            <a:ext cx="628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26"/>
          <p:cNvSpPr txBox="1">
            <a:spLocks noChangeArrowheads="1"/>
          </p:cNvSpPr>
          <p:nvPr/>
        </p:nvSpPr>
        <p:spPr bwMode="auto">
          <a:xfrm>
            <a:off x="5833744" y="1121795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Рамка 126"/>
          <p:cNvSpPr/>
          <p:nvPr/>
        </p:nvSpPr>
        <p:spPr>
          <a:xfrm>
            <a:off x="3786182" y="3429000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3" name="Text Box 31"/>
          <p:cNvSpPr txBox="1">
            <a:spLocks noChangeArrowheads="1"/>
          </p:cNvSpPr>
          <p:nvPr/>
        </p:nvSpPr>
        <p:spPr bwMode="auto">
          <a:xfrm>
            <a:off x="3577441" y="2629556"/>
            <a:ext cx="155543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26"/>
          <p:cNvSpPr txBox="1">
            <a:spLocks noChangeArrowheads="1"/>
          </p:cNvSpPr>
          <p:nvPr/>
        </p:nvSpPr>
        <p:spPr bwMode="auto">
          <a:xfrm>
            <a:off x="4661298" y="2786058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 Box 31"/>
          <p:cNvSpPr txBox="1">
            <a:spLocks noChangeArrowheads="1"/>
          </p:cNvSpPr>
          <p:nvPr/>
        </p:nvSpPr>
        <p:spPr bwMode="auto">
          <a:xfrm>
            <a:off x="5302586" y="2664448"/>
            <a:ext cx="155543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31"/>
          <p:cNvSpPr txBox="1">
            <a:spLocks noChangeArrowheads="1"/>
          </p:cNvSpPr>
          <p:nvPr/>
        </p:nvSpPr>
        <p:spPr bwMode="auto">
          <a:xfrm>
            <a:off x="3929058" y="3571876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6"/>
          <p:cNvSpPr txBox="1">
            <a:spLocks noChangeArrowheads="1"/>
          </p:cNvSpPr>
          <p:nvPr/>
        </p:nvSpPr>
        <p:spPr bwMode="auto">
          <a:xfrm>
            <a:off x="4357686" y="357187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31"/>
          <p:cNvSpPr txBox="1">
            <a:spLocks noChangeArrowheads="1"/>
          </p:cNvSpPr>
          <p:nvPr/>
        </p:nvSpPr>
        <p:spPr bwMode="auto">
          <a:xfrm>
            <a:off x="5236208" y="3590606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23"/>
          <p:cNvSpPr>
            <a:spLocks noChangeShapeType="1"/>
          </p:cNvSpPr>
          <p:nvPr/>
        </p:nvSpPr>
        <p:spPr bwMode="auto">
          <a:xfrm>
            <a:off x="5357818" y="3704119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" name="Line 23"/>
          <p:cNvSpPr>
            <a:spLocks noChangeShapeType="1"/>
          </p:cNvSpPr>
          <p:nvPr/>
        </p:nvSpPr>
        <p:spPr bwMode="auto">
          <a:xfrm>
            <a:off x="3997686" y="3694046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2" name="Text Box 26"/>
          <p:cNvSpPr txBox="1">
            <a:spLocks noChangeArrowheads="1"/>
          </p:cNvSpPr>
          <p:nvPr/>
        </p:nvSpPr>
        <p:spPr bwMode="auto">
          <a:xfrm>
            <a:off x="5000628" y="3538376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42942" y="5273117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-32" y="3716728"/>
            <a:ext cx="3714744" cy="156966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Rectangle 1"/>
          <p:cNvSpPr>
            <a:spLocks noChangeArrowheads="1"/>
          </p:cNvSpPr>
          <p:nvPr/>
        </p:nvSpPr>
        <p:spPr bwMode="auto">
          <a:xfrm>
            <a:off x="214282" y="5857892"/>
            <a:ext cx="4071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тела… чётное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400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400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400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4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4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4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4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4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4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5" dur="4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6" dur="4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4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2" dur="4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3" dur="4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4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30" grpId="0" animBg="1"/>
      <p:bldP spid="31" grpId="0" animBg="1"/>
      <p:bldP spid="66" grpId="0"/>
      <p:bldP spid="67" grpId="0"/>
      <p:bldP spid="118" grpId="0"/>
      <p:bldP spid="125" grpId="0"/>
      <p:bldP spid="127" grpId="0" animBg="1"/>
      <p:bldP spid="113" grpId="0"/>
      <p:bldP spid="114" grpId="0"/>
      <p:bldP spid="120" grpId="0"/>
      <p:bldP spid="122" grpId="0"/>
      <p:bldP spid="128" grpId="0"/>
      <p:bldP spid="129" grpId="0"/>
      <p:bldP spid="130" grpId="0" animBg="1"/>
      <p:bldP spid="131" grpId="0" animBg="1"/>
      <p:bldP spid="132" grpId="0"/>
      <p:bldP spid="40961" grpId="0"/>
      <p:bldP spid="40962" grpId="0" build="p" animBg="1"/>
      <p:bldP spid="1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2276872"/>
            <a:ext cx="28765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13" y="5072063"/>
            <a:ext cx="52578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Содержимое 2"/>
          <p:cNvSpPr txBox="1">
            <a:spLocks/>
          </p:cNvSpPr>
          <p:nvPr/>
        </p:nvSpPr>
        <p:spPr bwMode="auto">
          <a:xfrm>
            <a:off x="1833414" y="1573907"/>
            <a:ext cx="7347098" cy="702965"/>
          </a:xfrm>
          <a:prstGeom prst="rect">
            <a:avLst/>
          </a:prstGeom>
          <a:solidFill>
            <a:srgbClr val="F9E3A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lang="ru-RU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2426568"/>
            <a:ext cx="21431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779912" y="620688"/>
            <a:ext cx="5364088" cy="576064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Arial" pitchFamily="34" charset="0"/>
              </a:rPr>
              <a:t>5.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III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з-н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lang="ru-RU" sz="2800" b="1" dirty="0" smtClean="0">
              <a:latin typeface="Times New Roman" pitchFamily="18" charset="0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5091139" y="4567511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V="1">
            <a:off x="3096687" y="4520329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6372200" y="5805264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5656317" y="5827036"/>
            <a:ext cx="704997" cy="45719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Group 1"/>
          <p:cNvGrpSpPr>
            <a:grpSpLocks/>
          </p:cNvGrpSpPr>
          <p:nvPr/>
        </p:nvGrpSpPr>
        <p:grpSpPr bwMode="auto">
          <a:xfrm>
            <a:off x="4416252" y="1017715"/>
            <a:ext cx="2513203" cy="939673"/>
            <a:chOff x="5945" y="6095"/>
            <a:chExt cx="2027" cy="587"/>
          </a:xfrm>
        </p:grpSpPr>
        <p:grpSp>
          <p:nvGrpSpPr>
            <p:cNvPr id="37890" name="Group 2"/>
            <p:cNvGrpSpPr>
              <a:grpSpLocks/>
            </p:cNvGrpSpPr>
            <p:nvPr/>
          </p:nvGrpSpPr>
          <p:grpSpPr bwMode="auto">
            <a:xfrm>
              <a:off x="6036" y="6095"/>
              <a:ext cx="1936" cy="587"/>
              <a:chOff x="3859" y="2316"/>
              <a:chExt cx="1936" cy="587"/>
            </a:xfrm>
          </p:grpSpPr>
          <p:grpSp>
            <p:nvGrpSpPr>
              <p:cNvPr id="37891" name="Group 3"/>
              <p:cNvGrpSpPr>
                <a:grpSpLocks/>
              </p:cNvGrpSpPr>
              <p:nvPr/>
            </p:nvGrpSpPr>
            <p:grpSpPr bwMode="auto">
              <a:xfrm>
                <a:off x="4762" y="2365"/>
                <a:ext cx="867" cy="395"/>
                <a:chOff x="9505" y="5780"/>
                <a:chExt cx="897" cy="487"/>
              </a:xfrm>
            </p:grpSpPr>
            <p:sp>
              <p:nvSpPr>
                <p:cNvPr id="37892" name="Line 4"/>
                <p:cNvSpPr>
                  <a:spLocks noChangeShapeType="1"/>
                </p:cNvSpPr>
                <p:nvPr/>
              </p:nvSpPr>
              <p:spPr bwMode="auto">
                <a:xfrm>
                  <a:off x="9592" y="5836"/>
                  <a:ext cx="149" cy="42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893" name="Line 5"/>
                <p:cNvSpPr>
                  <a:spLocks noChangeShapeType="1"/>
                </p:cNvSpPr>
                <p:nvPr/>
              </p:nvSpPr>
              <p:spPr bwMode="auto">
                <a:xfrm>
                  <a:off x="9888" y="5814"/>
                  <a:ext cx="149" cy="42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894" name="Line 6"/>
                <p:cNvSpPr>
                  <a:spLocks noChangeShapeType="1"/>
                </p:cNvSpPr>
                <p:nvPr/>
              </p:nvSpPr>
              <p:spPr bwMode="auto">
                <a:xfrm>
                  <a:off x="10182" y="5794"/>
                  <a:ext cx="149" cy="42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89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9746" y="5818"/>
                  <a:ext cx="127" cy="44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896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10043" y="5780"/>
                  <a:ext cx="127" cy="44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897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9505" y="5860"/>
                  <a:ext cx="77" cy="27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898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10340" y="5959"/>
                  <a:ext cx="62" cy="24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7899" name="Rectangle 11"/>
              <p:cNvSpPr>
                <a:spLocks noChangeArrowheads="1"/>
              </p:cNvSpPr>
              <p:nvPr/>
            </p:nvSpPr>
            <p:spPr bwMode="auto">
              <a:xfrm>
                <a:off x="4412" y="2316"/>
                <a:ext cx="1383" cy="587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900" name="Line 12"/>
              <p:cNvSpPr>
                <a:spLocks noChangeShapeType="1"/>
              </p:cNvSpPr>
              <p:nvPr/>
            </p:nvSpPr>
            <p:spPr bwMode="auto">
              <a:xfrm flipH="1">
                <a:off x="3859" y="2638"/>
                <a:ext cx="91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901" name="Line 13"/>
              <p:cNvSpPr>
                <a:spLocks noChangeShapeType="1"/>
              </p:cNvSpPr>
              <p:nvPr/>
            </p:nvSpPr>
            <p:spPr bwMode="auto">
              <a:xfrm flipV="1">
                <a:off x="4539" y="2351"/>
                <a:ext cx="11" cy="27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7914" name="Oval 26"/>
            <p:cNvSpPr>
              <a:spLocks noChangeArrowheads="1"/>
            </p:cNvSpPr>
            <p:nvPr/>
          </p:nvSpPr>
          <p:spPr bwMode="auto">
            <a:xfrm>
              <a:off x="5945" y="6335"/>
              <a:ext cx="141" cy="162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915" name="Rectangle 27"/>
          <p:cNvSpPr>
            <a:spLocks noChangeArrowheads="1"/>
          </p:cNvSpPr>
          <p:nvPr/>
        </p:nvSpPr>
        <p:spPr bwMode="auto">
          <a:xfrm>
            <a:off x="2714612" y="0"/>
            <a:ext cx="47149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ИЗМЕРИТЬ  СИЛУ!!!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3357554" y="571480"/>
            <a:ext cx="7312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2Н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1"/>
          <p:cNvGrpSpPr>
            <a:grpSpLocks/>
          </p:cNvGrpSpPr>
          <p:nvPr/>
        </p:nvGrpSpPr>
        <p:grpSpPr bwMode="auto">
          <a:xfrm>
            <a:off x="2071670" y="1000108"/>
            <a:ext cx="2519403" cy="939673"/>
            <a:chOff x="4054" y="6084"/>
            <a:chExt cx="2032" cy="587"/>
          </a:xfrm>
        </p:grpSpPr>
        <p:grpSp>
          <p:nvGrpSpPr>
            <p:cNvPr id="32" name="Group 14"/>
            <p:cNvGrpSpPr>
              <a:grpSpLocks/>
            </p:cNvGrpSpPr>
            <p:nvPr/>
          </p:nvGrpSpPr>
          <p:grpSpPr bwMode="auto">
            <a:xfrm flipH="1">
              <a:off x="4054" y="6084"/>
              <a:ext cx="1936" cy="587"/>
              <a:chOff x="3859" y="2316"/>
              <a:chExt cx="1936" cy="587"/>
            </a:xfrm>
          </p:grpSpPr>
          <p:grpSp>
            <p:nvGrpSpPr>
              <p:cNvPr id="34" name="Group 15"/>
              <p:cNvGrpSpPr>
                <a:grpSpLocks/>
              </p:cNvGrpSpPr>
              <p:nvPr/>
            </p:nvGrpSpPr>
            <p:grpSpPr bwMode="auto">
              <a:xfrm>
                <a:off x="4762" y="2365"/>
                <a:ext cx="867" cy="395"/>
                <a:chOff x="9505" y="5780"/>
                <a:chExt cx="897" cy="487"/>
              </a:xfrm>
            </p:grpSpPr>
            <p:sp>
              <p:nvSpPr>
                <p:cNvPr id="38" name="Line 16"/>
                <p:cNvSpPr>
                  <a:spLocks noChangeShapeType="1"/>
                </p:cNvSpPr>
                <p:nvPr/>
              </p:nvSpPr>
              <p:spPr bwMode="auto">
                <a:xfrm>
                  <a:off x="9592" y="5836"/>
                  <a:ext cx="149" cy="42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7"/>
                <p:cNvSpPr>
                  <a:spLocks noChangeShapeType="1"/>
                </p:cNvSpPr>
                <p:nvPr/>
              </p:nvSpPr>
              <p:spPr bwMode="auto">
                <a:xfrm>
                  <a:off x="9888" y="5814"/>
                  <a:ext cx="149" cy="42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0" name="Line 18"/>
                <p:cNvSpPr>
                  <a:spLocks noChangeShapeType="1"/>
                </p:cNvSpPr>
                <p:nvPr/>
              </p:nvSpPr>
              <p:spPr bwMode="auto">
                <a:xfrm>
                  <a:off x="10182" y="5794"/>
                  <a:ext cx="149" cy="42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9746" y="5818"/>
                  <a:ext cx="127" cy="44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0043" y="5780"/>
                  <a:ext cx="127" cy="44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9505" y="5860"/>
                  <a:ext cx="77" cy="27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0340" y="5959"/>
                  <a:ext cx="62" cy="24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5" name="Rectangle 23"/>
              <p:cNvSpPr>
                <a:spLocks noChangeArrowheads="1"/>
              </p:cNvSpPr>
              <p:nvPr/>
            </p:nvSpPr>
            <p:spPr bwMode="auto">
              <a:xfrm>
                <a:off x="4412" y="2316"/>
                <a:ext cx="1383" cy="587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Line 24"/>
              <p:cNvSpPr>
                <a:spLocks noChangeShapeType="1"/>
              </p:cNvSpPr>
              <p:nvPr/>
            </p:nvSpPr>
            <p:spPr bwMode="auto">
              <a:xfrm flipH="1">
                <a:off x="3859" y="2638"/>
                <a:ext cx="91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Line 25"/>
              <p:cNvSpPr>
                <a:spLocks noChangeShapeType="1"/>
              </p:cNvSpPr>
              <p:nvPr/>
            </p:nvSpPr>
            <p:spPr bwMode="auto">
              <a:xfrm flipV="1">
                <a:off x="4539" y="2351"/>
                <a:ext cx="11" cy="27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" name="Oval 26"/>
            <p:cNvSpPr>
              <a:spLocks noChangeArrowheads="1"/>
            </p:cNvSpPr>
            <p:nvPr/>
          </p:nvSpPr>
          <p:spPr bwMode="auto">
            <a:xfrm>
              <a:off x="5945" y="6335"/>
              <a:ext cx="141" cy="162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6" name="Rectangle 27"/>
          <p:cNvSpPr>
            <a:spLocks noChangeArrowheads="1"/>
          </p:cNvSpPr>
          <p:nvPr/>
        </p:nvSpPr>
        <p:spPr bwMode="auto">
          <a:xfrm>
            <a:off x="5000628" y="571480"/>
            <a:ext cx="7312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2Н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16" name="AutoShape 28"/>
          <p:cNvSpPr>
            <a:spLocks noChangeArrowheads="1"/>
          </p:cNvSpPr>
          <p:nvPr/>
        </p:nvSpPr>
        <p:spPr bwMode="auto">
          <a:xfrm>
            <a:off x="1500166" y="2357430"/>
            <a:ext cx="4714908" cy="500066"/>
          </a:xfrm>
          <a:prstGeom prst="wedgeRectCallout">
            <a:avLst>
              <a:gd name="adj1" fmla="val -19671"/>
              <a:gd name="adj2" fmla="val 14804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прямая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задача   механики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1"/>
          <p:cNvSpPr txBox="1">
            <a:spLocks noChangeArrowheads="1"/>
          </p:cNvSpPr>
          <p:nvPr/>
        </p:nvSpPr>
        <p:spPr bwMode="auto">
          <a:xfrm>
            <a:off x="928662" y="3662044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17" name="AutoShape 29"/>
          <p:cNvSpPr>
            <a:spLocks noChangeArrowheads="1"/>
          </p:cNvSpPr>
          <p:nvPr/>
        </p:nvSpPr>
        <p:spPr bwMode="auto">
          <a:xfrm>
            <a:off x="1643042" y="3947796"/>
            <a:ext cx="972000" cy="252000"/>
          </a:xfrm>
          <a:prstGeom prst="notchedRightArrow">
            <a:avLst>
              <a:gd name="adj1" fmla="val 50000"/>
              <a:gd name="adj2" fmla="val 120536"/>
            </a:avLst>
          </a:pr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29"/>
          <p:cNvSpPr txBox="1">
            <a:spLocks noChangeArrowheads="1"/>
          </p:cNvSpPr>
          <p:nvPr/>
        </p:nvSpPr>
        <p:spPr bwMode="auto">
          <a:xfrm>
            <a:off x="2714612" y="3646198"/>
            <a:ext cx="854372" cy="73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571604" y="3357562"/>
            <a:ext cx="1045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419233" y="3429000"/>
            <a:ext cx="1581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кинематика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AutoShape 29"/>
          <p:cNvSpPr>
            <a:spLocks noChangeArrowheads="1"/>
          </p:cNvSpPr>
          <p:nvPr/>
        </p:nvSpPr>
        <p:spPr bwMode="auto">
          <a:xfrm>
            <a:off x="3714744" y="3957972"/>
            <a:ext cx="972000" cy="252000"/>
          </a:xfrm>
          <a:prstGeom prst="notchedRightArrow">
            <a:avLst>
              <a:gd name="adj1" fmla="val 50000"/>
              <a:gd name="adj2" fmla="val 120536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Text Box 29"/>
          <p:cNvSpPr txBox="1">
            <a:spLocks noChangeArrowheads="1"/>
          </p:cNvSpPr>
          <p:nvPr/>
        </p:nvSpPr>
        <p:spPr bwMode="auto">
          <a:xfrm>
            <a:off x="4860636" y="3643314"/>
            <a:ext cx="854372" cy="73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AutoShape 28"/>
          <p:cNvSpPr>
            <a:spLocks noChangeArrowheads="1"/>
          </p:cNvSpPr>
          <p:nvPr/>
        </p:nvSpPr>
        <p:spPr bwMode="auto">
          <a:xfrm>
            <a:off x="1071538" y="6000768"/>
            <a:ext cx="4714908" cy="500066"/>
          </a:xfrm>
          <a:prstGeom prst="wedgeRectCallout">
            <a:avLst>
              <a:gd name="adj1" fmla="val -18995"/>
              <a:gd name="adj2" fmla="val -13687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обратная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задача   механики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9"/>
          <p:cNvSpPr txBox="1">
            <a:spLocks noChangeArrowheads="1"/>
          </p:cNvSpPr>
          <p:nvPr/>
        </p:nvSpPr>
        <p:spPr bwMode="auto">
          <a:xfrm>
            <a:off x="1142976" y="5000636"/>
            <a:ext cx="854372" cy="73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AutoShape 29"/>
          <p:cNvSpPr>
            <a:spLocks noChangeArrowheads="1"/>
          </p:cNvSpPr>
          <p:nvPr/>
        </p:nvSpPr>
        <p:spPr bwMode="auto">
          <a:xfrm>
            <a:off x="1714480" y="5286388"/>
            <a:ext cx="972000" cy="252000"/>
          </a:xfrm>
          <a:prstGeom prst="notchedRightArrow">
            <a:avLst>
              <a:gd name="adj1" fmla="val 50000"/>
              <a:gd name="adj2" fmla="val 120536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 Box 29"/>
          <p:cNvSpPr txBox="1">
            <a:spLocks noChangeArrowheads="1"/>
          </p:cNvSpPr>
          <p:nvPr/>
        </p:nvSpPr>
        <p:spPr bwMode="auto">
          <a:xfrm>
            <a:off x="2857488" y="4929198"/>
            <a:ext cx="854372" cy="73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28728" y="4786322"/>
            <a:ext cx="1581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кинематика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AutoShape 29"/>
          <p:cNvSpPr>
            <a:spLocks noChangeArrowheads="1"/>
          </p:cNvSpPr>
          <p:nvPr/>
        </p:nvSpPr>
        <p:spPr bwMode="auto">
          <a:xfrm>
            <a:off x="3571868" y="5214950"/>
            <a:ext cx="972000" cy="252000"/>
          </a:xfrm>
          <a:prstGeom prst="notchedRightArrow">
            <a:avLst>
              <a:gd name="adj1" fmla="val 50000"/>
              <a:gd name="adj2" fmla="val 120536"/>
            </a:avLst>
          </a:pr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3643306" y="4786322"/>
            <a:ext cx="1045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1"/>
          <p:cNvSpPr txBox="1">
            <a:spLocks noChangeArrowheads="1"/>
          </p:cNvSpPr>
          <p:nvPr/>
        </p:nvSpPr>
        <p:spPr bwMode="auto">
          <a:xfrm>
            <a:off x="4786314" y="4929198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5" grpId="0"/>
      <p:bldP spid="29" grpId="0"/>
      <p:bldP spid="56" grpId="0"/>
      <p:bldP spid="37916" grpId="0" animBg="1"/>
      <p:bldP spid="58" grpId="0"/>
      <p:bldP spid="37917" grpId="0" animBg="1"/>
      <p:bldP spid="60" grpId="0"/>
      <p:bldP spid="61" grpId="0"/>
      <p:bldP spid="62" grpId="0"/>
      <p:bldP spid="63" grpId="0" animBg="1"/>
      <p:bldP spid="64" grpId="0"/>
      <p:bldP spid="65" grpId="0" animBg="1"/>
      <p:bldP spid="66" grpId="0"/>
      <p:bldP spid="67" grpId="0" animBg="1"/>
      <p:bldP spid="68" grpId="0"/>
      <p:bldP spid="69" grpId="0"/>
      <p:bldP spid="70" grpId="0" animBg="1"/>
      <p:bldP spid="71" grpId="0"/>
      <p:bldP spid="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7918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" y="-2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70738" y="-24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428604"/>
            <a:ext cx="657229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</a:t>
            </a:r>
          </a:p>
          <a:p>
            <a:pPr algn="ctr"/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22-25// </a:t>
            </a:r>
          </a:p>
          <a:p>
            <a:pPr algn="ctr">
              <a:buNone/>
            </a:pPr>
            <a:r>
              <a:rPr lang="ru-RU" sz="4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 3,4,</a:t>
            </a:r>
            <a:r>
              <a:rPr lang="ru-RU" sz="4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ПРЗ №2</a:t>
            </a:r>
            <a:endParaRPr lang="ru-RU" sz="48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Упр11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1"/>
          <a:ext cx="9143999" cy="7046438"/>
        </p:xfrm>
        <a:graphic>
          <a:graphicData uri="http://schemas.openxmlformats.org/drawingml/2006/table">
            <a:tbl>
              <a:tblPr/>
              <a:tblGrid>
                <a:gridCol w="8286776"/>
                <a:gridCol w="857223"/>
              </a:tblGrid>
              <a:tr h="578564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задачам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гр.2</a:t>
                      </a:r>
                      <a:endParaRPr lang="ru-RU" sz="2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«Как зависит сила от массы и ускорения?»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№ 6 с  решением поставленной проблемы, выкладкам на доске, демонстрациями и заполнением справочника №2.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Первичная обратная связь по вопросам из учебника стр.64(1,2,3,4,5,6,7),           стр.66(1,2,3,4),стр.68(1,2,3,4,5,6,7)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dirty="0" err="1">
                          <a:latin typeface="Times New Roman"/>
                          <a:ea typeface="Times New Roman"/>
                        </a:rPr>
                        <a:t>дополн</a:t>
                      </a:r>
                      <a:r>
                        <a:rPr lang="ru-RU" sz="2800" u="sng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ПРЗ 1,2,3 стр.68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Упр. 11 (1,2,3,4,5,6) стр.69.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2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.  $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22,23,24,25 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т.№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6. ПРЗ 1,2,3 стр.68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Равнодействующая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закон Ньютона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 прямо пропорционально ……….. …………. …………………       и обратно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пропорционально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закон Ньютона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 действуют друг на друга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силами: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1………………………………….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…………………………………..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……………………………………..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……………………………………..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(действие = ………………..)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какой силой я действую на пол, ……………………………….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24" y="-24"/>
            <a:ext cx="4714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сумма сил действующих на тело.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14422"/>
            <a:ext cx="4714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сумме сил действующих на тело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72" y="1643050"/>
            <a:ext cx="43576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его массе.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658" y="2928934"/>
            <a:ext cx="497672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Равными по величине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5095" y="3405250"/>
            <a:ext cx="497672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Вдоль одной прямой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869691"/>
            <a:ext cx="497672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противоположных направлениях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4286256"/>
            <a:ext cx="514353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Одинаковой природы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778" y="4798385"/>
            <a:ext cx="300042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противодействию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06" y="5572140"/>
            <a:ext cx="797711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такой же по величине и пол действует на меня , но вверх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7358082" y="109178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flipV="1">
            <a:off x="8081570" y="148954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8099843" y="785794"/>
            <a:ext cx="625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153008" y="1418103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8426842" y="85723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7569586" y="1285860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1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1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2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2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12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12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12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2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00"/>
                            </p:stCondLst>
                            <p:childTnLst>
                              <p:par>
                                <p:cTn id="1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1" grpId="0" uiExpand="1" build="p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/>
      <p:bldP spid="15" grpId="0"/>
      <p:bldP spid="16" grpId="0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898709" y="5487431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142908" y="0"/>
            <a:ext cx="928690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представлены направления векторов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 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мяча. Какое из представленных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направлении имеет вектор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равнодействующей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всех сил, приложенных к мячу?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3636" y="1785926"/>
            <a:ext cx="2384624" cy="244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5736" y="1475840"/>
            <a:ext cx="2803538" cy="261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21"/>
          <p:cNvGrpSpPr/>
          <p:nvPr/>
        </p:nvGrpSpPr>
        <p:grpSpPr>
          <a:xfrm>
            <a:off x="428596" y="4447760"/>
            <a:ext cx="7355193" cy="2195950"/>
            <a:chOff x="428596" y="4447760"/>
            <a:chExt cx="7355193" cy="2195950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30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5878740" y="3179916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>
            <a:off x="2807340" y="293176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878740" y="1517883"/>
            <a:ext cx="1069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36" name="TextBox 35"/>
          <p:cNvSpPr txBox="1"/>
          <p:nvPr/>
        </p:nvSpPr>
        <p:spPr>
          <a:xfrm>
            <a:off x="52596" y="630060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-63830" y="476672"/>
            <a:ext cx="3143272" cy="17086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Складываем одноимённые величины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"/>
          <p:cNvGrpSpPr/>
          <p:nvPr/>
        </p:nvGrpSpPr>
        <p:grpSpPr>
          <a:xfrm>
            <a:off x="2434340" y="2204864"/>
            <a:ext cx="625492" cy="707886"/>
            <a:chOff x="1411669" y="2465780"/>
            <a:chExt cx="625492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1" name="Прямая со стрелкой 40"/>
          <p:cNvCxnSpPr/>
          <p:nvPr/>
        </p:nvCxnSpPr>
        <p:spPr>
          <a:xfrm rot="10800000">
            <a:off x="5873804" y="282978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8709"/>
              <a:gd name="adj2" fmla="val 12970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29256" y="1142984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074" grpId="0"/>
      <p:bldP spid="33" grpId="0" animBg="1"/>
      <p:bldP spid="35" grpId="0"/>
      <p:bldP spid="35" grpId="1"/>
      <p:bldP spid="36" grpId="0" build="p"/>
      <p:bldP spid="36" grpId="1" build="allAtOnce" animBg="1"/>
      <p:bldP spid="37" grpId="0" animBg="1"/>
      <p:bldP spid="38" grpId="0" animBg="1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 будет ускорение  тела массой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 кг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 действием 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м/с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"/>
          <p:cNvGrpSpPr/>
          <p:nvPr/>
        </p:nvGrpSpPr>
        <p:grpSpPr>
          <a:xfrm>
            <a:off x="285720" y="1124744"/>
            <a:ext cx="1755750" cy="1297167"/>
            <a:chOff x="428596" y="4447760"/>
            <a:chExt cx="1755750" cy="1297167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2214546" y="1071546"/>
            <a:ext cx="1785950" cy="1278640"/>
            <a:chOff x="428596" y="4447760"/>
            <a:chExt cx="1785950" cy="1278640"/>
          </a:xfrm>
        </p:grpSpPr>
        <p:sp>
          <p:nvSpPr>
            <p:cNvPr id="13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96853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4Н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9910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8кг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4857752" y="1357298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7643834" y="1428736"/>
            <a:ext cx="1000132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6273225"/>
            <a:ext cx="3428992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№6,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.35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7826"/>
              <a:gd name="adj2" fmla="val -18691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3.05556E-6 0.15209 C 3.05556E-6 0.22038 0.11354 0.3044 0.20607 0.3044 L 0.41215 0.3044 " pathEditMode="relative" rAng="0" ptsTypes="FfFF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152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50000" y="3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18" grpId="0"/>
      <p:bldP spid="22" grpId="0" animBg="1"/>
      <p:bldP spid="22" grpId="1" animBg="1"/>
      <p:bldP spid="17" grpId="0" build="allAtOnce" animBg="1"/>
      <p:bldP spid="17" grpId="1" build="p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-36512" y="0"/>
            <a:ext cx="9144000" cy="234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Самолет во время выполнения «мертвой петли» движется равномерно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окружности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направление имеет вектор равнодействующей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всех приложенных к нему сил?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F = 0.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1422" y="1340768"/>
            <a:ext cx="3929090" cy="486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/>
          <p:nvPr/>
        </p:nvGrpSpPr>
        <p:grpSpPr>
          <a:xfrm>
            <a:off x="428596" y="4401402"/>
            <a:ext cx="7355193" cy="2195950"/>
            <a:chOff x="428596" y="4447760"/>
            <a:chExt cx="7355193" cy="2195950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2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 rot="20195888">
            <a:off x="8072509" y="1402984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ru-RU" sz="4800" dirty="0"/>
          </a:p>
        </p:txBody>
      </p:sp>
      <p:sp>
        <p:nvSpPr>
          <p:cNvPr id="24" name="TextBox 23"/>
          <p:cNvSpPr txBox="1"/>
          <p:nvPr/>
        </p:nvSpPr>
        <p:spPr>
          <a:xfrm>
            <a:off x="-36512" y="630060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4"/>
          <p:cNvGrpSpPr/>
          <p:nvPr/>
        </p:nvGrpSpPr>
        <p:grpSpPr>
          <a:xfrm>
            <a:off x="6695915" y="3274866"/>
            <a:ext cx="625492" cy="707886"/>
            <a:chOff x="1411669" y="2465780"/>
            <a:chExt cx="625492" cy="70788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8" name="Прямая со стрелкой 27"/>
          <p:cNvCxnSpPr/>
          <p:nvPr/>
        </p:nvCxnSpPr>
        <p:spPr>
          <a:xfrm>
            <a:off x="6516216" y="2340794"/>
            <a:ext cx="699751" cy="691838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02"/>
          <p:cNvGrpSpPr/>
          <p:nvPr/>
        </p:nvGrpSpPr>
        <p:grpSpPr>
          <a:xfrm>
            <a:off x="7241996" y="2545740"/>
            <a:ext cx="714380" cy="523220"/>
            <a:chOff x="1582054" y="1000108"/>
            <a:chExt cx="714380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602084" y="1137170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>
            <a:off x="6272456" y="2521138"/>
            <a:ext cx="699751" cy="69183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857488" y="5500702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AutoShape 107"/>
          <p:cNvSpPr>
            <a:spLocks noChangeArrowheads="1"/>
          </p:cNvSpPr>
          <p:nvPr/>
        </p:nvSpPr>
        <p:spPr bwMode="auto">
          <a:xfrm rot="10800000" flipV="1">
            <a:off x="0" y="3000372"/>
            <a:ext cx="1785950" cy="801691"/>
          </a:xfrm>
          <a:prstGeom prst="wedgeRectCallout">
            <a:avLst>
              <a:gd name="adj1" fmla="val 3412"/>
              <a:gd name="adj2" fmla="val 151333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64344" y="1976100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23" grpId="0" animBg="1"/>
      <p:bldP spid="24" grpId="0" build="p"/>
      <p:bldP spid="24" grpId="1" build="allAtOnce" animBg="1"/>
      <p:bldP spid="22" grpId="0" animBg="1"/>
      <p:bldP spid="35" grpId="0" animBg="1"/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643314"/>
            <a:ext cx="885828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-81698"/>
            <a:ext cx="9429784" cy="25820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показаны направление и точка приложения вектора силы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 которой Земля действует на Луну по закону всемирного тяготения. На каком из рисунков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правильно показаны направление и точка приложения силы 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возникающей при взаимодействии  по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ТРЕТЬЕМУ ЗАКОНУ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Ньютона?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рисунков 1—4 нет правильного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000614">
            <a:off x="7953061" y="2811689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4058286" y="2813354"/>
            <a:ext cx="57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653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2125414"/>
            <a:ext cx="3829814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3857620" y="1785926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119622" y="2821871"/>
            <a:ext cx="64294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31"/>
          <p:cNvSpPr txBox="1">
            <a:spLocks noChangeArrowheads="1"/>
          </p:cNvSpPr>
          <p:nvPr/>
        </p:nvSpPr>
        <p:spPr bwMode="auto">
          <a:xfrm>
            <a:off x="4714876" y="2214554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4786314" y="228599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"/>
                            </p:stCondLst>
                            <p:childTnLst>
                              <p:par>
                                <p:cTn id="7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nimBg="1"/>
      <p:bldP spid="9" grpId="0" animBg="1"/>
      <p:bldP spid="10" grpId="0"/>
      <p:bldP spid="11" grpId="0"/>
      <p:bldP spid="12" grpId="0" animBg="1"/>
      <p:bldP spid="13" grpId="0" animBg="1"/>
      <p:bldP spid="14" grpId="0"/>
      <p:bldP spid="15" grpId="0"/>
      <p:bldP spid="16" grpId="0" build="p"/>
      <p:bldP spid="18" grpId="0" animBg="1"/>
      <p:bldP spid="19" grpId="0" animBg="1"/>
      <p:bldP spid="19" grpId="1" animBg="1"/>
      <p:bldP spid="17" grpId="0" build="p" animBg="1"/>
      <p:bldP spid="17" grpId="1" build="allAtOnce" animBg="1"/>
      <p:bldP spid="20" grpId="0" animBg="1"/>
      <p:bldP spid="21" grpId="0" animBg="1"/>
      <p:bldP spid="25" grpId="0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-36512" y="0"/>
            <a:ext cx="9144000" cy="234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Самолет во время выполнения «мертвой петли» движется равномерно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окружности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направление имеет вектор равнодействующей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всех приложенных к нему сил?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F = 0.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1422" y="1340768"/>
            <a:ext cx="3929090" cy="486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/>
          <p:nvPr/>
        </p:nvGrpSpPr>
        <p:grpSpPr>
          <a:xfrm>
            <a:off x="428596" y="4401402"/>
            <a:ext cx="7355193" cy="2195950"/>
            <a:chOff x="428596" y="4447760"/>
            <a:chExt cx="7355193" cy="2195950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2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 rot="20195888">
            <a:off x="8072509" y="1402984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ru-RU" sz="4800" dirty="0"/>
          </a:p>
        </p:txBody>
      </p:sp>
      <p:sp>
        <p:nvSpPr>
          <p:cNvPr id="24" name="TextBox 23"/>
          <p:cNvSpPr txBox="1"/>
          <p:nvPr/>
        </p:nvSpPr>
        <p:spPr>
          <a:xfrm>
            <a:off x="-36512" y="630060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4"/>
          <p:cNvGrpSpPr/>
          <p:nvPr/>
        </p:nvGrpSpPr>
        <p:grpSpPr>
          <a:xfrm>
            <a:off x="6695915" y="3274866"/>
            <a:ext cx="625492" cy="707886"/>
            <a:chOff x="1411669" y="2465780"/>
            <a:chExt cx="625492" cy="70788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8" name="Прямая со стрелкой 27"/>
          <p:cNvCxnSpPr/>
          <p:nvPr/>
        </p:nvCxnSpPr>
        <p:spPr>
          <a:xfrm>
            <a:off x="6516216" y="2340794"/>
            <a:ext cx="699751" cy="691838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02"/>
          <p:cNvGrpSpPr/>
          <p:nvPr/>
        </p:nvGrpSpPr>
        <p:grpSpPr>
          <a:xfrm>
            <a:off x="7241996" y="2545740"/>
            <a:ext cx="714380" cy="523220"/>
            <a:chOff x="1582054" y="1000108"/>
            <a:chExt cx="714380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602084" y="1137170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>
            <a:off x="6272456" y="2521138"/>
            <a:ext cx="699751" cy="69183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857488" y="5500702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AutoShape 107"/>
          <p:cNvSpPr>
            <a:spLocks noChangeArrowheads="1"/>
          </p:cNvSpPr>
          <p:nvPr/>
        </p:nvSpPr>
        <p:spPr bwMode="auto">
          <a:xfrm rot="10800000" flipV="1">
            <a:off x="0" y="3000372"/>
            <a:ext cx="1785950" cy="801691"/>
          </a:xfrm>
          <a:prstGeom prst="wedgeRectCallout">
            <a:avLst>
              <a:gd name="adj1" fmla="val 3412"/>
              <a:gd name="adj2" fmla="val 151333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64344" y="1976100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23" grpId="0" animBg="1"/>
      <p:bldP spid="24" grpId="0" build="p"/>
      <p:bldP spid="24" grpId="1" build="allAtOnce" animBg="1"/>
      <p:bldP spid="22" grpId="0" animBg="1"/>
      <p:bldP spid="35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643314"/>
            <a:ext cx="885828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-81698"/>
            <a:ext cx="9429784" cy="25820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показаны направление и точка приложения вектора силы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 которой Земля действует на Луну по закону всемирного тяготения. На каком из рисунков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правильно показаны направление и точка приложения силы 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возникающей при взаимодействии  по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ТРЕТЬЕМУ ЗАКОНУ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Ньютона?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рисунков 1—4 нет правильного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000614">
            <a:off x="7953061" y="2811689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4058286" y="2813354"/>
            <a:ext cx="57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653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2125414"/>
            <a:ext cx="3829814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3857620" y="1785926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"/>
                            </p:stCondLst>
                            <p:childTnLst>
                              <p:par>
                                <p:cTn id="7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nimBg="1"/>
      <p:bldP spid="9" grpId="0" animBg="1"/>
      <p:bldP spid="10" grpId="0"/>
      <p:bldP spid="11" grpId="0"/>
      <p:bldP spid="12" grpId="0" animBg="1"/>
      <p:bldP spid="13" grpId="0" animBg="1"/>
      <p:bldP spid="14" grpId="0"/>
      <p:bldP spid="15" grpId="0"/>
      <p:bldP spid="16" grpId="0" build="p"/>
      <p:bldP spid="18" grpId="0" animBg="1"/>
      <p:bldP spid="19" grpId="0" animBg="1"/>
      <p:bldP spid="19" grpId="1" animBg="1"/>
      <p:bldP spid="17" grpId="0" build="p" animBg="1"/>
      <p:bldP spid="17" grpId="1" build="allAtOnce" animBg="1"/>
      <p:bldP spid="20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№246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Резинка лежит на диске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=50г</a:t>
            </a:r>
          </a:p>
          <a:p>
            <a:pPr lvl="0">
              <a:lnSpc>
                <a:spcPts val="3500"/>
              </a:lnSpc>
            </a:pP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об/мин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-=12м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072074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 поворотом!!!!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57324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Резинка движется по окружности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1" name="Группа 55"/>
          <p:cNvGrpSpPr/>
          <p:nvPr/>
        </p:nvGrpSpPr>
        <p:grpSpPr>
          <a:xfrm>
            <a:off x="3286116" y="3429000"/>
            <a:ext cx="2071670" cy="773540"/>
            <a:chOff x="630659" y="4665259"/>
            <a:chExt cx="2071670" cy="773540"/>
          </a:xfrm>
        </p:grpSpPr>
        <p:sp>
          <p:nvSpPr>
            <p:cNvPr id="145" name="Text Box 5"/>
            <p:cNvSpPr txBox="1">
              <a:spLocks noChangeArrowheads="1"/>
            </p:cNvSpPr>
            <p:nvPr/>
          </p:nvSpPr>
          <p:spPr bwMode="auto">
            <a:xfrm>
              <a:off x="1512748" y="4665259"/>
              <a:ext cx="1189581" cy="773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l-GR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ω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00430" y="1500174"/>
            <a:ext cx="128588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2750331" y="1250141"/>
            <a:ext cx="1143008" cy="7143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5572132" y="3643314"/>
            <a:ext cx="185738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7" name="TextBox 86"/>
          <p:cNvSpPr txBox="1"/>
          <p:nvPr/>
        </p:nvSpPr>
        <p:spPr>
          <a:xfrm>
            <a:off x="3428992" y="4357694"/>
            <a:ext cx="185738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71" grpId="0" animBg="1"/>
      <p:bldP spid="84" grpId="0" animBg="1"/>
      <p:bldP spid="80" grpId="0" animBg="1"/>
      <p:bldP spid="95" grpId="0" animBg="1"/>
      <p:bldP spid="74" grpId="0" animBg="1"/>
      <p:bldP spid="8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736"/>
          <a:ext cx="9144000" cy="5291976"/>
        </p:xfrm>
        <a:graphic>
          <a:graphicData uri="http://schemas.openxmlformats.org/drawingml/2006/table">
            <a:tbl>
              <a:tblPr/>
              <a:tblGrid>
                <a:gridCol w="8429652"/>
                <a:gridCol w="714348"/>
              </a:tblGrid>
              <a:tr h="471490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. № </a:t>
                      </a: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бр.3)</a:t>
                      </a:r>
                      <a:endParaRPr lang="ru-RU" sz="1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Консультация по теме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800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Второй закон Ньютона.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Третий закон Ньютона. Измерение сил.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вопросам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1.</a:t>
                      </a: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cap="all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Упр.11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(1,2,3,4,5,6,7),  стр.69.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2. Одинакова ли сила натяжения нити если тянуть шары вправо и влево?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3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На весах уравновешен стакан с водой. Что изменится, если в стакан опустить палец?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4. Почему в груженом автомобиле трясет меньше, чем в пустом?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5. Почему в закрытом фонаре пламя наклоняется вперед при ускоренном движении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?/чаинки к середине/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6.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Почему  трюмы танкера разделены на  небольшие отсеки перегородками 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 startAt="7"/>
                        <a:tabLst>
                          <a:tab pos="457200" algn="l"/>
                        </a:tabLs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Парадокс «телега – лошадь».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Д.З.   гр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№3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6929454" y="3357562"/>
            <a:ext cx="1357322" cy="534989"/>
            <a:chOff x="53975" y="2009775"/>
            <a:chExt cx="1158875" cy="320675"/>
          </a:xfrm>
        </p:grpSpPr>
        <p:sp>
          <p:nvSpPr>
            <p:cNvPr id="36865" name="Oval 1"/>
            <p:cNvSpPr>
              <a:spLocks noChangeArrowheads="1"/>
            </p:cNvSpPr>
            <p:nvPr/>
          </p:nvSpPr>
          <p:spPr bwMode="auto">
            <a:xfrm>
              <a:off x="53975" y="2009775"/>
              <a:ext cx="442913" cy="320675"/>
            </a:xfrm>
            <a:prstGeom prst="ellipse">
              <a:avLst/>
            </a:prstGeom>
            <a:noFill/>
            <a:ln w="38100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866" name="Oval 2"/>
            <p:cNvSpPr>
              <a:spLocks noChangeArrowheads="1"/>
            </p:cNvSpPr>
            <p:nvPr/>
          </p:nvSpPr>
          <p:spPr bwMode="auto">
            <a:xfrm>
              <a:off x="1074738" y="2147888"/>
              <a:ext cx="138112" cy="146050"/>
            </a:xfrm>
            <a:prstGeom prst="ellipse">
              <a:avLst/>
            </a:prstGeom>
            <a:noFill/>
            <a:ln w="38100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867" name="Line 3"/>
            <p:cNvSpPr>
              <a:spLocks noChangeShapeType="1"/>
            </p:cNvSpPr>
            <p:nvPr/>
          </p:nvSpPr>
          <p:spPr bwMode="auto">
            <a:xfrm>
              <a:off x="487363" y="2185988"/>
              <a:ext cx="587375" cy="23812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-15388"/>
            <a:ext cx="9144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- 4  (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/1у8н/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/зт6/ Третий закон Ньютона.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6.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 l="49688" t="31667" r="5781" b="49160"/>
          <a:stretch>
            <a:fillRect/>
          </a:stretch>
        </p:blipFill>
        <p:spPr bwMode="auto">
          <a:xfrm>
            <a:off x="0" y="642918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10492" y="2714620"/>
          <a:ext cx="1333508" cy="853440"/>
        </p:xfrm>
        <a:graphic>
          <a:graphicData uri="http://schemas.openxmlformats.org/drawingml/2006/table">
            <a:tbl>
              <a:tblPr/>
              <a:tblGrid>
                <a:gridCol w="1333508"/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164***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168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Содержимое 2"/>
          <p:cNvSpPr txBox="1">
            <a:spLocks/>
          </p:cNvSpPr>
          <p:nvPr/>
        </p:nvSpPr>
        <p:spPr>
          <a:xfrm>
            <a:off x="-32" y="3500447"/>
            <a:ext cx="9001125" cy="1357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Явление сохранения скорости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тела, когда на тело в направлении движения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 действуют никакие другие тела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называется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инерцией.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0" y="5143512"/>
            <a:ext cx="9001125" cy="100013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инерции автомобиль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двигался там, где он двигался равномерно.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142852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Группа №2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(164,165,166,168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1071563"/>
            <a:ext cx="6072230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№10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181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183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184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185 186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2908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357166"/>
            <a:ext cx="6143668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22-25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гр№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195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198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216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" y="-23"/>
            <a:ext cx="1000132" cy="136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806" y="-23"/>
            <a:ext cx="130722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785938" y="-71438"/>
            <a:ext cx="2357437" cy="584201"/>
            <a:chOff x="4572000" y="201019"/>
            <a:chExt cx="2000264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20002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4964113" y="-47625"/>
            <a:ext cx="2536825" cy="585788"/>
            <a:chOff x="6185545" y="-441899"/>
            <a:chExt cx="1571636" cy="584775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57163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(8м/с)</a:t>
              </a:r>
              <a:endParaRPr lang="ru-RU" sz="320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214414" y="500042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565525" y="539750"/>
            <a:ext cx="16383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2214546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3643313" y="785813"/>
            <a:ext cx="857250" cy="523875"/>
            <a:chOff x="3428992" y="1214422"/>
            <a:chExt cx="857256" cy="523220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5" y="1000901"/>
              <a:ext cx="1585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2786063" y="1143000"/>
            <a:ext cx="642937" cy="523875"/>
            <a:chOff x="2714612" y="1571612"/>
            <a:chExt cx="642942" cy="523220"/>
          </a:xfrm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428625" y="1673225"/>
            <a:ext cx="5000625" cy="5857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36550" y="2262188"/>
            <a:ext cx="8643938" cy="646112"/>
          </a:xfrm>
          <a:prstGeom prst="rect">
            <a:avLst/>
          </a:prstGeom>
          <a:blipFill dpi="0" rotWithShape="1">
            <a:blip r:embed="rId5" cstate="print">
              <a:alphaModFix amt="84000"/>
            </a:blip>
            <a:srcRect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cap="all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скорости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3200" b="1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1657350" y="5475288"/>
            <a:ext cx="58435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2м/с...5…8…11…14…</a:t>
            </a:r>
          </a:p>
        </p:txBody>
      </p:sp>
      <p:pic>
        <p:nvPicPr>
          <p:cNvPr id="1639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21600" y="0"/>
            <a:ext cx="1422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465138" y="2543175"/>
            <a:ext cx="4067175" cy="1851025"/>
            <a:chOff x="4315902" y="5563389"/>
            <a:chExt cx="2541824" cy="1136881"/>
          </a:xfrm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643280" y="5647154"/>
              <a:ext cx="1214446" cy="81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80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8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563389"/>
              <a:ext cx="1293634" cy="62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562941" y="6133780"/>
              <a:ext cx="785763" cy="5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>
            <a:off x="3000375" y="3621088"/>
            <a:ext cx="5715000" cy="1760537"/>
            <a:chOff x="4315917" y="5563397"/>
            <a:chExt cx="2756294" cy="1080341"/>
          </a:xfrm>
        </p:grpSpPr>
        <p:sp>
          <p:nvSpPr>
            <p:cNvPr id="16406" name="TextBox 42"/>
            <p:cNvSpPr txBox="1">
              <a:spLocks noChangeArrowheads="1"/>
            </p:cNvSpPr>
            <p:nvPr/>
          </p:nvSpPr>
          <p:spPr bwMode="auto">
            <a:xfrm>
              <a:off x="5550744" y="5647152"/>
              <a:ext cx="1521467" cy="680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>
                  <a:latin typeface="Times New Roman" pitchFamily="18" charset="0"/>
                  <a:cs typeface="Times New Roman" pitchFamily="18" charset="0"/>
                </a:rPr>
                <a:t>= 3м/сс</a:t>
              </a:r>
              <a:endParaRPr lang="ru-RU" sz="8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8" name="TextBox 44"/>
            <p:cNvSpPr txBox="1">
              <a:spLocks noChangeArrowheads="1"/>
            </p:cNvSpPr>
            <p:nvPr/>
          </p:nvSpPr>
          <p:spPr bwMode="auto">
            <a:xfrm>
              <a:off x="4315917" y="5563397"/>
              <a:ext cx="1415717" cy="623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8м/с</a:t>
              </a:r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ru-RU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60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9" name="TextBox 15"/>
            <p:cNvSpPr txBox="1">
              <a:spLocks noChangeArrowheads="1"/>
            </p:cNvSpPr>
            <p:nvPr/>
          </p:nvSpPr>
          <p:spPr bwMode="auto">
            <a:xfrm>
              <a:off x="4663173" y="6133544"/>
              <a:ext cx="785820" cy="510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 b="1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2с</a:t>
              </a:r>
            </a:p>
          </p:txBody>
        </p:sp>
      </p:grpSp>
      <p:grpSp>
        <p:nvGrpSpPr>
          <p:cNvPr id="8" name="Группа 33"/>
          <p:cNvGrpSpPr>
            <a:grpSpLocks/>
          </p:cNvGrpSpPr>
          <p:nvPr/>
        </p:nvGrpSpPr>
        <p:grpSpPr bwMode="auto">
          <a:xfrm>
            <a:off x="1357313" y="585788"/>
            <a:ext cx="1143000" cy="669925"/>
            <a:chOff x="785786" y="2687133"/>
            <a:chExt cx="1143008" cy="670429"/>
          </a:xfrm>
        </p:grpSpPr>
        <p:grpSp>
          <p:nvGrpSpPr>
            <p:cNvPr id="16401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82813" y="944563"/>
            <a:ext cx="1638300" cy="31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59 -0.01297 L 0.33959 -0.0129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8" grpId="0" animBg="1"/>
      <p:bldP spid="59" grpId="0" animBg="1"/>
      <p:bldP spid="60" grpId="0"/>
      <p:bldP spid="60" grpId="1"/>
      <p:bldP spid="1028" grpId="0" animBg="1"/>
      <p:bldP spid="102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357158" y="2786058"/>
            <a:ext cx="5643602" cy="1643074"/>
          </a:xfrm>
          <a:prstGeom prst="roundRect">
            <a:avLst/>
          </a:prstGeom>
          <a:solidFill>
            <a:srgbClr val="FFC00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0"/>
            <a:ext cx="36311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Динамика -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0"/>
            <a:ext cx="5012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…причины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ускорения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14282" y="1262706"/>
            <a:ext cx="1928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песок…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5286380" y="1285860"/>
            <a:ext cx="3643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 остановится !!!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1142976" y="1928802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естественное...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" name="AutoShape 105"/>
          <p:cNvSpPr>
            <a:spLocks noChangeArrowheads="1"/>
          </p:cNvSpPr>
          <p:nvPr/>
        </p:nvSpPr>
        <p:spPr bwMode="auto">
          <a:xfrm>
            <a:off x="2000232" y="3214686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2" name="Text Box 106"/>
          <p:cNvSpPr txBox="1">
            <a:spLocks noChangeArrowheads="1"/>
          </p:cNvSpPr>
          <p:nvPr/>
        </p:nvSpPr>
        <p:spPr bwMode="auto">
          <a:xfrm>
            <a:off x="3071802" y="3000372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500034" y="2928934"/>
            <a:ext cx="1428760" cy="1285884"/>
            <a:chOff x="500034" y="1857364"/>
            <a:chExt cx="1428760" cy="1285884"/>
          </a:xfrm>
        </p:grpSpPr>
        <p:sp>
          <p:nvSpPr>
            <p:cNvPr id="4200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5" name="Прямая со стрелкой 104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 стрелкой 105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03" name="AutoShape 107"/>
          <p:cNvSpPr>
            <a:spLocks noChangeArrowheads="1"/>
          </p:cNvSpPr>
          <p:nvPr/>
        </p:nvSpPr>
        <p:spPr bwMode="auto">
          <a:xfrm rot="10800000" flipV="1">
            <a:off x="7143768" y="3143248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286512" y="4643446"/>
            <a:ext cx="2510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каюте…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572264" y="5357826"/>
            <a:ext cx="1737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Галилей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1538" y="642918"/>
            <a:ext cx="42695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останавливаются?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1214422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85918" y="1262706"/>
            <a:ext cx="221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стеклу…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901762" y="1228070"/>
            <a:ext cx="785818" cy="642942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000496" y="1285860"/>
            <a:ext cx="500066" cy="50006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6" grpId="0"/>
      <p:bldP spid="7" grpId="0"/>
      <p:bldP spid="99" grpId="0"/>
      <p:bldP spid="100" grpId="0"/>
      <p:bldP spid="101" grpId="0"/>
      <p:bldP spid="4201" grpId="0" animBg="1"/>
      <p:bldP spid="4202" grpId="0" build="p"/>
      <p:bldP spid="4202" grpId="1" build="allAtOnce"/>
      <p:bldP spid="4203" grpId="0" animBg="1"/>
      <p:bldP spid="110" grpId="0"/>
      <p:bldP spid="111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-108520" y="1685925"/>
            <a:ext cx="713805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10Н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00250" y="1071563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92300" y="3149600"/>
            <a:ext cx="857250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571625" y="2159000"/>
            <a:ext cx="3286125" cy="1588"/>
          </a:xfrm>
          <a:prstGeom prst="line">
            <a:avLst/>
          </a:prstGeom>
          <a:ln w="34925" cmpd="sng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1071538" y="1618952"/>
            <a:ext cx="1143008" cy="765965"/>
            <a:chOff x="785786" y="2591597"/>
            <a:chExt cx="1143008" cy="765965"/>
          </a:xfrm>
          <a:noFill/>
        </p:grpSpPr>
        <p:grpSp>
          <p:nvGrpSpPr>
            <p:cNvPr id="3" name="Группа 11"/>
            <p:cNvGrpSpPr/>
            <p:nvPr/>
          </p:nvGrpSpPr>
          <p:grpSpPr>
            <a:xfrm>
              <a:off x="785786" y="2786058"/>
              <a:ext cx="1143008" cy="571504"/>
              <a:chOff x="1500166" y="1500174"/>
              <a:chExt cx="2500330" cy="1258588"/>
            </a:xfrm>
            <a:grpFill/>
          </p:grpSpPr>
          <p:sp>
            <p:nvSpPr>
              <p:cNvPr id="11" name="Овал 10"/>
              <p:cNvSpPr/>
              <p:nvPr/>
            </p:nvSpPr>
            <p:spPr>
              <a:xfrm>
                <a:off x="1785918" y="2258696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143240" y="2214554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с одним вырезанным углом 9"/>
              <p:cNvSpPr/>
              <p:nvPr/>
            </p:nvSpPr>
            <p:spPr>
              <a:xfrm>
                <a:off x="1500166" y="1500174"/>
                <a:ext cx="2500330" cy="857256"/>
              </a:xfrm>
              <a:prstGeom prst="snip1Rect">
                <a:avLst>
                  <a:gd name="adj" fmla="val 50000"/>
                </a:avLst>
              </a:prstGeom>
              <a:solidFill>
                <a:srgbClr val="FFFF00">
                  <a:alpha val="66000"/>
                </a:srgbClr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70016" y="2591597"/>
              <a:ext cx="571504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1571604" y="2128364"/>
            <a:ext cx="1393041" cy="4306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1051719" y="1600994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1436688" y="3078163"/>
            <a:ext cx="714375" cy="461962"/>
            <a:chOff x="2714612" y="4429132"/>
            <a:chExt cx="714380" cy="461665"/>
          </a:xfrm>
        </p:grpSpPr>
        <p:sp>
          <p:nvSpPr>
            <p:cNvPr id="19500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3"/>
              <a:ext cx="428628" cy="15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1655763" y="1000125"/>
            <a:ext cx="714375" cy="461963"/>
            <a:chOff x="3357554" y="2143116"/>
            <a:chExt cx="714380" cy="461665"/>
          </a:xfrm>
        </p:grpSpPr>
        <p:sp>
          <p:nvSpPr>
            <p:cNvPr id="1949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571500" y="1643063"/>
            <a:ext cx="785813" cy="461962"/>
            <a:chOff x="2000232" y="2500306"/>
            <a:chExt cx="571504" cy="46166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000232" y="2570111"/>
              <a:ext cx="428339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97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flipV="1">
            <a:off x="1040859" y="2143116"/>
            <a:ext cx="500066" cy="28380"/>
          </a:xfrm>
          <a:prstGeom prst="line">
            <a:avLst/>
          </a:prstGeom>
          <a:ln w="635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1069976" y="2652712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2071688" y="1500188"/>
            <a:ext cx="1643062" cy="584200"/>
            <a:chOff x="3286116" y="1785926"/>
            <a:chExt cx="1643074" cy="584775"/>
          </a:xfrm>
        </p:grpSpPr>
        <p:sp>
          <p:nvSpPr>
            <p:cNvPr id="19494" name="TextBox 28"/>
            <p:cNvSpPr txBox="1">
              <a:spLocks noChangeArrowheads="1"/>
            </p:cNvSpPr>
            <p:nvPr/>
          </p:nvSpPr>
          <p:spPr bwMode="auto">
            <a:xfrm>
              <a:off x="3286116" y="1785926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верёвки</a:t>
              </a:r>
              <a:r>
                <a:rPr lang="en-US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/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14704" y="1857433"/>
              <a:ext cx="428628" cy="15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899592" y="5589240"/>
            <a:ext cx="6215062" cy="5857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тела!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995936" y="908720"/>
            <a:ext cx="51731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Мальчик за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разгоняет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машинку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79512" y="2977788"/>
            <a:ext cx="1224136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44016" y="980728"/>
            <a:ext cx="125963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57188" y="2457450"/>
            <a:ext cx="3286125" cy="1588"/>
          </a:xfrm>
          <a:prstGeom prst="line">
            <a:avLst/>
          </a:prstGeom>
          <a:ln w="82550" cmpd="thinThick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0175" y="2286000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635896" y="1571625"/>
            <a:ext cx="1584176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5577260" y="1628800"/>
            <a:ext cx="3531244" cy="1492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Машинка,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  <a:endParaRPr lang="ru-RU" sz="2400" dirty="0">
              <a:solidFill>
                <a:srgbClr val="000000"/>
              </a:solidFill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 ускорением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/>
            </a:pP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3320355" y="2996952"/>
            <a:ext cx="557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347864" y="3986833"/>
            <a:ext cx="55022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4625" y="1420813"/>
            <a:ext cx="928688" cy="4619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=25Н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75856" y="3482776"/>
            <a:ext cx="5663704" cy="522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843808" y="4437112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вер.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5кг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3м/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сс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одержимое 36"/>
          <p:cNvSpPr txBox="1">
            <a:spLocks/>
          </p:cNvSpPr>
          <p:nvPr/>
        </p:nvSpPr>
        <p:spPr>
          <a:xfrm>
            <a:off x="107504" y="4941168"/>
            <a:ext cx="9144000" cy="642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необходимо…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сил=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650351" y="0"/>
            <a:ext cx="34936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Arial" pitchFamily="34" charset="0"/>
              </a:rPr>
              <a:t>3.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II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з-н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lang="ru-RU" b="1" dirty="0" smtClean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901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15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3784E-6 L -0.01319 -0.24329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500"/>
                            </p:stCondLst>
                            <p:childTnLst>
                              <p:par>
                                <p:cTn id="1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57" grpId="0" animBg="1"/>
      <p:bldP spid="32" grpId="0" animBg="1"/>
      <p:bldP spid="32" grpId="1" animBg="1"/>
      <p:bldP spid="33" grpId="0"/>
      <p:bldP spid="35" grpId="0" animBg="1"/>
      <p:bldP spid="36" grpId="0" animBg="1"/>
      <p:bldP spid="36" grpId="1" animBg="1"/>
      <p:bldP spid="39" grpId="0"/>
      <p:bldP spid="40" grpId="0" animBg="1"/>
      <p:bldP spid="42" grpId="0" animBg="1"/>
      <p:bldP spid="44" grpId="0"/>
      <p:bldP spid="54" grpId="0"/>
      <p:bldP spid="59" grpId="0" animBg="1"/>
      <p:bldP spid="61" grpId="0"/>
      <p:bldP spid="62" grpId="0"/>
      <p:bldP spid="6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0" y="471488"/>
            <a:ext cx="4071938" cy="11763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другого  ТЕЛА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75" y="1785938"/>
            <a:ext cx="3571875" cy="1292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 err="1"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тел препятствовать 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b="1" cap="all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5" y="3143250"/>
            <a:ext cx="4429125" cy="101600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мера инертности  </a:t>
            </a: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1кг    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эталон!!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3429000"/>
            <a:ext cx="4214813" cy="195421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Н </a:t>
            </a:r>
            <a:r>
              <a:rPr lang="ru-RU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…телу </a:t>
            </a:r>
            <a:r>
              <a:rPr 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=1кг за 1с 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1м/с </a:t>
            </a:r>
          </a:p>
          <a:p>
            <a:pPr algn="ctr">
              <a:spcAft>
                <a:spcPts val="1000"/>
              </a:spcAft>
            </a:pPr>
            <a:r>
              <a:rPr lang="ru-RU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Т.е.  Ускорение 1 м/сс</a:t>
            </a:r>
          </a:p>
          <a:p>
            <a:pPr algn="ctr">
              <a:spcAft>
                <a:spcPts val="1000"/>
              </a:spcAft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2м/с…3м/с…4 м/с…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" y="2390775"/>
            <a:ext cx="4500563" cy="954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покоится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равномерно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 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142875"/>
            <a:ext cx="1776413" cy="461963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4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81788" y="609600"/>
            <a:ext cx="2176462" cy="461963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направление</a:t>
            </a:r>
            <a:r>
              <a:rPr lang="ru-RU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72188" y="1038225"/>
            <a:ext cx="3071812" cy="461963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точка приложения</a:t>
            </a:r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4214813" y="4143375"/>
            <a:ext cx="1071562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251325" y="4964113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5429256" y="4357694"/>
            <a:ext cx="45719" cy="68864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5472113" y="4786313"/>
            <a:ext cx="642937" cy="523875"/>
            <a:chOff x="2714612" y="1571612"/>
            <a:chExt cx="642942" cy="523220"/>
          </a:xfrm>
        </p:grpSpPr>
        <p:sp>
          <p:nvSpPr>
            <p:cNvPr id="1744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rot="16200000" flipH="1">
              <a:off x="3071010" y="1427853"/>
              <a:ext cx="1585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1"/>
          <p:cNvGrpSpPr>
            <a:grpSpLocks/>
          </p:cNvGrpSpPr>
          <p:nvPr/>
        </p:nvGrpSpPr>
        <p:grpSpPr bwMode="auto">
          <a:xfrm>
            <a:off x="4572000" y="642938"/>
            <a:ext cx="500063" cy="708025"/>
            <a:chOff x="5643570" y="500042"/>
            <a:chExt cx="500063" cy="707886"/>
          </a:xfrm>
        </p:grpSpPr>
        <p:sp>
          <p:nvSpPr>
            <p:cNvPr id="17442" name="TextBox 10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35719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5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4781550" y="5410200"/>
            <a:ext cx="1004888" cy="708025"/>
            <a:chOff x="5643570" y="500042"/>
            <a:chExt cx="1004894" cy="707886"/>
          </a:xfrm>
        </p:grpSpPr>
        <p:sp>
          <p:nvSpPr>
            <p:cNvPr id="1744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6667500" y="4291013"/>
            <a:ext cx="1924050" cy="1176337"/>
            <a:chOff x="4371974" y="5631582"/>
            <a:chExt cx="1731011" cy="702087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71974" y="6035804"/>
              <a:ext cx="928696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4664652" y="5631582"/>
              <a:ext cx="836750" cy="42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9" name="TextBox 15"/>
            <p:cNvSpPr txBox="1">
              <a:spLocks noChangeArrowheads="1"/>
            </p:cNvSpPr>
            <p:nvPr/>
          </p:nvSpPr>
          <p:spPr bwMode="auto">
            <a:xfrm>
              <a:off x="4550190" y="5936854"/>
              <a:ext cx="682621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857875" y="5643563"/>
            <a:ext cx="3286125" cy="92392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 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5400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5500688"/>
            <a:ext cx="4714875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труднее…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з-н Н)</a:t>
            </a:r>
            <a:endParaRPr lang="ru-RU" sz="3200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072063" y="338138"/>
            <a:ext cx="1319212" cy="519112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143500" y="857250"/>
            <a:ext cx="1566863" cy="7143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4" idx="1"/>
          </p:cNvCxnSpPr>
          <p:nvPr/>
        </p:nvCxnSpPr>
        <p:spPr>
          <a:xfrm>
            <a:off x="5072063" y="1000125"/>
            <a:ext cx="1000125" cy="269875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0" y="1690688"/>
            <a:ext cx="4429125" cy="6461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- причина </a:t>
            </a:r>
            <a:r>
              <a:rPr lang="ru-RU" sz="2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з-н Н) </a:t>
            </a:r>
            <a:endParaRPr lang="ru-RU" sz="2800"/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23813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рука… магнит… ракетка…</a:t>
            </a:r>
            <a:endParaRPr lang="ru-RU" sz="28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071938" y="6000750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7097713" y="4356100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 bwMode="auto">
          <a:xfrm>
            <a:off x="8072462" y="4786322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 bwMode="auto">
          <a:xfrm>
            <a:off x="7929586" y="5857892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 bwMode="auto">
          <a:xfrm>
            <a:off x="6500826" y="5786454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>
            <a:off x="2000232" y="2428868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50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"/>
                            </p:stCondLst>
                            <p:childTnLst>
                              <p:par>
                                <p:cTn id="1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"/>
                            </p:stCondLst>
                            <p:childTnLst>
                              <p:par>
                                <p:cTn id="1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800"/>
                            </p:stCondLst>
                            <p:childTnLst>
                              <p:par>
                                <p:cTn id="1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5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5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5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uiExpand="1" build="p" animBg="1"/>
      <p:bldP spid="7" grpId="0" animBg="1"/>
      <p:bldP spid="8" grpId="0" animBg="1"/>
      <p:bldP spid="9" grpId="0" uiExpand="1" build="p" animBg="1"/>
      <p:bldP spid="10" grpId="0" uiExpand="1" build="p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31" grpId="0" animBg="1"/>
      <p:bldP spid="31" grpId="1" animBg="1"/>
      <p:bldP spid="32" grpId="0" animBg="1"/>
      <p:bldP spid="43" grpId="0" uiExpand="1" build="p" animBg="1"/>
      <p:bldP spid="44" grpId="0"/>
      <p:bldP spid="4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Oval 5"/>
          <p:cNvSpPr>
            <a:spLocks noChangeArrowheads="1"/>
          </p:cNvSpPr>
          <p:nvPr/>
        </p:nvSpPr>
        <p:spPr bwMode="auto">
          <a:xfrm>
            <a:off x="500034" y="1579004"/>
            <a:ext cx="3143272" cy="285752"/>
          </a:xfrm>
          <a:prstGeom prst="ellipse">
            <a:avLst/>
          </a:prstGeom>
          <a:noFill/>
          <a:ln w="28575">
            <a:solidFill>
              <a:srgbClr val="F9010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285720" y="2594902"/>
            <a:ext cx="2286016" cy="1071570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356364" y="1928008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2999569" y="1785132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593329" y="428604"/>
            <a:ext cx="882088" cy="848126"/>
            <a:chOff x="9505" y="5780"/>
            <a:chExt cx="897" cy="48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9"/>
          <p:cNvGrpSpPr/>
          <p:nvPr/>
        </p:nvGrpSpPr>
        <p:grpSpPr>
          <a:xfrm>
            <a:off x="1000117" y="435045"/>
            <a:ext cx="928677" cy="1009564"/>
            <a:chOff x="3071802" y="863673"/>
            <a:chExt cx="928677" cy="122387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8"/>
          <p:cNvGrpSpPr/>
          <p:nvPr/>
        </p:nvGrpSpPr>
        <p:grpSpPr>
          <a:xfrm>
            <a:off x="2143108" y="435045"/>
            <a:ext cx="928677" cy="1009564"/>
            <a:chOff x="4927604" y="863673"/>
            <a:chExt cx="928677" cy="122387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2500298" y="214290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938045" y="214290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690736" y="-64070"/>
            <a:ext cx="992727" cy="1021613"/>
            <a:chOff x="10673" y="5927"/>
            <a:chExt cx="696" cy="582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0693" y="5927"/>
              <a:ext cx="676" cy="582"/>
              <a:chOff x="11845" y="5078"/>
              <a:chExt cx="676" cy="582"/>
            </a:xfrm>
          </p:grpSpPr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11845" y="5078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02"/>
                <a:ext cx="599" cy="3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" name="Группа 48"/>
          <p:cNvGrpSpPr/>
          <p:nvPr/>
        </p:nvGrpSpPr>
        <p:grpSpPr>
          <a:xfrm>
            <a:off x="1074420" y="182758"/>
            <a:ext cx="854374" cy="531549"/>
            <a:chOff x="1785918" y="357166"/>
            <a:chExt cx="854374" cy="531549"/>
          </a:xfrm>
        </p:grpSpPr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393352" y="272862"/>
            <a:ext cx="964202" cy="798684"/>
            <a:chOff x="6036690" y="129986"/>
            <a:chExt cx="964202" cy="798684"/>
          </a:xfrm>
        </p:grpSpPr>
        <p:sp>
          <p:nvSpPr>
            <p:cNvPr id="50" name="Text Box 28"/>
            <p:cNvSpPr txBox="1">
              <a:spLocks noChangeArrowheads="1"/>
            </p:cNvSpPr>
            <p:nvPr/>
          </p:nvSpPr>
          <p:spPr bwMode="auto">
            <a:xfrm>
              <a:off x="6036690" y="129986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9"/>
            <p:cNvSpPr>
              <a:spLocks noChangeShapeType="1"/>
            </p:cNvSpPr>
            <p:nvPr/>
          </p:nvSpPr>
          <p:spPr bwMode="auto">
            <a:xfrm flipV="1">
              <a:off x="6179859" y="214290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6353854" y="-167795"/>
            <a:ext cx="1133936" cy="1147999"/>
            <a:chOff x="11988" y="5870"/>
            <a:chExt cx="795" cy="654"/>
          </a:xfrm>
        </p:grpSpPr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11988" y="5870"/>
              <a:ext cx="795" cy="654"/>
              <a:chOff x="11896" y="5009"/>
              <a:chExt cx="680" cy="654"/>
            </a:xfrm>
          </p:grpSpPr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>
                <a:off x="11900" y="5009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32"/>
              <p:cNvSpPr txBox="1">
                <a:spLocks noChangeArrowheads="1"/>
              </p:cNvSpPr>
              <p:nvPr/>
            </p:nvSpPr>
            <p:spPr bwMode="auto">
              <a:xfrm>
                <a:off x="11896" y="5319"/>
                <a:ext cx="599" cy="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5333678" y="1943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87718" y="276319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67"/>
          <p:cNvGrpSpPr/>
          <p:nvPr/>
        </p:nvGrpSpPr>
        <p:grpSpPr>
          <a:xfrm>
            <a:off x="571489" y="1506773"/>
            <a:ext cx="928677" cy="571504"/>
            <a:chOff x="3071802" y="863673"/>
            <a:chExt cx="928677" cy="854567"/>
          </a:xfrm>
        </p:grpSpPr>
        <p:sp>
          <p:nvSpPr>
            <p:cNvPr id="69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143240" y="928670"/>
              <a:ext cx="617477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72"/>
          <p:cNvGrpSpPr/>
          <p:nvPr/>
        </p:nvGrpSpPr>
        <p:grpSpPr>
          <a:xfrm>
            <a:off x="3286133" y="1499381"/>
            <a:ext cx="928677" cy="571504"/>
            <a:chOff x="4927604" y="863673"/>
            <a:chExt cx="928677" cy="854567"/>
          </a:xfrm>
        </p:grpSpPr>
        <p:sp>
          <p:nvSpPr>
            <p:cNvPr id="74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009002" y="928670"/>
              <a:ext cx="5950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единительная линия 78"/>
          <p:cNvCxnSpPr/>
          <p:nvPr/>
        </p:nvCxnSpPr>
        <p:spPr>
          <a:xfrm flipV="1">
            <a:off x="1500166" y="1926664"/>
            <a:ext cx="1785967" cy="7392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1285869" y="1928008"/>
            <a:ext cx="1285884" cy="1588"/>
          </a:xfrm>
          <a:prstGeom prst="line">
            <a:avLst/>
          </a:prstGeom>
          <a:ln w="571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988880" y="2428868"/>
            <a:ext cx="868476" cy="1588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1857356" y="2317475"/>
            <a:ext cx="178595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29"/>
          <p:cNvSpPr txBox="1">
            <a:spLocks noChangeArrowheads="1"/>
          </p:cNvSpPr>
          <p:nvPr/>
        </p:nvSpPr>
        <p:spPr bwMode="auto">
          <a:xfrm>
            <a:off x="1145858" y="1785926"/>
            <a:ext cx="854374" cy="960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28"/>
          <p:cNvSpPr txBox="1">
            <a:spLocks noChangeArrowheads="1"/>
          </p:cNvSpPr>
          <p:nvPr/>
        </p:nvSpPr>
        <p:spPr bwMode="auto">
          <a:xfrm>
            <a:off x="2393352" y="1728136"/>
            <a:ext cx="964202" cy="59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4357686" y="928670"/>
            <a:ext cx="975610" cy="1483273"/>
            <a:chOff x="10666" y="5846"/>
            <a:chExt cx="684" cy="845"/>
          </a:xfrm>
        </p:grpSpPr>
        <p:sp>
          <p:nvSpPr>
            <p:cNvPr id="94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27"/>
            <p:cNvGrpSpPr>
              <a:grpSpLocks/>
            </p:cNvGrpSpPr>
            <p:nvPr/>
          </p:nvGrpSpPr>
          <p:grpSpPr bwMode="auto">
            <a:xfrm>
              <a:off x="10666" y="5846"/>
              <a:ext cx="684" cy="845"/>
              <a:chOff x="11818" y="4997"/>
              <a:chExt cx="684" cy="845"/>
            </a:xfrm>
          </p:grpSpPr>
          <p:sp>
            <p:nvSpPr>
              <p:cNvPr id="96" name="Text Box 28"/>
              <p:cNvSpPr txBox="1">
                <a:spLocks noChangeArrowheads="1"/>
              </p:cNvSpPr>
              <p:nvPr/>
            </p:nvSpPr>
            <p:spPr bwMode="auto">
              <a:xfrm>
                <a:off x="11818" y="4997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29"/>
              <p:cNvSpPr txBox="1">
                <a:spLocks noChangeArrowheads="1"/>
              </p:cNvSpPr>
              <p:nvPr/>
            </p:nvSpPr>
            <p:spPr bwMode="auto">
              <a:xfrm>
                <a:off x="11851" y="5295"/>
                <a:ext cx="651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8" name="Text Box 26"/>
          <p:cNvSpPr txBox="1">
            <a:spLocks noChangeArrowheads="1"/>
          </p:cNvSpPr>
          <p:nvPr/>
        </p:nvSpPr>
        <p:spPr bwMode="auto">
          <a:xfrm>
            <a:off x="4924685" y="127724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Line 33"/>
          <p:cNvSpPr>
            <a:spLocks noChangeShapeType="1"/>
          </p:cNvSpPr>
          <p:nvPr/>
        </p:nvSpPr>
        <p:spPr bwMode="auto">
          <a:xfrm>
            <a:off x="5715008" y="1643050"/>
            <a:ext cx="1063573" cy="2106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500694" y="1701217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673655" y="1000108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26"/>
          <p:cNvSpPr txBox="1">
            <a:spLocks noChangeArrowheads="1"/>
          </p:cNvSpPr>
          <p:nvPr/>
        </p:nvSpPr>
        <p:spPr bwMode="auto">
          <a:xfrm>
            <a:off x="6635943" y="12541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3"/>
          <p:cNvGrpSpPr>
            <a:grpSpLocks/>
          </p:cNvGrpSpPr>
          <p:nvPr/>
        </p:nvGrpSpPr>
        <p:grpSpPr bwMode="auto">
          <a:xfrm>
            <a:off x="370783" y="2432057"/>
            <a:ext cx="989873" cy="1242788"/>
            <a:chOff x="10673" y="5875"/>
            <a:chExt cx="694" cy="708"/>
          </a:xfrm>
        </p:grpSpPr>
        <p:sp>
          <p:nvSpPr>
            <p:cNvPr id="109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111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672896" y="2483720"/>
            <a:ext cx="1126802" cy="1302470"/>
            <a:chOff x="12057" y="5872"/>
            <a:chExt cx="790" cy="742"/>
          </a:xfrm>
        </p:grpSpPr>
        <p:grpSp>
          <p:nvGrpSpPr>
            <p:cNvPr id="20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16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3086046" y="2857496"/>
            <a:ext cx="628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26"/>
          <p:cNvSpPr txBox="1">
            <a:spLocks noChangeArrowheads="1"/>
          </p:cNvSpPr>
          <p:nvPr/>
        </p:nvSpPr>
        <p:spPr bwMode="auto">
          <a:xfrm>
            <a:off x="5833744" y="185167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Рамка 126"/>
          <p:cNvSpPr/>
          <p:nvPr/>
        </p:nvSpPr>
        <p:spPr>
          <a:xfrm>
            <a:off x="3786182" y="3429000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8" name="Oval 5"/>
          <p:cNvSpPr>
            <a:spLocks noChangeArrowheads="1"/>
          </p:cNvSpPr>
          <p:nvPr/>
        </p:nvSpPr>
        <p:spPr bwMode="auto">
          <a:xfrm>
            <a:off x="960194" y="1667190"/>
            <a:ext cx="1785950" cy="357190"/>
          </a:xfrm>
          <a:prstGeom prst="ellips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Text Box 31"/>
          <p:cNvSpPr txBox="1">
            <a:spLocks noChangeArrowheads="1"/>
          </p:cNvSpPr>
          <p:nvPr/>
        </p:nvSpPr>
        <p:spPr bwMode="auto">
          <a:xfrm>
            <a:off x="3577441" y="2629556"/>
            <a:ext cx="155543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26"/>
          <p:cNvSpPr txBox="1">
            <a:spLocks noChangeArrowheads="1"/>
          </p:cNvSpPr>
          <p:nvPr/>
        </p:nvSpPr>
        <p:spPr bwMode="auto">
          <a:xfrm>
            <a:off x="4661298" y="2786058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 Box 31"/>
          <p:cNvSpPr txBox="1">
            <a:spLocks noChangeArrowheads="1"/>
          </p:cNvSpPr>
          <p:nvPr/>
        </p:nvSpPr>
        <p:spPr bwMode="auto">
          <a:xfrm>
            <a:off x="5302586" y="2664448"/>
            <a:ext cx="155543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31"/>
          <p:cNvSpPr txBox="1">
            <a:spLocks noChangeArrowheads="1"/>
          </p:cNvSpPr>
          <p:nvPr/>
        </p:nvSpPr>
        <p:spPr bwMode="auto">
          <a:xfrm>
            <a:off x="3929058" y="3571876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6"/>
          <p:cNvSpPr txBox="1">
            <a:spLocks noChangeArrowheads="1"/>
          </p:cNvSpPr>
          <p:nvPr/>
        </p:nvSpPr>
        <p:spPr bwMode="auto">
          <a:xfrm>
            <a:off x="4357686" y="357187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31"/>
          <p:cNvSpPr txBox="1">
            <a:spLocks noChangeArrowheads="1"/>
          </p:cNvSpPr>
          <p:nvPr/>
        </p:nvSpPr>
        <p:spPr bwMode="auto">
          <a:xfrm>
            <a:off x="5236208" y="3590606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23"/>
          <p:cNvSpPr>
            <a:spLocks noChangeShapeType="1"/>
          </p:cNvSpPr>
          <p:nvPr/>
        </p:nvSpPr>
        <p:spPr bwMode="auto">
          <a:xfrm>
            <a:off x="5357818" y="3704119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" name="Line 23"/>
          <p:cNvSpPr>
            <a:spLocks noChangeShapeType="1"/>
          </p:cNvSpPr>
          <p:nvPr/>
        </p:nvSpPr>
        <p:spPr bwMode="auto">
          <a:xfrm>
            <a:off x="3997686" y="3694046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2" name="Text Box 26"/>
          <p:cNvSpPr txBox="1">
            <a:spLocks noChangeArrowheads="1"/>
          </p:cNvSpPr>
          <p:nvPr/>
        </p:nvSpPr>
        <p:spPr bwMode="auto">
          <a:xfrm>
            <a:off x="5000628" y="3538376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42942" y="5273117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-32" y="3716728"/>
            <a:ext cx="3714744" cy="156966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Rectangle 1"/>
          <p:cNvSpPr>
            <a:spLocks noChangeArrowheads="1"/>
          </p:cNvSpPr>
          <p:nvPr/>
        </p:nvSpPr>
        <p:spPr bwMode="auto">
          <a:xfrm>
            <a:off x="214282" y="5857892"/>
            <a:ext cx="4071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тела… чётное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5" presetClass="path" presetSubtype="0" repeatCount="5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30382 -0.0016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repeatCount="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81481E-6 L 0.29132 -4.81481E-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4.07407E-6 L 0.02552 -0.16713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000"/>
                            </p:stCondLst>
                            <p:childTnLst>
                              <p:par>
                                <p:cTn id="2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3000"/>
                            </p:stCondLst>
                            <p:childTnLst>
                              <p:par>
                                <p:cTn id="2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6" dur="400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7" dur="400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400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3" dur="4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4" dur="4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4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0" dur="4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1" dur="4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4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7" dur="4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8" dur="4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9" dur="4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4" dur="4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5" dur="4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4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26" grpId="0" animBg="1"/>
      <p:bldP spid="30" grpId="0" animBg="1"/>
      <p:bldP spid="31" grpId="0" animBg="1"/>
      <p:bldP spid="66" grpId="0"/>
      <p:bldP spid="67" grpId="0"/>
      <p:bldP spid="89" grpId="0"/>
      <p:bldP spid="89" grpId="1"/>
      <p:bldP spid="91" grpId="0"/>
      <p:bldP spid="91" grpId="1"/>
      <p:bldP spid="98" grpId="0"/>
      <p:bldP spid="101" grpId="0" animBg="1"/>
      <p:bldP spid="104" grpId="0"/>
      <p:bldP spid="106" grpId="0"/>
      <p:bldP spid="107" grpId="0"/>
      <p:bldP spid="107" grpId="1"/>
      <p:bldP spid="107" grpId="2"/>
      <p:bldP spid="118" grpId="0"/>
      <p:bldP spid="125" grpId="0"/>
      <p:bldP spid="127" grpId="0" animBg="1"/>
      <p:bldP spid="108" grpId="0" animBg="1"/>
      <p:bldP spid="113" grpId="0"/>
      <p:bldP spid="114" grpId="0"/>
      <p:bldP spid="120" grpId="0"/>
      <p:bldP spid="122" grpId="0"/>
      <p:bldP spid="128" grpId="0"/>
      <p:bldP spid="129" grpId="0"/>
      <p:bldP spid="130" grpId="0" animBg="1"/>
      <p:bldP spid="131" grpId="0" animBg="1"/>
      <p:bldP spid="132" grpId="0"/>
      <p:bldP spid="40961" grpId="0"/>
      <p:bldP spid="40962" grpId="0" build="p" animBg="1"/>
      <p:bldP spid="13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40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214438"/>
            <a:ext cx="8929687" cy="2500312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Вычислите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ускорение, если </a:t>
            </a: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поднятии груза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за 10 секунд</a:t>
            </a:r>
            <a:r>
              <a:rPr lang="ru-RU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его скорость растёт от 3 до 10м/с.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Какая  сила сообщит телу массой 10 кг ускорение  4 м/сс? </a:t>
            </a:r>
            <a:endParaRPr lang="ru-RU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85750" y="3000375"/>
            <a:ext cx="8643938" cy="92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Какая  сила сообщит телу массой 10 кг ускорение  4 м/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при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поднятии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692696"/>
          <a:ext cx="9144000" cy="640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4048"/>
                <a:gridCol w="413995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закон Ньютона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146229"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Закон справедлив для любых сил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Сила является причиной и определяет ускорение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Вектор ускорения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сонаправлен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с вектором силы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на тело действуют несколько сил, то берется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результирующая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результирующая сила равна 0, то ускорение равно 0, т.е. получаем первый закон Ньютона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ru-RU" sz="2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9340" y="0"/>
            <a:ext cx="8637300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Особенности законов Ньютона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1028" y="692696"/>
          <a:ext cx="9144000" cy="5572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88024"/>
                <a:gridCol w="4355976"/>
              </a:tblGrid>
              <a:tr h="425935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закон Ньютона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146229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Силы появляются только парами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Всегда применяется при взаимодействии тел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силы -  одной природы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силы приложены к разным телам, то они не уравновешиваются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Закон верен для любых сил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ru-RU" sz="24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 l="49688" t="50000" r="5781" b="43333"/>
          <a:stretch>
            <a:fillRect/>
          </a:stretch>
        </p:blipFill>
        <p:spPr bwMode="auto">
          <a:xfrm>
            <a:off x="0" y="0"/>
            <a:ext cx="9331304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1500174"/>
            <a:ext cx="9144032" cy="156966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св-во  тел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4800" b="1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sz="4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33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5143512"/>
            <a:ext cx="9001125" cy="100013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Чем массивнее  тело, тем его труднее и остановить и разогнать.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86125" y="857250"/>
            <a:ext cx="5857875" cy="2643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Второй закон Ньютона</a:t>
            </a:r>
            <a:br>
              <a:rPr lang="ru-RU" dirty="0" smtClean="0"/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3" name="Picture 3" descr="D:\Ирина\ГИА\Физика\Подготовка к ГИА\1.11. Второй закон Ньютона\Image72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4214813"/>
            <a:ext cx="40671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785813"/>
            <a:ext cx="27162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143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Сила – причина ускорения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714375"/>
            <a:ext cx="8929687" cy="1071563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Сила</a:t>
            </a:r>
            <a:r>
              <a:rPr lang="ru-RU" smtClean="0"/>
              <a:t>, приложенная к телу, является </a:t>
            </a:r>
            <a:r>
              <a:rPr lang="ru-RU" b="1" smtClean="0">
                <a:solidFill>
                  <a:srgbClr val="FF0000"/>
                </a:solidFill>
              </a:rPr>
              <a:t>причиной его ускорения</a:t>
            </a:r>
            <a:r>
              <a:rPr lang="ru-RU" smtClean="0"/>
              <a:t>.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752600"/>
            <a:ext cx="76438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 rot="1344577">
            <a:off x="6852615" y="3959188"/>
            <a:ext cx="1857388" cy="714380"/>
          </a:xfrm>
          <a:prstGeom prst="roundRect">
            <a:avLst/>
          </a:prstGeom>
          <a:solidFill>
            <a:srgbClr val="FFFF00">
              <a:alpha val="7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857620" y="5143512"/>
            <a:ext cx="2000264" cy="1285884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 rot="20679718">
            <a:off x="1847322" y="3872066"/>
            <a:ext cx="1857388" cy="714380"/>
          </a:xfrm>
          <a:prstGeom prst="roundRect">
            <a:avLst/>
          </a:prstGeom>
          <a:solidFill>
            <a:schemeClr val="accent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500042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-??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1" name="Arc 5"/>
          <p:cNvSpPr>
            <a:spLocks/>
          </p:cNvSpPr>
          <p:nvPr/>
        </p:nvSpPr>
        <p:spPr bwMode="auto">
          <a:xfrm rot="5400000" flipV="1">
            <a:off x="4874628" y="1054670"/>
            <a:ext cx="252000" cy="28575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FF"/>
              </a:solidFill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1876424" y="584881"/>
            <a:ext cx="1789590" cy="2241913"/>
            <a:chOff x="1876424" y="584881"/>
            <a:chExt cx="1789590" cy="2241913"/>
          </a:xfrm>
        </p:grpSpPr>
        <p:sp>
          <p:nvSpPr>
            <p:cNvPr id="39938" name="Line 2"/>
            <p:cNvSpPr>
              <a:spLocks noChangeShapeType="1"/>
            </p:cNvSpPr>
            <p:nvPr/>
          </p:nvSpPr>
          <p:spPr bwMode="auto">
            <a:xfrm rot="-120000" flipV="1">
              <a:off x="2861429" y="584881"/>
              <a:ext cx="67497" cy="15582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876424" y="2143579"/>
              <a:ext cx="1789590" cy="683215"/>
              <a:chOff x="2926" y="2362"/>
              <a:chExt cx="919" cy="326"/>
            </a:xfrm>
          </p:grpSpPr>
          <p:sp>
            <p:nvSpPr>
              <p:cNvPr id="39943" name="Rectangle 7"/>
              <p:cNvSpPr>
                <a:spLocks noChangeArrowheads="1"/>
              </p:cNvSpPr>
              <p:nvPr/>
            </p:nvSpPr>
            <p:spPr bwMode="auto">
              <a:xfrm>
                <a:off x="2926" y="2362"/>
                <a:ext cx="919" cy="16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44" name="Oval 8"/>
              <p:cNvSpPr>
                <a:spLocks noChangeArrowheads="1"/>
              </p:cNvSpPr>
              <p:nvPr/>
            </p:nvSpPr>
            <p:spPr bwMode="auto">
              <a:xfrm>
                <a:off x="3094" y="2547"/>
                <a:ext cx="141" cy="141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 w="9525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45" name="Oval 9"/>
              <p:cNvSpPr>
                <a:spLocks noChangeArrowheads="1"/>
              </p:cNvSpPr>
              <p:nvPr/>
            </p:nvSpPr>
            <p:spPr bwMode="auto">
              <a:xfrm>
                <a:off x="3537" y="2532"/>
                <a:ext cx="141" cy="141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 w="9525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664572" y="1407470"/>
            <a:ext cx="3808690" cy="1458909"/>
            <a:chOff x="3859" y="2259"/>
            <a:chExt cx="1959" cy="587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4775" y="2365"/>
              <a:ext cx="830" cy="395"/>
              <a:chOff x="9522" y="5780"/>
              <a:chExt cx="859" cy="487"/>
            </a:xfrm>
          </p:grpSpPr>
          <p:sp>
            <p:nvSpPr>
              <p:cNvPr id="39948" name="Line 12"/>
              <p:cNvSpPr>
                <a:spLocks noChangeShapeType="1"/>
              </p:cNvSpPr>
              <p:nvPr/>
            </p:nvSpPr>
            <p:spPr bwMode="auto">
              <a:xfrm>
                <a:off x="9592" y="5836"/>
                <a:ext cx="149" cy="4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49" name="Line 13"/>
              <p:cNvSpPr>
                <a:spLocks noChangeShapeType="1"/>
              </p:cNvSpPr>
              <p:nvPr/>
            </p:nvSpPr>
            <p:spPr bwMode="auto">
              <a:xfrm>
                <a:off x="9888" y="5814"/>
                <a:ext cx="149" cy="4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50" name="Line 14"/>
              <p:cNvSpPr>
                <a:spLocks noChangeShapeType="1"/>
              </p:cNvSpPr>
              <p:nvPr/>
            </p:nvSpPr>
            <p:spPr bwMode="auto">
              <a:xfrm>
                <a:off x="10167" y="5794"/>
                <a:ext cx="149" cy="4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51" name="Line 15"/>
              <p:cNvSpPr>
                <a:spLocks noChangeShapeType="1"/>
              </p:cNvSpPr>
              <p:nvPr/>
            </p:nvSpPr>
            <p:spPr bwMode="auto">
              <a:xfrm flipV="1">
                <a:off x="9746" y="5818"/>
                <a:ext cx="127" cy="44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52" name="Line 16"/>
              <p:cNvSpPr>
                <a:spLocks noChangeShapeType="1"/>
              </p:cNvSpPr>
              <p:nvPr/>
            </p:nvSpPr>
            <p:spPr bwMode="auto">
              <a:xfrm flipV="1">
                <a:off x="10043" y="5780"/>
                <a:ext cx="127" cy="44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53" name="Line 17"/>
              <p:cNvSpPr>
                <a:spLocks noChangeShapeType="1"/>
              </p:cNvSpPr>
              <p:nvPr/>
            </p:nvSpPr>
            <p:spPr bwMode="auto">
              <a:xfrm flipH="1">
                <a:off x="9522" y="5855"/>
                <a:ext cx="77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54" name="Line 18"/>
              <p:cNvSpPr>
                <a:spLocks noChangeShapeType="1"/>
              </p:cNvSpPr>
              <p:nvPr/>
            </p:nvSpPr>
            <p:spPr bwMode="auto">
              <a:xfrm flipV="1">
                <a:off x="10319" y="5959"/>
                <a:ext cx="62" cy="2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955" name="Rectangle 19"/>
            <p:cNvSpPr>
              <a:spLocks noChangeArrowheads="1"/>
            </p:cNvSpPr>
            <p:nvPr/>
          </p:nvSpPr>
          <p:spPr bwMode="auto">
            <a:xfrm>
              <a:off x="4435" y="2259"/>
              <a:ext cx="1383" cy="587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956" name="Line 20"/>
            <p:cNvSpPr>
              <a:spLocks noChangeShapeType="1"/>
            </p:cNvSpPr>
            <p:nvPr/>
          </p:nvSpPr>
          <p:spPr bwMode="auto">
            <a:xfrm flipH="1">
              <a:off x="3859" y="2638"/>
              <a:ext cx="91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957" name="Line 21"/>
            <p:cNvSpPr>
              <a:spLocks noChangeShapeType="1"/>
            </p:cNvSpPr>
            <p:nvPr/>
          </p:nvSpPr>
          <p:spPr bwMode="auto">
            <a:xfrm flipV="1">
              <a:off x="4656" y="2368"/>
              <a:ext cx="11" cy="2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5"/>
          <p:cNvGrpSpPr/>
          <p:nvPr/>
        </p:nvGrpSpPr>
        <p:grpSpPr>
          <a:xfrm rot="19920000">
            <a:off x="2520418" y="668064"/>
            <a:ext cx="704246" cy="1174301"/>
            <a:chOff x="2183891" y="-46942"/>
            <a:chExt cx="704246" cy="1174301"/>
          </a:xfrm>
        </p:grpSpPr>
        <p:sp>
          <p:nvSpPr>
            <p:cNvPr id="39939" name="Line 3"/>
            <p:cNvSpPr>
              <a:spLocks noChangeShapeType="1"/>
            </p:cNvSpPr>
            <p:nvPr/>
          </p:nvSpPr>
          <p:spPr bwMode="auto">
            <a:xfrm flipH="1">
              <a:off x="2382384" y="-46942"/>
              <a:ext cx="505753" cy="9125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940" name="Oval 4"/>
            <p:cNvSpPr>
              <a:spLocks noChangeArrowheads="1"/>
            </p:cNvSpPr>
            <p:nvPr/>
          </p:nvSpPr>
          <p:spPr bwMode="auto">
            <a:xfrm>
              <a:off x="2183891" y="841607"/>
              <a:ext cx="272329" cy="28575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27"/>
          <p:cNvGrpSpPr/>
          <p:nvPr/>
        </p:nvGrpSpPr>
        <p:grpSpPr>
          <a:xfrm rot="163319">
            <a:off x="4411771" y="595565"/>
            <a:ext cx="704246" cy="1174301"/>
            <a:chOff x="2183891" y="-46942"/>
            <a:chExt cx="704246" cy="1174301"/>
          </a:xfrm>
        </p:grpSpPr>
        <p:sp>
          <p:nvSpPr>
            <p:cNvPr id="29" name="Line 3"/>
            <p:cNvSpPr>
              <a:spLocks noChangeShapeType="1"/>
            </p:cNvSpPr>
            <p:nvPr/>
          </p:nvSpPr>
          <p:spPr bwMode="auto">
            <a:xfrm flipH="1">
              <a:off x="2382384" y="-46942"/>
              <a:ext cx="505753" cy="9125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Oval 4"/>
            <p:cNvSpPr>
              <a:spLocks noChangeArrowheads="1"/>
            </p:cNvSpPr>
            <p:nvPr/>
          </p:nvSpPr>
          <p:spPr bwMode="auto">
            <a:xfrm>
              <a:off x="2183891" y="841607"/>
              <a:ext cx="272329" cy="28575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4874140" y="85723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49788" y="1214422"/>
            <a:ext cx="494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8" name="Rectangle 22"/>
          <p:cNvSpPr>
            <a:spLocks noChangeArrowheads="1"/>
          </p:cNvSpPr>
          <p:nvPr/>
        </p:nvSpPr>
        <p:spPr bwMode="auto">
          <a:xfrm>
            <a:off x="71438" y="3786190"/>
            <a:ext cx="1643042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a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22"/>
          <p:cNvSpPr>
            <a:spLocks noChangeArrowheads="1"/>
          </p:cNvSpPr>
          <p:nvPr/>
        </p:nvSpPr>
        <p:spPr bwMode="auto">
          <a:xfrm>
            <a:off x="5214942" y="3286124"/>
            <a:ext cx="1727590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const                                                   </a:t>
            </a:r>
            <a:endParaRPr kumimoji="0" lang="ru-RU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22"/>
          <p:cNvSpPr>
            <a:spLocks noChangeArrowheads="1"/>
          </p:cNvSpPr>
          <p:nvPr/>
        </p:nvSpPr>
        <p:spPr bwMode="auto">
          <a:xfrm rot="20758932">
            <a:off x="1974888" y="3850677"/>
            <a:ext cx="17859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</a:p>
        </p:txBody>
      </p:sp>
      <p:sp>
        <p:nvSpPr>
          <p:cNvPr id="39959" name="Line 23"/>
          <p:cNvSpPr>
            <a:spLocks noChangeShapeType="1"/>
          </p:cNvSpPr>
          <p:nvPr/>
        </p:nvSpPr>
        <p:spPr bwMode="auto">
          <a:xfrm>
            <a:off x="642910" y="407194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Rectangle 22"/>
          <p:cNvSpPr>
            <a:spLocks noChangeArrowheads="1"/>
          </p:cNvSpPr>
          <p:nvPr/>
        </p:nvSpPr>
        <p:spPr bwMode="auto">
          <a:xfrm>
            <a:off x="139851" y="3199406"/>
            <a:ext cx="1928826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m= const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22"/>
          <p:cNvSpPr>
            <a:spLocks noChangeArrowheads="1"/>
          </p:cNvSpPr>
          <p:nvPr/>
        </p:nvSpPr>
        <p:spPr bwMode="auto">
          <a:xfrm>
            <a:off x="0" y="4237830"/>
            <a:ext cx="207167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a/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39506" y="4666458"/>
            <a:ext cx="2032163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319165">
            <a:off x="3770337" y="3899373"/>
            <a:ext cx="1481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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1/m</a:t>
            </a:r>
            <a:endParaRPr lang="ru-RU" sz="3200" dirty="0"/>
          </a:p>
        </p:txBody>
      </p:sp>
      <p:sp>
        <p:nvSpPr>
          <p:cNvPr id="43" name="Rectangle 22"/>
          <p:cNvSpPr>
            <a:spLocks noChangeArrowheads="1"/>
          </p:cNvSpPr>
          <p:nvPr/>
        </p:nvSpPr>
        <p:spPr bwMode="auto">
          <a:xfrm>
            <a:off x="5130426" y="3799320"/>
            <a:ext cx="178595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            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5074268" y="4653583"/>
            <a:ext cx="192882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m/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   </a:t>
            </a:r>
          </a:p>
        </p:txBody>
      </p:sp>
      <p:sp>
        <p:nvSpPr>
          <p:cNvPr id="45" name="Rectangle 22"/>
          <p:cNvSpPr>
            <a:spLocks noChangeArrowheads="1"/>
          </p:cNvSpPr>
          <p:nvPr/>
        </p:nvSpPr>
        <p:spPr bwMode="auto">
          <a:xfrm>
            <a:off x="5058988" y="4227948"/>
            <a:ext cx="200026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          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a/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</a:t>
            </a:r>
          </a:p>
        </p:txBody>
      </p:sp>
      <p:sp>
        <p:nvSpPr>
          <p:cNvPr id="46" name="Line 23"/>
          <p:cNvSpPr>
            <a:spLocks noChangeShapeType="1"/>
          </p:cNvSpPr>
          <p:nvPr/>
        </p:nvSpPr>
        <p:spPr bwMode="auto">
          <a:xfrm>
            <a:off x="785786" y="450057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23"/>
          <p:cNvSpPr>
            <a:spLocks noChangeShapeType="1"/>
          </p:cNvSpPr>
          <p:nvPr/>
        </p:nvSpPr>
        <p:spPr bwMode="auto">
          <a:xfrm>
            <a:off x="714348" y="4929198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Line 23"/>
          <p:cNvSpPr>
            <a:spLocks noChangeShapeType="1"/>
          </p:cNvSpPr>
          <p:nvPr/>
        </p:nvSpPr>
        <p:spPr bwMode="auto">
          <a:xfrm>
            <a:off x="5715008" y="407194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23"/>
          <p:cNvSpPr>
            <a:spLocks noChangeShapeType="1"/>
          </p:cNvSpPr>
          <p:nvPr/>
        </p:nvSpPr>
        <p:spPr bwMode="auto">
          <a:xfrm>
            <a:off x="5715008" y="450057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7"/>
          <p:cNvSpPr>
            <a:spLocks noChangeArrowheads="1"/>
          </p:cNvSpPr>
          <p:nvPr/>
        </p:nvSpPr>
        <p:spPr bwMode="auto">
          <a:xfrm>
            <a:off x="4172278" y="1804199"/>
            <a:ext cx="1789590" cy="349719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23"/>
          <p:cNvSpPr>
            <a:spLocks noChangeShapeType="1"/>
          </p:cNvSpPr>
          <p:nvPr/>
        </p:nvSpPr>
        <p:spPr bwMode="auto">
          <a:xfrm>
            <a:off x="5857884" y="4889659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TextBox 8"/>
          <p:cNvSpPr txBox="1">
            <a:spLocks noChangeArrowheads="1"/>
          </p:cNvSpPr>
          <p:nvPr/>
        </p:nvSpPr>
        <p:spPr bwMode="auto">
          <a:xfrm>
            <a:off x="3991388" y="5438221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 bwMode="auto">
          <a:xfrm flipV="1">
            <a:off x="4714876" y="583597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10"/>
          <p:cNvSpPr txBox="1">
            <a:spLocks noChangeArrowheads="1"/>
          </p:cNvSpPr>
          <p:nvPr/>
        </p:nvSpPr>
        <p:spPr bwMode="auto">
          <a:xfrm>
            <a:off x="4733149" y="5132229"/>
            <a:ext cx="625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15"/>
          <p:cNvSpPr txBox="1">
            <a:spLocks noChangeArrowheads="1"/>
          </p:cNvSpPr>
          <p:nvPr/>
        </p:nvSpPr>
        <p:spPr bwMode="auto">
          <a:xfrm>
            <a:off x="4786314" y="5764538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23"/>
          <p:cNvSpPr>
            <a:spLocks noChangeShapeType="1"/>
          </p:cNvSpPr>
          <p:nvPr/>
        </p:nvSpPr>
        <p:spPr bwMode="auto">
          <a:xfrm>
            <a:off x="492919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23"/>
          <p:cNvSpPr>
            <a:spLocks noChangeShapeType="1"/>
          </p:cNvSpPr>
          <p:nvPr/>
        </p:nvSpPr>
        <p:spPr bwMode="auto">
          <a:xfrm>
            <a:off x="4071934" y="5643578"/>
            <a:ext cx="36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52525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0.36111 0.0044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1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9" grpId="0" animBg="1"/>
      <p:bldP spid="59" grpId="1" animBg="1"/>
      <p:bldP spid="48" grpId="0" animBg="1"/>
      <p:bldP spid="39937" grpId="0"/>
      <p:bldP spid="39941" grpId="0" animBg="1"/>
      <p:bldP spid="31" grpId="0"/>
      <p:bldP spid="32" grpId="0"/>
      <p:bldP spid="39958" grpId="0"/>
      <p:bldP spid="35" grpId="0"/>
      <p:bldP spid="36" grpId="0"/>
      <p:bldP spid="36" grpId="1"/>
      <p:bldP spid="39959" grpId="0" animBg="1"/>
      <p:bldP spid="38" grpId="0"/>
      <p:bldP spid="39" grpId="0"/>
      <p:bldP spid="40" grpId="0"/>
      <p:bldP spid="42" grpId="0"/>
      <p:bldP spid="42" grpId="1"/>
      <p:bldP spid="43" grpId="0"/>
      <p:bldP spid="44" grpId="0"/>
      <p:bldP spid="45" grpId="0"/>
      <p:bldP spid="46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5" grpId="0"/>
      <p:bldP spid="55" grpId="1"/>
      <p:bldP spid="57" grpId="0"/>
      <p:bldP spid="57" grpId="1"/>
      <p:bldP spid="58" grpId="0"/>
      <p:bldP spid="58" grpId="1"/>
      <p:bldP spid="60" grpId="0" animBg="1"/>
      <p:bldP spid="6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Второй закон Ньютона</a:t>
            </a:r>
            <a:endParaRPr lang="ru-RU" smtClean="0"/>
          </a:p>
        </p:txBody>
      </p:sp>
      <p:sp>
        <p:nvSpPr>
          <p:cNvPr id="3" name="AutoShape 14"/>
          <p:cNvSpPr>
            <a:spLocks noChangeArrowheads="1"/>
          </p:cNvSpPr>
          <p:nvPr/>
        </p:nvSpPr>
        <p:spPr bwMode="auto">
          <a:xfrm>
            <a:off x="428596" y="1142984"/>
            <a:ext cx="8715404" cy="3557598"/>
          </a:xfrm>
          <a:prstGeom prst="wedgeRoundRectCallout">
            <a:avLst>
              <a:gd name="adj1" fmla="val 9238"/>
              <a:gd name="adj2" fmla="val -57522"/>
              <a:gd name="adj3" fmla="val 16667"/>
            </a:avLst>
          </a:prstGeom>
          <a:gradFill rotWithShape="1">
            <a:gsLst>
              <a:gs pos="13000">
                <a:schemeClr val="accent1">
                  <a:lumMod val="20000"/>
                  <a:lumOff val="80000"/>
                  <a:alpha val="36000"/>
                </a:schemeClr>
              </a:gs>
              <a:gs pos="5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+mn-lt"/>
                <a:cs typeface="+mn-cs"/>
              </a:rPr>
              <a:t>II</a:t>
            </a:r>
            <a:r>
              <a:rPr lang="ru-RU" sz="3200" b="1" dirty="0">
                <a:latin typeface="+mn-lt"/>
                <a:cs typeface="+mn-cs"/>
              </a:rPr>
              <a:t> закон Ньютона: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  <a:cs typeface="+mn-cs"/>
              </a:rPr>
              <a:t>В 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+mn-cs"/>
              </a:rPr>
              <a:t>инерциальной системе отсчета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ускорение</a:t>
            </a:r>
            <a:r>
              <a:rPr lang="ru-RU" sz="3200" b="1" dirty="0">
                <a:latin typeface="+mn-lt"/>
                <a:cs typeface="+mn-cs"/>
              </a:rPr>
              <a:t> тела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прямо пропорционально 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+mn-cs"/>
              </a:rPr>
              <a:t>векторной сумме всех действующих на тело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сил</a:t>
            </a:r>
            <a:r>
              <a:rPr lang="ru-RU" sz="3200" b="1" dirty="0">
                <a:latin typeface="+mn-lt"/>
                <a:cs typeface="+mn-cs"/>
              </a:rPr>
              <a:t> и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обратно пропорционально массе</a:t>
            </a:r>
            <a:r>
              <a:rPr lang="ru-RU" sz="3200" b="1" dirty="0">
                <a:latin typeface="+mn-lt"/>
                <a:cs typeface="+mn-cs"/>
              </a:rPr>
              <a:t> тела: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atin typeface="+mn-lt"/>
              <a:cs typeface="+mn-cs"/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3214688" y="4643438"/>
          <a:ext cx="2700337" cy="2025650"/>
        </p:xfrm>
        <a:graphic>
          <a:graphicData uri="http://schemas.openxmlformats.org/presentationml/2006/ole">
            <p:oleObj spid="_x0000_s1026" name="Формула" r:id="rId3" imgW="6096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365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rgbClr val="FF0000"/>
                </a:solidFill>
              </a:rPr>
              <a:t>Алгоритм решения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ru-RU" sz="3800" dirty="0">
                <a:solidFill>
                  <a:srgbClr val="FF0000"/>
                </a:solidFill>
              </a:rPr>
              <a:t>задач динамики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 smtClean="0"/>
              <a:t>Изобразите силы, действующие на каждое тело в инерциальной системе отсчета.</a:t>
            </a:r>
          </a:p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 smtClean="0"/>
              <a:t>Запишите для каждого тела второй закон Ньютона в векторной форме.</a:t>
            </a:r>
          </a:p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 smtClean="0"/>
              <a:t>Выберите координатные оси. (Если известно направление ускорения, то целесообразно направить одну ось вдоль ускорения, а вторую перпендикулярно ему.)</a:t>
            </a:r>
          </a:p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 smtClean="0"/>
              <a:t>Проецируя второй закон Ньютона на координатные оси, получите систему уравнений для нахождения неизвестных величин.</a:t>
            </a:r>
          </a:p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 smtClean="0"/>
              <a:t>Решите систему уравнений, используя аналитические выражения для всех сил и дополнительные условия.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Рассмотрим более сложный пример</a:t>
            </a:r>
            <a:endParaRPr lang="ru-RU" dirty="0"/>
          </a:p>
        </p:txBody>
      </p:sp>
      <p:pic>
        <p:nvPicPr>
          <p:cNvPr id="3" name="Picture 2" descr="D:\Ирина\ГИА\Физика\Подготовка к ГИА\1.11. Второй закон Ньютона\Image59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236525">
            <a:off x="-119063" y="1593850"/>
            <a:ext cx="5229226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 descr="D:\Ирина\ГИА\Физика\Подготовка к ГИА\1.11. Второй закон Ньютона\Image72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857500"/>
            <a:ext cx="40671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9.39163E-7 L 0.47118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9144000" cy="1500187"/>
          </a:xfrm>
        </p:spPr>
        <p:txBody>
          <a:bodyPr/>
          <a:lstStyle/>
          <a:p>
            <a:pPr algn="l"/>
            <a:r>
              <a:rPr lang="ru-RU" sz="2400" dirty="0" smtClean="0"/>
              <a:t>1. Автомобиль массой 1 т поднимается по шоссе с уклоном 30</a:t>
            </a:r>
            <a:r>
              <a:rPr lang="ru-RU" sz="2400" baseline="30000" dirty="0" smtClean="0"/>
              <a:t>0</a:t>
            </a:r>
            <a:r>
              <a:rPr lang="ru-RU" sz="2400" dirty="0" smtClean="0"/>
              <a:t> под действием силы тяги 7 кН. Найти ускорение автомобиля, считая, что сила сопротивления зависит от скорости движения. Коэффициент сопротивления равен 0,1. Ускорение свободного падения принять равным 10 м/с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 </a:t>
            </a:r>
          </a:p>
        </p:txBody>
      </p:sp>
      <p:sp>
        <p:nvSpPr>
          <p:cNvPr id="108553" name="Line 9"/>
          <p:cNvSpPr>
            <a:spLocks noChangeShapeType="1"/>
          </p:cNvSpPr>
          <p:nvPr/>
        </p:nvSpPr>
        <p:spPr bwMode="auto">
          <a:xfrm flipV="1">
            <a:off x="228600" y="4762521"/>
            <a:ext cx="29718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8560" name="Line 16"/>
          <p:cNvSpPr>
            <a:spLocks noChangeShapeType="1"/>
          </p:cNvSpPr>
          <p:nvPr/>
        </p:nvSpPr>
        <p:spPr bwMode="auto">
          <a:xfrm flipV="1">
            <a:off x="1676400" y="6057921"/>
            <a:ext cx="304800" cy="1524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9" name="Группа 38"/>
          <p:cNvGrpSpPr/>
          <p:nvPr/>
        </p:nvGrpSpPr>
        <p:grpSpPr>
          <a:xfrm>
            <a:off x="228600" y="3771921"/>
            <a:ext cx="3048000" cy="2728913"/>
            <a:chOff x="228600" y="3771921"/>
            <a:chExt cx="3048000" cy="2728913"/>
          </a:xfrm>
        </p:grpSpPr>
        <p:sp>
          <p:nvSpPr>
            <p:cNvPr id="13315" name="AutoShape 4"/>
            <p:cNvSpPr>
              <a:spLocks noChangeArrowheads="1"/>
            </p:cNvSpPr>
            <p:nvPr/>
          </p:nvSpPr>
          <p:spPr bwMode="auto">
            <a:xfrm rot="-5400000">
              <a:off x="1066800" y="4005291"/>
              <a:ext cx="1219200" cy="2895600"/>
            </a:xfrm>
            <a:prstGeom prst="rtTriangle">
              <a:avLst/>
            </a:prstGeom>
            <a:gradFill rotWithShape="1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08549" name="Rectangle 5"/>
            <p:cNvSpPr>
              <a:spLocks noChangeArrowheads="1"/>
            </p:cNvSpPr>
            <p:nvPr/>
          </p:nvSpPr>
          <p:spPr bwMode="auto">
            <a:xfrm rot="-1466637">
              <a:off x="1295400" y="5143521"/>
              <a:ext cx="762000" cy="3048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3317" name="Text Box 6"/>
            <p:cNvSpPr txBox="1">
              <a:spLocks noChangeArrowheads="1"/>
            </p:cNvSpPr>
            <p:nvPr/>
          </p:nvSpPr>
          <p:spPr bwMode="auto">
            <a:xfrm>
              <a:off x="914400" y="5753121"/>
              <a:ext cx="457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>
                  <a:latin typeface="Calibri" pitchFamily="34" charset="0"/>
                </a:rPr>
                <a:t>α</a:t>
              </a:r>
            </a:p>
          </p:txBody>
        </p:sp>
        <p:sp>
          <p:nvSpPr>
            <p:cNvPr id="108554" name="Line 10"/>
            <p:cNvSpPr>
              <a:spLocks noChangeShapeType="1"/>
            </p:cNvSpPr>
            <p:nvPr/>
          </p:nvSpPr>
          <p:spPr bwMode="auto">
            <a:xfrm flipH="1" flipV="1">
              <a:off x="1219200" y="4229121"/>
              <a:ext cx="762000" cy="1905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0" name="Text Box 11"/>
            <p:cNvSpPr txBox="1">
              <a:spLocks noChangeArrowheads="1"/>
            </p:cNvSpPr>
            <p:nvPr/>
          </p:nvSpPr>
          <p:spPr bwMode="auto">
            <a:xfrm>
              <a:off x="2819400" y="4457721"/>
              <a:ext cx="457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>
                  <a:latin typeface="Calibri" pitchFamily="34" charset="0"/>
                </a:rPr>
                <a:t>Х</a:t>
              </a:r>
              <a:endParaRPr lang="el-GR">
                <a:latin typeface="Calibri" pitchFamily="34" charset="0"/>
              </a:endParaRPr>
            </a:p>
          </p:txBody>
        </p:sp>
        <p:sp>
          <p:nvSpPr>
            <p:cNvPr id="13321" name="Text Box 12"/>
            <p:cNvSpPr txBox="1">
              <a:spLocks noChangeArrowheads="1"/>
            </p:cNvSpPr>
            <p:nvPr/>
          </p:nvSpPr>
          <p:spPr bwMode="auto">
            <a:xfrm>
              <a:off x="1219200" y="3771921"/>
              <a:ext cx="457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>
                  <a:latin typeface="Calibri" pitchFamily="34" charset="0"/>
                </a:rPr>
                <a:t>У</a:t>
              </a:r>
              <a:endParaRPr lang="el-GR">
                <a:latin typeface="Calibri" pitchFamily="34" charset="0"/>
              </a:endParaRPr>
            </a:p>
          </p:txBody>
        </p:sp>
        <p:sp>
          <p:nvSpPr>
            <p:cNvPr id="108557" name="Line 13"/>
            <p:cNvSpPr>
              <a:spLocks noChangeShapeType="1"/>
            </p:cNvSpPr>
            <p:nvPr/>
          </p:nvSpPr>
          <p:spPr bwMode="auto">
            <a:xfrm>
              <a:off x="1676400" y="5410200"/>
              <a:ext cx="0" cy="8382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58" name="Text Box 14"/>
            <p:cNvSpPr txBox="1">
              <a:spLocks noChangeArrowheads="1"/>
            </p:cNvSpPr>
            <p:nvPr/>
          </p:nvSpPr>
          <p:spPr bwMode="auto">
            <a:xfrm>
              <a:off x="1676400" y="6134121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>
                  <a:latin typeface="Times New Roman" pitchFamily="18" charset="0"/>
                </a:rPr>
                <a:t>mg</a:t>
              </a:r>
              <a:endParaRPr lang="el-GR" i="1">
                <a:latin typeface="Times New Roman" pitchFamily="18" charset="0"/>
              </a:endParaRPr>
            </a:p>
          </p:txBody>
        </p:sp>
        <p:sp>
          <p:nvSpPr>
            <p:cNvPr id="108561" name="Line 17"/>
            <p:cNvSpPr>
              <a:spLocks noChangeShapeType="1"/>
            </p:cNvSpPr>
            <p:nvPr/>
          </p:nvSpPr>
          <p:spPr bwMode="auto">
            <a:xfrm flipH="1" flipV="1">
              <a:off x="1371600" y="4610121"/>
              <a:ext cx="304800" cy="762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2" name="Text Box 18"/>
            <p:cNvSpPr txBox="1">
              <a:spLocks noChangeArrowheads="1"/>
            </p:cNvSpPr>
            <p:nvPr/>
          </p:nvSpPr>
          <p:spPr bwMode="auto">
            <a:xfrm>
              <a:off x="1295400" y="4305321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>
                  <a:latin typeface="Times New Roman" pitchFamily="18" charset="0"/>
                </a:rPr>
                <a:t>N</a:t>
              </a:r>
              <a:endParaRPr lang="el-GR" i="1">
                <a:latin typeface="Times New Roman" pitchFamily="18" charset="0"/>
              </a:endParaRPr>
            </a:p>
          </p:txBody>
        </p:sp>
        <p:sp>
          <p:nvSpPr>
            <p:cNvPr id="108563" name="Line 19"/>
            <p:cNvSpPr>
              <a:spLocks noChangeShapeType="1"/>
            </p:cNvSpPr>
            <p:nvPr/>
          </p:nvSpPr>
          <p:spPr bwMode="auto">
            <a:xfrm flipV="1">
              <a:off x="1676400" y="5181600"/>
              <a:ext cx="457200" cy="228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4" name="Text Box 20"/>
            <p:cNvSpPr txBox="1">
              <a:spLocks noChangeArrowheads="1"/>
            </p:cNvSpPr>
            <p:nvPr/>
          </p:nvSpPr>
          <p:spPr bwMode="auto">
            <a:xfrm>
              <a:off x="1828800" y="4762521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  <a:r>
                <a:rPr lang="ru-RU" b="1" baseline="-25000" dirty="0">
                  <a:solidFill>
                    <a:srgbClr val="FF0000"/>
                  </a:solidFill>
                  <a:latin typeface="Times New Roman" pitchFamily="18" charset="0"/>
                </a:rPr>
                <a:t>т</a:t>
              </a:r>
              <a:endParaRPr lang="el-GR" b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108565" name="Line 21"/>
            <p:cNvSpPr>
              <a:spLocks noChangeShapeType="1"/>
            </p:cNvSpPr>
            <p:nvPr/>
          </p:nvSpPr>
          <p:spPr bwMode="auto">
            <a:xfrm flipH="1">
              <a:off x="1357290" y="5410200"/>
              <a:ext cx="319110" cy="16194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6" name="Text Box 22"/>
            <p:cNvSpPr txBox="1">
              <a:spLocks noChangeArrowheads="1"/>
            </p:cNvSpPr>
            <p:nvPr/>
          </p:nvSpPr>
          <p:spPr bwMode="auto">
            <a:xfrm>
              <a:off x="914400" y="5143521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r>
                <a:rPr lang="ru-RU" b="1" baseline="-25000" dirty="0" err="1" smtClean="0">
                  <a:solidFill>
                    <a:srgbClr val="0000FF"/>
                  </a:solidFill>
                  <a:latin typeface="Times New Roman" pitchFamily="18" charset="0"/>
                </a:rPr>
                <a:t>тр</a:t>
              </a:r>
              <a:endParaRPr lang="el-GR" b="1" dirty="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sp>
          <p:nvSpPr>
            <p:cNvPr id="108567" name="Line 23"/>
            <p:cNvSpPr>
              <a:spLocks noChangeShapeType="1"/>
            </p:cNvSpPr>
            <p:nvPr/>
          </p:nvSpPr>
          <p:spPr bwMode="auto">
            <a:xfrm flipV="1">
              <a:off x="2133600" y="4610121"/>
              <a:ext cx="457200" cy="22860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8" name="Text Box 24"/>
            <p:cNvSpPr txBox="1">
              <a:spLocks noChangeArrowheads="1"/>
            </p:cNvSpPr>
            <p:nvPr/>
          </p:nvSpPr>
          <p:spPr bwMode="auto">
            <a:xfrm>
              <a:off x="2286000" y="4305321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006600"/>
                  </a:solidFill>
                  <a:latin typeface="Times New Roman" pitchFamily="18" charset="0"/>
                </a:rPr>
                <a:t>a</a:t>
              </a:r>
              <a:endParaRPr lang="el-GR" b="1" dirty="0">
                <a:solidFill>
                  <a:srgbClr val="0066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08572" name="Picture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133600"/>
            <a:ext cx="2819400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73" name="Rectangle 29"/>
          <p:cNvSpPr>
            <a:spLocks noChangeArrowheads="1"/>
          </p:cNvSpPr>
          <p:nvPr/>
        </p:nvSpPr>
        <p:spPr bwMode="auto">
          <a:xfrm>
            <a:off x="3352800" y="190500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mg</a:t>
            </a:r>
            <a:r>
              <a:rPr lang="en-US" sz="2400" i="1" baseline="-25000">
                <a:latin typeface="Calibri" pitchFamily="34" charset="0"/>
              </a:rPr>
              <a:t>x</a:t>
            </a:r>
            <a:r>
              <a:rPr lang="en-US" sz="2400" i="1">
                <a:latin typeface="Calibri" pitchFamily="34" charset="0"/>
              </a:rPr>
              <a:t> = - mg sin α</a:t>
            </a:r>
            <a:r>
              <a:rPr lang="ru-RU" sz="2400">
                <a:latin typeface="Calibri" pitchFamily="34" charset="0"/>
              </a:rPr>
              <a:t> </a:t>
            </a:r>
          </a:p>
        </p:txBody>
      </p:sp>
      <p:sp>
        <p:nvSpPr>
          <p:cNvPr id="108574" name="Rectangle 30"/>
          <p:cNvSpPr>
            <a:spLocks noChangeArrowheads="1"/>
          </p:cNvSpPr>
          <p:nvPr/>
        </p:nvSpPr>
        <p:spPr bwMode="auto">
          <a:xfrm>
            <a:off x="3429000" y="2470150"/>
            <a:ext cx="110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N</a:t>
            </a:r>
            <a:r>
              <a:rPr lang="en-US" sz="2400" i="1" baseline="-25000">
                <a:latin typeface="Calibri" pitchFamily="34" charset="0"/>
              </a:rPr>
              <a:t>x</a:t>
            </a:r>
            <a:r>
              <a:rPr lang="en-US" sz="2400" i="1">
                <a:latin typeface="Calibri" pitchFamily="34" charset="0"/>
              </a:rPr>
              <a:t> = 0</a:t>
            </a:r>
            <a:r>
              <a:rPr lang="ru-RU" sz="2400" i="1">
                <a:latin typeface="Calibri" pitchFamily="34" charset="0"/>
              </a:rPr>
              <a:t> </a:t>
            </a:r>
          </a:p>
        </p:txBody>
      </p:sp>
      <p:sp>
        <p:nvSpPr>
          <p:cNvPr id="108575" name="Rectangle 31"/>
          <p:cNvSpPr>
            <a:spLocks noChangeArrowheads="1"/>
          </p:cNvSpPr>
          <p:nvPr/>
        </p:nvSpPr>
        <p:spPr bwMode="auto">
          <a:xfrm>
            <a:off x="3429000" y="3048000"/>
            <a:ext cx="142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F</a:t>
            </a:r>
            <a:r>
              <a:rPr lang="ru-RU" sz="2400" i="1" baseline="-25000">
                <a:latin typeface="Calibri" pitchFamily="34" charset="0"/>
              </a:rPr>
              <a:t>т</a:t>
            </a:r>
            <a:r>
              <a:rPr lang="en-US" sz="2400" i="1" baseline="-25000">
                <a:latin typeface="Calibri" pitchFamily="34" charset="0"/>
              </a:rPr>
              <a:t>x</a:t>
            </a:r>
            <a:r>
              <a:rPr lang="en-US" sz="2400" i="1">
                <a:latin typeface="Calibri" pitchFamily="34" charset="0"/>
              </a:rPr>
              <a:t> = F</a:t>
            </a:r>
            <a:r>
              <a:rPr lang="ru-RU" sz="2400" i="1" baseline="-25000">
                <a:latin typeface="Calibri" pitchFamily="34" charset="0"/>
              </a:rPr>
              <a:t>т</a:t>
            </a:r>
            <a:r>
              <a:rPr lang="ru-RU" sz="2400" i="1">
                <a:latin typeface="Calibri" pitchFamily="34" charset="0"/>
              </a:rPr>
              <a:t> </a:t>
            </a:r>
          </a:p>
        </p:txBody>
      </p:sp>
      <p:sp>
        <p:nvSpPr>
          <p:cNvPr id="108576" name="Rectangle 32"/>
          <p:cNvSpPr>
            <a:spLocks noChangeArrowheads="1"/>
          </p:cNvSpPr>
          <p:nvPr/>
        </p:nvSpPr>
        <p:spPr bwMode="auto">
          <a:xfrm>
            <a:off x="3429000" y="3689350"/>
            <a:ext cx="189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F</a:t>
            </a:r>
            <a:r>
              <a:rPr lang="ru-RU" sz="2400" i="1" baseline="-25000">
                <a:latin typeface="Calibri" pitchFamily="34" charset="0"/>
              </a:rPr>
              <a:t>тр</a:t>
            </a:r>
            <a:r>
              <a:rPr lang="en-US" sz="2400" i="1" baseline="-25000">
                <a:latin typeface="Calibri" pitchFamily="34" charset="0"/>
              </a:rPr>
              <a:t> x</a:t>
            </a:r>
            <a:r>
              <a:rPr lang="en-US" sz="2400" i="1">
                <a:latin typeface="Calibri" pitchFamily="34" charset="0"/>
              </a:rPr>
              <a:t> = - F</a:t>
            </a:r>
            <a:r>
              <a:rPr lang="ru-RU" sz="2400" i="1" baseline="-25000">
                <a:latin typeface="Calibri" pitchFamily="34" charset="0"/>
              </a:rPr>
              <a:t>тр</a:t>
            </a:r>
            <a:r>
              <a:rPr lang="ru-RU" sz="2400" i="1">
                <a:latin typeface="Calibri" pitchFamily="34" charset="0"/>
              </a:rPr>
              <a:t> </a:t>
            </a:r>
          </a:p>
        </p:txBody>
      </p:sp>
      <p:sp>
        <p:nvSpPr>
          <p:cNvPr id="108577" name="Rectangle 33"/>
          <p:cNvSpPr>
            <a:spLocks noChangeArrowheads="1"/>
          </p:cNvSpPr>
          <p:nvPr/>
        </p:nvSpPr>
        <p:spPr bwMode="auto">
          <a:xfrm>
            <a:off x="6400800" y="1905000"/>
            <a:ext cx="2546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mg</a:t>
            </a:r>
            <a:r>
              <a:rPr lang="en-US" sz="2400" i="1" baseline="-25000">
                <a:latin typeface="Calibri" pitchFamily="34" charset="0"/>
              </a:rPr>
              <a:t>y</a:t>
            </a:r>
            <a:r>
              <a:rPr lang="en-US" sz="2400" i="1">
                <a:latin typeface="Calibri" pitchFamily="34" charset="0"/>
              </a:rPr>
              <a:t> = - mg cos α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6477000" y="2438400"/>
            <a:ext cx="1157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N</a:t>
            </a:r>
            <a:r>
              <a:rPr lang="en-US" sz="2400" i="1" baseline="-25000">
                <a:latin typeface="Calibri" pitchFamily="34" charset="0"/>
              </a:rPr>
              <a:t>y</a:t>
            </a:r>
            <a:r>
              <a:rPr lang="en-US" sz="2400" i="1">
                <a:latin typeface="Calibri" pitchFamily="34" charset="0"/>
              </a:rPr>
              <a:t> = N</a:t>
            </a:r>
            <a:r>
              <a:rPr lang="ru-RU" sz="2400" i="1">
                <a:latin typeface="Calibri" pitchFamily="34" charset="0"/>
              </a:rPr>
              <a:t> </a:t>
            </a:r>
          </a:p>
        </p:txBody>
      </p:sp>
      <p:sp>
        <p:nvSpPr>
          <p:cNvPr id="108579" name="Rectangle 35"/>
          <p:cNvSpPr>
            <a:spLocks noChangeArrowheads="1"/>
          </p:cNvSpPr>
          <p:nvPr/>
        </p:nvSpPr>
        <p:spPr bwMode="auto">
          <a:xfrm>
            <a:off x="6477000" y="2971800"/>
            <a:ext cx="1220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F</a:t>
            </a:r>
            <a:r>
              <a:rPr lang="ru-RU" sz="2400" i="1" baseline="-25000">
                <a:latin typeface="Calibri" pitchFamily="34" charset="0"/>
              </a:rPr>
              <a:t>т</a:t>
            </a:r>
            <a:r>
              <a:rPr lang="en-US" sz="2400" i="1" baseline="-25000">
                <a:latin typeface="Calibri" pitchFamily="34" charset="0"/>
              </a:rPr>
              <a:t>y</a:t>
            </a:r>
            <a:r>
              <a:rPr lang="en-US" sz="2400" i="1">
                <a:latin typeface="Calibri" pitchFamily="34" charset="0"/>
              </a:rPr>
              <a:t> = 0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108580" name="Rectangle 36"/>
          <p:cNvSpPr>
            <a:spLocks noChangeArrowheads="1"/>
          </p:cNvSpPr>
          <p:nvPr/>
        </p:nvSpPr>
        <p:spPr bwMode="auto">
          <a:xfrm>
            <a:off x="6477000" y="3733800"/>
            <a:ext cx="1411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Calibri" pitchFamily="34" charset="0"/>
              </a:rPr>
              <a:t>F</a:t>
            </a:r>
            <a:r>
              <a:rPr lang="ru-RU" sz="2400" i="1" baseline="-25000">
                <a:latin typeface="Calibri" pitchFamily="34" charset="0"/>
              </a:rPr>
              <a:t>тр</a:t>
            </a:r>
            <a:r>
              <a:rPr lang="en-US" sz="2400" i="1" baseline="-25000">
                <a:latin typeface="Calibri" pitchFamily="34" charset="0"/>
              </a:rPr>
              <a:t> y</a:t>
            </a:r>
            <a:r>
              <a:rPr lang="en-US" sz="2400" i="1">
                <a:latin typeface="Calibri" pitchFamily="34" charset="0"/>
              </a:rPr>
              <a:t> = 0</a:t>
            </a:r>
            <a:r>
              <a:rPr lang="ru-RU" sz="2400" i="1">
                <a:latin typeface="Calibri" pitchFamily="34" charset="0"/>
              </a:rPr>
              <a:t> </a:t>
            </a:r>
          </a:p>
        </p:txBody>
      </p:sp>
      <p:sp>
        <p:nvSpPr>
          <p:cNvPr id="108581" name="Rectangle 37"/>
          <p:cNvSpPr>
            <a:spLocks noChangeArrowheads="1"/>
          </p:cNvSpPr>
          <p:nvPr/>
        </p:nvSpPr>
        <p:spPr bwMode="auto">
          <a:xfrm>
            <a:off x="4572000" y="5029200"/>
            <a:ext cx="367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- mg sin α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+ </a:t>
            </a:r>
            <a:r>
              <a:rPr lang="en-US" sz="2400" i="1">
                <a:latin typeface="Times New Roman" pitchFamily="18" charset="0"/>
              </a:rPr>
              <a:t>F</a:t>
            </a:r>
            <a:r>
              <a:rPr lang="ru-RU" sz="2400" i="1" baseline="-25000">
                <a:latin typeface="Times New Roman" pitchFamily="18" charset="0"/>
              </a:rPr>
              <a:t>т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 - </a:t>
            </a:r>
            <a:r>
              <a:rPr lang="en-US" sz="2400" i="1">
                <a:latin typeface="Times New Roman" pitchFamily="18" charset="0"/>
              </a:rPr>
              <a:t>F</a:t>
            </a:r>
            <a:r>
              <a:rPr lang="ru-RU" sz="2400" i="1" baseline="-25000">
                <a:latin typeface="Times New Roman" pitchFamily="18" charset="0"/>
              </a:rPr>
              <a:t>тр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 = </a:t>
            </a:r>
            <a:r>
              <a:rPr lang="en-US" sz="2400" i="1">
                <a:latin typeface="Times New Roman" pitchFamily="18" charset="0"/>
              </a:rPr>
              <a:t>m a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08582" name="Rectangle 38"/>
          <p:cNvSpPr>
            <a:spLocks noChangeArrowheads="1"/>
          </p:cNvSpPr>
          <p:nvPr/>
        </p:nvSpPr>
        <p:spPr bwMode="auto">
          <a:xfrm>
            <a:off x="4572000" y="5638800"/>
            <a:ext cx="260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- mg cos α</a:t>
            </a:r>
            <a:r>
              <a:rPr lang="ru-RU" sz="2400" i="1">
                <a:latin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</a:rPr>
              <a:t>+ N</a:t>
            </a:r>
            <a:r>
              <a:rPr lang="ru-RU" sz="2400" i="1">
                <a:latin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</a:rPr>
              <a:t> = 0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08583" name="Rectangle 39"/>
          <p:cNvSpPr>
            <a:spLocks noChangeArrowheads="1"/>
          </p:cNvSpPr>
          <p:nvPr/>
        </p:nvSpPr>
        <p:spPr bwMode="auto">
          <a:xfrm>
            <a:off x="3429000" y="4191000"/>
            <a:ext cx="1001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a</a:t>
            </a:r>
            <a:r>
              <a:rPr lang="en-US" sz="2400" i="1" baseline="-25000">
                <a:latin typeface="Times New Roman" pitchFamily="18" charset="0"/>
              </a:rPr>
              <a:t>x</a:t>
            </a:r>
            <a:r>
              <a:rPr lang="en-US" sz="2400" i="1">
                <a:latin typeface="Times New Roman" pitchFamily="18" charset="0"/>
              </a:rPr>
              <a:t> = a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108584" name="Rectangle 40"/>
          <p:cNvSpPr>
            <a:spLocks noChangeArrowheads="1"/>
          </p:cNvSpPr>
          <p:nvPr/>
        </p:nvSpPr>
        <p:spPr bwMode="auto">
          <a:xfrm>
            <a:off x="6477000" y="4114800"/>
            <a:ext cx="938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a</a:t>
            </a:r>
            <a:r>
              <a:rPr lang="en-US" sz="2400" i="1" baseline="-25000">
                <a:latin typeface="Times New Roman" pitchFamily="18" charset="0"/>
              </a:rPr>
              <a:t>y</a:t>
            </a:r>
            <a:r>
              <a:rPr lang="en-US" sz="2400" i="1">
                <a:latin typeface="Times New Roman" pitchFamily="18" charset="0"/>
              </a:rPr>
              <a:t> = 0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08585" name="AutoShape 41"/>
          <p:cNvSpPr>
            <a:spLocks/>
          </p:cNvSpPr>
          <p:nvPr/>
        </p:nvSpPr>
        <p:spPr bwMode="auto">
          <a:xfrm>
            <a:off x="4495800" y="5181600"/>
            <a:ext cx="76200" cy="914400"/>
          </a:xfrm>
          <a:prstGeom prst="leftBrace">
            <a:avLst>
              <a:gd name="adj1" fmla="val 10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8586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5715000"/>
            <a:ext cx="25146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87" name="Picture 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572000"/>
            <a:ext cx="2590800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5181600"/>
            <a:ext cx="44958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89" name="Picture 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6248400"/>
            <a:ext cx="1885950" cy="49847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FF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FF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8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85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8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8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8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8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8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8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8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8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8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8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0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0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8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8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9366E-6 L -0.35313 -0.6914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085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-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53" grpId="0" animBg="1"/>
      <p:bldP spid="108560" grpId="0" animBg="1"/>
      <p:bldP spid="108573" grpId="0"/>
      <p:bldP spid="108578" grpId="0"/>
      <p:bldP spid="108579" grpId="0"/>
      <p:bldP spid="108580" grpId="0"/>
      <p:bldP spid="108581" grpId="0"/>
      <p:bldP spid="108582" grpId="0"/>
      <p:bldP spid="10858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5" y="1357313"/>
            <a:ext cx="9001125" cy="26431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Третий закон Ньютона</a:t>
            </a:r>
            <a:br>
              <a:rPr lang="ru-RU" dirty="0" smtClean="0"/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786188"/>
            <a:ext cx="334486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D:\Ирина\ГИА\Физика\Подготовка к ГИА\1.12. Третий закон Ньютона\Пружинк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285750"/>
            <a:ext cx="4699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313"/>
          </a:xfrm>
          <a:solidFill>
            <a:srgbClr val="F9E3A5"/>
          </a:solidFill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инерциальных системах отсчета все силы возникают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 парами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00785" y="1285860"/>
            <a:ext cx="2643215" cy="1677194"/>
          </a:xfr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34272"/>
          <a:stretch>
            <a:fillRect/>
          </a:stretch>
        </p:blipFill>
        <p:spPr bwMode="auto">
          <a:xfrm>
            <a:off x="3571868" y="2773362"/>
            <a:ext cx="3021012" cy="137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0" y="2759080"/>
            <a:ext cx="3929063" cy="1384300"/>
          </a:xfrm>
          <a:prstGeom prst="rect">
            <a:avLst/>
          </a:prstGeom>
          <a:solidFill>
            <a:srgbClr val="92D050">
              <a:alpha val="63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при ходьбе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2357422" y="1285860"/>
            <a:ext cx="4572000" cy="10715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гирей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скамьей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://cit.vvsu.ru/MIRROR/www.fizika.ru/theory/tema-14/14c-i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59" y="3714752"/>
            <a:ext cx="2500341" cy="187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00266" y="4214818"/>
            <a:ext cx="4857750" cy="9540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Землей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Луной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7" descr="D:\Ирина\ГИА\Физика\Подготовка к ГИА\1.12. Третий закон Ньютона\Ракета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5143524"/>
            <a:ext cx="2857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0" y="5214950"/>
            <a:ext cx="3786187" cy="1384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сгоревшими газами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ракетой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285750" y="214313"/>
            <a:ext cx="85725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alibri" pitchFamily="34" charset="0"/>
              </a:rPr>
              <a:t>Действие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силы тяжести </a:t>
            </a:r>
            <a:r>
              <a:rPr lang="ru-RU" sz="3200" b="1">
                <a:latin typeface="Calibri" pitchFamily="34" charset="0"/>
              </a:rPr>
              <a:t>и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архимедовой силы </a:t>
            </a:r>
            <a:r>
              <a:rPr lang="ru-RU" sz="3200" b="1">
                <a:latin typeface="Calibri" pitchFamily="34" charset="0"/>
              </a:rPr>
              <a:t>на тело, погруженное в жидкость</a:t>
            </a:r>
          </a:p>
        </p:txBody>
      </p:sp>
      <p:pic>
        <p:nvPicPr>
          <p:cNvPr id="5" name="Действие силы тяжести и архимедовой силы на тело, погруженное в жидкость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428750"/>
            <a:ext cx="6929438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49688" t="56667" r="7187" b="38333"/>
          <a:stretch>
            <a:fillRect/>
          </a:stretch>
        </p:blipFill>
        <p:spPr bwMode="auto">
          <a:xfrm>
            <a:off x="-1" y="-24"/>
            <a:ext cx="914400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32" y="1500174"/>
            <a:ext cx="9144032" cy="156966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св-во  тел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4800" b="1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sz="4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33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3857628"/>
            <a:ext cx="9144000" cy="135732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Чтобы вытащить траву или морковку необходимо действовать без рывка,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чтобы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минимально проявилась инертность тела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6500813" cy="3071813"/>
          </a:xfrm>
        </p:spPr>
        <p:txBody>
          <a:bodyPr/>
          <a:lstStyle/>
          <a:p>
            <a:r>
              <a:rPr lang="ru-RU" dirty="0" smtClean="0"/>
              <a:t>Тела действуют друг на друга с силами, </a:t>
            </a:r>
            <a:br>
              <a:rPr lang="ru-RU" dirty="0" smtClean="0"/>
            </a:br>
            <a:r>
              <a:rPr lang="ru-RU" b="1" dirty="0" err="1" smtClean="0">
                <a:solidFill>
                  <a:srgbClr val="C00000"/>
                </a:solidFill>
              </a:rPr>
              <a:t>протиположно</a:t>
            </a:r>
            <a:r>
              <a:rPr lang="ru-RU" b="1" dirty="0" smtClean="0">
                <a:solidFill>
                  <a:srgbClr val="C00000"/>
                </a:solidFill>
              </a:rPr>
              <a:t> направленными</a:t>
            </a:r>
            <a:endParaRPr lang="ru-RU" dirty="0" smtClean="0"/>
          </a:p>
        </p:txBody>
      </p:sp>
      <p:pic>
        <p:nvPicPr>
          <p:cNvPr id="17411" name="Picture 5" descr="D:\Ирина\ГИА\Физика\Подготовка к ГИА\1.12. Третий закон Ньютона\Космонавт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" y="714375"/>
            <a:ext cx="1857375" cy="1857375"/>
          </a:xfrm>
        </p:spPr>
      </p:pic>
      <p:pic>
        <p:nvPicPr>
          <p:cNvPr id="1741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2875" y="3643313"/>
            <a:ext cx="4324350" cy="2997200"/>
          </a:xfrm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3313"/>
            <a:ext cx="43688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5550" y="1000125"/>
            <a:ext cx="28384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000125"/>
          </a:xfrm>
        </p:spPr>
        <p:txBody>
          <a:bodyPr/>
          <a:lstStyle/>
          <a:p>
            <a:r>
              <a:rPr lang="ru-RU" smtClean="0"/>
              <a:t>Вывод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071563"/>
            <a:ext cx="8572500" cy="2071687"/>
          </a:xfrm>
        </p:spPr>
        <p:txBody>
          <a:bodyPr/>
          <a:lstStyle/>
          <a:p>
            <a:r>
              <a:rPr lang="ru-RU" smtClean="0"/>
              <a:t>Обе пружины действуют друг на друга с силами, </a:t>
            </a:r>
            <a:r>
              <a:rPr lang="ru-RU" b="1" smtClean="0">
                <a:solidFill>
                  <a:srgbClr val="FF0000"/>
                </a:solidFill>
              </a:rPr>
              <a:t>равными </a:t>
            </a:r>
            <a:r>
              <a:rPr lang="ru-RU" b="1" smtClean="0">
                <a:solidFill>
                  <a:srgbClr val="C00000"/>
                </a:solidFill>
              </a:rPr>
              <a:t>по величине </a:t>
            </a:r>
            <a:r>
              <a:rPr lang="ru-RU" smtClean="0"/>
              <a:t>и </a:t>
            </a:r>
            <a:r>
              <a:rPr lang="ru-RU" b="1" smtClean="0">
                <a:solidFill>
                  <a:srgbClr val="FF0000"/>
                </a:solidFill>
              </a:rPr>
              <a:t>противоположными</a:t>
            </a:r>
            <a:r>
              <a:rPr lang="ru-RU" smtClean="0"/>
              <a:t> </a:t>
            </a:r>
            <a:r>
              <a:rPr lang="ru-RU" b="1" smtClean="0">
                <a:solidFill>
                  <a:srgbClr val="C00000"/>
                </a:solidFill>
              </a:rPr>
              <a:t>по направлению</a:t>
            </a: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4071938"/>
            <a:ext cx="8382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 rot="10800000">
            <a:off x="2928938" y="5357813"/>
            <a:ext cx="1285875" cy="158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214813" y="5357813"/>
            <a:ext cx="1204912" cy="1587"/>
          </a:xfrm>
          <a:prstGeom prst="straightConnector1">
            <a:avLst/>
          </a:prstGeom>
          <a:ln w="76200">
            <a:solidFill>
              <a:srgbClr val="AC14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71813" y="4572000"/>
            <a:ext cx="928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solidFill>
                  <a:srgbClr val="C00000"/>
                </a:solidFill>
                <a:latin typeface="Calibri" pitchFamily="34" charset="0"/>
              </a:rPr>
              <a:t>F</a:t>
            </a:r>
            <a:r>
              <a:rPr lang="en-US" sz="3200" b="1" i="1" baseline="-2500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ru-RU" sz="3200" b="1" i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14875" y="4572000"/>
            <a:ext cx="928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solidFill>
                  <a:srgbClr val="AC14B0"/>
                </a:solidFill>
                <a:latin typeface="Calibri" pitchFamily="34" charset="0"/>
              </a:rPr>
              <a:t>F</a:t>
            </a:r>
            <a:r>
              <a:rPr lang="en-US" sz="3200" b="1" i="1" baseline="-25000">
                <a:solidFill>
                  <a:srgbClr val="AC14B0"/>
                </a:solidFill>
                <a:latin typeface="Calibri" pitchFamily="34" charset="0"/>
              </a:rPr>
              <a:t>2</a:t>
            </a:r>
            <a:endParaRPr lang="ru-RU" sz="3200" b="1" i="1">
              <a:solidFill>
                <a:srgbClr val="AC14B0"/>
              </a:solidFill>
              <a:latin typeface="Calibri" pitchFamily="34" charset="0"/>
            </a:endParaRPr>
          </a:p>
        </p:txBody>
      </p:sp>
      <p:pic>
        <p:nvPicPr>
          <p:cNvPr id="18441" name="Picture 5" descr="D:\Ирина\ГИА\Физика\Подготовка к ГИА\1.12. Третий закон Ньютона\Пружинк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5" y="2428875"/>
            <a:ext cx="4699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Силы взаимодействия на примере динамометра</a:t>
            </a:r>
            <a:endParaRPr lang="ru-RU" dirty="0"/>
          </a:p>
        </p:txBody>
      </p:sp>
      <p:pic>
        <p:nvPicPr>
          <p:cNvPr id="5" name="Силы взаимодействия на примере динамометра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1357313"/>
            <a:ext cx="6143625" cy="502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 txBox="1">
            <a:spLocks/>
          </p:cNvSpPr>
          <p:nvPr/>
        </p:nvSpPr>
        <p:spPr bwMode="auto">
          <a:xfrm>
            <a:off x="0" y="928688"/>
            <a:ext cx="8858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600" b="1">
                <a:latin typeface="Calibri" pitchFamily="34" charset="0"/>
              </a:rPr>
              <a:t>Силы, с которыми тела действуют </a:t>
            </a:r>
            <a:r>
              <a:rPr lang="ru-RU" sz="3600" b="1">
                <a:solidFill>
                  <a:srgbClr val="C00000"/>
                </a:solidFill>
                <a:latin typeface="Calibri" pitchFamily="34" charset="0"/>
              </a:rPr>
              <a:t>друг на друга</a:t>
            </a:r>
            <a:r>
              <a:rPr lang="ru-RU" sz="3600" b="1">
                <a:latin typeface="Calibri" pitchFamily="34" charset="0"/>
              </a:rPr>
              <a:t>, 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</a:rPr>
              <a:t>равны по модулю </a:t>
            </a:r>
            <a:r>
              <a:rPr lang="ru-RU" sz="3600" b="1">
                <a:latin typeface="Calibri" pitchFamily="34" charset="0"/>
              </a:rPr>
              <a:t>и 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</a:rPr>
              <a:t>направлены вдоль одной прямой в противоположные стороны</a:t>
            </a:r>
            <a:r>
              <a:rPr lang="ru-RU" sz="3600" b="1">
                <a:latin typeface="Calibri" pitchFamily="34" charset="0"/>
              </a:rPr>
              <a:t>.</a:t>
            </a:r>
            <a:endParaRPr lang="ru-RU" sz="36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0483" name="Picture 2" descr="D:\Ирина\ГИА\Физика\Подготовка к ГИА\1.12. Третий закон Ньютона\III_zakon_Nyutona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3214688"/>
            <a:ext cx="5357813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7"/>
          <p:cNvSpPr>
            <a:spLocks noChangeArrowheads="1"/>
          </p:cNvSpPr>
          <p:nvPr/>
        </p:nvSpPr>
        <p:spPr bwMode="auto">
          <a:xfrm>
            <a:off x="1071563" y="142875"/>
            <a:ext cx="714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alibri" pitchFamily="34" charset="0"/>
              </a:rPr>
              <a:t>Третий закон Ньютона</a:t>
            </a:r>
            <a:endParaRPr lang="ru-RU" sz="360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00500" y="3071813"/>
            <a:ext cx="1857375" cy="17145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786688" y="3286125"/>
            <a:ext cx="1143000" cy="1143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3" name="Прямая со стрелкой 12"/>
          <p:cNvCxnSpPr>
            <a:stCxn id="9" idx="6"/>
          </p:cNvCxnSpPr>
          <p:nvPr/>
        </p:nvCxnSpPr>
        <p:spPr>
          <a:xfrm>
            <a:off x="5857875" y="3929063"/>
            <a:ext cx="928688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6786563" y="3929063"/>
            <a:ext cx="10001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3357563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335756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3571875"/>
            <a:ext cx="1573212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6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28688" y="357188"/>
          <a:ext cx="7858180" cy="7239120"/>
        </p:xfrm>
        <a:graphic>
          <a:graphicData uri="http://schemas.openxmlformats.org/drawingml/2006/table">
            <a:tbl>
              <a:tblPr/>
              <a:tblGrid>
                <a:gridCol w="1961626"/>
                <a:gridCol w="1961626"/>
                <a:gridCol w="1961626"/>
                <a:gridCol w="1973302"/>
              </a:tblGrid>
              <a:tr h="142167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i="1" u="sng" dirty="0"/>
                        <a:t>Законы Ньютона</a:t>
                      </a:r>
                      <a:endParaRPr lang="ru-RU" sz="1400" dirty="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167">
                <a:tc>
                  <a:txBody>
                    <a:bodyPr/>
                    <a:lstStyle/>
                    <a:p>
                      <a:pPr algn="ctr"/>
                      <a:r>
                        <a:rPr lang="ru-RU" sz="1400" u="sng"/>
                        <a:t> 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u="sng"/>
                        <a:t>I </a:t>
                      </a:r>
                      <a:r>
                        <a:rPr lang="ru-RU" sz="1400" b="1" i="1" u="sng"/>
                        <a:t>Закон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u="sng"/>
                        <a:t>II </a:t>
                      </a:r>
                      <a:r>
                        <a:rPr lang="ru-RU" sz="1400" b="1" i="1" u="sng"/>
                        <a:t>Закон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u="sng"/>
                        <a:t>III </a:t>
                      </a:r>
                      <a:r>
                        <a:rPr lang="ru-RU" sz="1400" b="1" i="1" u="sng"/>
                        <a:t>Закон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728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Физическая система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i="1" u="sng" dirty="0"/>
                        <a:t>Макроскопическое тело</a:t>
                      </a:r>
                      <a:endParaRPr lang="ru-RU" sz="1400" dirty="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Система двух тел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288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Модель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Материальная точка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Система двух материальных точек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129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Описываемое явление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Состояние покоя или равномерного прямолинейного движения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u="sng"/>
                        <a:t>Движение с ускорением</a:t>
                      </a:r>
                      <a:endParaRPr lang="ru-RU" sz="1400"/>
                    </a:p>
                    <a:p>
                      <a:pPr algn="ctr"/>
                      <a:r>
                        <a:rPr lang="ru-RU" sz="1400" b="1" i="1" u="sng"/>
                        <a:t>а= ΣF/m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Взаимодействие тел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049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Суть закона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u="sng"/>
                        <a:t>Предполагает существенное инерциальной системы отсчёта, если</a:t>
                      </a:r>
                      <a:endParaRPr lang="ru-RU" sz="1400"/>
                    </a:p>
                    <a:p>
                      <a:pPr algn="ctr"/>
                      <a:r>
                        <a:rPr lang="ru-RU" sz="1400" b="1" i="1" u="sng"/>
                        <a:t>ΣF=0 </a:t>
                      </a:r>
                      <a:r>
                        <a:rPr lang="ru-RU" sz="1400" b="1" u="sng"/>
                        <a:t>=&gt; υ = </a:t>
                      </a:r>
                      <a:r>
                        <a:rPr lang="ru-RU" sz="1400" b="1" i="1" u="sng"/>
                        <a:t>coпst.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u="sng"/>
                        <a:t> </a:t>
                      </a:r>
                      <a:r>
                        <a:rPr lang="ru-RU" sz="1400" b="1" i="1" u="sng"/>
                        <a:t>Взаимодействие определяет изменение скорости, т.е. ускорение</a:t>
                      </a:r>
                      <a:endParaRPr lang="ru-RU" sz="1400"/>
                    </a:p>
                    <a:p>
                      <a:pPr algn="ctr"/>
                      <a:r>
                        <a:rPr lang="ru-RU" sz="1400" b="1" i="1" u="sng"/>
                        <a:t>а= ΣF/m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u="sng"/>
                        <a:t>Сила действия и противодействия равны по модулю, противоположным по направлению, приложенным к телам к разным телам, одной природы</a:t>
                      </a:r>
                      <a:endParaRPr lang="ru-RU" sz="1400"/>
                    </a:p>
                    <a:p>
                      <a:pPr algn="ctr"/>
                      <a:r>
                        <a:rPr lang="ru-RU" sz="1400" b="1" i="1" u="sng"/>
                        <a:t>F</a:t>
                      </a:r>
                      <a:r>
                        <a:rPr lang="ru-RU" sz="1400" b="1" i="1" u="sng" baseline="-25000"/>
                        <a:t>1,2</a:t>
                      </a:r>
                      <a:r>
                        <a:rPr lang="ru-RU" sz="1400" b="1" i="1" u="sng"/>
                        <a:t> = F </a:t>
                      </a:r>
                      <a:r>
                        <a:rPr lang="ru-RU" sz="1400" b="1" i="1" u="sng" baseline="-25000"/>
                        <a:t>2,1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97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Примеры проявления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Движение космического корабля вдали от притягивающих тел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/>
                        <a:t> </a:t>
                      </a:r>
                      <a:r>
                        <a:rPr lang="ru-RU" sz="1400" b="1" i="1" u="sng"/>
                        <a:t>Движение планет, падение тел на Землю, торможение и разгон автомобиля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/>
                        <a:t> </a:t>
                      </a:r>
                      <a:r>
                        <a:rPr lang="ru-RU" sz="1400" b="1" i="1" u="sng"/>
                        <a:t>Взаимодействие тел: Солнца и Земли, Земли и Луны, автомобиля и поверхности земли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288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u="sng"/>
                        <a:t>Границы применимости</a:t>
                      </a:r>
                      <a:endParaRPr lang="ru-RU" sz="140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i="1" u="sng" dirty="0"/>
                        <a:t>Инерциальные системы отсчёта</a:t>
                      </a:r>
                      <a:endParaRPr lang="ru-RU" sz="1400" dirty="0"/>
                    </a:p>
                    <a:p>
                      <a:pPr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i="1" u="sng" dirty="0"/>
                        <a:t>Макро- и мега- мир</a:t>
                      </a:r>
                      <a:endParaRPr lang="ru-RU" sz="1400" dirty="0"/>
                    </a:p>
                    <a:p>
                      <a:pPr algn="ctr">
                        <a:buFont typeface="+mj-lt"/>
                        <a:buAutoNum type="arabicPeriod"/>
                      </a:pPr>
                      <a:r>
                        <a:rPr lang="ru-RU" sz="1400" b="1" i="1" u="sng" dirty="0"/>
                        <a:t>Движение со скоростями, много меньшими скорости света </a:t>
                      </a:r>
                      <a:endParaRPr lang="ru-RU" sz="1400" dirty="0"/>
                    </a:p>
                  </a:txBody>
                  <a:tcPr marL="24780" marR="24780" marT="12390" marB="123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43063"/>
            <a:ext cx="28765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13" y="5072063"/>
            <a:ext cx="52578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Содержимое 2"/>
          <p:cNvSpPr txBox="1">
            <a:spLocks/>
          </p:cNvSpPr>
          <p:nvPr/>
        </p:nvSpPr>
        <p:spPr bwMode="auto">
          <a:xfrm>
            <a:off x="285750" y="1357313"/>
            <a:ext cx="50720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Третий закон Ньютона справедлив и в случае 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взаимодействия на расстоянии</a:t>
            </a: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3929063"/>
            <a:ext cx="21431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00063" y="0"/>
            <a:ext cx="8229600" cy="928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Дополнение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57250"/>
          </a:xfrm>
        </p:spPr>
        <p:txBody>
          <a:bodyPr/>
          <a:lstStyle/>
          <a:p>
            <a:r>
              <a:rPr lang="ru-RU" smtClean="0"/>
              <a:t>Обратите внимание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928688"/>
            <a:ext cx="8786812" cy="12858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200" b="1" smtClean="0"/>
              <a:t>Важно понимать</a:t>
            </a:r>
            <a:r>
              <a:rPr lang="ru-RU" sz="3200" smtClean="0"/>
              <a:t>, что </a:t>
            </a:r>
          </a:p>
          <a:p>
            <a:pPr algn="ctr">
              <a:buFont typeface="Arial" charset="0"/>
              <a:buNone/>
            </a:pPr>
            <a:r>
              <a:rPr lang="ru-RU" sz="3200" b="1" smtClean="0">
                <a:solidFill>
                  <a:srgbClr val="FF0000"/>
                </a:solidFill>
              </a:rPr>
              <a:t>силы приложены к разным телам</a:t>
            </a:r>
          </a:p>
        </p:txBody>
      </p:sp>
      <p:pic>
        <p:nvPicPr>
          <p:cNvPr id="2355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3143250"/>
            <a:ext cx="3695700" cy="2009775"/>
          </a:xfrm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38" y="3143250"/>
            <a:ext cx="36766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ая выноска 6"/>
          <p:cNvSpPr/>
          <p:nvPr/>
        </p:nvSpPr>
        <p:spPr>
          <a:xfrm>
            <a:off x="214313" y="2357438"/>
            <a:ext cx="3286125" cy="785812"/>
          </a:xfrm>
          <a:prstGeom prst="wedgeRectCallout">
            <a:avLst>
              <a:gd name="adj1" fmla="val -1968"/>
              <a:gd name="adj2" fmla="val 124276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</a:rPr>
              <a:t>Силы приложены </a:t>
            </a:r>
            <a:r>
              <a:rPr lang="ru-RU" sz="2800" b="1" dirty="0">
                <a:solidFill>
                  <a:srgbClr val="C00000"/>
                </a:solidFill>
              </a:rPr>
              <a:t>к одному телу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857875" y="2357438"/>
            <a:ext cx="3286125" cy="785812"/>
          </a:xfrm>
          <a:prstGeom prst="wedgeRectCallout">
            <a:avLst>
              <a:gd name="adj1" fmla="val 6543"/>
              <a:gd name="adj2" fmla="val 8731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</a:rPr>
              <a:t>Силы приложены </a:t>
            </a:r>
            <a:r>
              <a:rPr lang="ru-RU" sz="2800" b="1" dirty="0">
                <a:solidFill>
                  <a:srgbClr val="C00000"/>
                </a:solidFill>
              </a:rPr>
              <a:t>к разным телам</a:t>
            </a:r>
          </a:p>
        </p:txBody>
      </p:sp>
      <p:sp>
        <p:nvSpPr>
          <p:cNvPr id="23560" name="Прямоугольник 8"/>
          <p:cNvSpPr>
            <a:spLocks noChangeArrowheads="1"/>
          </p:cNvSpPr>
          <p:nvPr/>
        </p:nvSpPr>
        <p:spPr bwMode="auto">
          <a:xfrm>
            <a:off x="142875" y="5357813"/>
            <a:ext cx="88582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alibri" pitchFamily="34" charset="0"/>
              </a:rPr>
              <a:t>и поэтому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не могут уравновешивать друг друга</a:t>
            </a:r>
            <a:r>
              <a:rPr lang="ru-RU" sz="3200" b="1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85813"/>
            <a:ext cx="4295775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625" y="0"/>
            <a:ext cx="8229600" cy="8572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Пояснение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85750" y="714375"/>
            <a:ext cx="4429125" cy="30003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latin typeface="+mn-lt"/>
                <a:cs typeface="+mn-cs"/>
              </a:rPr>
              <a:t>В данном случае существенную роль играет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сила трения</a:t>
            </a:r>
            <a:r>
              <a:rPr lang="ru-RU" sz="3200" b="1" dirty="0">
                <a:latin typeface="+mn-lt"/>
                <a:cs typeface="+mn-cs"/>
              </a:rPr>
              <a:t> – она </a:t>
            </a: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действует</a:t>
            </a:r>
            <a:r>
              <a:rPr lang="ru-RU" sz="3200" b="1" dirty="0">
                <a:latin typeface="+mn-lt"/>
                <a:cs typeface="+mn-cs"/>
              </a:rPr>
              <a:t> как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на мальчика</a:t>
            </a:r>
            <a:r>
              <a:rPr lang="ru-RU" sz="3200" b="1" dirty="0">
                <a:latin typeface="+mn-lt"/>
                <a:cs typeface="+mn-cs"/>
              </a:rPr>
              <a:t>, так и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на тележку.</a:t>
            </a:r>
          </a:p>
        </p:txBody>
      </p:sp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285750" y="4143375"/>
            <a:ext cx="8572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3200" b="1">
                <a:latin typeface="Calibri" pitchFamily="34" charset="0"/>
              </a:rPr>
              <a:t>При этом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сила трения, действующая на мальчика 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не должна превышать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силу трения, действующую на тележку</a:t>
            </a:r>
            <a:r>
              <a:rPr lang="ru-RU" sz="3200" b="1">
                <a:latin typeface="Calibri" pitchFamily="34" charset="0"/>
              </a:rPr>
              <a:t>.</a:t>
            </a:r>
            <a:endParaRPr lang="ru-RU" sz="32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7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000125"/>
          </a:xfrm>
        </p:spPr>
        <p:txBody>
          <a:bodyPr/>
          <a:lstStyle/>
          <a:p>
            <a:r>
              <a:rPr lang="ru-RU" smtClean="0"/>
              <a:t>Пояснение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2875" y="857250"/>
            <a:ext cx="4929188" cy="2643188"/>
          </a:xfrm>
        </p:spPr>
        <p:txBody>
          <a:bodyPr/>
          <a:lstStyle/>
          <a:p>
            <a:r>
              <a:rPr lang="ru-RU" sz="2800" b="0" smtClean="0"/>
              <a:t>Если мальчик будет идти по скользкому льду, то </a:t>
            </a:r>
            <a:r>
              <a:rPr lang="ru-RU" sz="2800" smtClean="0">
                <a:solidFill>
                  <a:srgbClr val="C00000"/>
                </a:solidFill>
              </a:rPr>
              <a:t>силы трения, действующей на мальчика со стороны льда будет недостаточно</a:t>
            </a:r>
            <a:r>
              <a:rPr lang="ru-RU" sz="2800" b="0" smtClean="0"/>
              <a:t>, чтобы сдвинуть тележку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25" y="857250"/>
            <a:ext cx="3895725" cy="2600325"/>
          </a:xfr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3714750"/>
            <a:ext cx="39624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214313" y="3643313"/>
            <a:ext cx="4714875" cy="27146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/>
              <a:t>То же самое будет с нагруженной тележкой, когда мальчик, даже упираясь ногами, </a:t>
            </a:r>
            <a:r>
              <a:rPr lang="ru-RU" sz="2800" b="1" smtClean="0">
                <a:solidFill>
                  <a:srgbClr val="C00000"/>
                </a:solidFill>
              </a:rPr>
              <a:t>не сможет создать достаточную силу</a:t>
            </a:r>
            <a:r>
              <a:rPr lang="ru-RU" sz="2800" smtClean="0"/>
              <a:t>, чтобы сдвинуть тележку с грузом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ru-RU" b="1" smtClean="0"/>
              <a:t>Примеры применения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00125"/>
            <a:ext cx="4643438" cy="1428750"/>
          </a:xfrm>
        </p:spPr>
        <p:txBody>
          <a:bodyPr/>
          <a:lstStyle/>
          <a:p>
            <a:r>
              <a:rPr lang="ru-RU" smtClean="0"/>
              <a:t>Обе партии действуют друг на друга (через канат) с </a:t>
            </a:r>
            <a:r>
              <a:rPr lang="ru-RU" b="1" smtClean="0">
                <a:solidFill>
                  <a:srgbClr val="C00000"/>
                </a:solidFill>
              </a:rPr>
              <a:t>одинаковыми силами</a:t>
            </a:r>
            <a:r>
              <a:rPr lang="ru-RU" smtClean="0"/>
              <a:t>.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1071563"/>
            <a:ext cx="4357687" cy="1330325"/>
          </a:xfr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2875" y="2357438"/>
            <a:ext cx="87868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Значит, 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выиграет</a:t>
            </a:r>
            <a:r>
              <a:rPr lang="ru-RU" sz="2800">
                <a:latin typeface="Calibri" pitchFamily="34" charset="0"/>
              </a:rPr>
              <a:t> (перетянет канат) не та партия, которая сильнее тянет, а та, которая 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сильнее упирается в Землю</a:t>
            </a:r>
            <a:r>
              <a:rPr lang="ru-RU" sz="2800">
                <a:latin typeface="Calibri" pitchFamily="34" charset="0"/>
              </a:rPr>
              <a:t>. </a:t>
            </a:r>
          </a:p>
        </p:txBody>
      </p:sp>
      <p:pic>
        <p:nvPicPr>
          <p:cNvPr id="48130" name="Picture 2" descr="Рис. 9.">
            <a:hlinkClick r:id="rId3" tooltip="Рис. 9.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357563"/>
            <a:ext cx="43243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0" y="3714750"/>
            <a:ext cx="48577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Лошадь везет сани: </a:t>
            </a:r>
            <a:r>
              <a:rPr lang="ru-RU" sz="2400" b="1">
                <a:latin typeface="Calibri" pitchFamily="34" charset="0"/>
              </a:rPr>
              <a:t>сани тянут лошадь назад с такой же по модулю силой </a:t>
            </a:r>
            <a:r>
              <a:rPr lang="ru-RU" sz="2400" b="1" i="1">
                <a:latin typeface="Calibri" pitchFamily="34" charset="0"/>
              </a:rPr>
              <a:t>F</a:t>
            </a:r>
            <a:r>
              <a:rPr lang="ru-RU" sz="2400" b="1" baseline="-25000">
                <a:latin typeface="Calibri" pitchFamily="34" charset="0"/>
              </a:rPr>
              <a:t>2</a:t>
            </a:r>
            <a:r>
              <a:rPr lang="ru-RU" sz="2400" b="1">
                <a:latin typeface="Calibri" pitchFamily="34" charset="0"/>
              </a:rPr>
              <a:t>, с какой лошадь тянет сани вперед </a:t>
            </a:r>
            <a:r>
              <a:rPr lang="ru-RU" sz="2400">
                <a:latin typeface="Calibri" pitchFamily="34" charset="0"/>
              </a:rPr>
              <a:t>(сила </a:t>
            </a:r>
            <a:r>
              <a:rPr lang="ru-RU" sz="2400" i="1">
                <a:latin typeface="Calibri" pitchFamily="34" charset="0"/>
              </a:rPr>
              <a:t>F</a:t>
            </a:r>
            <a:r>
              <a:rPr lang="ru-RU" sz="2400" baseline="-25000">
                <a:latin typeface="Calibri" pitchFamily="34" charset="0"/>
              </a:rPr>
              <a:t>1</a:t>
            </a:r>
            <a:r>
              <a:rPr lang="ru-RU" sz="2400">
                <a:latin typeface="Calibri" pitchFamily="34" charset="0"/>
              </a:rPr>
              <a:t>)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2875" y="5357813"/>
            <a:ext cx="87868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Во-первых, эти силы </a:t>
            </a: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приложены к разным телам</a:t>
            </a:r>
            <a:r>
              <a:rPr lang="ru-RU" sz="2800">
                <a:latin typeface="Calibri" pitchFamily="34" charset="0"/>
              </a:rPr>
              <a:t>, </a:t>
            </a:r>
          </a:p>
          <a:p>
            <a:pPr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а во-вторых, и на сани и на лошадь действуют еще и </a:t>
            </a: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силы со стороны дороги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143625" y="4286250"/>
            <a:ext cx="571500" cy="21431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>
            <a:off x="6715125" y="4500563"/>
            <a:ext cx="571500" cy="21431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286500" y="3571875"/>
            <a:ext cx="714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solidFill>
                  <a:srgbClr val="C00000"/>
                </a:solidFill>
                <a:latin typeface="Calibri" pitchFamily="34" charset="0"/>
              </a:rPr>
              <a:t>F</a:t>
            </a:r>
            <a:r>
              <a:rPr lang="ru-RU" sz="3200" b="1" i="1" baseline="-25000">
                <a:solidFill>
                  <a:srgbClr val="C00000"/>
                </a:solidFill>
                <a:latin typeface="Calibri" pitchFamily="34" charset="0"/>
              </a:rPr>
              <a:t>2</a:t>
            </a:r>
            <a:endParaRPr lang="ru-RU" sz="3200" b="1" i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786563" y="4000500"/>
            <a:ext cx="928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solidFill>
                  <a:srgbClr val="C00000"/>
                </a:solidFill>
                <a:latin typeface="Calibri" pitchFamily="34" charset="0"/>
              </a:rPr>
              <a:t>F</a:t>
            </a:r>
            <a:r>
              <a:rPr lang="ru-RU" sz="3200" b="1" i="1" baseline="-2500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ru-RU" sz="3200" b="1" i="1">
              <a:solidFill>
                <a:srgbClr val="C00000"/>
              </a:solidFill>
              <a:latin typeface="Calibri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>
            <a:off x="5643563" y="5072063"/>
            <a:ext cx="357187" cy="158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>
            <a:off x="6500813" y="5072063"/>
            <a:ext cx="357187" cy="158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7858125" y="5072063"/>
            <a:ext cx="357188" cy="158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6" cstate="print"/>
          <a:srcRect l="53399" t="61667" r="15058" b="34166"/>
          <a:stretch>
            <a:fillRect/>
          </a:stretch>
        </p:blipFill>
        <p:spPr bwMode="auto">
          <a:xfrm>
            <a:off x="0" y="142852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3588737" y="240600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071802" y="2074867"/>
            <a:ext cx="989873" cy="1242788"/>
            <a:chOff x="10673" y="5875"/>
            <a:chExt cx="694" cy="708"/>
          </a:xfrm>
        </p:grpSpPr>
        <p:sp>
          <p:nvSpPr>
            <p:cNvPr id="5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4373915" y="2126530"/>
            <a:ext cx="1126802" cy="1302470"/>
            <a:chOff x="12057" y="5872"/>
            <a:chExt cx="790" cy="742"/>
          </a:xfrm>
        </p:grpSpPr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785794"/>
            <a:ext cx="30003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ружья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428736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пули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2"/>
          <p:cNvGrpSpPr>
            <a:grpSpLocks/>
          </p:cNvGrpSpPr>
          <p:nvPr/>
        </p:nvGrpSpPr>
        <p:grpSpPr bwMode="auto">
          <a:xfrm>
            <a:off x="0" y="1928802"/>
            <a:ext cx="1126802" cy="1302470"/>
            <a:chOff x="12057" y="5872"/>
            <a:chExt cx="790" cy="742"/>
          </a:xfrm>
        </p:grpSpPr>
        <p:grpSp>
          <p:nvGrpSpPr>
            <p:cNvPr id="17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9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857224" y="214311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352046"/>
            <a:ext cx="9144000" cy="584775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  ружьё инертнее пули в 100 раз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1" grpId="0"/>
      <p:bldP spid="2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357313"/>
            <a:ext cx="3357562" cy="714375"/>
          </a:xfrm>
        </p:spPr>
        <p:txBody>
          <a:bodyPr/>
          <a:lstStyle/>
          <a:p>
            <a:pPr marL="514350" indent="-514350">
              <a:buFont typeface="Arial" charset="0"/>
              <a:buNone/>
            </a:pPr>
            <a:r>
              <a:rPr lang="ru-RU" smtClean="0"/>
              <a:t>Выделим </a:t>
            </a:r>
            <a:r>
              <a:rPr lang="ru-RU" b="1" smtClean="0">
                <a:solidFill>
                  <a:srgbClr val="C00000"/>
                </a:solidFill>
              </a:rPr>
              <a:t>пары сил</a:t>
            </a:r>
          </a:p>
        </p:txBody>
      </p:sp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37"/>
          </a:xfrm>
        </p:spPr>
        <p:txBody>
          <a:bodyPr/>
          <a:lstStyle/>
          <a:p>
            <a:r>
              <a:rPr lang="ru-RU" b="1" smtClean="0"/>
              <a:t>Случай системы связанных тел</a:t>
            </a:r>
            <a:endParaRPr lang="ru-RU" smtClean="0"/>
          </a:p>
        </p:txBody>
      </p:sp>
      <p:pic>
        <p:nvPicPr>
          <p:cNvPr id="27652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09975" y="1357313"/>
            <a:ext cx="5243513" cy="2286000"/>
          </a:xfrm>
        </p:spPr>
      </p:pic>
      <p:sp>
        <p:nvSpPr>
          <p:cNvPr id="9" name="Прямоугольная выноска 8"/>
          <p:cNvSpPr/>
          <p:nvPr/>
        </p:nvSpPr>
        <p:spPr>
          <a:xfrm>
            <a:off x="6357938" y="2571750"/>
            <a:ext cx="1357312" cy="642938"/>
          </a:xfrm>
          <a:prstGeom prst="wedgeRectCallout">
            <a:avLst>
              <a:gd name="adj1" fmla="val 51187"/>
              <a:gd name="adj2" fmla="val -13159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F = T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357688" y="1857375"/>
            <a:ext cx="357187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5500688" y="1857375"/>
            <a:ext cx="357187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ая выноска 17"/>
          <p:cNvSpPr/>
          <p:nvPr/>
        </p:nvSpPr>
        <p:spPr>
          <a:xfrm>
            <a:off x="3286125" y="2286000"/>
            <a:ext cx="2000250" cy="642938"/>
          </a:xfrm>
          <a:prstGeom prst="wedgeRectCallout">
            <a:avLst>
              <a:gd name="adj1" fmla="val 35591"/>
              <a:gd name="adj2" fmla="val -9310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F</a:t>
            </a:r>
            <a:r>
              <a:rPr lang="en-US" sz="3600" b="1" i="1" baseline="-25000" dirty="0">
                <a:solidFill>
                  <a:srgbClr val="C00000"/>
                </a:solidFill>
              </a:rPr>
              <a:t>21</a:t>
            </a:r>
            <a:r>
              <a:rPr lang="en-US" sz="3600" b="1" i="1" dirty="0">
                <a:solidFill>
                  <a:srgbClr val="C00000"/>
                </a:solidFill>
              </a:rPr>
              <a:t> = F</a:t>
            </a:r>
            <a:r>
              <a:rPr lang="en-US" sz="3600" b="1" i="1" baseline="-25000" dirty="0">
                <a:solidFill>
                  <a:srgbClr val="C00000"/>
                </a:solidFill>
              </a:rPr>
              <a:t>12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3000375" y="3071813"/>
            <a:ext cx="2714625" cy="642937"/>
          </a:xfrm>
          <a:prstGeom prst="wedgeRectCallout">
            <a:avLst>
              <a:gd name="adj1" fmla="val 14628"/>
              <a:gd name="adj2" fmla="val -81394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F</a:t>
            </a:r>
            <a:r>
              <a:rPr lang="en-US" sz="3600" b="1" i="1" baseline="-25000" dirty="0">
                <a:solidFill>
                  <a:srgbClr val="C00000"/>
                </a:solidFill>
              </a:rPr>
              <a:t>12</a:t>
            </a:r>
            <a:r>
              <a:rPr lang="en-US" sz="3600" b="1" i="1" dirty="0">
                <a:solidFill>
                  <a:srgbClr val="C00000"/>
                </a:solidFill>
              </a:rPr>
              <a:t> = </a:t>
            </a:r>
            <a:r>
              <a:rPr lang="el-GR" sz="3600" b="1" i="1" dirty="0">
                <a:solidFill>
                  <a:srgbClr val="C00000"/>
                </a:solidFill>
              </a:rPr>
              <a:t>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1</a:t>
            </a:r>
            <a:r>
              <a:rPr lang="en-US" sz="3600" b="1" i="1" dirty="0">
                <a:solidFill>
                  <a:srgbClr val="C00000"/>
                </a:solidFill>
              </a:rPr>
              <a:t>g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357188" y="3071813"/>
            <a:ext cx="2571750" cy="642937"/>
          </a:xfrm>
          <a:prstGeom prst="wedgeRectCallout">
            <a:avLst>
              <a:gd name="adj1" fmla="val 66826"/>
              <a:gd name="adj2" fmla="val -98126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F</a:t>
            </a:r>
            <a:r>
              <a:rPr lang="en-US" sz="3600" b="1" i="1" baseline="-25000" dirty="0">
                <a:solidFill>
                  <a:srgbClr val="C00000"/>
                </a:solidFill>
              </a:rPr>
              <a:t>21</a:t>
            </a:r>
            <a:r>
              <a:rPr lang="en-US" sz="3600" b="1" i="1" dirty="0">
                <a:solidFill>
                  <a:srgbClr val="C00000"/>
                </a:solidFill>
              </a:rPr>
              <a:t> = </a:t>
            </a:r>
            <a:r>
              <a:rPr lang="el-GR" sz="3600" b="1" i="1" dirty="0">
                <a:solidFill>
                  <a:srgbClr val="C00000"/>
                </a:solidFill>
              </a:rPr>
              <a:t>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2</a:t>
            </a:r>
            <a:r>
              <a:rPr lang="en-US" sz="3600" b="1" i="1" dirty="0">
                <a:solidFill>
                  <a:srgbClr val="C00000"/>
                </a:solidFill>
              </a:rPr>
              <a:t>g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4286250" y="3714750"/>
            <a:ext cx="4857750" cy="642938"/>
          </a:xfrm>
          <a:prstGeom prst="wedgeRectCallout">
            <a:avLst>
              <a:gd name="adj1" fmla="val -41648"/>
              <a:gd name="adj2" fmla="val -76375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</a:rPr>
              <a:t>Где </a:t>
            </a:r>
            <a:r>
              <a:rPr lang="el-GR" sz="2800" b="1" i="1" dirty="0">
                <a:solidFill>
                  <a:srgbClr val="C00000"/>
                </a:solidFill>
              </a:rPr>
              <a:t>μ</a:t>
            </a:r>
            <a:r>
              <a:rPr lang="ru-RU" sz="2800" dirty="0">
                <a:solidFill>
                  <a:schemeClr val="tx1"/>
                </a:solidFill>
              </a:rPr>
              <a:t> – коэффициент трения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214313" y="4071938"/>
            <a:ext cx="4429125" cy="642937"/>
          </a:xfrm>
          <a:prstGeom prst="wedgeRectCallout">
            <a:avLst>
              <a:gd name="adj1" fmla="val 12812"/>
              <a:gd name="adj2" fmla="val -12991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F = </a:t>
            </a:r>
            <a:r>
              <a:rPr lang="el-GR" sz="3600" b="1" i="1" dirty="0">
                <a:solidFill>
                  <a:srgbClr val="C00000"/>
                </a:solidFill>
              </a:rPr>
              <a:t>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1</a:t>
            </a:r>
            <a:r>
              <a:rPr lang="en-US" sz="3600" b="1" i="1" dirty="0">
                <a:solidFill>
                  <a:srgbClr val="C00000"/>
                </a:solidFill>
              </a:rPr>
              <a:t>g +</a:t>
            </a:r>
            <a:r>
              <a:rPr lang="el-GR" sz="3600" b="1" i="1" dirty="0">
                <a:solidFill>
                  <a:srgbClr val="C00000"/>
                </a:solidFill>
              </a:rPr>
              <a:t> 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2</a:t>
            </a:r>
            <a:r>
              <a:rPr lang="en-US" sz="3600" b="1" i="1" dirty="0">
                <a:solidFill>
                  <a:srgbClr val="C00000"/>
                </a:solidFill>
              </a:rPr>
              <a:t>g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2143125" y="4714875"/>
            <a:ext cx="5500688" cy="642938"/>
          </a:xfrm>
          <a:prstGeom prst="wedgeRectCallout">
            <a:avLst>
              <a:gd name="adj1" fmla="val 4055"/>
              <a:gd name="adj2" fmla="val -76375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T = F = </a:t>
            </a:r>
            <a:r>
              <a:rPr lang="el-GR" sz="3600" b="1" i="1" dirty="0">
                <a:solidFill>
                  <a:srgbClr val="C00000"/>
                </a:solidFill>
              </a:rPr>
              <a:t>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1</a:t>
            </a:r>
            <a:r>
              <a:rPr lang="en-US" sz="3600" b="1" i="1" dirty="0">
                <a:solidFill>
                  <a:srgbClr val="C00000"/>
                </a:solidFill>
              </a:rPr>
              <a:t>g +</a:t>
            </a:r>
            <a:r>
              <a:rPr lang="el-GR" sz="3600" b="1" i="1" dirty="0">
                <a:solidFill>
                  <a:srgbClr val="C00000"/>
                </a:solidFill>
              </a:rPr>
              <a:t> 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2</a:t>
            </a:r>
            <a:r>
              <a:rPr lang="en-US" sz="3600" b="1" i="1" dirty="0">
                <a:solidFill>
                  <a:srgbClr val="C00000"/>
                </a:solidFill>
              </a:rPr>
              <a:t>g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500813" y="1857375"/>
            <a:ext cx="642937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7894638" y="2320925"/>
            <a:ext cx="642938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одержимое 2"/>
          <p:cNvSpPr txBox="1">
            <a:spLocks/>
          </p:cNvSpPr>
          <p:nvPr/>
        </p:nvSpPr>
        <p:spPr>
          <a:xfrm>
            <a:off x="214313" y="5214938"/>
            <a:ext cx="8715375" cy="100012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514350" indent="-51435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latin typeface="+mn-lt"/>
                <a:cs typeface="+mn-cs"/>
              </a:rPr>
              <a:t>При этом система движется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+mn-cs"/>
              </a:rPr>
              <a:t>с ускорением</a:t>
            </a:r>
          </a:p>
          <a:p>
            <a:pPr marL="514350" indent="-51435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latin typeface="+mn-lt"/>
                <a:cs typeface="+mn-cs"/>
              </a:rPr>
              <a:t>Поэтому по </a:t>
            </a:r>
            <a:r>
              <a:rPr lang="en-US" sz="2800" dirty="0">
                <a:latin typeface="+mn-lt"/>
                <a:cs typeface="+mn-cs"/>
              </a:rPr>
              <a:t>II</a:t>
            </a:r>
            <a:r>
              <a:rPr lang="ru-RU" sz="2800" dirty="0">
                <a:latin typeface="+mn-lt"/>
                <a:cs typeface="+mn-cs"/>
              </a:rPr>
              <a:t> закону Ньютона: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643563" y="3000375"/>
            <a:ext cx="714375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1428750"/>
            <a:ext cx="1357312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ая выноска 31"/>
          <p:cNvSpPr/>
          <p:nvPr/>
        </p:nvSpPr>
        <p:spPr>
          <a:xfrm>
            <a:off x="214313" y="6072188"/>
            <a:ext cx="2714625" cy="642937"/>
          </a:xfrm>
          <a:prstGeom prst="wedgeRectCallout">
            <a:avLst>
              <a:gd name="adj1" fmla="val 60723"/>
              <a:gd name="adj2" fmla="val -5295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mg - T = ma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3500438" y="6072188"/>
            <a:ext cx="5500687" cy="642937"/>
          </a:xfrm>
          <a:prstGeom prst="wedgeRectCallout">
            <a:avLst>
              <a:gd name="adj1" fmla="val 4055"/>
              <a:gd name="adj2" fmla="val -76375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mg – (</a:t>
            </a:r>
            <a:r>
              <a:rPr lang="el-GR" sz="3600" b="1" i="1" dirty="0">
                <a:solidFill>
                  <a:srgbClr val="C00000"/>
                </a:solidFill>
              </a:rPr>
              <a:t>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1</a:t>
            </a:r>
            <a:r>
              <a:rPr lang="en-US" sz="3600" b="1" i="1" dirty="0">
                <a:solidFill>
                  <a:srgbClr val="C00000"/>
                </a:solidFill>
              </a:rPr>
              <a:t>g +</a:t>
            </a:r>
            <a:r>
              <a:rPr lang="el-GR" sz="3600" b="1" i="1" dirty="0">
                <a:solidFill>
                  <a:srgbClr val="C00000"/>
                </a:solidFill>
              </a:rPr>
              <a:t> μ∙</a:t>
            </a:r>
            <a:r>
              <a:rPr lang="en-US" sz="3600" b="1" i="1" dirty="0">
                <a:solidFill>
                  <a:srgbClr val="C00000"/>
                </a:solidFill>
              </a:rPr>
              <a:t>m</a:t>
            </a:r>
            <a:r>
              <a:rPr lang="en-US" sz="3600" b="1" i="1" baseline="-25000" dirty="0">
                <a:solidFill>
                  <a:srgbClr val="C00000"/>
                </a:solidFill>
              </a:rPr>
              <a:t>2</a:t>
            </a:r>
            <a:r>
              <a:rPr lang="en-US" sz="3600" b="1" i="1" dirty="0">
                <a:solidFill>
                  <a:srgbClr val="C00000"/>
                </a:solidFill>
              </a:rPr>
              <a:t>g) = ma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  <p:bldP spid="18" grpId="0" animBg="1"/>
      <p:bldP spid="19" grpId="0" animBg="1"/>
      <p:bldP spid="20" grpId="0" animBg="1"/>
      <p:bldP spid="23" grpId="0" animBg="1"/>
      <p:bldP spid="21" grpId="0" animBg="1"/>
      <p:bldP spid="22" grpId="0" animBg="1"/>
      <p:bldP spid="28" grpId="0" build="p"/>
      <p:bldP spid="32" grpId="0" animBg="1"/>
      <p:bldP spid="3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7143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Итоги:</a:t>
            </a:r>
            <a:endParaRPr lang="ru-RU" dirty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43438"/>
            <a:ext cx="25606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571500"/>
            <a:ext cx="8786812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71500"/>
            <a:ext cx="27432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25" y="4643438"/>
            <a:ext cx="24907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10100" y="4643438"/>
            <a:ext cx="4314825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63" y="142875"/>
            <a:ext cx="1571625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7" cstate="print"/>
          <a:srcRect l="49688" t="69167" r="5781" b="20000"/>
          <a:stretch>
            <a:fillRect/>
          </a:stretch>
        </p:blipFill>
        <p:spPr bwMode="auto">
          <a:xfrm>
            <a:off x="0" y="0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3588737" y="240600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071802" y="2074867"/>
            <a:ext cx="989873" cy="1242788"/>
            <a:chOff x="10673" y="5875"/>
            <a:chExt cx="694" cy="708"/>
          </a:xfrm>
        </p:grpSpPr>
        <p:sp>
          <p:nvSpPr>
            <p:cNvPr id="5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4373915" y="2126530"/>
            <a:ext cx="1126802" cy="1302470"/>
            <a:chOff x="12057" y="5872"/>
            <a:chExt cx="790" cy="742"/>
          </a:xfrm>
        </p:grpSpPr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957904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393803" y="210660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8"/>
          <p:cNvGrpSpPr>
            <a:grpSpLocks/>
          </p:cNvGrpSpPr>
          <p:nvPr/>
        </p:nvGrpSpPr>
        <p:grpSpPr bwMode="auto">
          <a:xfrm>
            <a:off x="4093659" y="730015"/>
            <a:ext cx="882088" cy="848126"/>
            <a:chOff x="9505" y="5780"/>
            <a:chExt cx="897" cy="487"/>
          </a:xfrm>
        </p:grpSpPr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Группа 19"/>
          <p:cNvGrpSpPr/>
          <p:nvPr/>
        </p:nvGrpSpPr>
        <p:grpSpPr>
          <a:xfrm>
            <a:off x="3500447" y="736456"/>
            <a:ext cx="928677" cy="1009564"/>
            <a:chOff x="3071802" y="863673"/>
            <a:chExt cx="928677" cy="1223878"/>
          </a:xfrm>
        </p:grpSpPr>
        <p:sp>
          <p:nvSpPr>
            <p:cNvPr id="45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Группа 18"/>
          <p:cNvGrpSpPr/>
          <p:nvPr/>
        </p:nvGrpSpPr>
        <p:grpSpPr>
          <a:xfrm>
            <a:off x="4643438" y="776362"/>
            <a:ext cx="928677" cy="1009564"/>
            <a:chOff x="4927604" y="863673"/>
            <a:chExt cx="928677" cy="1223878"/>
          </a:xfrm>
        </p:grpSpPr>
        <p:sp>
          <p:nvSpPr>
            <p:cNvPr id="50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Line 7"/>
          <p:cNvSpPr>
            <a:spLocks noChangeShapeType="1"/>
          </p:cNvSpPr>
          <p:nvPr/>
        </p:nvSpPr>
        <p:spPr bwMode="auto">
          <a:xfrm flipV="1">
            <a:off x="5000628" y="515701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5" name="Группа 48"/>
          <p:cNvGrpSpPr/>
          <p:nvPr/>
        </p:nvGrpSpPr>
        <p:grpSpPr>
          <a:xfrm>
            <a:off x="3574750" y="484169"/>
            <a:ext cx="854374" cy="531549"/>
            <a:chOff x="1785918" y="357166"/>
            <a:chExt cx="854374" cy="531549"/>
          </a:xfrm>
        </p:grpSpPr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58" name="Группа 51"/>
          <p:cNvGrpSpPr/>
          <p:nvPr/>
        </p:nvGrpSpPr>
        <p:grpSpPr>
          <a:xfrm>
            <a:off x="4893682" y="574273"/>
            <a:ext cx="964202" cy="798684"/>
            <a:chOff x="6036690" y="129986"/>
            <a:chExt cx="964202" cy="798684"/>
          </a:xfrm>
        </p:grpSpPr>
        <p:sp>
          <p:nvSpPr>
            <p:cNvPr id="59" name="Text Box 28"/>
            <p:cNvSpPr txBox="1">
              <a:spLocks noChangeArrowheads="1"/>
            </p:cNvSpPr>
            <p:nvPr/>
          </p:nvSpPr>
          <p:spPr bwMode="auto">
            <a:xfrm>
              <a:off x="6036690" y="129986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9"/>
            <p:cNvSpPr>
              <a:spLocks noChangeShapeType="1"/>
            </p:cNvSpPr>
            <p:nvPr/>
          </p:nvSpPr>
          <p:spPr bwMode="auto">
            <a:xfrm flipV="1">
              <a:off x="6179859" y="214290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0" y="1500174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Group 22"/>
          <p:cNvGrpSpPr>
            <a:grpSpLocks/>
          </p:cNvGrpSpPr>
          <p:nvPr/>
        </p:nvGrpSpPr>
        <p:grpSpPr bwMode="auto">
          <a:xfrm>
            <a:off x="0" y="1928802"/>
            <a:ext cx="1126802" cy="1302470"/>
            <a:chOff x="12057" y="5872"/>
            <a:chExt cx="790" cy="742"/>
          </a:xfrm>
        </p:grpSpPr>
        <p:grpSp>
          <p:nvGrpSpPr>
            <p:cNvPr id="63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65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4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57224" y="214311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4352046"/>
            <a:ext cx="9144000" cy="1077218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тело, имеющее ускорение 1м/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инертнее второго в 100 раз.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54" grpId="0" animBg="1"/>
      <p:bldP spid="61" grpId="0"/>
      <p:bldP spid="67" grpId="0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/>
          <p:cNvCxnSpPr/>
          <p:nvPr/>
        </p:nvCxnSpPr>
        <p:spPr>
          <a:xfrm>
            <a:off x="1571625" y="2159024"/>
            <a:ext cx="3286125" cy="1588"/>
          </a:xfrm>
          <a:prstGeom prst="line">
            <a:avLst/>
          </a:prstGeom>
          <a:ln w="34925" cmpd="sng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1071538" y="1618952"/>
            <a:ext cx="1143008" cy="765965"/>
            <a:chOff x="785786" y="2591597"/>
            <a:chExt cx="1143008" cy="765965"/>
          </a:xfrm>
          <a:noFill/>
        </p:grpSpPr>
        <p:grpSp>
          <p:nvGrpSpPr>
            <p:cNvPr id="3" name="Группа 11"/>
            <p:cNvGrpSpPr/>
            <p:nvPr/>
          </p:nvGrpSpPr>
          <p:grpSpPr>
            <a:xfrm>
              <a:off x="785786" y="2786058"/>
              <a:ext cx="1143008" cy="571504"/>
              <a:chOff x="1500166" y="1500174"/>
              <a:chExt cx="2500330" cy="1258588"/>
            </a:xfrm>
            <a:grpFill/>
          </p:grpSpPr>
          <p:sp>
            <p:nvSpPr>
              <p:cNvPr id="11" name="Овал 10"/>
              <p:cNvSpPr/>
              <p:nvPr/>
            </p:nvSpPr>
            <p:spPr>
              <a:xfrm>
                <a:off x="1785918" y="2258696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143240" y="2214554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с одним вырезанным углом 9"/>
              <p:cNvSpPr/>
              <p:nvPr/>
            </p:nvSpPr>
            <p:spPr>
              <a:xfrm>
                <a:off x="1500166" y="1500174"/>
                <a:ext cx="2500330" cy="857256"/>
              </a:xfrm>
              <a:prstGeom prst="snip1Rect">
                <a:avLst>
                  <a:gd name="adj" fmla="val 50000"/>
                </a:avLst>
              </a:prstGeom>
              <a:solidFill>
                <a:srgbClr val="FFFF00">
                  <a:alpha val="66000"/>
                </a:srgbClr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70016" y="2591597"/>
              <a:ext cx="571504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1571625" y="2171724"/>
            <a:ext cx="641350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1051719" y="1601018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1643063" y="3000399"/>
            <a:ext cx="714375" cy="461963"/>
            <a:chOff x="2714612" y="4429132"/>
            <a:chExt cx="714380" cy="461665"/>
          </a:xfrm>
        </p:grpSpPr>
        <p:sp>
          <p:nvSpPr>
            <p:cNvPr id="18475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1655763" y="1000149"/>
            <a:ext cx="714375" cy="461963"/>
            <a:chOff x="3357554" y="2143116"/>
            <a:chExt cx="714380" cy="461665"/>
          </a:xfrm>
        </p:grpSpPr>
        <p:sp>
          <p:nvSpPr>
            <p:cNvPr id="18473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112713" y="1885974"/>
            <a:ext cx="785812" cy="461963"/>
            <a:chOff x="2000232" y="2528824"/>
            <a:chExt cx="571504" cy="46166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000232" y="2570072"/>
              <a:ext cx="428339" cy="1587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72" name="TextBox 25"/>
            <p:cNvSpPr txBox="1">
              <a:spLocks noChangeArrowheads="1"/>
            </p:cNvSpPr>
            <p:nvPr/>
          </p:nvSpPr>
          <p:spPr bwMode="auto">
            <a:xfrm>
              <a:off x="2000232" y="2528824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flipV="1">
            <a:off x="1040859" y="2143140"/>
            <a:ext cx="500066" cy="28380"/>
          </a:xfrm>
          <a:prstGeom prst="line">
            <a:avLst/>
          </a:prstGeom>
          <a:ln w="635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1069976" y="2652736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2071688" y="1500212"/>
            <a:ext cx="1643062" cy="584200"/>
            <a:chOff x="3286116" y="1785926"/>
            <a:chExt cx="1643074" cy="584775"/>
          </a:xfrm>
        </p:grpSpPr>
        <p:sp>
          <p:nvSpPr>
            <p:cNvPr id="18469" name="TextBox 28"/>
            <p:cNvSpPr txBox="1">
              <a:spLocks noChangeArrowheads="1"/>
            </p:cNvSpPr>
            <p:nvPr/>
          </p:nvSpPr>
          <p:spPr bwMode="auto">
            <a:xfrm>
              <a:off x="3286116" y="1785926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верёвки</a:t>
              </a:r>
              <a:r>
                <a:rPr lang="en-US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/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14704" y="1857433"/>
              <a:ext cx="428628" cy="15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403648" y="5733256"/>
            <a:ext cx="6215063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тела!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214687" y="908720"/>
            <a:ext cx="5929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Мальчик за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двигает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машинку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07504" y="2852936"/>
            <a:ext cx="135731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2973" y="836712"/>
            <a:ext cx="1320675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57188" y="2457450"/>
            <a:ext cx="3286125" cy="1588"/>
          </a:xfrm>
          <a:prstGeom prst="line">
            <a:avLst/>
          </a:prstGeom>
          <a:ln w="82550" cmpd="thinThick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0175" y="2286024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715321" y="1609636"/>
            <a:ext cx="1504751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6009308" y="1648221"/>
            <a:ext cx="3171204" cy="14927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Машинка,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равномерно</a:t>
            </a:r>
            <a:endParaRPr lang="ru-RU" sz="2800" dirty="0">
              <a:solidFill>
                <a:srgbClr val="000000"/>
              </a:solidFill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AutoNum type="arabicPeriod"/>
              <a:defRPr/>
            </a:pP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/>
            </a:pP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3571875" y="3140968"/>
            <a:ext cx="55721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643313" y="4221088"/>
            <a:ext cx="467310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60588" y="3030562"/>
            <a:ext cx="928687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/>
          </a:p>
        </p:txBody>
      </p:sp>
      <p:sp>
        <p:nvSpPr>
          <p:cNvPr id="58" name="TextBox 57"/>
          <p:cNvSpPr txBox="1"/>
          <p:nvPr/>
        </p:nvSpPr>
        <p:spPr>
          <a:xfrm>
            <a:off x="2000250" y="1071587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4625" y="1500212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=10Н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2844" y="1457338"/>
            <a:ext cx="827087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=10Н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571875" y="3645024"/>
            <a:ext cx="4816549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736975" y="4705325"/>
            <a:ext cx="4579441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10Н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10Н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одержимое 36"/>
          <p:cNvSpPr txBox="1">
            <a:spLocks/>
          </p:cNvSpPr>
          <p:nvPr/>
        </p:nvSpPr>
        <p:spPr>
          <a:xfrm>
            <a:off x="0" y="5157192"/>
            <a:ext cx="9144000" cy="6429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РАВНОМЕРНО,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необходимо…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сил =0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0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505075" lvl="0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1. П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ервый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з-н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Ньютона. (…и пример)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95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3784E-6 L -0.01319 -0.24329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00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"/>
                            </p:stCondLst>
                            <p:childTnLst>
                              <p:par>
                                <p:cTn id="1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/>
      <p:bldP spid="35" grpId="0" animBg="1"/>
      <p:bldP spid="36" grpId="0" animBg="1"/>
      <p:bldP spid="36" grpId="1" animBg="1"/>
      <p:bldP spid="39" grpId="0"/>
      <p:bldP spid="40" grpId="0" animBg="1"/>
      <p:bldP spid="42" grpId="0" animBg="1"/>
      <p:bldP spid="44" grpId="0"/>
      <p:bldP spid="54" grpId="0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дополнительные вопросы.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>
                <a:latin typeface="Times New Roman"/>
                <a:ea typeface="Times New Roman"/>
              </a:rPr>
              <a:t>Как выгоднее колоть дрова, топором вперед или поленом?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/>
                <a:ea typeface="Times New Roman"/>
              </a:rPr>
              <a:t>Почему удары о массивную  наковальню меньше сотрясают здание, чем о легкую?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>
                <a:solidFill>
                  <a:srgbClr val="0000FF"/>
                </a:solidFill>
                <a:latin typeface="Times New Roman"/>
                <a:ea typeface="Times New Roman"/>
              </a:rPr>
              <a:t>Можно ли расколоть кирпич на ладони?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/>
                <a:ea typeface="Times New Roman"/>
              </a:rPr>
              <a:t>Как двигается поезд если мячик покатился вперед ( назад, вправо, влево)?</a:t>
            </a:r>
          </a:p>
        </p:txBody>
      </p:sp>
    </p:spTree>
    <p:extLst>
      <p:ext uri="{BB962C8B-B14F-4D97-AF65-F5344CB8AC3E}">
        <p14:creationId xmlns="" xmlns:p14="http://schemas.microsoft.com/office/powerpoint/2010/main" val="48445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3447</TotalTime>
  <Words>3033</Words>
  <Application>Microsoft Office PowerPoint</Application>
  <PresentationFormat>Экран (4:3)</PresentationFormat>
  <Paragraphs>614</Paragraphs>
  <Slides>61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3" baseType="lpstr">
      <vt:lpstr>new_year4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Ускорение обратно пропорционально массе</vt:lpstr>
      <vt:lpstr>Ускорение прямо пропорциональным силе</vt:lpstr>
      <vt:lpstr>Слайд 14</vt:lpstr>
      <vt:lpstr>Слайд 15</vt:lpstr>
      <vt:lpstr>Слайд 16</vt:lpstr>
      <vt:lpstr>Слайд 17</vt:lpstr>
      <vt:lpstr>Слайд 18</vt:lpstr>
      <vt:lpstr>Домашнее задание.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Домашнее задание.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Решение задач</vt:lpstr>
      <vt:lpstr>Слайд 38</vt:lpstr>
      <vt:lpstr>Слайд 39</vt:lpstr>
      <vt:lpstr>Второй закон Ньютона </vt:lpstr>
      <vt:lpstr>Сила – причина ускорения</vt:lpstr>
      <vt:lpstr>Слайд 42</vt:lpstr>
      <vt:lpstr>Второй закон Ньютона</vt:lpstr>
      <vt:lpstr>Алгоритм решения задач динамики </vt:lpstr>
      <vt:lpstr>Рассмотрим более сложный пример</vt:lpstr>
      <vt:lpstr>1. Автомобиль массой 1 т поднимается по шоссе с уклоном 300 под действием силы тяги 7 кН. Найти ускорение автомобиля, считая, что сила сопротивления зависит от скорости движения. Коэффициент сопротивления равен 0,1. Ускорение свободного падения принять равным 10 м/с2 </vt:lpstr>
      <vt:lpstr>Третий закон Ньютона </vt:lpstr>
      <vt:lpstr>В инерциальных системах отсчета все силы возникают только парами</vt:lpstr>
      <vt:lpstr>Слайд 49</vt:lpstr>
      <vt:lpstr>Тела действуют друг на друга с силами,  протиположно направленными</vt:lpstr>
      <vt:lpstr>Вывод</vt:lpstr>
      <vt:lpstr>Силы взаимодействия на примере динамометра</vt:lpstr>
      <vt:lpstr>Слайд 53</vt:lpstr>
      <vt:lpstr>Слайд 54</vt:lpstr>
      <vt:lpstr>Слайд 55</vt:lpstr>
      <vt:lpstr>Обратите внимание</vt:lpstr>
      <vt:lpstr>Слайд 57</vt:lpstr>
      <vt:lpstr>Пояснение </vt:lpstr>
      <vt:lpstr>Примеры применения</vt:lpstr>
      <vt:lpstr>Случай системы связанных тел</vt:lpstr>
      <vt:lpstr>Итоги: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Student3</cp:lastModifiedBy>
  <cp:revision>294</cp:revision>
  <dcterms:created xsi:type="dcterms:W3CDTF">2008-12-14T04:17:18Z</dcterms:created>
  <dcterms:modified xsi:type="dcterms:W3CDTF">2018-10-18T06:25:25Z</dcterms:modified>
</cp:coreProperties>
</file>