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6"/>
  </p:notesMasterIdLst>
  <p:sldIdLst>
    <p:sldId id="320" r:id="rId2"/>
    <p:sldId id="316" r:id="rId3"/>
    <p:sldId id="345" r:id="rId4"/>
    <p:sldId id="346" r:id="rId5"/>
    <p:sldId id="343" r:id="rId6"/>
    <p:sldId id="347" r:id="rId7"/>
    <p:sldId id="334" r:id="rId8"/>
    <p:sldId id="331" r:id="rId9"/>
    <p:sldId id="348" r:id="rId10"/>
    <p:sldId id="350" r:id="rId11"/>
    <p:sldId id="342" r:id="rId12"/>
    <p:sldId id="344" r:id="rId13"/>
    <p:sldId id="351" r:id="rId14"/>
    <p:sldId id="34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00000"/>
    <a:srgbClr val="006600"/>
    <a:srgbClr val="220FB1"/>
    <a:srgbClr val="0014AC"/>
    <a:srgbClr val="66CCFF"/>
    <a:srgbClr val="365D21"/>
    <a:srgbClr val="2923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39" d="100"/>
          <a:sy n="39" d="100"/>
        </p:scale>
        <p:origin x="-2874" y="-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11.08.2020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6322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A3820B-7150-4465-9329-879E122C3E8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10.wav"/><Relationship Id="rId7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6.wav"/><Relationship Id="rId4" Type="http://schemas.openxmlformats.org/officeDocument/2006/relationships/audio" Target="../media/audio4.wav"/><Relationship Id="rId9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9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4.wav"/><Relationship Id="rId7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2.wav"/><Relationship Id="rId4" Type="http://schemas.openxmlformats.org/officeDocument/2006/relationships/audio" Target="../media/audio7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audio" Target="../media/audio7.wav"/><Relationship Id="rId7" Type="http://schemas.openxmlformats.org/officeDocument/2006/relationships/audio" Target="../media/audio5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4.wav"/><Relationship Id="rId4" Type="http://schemas.openxmlformats.org/officeDocument/2006/relationships/audio" Target="../media/audio10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2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-24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14546" y="785794"/>
            <a:ext cx="4643470" cy="114300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 СР№5 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500"/>
                            </p:stCondLst>
                            <p:childTnLst>
                              <p:par>
                                <p:cTn id="6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72396" y="6273225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в2,з№1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Тело массой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2кг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подвешенное на пружине, совершает колебания. Наибольшее значение скорости тела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6м/с,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наибольшее отклонение его от положения равновесия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 см.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Определить жесткость пружины.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95364" y="4214818"/>
            <a:ext cx="157160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ЗСЭ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572264" y="4071942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4552950" y="3857628"/>
            <a:ext cx="1214751" cy="1286421"/>
            <a:chOff x="9757" y="3014"/>
            <a:chExt cx="445" cy="917"/>
          </a:xfrm>
        </p:grpSpPr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444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981446" y="428989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grpSp>
        <p:nvGrpSpPr>
          <p:cNvPr id="11" name="Group 3"/>
          <p:cNvGrpSpPr>
            <a:grpSpLocks/>
          </p:cNvGrpSpPr>
          <p:nvPr/>
        </p:nvGrpSpPr>
        <p:grpSpPr bwMode="auto">
          <a:xfrm>
            <a:off x="2891066" y="3933056"/>
            <a:ext cx="1134986" cy="1214150"/>
            <a:chOff x="9757" y="3119"/>
            <a:chExt cx="544" cy="814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9758" y="3119"/>
              <a:ext cx="54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6308894" y="2363781"/>
            <a:ext cx="2143141" cy="987429"/>
            <a:chOff x="1087" y="2097"/>
            <a:chExt cx="1641" cy="542"/>
          </a:xfrm>
        </p:grpSpPr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H="1">
              <a:off x="1829" y="2338"/>
              <a:ext cx="39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2243" y="2109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1869" y="2097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2640" y="2098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Oval 16"/>
            <p:cNvSpPr>
              <a:spLocks noChangeArrowheads="1"/>
            </p:cNvSpPr>
            <p:nvPr/>
          </p:nvSpPr>
          <p:spPr bwMode="auto">
            <a:xfrm>
              <a:off x="2576" y="2247"/>
              <a:ext cx="152" cy="161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 flipH="1">
              <a:off x="1844" y="2604"/>
              <a:ext cx="39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2244" y="2580"/>
              <a:ext cx="39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 flipH="1">
              <a:off x="2270" y="2344"/>
              <a:ext cx="3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4" name="Group 20"/>
            <p:cNvGrpSpPr>
              <a:grpSpLocks/>
            </p:cNvGrpSpPr>
            <p:nvPr/>
          </p:nvGrpSpPr>
          <p:grpSpPr bwMode="auto">
            <a:xfrm>
              <a:off x="1087" y="2178"/>
              <a:ext cx="868" cy="368"/>
              <a:chOff x="1087" y="2178"/>
              <a:chExt cx="868" cy="368"/>
            </a:xfrm>
          </p:grpSpPr>
          <p:sp>
            <p:nvSpPr>
              <p:cNvPr id="25" name="Oval 21"/>
              <p:cNvSpPr>
                <a:spLocks noChangeArrowheads="1"/>
              </p:cNvSpPr>
              <p:nvPr/>
            </p:nvSpPr>
            <p:spPr bwMode="auto">
              <a:xfrm>
                <a:off x="1802" y="2260"/>
                <a:ext cx="153" cy="161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6" name="Group 22"/>
              <p:cNvGrpSpPr>
                <a:grpSpLocks/>
              </p:cNvGrpSpPr>
              <p:nvPr/>
            </p:nvGrpSpPr>
            <p:grpSpPr bwMode="auto">
              <a:xfrm>
                <a:off x="1151" y="2236"/>
                <a:ext cx="638" cy="229"/>
                <a:chOff x="8905" y="7356"/>
                <a:chExt cx="887" cy="229"/>
              </a:xfrm>
            </p:grpSpPr>
            <p:grpSp>
              <p:nvGrpSpPr>
                <p:cNvPr id="29" name="Group 23"/>
                <p:cNvGrpSpPr>
                  <a:grpSpLocks/>
                </p:cNvGrpSpPr>
                <p:nvPr/>
              </p:nvGrpSpPr>
              <p:grpSpPr bwMode="auto">
                <a:xfrm>
                  <a:off x="8905" y="7356"/>
                  <a:ext cx="299" cy="213"/>
                  <a:chOff x="8905" y="7356"/>
                  <a:chExt cx="299" cy="213"/>
                </a:xfrm>
              </p:grpSpPr>
              <p:sp>
                <p:nvSpPr>
                  <p:cNvPr id="42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3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4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0" name="Group 27"/>
                <p:cNvGrpSpPr>
                  <a:grpSpLocks/>
                </p:cNvGrpSpPr>
                <p:nvPr/>
              </p:nvGrpSpPr>
              <p:grpSpPr bwMode="auto">
                <a:xfrm>
                  <a:off x="9095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39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0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1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1" name="Group 31"/>
                <p:cNvGrpSpPr>
                  <a:grpSpLocks/>
                </p:cNvGrpSpPr>
                <p:nvPr/>
              </p:nvGrpSpPr>
              <p:grpSpPr bwMode="auto">
                <a:xfrm>
                  <a:off x="9297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36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7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8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2" name="Group 35"/>
                <p:cNvGrpSpPr>
                  <a:grpSpLocks/>
                </p:cNvGrpSpPr>
                <p:nvPr/>
              </p:nvGrpSpPr>
              <p:grpSpPr bwMode="auto">
                <a:xfrm>
                  <a:off x="9493" y="7372"/>
                  <a:ext cx="299" cy="213"/>
                  <a:chOff x="8905" y="7356"/>
                  <a:chExt cx="299" cy="213"/>
                </a:xfrm>
              </p:grpSpPr>
              <p:sp>
                <p:nvSpPr>
                  <p:cNvPr id="33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4" name="Line 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5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7" name="Line 39"/>
              <p:cNvSpPr>
                <a:spLocks noChangeShapeType="1"/>
              </p:cNvSpPr>
              <p:nvPr/>
            </p:nvSpPr>
            <p:spPr bwMode="auto">
              <a:xfrm>
                <a:off x="1124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Line 40"/>
              <p:cNvSpPr>
                <a:spLocks noChangeShapeType="1"/>
              </p:cNvSpPr>
              <p:nvPr/>
            </p:nvSpPr>
            <p:spPr bwMode="auto">
              <a:xfrm>
                <a:off x="1087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85736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7463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Определить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массу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груза, колеблющегося на невесомой пружине с жесткостью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16 Н/м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если амплитуда колебаний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2см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скорость в момент прохождения положения равновесия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0,5 м/с.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17463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19050" lvl="0" indent="0" algn="just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50674" y="3294970"/>
            <a:ext cx="1134986" cy="1214150"/>
            <a:chOff x="9757" y="3119"/>
            <a:chExt cx="544" cy="814"/>
          </a:xfrm>
        </p:grpSpPr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9758" y="3119"/>
              <a:ext cx="54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928621" y="3200400"/>
            <a:ext cx="1214751" cy="1286421"/>
            <a:chOff x="9757" y="3014"/>
            <a:chExt cx="445" cy="917"/>
          </a:xfrm>
        </p:grpSpPr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444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571736" y="35848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14282" y="2012943"/>
            <a:ext cx="3929090" cy="1201743"/>
            <a:chOff x="1087" y="2097"/>
            <a:chExt cx="1641" cy="542"/>
          </a:xfrm>
        </p:grpSpPr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H="1">
              <a:off x="1829" y="2338"/>
              <a:ext cx="39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2243" y="2109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1869" y="2097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2640" y="2098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Oval 16"/>
            <p:cNvSpPr>
              <a:spLocks noChangeArrowheads="1"/>
            </p:cNvSpPr>
            <p:nvPr/>
          </p:nvSpPr>
          <p:spPr bwMode="auto">
            <a:xfrm>
              <a:off x="2576" y="2247"/>
              <a:ext cx="152" cy="161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H="1">
              <a:off x="1844" y="2604"/>
              <a:ext cx="39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H="1">
              <a:off x="2244" y="2580"/>
              <a:ext cx="39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H="1">
              <a:off x="2270" y="2344"/>
              <a:ext cx="3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087" y="2178"/>
              <a:ext cx="868" cy="368"/>
              <a:chOff x="1087" y="2178"/>
              <a:chExt cx="868" cy="368"/>
            </a:xfrm>
          </p:grpSpPr>
          <p:sp>
            <p:nvSpPr>
              <p:cNvPr id="23573" name="Oval 21"/>
              <p:cNvSpPr>
                <a:spLocks noChangeArrowheads="1"/>
              </p:cNvSpPr>
              <p:nvPr/>
            </p:nvSpPr>
            <p:spPr bwMode="auto">
              <a:xfrm>
                <a:off x="1802" y="2260"/>
                <a:ext cx="153" cy="161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6" name="Group 22"/>
              <p:cNvGrpSpPr>
                <a:grpSpLocks/>
              </p:cNvGrpSpPr>
              <p:nvPr/>
            </p:nvGrpSpPr>
            <p:grpSpPr bwMode="auto">
              <a:xfrm>
                <a:off x="1151" y="2236"/>
                <a:ext cx="638" cy="229"/>
                <a:chOff x="8905" y="7356"/>
                <a:chExt cx="887" cy="229"/>
              </a:xfrm>
            </p:grpSpPr>
            <p:grpSp>
              <p:nvGrpSpPr>
                <p:cNvPr id="7" name="Group 23"/>
                <p:cNvGrpSpPr>
                  <a:grpSpLocks/>
                </p:cNvGrpSpPr>
                <p:nvPr/>
              </p:nvGrpSpPr>
              <p:grpSpPr bwMode="auto">
                <a:xfrm>
                  <a:off x="8905" y="7356"/>
                  <a:ext cx="299" cy="213"/>
                  <a:chOff x="8905" y="7356"/>
                  <a:chExt cx="299" cy="213"/>
                </a:xfrm>
              </p:grpSpPr>
              <p:sp>
                <p:nvSpPr>
                  <p:cNvPr id="23576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77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78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27"/>
                <p:cNvGrpSpPr>
                  <a:grpSpLocks/>
                </p:cNvGrpSpPr>
                <p:nvPr/>
              </p:nvGrpSpPr>
              <p:grpSpPr bwMode="auto">
                <a:xfrm>
                  <a:off x="9095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23580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1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31"/>
                <p:cNvGrpSpPr>
                  <a:grpSpLocks/>
                </p:cNvGrpSpPr>
                <p:nvPr/>
              </p:nvGrpSpPr>
              <p:grpSpPr bwMode="auto">
                <a:xfrm>
                  <a:off x="9297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23584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5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" name="Group 35"/>
                <p:cNvGrpSpPr>
                  <a:grpSpLocks/>
                </p:cNvGrpSpPr>
                <p:nvPr/>
              </p:nvGrpSpPr>
              <p:grpSpPr bwMode="auto">
                <a:xfrm>
                  <a:off x="9493" y="7372"/>
                  <a:ext cx="299" cy="213"/>
                  <a:chOff x="8905" y="7356"/>
                  <a:chExt cx="299" cy="213"/>
                </a:xfrm>
              </p:grpSpPr>
              <p:sp>
                <p:nvSpPr>
                  <p:cNvPr id="23588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9" name="Line 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0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3591" name="Line 39"/>
              <p:cNvSpPr>
                <a:spLocks noChangeShapeType="1"/>
              </p:cNvSpPr>
              <p:nvPr/>
            </p:nvSpPr>
            <p:spPr bwMode="auto">
              <a:xfrm>
                <a:off x="1124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92" name="Line 40"/>
              <p:cNvSpPr>
                <a:spLocks noChangeShapeType="1"/>
              </p:cNvSpPr>
              <p:nvPr/>
            </p:nvSpPr>
            <p:spPr bwMode="auto">
              <a:xfrm>
                <a:off x="1087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786586" y="1662104"/>
            <a:ext cx="1785275" cy="1286421"/>
            <a:chOff x="9757" y="3014"/>
            <a:chExt cx="654" cy="917"/>
          </a:xfrm>
        </p:grpSpPr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65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3600" dirty="0" smtClean="0">
                  <a:sym typeface="Symbol"/>
                </a:rPr>
                <a:t>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0,5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242370" y="203294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4643438" y="2971802"/>
            <a:ext cx="1926988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0,02</a:t>
            </a:r>
            <a:r>
              <a:rPr kumimoji="0" lang="en-US" sz="36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29388" y="296841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8" name="Text Box 9"/>
          <p:cNvSpPr txBox="1">
            <a:spLocks noChangeArrowheads="1"/>
          </p:cNvSpPr>
          <p:nvPr/>
        </p:nvSpPr>
        <p:spPr bwMode="auto">
          <a:xfrm>
            <a:off x="6786578" y="2947091"/>
            <a:ext cx="1782545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0,5</a:t>
            </a:r>
            <a:r>
              <a:rPr kumimoji="0" lang="en-US" sz="36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9"/>
          <p:cNvSpPr txBox="1">
            <a:spLocks noChangeArrowheads="1"/>
          </p:cNvSpPr>
          <p:nvPr/>
        </p:nvSpPr>
        <p:spPr bwMode="auto">
          <a:xfrm>
            <a:off x="6572264" y="3643314"/>
            <a:ext cx="928694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5214942" y="3643314"/>
            <a:ext cx="1571636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0,0256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0" y="3519490"/>
            <a:ext cx="157160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ЗСЭ</a:t>
            </a:r>
          </a:p>
        </p:txBody>
      </p:sp>
      <p:sp>
        <p:nvSpPr>
          <p:cNvPr id="63" name="Text Box 5"/>
          <p:cNvSpPr txBox="1">
            <a:spLocks noChangeArrowheads="1"/>
          </p:cNvSpPr>
          <p:nvPr/>
        </p:nvSpPr>
        <p:spPr bwMode="auto">
          <a:xfrm>
            <a:off x="0" y="4548200"/>
            <a:ext cx="9144000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: масса данного груза около 26гр.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4787634" y="1733542"/>
            <a:ext cx="1926988" cy="1214150"/>
            <a:chOff x="9708" y="3119"/>
            <a:chExt cx="667" cy="814"/>
          </a:xfrm>
        </p:grpSpPr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 Box 5"/>
            <p:cNvSpPr txBox="1">
              <a:spLocks noChangeArrowheads="1"/>
            </p:cNvSpPr>
            <p:nvPr/>
          </p:nvSpPr>
          <p:spPr bwMode="auto">
            <a:xfrm>
              <a:off x="9708" y="3119"/>
              <a:ext cx="667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16</a:t>
              </a:r>
              <a:r>
                <a:rPr lang="ru-RU" sz="3600" dirty="0" smtClean="0">
                  <a:sym typeface="Symbol"/>
                </a:rPr>
                <a:t>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0,02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7572396" y="6273225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в2,з№2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11" grpId="0"/>
      <p:bldP spid="50" grpId="0"/>
      <p:bldP spid="53" grpId="0"/>
      <p:bldP spid="55" grpId="0"/>
      <p:bldP spid="58" grpId="0"/>
      <p:bldP spid="60" grpId="0"/>
      <p:bldP spid="61" grpId="0"/>
      <p:bldP spid="62" grpId="0" animBg="1"/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-285784" y="0"/>
            <a:ext cx="9429784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spcAft>
                <a:spcPts val="100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Волна от парохода, плывущего по озеру, дошла до берега  через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минуту.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Расстояние между двумя соседними «горбами» волны оказалось равным </a:t>
            </a:r>
            <a:r>
              <a:rPr lang="ru-RU" sz="2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4 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время между двумя последовательными ударами о берег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- 2 с.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далеко от берега проходил пароход?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1619896"/>
            <a:ext cx="464347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Найдём скорость волны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8"/>
          <p:cNvGrpSpPr/>
          <p:nvPr/>
        </p:nvGrpSpPr>
        <p:grpSpPr>
          <a:xfrm>
            <a:off x="6572264" y="1643050"/>
            <a:ext cx="2643206" cy="2357454"/>
            <a:chOff x="6500794" y="1000108"/>
            <a:chExt cx="2643206" cy="2643206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9" cstate="print"/>
            <a:srcRect b="34977"/>
            <a:stretch>
              <a:fillRect/>
            </a:stretch>
          </p:blipFill>
          <p:spPr bwMode="auto">
            <a:xfrm>
              <a:off x="6500794" y="1000108"/>
              <a:ext cx="2643206" cy="1672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6858016" y="3143248"/>
              <a:ext cx="928694" cy="50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0" y="1500174"/>
            <a:ext cx="1785918" cy="188769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60c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500"/>
              </a:lnSpc>
            </a:pPr>
            <a:r>
              <a:rPr lang="el-GR" sz="3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=4м</a:t>
            </a:r>
          </a:p>
          <a:p>
            <a:pPr>
              <a:lnSpc>
                <a:spcPts val="3500"/>
              </a:lnSpc>
            </a:pP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500"/>
              </a:lnSpc>
            </a:pP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85918" y="2143116"/>
            <a:ext cx="1939955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5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749126" y="2169375"/>
            <a:ext cx="2323072" cy="830997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8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2м/с</a:t>
            </a:r>
            <a:endParaRPr lang="ru-RU" sz="4800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142976" y="3214686"/>
            <a:ext cx="514353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Найдём путь  волны за 60с.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286512" y="3143248"/>
            <a:ext cx="176041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42976" y="3643314"/>
            <a:ext cx="350046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2м/с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60с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=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438652" y="3605214"/>
            <a:ext cx="130356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120м</a:t>
            </a:r>
            <a:endParaRPr lang="ru-RU" sz="40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0" y="4229108"/>
            <a:ext cx="9144000" cy="7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пароход проходил в </a:t>
            </a:r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120м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от берега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72396" y="6273225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в2,з№3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3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3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3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3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3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3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3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3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3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3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3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3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3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3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3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 build="p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71472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14480" y="3827031"/>
            <a:ext cx="1357322" cy="959291"/>
            <a:chOff x="5608" y="6801"/>
            <a:chExt cx="666" cy="635"/>
          </a:xfrm>
        </p:grpSpPr>
        <p:sp>
          <p:nvSpPr>
            <p:cNvPr id="26648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142872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285748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9"/>
          <p:cNvSpPr>
            <a:spLocks noChangeArrowheads="1"/>
          </p:cNvSpPr>
          <p:nvPr/>
        </p:nvSpPr>
        <p:spPr bwMode="auto">
          <a:xfrm>
            <a:off x="214282" y="3126682"/>
            <a:ext cx="289411" cy="230879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Line 5"/>
          <p:cNvSpPr>
            <a:spLocks noChangeShapeType="1"/>
          </p:cNvSpPr>
          <p:nvPr/>
        </p:nvSpPr>
        <p:spPr bwMode="auto">
          <a:xfrm flipH="1">
            <a:off x="401649" y="278838"/>
            <a:ext cx="1829422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820139" y="261915"/>
            <a:ext cx="751597" cy="32438"/>
            <a:chOff x="10760" y="1635"/>
            <a:chExt cx="403" cy="23"/>
          </a:xfrm>
        </p:grpSpPr>
        <p:sp>
          <p:nvSpPr>
            <p:cNvPr id="75" name="Line 7"/>
            <p:cNvSpPr>
              <a:spLocks noChangeShapeType="1"/>
            </p:cNvSpPr>
            <p:nvPr/>
          </p:nvSpPr>
          <p:spPr bwMode="auto">
            <a:xfrm>
              <a:off x="10771" y="1658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8"/>
            <p:cNvSpPr>
              <a:spLocks noChangeShapeType="1"/>
            </p:cNvSpPr>
            <p:nvPr/>
          </p:nvSpPr>
          <p:spPr bwMode="auto">
            <a:xfrm>
              <a:off x="10760" y="1635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" name="Arc 11"/>
          <p:cNvSpPr>
            <a:spLocks/>
          </p:cNvSpPr>
          <p:nvPr/>
        </p:nvSpPr>
        <p:spPr bwMode="auto">
          <a:xfrm flipH="1" flipV="1">
            <a:off x="428596" y="3000372"/>
            <a:ext cx="1785950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stealth"/>
            <a:tailEnd type="non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Line 4"/>
          <p:cNvSpPr>
            <a:spLocks noChangeShapeType="1"/>
          </p:cNvSpPr>
          <p:nvPr/>
        </p:nvSpPr>
        <p:spPr bwMode="auto">
          <a:xfrm flipH="1">
            <a:off x="2174640" y="341400"/>
            <a:ext cx="45719" cy="3507351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142844" y="3786190"/>
            <a:ext cx="4464000" cy="1588"/>
          </a:xfrm>
          <a:prstGeom prst="line">
            <a:avLst/>
          </a:prstGeom>
          <a:ln w="349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285720" y="3213098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Line 5"/>
          <p:cNvSpPr>
            <a:spLocks noChangeShapeType="1"/>
          </p:cNvSpPr>
          <p:nvPr/>
        </p:nvSpPr>
        <p:spPr bwMode="auto">
          <a:xfrm>
            <a:off x="2272336" y="343518"/>
            <a:ext cx="1643074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Arc 11"/>
          <p:cNvSpPr>
            <a:spLocks/>
          </p:cNvSpPr>
          <p:nvPr/>
        </p:nvSpPr>
        <p:spPr bwMode="auto">
          <a:xfrm flipV="1">
            <a:off x="2214546" y="3000372"/>
            <a:ext cx="1643074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none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 Box 18"/>
          <p:cNvSpPr txBox="1">
            <a:spLocks noChangeArrowheads="1"/>
          </p:cNvSpPr>
          <p:nvPr/>
        </p:nvSpPr>
        <p:spPr bwMode="auto">
          <a:xfrm>
            <a:off x="3357554" y="2480163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847762" y="2333332"/>
            <a:ext cx="1357322" cy="959291"/>
            <a:chOff x="5608" y="6801"/>
            <a:chExt cx="666" cy="635"/>
          </a:xfrm>
        </p:grpSpPr>
        <p:sp>
          <p:nvSpPr>
            <p:cNvPr id="97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9" name="Text Box 18"/>
          <p:cNvSpPr txBox="1">
            <a:spLocks noChangeArrowheads="1"/>
          </p:cNvSpPr>
          <p:nvPr/>
        </p:nvSpPr>
        <p:spPr bwMode="auto">
          <a:xfrm>
            <a:off x="428596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0" y="485776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Шарик, подвешенный на длинной нити, отклонили от положения равновесия на малый угол и отпустили. Другой шарик свободно падает без начальной скорости из точки подвеса нити.  Какой из шариков быстрее достигнет положения равновесия первого шарика, если оба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начали движение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одновременно?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0" y="0"/>
            <a:ext cx="1785918" cy="584775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L=1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4786282" y="3714752"/>
            <a:ext cx="435771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1857356" y="2285992"/>
            <a:ext cx="2857520" cy="11430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7572396" y="6344687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в1,з№2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Группа 42"/>
          <p:cNvGrpSpPr/>
          <p:nvPr/>
        </p:nvGrpSpPr>
        <p:grpSpPr>
          <a:xfrm>
            <a:off x="5913451" y="444981"/>
            <a:ext cx="3087705" cy="769441"/>
            <a:chOff x="785786" y="2928934"/>
            <a:chExt cx="3087705" cy="769441"/>
          </a:xfrm>
          <a:solidFill>
            <a:srgbClr val="FFFF00"/>
          </a:solidFill>
        </p:grpSpPr>
        <p:sp>
          <p:nvSpPr>
            <p:cNvPr id="44" name="Rectangle 1"/>
            <p:cNvSpPr>
              <a:spLocks noChangeArrowheads="1"/>
            </p:cNvSpPr>
            <p:nvPr/>
          </p:nvSpPr>
          <p:spPr bwMode="auto">
            <a:xfrm>
              <a:off x="785786" y="2928934"/>
              <a:ext cx="3087705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614615" y="3000372"/>
              <a:ext cx="1116000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6715140" y="1357298"/>
            <a:ext cx="242889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lvl="0" indent="-514350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0y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gt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4232458" y="225048"/>
            <a:ext cx="285752" cy="285752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 стрелкой 48"/>
          <p:cNvCxnSpPr/>
          <p:nvPr/>
        </p:nvCxnSpPr>
        <p:spPr>
          <a:xfrm rot="5400000">
            <a:off x="2708577" y="2116032"/>
            <a:ext cx="3312000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20086 0.07986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40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86 0.07979 L 0.38993 0.0062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-370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/>
      <p:bldP spid="26642" grpId="1"/>
      <p:bldP spid="28" grpId="0"/>
      <p:bldP spid="29" grpId="0"/>
      <p:bldP spid="72" grpId="0" animBg="1"/>
      <p:bldP spid="72" grpId="1" animBg="1"/>
      <p:bldP spid="72" grpId="2" animBg="1"/>
      <p:bldP spid="73" grpId="0" animBg="1"/>
      <p:bldP spid="77" grpId="0" animBg="1"/>
      <p:bldP spid="78" grpId="0" animBg="1"/>
      <p:bldP spid="82" grpId="0" animBg="1"/>
      <p:bldP spid="83" grpId="0" animBg="1"/>
      <p:bldP spid="95" grpId="0"/>
      <p:bldP spid="99" grpId="0"/>
      <p:bldP spid="74" grpId="0" build="p" animBg="1"/>
      <p:bldP spid="84" grpId="0"/>
      <p:bldP spid="85" grpId="0" animBg="1"/>
      <p:bldP spid="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4"/>
          <p:cNvSpPr>
            <a:spLocks noChangeArrowheads="1" noChangeShapeType="1" noTextEdit="1"/>
          </p:cNvSpPr>
          <p:nvPr/>
        </p:nvSpPr>
        <p:spPr bwMode="gray">
          <a:xfrm>
            <a:off x="285720" y="1571612"/>
            <a:ext cx="7345362" cy="1085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>
              <a:defRPr/>
            </a:pPr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155C15"/>
                    </a:gs>
                    <a:gs pos="50000">
                      <a:srgbClr val="238623"/>
                    </a:gs>
                    <a:gs pos="100000">
                      <a:srgbClr val="2BA12B"/>
                    </a:gs>
                  </a:gsLst>
                  <a:lin ang="2700000" scaled="1"/>
                </a:gra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колебания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55C15"/>
                  </a:gs>
                  <a:gs pos="50000">
                    <a:srgbClr val="238623"/>
                  </a:gs>
                  <a:gs pos="100000">
                    <a:srgbClr val="2BA12B"/>
                  </a:gs>
                </a:gsLst>
                <a:lin ang="2700000" scaled="1"/>
              </a:gra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3357554" y="2714620"/>
            <a:ext cx="500066" cy="64294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и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526961"/>
            <a:ext cx="86439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самостоятельной работе №5</a:t>
            </a:r>
            <a:endParaRPr lang="ru-RU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500042"/>
            <a:ext cx="473931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№20-22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357158" y="3429000"/>
            <a:ext cx="6988190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14AC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ВОЛНЫ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28604"/>
            <a:ext cx="9144000" cy="470898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1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решения задач 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1.Что? Как?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(Движение какого тела  Вы описываете?)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Почему?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Расставить силы! </a:t>
            </a:r>
          </a:p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(Сила – действие другого тела.  </a:t>
            </a:r>
          </a:p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                           Сколько других тел, столько и сил!)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Записать уравнение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или 2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з-на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Ньютона.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Вспомнить вопрос задачи и выразить неизвестные!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 данные и найденное выносить на рисунок!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19050" algn="just">
              <a:lnSpc>
                <a:spcPct val="83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В1з№1.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Висящий на невесомой пружине груз совершает вертикальные колебания с амплитудой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4см.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Определить энергию гармонических колебаний груза, если для упругого удлинения пружины на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1 см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требуется сила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0,1Н.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19050" lvl="0" indent="0" algn="just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500034" y="4214818"/>
            <a:ext cx="157160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ЗСЭ</a:t>
            </a:r>
          </a:p>
        </p:txBody>
      </p:sp>
      <p:sp>
        <p:nvSpPr>
          <p:cNvPr id="82" name="Text Box 9"/>
          <p:cNvSpPr txBox="1">
            <a:spLocks noChangeArrowheads="1"/>
          </p:cNvSpPr>
          <p:nvPr/>
        </p:nvSpPr>
        <p:spPr bwMode="auto">
          <a:xfrm>
            <a:off x="5876934" y="4071942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500826" y="414338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85" name="Text Box 5"/>
          <p:cNvSpPr txBox="1">
            <a:spLocks noChangeArrowheads="1"/>
          </p:cNvSpPr>
          <p:nvPr/>
        </p:nvSpPr>
        <p:spPr bwMode="auto">
          <a:xfrm>
            <a:off x="0" y="5429264"/>
            <a:ext cx="9144000" cy="101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ru-RU" sz="4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" name="Group 11"/>
          <p:cNvGrpSpPr>
            <a:grpSpLocks/>
          </p:cNvGrpSpPr>
          <p:nvPr/>
        </p:nvGrpSpPr>
        <p:grpSpPr bwMode="auto">
          <a:xfrm rot="5400000">
            <a:off x="7351730" y="2220906"/>
            <a:ext cx="2143141" cy="987429"/>
            <a:chOff x="1087" y="2097"/>
            <a:chExt cx="1641" cy="542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 flipH="1">
              <a:off x="1829" y="2338"/>
              <a:ext cx="39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>
              <a:off x="2243" y="2109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Line 14"/>
            <p:cNvSpPr>
              <a:spLocks noChangeShapeType="1"/>
            </p:cNvSpPr>
            <p:nvPr/>
          </p:nvSpPr>
          <p:spPr bwMode="auto">
            <a:xfrm>
              <a:off x="1869" y="2097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Line 15"/>
            <p:cNvSpPr>
              <a:spLocks noChangeShapeType="1"/>
            </p:cNvSpPr>
            <p:nvPr/>
          </p:nvSpPr>
          <p:spPr bwMode="auto">
            <a:xfrm>
              <a:off x="2640" y="2098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Oval 16"/>
            <p:cNvSpPr>
              <a:spLocks noChangeArrowheads="1"/>
            </p:cNvSpPr>
            <p:nvPr/>
          </p:nvSpPr>
          <p:spPr bwMode="auto">
            <a:xfrm>
              <a:off x="2576" y="2247"/>
              <a:ext cx="152" cy="161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Line 17"/>
            <p:cNvSpPr>
              <a:spLocks noChangeShapeType="1"/>
            </p:cNvSpPr>
            <p:nvPr/>
          </p:nvSpPr>
          <p:spPr bwMode="auto">
            <a:xfrm flipH="1">
              <a:off x="1844" y="2604"/>
              <a:ext cx="39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Line 18"/>
            <p:cNvSpPr>
              <a:spLocks noChangeShapeType="1"/>
            </p:cNvSpPr>
            <p:nvPr/>
          </p:nvSpPr>
          <p:spPr bwMode="auto">
            <a:xfrm flipH="1">
              <a:off x="2244" y="2580"/>
              <a:ext cx="39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Line 19"/>
            <p:cNvSpPr>
              <a:spLocks noChangeShapeType="1"/>
            </p:cNvSpPr>
            <p:nvPr/>
          </p:nvSpPr>
          <p:spPr bwMode="auto">
            <a:xfrm flipH="1">
              <a:off x="2270" y="2344"/>
              <a:ext cx="3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2" name="Group 20"/>
            <p:cNvGrpSpPr>
              <a:grpSpLocks/>
            </p:cNvGrpSpPr>
            <p:nvPr/>
          </p:nvGrpSpPr>
          <p:grpSpPr bwMode="auto">
            <a:xfrm>
              <a:off x="1087" y="2178"/>
              <a:ext cx="868" cy="368"/>
              <a:chOff x="1087" y="2178"/>
              <a:chExt cx="868" cy="368"/>
            </a:xfrm>
          </p:grpSpPr>
          <p:sp>
            <p:nvSpPr>
              <p:cNvPr id="54" name="Oval 21"/>
              <p:cNvSpPr>
                <a:spLocks noChangeArrowheads="1"/>
              </p:cNvSpPr>
              <p:nvPr/>
            </p:nvSpPr>
            <p:spPr bwMode="auto">
              <a:xfrm>
                <a:off x="1802" y="2260"/>
                <a:ext cx="153" cy="161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56" name="Group 22"/>
              <p:cNvGrpSpPr>
                <a:grpSpLocks/>
              </p:cNvGrpSpPr>
              <p:nvPr/>
            </p:nvGrpSpPr>
            <p:grpSpPr bwMode="auto">
              <a:xfrm>
                <a:off x="1151" y="2236"/>
                <a:ext cx="638" cy="229"/>
                <a:chOff x="8905" y="7356"/>
                <a:chExt cx="887" cy="229"/>
              </a:xfrm>
            </p:grpSpPr>
            <p:grpSp>
              <p:nvGrpSpPr>
                <p:cNvPr id="62" name="Group 23"/>
                <p:cNvGrpSpPr>
                  <a:grpSpLocks/>
                </p:cNvGrpSpPr>
                <p:nvPr/>
              </p:nvGrpSpPr>
              <p:grpSpPr bwMode="auto">
                <a:xfrm>
                  <a:off x="8905" y="7356"/>
                  <a:ext cx="299" cy="213"/>
                  <a:chOff x="8905" y="7356"/>
                  <a:chExt cx="299" cy="213"/>
                </a:xfrm>
              </p:grpSpPr>
              <p:sp>
                <p:nvSpPr>
                  <p:cNvPr id="93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4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5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" name="Group 27"/>
                <p:cNvGrpSpPr>
                  <a:grpSpLocks/>
                </p:cNvGrpSpPr>
                <p:nvPr/>
              </p:nvGrpSpPr>
              <p:grpSpPr bwMode="auto">
                <a:xfrm>
                  <a:off x="9095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90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1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" name="Group 31"/>
                <p:cNvGrpSpPr>
                  <a:grpSpLocks/>
                </p:cNvGrpSpPr>
                <p:nvPr/>
              </p:nvGrpSpPr>
              <p:grpSpPr bwMode="auto">
                <a:xfrm>
                  <a:off x="9297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87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88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89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6" name="Group 35"/>
                <p:cNvGrpSpPr>
                  <a:grpSpLocks/>
                </p:cNvGrpSpPr>
                <p:nvPr/>
              </p:nvGrpSpPr>
              <p:grpSpPr bwMode="auto">
                <a:xfrm>
                  <a:off x="9493" y="7372"/>
                  <a:ext cx="299" cy="213"/>
                  <a:chOff x="8905" y="7356"/>
                  <a:chExt cx="299" cy="213"/>
                </a:xfrm>
              </p:grpSpPr>
              <p:sp>
                <p:nvSpPr>
                  <p:cNvPr id="68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78" name="Line 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86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60" name="Line 39"/>
              <p:cNvSpPr>
                <a:spLocks noChangeShapeType="1"/>
              </p:cNvSpPr>
              <p:nvPr/>
            </p:nvSpPr>
            <p:spPr bwMode="auto">
              <a:xfrm>
                <a:off x="1124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1" name="Line 40"/>
              <p:cNvSpPr>
                <a:spLocks noChangeShapeType="1"/>
              </p:cNvSpPr>
              <p:nvPr/>
            </p:nvSpPr>
            <p:spPr bwMode="auto">
              <a:xfrm>
                <a:off x="1087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96" name="Прямоугольник 95"/>
          <p:cNvSpPr/>
          <p:nvPr/>
        </p:nvSpPr>
        <p:spPr>
          <a:xfrm>
            <a:off x="0" y="1428736"/>
            <a:ext cx="1996059" cy="22467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1см,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=1Н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 - ?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m=100</a:t>
            </a:r>
            <a:r>
              <a:rPr lang="ru-RU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endParaRPr lang="ru-RU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785918" y="1571612"/>
            <a:ext cx="6072230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Из последнего условия задачи найду  жесткость пружины используя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Гука.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857620" y="3857628"/>
            <a:ext cx="1214751" cy="1286421"/>
            <a:chOff x="9757" y="3014"/>
            <a:chExt cx="445" cy="917"/>
          </a:xfrm>
        </p:grpSpPr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444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286116" y="428989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5214942" y="2357430"/>
            <a:ext cx="2643206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Δ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863056" y="2857496"/>
            <a:ext cx="3645048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0,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1H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l-GR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6273225"/>
            <a:ext cx="2786050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в1,з№1,стр.21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Group 3"/>
          <p:cNvGrpSpPr>
            <a:grpSpLocks/>
          </p:cNvGrpSpPr>
          <p:nvPr/>
        </p:nvGrpSpPr>
        <p:grpSpPr bwMode="auto">
          <a:xfrm>
            <a:off x="2195736" y="3933056"/>
            <a:ext cx="1134986" cy="1214150"/>
            <a:chOff x="9757" y="3119"/>
            <a:chExt cx="544" cy="814"/>
          </a:xfrm>
        </p:grpSpPr>
        <p:sp>
          <p:nvSpPr>
            <p:cNvPr id="53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 Box 5"/>
            <p:cNvSpPr txBox="1">
              <a:spLocks noChangeArrowheads="1"/>
            </p:cNvSpPr>
            <p:nvPr/>
          </p:nvSpPr>
          <p:spPr bwMode="auto">
            <a:xfrm>
              <a:off x="9758" y="3119"/>
              <a:ext cx="54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77" grpId="0" animBg="1"/>
      <p:bldP spid="82" grpId="0"/>
      <p:bldP spid="83" grpId="0"/>
      <p:bldP spid="85" grpId="0"/>
      <p:bldP spid="96" grpId="0" animBg="1"/>
      <p:bldP spid="97" grpId="0" animBg="1"/>
      <p:bldP spid="11" grpId="0"/>
      <p:bldP spid="98" grpId="0" animBg="1"/>
      <p:bldP spid="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071497" y="1700202"/>
            <a:ext cx="1214751" cy="1286421"/>
            <a:chOff x="9757" y="3014"/>
            <a:chExt cx="445" cy="917"/>
          </a:xfrm>
        </p:grpSpPr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444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00657" y="208468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24963" y="1604952"/>
            <a:ext cx="1042775" cy="1286421"/>
            <a:chOff x="9757" y="3014"/>
            <a:chExt cx="382" cy="917"/>
          </a:xfrm>
        </p:grpSpPr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365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sz="36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600" b="1" baseline="-25000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600" b="1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780755" y="197579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5281618" y="2834583"/>
            <a:ext cx="500066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24534" y="2850244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8" name="Text Box 9"/>
          <p:cNvSpPr txBox="1">
            <a:spLocks noChangeArrowheads="1"/>
          </p:cNvSpPr>
          <p:nvPr/>
        </p:nvSpPr>
        <p:spPr bwMode="auto">
          <a:xfrm>
            <a:off x="6081725" y="2752722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7463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Математический маятник, отклоняясь от положения равновесия, поднимается на высоту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10 см.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 какой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скоростью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шарик маятника проходит положение равновесия?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19050" lvl="0" indent="0" algn="just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428421" y="2057392"/>
            <a:ext cx="1285884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Group 4"/>
          <p:cNvGrpSpPr>
            <a:grpSpLocks/>
          </p:cNvGrpSpPr>
          <p:nvPr/>
        </p:nvGrpSpPr>
        <p:grpSpPr bwMode="auto">
          <a:xfrm>
            <a:off x="-32" y="1857364"/>
            <a:ext cx="3143272" cy="2286016"/>
            <a:chOff x="9102" y="2144"/>
            <a:chExt cx="2856" cy="2298"/>
          </a:xfrm>
        </p:grpSpPr>
        <p:grpSp>
          <p:nvGrpSpPr>
            <p:cNvPr id="64" name="Group 5"/>
            <p:cNvGrpSpPr>
              <a:grpSpLocks/>
            </p:cNvGrpSpPr>
            <p:nvPr/>
          </p:nvGrpSpPr>
          <p:grpSpPr bwMode="auto">
            <a:xfrm>
              <a:off x="10098" y="2144"/>
              <a:ext cx="491" cy="47"/>
              <a:chOff x="9957" y="2144"/>
              <a:chExt cx="491" cy="47"/>
            </a:xfrm>
          </p:grpSpPr>
          <p:sp>
            <p:nvSpPr>
              <p:cNvPr id="75" name="Line 6"/>
              <p:cNvSpPr>
                <a:spLocks noChangeShapeType="1"/>
              </p:cNvSpPr>
              <p:nvPr/>
            </p:nvSpPr>
            <p:spPr bwMode="auto">
              <a:xfrm>
                <a:off x="9957" y="2191"/>
                <a:ext cx="47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6" name="Line 7"/>
              <p:cNvSpPr>
                <a:spLocks noChangeShapeType="1"/>
              </p:cNvSpPr>
              <p:nvPr/>
            </p:nvSpPr>
            <p:spPr bwMode="auto">
              <a:xfrm>
                <a:off x="9973" y="2144"/>
                <a:ext cx="47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65" name="Oval 8"/>
            <p:cNvSpPr>
              <a:spLocks noChangeArrowheads="1"/>
            </p:cNvSpPr>
            <p:nvPr/>
          </p:nvSpPr>
          <p:spPr bwMode="auto">
            <a:xfrm>
              <a:off x="10221" y="4243"/>
              <a:ext cx="245" cy="19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6" name="Group 9"/>
            <p:cNvGrpSpPr>
              <a:grpSpLocks/>
            </p:cNvGrpSpPr>
            <p:nvPr/>
          </p:nvGrpSpPr>
          <p:grpSpPr bwMode="auto">
            <a:xfrm>
              <a:off x="9102" y="2221"/>
              <a:ext cx="1226" cy="1946"/>
              <a:chOff x="8946" y="2221"/>
              <a:chExt cx="1226" cy="1946"/>
            </a:xfrm>
          </p:grpSpPr>
          <p:sp>
            <p:nvSpPr>
              <p:cNvPr id="73" name="Line 10"/>
              <p:cNvSpPr>
                <a:spLocks noChangeShapeType="1"/>
              </p:cNvSpPr>
              <p:nvPr/>
            </p:nvSpPr>
            <p:spPr bwMode="auto">
              <a:xfrm flipH="1">
                <a:off x="9100" y="2221"/>
                <a:ext cx="1072" cy="180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4" name="Oval 11"/>
              <p:cNvSpPr>
                <a:spLocks noChangeArrowheads="1"/>
              </p:cNvSpPr>
              <p:nvPr/>
            </p:nvSpPr>
            <p:spPr bwMode="auto">
              <a:xfrm>
                <a:off x="8946" y="3968"/>
                <a:ext cx="245" cy="19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67" name="Line 12"/>
            <p:cNvSpPr>
              <a:spLocks noChangeShapeType="1"/>
            </p:cNvSpPr>
            <p:nvPr/>
          </p:nvSpPr>
          <p:spPr bwMode="auto">
            <a:xfrm rot="20685604" flipH="1">
              <a:off x="10073" y="2258"/>
              <a:ext cx="540" cy="20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8" name="Group 13"/>
            <p:cNvGrpSpPr>
              <a:grpSpLocks/>
            </p:cNvGrpSpPr>
            <p:nvPr/>
          </p:nvGrpSpPr>
          <p:grpSpPr bwMode="auto">
            <a:xfrm rot="-3857792">
              <a:off x="10372" y="2231"/>
              <a:ext cx="1226" cy="1946"/>
              <a:chOff x="8946" y="2221"/>
              <a:chExt cx="1226" cy="1946"/>
            </a:xfrm>
          </p:grpSpPr>
          <p:sp>
            <p:nvSpPr>
              <p:cNvPr id="71" name="Line 14"/>
              <p:cNvSpPr>
                <a:spLocks noChangeShapeType="1"/>
              </p:cNvSpPr>
              <p:nvPr/>
            </p:nvSpPr>
            <p:spPr bwMode="auto">
              <a:xfrm flipH="1">
                <a:off x="9100" y="2221"/>
                <a:ext cx="1072" cy="180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2" name="Oval 15"/>
              <p:cNvSpPr>
                <a:spLocks noChangeArrowheads="1"/>
              </p:cNvSpPr>
              <p:nvPr/>
            </p:nvSpPr>
            <p:spPr bwMode="auto">
              <a:xfrm>
                <a:off x="8946" y="3968"/>
                <a:ext cx="245" cy="19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69" name="Arc 16"/>
            <p:cNvSpPr>
              <a:spLocks/>
            </p:cNvSpPr>
            <p:nvPr/>
          </p:nvSpPr>
          <p:spPr bwMode="auto">
            <a:xfrm flipV="1">
              <a:off x="9179" y="3864"/>
              <a:ext cx="2405" cy="52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19 w 43200"/>
                <a:gd name="T1" fmla="*/ 25296 h 25296"/>
                <a:gd name="T2" fmla="*/ 43200 w 43200"/>
                <a:gd name="T3" fmla="*/ 21600 h 25296"/>
                <a:gd name="T4" fmla="*/ 21600 w 43200"/>
                <a:gd name="T5" fmla="*/ 21600 h 25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5296" fill="none" extrusionOk="0">
                  <a:moveTo>
                    <a:pt x="318" y="25296"/>
                  </a:moveTo>
                  <a:cubicBezTo>
                    <a:pt x="106" y="24075"/>
                    <a:pt x="0" y="2283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5296" stroke="0" extrusionOk="0">
                  <a:moveTo>
                    <a:pt x="318" y="25296"/>
                  </a:moveTo>
                  <a:cubicBezTo>
                    <a:pt x="106" y="24075"/>
                    <a:pt x="0" y="2283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Arc 17"/>
            <p:cNvSpPr>
              <a:spLocks/>
            </p:cNvSpPr>
            <p:nvPr/>
          </p:nvSpPr>
          <p:spPr bwMode="auto">
            <a:xfrm rot="-1681111" flipH="1" flipV="1">
              <a:off x="10117" y="2574"/>
              <a:ext cx="169" cy="24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0" y="2057392"/>
            <a:ext cx="157160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ЗСЭ</a:t>
            </a:r>
          </a:p>
        </p:txBody>
      </p:sp>
      <p:sp>
        <p:nvSpPr>
          <p:cNvPr id="79" name="Text Box 9"/>
          <p:cNvSpPr txBox="1">
            <a:spLocks noChangeArrowheads="1"/>
          </p:cNvSpPr>
          <p:nvPr/>
        </p:nvSpPr>
        <p:spPr bwMode="auto">
          <a:xfrm>
            <a:off x="3071802" y="1719252"/>
            <a:ext cx="500066" cy="609602"/>
          </a:xfrm>
          <a:prstGeom prst="rect">
            <a:avLst/>
          </a:prstGeom>
          <a:solidFill>
            <a:srgbClr val="FFFF00">
              <a:alpha val="68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1414440" y="2124066"/>
            <a:ext cx="500066" cy="609602"/>
          </a:xfrm>
          <a:prstGeom prst="rect">
            <a:avLst/>
          </a:prstGeom>
          <a:solidFill>
            <a:srgbClr val="FFFF00">
              <a:alpha val="68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 Box 5"/>
          <p:cNvSpPr txBox="1">
            <a:spLocks noChangeArrowheads="1"/>
          </p:cNvSpPr>
          <p:nvPr/>
        </p:nvSpPr>
        <p:spPr bwMode="auto">
          <a:xfrm>
            <a:off x="5221761" y="1971666"/>
            <a:ext cx="1712674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9,8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0,1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9"/>
          <p:cNvSpPr txBox="1">
            <a:spLocks noChangeArrowheads="1"/>
          </p:cNvSpPr>
          <p:nvPr/>
        </p:nvSpPr>
        <p:spPr bwMode="auto">
          <a:xfrm>
            <a:off x="5129216" y="3281362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681670" y="333851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6110298" y="3338512"/>
            <a:ext cx="1714512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1,41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 Box 5"/>
          <p:cNvSpPr txBox="1">
            <a:spLocks noChangeArrowheads="1"/>
          </p:cNvSpPr>
          <p:nvPr/>
        </p:nvSpPr>
        <p:spPr bwMode="auto">
          <a:xfrm>
            <a:off x="0" y="4229108"/>
            <a:ext cx="9144000" cy="101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: Положение равновесия шарик пройдёт со скоростью 1,41м/с.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6273225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в1,з№2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0" grpId="0"/>
      <p:bldP spid="53" grpId="0"/>
      <p:bldP spid="55" grpId="0"/>
      <p:bldP spid="58" grpId="0"/>
      <p:bldP spid="57" grpId="0"/>
      <p:bldP spid="59" grpId="0" animBg="1"/>
      <p:bldP spid="77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71472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14480" y="3827031"/>
            <a:ext cx="1357322" cy="959291"/>
            <a:chOff x="5608" y="6801"/>
            <a:chExt cx="666" cy="635"/>
          </a:xfrm>
        </p:grpSpPr>
        <p:sp>
          <p:nvSpPr>
            <p:cNvPr id="26648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142872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285748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9"/>
          <p:cNvSpPr>
            <a:spLocks noChangeArrowheads="1"/>
          </p:cNvSpPr>
          <p:nvPr/>
        </p:nvSpPr>
        <p:spPr bwMode="auto">
          <a:xfrm>
            <a:off x="214282" y="3126682"/>
            <a:ext cx="289411" cy="230879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Line 5"/>
          <p:cNvSpPr>
            <a:spLocks noChangeShapeType="1"/>
          </p:cNvSpPr>
          <p:nvPr/>
        </p:nvSpPr>
        <p:spPr bwMode="auto">
          <a:xfrm flipH="1">
            <a:off x="401649" y="278838"/>
            <a:ext cx="1829422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0139" y="261915"/>
            <a:ext cx="751597" cy="32438"/>
            <a:chOff x="10760" y="1635"/>
            <a:chExt cx="403" cy="23"/>
          </a:xfrm>
        </p:grpSpPr>
        <p:sp>
          <p:nvSpPr>
            <p:cNvPr id="75" name="Line 7"/>
            <p:cNvSpPr>
              <a:spLocks noChangeShapeType="1"/>
            </p:cNvSpPr>
            <p:nvPr/>
          </p:nvSpPr>
          <p:spPr bwMode="auto">
            <a:xfrm>
              <a:off x="10771" y="1658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8"/>
            <p:cNvSpPr>
              <a:spLocks noChangeShapeType="1"/>
            </p:cNvSpPr>
            <p:nvPr/>
          </p:nvSpPr>
          <p:spPr bwMode="auto">
            <a:xfrm>
              <a:off x="10760" y="1635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" name="Arc 11"/>
          <p:cNvSpPr>
            <a:spLocks/>
          </p:cNvSpPr>
          <p:nvPr/>
        </p:nvSpPr>
        <p:spPr bwMode="auto">
          <a:xfrm flipH="1" flipV="1">
            <a:off x="428596" y="3000372"/>
            <a:ext cx="1785950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stealth"/>
            <a:tailEnd type="non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Line 4"/>
          <p:cNvSpPr>
            <a:spLocks noChangeShapeType="1"/>
          </p:cNvSpPr>
          <p:nvPr/>
        </p:nvSpPr>
        <p:spPr bwMode="auto">
          <a:xfrm flipH="1">
            <a:off x="2174640" y="341400"/>
            <a:ext cx="45719" cy="3507351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142844" y="3786190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285720" y="3213098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Line 5"/>
          <p:cNvSpPr>
            <a:spLocks noChangeShapeType="1"/>
          </p:cNvSpPr>
          <p:nvPr/>
        </p:nvSpPr>
        <p:spPr bwMode="auto">
          <a:xfrm>
            <a:off x="2272336" y="343518"/>
            <a:ext cx="1643074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Arc 11"/>
          <p:cNvSpPr>
            <a:spLocks/>
          </p:cNvSpPr>
          <p:nvPr/>
        </p:nvSpPr>
        <p:spPr bwMode="auto">
          <a:xfrm flipV="1">
            <a:off x="2214546" y="3000372"/>
            <a:ext cx="1643074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none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 Box 18"/>
          <p:cNvSpPr txBox="1">
            <a:spLocks noChangeArrowheads="1"/>
          </p:cNvSpPr>
          <p:nvPr/>
        </p:nvSpPr>
        <p:spPr bwMode="auto">
          <a:xfrm>
            <a:off x="3714744" y="2480163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847762" y="2333332"/>
            <a:ext cx="1357322" cy="959291"/>
            <a:chOff x="5608" y="6801"/>
            <a:chExt cx="666" cy="635"/>
          </a:xfrm>
        </p:grpSpPr>
        <p:sp>
          <p:nvSpPr>
            <p:cNvPr id="97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9" name="Text Box 18"/>
          <p:cNvSpPr txBox="1">
            <a:spLocks noChangeArrowheads="1"/>
          </p:cNvSpPr>
          <p:nvPr/>
        </p:nvSpPr>
        <p:spPr bwMode="auto">
          <a:xfrm>
            <a:off x="428596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0" y="485776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Математический маятник, отклоняясь от положения равновесия, поднимается на высоту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10см.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 какой скоростью шарик маятника проходит положение равновесия?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Group 7"/>
          <p:cNvGrpSpPr>
            <a:grpSpLocks/>
          </p:cNvGrpSpPr>
          <p:nvPr/>
        </p:nvGrpSpPr>
        <p:grpSpPr bwMode="auto">
          <a:xfrm>
            <a:off x="6124805" y="1213885"/>
            <a:ext cx="1042775" cy="1286421"/>
            <a:chOff x="9757" y="3014"/>
            <a:chExt cx="382" cy="917"/>
          </a:xfrm>
        </p:grpSpPr>
        <p:sp>
          <p:nvSpPr>
            <p:cNvPr id="62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365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sz="36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600" b="1" baseline="-25000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600" b="1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5580597" y="158472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66" name="Text Box 5"/>
          <p:cNvSpPr txBox="1">
            <a:spLocks noChangeArrowheads="1"/>
          </p:cNvSpPr>
          <p:nvPr/>
        </p:nvSpPr>
        <p:spPr bwMode="auto">
          <a:xfrm>
            <a:off x="7272355" y="2082101"/>
            <a:ext cx="500066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715271" y="209776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68" name="Text Box 9"/>
          <p:cNvSpPr txBox="1">
            <a:spLocks noChangeArrowheads="1"/>
          </p:cNvSpPr>
          <p:nvPr/>
        </p:nvSpPr>
        <p:spPr bwMode="auto">
          <a:xfrm>
            <a:off x="8072462" y="2000240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5"/>
          <p:cNvSpPr txBox="1">
            <a:spLocks noChangeArrowheads="1"/>
          </p:cNvSpPr>
          <p:nvPr/>
        </p:nvSpPr>
        <p:spPr bwMode="auto">
          <a:xfrm>
            <a:off x="4021603" y="1580599"/>
            <a:ext cx="1712674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9,8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0,1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9"/>
          <p:cNvSpPr txBox="1">
            <a:spLocks noChangeArrowheads="1"/>
          </p:cNvSpPr>
          <p:nvPr/>
        </p:nvSpPr>
        <p:spPr bwMode="auto">
          <a:xfrm>
            <a:off x="5948372" y="2523612"/>
            <a:ext cx="1000132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5"/>
          <p:cNvSpPr txBox="1">
            <a:spLocks noChangeArrowheads="1"/>
          </p:cNvSpPr>
          <p:nvPr/>
        </p:nvSpPr>
        <p:spPr bwMode="auto">
          <a:xfrm>
            <a:off x="6929454" y="2580762"/>
            <a:ext cx="1714512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1,41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0" y="0"/>
            <a:ext cx="1785918" cy="107721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=0,1м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572264" y="263979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4786282" y="3071810"/>
            <a:ext cx="435771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: Положение равновесия шарик пройдёт со скоростью 1,41м/с.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1857356" y="2285992"/>
            <a:ext cx="2857520" cy="11430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 Box 5"/>
          <p:cNvSpPr txBox="1">
            <a:spLocks noChangeArrowheads="1"/>
          </p:cNvSpPr>
          <p:nvPr/>
        </p:nvSpPr>
        <p:spPr bwMode="auto">
          <a:xfrm>
            <a:off x="2428860" y="0"/>
            <a:ext cx="6715140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переходе из верхнего положения                 потенциальная энергия шарика переходит  в кинетическую.</a:t>
            </a:r>
            <a:r>
              <a:rPr lang="ru-RU" sz="2800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Запишем  ЗСЭ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72396" y="6344687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в1,з№2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20086 0.07986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40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86 0.07979 L 0.38993 0.0062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-37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/>
      <p:bldP spid="26642" grpId="1"/>
      <p:bldP spid="28" grpId="0"/>
      <p:bldP spid="29" grpId="0"/>
      <p:bldP spid="72" grpId="0" animBg="1"/>
      <p:bldP spid="72" grpId="1" animBg="1"/>
      <p:bldP spid="72" grpId="2" animBg="1"/>
      <p:bldP spid="73" grpId="0" animBg="1"/>
      <p:bldP spid="77" grpId="0" animBg="1"/>
      <p:bldP spid="78" grpId="0" animBg="1"/>
      <p:bldP spid="82" grpId="0" animBg="1"/>
      <p:bldP spid="83" grpId="0" animBg="1"/>
      <p:bldP spid="95" grpId="0"/>
      <p:bldP spid="99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4" grpId="0" build="p" animBg="1"/>
      <p:bldP spid="79" grpId="0"/>
      <p:bldP spid="84" grpId="0"/>
      <p:bldP spid="85" grpId="0" animBg="1"/>
      <p:bldP spid="86" grpId="0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214678" y="3000372"/>
            <a:ext cx="707035" cy="2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1"/>
          <p:cNvSpPr txBox="1">
            <a:spLocks noChangeArrowheads="1"/>
          </p:cNvSpPr>
          <p:nvPr/>
        </p:nvSpPr>
        <p:spPr bwMode="auto">
          <a:xfrm>
            <a:off x="-500002" y="0"/>
            <a:ext cx="9644034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17463" indent="-514350">
              <a:spcAft>
                <a:spcPts val="100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3.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Медный кубик, подвешенный к пружине, совершает вертикальные колебания с периодом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3с.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изменится период колебаний, если к пружине вместо него подвесить алюминиевый кубик, размер стороны которого втрое меньше?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Плотность меди -8900 кг/м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алюминия-2700 кг/м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1857364"/>
            <a:ext cx="1785918" cy="143885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endParaRPr lang="ru-RU" sz="3200" b="1" dirty="0" smtClean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500"/>
              </a:lnSpc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500"/>
              </a:lnSpc>
            </a:pP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11"/>
          <p:cNvGrpSpPr>
            <a:grpSpLocks/>
          </p:cNvGrpSpPr>
          <p:nvPr/>
        </p:nvGrpSpPr>
        <p:grpSpPr bwMode="auto">
          <a:xfrm rot="5400000">
            <a:off x="7351730" y="2363782"/>
            <a:ext cx="2143141" cy="987429"/>
            <a:chOff x="1087" y="2097"/>
            <a:chExt cx="1641" cy="542"/>
          </a:xfrm>
        </p:grpSpPr>
        <p:sp>
          <p:nvSpPr>
            <p:cNvPr id="43" name="Line 12"/>
            <p:cNvSpPr>
              <a:spLocks noChangeShapeType="1"/>
            </p:cNvSpPr>
            <p:nvPr/>
          </p:nvSpPr>
          <p:spPr bwMode="auto">
            <a:xfrm flipH="1">
              <a:off x="1829" y="2338"/>
              <a:ext cx="39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Line 13"/>
            <p:cNvSpPr>
              <a:spLocks noChangeShapeType="1"/>
            </p:cNvSpPr>
            <p:nvPr/>
          </p:nvSpPr>
          <p:spPr bwMode="auto">
            <a:xfrm>
              <a:off x="2243" y="2109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1869" y="2097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Line 15"/>
            <p:cNvSpPr>
              <a:spLocks noChangeShapeType="1"/>
            </p:cNvSpPr>
            <p:nvPr/>
          </p:nvSpPr>
          <p:spPr bwMode="auto">
            <a:xfrm>
              <a:off x="2640" y="2098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Oval 16"/>
            <p:cNvSpPr>
              <a:spLocks noChangeArrowheads="1"/>
            </p:cNvSpPr>
            <p:nvPr/>
          </p:nvSpPr>
          <p:spPr bwMode="auto">
            <a:xfrm>
              <a:off x="2576" y="2247"/>
              <a:ext cx="152" cy="161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H="1">
              <a:off x="1844" y="2604"/>
              <a:ext cx="39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Line 18"/>
            <p:cNvSpPr>
              <a:spLocks noChangeShapeType="1"/>
            </p:cNvSpPr>
            <p:nvPr/>
          </p:nvSpPr>
          <p:spPr bwMode="auto">
            <a:xfrm flipH="1">
              <a:off x="2244" y="2580"/>
              <a:ext cx="39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Line 19"/>
            <p:cNvSpPr>
              <a:spLocks noChangeShapeType="1"/>
            </p:cNvSpPr>
            <p:nvPr/>
          </p:nvSpPr>
          <p:spPr bwMode="auto">
            <a:xfrm flipH="1">
              <a:off x="2270" y="2344"/>
              <a:ext cx="3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1" name="Group 20"/>
            <p:cNvGrpSpPr>
              <a:grpSpLocks/>
            </p:cNvGrpSpPr>
            <p:nvPr/>
          </p:nvGrpSpPr>
          <p:grpSpPr bwMode="auto">
            <a:xfrm>
              <a:off x="1087" y="2178"/>
              <a:ext cx="868" cy="368"/>
              <a:chOff x="1087" y="2178"/>
              <a:chExt cx="868" cy="368"/>
            </a:xfrm>
          </p:grpSpPr>
          <p:sp>
            <p:nvSpPr>
              <p:cNvPr id="52" name="Oval 21"/>
              <p:cNvSpPr>
                <a:spLocks noChangeArrowheads="1"/>
              </p:cNvSpPr>
              <p:nvPr/>
            </p:nvSpPr>
            <p:spPr bwMode="auto">
              <a:xfrm>
                <a:off x="1802" y="2260"/>
                <a:ext cx="153" cy="161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53" name="Group 22"/>
              <p:cNvGrpSpPr>
                <a:grpSpLocks/>
              </p:cNvGrpSpPr>
              <p:nvPr/>
            </p:nvGrpSpPr>
            <p:grpSpPr bwMode="auto">
              <a:xfrm>
                <a:off x="1151" y="2236"/>
                <a:ext cx="638" cy="229"/>
                <a:chOff x="8905" y="7356"/>
                <a:chExt cx="887" cy="229"/>
              </a:xfrm>
            </p:grpSpPr>
            <p:grpSp>
              <p:nvGrpSpPr>
                <p:cNvPr id="56" name="Group 23"/>
                <p:cNvGrpSpPr>
                  <a:grpSpLocks/>
                </p:cNvGrpSpPr>
                <p:nvPr/>
              </p:nvGrpSpPr>
              <p:grpSpPr bwMode="auto">
                <a:xfrm>
                  <a:off x="8905" y="7356"/>
                  <a:ext cx="299" cy="213"/>
                  <a:chOff x="8905" y="7356"/>
                  <a:chExt cx="299" cy="213"/>
                </a:xfrm>
              </p:grpSpPr>
              <p:sp>
                <p:nvSpPr>
                  <p:cNvPr id="6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70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71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7" name="Group 27"/>
                <p:cNvGrpSpPr>
                  <a:grpSpLocks/>
                </p:cNvGrpSpPr>
                <p:nvPr/>
              </p:nvGrpSpPr>
              <p:grpSpPr bwMode="auto">
                <a:xfrm>
                  <a:off x="9095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66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7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8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8" name="Group 31"/>
                <p:cNvGrpSpPr>
                  <a:grpSpLocks/>
                </p:cNvGrpSpPr>
                <p:nvPr/>
              </p:nvGrpSpPr>
              <p:grpSpPr bwMode="auto">
                <a:xfrm>
                  <a:off x="9297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63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4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5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9" name="Group 35"/>
                <p:cNvGrpSpPr>
                  <a:grpSpLocks/>
                </p:cNvGrpSpPr>
                <p:nvPr/>
              </p:nvGrpSpPr>
              <p:grpSpPr bwMode="auto">
                <a:xfrm>
                  <a:off x="9493" y="7372"/>
                  <a:ext cx="299" cy="213"/>
                  <a:chOff x="8905" y="7356"/>
                  <a:chExt cx="299" cy="213"/>
                </a:xfrm>
              </p:grpSpPr>
              <p:sp>
                <p:nvSpPr>
                  <p:cNvPr id="60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1" name="Line 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2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54" name="Line 39"/>
              <p:cNvSpPr>
                <a:spLocks noChangeShapeType="1"/>
              </p:cNvSpPr>
              <p:nvPr/>
            </p:nvSpPr>
            <p:spPr bwMode="auto">
              <a:xfrm>
                <a:off x="1124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" name="Line 40"/>
              <p:cNvSpPr>
                <a:spLocks noChangeShapeType="1"/>
              </p:cNvSpPr>
              <p:nvPr/>
            </p:nvSpPr>
            <p:spPr bwMode="auto">
              <a:xfrm>
                <a:off x="1087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72" name="Прямоугольник 71"/>
          <p:cNvSpPr/>
          <p:nvPr/>
        </p:nvSpPr>
        <p:spPr>
          <a:xfrm>
            <a:off x="1804968" y="1800214"/>
            <a:ext cx="614366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1.Пусть объём медного кубика был 3см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тогда его масса масса26,7г. </a:t>
            </a:r>
          </a:p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Найдём жёсткость пружины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Rectangle 1"/>
          <p:cNvSpPr>
            <a:spLocks noChangeArrowheads="1"/>
          </p:cNvSpPr>
          <p:nvPr/>
        </p:nvSpPr>
        <p:spPr bwMode="auto">
          <a:xfrm>
            <a:off x="1500166" y="2928934"/>
            <a:ext cx="27254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2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4" name="Rectangle 1"/>
          <p:cNvSpPr>
            <a:spLocks noChangeArrowheads="1"/>
          </p:cNvSpPr>
          <p:nvPr/>
        </p:nvSpPr>
        <p:spPr bwMode="auto">
          <a:xfrm>
            <a:off x="4412927" y="2928934"/>
            <a:ext cx="275941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4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ru-RU" sz="4000" b="1" baseline="30000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5" name="Rectangle 1"/>
          <p:cNvSpPr>
            <a:spLocks noChangeArrowheads="1"/>
          </p:cNvSpPr>
          <p:nvPr/>
        </p:nvSpPr>
        <p:spPr bwMode="auto">
          <a:xfrm>
            <a:off x="5572132" y="3574549"/>
            <a:ext cx="252505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0,012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Н/м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0" y="4143380"/>
            <a:ext cx="9144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По условию объём алюминиевого кубика был 1см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тогда его масса 2,7г.  Найдём период колебаний такого маятника</a:t>
            </a:r>
          </a:p>
        </p:txBody>
      </p:sp>
      <p:sp>
        <p:nvSpPr>
          <p:cNvPr id="77" name="Rectangle 1"/>
          <p:cNvSpPr>
            <a:spLocks noChangeArrowheads="1"/>
          </p:cNvSpPr>
          <p:nvPr/>
        </p:nvSpPr>
        <p:spPr bwMode="auto">
          <a:xfrm>
            <a:off x="171450" y="4876810"/>
            <a:ext cx="27254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2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1857356" y="4962536"/>
            <a:ext cx="707035" cy="2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1"/>
          <p:cNvSpPr>
            <a:spLocks noChangeArrowheads="1"/>
          </p:cNvSpPr>
          <p:nvPr/>
        </p:nvSpPr>
        <p:spPr bwMode="auto">
          <a:xfrm>
            <a:off x="2986076" y="4895860"/>
            <a:ext cx="42530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6,28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0,0027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0,012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4695826" y="4962536"/>
            <a:ext cx="264320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1"/>
          <p:cNvSpPr>
            <a:spLocks noChangeArrowheads="1"/>
          </p:cNvSpPr>
          <p:nvPr/>
        </p:nvSpPr>
        <p:spPr bwMode="auto">
          <a:xfrm>
            <a:off x="7419994" y="4762510"/>
            <a:ext cx="10715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1с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3" name="Text Box 5"/>
          <p:cNvSpPr txBox="1">
            <a:spLocks noChangeArrowheads="1"/>
          </p:cNvSpPr>
          <p:nvPr/>
        </p:nvSpPr>
        <p:spPr bwMode="auto">
          <a:xfrm>
            <a:off x="0" y="5500702"/>
            <a:ext cx="9144000" cy="101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алюминиевый грузик  будет колебаться  в 3раза медленней.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572396" y="0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в1,з№3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3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3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3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3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3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3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3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3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3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build="p" animBg="1"/>
      <p:bldP spid="72" grpId="0" animBg="1"/>
      <p:bldP spid="73" grpId="0"/>
      <p:bldP spid="74" grpId="0" animBg="1"/>
      <p:bldP spid="75" grpId="0" animBg="1"/>
      <p:bldP spid="76" grpId="0" animBg="1"/>
      <p:bldP spid="77" grpId="0"/>
      <p:bldP spid="79" grpId="0"/>
      <p:bldP spid="82" grpId="0"/>
      <p:bldP spid="83" grpId="0"/>
      <p:bldP spid="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-357222" y="0"/>
            <a:ext cx="9501222" cy="185736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17463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4.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Через речку переброшен мост. Когда тепловоз стоит на нём неподвижно, он прогибается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на 0,1 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 какой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скорости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поезда, идущего по мосту, он начнет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раскачиваться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сильно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Длина рельса от стыка до стыка принять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 10 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введите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точностью до целых.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17463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19050" lvl="0" indent="0" algn="just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07450" y="1857364"/>
            <a:ext cx="2470548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0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400" b="1" baseline="-25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4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47005" y="1571612"/>
            <a:ext cx="4025589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400" b="1" baseline="-250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Гука)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5777476" y="2500306"/>
            <a:ext cx="2866490" cy="769441"/>
            <a:chOff x="71406" y="2928934"/>
            <a:chExt cx="2866490" cy="769441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71406" y="2928934"/>
              <a:ext cx="2866490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/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k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897262" y="3000372"/>
              <a:ext cx="707035" cy="232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 rot="20714847">
            <a:off x="63063" y="4471755"/>
            <a:ext cx="2117608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T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36012" y="2643182"/>
            <a:ext cx="2750368" cy="76944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</a:t>
            </a:r>
            <a:r>
              <a:rPr lang="en-US" sz="4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5913451" y="3357562"/>
            <a:ext cx="3087705" cy="769441"/>
            <a:chOff x="785786" y="2928934"/>
            <a:chExt cx="3087705" cy="769441"/>
          </a:xfrm>
          <a:solidFill>
            <a:srgbClr val="FFFF00"/>
          </a:solidFill>
        </p:grpSpPr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785786" y="2928934"/>
              <a:ext cx="3087705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614615" y="3000372"/>
              <a:ext cx="1116000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Прямоугольник 22"/>
          <p:cNvSpPr/>
          <p:nvPr/>
        </p:nvSpPr>
        <p:spPr>
          <a:xfrm>
            <a:off x="2143108" y="3429000"/>
            <a:ext cx="2735044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44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428728" y="5007130"/>
            <a:ext cx="3286148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10м =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0,628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2975923" y="4214818"/>
            <a:ext cx="3889206" cy="769441"/>
            <a:chOff x="71406" y="2928934"/>
            <a:chExt cx="3889206" cy="769441"/>
          </a:xfrm>
          <a:solidFill>
            <a:schemeClr val="bg2"/>
          </a:solidFill>
        </p:grpSpPr>
        <p:sp>
          <p:nvSpPr>
            <p:cNvPr id="53" name="Rectangle 1"/>
            <p:cNvSpPr>
              <a:spLocks noChangeArrowheads="1"/>
            </p:cNvSpPr>
            <p:nvPr/>
          </p:nvSpPr>
          <p:spPr bwMode="auto">
            <a:xfrm>
              <a:off x="71406" y="2928934"/>
              <a:ext cx="3889206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6,28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0,1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/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9,8</a:t>
              </a:r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>
              <a:off x="2312992" y="3000372"/>
              <a:ext cx="1473190" cy="1588"/>
            </a:xfrm>
            <a:prstGeom prst="line">
              <a:avLst/>
            </a:prstGeom>
            <a:grpFill/>
            <a:ln w="5715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1"/>
          <p:cNvSpPr>
            <a:spLocks noChangeArrowheads="1"/>
          </p:cNvSpPr>
          <p:nvPr/>
        </p:nvSpPr>
        <p:spPr bwMode="auto">
          <a:xfrm>
            <a:off x="6905013" y="4214818"/>
            <a:ext cx="2167581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0,628с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4714876" y="5000636"/>
            <a:ext cx="2000264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=16м/с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643702" y="5000636"/>
            <a:ext cx="250033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=57км/ч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 flipV="1">
            <a:off x="2714612" y="3000372"/>
            <a:ext cx="5072098" cy="71438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-32" y="1857364"/>
            <a:ext cx="2259227" cy="2571768"/>
            <a:chOff x="3168" y="5904"/>
            <a:chExt cx="1584" cy="1008"/>
          </a:xfrm>
        </p:grpSpPr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3168" y="6336"/>
              <a:ext cx="144" cy="144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8" name="Group 4"/>
            <p:cNvGrpSpPr>
              <a:grpSpLocks/>
            </p:cNvGrpSpPr>
            <p:nvPr/>
          </p:nvGrpSpPr>
          <p:grpSpPr bwMode="auto">
            <a:xfrm>
              <a:off x="3168" y="5904"/>
              <a:ext cx="1584" cy="1008"/>
              <a:chOff x="3168" y="5904"/>
              <a:chExt cx="1584" cy="1008"/>
            </a:xfrm>
          </p:grpSpPr>
          <p:sp>
            <p:nvSpPr>
              <p:cNvPr id="29" name="Oval 5"/>
              <p:cNvSpPr>
                <a:spLocks noChangeArrowheads="1"/>
              </p:cNvSpPr>
              <p:nvPr/>
            </p:nvSpPr>
            <p:spPr bwMode="auto">
              <a:xfrm>
                <a:off x="3888" y="6336"/>
                <a:ext cx="288" cy="1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0" name="Group 6"/>
              <p:cNvGrpSpPr>
                <a:grpSpLocks/>
              </p:cNvGrpSpPr>
              <p:nvPr/>
            </p:nvGrpSpPr>
            <p:grpSpPr bwMode="auto">
              <a:xfrm>
                <a:off x="3168" y="5904"/>
                <a:ext cx="1584" cy="1008"/>
                <a:chOff x="3168" y="5760"/>
                <a:chExt cx="1584" cy="1008"/>
              </a:xfrm>
            </p:grpSpPr>
            <p:sp>
              <p:nvSpPr>
                <p:cNvPr id="31" name="Rectangle 9"/>
                <p:cNvSpPr>
                  <a:spLocks noChangeArrowheads="1"/>
                </p:cNvSpPr>
                <p:nvPr/>
              </p:nvSpPr>
              <p:spPr bwMode="auto">
                <a:xfrm>
                  <a:off x="4608" y="6192"/>
                  <a:ext cx="144" cy="144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32" name="Group 11"/>
                <p:cNvGrpSpPr>
                  <a:grpSpLocks/>
                </p:cNvGrpSpPr>
                <p:nvPr/>
              </p:nvGrpSpPr>
              <p:grpSpPr bwMode="auto">
                <a:xfrm flipV="1">
                  <a:off x="3168" y="6048"/>
                  <a:ext cx="1584" cy="288"/>
                  <a:chOff x="3024" y="6048"/>
                  <a:chExt cx="1584" cy="288"/>
                </a:xfrm>
              </p:grpSpPr>
              <p:sp>
                <p:nvSpPr>
                  <p:cNvPr id="35" name="Arc 12"/>
                  <p:cNvSpPr>
                    <a:spLocks/>
                  </p:cNvSpPr>
                  <p:nvPr/>
                </p:nvSpPr>
                <p:spPr bwMode="auto">
                  <a:xfrm>
                    <a:off x="3744" y="6048"/>
                    <a:ext cx="864" cy="28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6" name="Arc 13"/>
                  <p:cNvSpPr>
                    <a:spLocks/>
                  </p:cNvSpPr>
                  <p:nvPr/>
                </p:nvSpPr>
                <p:spPr bwMode="auto">
                  <a:xfrm flipH="1">
                    <a:off x="3024" y="6048"/>
                    <a:ext cx="864" cy="28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3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032" y="5760"/>
                  <a:ext cx="0" cy="432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Line 15"/>
                <p:cNvSpPr>
                  <a:spLocks noChangeShapeType="1"/>
                </p:cNvSpPr>
                <p:nvPr/>
              </p:nvSpPr>
              <p:spPr bwMode="auto">
                <a:xfrm>
                  <a:off x="4032" y="6336"/>
                  <a:ext cx="0" cy="432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37" name="TextBox 36"/>
          <p:cNvSpPr txBox="1"/>
          <p:nvPr/>
        </p:nvSpPr>
        <p:spPr>
          <a:xfrm>
            <a:off x="7572396" y="6273225"/>
            <a:ext cx="1571604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в1,з№4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13" grpId="0" animBg="1"/>
      <p:bldP spid="14" grpId="0" animBg="1"/>
      <p:bldP spid="18" grpId="0" animBg="1"/>
      <p:bldP spid="18" grpId="1" animBg="1"/>
      <p:bldP spid="19" grpId="0" animBg="1"/>
      <p:bldP spid="23" grpId="0" animBg="1"/>
      <p:bldP spid="51" grpId="0" animBg="1"/>
      <p:bldP spid="58" grpId="0" animBg="1"/>
      <p:bldP spid="60" grpId="0" animBg="1"/>
      <p:bldP spid="61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28604"/>
            <a:ext cx="9144000" cy="470898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2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решения задач 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1.Что? Как?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(Движение какого тела  Вы описываете?)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Почему?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Расставить силы! </a:t>
            </a:r>
          </a:p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(Сила – действие другого тела.  </a:t>
            </a:r>
          </a:p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                           Сколько других тел, столько и сил!)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Записать уравнение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или 2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з-на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Ньютона.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Вспомнить вопрос задачи и выразить неизвестные!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 данные и найденное выносить на рисунок!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3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3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3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3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3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3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3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3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4295</TotalTime>
  <Words>928</Words>
  <Application>Microsoft Office PowerPoint</Application>
  <PresentationFormat>Экран (4:3)</PresentationFormat>
  <Paragraphs>177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Домашнее задание.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463</cp:revision>
  <dcterms:created xsi:type="dcterms:W3CDTF">2009-11-04T14:29:22Z</dcterms:created>
  <dcterms:modified xsi:type="dcterms:W3CDTF">2020-08-11T13:49:41Z</dcterms:modified>
</cp:coreProperties>
</file>