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theme/themeOverride1.xml" ContentType="application/vnd.openxmlformats-officedocument.themeOverride+xml"/>
  <Default Extension="wav" ContentType="audio/wav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1" r:id="rId1"/>
  </p:sldMasterIdLst>
  <p:notesMasterIdLst>
    <p:notesMasterId r:id="rId16"/>
  </p:notesMasterIdLst>
  <p:sldIdLst>
    <p:sldId id="320" r:id="rId2"/>
    <p:sldId id="316" r:id="rId3"/>
    <p:sldId id="345" r:id="rId4"/>
    <p:sldId id="346" r:id="rId5"/>
    <p:sldId id="343" r:id="rId6"/>
    <p:sldId id="347" r:id="rId7"/>
    <p:sldId id="334" r:id="rId8"/>
    <p:sldId id="331" r:id="rId9"/>
    <p:sldId id="348" r:id="rId10"/>
    <p:sldId id="350" r:id="rId11"/>
    <p:sldId id="342" r:id="rId12"/>
    <p:sldId id="344" r:id="rId13"/>
    <p:sldId id="351" r:id="rId14"/>
    <p:sldId id="349" r:id="rId15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browse/>
    <p:sldAll/>
    <p:penClr>
      <a:srgbClr val="FF0000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0033CC"/>
    <a:srgbClr val="000000"/>
    <a:srgbClr val="006600"/>
    <a:srgbClr val="220FB1"/>
    <a:srgbClr val="0014AC"/>
    <a:srgbClr val="66CCFF"/>
    <a:srgbClr val="365D21"/>
    <a:srgbClr val="29239D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 showOutlineIcons="0">
    <p:restoredLeft sz="15620"/>
    <p:restoredTop sz="94660"/>
  </p:normalViewPr>
  <p:slideViewPr>
    <p:cSldViewPr>
      <p:cViewPr>
        <p:scale>
          <a:sx n="39" d="100"/>
          <a:sy n="39" d="100"/>
        </p:scale>
        <p:origin x="-2874" y="-112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79" d="100"/>
        <a:sy n="79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376E3A03-BB73-4ED6-99C4-4CFD2A94209F}" type="datetimeFigureOut">
              <a:rPr lang="ru-RU"/>
              <a:pPr>
                <a:defRPr/>
              </a:pPr>
              <a:t>11.08.2020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 smtClean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DDA3820B-7150-4465-9329-879E122C3E8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48632298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DA3820B-7150-4465-9329-879E122C3E88}" type="slidenum">
              <a:rPr lang="ru-RU" smtClean="0"/>
              <a:pPr>
                <a:defRPr/>
              </a:pPr>
              <a:t>4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ая соединительная линия 3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5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825"/>
            <a:ext cx="758825" cy="2476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296998B-470D-40EF-A191-BD62BA73A04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2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4D8782-41D5-4251-85C2-531FFE3C844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8C874C7-9393-40C1-A385-7AF3418EC42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825"/>
            <a:ext cx="758825" cy="2476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AD63DA3-EFB4-4EDF-8F87-C68D53915E5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ая соединительная линия 3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3DB4824-2863-4106-B7A6-92F782BD502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2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4008A9-4259-4C93-99C2-59390327363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8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76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8E2D8F1-AE7D-4559-9F5C-0762D2F1D86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ижний колонтитул 2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476B807-3976-45DB-8AE9-7E0057AB827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BC2D45-DCC5-40D6-8543-A23820867A5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ая соединительная линия 4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/>
          <a:lstStyle>
            <a:lvl1pPr algn="l">
              <a:buNone/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6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5DC91E-F650-4703-95E6-2CB7DCA586E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/>
          <a:lstStyle>
            <a:lvl1pPr algn="l">
              <a:buNone/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D6F8FC-428F-40A9-A415-F1D3D6AE180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029" name="Текст 7"/>
          <p:cNvSpPr>
            <a:spLocks noGrp="1"/>
          </p:cNvSpPr>
          <p:nvPr>
            <p:ph type="body" idx="1"/>
          </p:nvPr>
        </p:nvSpPr>
        <p:spPr bwMode="auto">
          <a:xfrm>
            <a:off x="304800" y="1554163"/>
            <a:ext cx="8686800" cy="4525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pPr>
              <a:defRPr/>
            </a:pPr>
            <a:fld id="{2EAED02A-B3E0-45D7-94C6-41158E69FE5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14" r:id="rId1"/>
    <p:sldLayoutId id="2147483815" r:id="rId2"/>
    <p:sldLayoutId id="2147483816" r:id="rId3"/>
    <p:sldLayoutId id="2147483811" r:id="rId4"/>
    <p:sldLayoutId id="2147483817" r:id="rId5"/>
    <p:sldLayoutId id="2147483812" r:id="rId6"/>
    <p:sldLayoutId id="2147483818" r:id="rId7"/>
    <p:sldLayoutId id="2147483819" r:id="rId8"/>
    <p:sldLayoutId id="2147483820" r:id="rId9"/>
    <p:sldLayoutId id="2147483813" r:id="rId10"/>
    <p:sldLayoutId id="2147483821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 kern="1200" cap="all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"/>
        <a:defRPr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"/>
        <a:defRPr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"/>
        <a:defRPr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"/>
        <a:defRPr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60000"/>
        <a:buFont typeface="Wingdings 2" pitchFamily="18" charset="2"/>
        <a:buChar char=""/>
        <a:defRPr sz="20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13" Type="http://schemas.openxmlformats.org/officeDocument/2006/relationships/image" Target="../media/image9.jpeg"/><Relationship Id="rId3" Type="http://schemas.openxmlformats.org/officeDocument/2006/relationships/audio" Target="../media/audio2.wav"/><Relationship Id="rId7" Type="http://schemas.openxmlformats.org/officeDocument/2006/relationships/image" Target="../media/image3.png"/><Relationship Id="rId12" Type="http://schemas.openxmlformats.org/officeDocument/2006/relationships/image" Target="../media/image8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5.wav"/><Relationship Id="rId11" Type="http://schemas.openxmlformats.org/officeDocument/2006/relationships/image" Target="../media/image7.jpeg"/><Relationship Id="rId5" Type="http://schemas.openxmlformats.org/officeDocument/2006/relationships/audio" Target="../media/audio4.wav"/><Relationship Id="rId10" Type="http://schemas.openxmlformats.org/officeDocument/2006/relationships/image" Target="../media/image6.jpeg"/><Relationship Id="rId4" Type="http://schemas.openxmlformats.org/officeDocument/2006/relationships/audio" Target="../media/audio3.wav"/><Relationship Id="rId9" Type="http://schemas.openxmlformats.org/officeDocument/2006/relationships/image" Target="../media/image5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audio" Target="../media/audio4.wav"/><Relationship Id="rId2" Type="http://schemas.openxmlformats.org/officeDocument/2006/relationships/audio" Target="../media/audio7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9.wav"/><Relationship Id="rId5" Type="http://schemas.openxmlformats.org/officeDocument/2006/relationships/audio" Target="../media/audio1.wav"/><Relationship Id="rId4" Type="http://schemas.openxmlformats.org/officeDocument/2006/relationships/audio" Target="../media/audio8.wav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audio" Target="../media/audio7.wav"/><Relationship Id="rId7" Type="http://schemas.openxmlformats.org/officeDocument/2006/relationships/audio" Target="../media/audio1.wav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9.wav"/><Relationship Id="rId5" Type="http://schemas.openxmlformats.org/officeDocument/2006/relationships/audio" Target="../media/audio8.wav"/><Relationship Id="rId4" Type="http://schemas.openxmlformats.org/officeDocument/2006/relationships/audio" Target="../media/audio4.wav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audio" Target="../media/audio9.wav"/><Relationship Id="rId3" Type="http://schemas.openxmlformats.org/officeDocument/2006/relationships/audio" Target="../media/audio10.wav"/><Relationship Id="rId7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8.wav"/><Relationship Id="rId5" Type="http://schemas.openxmlformats.org/officeDocument/2006/relationships/audio" Target="../media/audio6.wav"/><Relationship Id="rId4" Type="http://schemas.openxmlformats.org/officeDocument/2006/relationships/audio" Target="../media/audio4.wav"/><Relationship Id="rId9" Type="http://schemas.openxmlformats.org/officeDocument/2006/relationships/image" Target="../media/image11.em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audio" Target="../media/audio7.wav"/><Relationship Id="rId7" Type="http://schemas.openxmlformats.org/officeDocument/2006/relationships/audio" Target="../media/audio9.wav"/><Relationship Id="rId2" Type="http://schemas.openxmlformats.org/officeDocument/2006/relationships/audio" Target="../media/audio10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5.wav"/><Relationship Id="rId5" Type="http://schemas.openxmlformats.org/officeDocument/2006/relationships/audio" Target="../media/audio2.wav"/><Relationship Id="rId4" Type="http://schemas.openxmlformats.org/officeDocument/2006/relationships/audio" Target="../media/audio1.wav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audio" Target="../media/audio6.wav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audio" Target="../media/audio9.wav"/><Relationship Id="rId3" Type="http://schemas.openxmlformats.org/officeDocument/2006/relationships/audio" Target="../media/audio4.wav"/><Relationship Id="rId7" Type="http://schemas.openxmlformats.org/officeDocument/2006/relationships/audio" Target="../media/audio1.wav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8.wav"/><Relationship Id="rId5" Type="http://schemas.openxmlformats.org/officeDocument/2006/relationships/audio" Target="../media/audio2.wav"/><Relationship Id="rId4" Type="http://schemas.openxmlformats.org/officeDocument/2006/relationships/audio" Target="../media/audio7.wav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audio" Target="../media/audio9.wav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7.wav"/><Relationship Id="rId5" Type="http://schemas.openxmlformats.org/officeDocument/2006/relationships/audio" Target="../media/audio1.wav"/><Relationship Id="rId4" Type="http://schemas.openxmlformats.org/officeDocument/2006/relationships/audio" Target="../media/audio4.wav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audio" Target="../media/audio4.wav"/><Relationship Id="rId3" Type="http://schemas.openxmlformats.org/officeDocument/2006/relationships/audio" Target="../media/audio7.wav"/><Relationship Id="rId7" Type="http://schemas.openxmlformats.org/officeDocument/2006/relationships/audio" Target="../media/audio5.wav"/><Relationship Id="rId2" Type="http://schemas.openxmlformats.org/officeDocument/2006/relationships/audio" Target="../media/audio10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9.wav"/><Relationship Id="rId5" Type="http://schemas.openxmlformats.org/officeDocument/2006/relationships/audio" Target="../media/audio2.wav"/><Relationship Id="rId4" Type="http://schemas.openxmlformats.org/officeDocument/2006/relationships/audio" Target="../media/audio1.wav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7" Type="http://schemas.openxmlformats.org/officeDocument/2006/relationships/audio" Target="../media/audio1.wav"/><Relationship Id="rId2" Type="http://schemas.openxmlformats.org/officeDocument/2006/relationships/audio" Target="../media/audio7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9.wav"/><Relationship Id="rId5" Type="http://schemas.openxmlformats.org/officeDocument/2006/relationships/audio" Target="../media/audio4.wav"/><Relationship Id="rId4" Type="http://schemas.openxmlformats.org/officeDocument/2006/relationships/audio" Target="../media/audio10.wav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audio" Target="../media/audio9.wav"/><Relationship Id="rId3" Type="http://schemas.openxmlformats.org/officeDocument/2006/relationships/audio" Target="../media/audio2.wav"/><Relationship Id="rId7" Type="http://schemas.openxmlformats.org/officeDocument/2006/relationships/audio" Target="../media/audio5.wav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1.wav"/><Relationship Id="rId5" Type="http://schemas.openxmlformats.org/officeDocument/2006/relationships/audio" Target="../media/audio7.wav"/><Relationship Id="rId4" Type="http://schemas.openxmlformats.org/officeDocument/2006/relationships/audio" Target="../media/audio6.wav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audio" Target="../media/audio6.wav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2928938" y="-24"/>
            <a:ext cx="5715000" cy="563563"/>
          </a:xfrm>
        </p:spPr>
        <p:txBody>
          <a:bodyPr>
            <a:normAutofit fontScale="90000"/>
          </a:bodyPr>
          <a:lstStyle/>
          <a:p>
            <a:pPr algn="ctr" eaLnBrk="1" hangingPunct="1"/>
            <a:r>
              <a:rPr lang="ru-RU" sz="3600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Домашнее задание.</a:t>
            </a:r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2214546" y="785794"/>
            <a:ext cx="4643470" cy="1143008"/>
          </a:xfrm>
          <a:gradFill rotWithShape="0">
            <a:gsLst>
              <a:gs pos="0">
                <a:srgbClr val="92D050"/>
              </a:gs>
              <a:gs pos="100000">
                <a:srgbClr val="66CCFF">
                  <a:alpha val="50000"/>
                </a:srgbClr>
              </a:gs>
            </a:gsLst>
            <a:path path="rect">
              <a:fillToRect l="50000" t="50000" r="50000" b="50000"/>
            </a:path>
          </a:gradFill>
        </p:spPr>
        <p:txBody>
          <a:bodyPr/>
          <a:lstStyle/>
          <a:p>
            <a:pPr marL="0" indent="0" algn="ctr" eaLnBrk="1" hangingPunct="1">
              <a:buFont typeface="Wingdings" pitchFamily="2" charset="2"/>
              <a:buNone/>
            </a:pPr>
            <a:r>
              <a:rPr lang="ru-RU" sz="4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К СР№5 </a:t>
            </a:r>
            <a:endParaRPr lang="en-US" sz="4800" b="1" dirty="0" smtClean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1508" name="Picture 7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0" y="0"/>
            <a:ext cx="1684338" cy="2300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9" descr="2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7170738" y="458990"/>
            <a:ext cx="1944687" cy="1912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30" name="Picture 15" descr="boy_6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214313" y="3609975"/>
            <a:ext cx="1500187" cy="324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4" descr="boy_144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1754188" y="3629025"/>
            <a:ext cx="1457325" cy="3157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 descr="boy_152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3241675" y="3643313"/>
            <a:ext cx="1314450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5" descr="boy_151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4483100" y="3643313"/>
            <a:ext cx="1484313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15" descr="boy_6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6150888" y="3643313"/>
            <a:ext cx="1484313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12" descr="boy_149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7000892" y="2216509"/>
            <a:ext cx="2143108" cy="46414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3000"/>
                            </p:stCondLst>
                            <p:childTnLst>
                              <p:par>
                                <p:cTn id="22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3500"/>
                            </p:stCondLst>
                            <p:childTnLst>
                              <p:par>
                                <p:cTn id="27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4000"/>
                            </p:stCondLst>
                            <p:childTnLst>
                              <p:par>
                                <p:cTn id="32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5000"/>
                            </p:stCondLst>
                            <p:childTnLst>
                              <p:par>
                                <p:cTn id="37" presetID="2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6000"/>
                            </p:stCondLst>
                            <p:childTnLst>
                              <p:par>
                                <p:cTn id="42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6500"/>
                            </p:stCondLst>
                            <p:childTnLst>
                              <p:par>
                                <p:cTn id="47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7500"/>
                            </p:stCondLst>
                            <p:childTnLst>
                              <p:par>
                                <p:cTn id="52" presetID="15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3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">
                                          <p:val>
                                            <p:strVal val="ppt_x+-0.0500*(ppt_x*0.9511+(1-ppt_y)*0.3090)"/>
                                          </p:val>
                                        </p:tav>
                                        <p:tav tm="10000">
                                          <p:val>
                                            <p:strVal val="ppt_x+-0.1000*(ppt_x*0.8090+(1-ppt_y)*0.5878)"/>
                                          </p:val>
                                        </p:tav>
                                        <p:tav tm="15000">
                                          <p:val>
                                            <p:strVal val="ppt_x+-0.1500*(ppt_x*0.5878+(1-ppt_y)*0.8090)"/>
                                          </p:val>
                                        </p:tav>
                                        <p:tav tm="20000">
                                          <p:val>
                                            <p:strVal val="ppt_x+-0.2000*(ppt_x*0.3090+(1-ppt_y)*0.9511)"/>
                                          </p:val>
                                        </p:tav>
                                        <p:tav tm="25000">
                                          <p:val>
                                            <p:strVal val="ppt_x+-0.2500*(ppt_x*-0.0000+(1-ppt_y)*1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x+-0.3000*(ppt_x*-0.3090+(1-ppt_y)*0.9511)"/>
                                          </p:val>
                                        </p:tav>
                                        <p:tav tm="35000">
                                          <p:val>
                                            <p:strVal val="ppt_x+-0.3500*(ppt_x*-0.5878+(1-ppt_y)*0.8090)"/>
                                          </p:val>
                                        </p:tav>
                                        <p:tav tm="40000">
                                          <p:val>
                                            <p:strVal val="ppt_x+-0.4000*(ppt_x*-0.8090+(1-ppt_y)*0.5878)"/>
                                          </p:val>
                                        </p:tav>
                                        <p:tav tm="45000">
                                          <p:val>
                                            <p:strVal val="ppt_x+-0.4500*(ppt_x*-0.9511+(1-ppt_y)*0.3090)"/>
                                          </p:val>
                                        </p:tav>
                                        <p:tav tm="50000">
                                          <p:val>
                                            <p:strVal val="ppt_x+-0.5000*(ppt_x*-1.0000+(1-ppt_y)*-0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x+-0.5500*(ppt_x*-0.9511+(1-ppt_y)*-0.3090)"/>
                                          </p:val>
                                        </p:tav>
                                        <p:tav tm="60000">
                                          <p:val>
                                            <p:strVal val="ppt_x+-0.6000*(ppt_x*-0.8090+(1-ppt_y)*-0.5878)"/>
                                          </p:val>
                                        </p:tav>
                                        <p:tav tm="65000">
                                          <p:val>
                                            <p:strVal val="ppt_x+-0.6500*(ppt_x*-0.5878+(1-ppt_y)*-0.8090)"/>
                                          </p:val>
                                        </p:tav>
                                        <p:tav tm="70000">
                                          <p:val>
                                            <p:strVal val="ppt_x+-0.7000*(ppt_x*-0.3090+(1-ppt_y)*-0.9511)"/>
                                          </p:val>
                                        </p:tav>
                                        <p:tav tm="75000">
                                          <p:val>
                                            <p:strVal val="ppt_x+-0.7500*(ppt_x*0.0000+(1-ppt_y)*-1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x+-0.8000*(ppt_x*0.3090+(1-ppt_y)*-0.9511)"/>
                                          </p:val>
                                        </p:tav>
                                        <p:tav tm="85000">
                                          <p:val>
                                            <p:strVal val="ppt_x+-0.8500*(ppt_x*0.5878+(1-ppt_y)*-0.8090)"/>
                                          </p:val>
                                        </p:tav>
                                        <p:tav tm="90000">
                                          <p:val>
                                            <p:strVal val="ppt_x+-0.9000*(ppt_x*0.8090+(1-ppt_y)*-0.5878)"/>
                                          </p:val>
                                        </p:tav>
                                        <p:tav tm="95000">
                                          <p:val>
                                            <p:strVal val="ppt_x+-0.9500*(ppt_x*0.9511+(1-ppt_y)*-0.3090)"/>
                                          </p:val>
                                        </p:tav>
                                        <p:tav tm="100000">
                                          <p:val>
                                            <p:strVal val="ppt_x+-1.0000*(ppt_x*1.0000+(1-ppt_y)*0.0000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-0.0500*(ppt_x*0.3090-(1-ppt_y)*0.9511)"/>
                                          </p:val>
                                        </p:tav>
                                        <p:tav tm="10000">
                                          <p:val>
                                            <p:strVal val="ppt_y+-0.1000*(ppt_x*0.5878-(1-ppt_y)*0.8090)"/>
                                          </p:val>
                                        </p:tav>
                                        <p:tav tm="15000">
                                          <p:val>
                                            <p:strVal val="ppt_y+-0.1500*(ppt_x*0.8090-(1-ppt_y)*0.5878)"/>
                                          </p:val>
                                        </p:tav>
                                        <p:tav tm="20000">
                                          <p:val>
                                            <p:strVal val="ppt_y+-0.2000*(ppt_x*0.9511-(1-ppt_y)*0.3090)"/>
                                          </p:val>
                                        </p:tav>
                                        <p:tav tm="25000">
                                          <p:val>
                                            <p:strVal val="ppt_y+-0.2500*(ppt_x*1.0000-(1-ppt_y)*-0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y+-0.3000*(ppt_x*0.9511-(1-ppt_y)*-0.3090)"/>
                                          </p:val>
                                        </p:tav>
                                        <p:tav tm="35000">
                                          <p:val>
                                            <p:strVal val="ppt_y+-0.3500*(ppt_x*0.8090-(1-ppt_y)*-0.5878)"/>
                                          </p:val>
                                        </p:tav>
                                        <p:tav tm="40000">
                                          <p:val>
                                            <p:strVal val="ppt_y+-0.4000*(ppt_x*0.5878-(1-ppt_y)*-0.8090)"/>
                                          </p:val>
                                        </p:tav>
                                        <p:tav tm="45000">
                                          <p:val>
                                            <p:strVal val="ppt_y+-0.4500*(ppt_x*0.3090-(1-ppt_y)*-0.9511)"/>
                                          </p:val>
                                        </p:tav>
                                        <p:tav tm="50000">
                                          <p:val>
                                            <p:strVal val="ppt_y+-0.5000*(ppt_x*-0.0000-(1-ppt_y)*-1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y+-0.5500*(ppt_x*-0.3090-(1-ppt_y)*-0.9511)"/>
                                          </p:val>
                                        </p:tav>
                                        <p:tav tm="60000">
                                          <p:val>
                                            <p:strVal val="ppt_y+-0.6000*(ppt_x*-0.5878-(1-ppt_y)*-0.8090)"/>
                                          </p:val>
                                        </p:tav>
                                        <p:tav tm="65000">
                                          <p:val>
                                            <p:strVal val="ppt_y+-0.6500*(ppt_x*-0.8090-(1-ppt_y)*-0.5878)"/>
                                          </p:val>
                                        </p:tav>
                                        <p:tav tm="70000">
                                          <p:val>
                                            <p:strVal val="ppt_y+-0.7000*(ppt_x*-0.9511-(1-ppt_y)*-0.3090)"/>
                                          </p:val>
                                        </p:tav>
                                        <p:tav tm="75000">
                                          <p:val>
                                            <p:strVal val="ppt_y+-0.7500*(ppt_x*-1.0000-(1-ppt_y)*0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y+-0.8000*(ppt_x*-0.9511-(1-ppt_y)*0.3090)"/>
                                          </p:val>
                                        </p:tav>
                                        <p:tav tm="85000">
                                          <p:val>
                                            <p:strVal val="ppt_y+-0.8500*(ppt_x*-0.8090-(1-ppt_y)*0.5878)"/>
                                          </p:val>
                                        </p:tav>
                                        <p:tav tm="90000">
                                          <p:val>
                                            <p:strVal val="ppt_y+-0.9000*(ppt_x*-0.5878-(1-ppt_y)*0.8090)"/>
                                          </p:val>
                                        </p:tav>
                                        <p:tav tm="95000">
                                          <p:val>
                                            <p:strVal val="ppt_y+-0.9500*(ppt_x*-0.3090-(1-ppt_y)*0.9511)"/>
                                          </p:val>
                                        </p:tav>
                                        <p:tav tm="100000">
                                          <p:val>
                                            <p:strVal val="ppt_y+-1.0000*(ppt_x*0.0000-(1-ppt_y)*1.0000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8500"/>
                            </p:stCondLst>
                            <p:childTnLst>
                              <p:par>
                                <p:cTn id="59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-2.07216E-6 L -0.76875 0.00648 " pathEditMode="relative" rAng="0" ptsTypes="AA">
                                      <p:cBhvr>
                                        <p:cTn id="60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8400" y="3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10500"/>
                            </p:stCondLst>
                            <p:childTnLst>
                              <p:par>
                                <p:cTn id="62" presetID="35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3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7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11500"/>
                            </p:stCondLst>
                            <p:childTnLst>
                              <p:par>
                                <p:cTn id="69" presetID="19" presetClass="exit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0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12500"/>
                            </p:stCondLst>
                            <p:childTnLst>
                              <p:par>
                                <p:cTn id="74" presetID="2" presetClass="exit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5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13500"/>
                            </p:stCondLst>
                            <p:childTnLst>
                              <p:par>
                                <p:cTn id="79" presetID="39" presetClass="exit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0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50000">
                                          <p:val>
                                            <p:strVal val="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ppt_h/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0">
                                          <p:val>
                                            <p:strVal val="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ppt_w+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14500"/>
                            </p:stCondLst>
                            <p:childTnLst>
                              <p:par>
                                <p:cTn id="86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7" dur="2000" fill="hold"/>
                                        <p:tgtEl>
                                          <p:spTgt spid="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699" grpId="0" build="p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572396" y="6273225"/>
            <a:ext cx="1571604" cy="584775"/>
          </a:xfrm>
          <a:prstGeom prst="rect">
            <a:avLst/>
          </a:prstGeom>
          <a:solidFill>
            <a:srgbClr val="FFFF00"/>
          </a:solidFill>
          <a:ln w="38100">
            <a:solidFill>
              <a:srgbClr val="C00000"/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ru-RU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в2,з№1</a:t>
            </a:r>
            <a:endParaRPr lang="ru-RU" sz="3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0" y="0"/>
            <a:ext cx="9144000" cy="18158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1778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1.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Тело массой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2кг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подвешенное на пружине, совершает колебания. Наибольшее значение скорости тела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6м/с,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а наибольшее отклонение его от положения равновесия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12 см.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Определить жесткость пружины.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 Box 5"/>
          <p:cNvSpPr txBox="1">
            <a:spLocks noChangeArrowheads="1"/>
          </p:cNvSpPr>
          <p:nvPr/>
        </p:nvSpPr>
        <p:spPr bwMode="auto">
          <a:xfrm>
            <a:off x="1195364" y="4214818"/>
            <a:ext cx="1571604" cy="785818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kumimoji="0" lang="ru-RU" sz="4800" b="1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cs typeface="Times New Roman" pitchFamily="18" charset="0"/>
              </a:rPr>
              <a:t>ЗСЭ</a:t>
            </a:r>
          </a:p>
        </p:txBody>
      </p:sp>
      <p:sp>
        <p:nvSpPr>
          <p:cNvPr id="5" name="Text Box 9"/>
          <p:cNvSpPr txBox="1">
            <a:spLocks noChangeArrowheads="1"/>
          </p:cNvSpPr>
          <p:nvPr/>
        </p:nvSpPr>
        <p:spPr bwMode="auto">
          <a:xfrm>
            <a:off x="6572264" y="4071942"/>
            <a:ext cx="1000132" cy="5962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en-US" sz="3600" b="1" dirty="0" err="1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en-US" sz="3600" b="1" baseline="-25000" dirty="0" err="1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endParaRPr lang="ru-RU" sz="4800" dirty="0" smtClean="0">
              <a:latin typeface="Times New Roman" pitchFamily="18" charset="0"/>
              <a:cs typeface="Times New Roman" pitchFamily="18" charset="0"/>
            </a:endParaRPr>
          </a:p>
          <a:p>
            <a:pPr lvl="0"/>
            <a:endParaRPr kumimoji="0" lang="ru-RU" sz="4800" b="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6" name="Group 7"/>
          <p:cNvGrpSpPr>
            <a:grpSpLocks/>
          </p:cNvGrpSpPr>
          <p:nvPr/>
        </p:nvGrpSpPr>
        <p:grpSpPr bwMode="auto">
          <a:xfrm>
            <a:off x="4552950" y="3857628"/>
            <a:ext cx="1214751" cy="1286421"/>
            <a:chOff x="9757" y="3014"/>
            <a:chExt cx="445" cy="917"/>
          </a:xfrm>
        </p:grpSpPr>
        <p:sp>
          <p:nvSpPr>
            <p:cNvPr id="7" name="Text Box 8"/>
            <p:cNvSpPr txBox="1">
              <a:spLocks noChangeArrowheads="1"/>
            </p:cNvSpPr>
            <p:nvPr/>
          </p:nvSpPr>
          <p:spPr bwMode="auto">
            <a:xfrm>
              <a:off x="9862" y="3563"/>
              <a:ext cx="183" cy="36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36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rPr>
                <a:t>2</a:t>
              </a:r>
              <a:endParaRPr kumimoji="0" lang="ru-RU" sz="48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8" name="Text Box 9"/>
            <p:cNvSpPr txBox="1">
              <a:spLocks noChangeArrowheads="1"/>
            </p:cNvSpPr>
            <p:nvPr/>
          </p:nvSpPr>
          <p:spPr bwMode="auto">
            <a:xfrm>
              <a:off x="9758" y="3014"/>
              <a:ext cx="444" cy="4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3600" b="1" i="0" u="none" strike="noStrike" cap="none" normalizeH="0" baseline="0" dirty="0" smtClean="0">
                  <a:ln>
                    <a:noFill/>
                  </a:ln>
                  <a:solidFill>
                    <a:srgbClr val="0014AC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mv</a:t>
              </a:r>
              <a:r>
                <a:rPr kumimoji="0" lang="en-US" sz="3600" b="1" i="0" u="none" strike="noStrike" cap="none" normalizeH="0" baseline="-25000" dirty="0" smtClean="0">
                  <a:ln>
                    <a:noFill/>
                  </a:ln>
                  <a:solidFill>
                    <a:srgbClr val="0014AC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m</a:t>
              </a:r>
              <a:r>
                <a:rPr kumimoji="0" lang="en-US" sz="3600" b="1" i="0" u="none" strike="noStrike" cap="none" normalizeH="0" baseline="3000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rPr>
                <a:t>2</a:t>
              </a:r>
              <a:endParaRPr kumimoji="0" lang="ru-RU" sz="48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9" name="Line 10"/>
            <p:cNvSpPr>
              <a:spLocks noChangeShapeType="1"/>
            </p:cNvSpPr>
            <p:nvPr/>
          </p:nvSpPr>
          <p:spPr bwMode="auto">
            <a:xfrm>
              <a:off x="9757" y="3537"/>
              <a:ext cx="382" cy="0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480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10" name="TextBox 9"/>
          <p:cNvSpPr txBox="1"/>
          <p:nvPr/>
        </p:nvSpPr>
        <p:spPr>
          <a:xfrm>
            <a:off x="3981446" y="4289898"/>
            <a:ext cx="57150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 smtClean="0">
                <a:solidFill>
                  <a:srgbClr val="006600"/>
                </a:solidFill>
              </a:rPr>
              <a:t>=</a:t>
            </a:r>
            <a:endParaRPr lang="ru-RU" sz="3600" dirty="0">
              <a:solidFill>
                <a:srgbClr val="006600"/>
              </a:solidFill>
            </a:endParaRPr>
          </a:p>
        </p:txBody>
      </p:sp>
      <p:grpSp>
        <p:nvGrpSpPr>
          <p:cNvPr id="11" name="Group 3"/>
          <p:cNvGrpSpPr>
            <a:grpSpLocks/>
          </p:cNvGrpSpPr>
          <p:nvPr/>
        </p:nvGrpSpPr>
        <p:grpSpPr bwMode="auto">
          <a:xfrm>
            <a:off x="2891066" y="3933056"/>
            <a:ext cx="1134986" cy="1214150"/>
            <a:chOff x="9757" y="3119"/>
            <a:chExt cx="544" cy="814"/>
          </a:xfrm>
        </p:grpSpPr>
        <p:sp>
          <p:nvSpPr>
            <p:cNvPr id="12" name="Text Box 4"/>
            <p:cNvSpPr txBox="1">
              <a:spLocks noChangeArrowheads="1"/>
            </p:cNvSpPr>
            <p:nvPr/>
          </p:nvSpPr>
          <p:spPr bwMode="auto">
            <a:xfrm>
              <a:off x="9757" y="3565"/>
              <a:ext cx="373" cy="36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36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rPr>
                <a:t>  2</a:t>
              </a:r>
              <a:endParaRPr kumimoji="0" lang="ru-RU" sz="48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3" name="Text Box 5"/>
            <p:cNvSpPr txBox="1">
              <a:spLocks noChangeArrowheads="1"/>
            </p:cNvSpPr>
            <p:nvPr/>
          </p:nvSpPr>
          <p:spPr bwMode="auto">
            <a:xfrm>
              <a:off x="9758" y="3119"/>
              <a:ext cx="543" cy="4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36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k</a:t>
              </a:r>
              <a:r>
                <a:rPr kumimoji="0" lang="en-US" sz="3600" b="1" i="0" u="none" strike="noStrike" cap="none" normalizeH="0" baseline="0" dirty="0" smtClean="0">
                  <a:ln>
                    <a:noFill/>
                  </a:ln>
                  <a:solidFill>
                    <a:srgbClr val="365D2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x</a:t>
              </a:r>
              <a:r>
                <a:rPr kumimoji="0" lang="en-US" sz="3600" b="1" i="0" u="none" strike="noStrike" cap="none" normalizeH="0" baseline="-25000" dirty="0" smtClean="0">
                  <a:ln>
                    <a:noFill/>
                  </a:ln>
                  <a:solidFill>
                    <a:srgbClr val="365D2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m</a:t>
              </a:r>
              <a:r>
                <a:rPr kumimoji="0" lang="en-US" sz="3600" b="1" i="0" u="none" strike="noStrike" cap="none" normalizeH="0" baseline="3000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rPr>
                <a:t>2</a:t>
              </a:r>
              <a:endParaRPr kumimoji="0" lang="ru-RU" sz="48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4" name="Line 6"/>
            <p:cNvSpPr>
              <a:spLocks noChangeShapeType="1"/>
            </p:cNvSpPr>
            <p:nvPr/>
          </p:nvSpPr>
          <p:spPr bwMode="auto">
            <a:xfrm>
              <a:off x="9757" y="3550"/>
              <a:ext cx="466" cy="0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480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15" name="Group 11"/>
          <p:cNvGrpSpPr>
            <a:grpSpLocks/>
          </p:cNvGrpSpPr>
          <p:nvPr/>
        </p:nvGrpSpPr>
        <p:grpSpPr bwMode="auto">
          <a:xfrm>
            <a:off x="6308894" y="2363781"/>
            <a:ext cx="2143141" cy="987429"/>
            <a:chOff x="1087" y="2097"/>
            <a:chExt cx="1641" cy="542"/>
          </a:xfrm>
        </p:grpSpPr>
        <p:sp>
          <p:nvSpPr>
            <p:cNvPr id="16" name="Line 12"/>
            <p:cNvSpPr>
              <a:spLocks noChangeShapeType="1"/>
            </p:cNvSpPr>
            <p:nvPr/>
          </p:nvSpPr>
          <p:spPr bwMode="auto">
            <a:xfrm flipH="1">
              <a:off x="1829" y="2338"/>
              <a:ext cx="399" cy="0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 type="triangle" w="med" len="med"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7" name="Line 13"/>
            <p:cNvSpPr>
              <a:spLocks noChangeShapeType="1"/>
            </p:cNvSpPr>
            <p:nvPr/>
          </p:nvSpPr>
          <p:spPr bwMode="auto">
            <a:xfrm>
              <a:off x="2243" y="2109"/>
              <a:ext cx="0" cy="530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prstDash val="dash"/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8" name="Line 14"/>
            <p:cNvSpPr>
              <a:spLocks noChangeShapeType="1"/>
            </p:cNvSpPr>
            <p:nvPr/>
          </p:nvSpPr>
          <p:spPr bwMode="auto">
            <a:xfrm>
              <a:off x="1869" y="2097"/>
              <a:ext cx="0" cy="530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prstDash val="dash"/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9" name="Line 15"/>
            <p:cNvSpPr>
              <a:spLocks noChangeShapeType="1"/>
            </p:cNvSpPr>
            <p:nvPr/>
          </p:nvSpPr>
          <p:spPr bwMode="auto">
            <a:xfrm>
              <a:off x="2640" y="2098"/>
              <a:ext cx="0" cy="530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prstDash val="dash"/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0" name="Oval 16"/>
            <p:cNvSpPr>
              <a:spLocks noChangeArrowheads="1"/>
            </p:cNvSpPr>
            <p:nvPr/>
          </p:nvSpPr>
          <p:spPr bwMode="auto">
            <a:xfrm>
              <a:off x="2576" y="2247"/>
              <a:ext cx="152" cy="161"/>
            </a:xfrm>
            <a:prstGeom prst="ellipse">
              <a:avLst/>
            </a:prstGeom>
            <a:solidFill>
              <a:srgbClr val="FFFFFF"/>
            </a:solidFill>
            <a:ln w="38100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1" name="Line 17"/>
            <p:cNvSpPr>
              <a:spLocks noChangeShapeType="1"/>
            </p:cNvSpPr>
            <p:nvPr/>
          </p:nvSpPr>
          <p:spPr bwMode="auto">
            <a:xfrm flipH="1">
              <a:off x="1844" y="2604"/>
              <a:ext cx="399" cy="0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 type="triangle" w="med" len="med"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2" name="Line 18"/>
            <p:cNvSpPr>
              <a:spLocks noChangeShapeType="1"/>
            </p:cNvSpPr>
            <p:nvPr/>
          </p:nvSpPr>
          <p:spPr bwMode="auto">
            <a:xfrm flipH="1">
              <a:off x="2244" y="2580"/>
              <a:ext cx="398" cy="0"/>
            </a:xfrm>
            <a:prstGeom prst="line">
              <a:avLst/>
            </a:prstGeom>
            <a:noFill/>
            <a:ln w="38100">
              <a:solidFill>
                <a:srgbClr val="0000FF"/>
              </a:solidFill>
              <a:round/>
              <a:headEnd type="triangle" w="med" len="med"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3" name="Line 19"/>
            <p:cNvSpPr>
              <a:spLocks noChangeShapeType="1"/>
            </p:cNvSpPr>
            <p:nvPr/>
          </p:nvSpPr>
          <p:spPr bwMode="auto">
            <a:xfrm flipH="1">
              <a:off x="2270" y="2344"/>
              <a:ext cx="398" cy="0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 type="triangle" w="med" len="med"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grpSp>
          <p:nvGrpSpPr>
            <p:cNvPr id="24" name="Group 20"/>
            <p:cNvGrpSpPr>
              <a:grpSpLocks/>
            </p:cNvGrpSpPr>
            <p:nvPr/>
          </p:nvGrpSpPr>
          <p:grpSpPr bwMode="auto">
            <a:xfrm>
              <a:off x="1087" y="2178"/>
              <a:ext cx="868" cy="368"/>
              <a:chOff x="1087" y="2178"/>
              <a:chExt cx="868" cy="368"/>
            </a:xfrm>
          </p:grpSpPr>
          <p:sp>
            <p:nvSpPr>
              <p:cNvPr id="25" name="Oval 21"/>
              <p:cNvSpPr>
                <a:spLocks noChangeArrowheads="1"/>
              </p:cNvSpPr>
              <p:nvPr/>
            </p:nvSpPr>
            <p:spPr bwMode="auto">
              <a:xfrm>
                <a:off x="1802" y="2260"/>
                <a:ext cx="153" cy="161"/>
              </a:xfrm>
              <a:prstGeom prst="ellipse">
                <a:avLst/>
              </a:prstGeom>
              <a:solidFill>
                <a:srgbClr val="FFFFFF"/>
              </a:solidFill>
              <a:ln w="38100">
                <a:solidFill>
                  <a:srgbClr val="000000"/>
                </a:solidFill>
                <a:round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grpSp>
            <p:nvGrpSpPr>
              <p:cNvPr id="26" name="Group 22"/>
              <p:cNvGrpSpPr>
                <a:grpSpLocks/>
              </p:cNvGrpSpPr>
              <p:nvPr/>
            </p:nvGrpSpPr>
            <p:grpSpPr bwMode="auto">
              <a:xfrm>
                <a:off x="1151" y="2236"/>
                <a:ext cx="638" cy="229"/>
                <a:chOff x="8905" y="7356"/>
                <a:chExt cx="887" cy="229"/>
              </a:xfrm>
            </p:grpSpPr>
            <p:grpSp>
              <p:nvGrpSpPr>
                <p:cNvPr id="29" name="Group 23"/>
                <p:cNvGrpSpPr>
                  <a:grpSpLocks/>
                </p:cNvGrpSpPr>
                <p:nvPr/>
              </p:nvGrpSpPr>
              <p:grpSpPr bwMode="auto">
                <a:xfrm>
                  <a:off x="8905" y="7356"/>
                  <a:ext cx="299" cy="213"/>
                  <a:chOff x="8905" y="7356"/>
                  <a:chExt cx="299" cy="213"/>
                </a:xfrm>
              </p:grpSpPr>
              <p:sp>
                <p:nvSpPr>
                  <p:cNvPr id="42" name="Line 24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8905" y="7356"/>
                    <a:ext cx="104" cy="201"/>
                  </a:xfrm>
                  <a:prstGeom prst="line">
                    <a:avLst/>
                  </a:prstGeom>
                  <a:noFill/>
                  <a:ln w="38100">
                    <a:solidFill>
                      <a:srgbClr val="000000"/>
                    </a:solidFill>
                    <a:round/>
                    <a:headEnd/>
                    <a:tailEnd/>
                  </a:ln>
                  <a:effectLst/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/>
                  </a:p>
                </p:txBody>
              </p:sp>
              <p:sp>
                <p:nvSpPr>
                  <p:cNvPr id="43" name="Line 25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9100" y="7368"/>
                    <a:ext cx="104" cy="201"/>
                  </a:xfrm>
                  <a:prstGeom prst="line">
                    <a:avLst/>
                  </a:prstGeom>
                  <a:noFill/>
                  <a:ln w="38100">
                    <a:solidFill>
                      <a:srgbClr val="000000"/>
                    </a:solidFill>
                    <a:round/>
                    <a:headEnd/>
                    <a:tailEnd/>
                  </a:ln>
                  <a:effectLst/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/>
                  </a:p>
                </p:txBody>
              </p:sp>
              <p:sp>
                <p:nvSpPr>
                  <p:cNvPr id="44" name="Line 26"/>
                  <p:cNvSpPr>
                    <a:spLocks noChangeShapeType="1"/>
                  </p:cNvSpPr>
                  <p:nvPr/>
                </p:nvSpPr>
                <p:spPr bwMode="auto">
                  <a:xfrm>
                    <a:off x="9020" y="7356"/>
                    <a:ext cx="75" cy="207"/>
                  </a:xfrm>
                  <a:prstGeom prst="line">
                    <a:avLst/>
                  </a:prstGeom>
                  <a:noFill/>
                  <a:ln w="38100">
                    <a:solidFill>
                      <a:srgbClr val="000000"/>
                    </a:solidFill>
                    <a:round/>
                    <a:headEnd/>
                    <a:tailEnd/>
                  </a:ln>
                  <a:effectLst/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30" name="Group 27"/>
                <p:cNvGrpSpPr>
                  <a:grpSpLocks/>
                </p:cNvGrpSpPr>
                <p:nvPr/>
              </p:nvGrpSpPr>
              <p:grpSpPr bwMode="auto">
                <a:xfrm>
                  <a:off x="9095" y="7367"/>
                  <a:ext cx="299" cy="213"/>
                  <a:chOff x="8905" y="7356"/>
                  <a:chExt cx="299" cy="213"/>
                </a:xfrm>
              </p:grpSpPr>
              <p:sp>
                <p:nvSpPr>
                  <p:cNvPr id="39" name="Line 28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8905" y="7356"/>
                    <a:ext cx="104" cy="201"/>
                  </a:xfrm>
                  <a:prstGeom prst="line">
                    <a:avLst/>
                  </a:prstGeom>
                  <a:noFill/>
                  <a:ln w="38100">
                    <a:solidFill>
                      <a:srgbClr val="000000"/>
                    </a:solidFill>
                    <a:round/>
                    <a:headEnd/>
                    <a:tailEnd/>
                  </a:ln>
                  <a:effectLst/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/>
                  </a:p>
                </p:txBody>
              </p:sp>
              <p:sp>
                <p:nvSpPr>
                  <p:cNvPr id="40" name="Line 29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9100" y="7368"/>
                    <a:ext cx="104" cy="201"/>
                  </a:xfrm>
                  <a:prstGeom prst="line">
                    <a:avLst/>
                  </a:prstGeom>
                  <a:noFill/>
                  <a:ln w="38100">
                    <a:solidFill>
                      <a:srgbClr val="000000"/>
                    </a:solidFill>
                    <a:round/>
                    <a:headEnd/>
                    <a:tailEnd/>
                  </a:ln>
                  <a:effectLst/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/>
                  </a:p>
                </p:txBody>
              </p:sp>
              <p:sp>
                <p:nvSpPr>
                  <p:cNvPr id="41" name="Line 30"/>
                  <p:cNvSpPr>
                    <a:spLocks noChangeShapeType="1"/>
                  </p:cNvSpPr>
                  <p:nvPr/>
                </p:nvSpPr>
                <p:spPr bwMode="auto">
                  <a:xfrm>
                    <a:off x="9020" y="7356"/>
                    <a:ext cx="75" cy="207"/>
                  </a:xfrm>
                  <a:prstGeom prst="line">
                    <a:avLst/>
                  </a:prstGeom>
                  <a:noFill/>
                  <a:ln w="38100">
                    <a:solidFill>
                      <a:srgbClr val="000000"/>
                    </a:solidFill>
                    <a:round/>
                    <a:headEnd/>
                    <a:tailEnd/>
                  </a:ln>
                  <a:effectLst/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31" name="Group 31"/>
                <p:cNvGrpSpPr>
                  <a:grpSpLocks/>
                </p:cNvGrpSpPr>
                <p:nvPr/>
              </p:nvGrpSpPr>
              <p:grpSpPr bwMode="auto">
                <a:xfrm>
                  <a:off x="9297" y="7367"/>
                  <a:ext cx="299" cy="213"/>
                  <a:chOff x="8905" y="7356"/>
                  <a:chExt cx="299" cy="213"/>
                </a:xfrm>
              </p:grpSpPr>
              <p:sp>
                <p:nvSpPr>
                  <p:cNvPr id="36" name="Line 32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8905" y="7356"/>
                    <a:ext cx="104" cy="201"/>
                  </a:xfrm>
                  <a:prstGeom prst="line">
                    <a:avLst/>
                  </a:prstGeom>
                  <a:noFill/>
                  <a:ln w="38100">
                    <a:solidFill>
                      <a:srgbClr val="000000"/>
                    </a:solidFill>
                    <a:round/>
                    <a:headEnd/>
                    <a:tailEnd/>
                  </a:ln>
                  <a:effectLst/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/>
                  </a:p>
                </p:txBody>
              </p:sp>
              <p:sp>
                <p:nvSpPr>
                  <p:cNvPr id="37" name="Line 33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9100" y="7368"/>
                    <a:ext cx="104" cy="201"/>
                  </a:xfrm>
                  <a:prstGeom prst="line">
                    <a:avLst/>
                  </a:prstGeom>
                  <a:noFill/>
                  <a:ln w="38100">
                    <a:solidFill>
                      <a:srgbClr val="000000"/>
                    </a:solidFill>
                    <a:round/>
                    <a:headEnd/>
                    <a:tailEnd/>
                  </a:ln>
                  <a:effectLst/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/>
                  </a:p>
                </p:txBody>
              </p:sp>
              <p:sp>
                <p:nvSpPr>
                  <p:cNvPr id="38" name="Line 34"/>
                  <p:cNvSpPr>
                    <a:spLocks noChangeShapeType="1"/>
                  </p:cNvSpPr>
                  <p:nvPr/>
                </p:nvSpPr>
                <p:spPr bwMode="auto">
                  <a:xfrm>
                    <a:off x="9020" y="7356"/>
                    <a:ext cx="75" cy="207"/>
                  </a:xfrm>
                  <a:prstGeom prst="line">
                    <a:avLst/>
                  </a:prstGeom>
                  <a:noFill/>
                  <a:ln w="38100">
                    <a:solidFill>
                      <a:srgbClr val="000000"/>
                    </a:solidFill>
                    <a:round/>
                    <a:headEnd/>
                    <a:tailEnd/>
                  </a:ln>
                  <a:effectLst/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32" name="Group 35"/>
                <p:cNvGrpSpPr>
                  <a:grpSpLocks/>
                </p:cNvGrpSpPr>
                <p:nvPr/>
              </p:nvGrpSpPr>
              <p:grpSpPr bwMode="auto">
                <a:xfrm>
                  <a:off x="9493" y="7372"/>
                  <a:ext cx="299" cy="213"/>
                  <a:chOff x="8905" y="7356"/>
                  <a:chExt cx="299" cy="213"/>
                </a:xfrm>
              </p:grpSpPr>
              <p:sp>
                <p:nvSpPr>
                  <p:cNvPr id="33" name="Line 36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8905" y="7356"/>
                    <a:ext cx="104" cy="201"/>
                  </a:xfrm>
                  <a:prstGeom prst="line">
                    <a:avLst/>
                  </a:prstGeom>
                  <a:noFill/>
                  <a:ln w="38100">
                    <a:solidFill>
                      <a:srgbClr val="000000"/>
                    </a:solidFill>
                    <a:round/>
                    <a:headEnd/>
                    <a:tailEnd/>
                  </a:ln>
                  <a:effectLst/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/>
                  </a:p>
                </p:txBody>
              </p:sp>
              <p:sp>
                <p:nvSpPr>
                  <p:cNvPr id="34" name="Line 37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9100" y="7368"/>
                    <a:ext cx="104" cy="201"/>
                  </a:xfrm>
                  <a:prstGeom prst="line">
                    <a:avLst/>
                  </a:prstGeom>
                  <a:noFill/>
                  <a:ln w="38100">
                    <a:solidFill>
                      <a:srgbClr val="000000"/>
                    </a:solidFill>
                    <a:round/>
                    <a:headEnd/>
                    <a:tailEnd/>
                  </a:ln>
                  <a:effectLst/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/>
                  </a:p>
                </p:txBody>
              </p:sp>
              <p:sp>
                <p:nvSpPr>
                  <p:cNvPr id="35" name="Line 38"/>
                  <p:cNvSpPr>
                    <a:spLocks noChangeShapeType="1"/>
                  </p:cNvSpPr>
                  <p:nvPr/>
                </p:nvSpPr>
                <p:spPr bwMode="auto">
                  <a:xfrm>
                    <a:off x="9020" y="7356"/>
                    <a:ext cx="75" cy="207"/>
                  </a:xfrm>
                  <a:prstGeom prst="line">
                    <a:avLst/>
                  </a:prstGeom>
                  <a:noFill/>
                  <a:ln w="38100">
                    <a:solidFill>
                      <a:srgbClr val="000000"/>
                    </a:solidFill>
                    <a:round/>
                    <a:headEnd/>
                    <a:tailEnd/>
                  </a:ln>
                  <a:effectLst/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/>
                  </a:p>
                </p:txBody>
              </p:sp>
            </p:grpSp>
          </p:grpSp>
          <p:sp>
            <p:nvSpPr>
              <p:cNvPr id="27" name="Line 39"/>
              <p:cNvSpPr>
                <a:spLocks noChangeShapeType="1"/>
              </p:cNvSpPr>
              <p:nvPr/>
            </p:nvSpPr>
            <p:spPr bwMode="auto">
              <a:xfrm>
                <a:off x="1124" y="2178"/>
                <a:ext cx="0" cy="368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28" name="Line 40"/>
              <p:cNvSpPr>
                <a:spLocks noChangeShapeType="1"/>
              </p:cNvSpPr>
              <p:nvPr/>
            </p:nvSpPr>
            <p:spPr bwMode="auto">
              <a:xfrm>
                <a:off x="1087" y="2178"/>
                <a:ext cx="0" cy="368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prstDash val="sysDot"/>
                <a:round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/>
      <p:bldP spid="10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Text Box 2"/>
          <p:cNvSpPr txBox="1">
            <a:spLocks noChangeArrowheads="1"/>
          </p:cNvSpPr>
          <p:nvPr/>
        </p:nvSpPr>
        <p:spPr bwMode="auto">
          <a:xfrm>
            <a:off x="0" y="0"/>
            <a:ext cx="9144000" cy="1857364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17463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2.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Определить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массу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груза, колеблющегося на невесомой пружине с жесткостью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16 Н/м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,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если амплитуда колебаний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365D21"/>
                </a:solidFill>
                <a:effectLst/>
                <a:latin typeface="Times New Roman" pitchFamily="18" charset="0"/>
                <a:cs typeface="Times New Roman" pitchFamily="18" charset="0"/>
              </a:rPr>
              <a:t>2см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, скорость в момент прохождения положения равновесия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0,5 м/с.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457200" marR="17463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19050" lvl="0" indent="0" algn="just" defTabSz="914400" rtl="0" eaLnBrk="1" fontAlgn="base" latinLnBrk="0" hangingPunct="1">
              <a:lnSpc>
                <a:spcPct val="83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" name="Group 3"/>
          <p:cNvGrpSpPr>
            <a:grpSpLocks/>
          </p:cNvGrpSpPr>
          <p:nvPr/>
        </p:nvGrpSpPr>
        <p:grpSpPr bwMode="auto">
          <a:xfrm>
            <a:off x="1650674" y="3294970"/>
            <a:ext cx="1134986" cy="1214150"/>
            <a:chOff x="9757" y="3119"/>
            <a:chExt cx="544" cy="814"/>
          </a:xfrm>
        </p:grpSpPr>
        <p:sp>
          <p:nvSpPr>
            <p:cNvPr id="23556" name="Text Box 4"/>
            <p:cNvSpPr txBox="1">
              <a:spLocks noChangeArrowheads="1"/>
            </p:cNvSpPr>
            <p:nvPr/>
          </p:nvSpPr>
          <p:spPr bwMode="auto">
            <a:xfrm>
              <a:off x="9757" y="3565"/>
              <a:ext cx="373" cy="36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36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rPr>
                <a:t>  2</a:t>
              </a:r>
              <a:endParaRPr kumimoji="0" lang="ru-RU" sz="48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3557" name="Text Box 5"/>
            <p:cNvSpPr txBox="1">
              <a:spLocks noChangeArrowheads="1"/>
            </p:cNvSpPr>
            <p:nvPr/>
          </p:nvSpPr>
          <p:spPr bwMode="auto">
            <a:xfrm>
              <a:off x="9758" y="3119"/>
              <a:ext cx="543" cy="4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36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k</a:t>
              </a:r>
              <a:r>
                <a:rPr kumimoji="0" lang="en-US" sz="3600" b="1" i="0" u="none" strike="noStrike" cap="none" normalizeH="0" baseline="0" dirty="0" smtClean="0">
                  <a:ln>
                    <a:noFill/>
                  </a:ln>
                  <a:solidFill>
                    <a:srgbClr val="365D2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x</a:t>
              </a:r>
              <a:r>
                <a:rPr kumimoji="0" lang="en-US" sz="3600" b="1" i="0" u="none" strike="noStrike" cap="none" normalizeH="0" baseline="-25000" dirty="0" smtClean="0">
                  <a:ln>
                    <a:noFill/>
                  </a:ln>
                  <a:solidFill>
                    <a:srgbClr val="365D2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m</a:t>
              </a:r>
              <a:r>
                <a:rPr kumimoji="0" lang="en-US" sz="3600" b="1" i="0" u="none" strike="noStrike" cap="none" normalizeH="0" baseline="3000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rPr>
                <a:t>2</a:t>
              </a:r>
              <a:endParaRPr kumimoji="0" lang="ru-RU" sz="48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3558" name="Line 6"/>
            <p:cNvSpPr>
              <a:spLocks noChangeShapeType="1"/>
            </p:cNvSpPr>
            <p:nvPr/>
          </p:nvSpPr>
          <p:spPr bwMode="auto">
            <a:xfrm>
              <a:off x="9757" y="3550"/>
              <a:ext cx="466" cy="0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480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3" name="Group 7"/>
          <p:cNvGrpSpPr>
            <a:grpSpLocks/>
          </p:cNvGrpSpPr>
          <p:nvPr/>
        </p:nvGrpSpPr>
        <p:grpSpPr bwMode="auto">
          <a:xfrm>
            <a:off x="2928621" y="3200400"/>
            <a:ext cx="1214751" cy="1286421"/>
            <a:chOff x="9757" y="3014"/>
            <a:chExt cx="445" cy="917"/>
          </a:xfrm>
        </p:grpSpPr>
        <p:sp>
          <p:nvSpPr>
            <p:cNvPr id="23560" name="Text Box 8"/>
            <p:cNvSpPr txBox="1">
              <a:spLocks noChangeArrowheads="1"/>
            </p:cNvSpPr>
            <p:nvPr/>
          </p:nvSpPr>
          <p:spPr bwMode="auto">
            <a:xfrm>
              <a:off x="9862" y="3563"/>
              <a:ext cx="183" cy="36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36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rPr>
                <a:t>2</a:t>
              </a:r>
              <a:endParaRPr kumimoji="0" lang="ru-RU" sz="48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3561" name="Text Box 9"/>
            <p:cNvSpPr txBox="1">
              <a:spLocks noChangeArrowheads="1"/>
            </p:cNvSpPr>
            <p:nvPr/>
          </p:nvSpPr>
          <p:spPr bwMode="auto">
            <a:xfrm>
              <a:off x="9758" y="3014"/>
              <a:ext cx="444" cy="4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3600" b="1" i="0" u="none" strike="noStrike" cap="none" normalizeH="0" baseline="0" dirty="0" smtClean="0">
                  <a:ln>
                    <a:noFill/>
                  </a:ln>
                  <a:solidFill>
                    <a:srgbClr val="0014AC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mv</a:t>
              </a:r>
              <a:r>
                <a:rPr kumimoji="0" lang="en-US" sz="3600" b="1" i="0" u="none" strike="noStrike" cap="none" normalizeH="0" baseline="-25000" dirty="0" smtClean="0">
                  <a:ln>
                    <a:noFill/>
                  </a:ln>
                  <a:solidFill>
                    <a:srgbClr val="0014AC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m</a:t>
              </a:r>
              <a:r>
                <a:rPr kumimoji="0" lang="en-US" sz="3600" b="1" i="0" u="none" strike="noStrike" cap="none" normalizeH="0" baseline="3000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rPr>
                <a:t>2</a:t>
              </a:r>
              <a:endParaRPr kumimoji="0" lang="ru-RU" sz="48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3562" name="Line 10"/>
            <p:cNvSpPr>
              <a:spLocks noChangeShapeType="1"/>
            </p:cNvSpPr>
            <p:nvPr/>
          </p:nvSpPr>
          <p:spPr bwMode="auto">
            <a:xfrm>
              <a:off x="9757" y="3537"/>
              <a:ext cx="382" cy="0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480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11" name="TextBox 10"/>
          <p:cNvSpPr txBox="1"/>
          <p:nvPr/>
        </p:nvSpPr>
        <p:spPr>
          <a:xfrm>
            <a:off x="2571736" y="3584886"/>
            <a:ext cx="57150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 smtClean="0">
                <a:solidFill>
                  <a:srgbClr val="006600"/>
                </a:solidFill>
              </a:rPr>
              <a:t>=</a:t>
            </a:r>
            <a:endParaRPr lang="ru-RU" sz="3600" dirty="0">
              <a:solidFill>
                <a:srgbClr val="006600"/>
              </a:solidFill>
            </a:endParaRPr>
          </a:p>
        </p:txBody>
      </p:sp>
      <p:grpSp>
        <p:nvGrpSpPr>
          <p:cNvPr id="4" name="Group 11"/>
          <p:cNvGrpSpPr>
            <a:grpSpLocks/>
          </p:cNvGrpSpPr>
          <p:nvPr/>
        </p:nvGrpSpPr>
        <p:grpSpPr bwMode="auto">
          <a:xfrm>
            <a:off x="214282" y="2012943"/>
            <a:ext cx="3929090" cy="1201743"/>
            <a:chOff x="1087" y="2097"/>
            <a:chExt cx="1641" cy="542"/>
          </a:xfrm>
        </p:grpSpPr>
        <p:sp>
          <p:nvSpPr>
            <p:cNvPr id="23564" name="Line 12"/>
            <p:cNvSpPr>
              <a:spLocks noChangeShapeType="1"/>
            </p:cNvSpPr>
            <p:nvPr/>
          </p:nvSpPr>
          <p:spPr bwMode="auto">
            <a:xfrm flipH="1">
              <a:off x="1829" y="2338"/>
              <a:ext cx="399" cy="0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 type="triangle" w="med" len="med"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3565" name="Line 13"/>
            <p:cNvSpPr>
              <a:spLocks noChangeShapeType="1"/>
            </p:cNvSpPr>
            <p:nvPr/>
          </p:nvSpPr>
          <p:spPr bwMode="auto">
            <a:xfrm>
              <a:off x="2243" y="2109"/>
              <a:ext cx="0" cy="530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prstDash val="dash"/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3566" name="Line 14"/>
            <p:cNvSpPr>
              <a:spLocks noChangeShapeType="1"/>
            </p:cNvSpPr>
            <p:nvPr/>
          </p:nvSpPr>
          <p:spPr bwMode="auto">
            <a:xfrm>
              <a:off x="1869" y="2097"/>
              <a:ext cx="0" cy="530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prstDash val="dash"/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3567" name="Line 15"/>
            <p:cNvSpPr>
              <a:spLocks noChangeShapeType="1"/>
            </p:cNvSpPr>
            <p:nvPr/>
          </p:nvSpPr>
          <p:spPr bwMode="auto">
            <a:xfrm>
              <a:off x="2640" y="2098"/>
              <a:ext cx="0" cy="530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prstDash val="dash"/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3568" name="Oval 16"/>
            <p:cNvSpPr>
              <a:spLocks noChangeArrowheads="1"/>
            </p:cNvSpPr>
            <p:nvPr/>
          </p:nvSpPr>
          <p:spPr bwMode="auto">
            <a:xfrm>
              <a:off x="2576" y="2247"/>
              <a:ext cx="152" cy="161"/>
            </a:xfrm>
            <a:prstGeom prst="ellipse">
              <a:avLst/>
            </a:prstGeom>
            <a:solidFill>
              <a:srgbClr val="FFFFFF"/>
            </a:solidFill>
            <a:ln w="38100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3569" name="Line 17"/>
            <p:cNvSpPr>
              <a:spLocks noChangeShapeType="1"/>
            </p:cNvSpPr>
            <p:nvPr/>
          </p:nvSpPr>
          <p:spPr bwMode="auto">
            <a:xfrm flipH="1">
              <a:off x="1844" y="2604"/>
              <a:ext cx="399" cy="0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 type="triangle" w="med" len="med"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3570" name="Line 18"/>
            <p:cNvSpPr>
              <a:spLocks noChangeShapeType="1"/>
            </p:cNvSpPr>
            <p:nvPr/>
          </p:nvSpPr>
          <p:spPr bwMode="auto">
            <a:xfrm flipH="1">
              <a:off x="2244" y="2580"/>
              <a:ext cx="398" cy="0"/>
            </a:xfrm>
            <a:prstGeom prst="line">
              <a:avLst/>
            </a:prstGeom>
            <a:noFill/>
            <a:ln w="38100">
              <a:solidFill>
                <a:srgbClr val="0000FF"/>
              </a:solidFill>
              <a:round/>
              <a:headEnd type="triangle" w="med" len="med"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3571" name="Line 19"/>
            <p:cNvSpPr>
              <a:spLocks noChangeShapeType="1"/>
            </p:cNvSpPr>
            <p:nvPr/>
          </p:nvSpPr>
          <p:spPr bwMode="auto">
            <a:xfrm flipH="1">
              <a:off x="2270" y="2344"/>
              <a:ext cx="398" cy="0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 type="triangle" w="med" len="med"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grpSp>
          <p:nvGrpSpPr>
            <p:cNvPr id="5" name="Group 20"/>
            <p:cNvGrpSpPr>
              <a:grpSpLocks/>
            </p:cNvGrpSpPr>
            <p:nvPr/>
          </p:nvGrpSpPr>
          <p:grpSpPr bwMode="auto">
            <a:xfrm>
              <a:off x="1087" y="2178"/>
              <a:ext cx="868" cy="368"/>
              <a:chOff x="1087" y="2178"/>
              <a:chExt cx="868" cy="368"/>
            </a:xfrm>
          </p:grpSpPr>
          <p:sp>
            <p:nvSpPr>
              <p:cNvPr id="23573" name="Oval 21"/>
              <p:cNvSpPr>
                <a:spLocks noChangeArrowheads="1"/>
              </p:cNvSpPr>
              <p:nvPr/>
            </p:nvSpPr>
            <p:spPr bwMode="auto">
              <a:xfrm>
                <a:off x="1802" y="2260"/>
                <a:ext cx="153" cy="161"/>
              </a:xfrm>
              <a:prstGeom prst="ellipse">
                <a:avLst/>
              </a:prstGeom>
              <a:solidFill>
                <a:srgbClr val="FFFFFF"/>
              </a:solidFill>
              <a:ln w="38100">
                <a:solidFill>
                  <a:srgbClr val="000000"/>
                </a:solidFill>
                <a:round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grpSp>
            <p:nvGrpSpPr>
              <p:cNvPr id="6" name="Group 22"/>
              <p:cNvGrpSpPr>
                <a:grpSpLocks/>
              </p:cNvGrpSpPr>
              <p:nvPr/>
            </p:nvGrpSpPr>
            <p:grpSpPr bwMode="auto">
              <a:xfrm>
                <a:off x="1151" y="2236"/>
                <a:ext cx="638" cy="229"/>
                <a:chOff x="8905" y="7356"/>
                <a:chExt cx="887" cy="229"/>
              </a:xfrm>
            </p:grpSpPr>
            <p:grpSp>
              <p:nvGrpSpPr>
                <p:cNvPr id="7" name="Group 23"/>
                <p:cNvGrpSpPr>
                  <a:grpSpLocks/>
                </p:cNvGrpSpPr>
                <p:nvPr/>
              </p:nvGrpSpPr>
              <p:grpSpPr bwMode="auto">
                <a:xfrm>
                  <a:off x="8905" y="7356"/>
                  <a:ext cx="299" cy="213"/>
                  <a:chOff x="8905" y="7356"/>
                  <a:chExt cx="299" cy="213"/>
                </a:xfrm>
              </p:grpSpPr>
              <p:sp>
                <p:nvSpPr>
                  <p:cNvPr id="23576" name="Line 24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8905" y="7356"/>
                    <a:ext cx="104" cy="201"/>
                  </a:xfrm>
                  <a:prstGeom prst="line">
                    <a:avLst/>
                  </a:prstGeom>
                  <a:noFill/>
                  <a:ln w="38100">
                    <a:solidFill>
                      <a:srgbClr val="000000"/>
                    </a:solidFill>
                    <a:round/>
                    <a:headEnd/>
                    <a:tailEnd/>
                  </a:ln>
                  <a:effectLst/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/>
                  </a:p>
                </p:txBody>
              </p:sp>
              <p:sp>
                <p:nvSpPr>
                  <p:cNvPr id="23577" name="Line 25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9100" y="7368"/>
                    <a:ext cx="104" cy="201"/>
                  </a:xfrm>
                  <a:prstGeom prst="line">
                    <a:avLst/>
                  </a:prstGeom>
                  <a:noFill/>
                  <a:ln w="38100">
                    <a:solidFill>
                      <a:srgbClr val="000000"/>
                    </a:solidFill>
                    <a:round/>
                    <a:headEnd/>
                    <a:tailEnd/>
                  </a:ln>
                  <a:effectLst/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/>
                  </a:p>
                </p:txBody>
              </p:sp>
              <p:sp>
                <p:nvSpPr>
                  <p:cNvPr id="23578" name="Line 26"/>
                  <p:cNvSpPr>
                    <a:spLocks noChangeShapeType="1"/>
                  </p:cNvSpPr>
                  <p:nvPr/>
                </p:nvSpPr>
                <p:spPr bwMode="auto">
                  <a:xfrm>
                    <a:off x="9020" y="7356"/>
                    <a:ext cx="75" cy="207"/>
                  </a:xfrm>
                  <a:prstGeom prst="line">
                    <a:avLst/>
                  </a:prstGeom>
                  <a:noFill/>
                  <a:ln w="38100">
                    <a:solidFill>
                      <a:srgbClr val="000000"/>
                    </a:solidFill>
                    <a:round/>
                    <a:headEnd/>
                    <a:tailEnd/>
                  </a:ln>
                  <a:effectLst/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8" name="Group 27"/>
                <p:cNvGrpSpPr>
                  <a:grpSpLocks/>
                </p:cNvGrpSpPr>
                <p:nvPr/>
              </p:nvGrpSpPr>
              <p:grpSpPr bwMode="auto">
                <a:xfrm>
                  <a:off x="9095" y="7367"/>
                  <a:ext cx="299" cy="213"/>
                  <a:chOff x="8905" y="7356"/>
                  <a:chExt cx="299" cy="213"/>
                </a:xfrm>
              </p:grpSpPr>
              <p:sp>
                <p:nvSpPr>
                  <p:cNvPr id="23580" name="Line 28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8905" y="7356"/>
                    <a:ext cx="104" cy="201"/>
                  </a:xfrm>
                  <a:prstGeom prst="line">
                    <a:avLst/>
                  </a:prstGeom>
                  <a:noFill/>
                  <a:ln w="38100">
                    <a:solidFill>
                      <a:srgbClr val="000000"/>
                    </a:solidFill>
                    <a:round/>
                    <a:headEnd/>
                    <a:tailEnd/>
                  </a:ln>
                  <a:effectLst/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/>
                  </a:p>
                </p:txBody>
              </p:sp>
              <p:sp>
                <p:nvSpPr>
                  <p:cNvPr id="23581" name="Line 29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9100" y="7368"/>
                    <a:ext cx="104" cy="201"/>
                  </a:xfrm>
                  <a:prstGeom prst="line">
                    <a:avLst/>
                  </a:prstGeom>
                  <a:noFill/>
                  <a:ln w="38100">
                    <a:solidFill>
                      <a:srgbClr val="000000"/>
                    </a:solidFill>
                    <a:round/>
                    <a:headEnd/>
                    <a:tailEnd/>
                  </a:ln>
                  <a:effectLst/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/>
                  </a:p>
                </p:txBody>
              </p:sp>
              <p:sp>
                <p:nvSpPr>
                  <p:cNvPr id="23582" name="Line 30"/>
                  <p:cNvSpPr>
                    <a:spLocks noChangeShapeType="1"/>
                  </p:cNvSpPr>
                  <p:nvPr/>
                </p:nvSpPr>
                <p:spPr bwMode="auto">
                  <a:xfrm>
                    <a:off x="9020" y="7356"/>
                    <a:ext cx="75" cy="207"/>
                  </a:xfrm>
                  <a:prstGeom prst="line">
                    <a:avLst/>
                  </a:prstGeom>
                  <a:noFill/>
                  <a:ln w="38100">
                    <a:solidFill>
                      <a:srgbClr val="000000"/>
                    </a:solidFill>
                    <a:round/>
                    <a:headEnd/>
                    <a:tailEnd/>
                  </a:ln>
                  <a:effectLst/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9" name="Group 31"/>
                <p:cNvGrpSpPr>
                  <a:grpSpLocks/>
                </p:cNvGrpSpPr>
                <p:nvPr/>
              </p:nvGrpSpPr>
              <p:grpSpPr bwMode="auto">
                <a:xfrm>
                  <a:off x="9297" y="7367"/>
                  <a:ext cx="299" cy="213"/>
                  <a:chOff x="8905" y="7356"/>
                  <a:chExt cx="299" cy="213"/>
                </a:xfrm>
              </p:grpSpPr>
              <p:sp>
                <p:nvSpPr>
                  <p:cNvPr id="23584" name="Line 32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8905" y="7356"/>
                    <a:ext cx="104" cy="201"/>
                  </a:xfrm>
                  <a:prstGeom prst="line">
                    <a:avLst/>
                  </a:prstGeom>
                  <a:noFill/>
                  <a:ln w="38100">
                    <a:solidFill>
                      <a:srgbClr val="000000"/>
                    </a:solidFill>
                    <a:round/>
                    <a:headEnd/>
                    <a:tailEnd/>
                  </a:ln>
                  <a:effectLst/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/>
                  </a:p>
                </p:txBody>
              </p:sp>
              <p:sp>
                <p:nvSpPr>
                  <p:cNvPr id="23585" name="Line 33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9100" y="7368"/>
                    <a:ext cx="104" cy="201"/>
                  </a:xfrm>
                  <a:prstGeom prst="line">
                    <a:avLst/>
                  </a:prstGeom>
                  <a:noFill/>
                  <a:ln w="38100">
                    <a:solidFill>
                      <a:srgbClr val="000000"/>
                    </a:solidFill>
                    <a:round/>
                    <a:headEnd/>
                    <a:tailEnd/>
                  </a:ln>
                  <a:effectLst/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/>
                  </a:p>
                </p:txBody>
              </p:sp>
              <p:sp>
                <p:nvSpPr>
                  <p:cNvPr id="23586" name="Line 34"/>
                  <p:cNvSpPr>
                    <a:spLocks noChangeShapeType="1"/>
                  </p:cNvSpPr>
                  <p:nvPr/>
                </p:nvSpPr>
                <p:spPr bwMode="auto">
                  <a:xfrm>
                    <a:off x="9020" y="7356"/>
                    <a:ext cx="75" cy="207"/>
                  </a:xfrm>
                  <a:prstGeom prst="line">
                    <a:avLst/>
                  </a:prstGeom>
                  <a:noFill/>
                  <a:ln w="38100">
                    <a:solidFill>
                      <a:srgbClr val="000000"/>
                    </a:solidFill>
                    <a:round/>
                    <a:headEnd/>
                    <a:tailEnd/>
                  </a:ln>
                  <a:effectLst/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10" name="Group 35"/>
                <p:cNvGrpSpPr>
                  <a:grpSpLocks/>
                </p:cNvGrpSpPr>
                <p:nvPr/>
              </p:nvGrpSpPr>
              <p:grpSpPr bwMode="auto">
                <a:xfrm>
                  <a:off x="9493" y="7372"/>
                  <a:ext cx="299" cy="213"/>
                  <a:chOff x="8905" y="7356"/>
                  <a:chExt cx="299" cy="213"/>
                </a:xfrm>
              </p:grpSpPr>
              <p:sp>
                <p:nvSpPr>
                  <p:cNvPr id="23588" name="Line 36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8905" y="7356"/>
                    <a:ext cx="104" cy="201"/>
                  </a:xfrm>
                  <a:prstGeom prst="line">
                    <a:avLst/>
                  </a:prstGeom>
                  <a:noFill/>
                  <a:ln w="38100">
                    <a:solidFill>
                      <a:srgbClr val="000000"/>
                    </a:solidFill>
                    <a:round/>
                    <a:headEnd/>
                    <a:tailEnd/>
                  </a:ln>
                  <a:effectLst/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/>
                  </a:p>
                </p:txBody>
              </p:sp>
              <p:sp>
                <p:nvSpPr>
                  <p:cNvPr id="23589" name="Line 37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9100" y="7368"/>
                    <a:ext cx="104" cy="201"/>
                  </a:xfrm>
                  <a:prstGeom prst="line">
                    <a:avLst/>
                  </a:prstGeom>
                  <a:noFill/>
                  <a:ln w="38100">
                    <a:solidFill>
                      <a:srgbClr val="000000"/>
                    </a:solidFill>
                    <a:round/>
                    <a:headEnd/>
                    <a:tailEnd/>
                  </a:ln>
                  <a:effectLst/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/>
                  </a:p>
                </p:txBody>
              </p:sp>
              <p:sp>
                <p:nvSpPr>
                  <p:cNvPr id="23590" name="Line 38"/>
                  <p:cNvSpPr>
                    <a:spLocks noChangeShapeType="1"/>
                  </p:cNvSpPr>
                  <p:nvPr/>
                </p:nvSpPr>
                <p:spPr bwMode="auto">
                  <a:xfrm>
                    <a:off x="9020" y="7356"/>
                    <a:ext cx="75" cy="207"/>
                  </a:xfrm>
                  <a:prstGeom prst="line">
                    <a:avLst/>
                  </a:prstGeom>
                  <a:noFill/>
                  <a:ln w="38100">
                    <a:solidFill>
                      <a:srgbClr val="000000"/>
                    </a:solidFill>
                    <a:round/>
                    <a:headEnd/>
                    <a:tailEnd/>
                  </a:ln>
                  <a:effectLst/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/>
                  </a:p>
                </p:txBody>
              </p:sp>
            </p:grpSp>
          </p:grpSp>
          <p:sp>
            <p:nvSpPr>
              <p:cNvPr id="23591" name="Line 39"/>
              <p:cNvSpPr>
                <a:spLocks noChangeShapeType="1"/>
              </p:cNvSpPr>
              <p:nvPr/>
            </p:nvSpPr>
            <p:spPr bwMode="auto">
              <a:xfrm>
                <a:off x="1124" y="2178"/>
                <a:ext cx="0" cy="368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23592" name="Line 40"/>
              <p:cNvSpPr>
                <a:spLocks noChangeShapeType="1"/>
              </p:cNvSpPr>
              <p:nvPr/>
            </p:nvSpPr>
            <p:spPr bwMode="auto">
              <a:xfrm>
                <a:off x="1087" y="2178"/>
                <a:ext cx="0" cy="368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prstDash val="sysDot"/>
                <a:round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</p:grpSp>
      <p:grpSp>
        <p:nvGrpSpPr>
          <p:cNvPr id="13" name="Group 7"/>
          <p:cNvGrpSpPr>
            <a:grpSpLocks/>
          </p:cNvGrpSpPr>
          <p:nvPr/>
        </p:nvGrpSpPr>
        <p:grpSpPr bwMode="auto">
          <a:xfrm>
            <a:off x="6786586" y="1662104"/>
            <a:ext cx="1785275" cy="1286421"/>
            <a:chOff x="9757" y="3014"/>
            <a:chExt cx="654" cy="917"/>
          </a:xfrm>
        </p:grpSpPr>
        <p:sp>
          <p:nvSpPr>
            <p:cNvPr id="47" name="Text Box 8"/>
            <p:cNvSpPr txBox="1">
              <a:spLocks noChangeArrowheads="1"/>
            </p:cNvSpPr>
            <p:nvPr/>
          </p:nvSpPr>
          <p:spPr bwMode="auto">
            <a:xfrm>
              <a:off x="9862" y="3563"/>
              <a:ext cx="183" cy="36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36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rPr>
                <a:t>2</a:t>
              </a:r>
              <a:endParaRPr kumimoji="0" lang="ru-RU" sz="48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8" name="Text Box 9"/>
            <p:cNvSpPr txBox="1">
              <a:spLocks noChangeArrowheads="1"/>
            </p:cNvSpPr>
            <p:nvPr/>
          </p:nvSpPr>
          <p:spPr bwMode="auto">
            <a:xfrm>
              <a:off x="9758" y="3014"/>
              <a:ext cx="653" cy="4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r>
                <a:rPr kumimoji="0" lang="en-US" sz="3600" b="1" i="0" u="none" strike="noStrike" cap="none" normalizeH="0" baseline="0" dirty="0" smtClean="0">
                  <a:ln>
                    <a:noFill/>
                  </a:ln>
                  <a:solidFill>
                    <a:srgbClr val="0014AC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m</a:t>
              </a:r>
              <a:r>
                <a:rPr lang="ru-RU" sz="3600" dirty="0" smtClean="0">
                  <a:sym typeface="Symbol"/>
                </a:rPr>
                <a:t></a:t>
              </a:r>
              <a:r>
                <a:rPr kumimoji="0" lang="ru-RU" sz="3600" b="1" i="0" u="none" strike="noStrike" cap="none" normalizeH="0" baseline="0" dirty="0" smtClean="0">
                  <a:ln>
                    <a:noFill/>
                  </a:ln>
                  <a:solidFill>
                    <a:srgbClr val="0014AC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0,5</a:t>
              </a:r>
              <a:r>
                <a:rPr kumimoji="0" lang="en-US" sz="3600" b="1" i="0" u="none" strike="noStrike" cap="none" normalizeH="0" baseline="3000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rPr>
                <a:t>2</a:t>
              </a:r>
              <a:endParaRPr kumimoji="0" lang="ru-RU" sz="48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9" name="Line 10"/>
            <p:cNvSpPr>
              <a:spLocks noChangeShapeType="1"/>
            </p:cNvSpPr>
            <p:nvPr/>
          </p:nvSpPr>
          <p:spPr bwMode="auto">
            <a:xfrm>
              <a:off x="9757" y="3537"/>
              <a:ext cx="382" cy="0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480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50" name="TextBox 49"/>
          <p:cNvSpPr txBox="1"/>
          <p:nvPr/>
        </p:nvSpPr>
        <p:spPr>
          <a:xfrm>
            <a:off x="6242370" y="2032942"/>
            <a:ext cx="57150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 smtClean="0">
                <a:solidFill>
                  <a:srgbClr val="006600"/>
                </a:solidFill>
              </a:rPr>
              <a:t>=</a:t>
            </a:r>
            <a:endParaRPr lang="ru-RU" sz="3600" dirty="0">
              <a:solidFill>
                <a:srgbClr val="006600"/>
              </a:solidFill>
            </a:endParaRPr>
          </a:p>
        </p:txBody>
      </p:sp>
      <p:sp>
        <p:nvSpPr>
          <p:cNvPr id="53" name="Text Box 5"/>
          <p:cNvSpPr txBox="1">
            <a:spLocks noChangeArrowheads="1"/>
          </p:cNvSpPr>
          <p:nvPr/>
        </p:nvSpPr>
        <p:spPr bwMode="auto">
          <a:xfrm>
            <a:off x="4643438" y="2971802"/>
            <a:ext cx="1926988" cy="6339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16</a:t>
            </a:r>
            <a:r>
              <a:rPr lang="ru-RU" sz="3600" dirty="0" smtClean="0">
                <a:sym typeface="Symbol"/>
              </a:rPr>
              <a:t>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365D21"/>
                </a:solidFill>
                <a:effectLst/>
                <a:latin typeface="Times New Roman" pitchFamily="18" charset="0"/>
                <a:cs typeface="Times New Roman" pitchFamily="18" charset="0"/>
              </a:rPr>
              <a:t>0,02</a:t>
            </a:r>
            <a:r>
              <a:rPr kumimoji="0" lang="en-US" sz="3600" b="1" i="0" u="none" strike="noStrike" cap="none" normalizeH="0" baseline="3000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2</a:t>
            </a:r>
            <a:endParaRPr kumimoji="0" lang="ru-RU" sz="4800" b="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5" name="TextBox 54"/>
          <p:cNvSpPr txBox="1"/>
          <p:nvPr/>
        </p:nvSpPr>
        <p:spPr>
          <a:xfrm>
            <a:off x="6429388" y="2968413"/>
            <a:ext cx="57150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 smtClean="0">
                <a:solidFill>
                  <a:srgbClr val="006600"/>
                </a:solidFill>
              </a:rPr>
              <a:t>=</a:t>
            </a:r>
            <a:endParaRPr lang="ru-RU" sz="3600" dirty="0">
              <a:solidFill>
                <a:srgbClr val="006600"/>
              </a:solidFill>
            </a:endParaRPr>
          </a:p>
        </p:txBody>
      </p:sp>
      <p:sp>
        <p:nvSpPr>
          <p:cNvPr id="58" name="Text Box 9"/>
          <p:cNvSpPr txBox="1">
            <a:spLocks noChangeArrowheads="1"/>
          </p:cNvSpPr>
          <p:nvPr/>
        </p:nvSpPr>
        <p:spPr bwMode="auto">
          <a:xfrm>
            <a:off x="6786578" y="2947091"/>
            <a:ext cx="1782545" cy="5962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3600" dirty="0" smtClean="0">
                <a:sym typeface="Symbol"/>
              </a:rPr>
              <a:t>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cs typeface="Times New Roman" pitchFamily="18" charset="0"/>
              </a:rPr>
              <a:t>0,5</a:t>
            </a:r>
            <a:r>
              <a:rPr kumimoji="0" lang="en-US" sz="3600" b="1" i="0" u="none" strike="noStrike" cap="none" normalizeH="0" baseline="3000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2</a:t>
            </a:r>
            <a:endParaRPr kumimoji="0" lang="ru-RU" sz="4800" b="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0" name="Text Box 9"/>
          <p:cNvSpPr txBox="1">
            <a:spLocks noChangeArrowheads="1"/>
          </p:cNvSpPr>
          <p:nvPr/>
        </p:nvSpPr>
        <p:spPr bwMode="auto">
          <a:xfrm>
            <a:off x="6572264" y="3643314"/>
            <a:ext cx="928694" cy="5962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ru-RU" sz="3600" dirty="0" smtClean="0">
                <a:solidFill>
                  <a:srgbClr val="006600"/>
                </a:solidFill>
              </a:rPr>
              <a:t>=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cs typeface="Times New Roman" pitchFamily="18" charset="0"/>
              </a:rPr>
              <a:t>m</a:t>
            </a:r>
            <a:endParaRPr kumimoji="0" lang="ru-RU" sz="4800" b="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1" name="Text Box 5"/>
          <p:cNvSpPr txBox="1">
            <a:spLocks noChangeArrowheads="1"/>
          </p:cNvSpPr>
          <p:nvPr/>
        </p:nvSpPr>
        <p:spPr bwMode="auto">
          <a:xfrm>
            <a:off x="5214942" y="3643314"/>
            <a:ext cx="1571636" cy="6339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cs typeface="Times New Roman" pitchFamily="18" charset="0"/>
              </a:rPr>
              <a:t>0,0256</a:t>
            </a:r>
            <a:endParaRPr kumimoji="0" lang="ru-RU" sz="4800" b="0" i="0" u="none" strike="noStrike" cap="none" normalizeH="0" baseline="0" dirty="0" smtClean="0">
              <a:ln>
                <a:noFill/>
              </a:ln>
              <a:solidFill>
                <a:srgbClr val="0014AC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2" name="Text Box 5"/>
          <p:cNvSpPr txBox="1">
            <a:spLocks noChangeArrowheads="1"/>
          </p:cNvSpPr>
          <p:nvPr/>
        </p:nvSpPr>
        <p:spPr bwMode="auto">
          <a:xfrm>
            <a:off x="0" y="3519490"/>
            <a:ext cx="1571604" cy="785818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kumimoji="0" lang="ru-RU" sz="4800" b="1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cs typeface="Times New Roman" pitchFamily="18" charset="0"/>
              </a:rPr>
              <a:t>ЗСЭ</a:t>
            </a:r>
          </a:p>
        </p:txBody>
      </p:sp>
      <p:sp>
        <p:nvSpPr>
          <p:cNvPr id="63" name="Text Box 5"/>
          <p:cNvSpPr txBox="1">
            <a:spLocks noChangeArrowheads="1"/>
          </p:cNvSpPr>
          <p:nvPr/>
        </p:nvSpPr>
        <p:spPr bwMode="auto">
          <a:xfrm>
            <a:off x="0" y="4548200"/>
            <a:ext cx="9144000" cy="6339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kumimoji="0" lang="ru-RU" sz="3600" b="1" i="0" u="sng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cs typeface="Times New Roman" pitchFamily="18" charset="0"/>
              </a:rPr>
              <a:t>Ответ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cs typeface="Times New Roman" pitchFamily="18" charset="0"/>
              </a:rPr>
              <a:t>: масса данного груза около 26гр.</a:t>
            </a:r>
            <a:endParaRPr kumimoji="0" lang="ru-RU" sz="4800" b="0" i="0" u="none" strike="noStrike" cap="none" normalizeH="0" baseline="0" dirty="0" smtClean="0">
              <a:ln>
                <a:noFill/>
              </a:ln>
              <a:solidFill>
                <a:srgbClr val="0014AC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2" name="Group 3"/>
          <p:cNvGrpSpPr>
            <a:grpSpLocks/>
          </p:cNvGrpSpPr>
          <p:nvPr/>
        </p:nvGrpSpPr>
        <p:grpSpPr bwMode="auto">
          <a:xfrm>
            <a:off x="4787634" y="1733542"/>
            <a:ext cx="1926988" cy="1214150"/>
            <a:chOff x="9708" y="3119"/>
            <a:chExt cx="667" cy="814"/>
          </a:xfrm>
        </p:grpSpPr>
        <p:sp>
          <p:nvSpPr>
            <p:cNvPr id="43" name="Text Box 4"/>
            <p:cNvSpPr txBox="1">
              <a:spLocks noChangeArrowheads="1"/>
            </p:cNvSpPr>
            <p:nvPr/>
          </p:nvSpPr>
          <p:spPr bwMode="auto">
            <a:xfrm>
              <a:off x="9757" y="3565"/>
              <a:ext cx="373" cy="36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36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rPr>
                <a:t>  2</a:t>
              </a:r>
              <a:endParaRPr kumimoji="0" lang="ru-RU" sz="48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4" name="Text Box 5"/>
            <p:cNvSpPr txBox="1">
              <a:spLocks noChangeArrowheads="1"/>
            </p:cNvSpPr>
            <p:nvPr/>
          </p:nvSpPr>
          <p:spPr bwMode="auto">
            <a:xfrm>
              <a:off x="9708" y="3119"/>
              <a:ext cx="667" cy="4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r>
                <a:rPr kumimoji="0" lang="ru-RU" sz="36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16</a:t>
              </a:r>
              <a:r>
                <a:rPr lang="ru-RU" sz="3600" dirty="0" smtClean="0">
                  <a:sym typeface="Symbol"/>
                </a:rPr>
                <a:t></a:t>
              </a:r>
              <a:r>
                <a:rPr kumimoji="0" lang="ru-RU" sz="3600" b="1" i="0" u="none" strike="noStrike" cap="none" normalizeH="0" baseline="0" dirty="0" smtClean="0">
                  <a:ln>
                    <a:noFill/>
                  </a:ln>
                  <a:solidFill>
                    <a:srgbClr val="365D2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0,02</a:t>
              </a:r>
              <a:r>
                <a:rPr kumimoji="0" lang="en-US" sz="3600" b="1" i="0" u="none" strike="noStrike" cap="none" normalizeH="0" baseline="3000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rPr>
                <a:t>2</a:t>
              </a:r>
              <a:endParaRPr kumimoji="0" lang="ru-RU" sz="48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5" name="Line 6"/>
            <p:cNvSpPr>
              <a:spLocks noChangeShapeType="1"/>
            </p:cNvSpPr>
            <p:nvPr/>
          </p:nvSpPr>
          <p:spPr bwMode="auto">
            <a:xfrm>
              <a:off x="9757" y="3550"/>
              <a:ext cx="466" cy="0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480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59" name="TextBox 58"/>
          <p:cNvSpPr txBox="1"/>
          <p:nvPr/>
        </p:nvSpPr>
        <p:spPr>
          <a:xfrm>
            <a:off x="7572396" y="6273225"/>
            <a:ext cx="1571604" cy="584775"/>
          </a:xfrm>
          <a:prstGeom prst="rect">
            <a:avLst/>
          </a:prstGeom>
          <a:solidFill>
            <a:srgbClr val="FFFF00"/>
          </a:solidFill>
          <a:ln w="38100">
            <a:solidFill>
              <a:srgbClr val="C00000"/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ru-RU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в2,з№2</a:t>
            </a:r>
            <a:endParaRPr lang="ru-RU" sz="3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000"/>
                                        <p:tgtEl>
                                          <p:spTgt spid="2355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5" dur="1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" dur="1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1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2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7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8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554" grpId="0" animBg="1"/>
      <p:bldP spid="11" grpId="0"/>
      <p:bldP spid="50" grpId="0"/>
      <p:bldP spid="53" grpId="0"/>
      <p:bldP spid="55" grpId="0"/>
      <p:bldP spid="58" grpId="0"/>
      <p:bldP spid="60" grpId="0"/>
      <p:bldP spid="61" grpId="0"/>
      <p:bldP spid="62" grpId="0" animBg="1"/>
      <p:bldP spid="63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ext Box 2"/>
          <p:cNvSpPr txBox="1">
            <a:spLocks noChangeArrowheads="1"/>
          </p:cNvSpPr>
          <p:nvPr/>
        </p:nvSpPr>
        <p:spPr bwMode="auto">
          <a:xfrm>
            <a:off x="-285784" y="0"/>
            <a:ext cx="9429784" cy="18573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1">
              <a:spcAft>
                <a:spcPts val="1000"/>
              </a:spcAft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3.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Волна от парохода, плывущего по озеру, дошла до берега  через 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 минуту.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Расстояние между двумя соседними «горбами» волны оказалось равным </a:t>
            </a:r>
            <a:r>
              <a:rPr lang="ru-RU" sz="2400" b="1" dirty="0" smtClean="0">
                <a:solidFill>
                  <a:srgbClr val="220FB1"/>
                </a:solidFill>
                <a:latin typeface="Times New Roman" pitchFamily="18" charset="0"/>
                <a:cs typeface="Times New Roman" pitchFamily="18" charset="0"/>
              </a:rPr>
              <a:t>4 м,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а время между двумя последовательными ударами о берег </a:t>
            </a:r>
            <a:r>
              <a:rPr lang="ru-RU" sz="2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- 2 с.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Как далеко от берега проходил пароход?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714480" y="1619896"/>
            <a:ext cx="4643470" cy="52322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1. Найдём скорость волны</a:t>
            </a:r>
            <a:endParaRPr lang="ru-RU" sz="4400" b="1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4" name="Группа 8"/>
          <p:cNvGrpSpPr/>
          <p:nvPr/>
        </p:nvGrpSpPr>
        <p:grpSpPr>
          <a:xfrm>
            <a:off x="6572264" y="1643050"/>
            <a:ext cx="2643206" cy="2357454"/>
            <a:chOff x="6500794" y="1000108"/>
            <a:chExt cx="2643206" cy="2643206"/>
          </a:xfrm>
        </p:grpSpPr>
        <p:pic>
          <p:nvPicPr>
            <p:cNvPr id="2051" name="Picture 3"/>
            <p:cNvPicPr>
              <a:picLocks noChangeAspect="1" noChangeArrowheads="1"/>
            </p:cNvPicPr>
            <p:nvPr/>
          </p:nvPicPr>
          <p:blipFill>
            <a:blip r:embed="rId9" cstate="print"/>
            <a:srcRect b="34977"/>
            <a:stretch>
              <a:fillRect/>
            </a:stretch>
          </p:blipFill>
          <p:spPr bwMode="auto">
            <a:xfrm>
              <a:off x="6500794" y="1000108"/>
              <a:ext cx="2643206" cy="16722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8" name="Прямоугольник 7"/>
            <p:cNvSpPr/>
            <p:nvPr/>
          </p:nvSpPr>
          <p:spPr>
            <a:xfrm>
              <a:off x="6858016" y="3143248"/>
              <a:ext cx="928694" cy="500066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39" name="Прямоугольник 38"/>
          <p:cNvSpPr/>
          <p:nvPr/>
        </p:nvSpPr>
        <p:spPr>
          <a:xfrm>
            <a:off x="0" y="1500174"/>
            <a:ext cx="1785918" cy="1887696"/>
          </a:xfrm>
          <a:prstGeom prst="rect">
            <a:avLst/>
          </a:prstGeom>
          <a:ln>
            <a:solidFill>
              <a:schemeClr val="bg1">
                <a:lumMod val="75000"/>
              </a:schemeClr>
            </a:solidFill>
          </a:ln>
        </p:spPr>
        <p:txBody>
          <a:bodyPr wrap="square">
            <a:spAutoFit/>
          </a:bodyPr>
          <a:lstStyle/>
          <a:p>
            <a:pPr>
              <a:lnSpc>
                <a:spcPts val="3500"/>
              </a:lnSpc>
            </a:pP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60c</a:t>
            </a:r>
            <a:endParaRPr lang="ru-RU" sz="32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ts val="3500"/>
              </a:lnSpc>
            </a:pPr>
            <a:r>
              <a:rPr lang="el-GR" sz="3600" b="1" dirty="0" smtClean="0">
                <a:solidFill>
                  <a:srgbClr val="220FB1"/>
                </a:solidFill>
                <a:latin typeface="Times New Roman" pitchFamily="18" charset="0"/>
                <a:cs typeface="Times New Roman" pitchFamily="18" charset="0"/>
              </a:rPr>
              <a:t>λ</a:t>
            </a:r>
            <a:r>
              <a:rPr lang="ru-RU" sz="3200" b="1" dirty="0" smtClean="0">
                <a:solidFill>
                  <a:srgbClr val="220FB1"/>
                </a:solidFill>
                <a:latin typeface="Times New Roman" pitchFamily="18" charset="0"/>
                <a:cs typeface="Times New Roman" pitchFamily="18" charset="0"/>
              </a:rPr>
              <a:t>=4м</a:t>
            </a:r>
          </a:p>
          <a:p>
            <a:pPr>
              <a:lnSpc>
                <a:spcPts val="3500"/>
              </a:lnSpc>
            </a:pPr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c</a:t>
            </a:r>
            <a:endParaRPr lang="ru-RU" sz="3200" b="1" dirty="0" smtClean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ts val="3500"/>
              </a:lnSpc>
            </a:pPr>
            <a:r>
              <a:rPr lang="en-US" sz="4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-?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0" name="Прямоугольник 39"/>
          <p:cNvSpPr/>
          <p:nvPr/>
        </p:nvSpPr>
        <p:spPr>
          <a:xfrm>
            <a:off x="1785918" y="2143116"/>
            <a:ext cx="1939955" cy="923330"/>
          </a:xfrm>
          <a:prstGeom prst="rect">
            <a:avLst/>
          </a:prstGeom>
          <a:solidFill>
            <a:schemeClr val="bg2"/>
          </a:solidFill>
        </p:spPr>
        <p:txBody>
          <a:bodyPr wrap="none">
            <a:spAutoFit/>
          </a:bodyPr>
          <a:lstStyle/>
          <a:p>
            <a:r>
              <a:rPr lang="en-US" sz="5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</a:t>
            </a:r>
            <a:r>
              <a:rPr lang="en-US" sz="5400" b="1" dirty="0" smtClean="0"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en-US" sz="5400" b="1" dirty="0" err="1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en-US" sz="5400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endParaRPr lang="ru-RU" sz="54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1" name="Прямоугольник 40"/>
          <p:cNvSpPr/>
          <p:nvPr/>
        </p:nvSpPr>
        <p:spPr>
          <a:xfrm>
            <a:off x="3749126" y="2169375"/>
            <a:ext cx="2323072" cy="830997"/>
          </a:xfrm>
          <a:prstGeom prst="rect">
            <a:avLst/>
          </a:prstGeom>
          <a:solidFill>
            <a:schemeClr val="bg2"/>
          </a:solidFill>
        </p:spPr>
        <p:txBody>
          <a:bodyPr wrap="none">
            <a:spAutoFit/>
          </a:bodyPr>
          <a:lstStyle/>
          <a:p>
            <a:r>
              <a:rPr lang="en-US" sz="48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48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b="1" dirty="0" smtClean="0"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ru-RU" sz="4800" b="1" dirty="0" smtClean="0">
                <a:solidFill>
                  <a:srgbClr val="220FB1"/>
                </a:solidFill>
                <a:latin typeface="Times New Roman" pitchFamily="18" charset="0"/>
                <a:cs typeface="Times New Roman" pitchFamily="18" charset="0"/>
              </a:rPr>
              <a:t>2м/с</a:t>
            </a:r>
            <a:endParaRPr lang="ru-RU" sz="4800" dirty="0">
              <a:solidFill>
                <a:srgbClr val="220FB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2" name="Прямоугольник 41"/>
          <p:cNvSpPr/>
          <p:nvPr/>
        </p:nvSpPr>
        <p:spPr>
          <a:xfrm>
            <a:off x="1142976" y="3214686"/>
            <a:ext cx="5143536" cy="52322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2. Найдём путь  волны за 60с.</a:t>
            </a:r>
            <a:endParaRPr lang="ru-RU" sz="4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3" name="Прямоугольник 42"/>
          <p:cNvSpPr/>
          <p:nvPr/>
        </p:nvSpPr>
        <p:spPr>
          <a:xfrm>
            <a:off x="6286512" y="3143248"/>
            <a:ext cx="1760418" cy="707886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none">
            <a:spAutoFit/>
          </a:bodyPr>
          <a:lstStyle/>
          <a:p>
            <a:r>
              <a:rPr lang="en-US" sz="4000" b="1" dirty="0" smtClean="0">
                <a:solidFill>
                  <a:srgbClr val="220FB1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ru-RU" sz="4000" b="1" dirty="0" smtClean="0">
                <a:solidFill>
                  <a:srgbClr val="220FB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en-US" sz="4000" b="1" dirty="0" err="1" smtClean="0">
                <a:solidFill>
                  <a:srgbClr val="220FB1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en-US" sz="4000" b="1" dirty="0" err="1" smtClean="0">
                <a:latin typeface="Times New Roman" pitchFamily="18" charset="0"/>
                <a:cs typeface="Times New Roman" pitchFamily="18" charset="0"/>
                <a:sym typeface="Symbol"/>
              </a:rPr>
              <a:t></a:t>
            </a:r>
            <a:r>
              <a:rPr lang="en-US" sz="40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endParaRPr lang="ru-RU" sz="4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4" name="Прямоугольник 43"/>
          <p:cNvSpPr/>
          <p:nvPr/>
        </p:nvSpPr>
        <p:spPr>
          <a:xfrm>
            <a:off x="1142976" y="3643314"/>
            <a:ext cx="3500462" cy="707886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en-US" sz="4000" b="1" dirty="0" smtClean="0">
                <a:solidFill>
                  <a:srgbClr val="220FB1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ru-RU" sz="4000" b="1" dirty="0" smtClean="0">
                <a:solidFill>
                  <a:srgbClr val="220FB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ru-RU" sz="4000" b="1" dirty="0" smtClean="0">
                <a:solidFill>
                  <a:srgbClr val="220FB1"/>
                </a:solidFill>
                <a:latin typeface="Times New Roman" pitchFamily="18" charset="0"/>
                <a:cs typeface="Times New Roman" pitchFamily="18" charset="0"/>
              </a:rPr>
              <a:t>2м/с</a:t>
            </a:r>
            <a:r>
              <a:rPr lang="en-US" sz="40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·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60с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 =</a:t>
            </a:r>
            <a:endParaRPr lang="ru-RU" sz="4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5" name="Прямоугольник 44"/>
          <p:cNvSpPr/>
          <p:nvPr/>
        </p:nvSpPr>
        <p:spPr>
          <a:xfrm>
            <a:off x="4438652" y="3605214"/>
            <a:ext cx="1303562" cy="707886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none">
            <a:spAutoFit/>
          </a:bodyPr>
          <a:lstStyle/>
          <a:p>
            <a:r>
              <a:rPr lang="ru-RU" sz="4000" b="1" dirty="0" smtClean="0">
                <a:solidFill>
                  <a:srgbClr val="220FB1"/>
                </a:solidFill>
                <a:latin typeface="Times New Roman" pitchFamily="18" charset="0"/>
                <a:cs typeface="Times New Roman" pitchFamily="18" charset="0"/>
              </a:rPr>
              <a:t>120м</a:t>
            </a:r>
            <a:endParaRPr lang="ru-RU" sz="4000" b="1" dirty="0">
              <a:solidFill>
                <a:srgbClr val="220FB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6" name="Text Box 5"/>
          <p:cNvSpPr txBox="1">
            <a:spLocks noChangeArrowheads="1"/>
          </p:cNvSpPr>
          <p:nvPr/>
        </p:nvSpPr>
        <p:spPr bwMode="auto">
          <a:xfrm>
            <a:off x="0" y="4229108"/>
            <a:ext cx="9144000" cy="7000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kumimoji="0" lang="ru-RU" sz="3600" i="0" u="sng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Ответ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пароход проходил в </a:t>
            </a:r>
            <a:r>
              <a:rPr lang="ru-RU" sz="3600" b="1" dirty="0" smtClean="0">
                <a:solidFill>
                  <a:srgbClr val="220FB1"/>
                </a:solidFill>
                <a:latin typeface="Times New Roman" pitchFamily="18" charset="0"/>
                <a:cs typeface="Times New Roman" pitchFamily="18" charset="0"/>
              </a:rPr>
              <a:t>120м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от берега  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rgbClr val="0014AC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7572396" y="6273225"/>
            <a:ext cx="1571604" cy="584775"/>
          </a:xfrm>
          <a:prstGeom prst="rect">
            <a:avLst/>
          </a:prstGeom>
          <a:solidFill>
            <a:srgbClr val="FFFF00"/>
          </a:solidFill>
          <a:ln w="38100">
            <a:solidFill>
              <a:srgbClr val="C00000"/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ru-RU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в2,з№3</a:t>
            </a:r>
            <a:endParaRPr lang="ru-RU" sz="3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20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7" dur="300"/>
                                        <p:tgtEl>
                                          <p:spTgt spid="39">
                                            <p:bg/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8" dur="300"/>
                                        <p:tgtEl>
                                          <p:spTgt spid="39">
                                            <p:bg/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9" dur="300"/>
                                        <p:tgtEl>
                                          <p:spTgt spid="39">
                                            <p:bg/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4" dur="300"/>
                                        <p:tgtEl>
                                          <p:spTgt spid="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5" dur="300"/>
                                        <p:tgtEl>
                                          <p:spTgt spid="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6" dur="300"/>
                                        <p:tgtEl>
                                          <p:spTgt spid="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1" dur="300"/>
                                        <p:tgtEl>
                                          <p:spTgt spid="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2" dur="300"/>
                                        <p:tgtEl>
                                          <p:spTgt spid="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3" dur="300"/>
                                        <p:tgtEl>
                                          <p:spTgt spid="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8" dur="300"/>
                                        <p:tgtEl>
                                          <p:spTgt spid="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9" dur="300"/>
                                        <p:tgtEl>
                                          <p:spTgt spid="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0" dur="300"/>
                                        <p:tgtEl>
                                          <p:spTgt spid="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5" dur="300"/>
                                        <p:tgtEl>
                                          <p:spTgt spid="3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6" dur="300"/>
                                        <p:tgtEl>
                                          <p:spTgt spid="3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7" dur="300"/>
                                        <p:tgtEl>
                                          <p:spTgt spid="3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2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2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4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0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1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39" grpId="0" build="p" animBg="1"/>
      <p:bldP spid="40" grpId="0" animBg="1"/>
      <p:bldP spid="41" grpId="0" animBg="1"/>
      <p:bldP spid="42" grpId="0" animBg="1"/>
      <p:bldP spid="43" grpId="0" animBg="1"/>
      <p:bldP spid="44" grpId="0" animBg="1"/>
      <p:bldP spid="45" grpId="0" animBg="1"/>
      <p:bldP spid="46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42" name="Text Box 18"/>
          <p:cNvSpPr txBox="1">
            <a:spLocks noChangeArrowheads="1"/>
          </p:cNvSpPr>
          <p:nvPr/>
        </p:nvSpPr>
        <p:spPr bwMode="auto">
          <a:xfrm>
            <a:off x="571472" y="2428868"/>
            <a:ext cx="1071570" cy="6630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spcAft>
                <a:spcPts val="1000"/>
              </a:spcAft>
            </a:pP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mgh</a:t>
            </a:r>
            <a:endParaRPr lang="ru-RU" sz="3200" dirty="0" smtClean="0"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rgbClr val="0033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" name="Group 23"/>
          <p:cNvGrpSpPr>
            <a:grpSpLocks/>
          </p:cNvGrpSpPr>
          <p:nvPr/>
        </p:nvGrpSpPr>
        <p:grpSpPr bwMode="auto">
          <a:xfrm>
            <a:off x="1714480" y="3827031"/>
            <a:ext cx="1357322" cy="959291"/>
            <a:chOff x="5608" y="6801"/>
            <a:chExt cx="666" cy="635"/>
          </a:xfrm>
        </p:grpSpPr>
        <p:sp>
          <p:nvSpPr>
            <p:cNvPr id="26648" name="Text Box 24"/>
            <p:cNvSpPr txBox="1">
              <a:spLocks noChangeArrowheads="1"/>
            </p:cNvSpPr>
            <p:nvPr/>
          </p:nvSpPr>
          <p:spPr bwMode="auto">
            <a:xfrm>
              <a:off x="5608" y="6801"/>
              <a:ext cx="666" cy="42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3200" b="1" i="0" u="sng" strike="noStrike" cap="none" normalizeH="0" baseline="0" dirty="0" smtClean="0">
                  <a:ln>
                    <a:noFill/>
                  </a:ln>
                  <a:solidFill>
                    <a:srgbClr val="000099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mv</a:t>
              </a:r>
              <a:r>
                <a:rPr kumimoji="0" lang="en-US" sz="3200" b="1" i="0" u="sng" strike="noStrike" cap="none" normalizeH="0" baseline="-25000" dirty="0" smtClean="0">
                  <a:ln>
                    <a:noFill/>
                  </a:ln>
                  <a:solidFill>
                    <a:srgbClr val="000099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m</a:t>
              </a:r>
              <a:r>
                <a:rPr kumimoji="0" lang="en-US" sz="3200" b="1" i="0" u="none" strike="noStrike" cap="none" normalizeH="0" baseline="30000" dirty="0" smtClean="0">
                  <a:ln>
                    <a:noFill/>
                  </a:ln>
                  <a:solidFill>
                    <a:srgbClr val="000099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2</a:t>
              </a:r>
              <a:endParaRPr kumimoji="0" lang="ru-RU" sz="4400" b="0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6649" name="Text Box 25"/>
            <p:cNvSpPr txBox="1">
              <a:spLocks noChangeArrowheads="1"/>
            </p:cNvSpPr>
            <p:nvPr/>
          </p:nvSpPr>
          <p:spPr bwMode="auto">
            <a:xfrm>
              <a:off x="5743" y="7053"/>
              <a:ext cx="391" cy="38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2800" b="1" i="0" u="none" strike="noStrike" cap="none" normalizeH="0" baseline="0" dirty="0" smtClean="0">
                  <a:ln>
                    <a:noFill/>
                  </a:ln>
                  <a:solidFill>
                    <a:srgbClr val="000099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2</a:t>
              </a:r>
              <a:endParaRPr kumimoji="0" lang="ru-RU" sz="4400" b="0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28" name="Rectangle 26"/>
          <p:cNvSpPr>
            <a:spLocks noChangeArrowheads="1"/>
          </p:cNvSpPr>
          <p:nvPr/>
        </p:nvSpPr>
        <p:spPr bwMode="auto">
          <a:xfrm>
            <a:off x="1428728" y="2428868"/>
            <a:ext cx="473207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kumimoji="0" lang="ru-RU" sz="40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9" name="Rectangle 26"/>
          <p:cNvSpPr>
            <a:spLocks noChangeArrowheads="1"/>
          </p:cNvSpPr>
          <p:nvPr/>
        </p:nvSpPr>
        <p:spPr bwMode="auto">
          <a:xfrm>
            <a:off x="2857488" y="2428868"/>
            <a:ext cx="473207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kumimoji="0" lang="ru-RU" sz="40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2" name="Oval 9"/>
          <p:cNvSpPr>
            <a:spLocks noChangeArrowheads="1"/>
          </p:cNvSpPr>
          <p:nvPr/>
        </p:nvSpPr>
        <p:spPr bwMode="auto">
          <a:xfrm>
            <a:off x="214282" y="3126682"/>
            <a:ext cx="289411" cy="230879"/>
          </a:xfrm>
          <a:prstGeom prst="ellipse">
            <a:avLst/>
          </a:prstGeom>
          <a:solidFill>
            <a:srgbClr val="C00000"/>
          </a:solidFill>
          <a:ln w="9525">
            <a:solidFill>
              <a:srgbClr val="C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36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3" name="Line 5"/>
          <p:cNvSpPr>
            <a:spLocks noChangeShapeType="1"/>
          </p:cNvSpPr>
          <p:nvPr/>
        </p:nvSpPr>
        <p:spPr bwMode="auto">
          <a:xfrm flipH="1">
            <a:off x="401649" y="278838"/>
            <a:ext cx="1829422" cy="2922462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360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3" name="Group 6"/>
          <p:cNvGrpSpPr>
            <a:grpSpLocks/>
          </p:cNvGrpSpPr>
          <p:nvPr/>
        </p:nvGrpSpPr>
        <p:grpSpPr bwMode="auto">
          <a:xfrm>
            <a:off x="1820139" y="261915"/>
            <a:ext cx="751597" cy="32438"/>
            <a:chOff x="10760" y="1635"/>
            <a:chExt cx="403" cy="23"/>
          </a:xfrm>
        </p:grpSpPr>
        <p:sp>
          <p:nvSpPr>
            <p:cNvPr id="75" name="Line 7"/>
            <p:cNvSpPr>
              <a:spLocks noChangeShapeType="1"/>
            </p:cNvSpPr>
            <p:nvPr/>
          </p:nvSpPr>
          <p:spPr bwMode="auto">
            <a:xfrm>
              <a:off x="10771" y="1658"/>
              <a:ext cx="392" cy="0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6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76" name="Line 8"/>
            <p:cNvSpPr>
              <a:spLocks noChangeShapeType="1"/>
            </p:cNvSpPr>
            <p:nvPr/>
          </p:nvSpPr>
          <p:spPr bwMode="auto">
            <a:xfrm>
              <a:off x="10760" y="1635"/>
              <a:ext cx="392" cy="0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prstDash val="sysDot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60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77" name="Arc 11"/>
          <p:cNvSpPr>
            <a:spLocks/>
          </p:cNvSpPr>
          <p:nvPr/>
        </p:nvSpPr>
        <p:spPr bwMode="auto">
          <a:xfrm flipH="1" flipV="1">
            <a:off x="428596" y="3000372"/>
            <a:ext cx="1785950" cy="785818"/>
          </a:xfrm>
          <a:custGeom>
            <a:avLst/>
            <a:gdLst>
              <a:gd name="G0" fmla="+- 0 0 0"/>
              <a:gd name="G1" fmla="+- 21600 0 0"/>
              <a:gd name="G2" fmla="+- 21600 0 0"/>
              <a:gd name="T0" fmla="*/ 0 w 20563"/>
              <a:gd name="T1" fmla="*/ 0 h 21600"/>
              <a:gd name="T2" fmla="*/ 20563 w 20563"/>
              <a:gd name="T3" fmla="*/ 14987 h 21600"/>
              <a:gd name="T4" fmla="*/ 0 w 20563"/>
              <a:gd name="T5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0563" h="21600" fill="none" extrusionOk="0">
                <a:moveTo>
                  <a:pt x="-1" y="0"/>
                </a:moveTo>
                <a:cubicBezTo>
                  <a:pt x="9381" y="0"/>
                  <a:pt x="17690" y="6055"/>
                  <a:pt x="20562" y="14987"/>
                </a:cubicBezTo>
              </a:path>
              <a:path w="20563" h="21600" stroke="0" extrusionOk="0">
                <a:moveTo>
                  <a:pt x="-1" y="0"/>
                </a:moveTo>
                <a:cubicBezTo>
                  <a:pt x="9381" y="0"/>
                  <a:pt x="17690" y="6055"/>
                  <a:pt x="20562" y="14987"/>
                </a:cubicBezTo>
                <a:lnTo>
                  <a:pt x="0" y="21600"/>
                </a:lnTo>
                <a:close/>
              </a:path>
            </a:pathLst>
          </a:custGeom>
          <a:noFill/>
          <a:ln w="38100">
            <a:solidFill>
              <a:srgbClr val="000000"/>
            </a:solidFill>
            <a:prstDash val="dash"/>
            <a:round/>
            <a:headEnd type="stealth"/>
            <a:tailEnd type="none" w="lg" len="lg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36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8" name="Line 4"/>
          <p:cNvSpPr>
            <a:spLocks noChangeShapeType="1"/>
          </p:cNvSpPr>
          <p:nvPr/>
        </p:nvSpPr>
        <p:spPr bwMode="auto">
          <a:xfrm flipH="1">
            <a:off x="2174640" y="341400"/>
            <a:ext cx="45719" cy="3507351"/>
          </a:xfrm>
          <a:prstGeom prst="line">
            <a:avLst/>
          </a:prstGeom>
          <a:noFill/>
          <a:ln w="38100">
            <a:solidFill>
              <a:schemeClr val="tx1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360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80" name="Прямая соединительная линия 79"/>
          <p:cNvCxnSpPr/>
          <p:nvPr/>
        </p:nvCxnSpPr>
        <p:spPr>
          <a:xfrm>
            <a:off x="142844" y="3786190"/>
            <a:ext cx="4464000" cy="1588"/>
          </a:xfrm>
          <a:prstGeom prst="line">
            <a:avLst/>
          </a:prstGeom>
          <a:ln w="34925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1" name="Прямая соединительная линия 80"/>
          <p:cNvCxnSpPr/>
          <p:nvPr/>
        </p:nvCxnSpPr>
        <p:spPr>
          <a:xfrm>
            <a:off x="285720" y="3213098"/>
            <a:ext cx="3929090" cy="1588"/>
          </a:xfrm>
          <a:prstGeom prst="line">
            <a:avLst/>
          </a:prstGeom>
          <a:ln w="28575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2" name="Line 5"/>
          <p:cNvSpPr>
            <a:spLocks noChangeShapeType="1"/>
          </p:cNvSpPr>
          <p:nvPr/>
        </p:nvSpPr>
        <p:spPr bwMode="auto">
          <a:xfrm>
            <a:off x="2272336" y="343518"/>
            <a:ext cx="1643074" cy="2922462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36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3" name="Arc 11"/>
          <p:cNvSpPr>
            <a:spLocks/>
          </p:cNvSpPr>
          <p:nvPr/>
        </p:nvSpPr>
        <p:spPr bwMode="auto">
          <a:xfrm flipV="1">
            <a:off x="2214546" y="3000372"/>
            <a:ext cx="1643074" cy="785818"/>
          </a:xfrm>
          <a:custGeom>
            <a:avLst/>
            <a:gdLst>
              <a:gd name="G0" fmla="+- 0 0 0"/>
              <a:gd name="G1" fmla="+- 21600 0 0"/>
              <a:gd name="G2" fmla="+- 21600 0 0"/>
              <a:gd name="T0" fmla="*/ 0 w 20563"/>
              <a:gd name="T1" fmla="*/ 0 h 21600"/>
              <a:gd name="T2" fmla="*/ 20563 w 20563"/>
              <a:gd name="T3" fmla="*/ 14987 h 21600"/>
              <a:gd name="T4" fmla="*/ 0 w 20563"/>
              <a:gd name="T5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0563" h="21600" fill="none" extrusionOk="0">
                <a:moveTo>
                  <a:pt x="-1" y="0"/>
                </a:moveTo>
                <a:cubicBezTo>
                  <a:pt x="9381" y="0"/>
                  <a:pt x="17690" y="6055"/>
                  <a:pt x="20562" y="14987"/>
                </a:cubicBezTo>
              </a:path>
              <a:path w="20563" h="21600" stroke="0" extrusionOk="0">
                <a:moveTo>
                  <a:pt x="-1" y="0"/>
                </a:moveTo>
                <a:cubicBezTo>
                  <a:pt x="9381" y="0"/>
                  <a:pt x="17690" y="6055"/>
                  <a:pt x="20562" y="14987"/>
                </a:cubicBezTo>
                <a:lnTo>
                  <a:pt x="0" y="21600"/>
                </a:lnTo>
                <a:close/>
              </a:path>
            </a:pathLst>
          </a:custGeom>
          <a:noFill/>
          <a:ln w="38100">
            <a:solidFill>
              <a:srgbClr val="000000"/>
            </a:solidFill>
            <a:prstDash val="dash"/>
            <a:round/>
            <a:headEnd type="none"/>
            <a:tailEnd type="stealth" w="lg" len="lg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36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5" name="Text Box 18"/>
          <p:cNvSpPr txBox="1">
            <a:spLocks noChangeArrowheads="1"/>
          </p:cNvSpPr>
          <p:nvPr/>
        </p:nvSpPr>
        <p:spPr bwMode="auto">
          <a:xfrm>
            <a:off x="3357554" y="2480163"/>
            <a:ext cx="1071570" cy="6630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spcAft>
                <a:spcPts val="1000"/>
              </a:spcAft>
            </a:pP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mgh</a:t>
            </a:r>
            <a:endParaRPr lang="ru-RU" sz="3200" dirty="0" smtClean="0"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rgbClr val="0033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4" name="Group 23"/>
          <p:cNvGrpSpPr>
            <a:grpSpLocks/>
          </p:cNvGrpSpPr>
          <p:nvPr/>
        </p:nvGrpSpPr>
        <p:grpSpPr bwMode="auto">
          <a:xfrm>
            <a:off x="1847762" y="2333332"/>
            <a:ext cx="1357322" cy="959291"/>
            <a:chOff x="5608" y="6801"/>
            <a:chExt cx="666" cy="635"/>
          </a:xfrm>
        </p:grpSpPr>
        <p:sp>
          <p:nvSpPr>
            <p:cNvPr id="97" name="Text Box 24"/>
            <p:cNvSpPr txBox="1">
              <a:spLocks noChangeArrowheads="1"/>
            </p:cNvSpPr>
            <p:nvPr/>
          </p:nvSpPr>
          <p:spPr bwMode="auto">
            <a:xfrm>
              <a:off x="5608" y="6801"/>
              <a:ext cx="666" cy="42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3200" b="1" i="0" u="sng" strike="noStrike" cap="none" normalizeH="0" baseline="0" dirty="0" smtClean="0">
                  <a:ln>
                    <a:noFill/>
                  </a:ln>
                  <a:solidFill>
                    <a:srgbClr val="000099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mv</a:t>
              </a:r>
              <a:r>
                <a:rPr kumimoji="0" lang="en-US" sz="3200" b="1" i="0" u="sng" strike="noStrike" cap="none" normalizeH="0" baseline="-25000" dirty="0" smtClean="0">
                  <a:ln>
                    <a:noFill/>
                  </a:ln>
                  <a:solidFill>
                    <a:srgbClr val="000099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m</a:t>
              </a:r>
              <a:r>
                <a:rPr kumimoji="0" lang="en-US" sz="3200" b="1" i="0" u="none" strike="noStrike" cap="none" normalizeH="0" baseline="30000" dirty="0" smtClean="0">
                  <a:ln>
                    <a:noFill/>
                  </a:ln>
                  <a:solidFill>
                    <a:srgbClr val="000099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2</a:t>
              </a:r>
              <a:endParaRPr kumimoji="0" lang="ru-RU" sz="4400" b="0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98" name="Text Box 25"/>
            <p:cNvSpPr txBox="1">
              <a:spLocks noChangeArrowheads="1"/>
            </p:cNvSpPr>
            <p:nvPr/>
          </p:nvSpPr>
          <p:spPr bwMode="auto">
            <a:xfrm>
              <a:off x="5743" y="7053"/>
              <a:ext cx="391" cy="38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2800" b="1" i="0" u="none" strike="noStrike" cap="none" normalizeH="0" baseline="0" dirty="0" smtClean="0">
                  <a:ln>
                    <a:noFill/>
                  </a:ln>
                  <a:solidFill>
                    <a:srgbClr val="000099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2</a:t>
              </a:r>
              <a:endParaRPr kumimoji="0" lang="ru-RU" sz="4400" b="0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99" name="Text Box 18"/>
          <p:cNvSpPr txBox="1">
            <a:spLocks noChangeArrowheads="1"/>
          </p:cNvSpPr>
          <p:nvPr/>
        </p:nvSpPr>
        <p:spPr bwMode="auto">
          <a:xfrm>
            <a:off x="428596" y="2428868"/>
            <a:ext cx="1071570" cy="6630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spcAft>
                <a:spcPts val="1000"/>
              </a:spcAft>
            </a:pP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mgh</a:t>
            </a:r>
            <a:endParaRPr lang="ru-RU" sz="3200" dirty="0" smtClean="0"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rgbClr val="0033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0" name="Прямоугольник 59"/>
          <p:cNvSpPr/>
          <p:nvPr/>
        </p:nvSpPr>
        <p:spPr>
          <a:xfrm>
            <a:off x="0" y="4857760"/>
            <a:ext cx="914400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4.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Шарик, подвешенный на длинной нити, отклонили от положения равновесия на малый угол и отпустили. Другой шарик свободно падает без начальной скорости из точки подвеса нити.  Какой из шариков быстрее достигнет положения равновесия первого шарика, если оба </a:t>
            </a:r>
            <a:r>
              <a:rPr lang="ru-RU" sz="2400" smtClean="0">
                <a:latin typeface="Times New Roman" pitchFamily="18" charset="0"/>
                <a:cs typeface="Times New Roman" pitchFamily="18" charset="0"/>
              </a:rPr>
              <a:t>начали движение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одновременно?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4" name="Прямоугольник 73"/>
          <p:cNvSpPr/>
          <p:nvPr/>
        </p:nvSpPr>
        <p:spPr>
          <a:xfrm>
            <a:off x="0" y="0"/>
            <a:ext cx="1785918" cy="584775"/>
          </a:xfrm>
          <a:prstGeom prst="rect">
            <a:avLst/>
          </a:prstGeom>
          <a:ln>
            <a:solidFill>
              <a:srgbClr val="000000"/>
            </a:solidFill>
          </a:ln>
        </p:spPr>
        <p:txBody>
          <a:bodyPr wrap="square">
            <a:spAutoFit/>
          </a:bodyPr>
          <a:lstStyle/>
          <a:p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L=1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м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4" name="Text Box 5"/>
          <p:cNvSpPr txBox="1">
            <a:spLocks noChangeArrowheads="1"/>
          </p:cNvSpPr>
          <p:nvPr/>
        </p:nvSpPr>
        <p:spPr bwMode="auto">
          <a:xfrm>
            <a:off x="4786282" y="3714752"/>
            <a:ext cx="4357718" cy="13573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kumimoji="0" lang="ru-RU" sz="2800" b="1" i="0" u="sng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cs typeface="Times New Roman" pitchFamily="18" charset="0"/>
              </a:rPr>
              <a:t>Ответ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cs typeface="Times New Roman" pitchFamily="18" charset="0"/>
              </a:rPr>
              <a:t>: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rgbClr val="0014AC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5" name="Скругленный прямоугольник 84"/>
          <p:cNvSpPr/>
          <p:nvPr/>
        </p:nvSpPr>
        <p:spPr>
          <a:xfrm>
            <a:off x="1857356" y="2285992"/>
            <a:ext cx="2857520" cy="1143008"/>
          </a:xfrm>
          <a:prstGeom prst="roundRect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1" name="TextBox 40"/>
          <p:cNvSpPr txBox="1"/>
          <p:nvPr/>
        </p:nvSpPr>
        <p:spPr>
          <a:xfrm>
            <a:off x="7572396" y="6344687"/>
            <a:ext cx="1571604" cy="584775"/>
          </a:xfrm>
          <a:prstGeom prst="rect">
            <a:avLst/>
          </a:prstGeom>
          <a:solidFill>
            <a:srgbClr val="FFFF00"/>
          </a:solidFill>
          <a:ln w="38100">
            <a:solidFill>
              <a:srgbClr val="C00000"/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ru-RU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в1,з№2</a:t>
            </a:r>
            <a:endParaRPr lang="ru-RU" sz="3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43" name="Группа 42"/>
          <p:cNvGrpSpPr/>
          <p:nvPr/>
        </p:nvGrpSpPr>
        <p:grpSpPr>
          <a:xfrm>
            <a:off x="5913451" y="444981"/>
            <a:ext cx="3087705" cy="769441"/>
            <a:chOff x="785786" y="2928934"/>
            <a:chExt cx="3087705" cy="769441"/>
          </a:xfrm>
          <a:solidFill>
            <a:srgbClr val="FFFF00"/>
          </a:solidFill>
        </p:grpSpPr>
        <p:sp>
          <p:nvSpPr>
            <p:cNvPr id="44" name="Rectangle 1"/>
            <p:cNvSpPr>
              <a:spLocks noChangeArrowheads="1"/>
            </p:cNvSpPr>
            <p:nvPr/>
          </p:nvSpPr>
          <p:spPr bwMode="auto">
            <a:xfrm>
              <a:off x="785786" y="2928934"/>
              <a:ext cx="3087705" cy="769441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non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lvl="0" eaLnBrk="0" hangingPunct="0"/>
              <a:r>
                <a:rPr kumimoji="0" lang="en-US" sz="44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rPr>
                <a:t>T</a:t>
              </a:r>
              <a:r>
                <a:rPr kumimoji="0" lang="ru-RU" sz="44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rPr>
                <a:t>= </a:t>
              </a:r>
              <a:r>
                <a:rPr kumimoji="0" lang="ru-RU" sz="4400" b="1" i="0" u="none" strike="noStrike" cap="none" normalizeH="0" baseline="0" dirty="0" smtClean="0">
                  <a:ln>
                    <a:noFill/>
                  </a:ln>
                  <a:solidFill>
                    <a:srgbClr val="0014AC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rPr>
                <a:t>2</a:t>
              </a:r>
              <a:r>
                <a:rPr kumimoji="0" lang="en-US" sz="44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rPr>
                <a:t></a:t>
              </a:r>
              <a:r>
                <a:rPr lang="en-US" sz="4400" b="1" dirty="0" smtClean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  <a:sym typeface="Symbol"/>
                </a:rPr>
                <a:t></a:t>
              </a:r>
              <a:r>
                <a:rPr lang="en-US" sz="4400" b="1" dirty="0" smtClean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L</a:t>
              </a:r>
              <a:r>
                <a:rPr kumimoji="0" lang="ru-RU" sz="44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rPr>
                <a:t>/</a:t>
              </a:r>
              <a:r>
                <a:rPr lang="en-US" sz="4400" b="1" dirty="0" smtClean="0">
                  <a:solidFill>
                    <a:srgbClr val="FF0000"/>
                  </a:solidFill>
                  <a:latin typeface="Times New Roman" pitchFamily="18" charset="0"/>
                  <a:ea typeface="Times New Roman"/>
                  <a:cs typeface="Times New Roman" pitchFamily="18" charset="0"/>
                </a:rPr>
                <a:t>g</a:t>
              </a:r>
              <a:endPara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endParaRPr>
            </a:p>
          </p:txBody>
        </p:sp>
        <p:cxnSp>
          <p:nvCxnSpPr>
            <p:cNvPr id="45" name="Прямая соединительная линия 44"/>
            <p:cNvCxnSpPr/>
            <p:nvPr/>
          </p:nvCxnSpPr>
          <p:spPr>
            <a:xfrm>
              <a:off x="2614615" y="3000372"/>
              <a:ext cx="1116000" cy="2325"/>
            </a:xfrm>
            <a:prstGeom prst="line">
              <a:avLst/>
            </a:prstGeom>
            <a:grpFill/>
            <a:ln w="571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6" name="TextBox 45"/>
          <p:cNvSpPr txBox="1"/>
          <p:nvPr/>
        </p:nvSpPr>
        <p:spPr>
          <a:xfrm>
            <a:off x="6715140" y="1357298"/>
            <a:ext cx="2428892" cy="584775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lvl="0" indent="-514350"/>
            <a:r>
              <a:rPr lang="en-US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3200" b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en-US" sz="3200" b="1" baseline="-25000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0y</a:t>
            </a:r>
            <a:r>
              <a:rPr lang="en-US" sz="3200" b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+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gt</a:t>
            </a:r>
            <a:r>
              <a:rPr lang="en-US" sz="32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/2</a:t>
            </a:r>
            <a:endParaRPr lang="ru-RU" sz="3200" dirty="0">
              <a:solidFill>
                <a:schemeClr val="tx1"/>
              </a:solidFill>
            </a:endParaRPr>
          </a:p>
        </p:txBody>
      </p:sp>
      <p:sp>
        <p:nvSpPr>
          <p:cNvPr id="47" name="Овал 46"/>
          <p:cNvSpPr/>
          <p:nvPr/>
        </p:nvSpPr>
        <p:spPr>
          <a:xfrm>
            <a:off x="4232458" y="225048"/>
            <a:ext cx="285752" cy="285752"/>
          </a:xfrm>
          <a:prstGeom prst="ellipse">
            <a:avLst/>
          </a:prstGeom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49" name="Прямая со стрелкой 48"/>
          <p:cNvCxnSpPr/>
          <p:nvPr/>
        </p:nvCxnSpPr>
        <p:spPr>
          <a:xfrm rot="5400000">
            <a:off x="2708577" y="2116032"/>
            <a:ext cx="3312000" cy="1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300"/>
                                        <p:tgtEl>
                                          <p:spTgt spid="74">
                                            <p:bg/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300"/>
                                        <p:tgtEl>
                                          <p:spTgt spid="74">
                                            <p:bg/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300"/>
                                        <p:tgtEl>
                                          <p:spTgt spid="74">
                                            <p:bg/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300"/>
                                        <p:tgtEl>
                                          <p:spTgt spid="7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300"/>
                                        <p:tgtEl>
                                          <p:spTgt spid="7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300"/>
                                        <p:tgtEl>
                                          <p:spTgt spid="7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4" dur="10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500"/>
                            </p:stCondLst>
                            <p:childTnLst>
                              <p:par>
                                <p:cTn id="26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266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266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664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63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88889E-6 4.81481E-6 L 0.20086 0.07986 " pathEditMode="relative" rAng="0" ptsTypes="AA">
                                      <p:cBhvr>
                                        <p:cTn id="41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000" y="4000"/>
                                    </p:animMotion>
                                  </p:childTnLst>
                                </p:cTn>
                              </p:par>
                              <p:par>
                                <p:cTn id="4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10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1000"/>
                            </p:stCondLst>
                            <p:childTnLst>
                              <p:par>
                                <p:cTn id="49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4" presetID="9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55" dur="2000"/>
                                        <p:tgtEl>
                                          <p:spTgt spid="266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66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63" presetClass="path" presetSubtype="0" accel="50000" decel="5000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20086 0.07979 L 0.38993 0.00624 " pathEditMode="relative" rAng="0" ptsTypes="AA">
                                      <p:cBhvr>
                                        <p:cTn id="60" dur="20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400" y="-3700"/>
                                    </p:animMotion>
                                  </p:childTnLst>
                                </p:cTn>
                              </p:par>
                              <p:par>
                                <p:cTn id="6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10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4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6" dur="10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5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500"/>
                            </p:stCondLst>
                            <p:childTnLst>
                              <p:par>
                                <p:cTn id="8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9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4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6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21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01" dur="10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2" fill="hold">
                            <p:stCondLst>
                              <p:cond delay="1000"/>
                            </p:stCondLst>
                            <p:childTnLst>
                              <p:par>
                                <p:cTn id="103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5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2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3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>
                      <p:stCondLst>
                        <p:cond delay="indefinite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8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9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>
                      <p:stCondLst>
                        <p:cond delay="indefinite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4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5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642" grpId="0"/>
      <p:bldP spid="26642" grpId="1"/>
      <p:bldP spid="28" grpId="0"/>
      <p:bldP spid="29" grpId="0"/>
      <p:bldP spid="72" grpId="0" animBg="1"/>
      <p:bldP spid="72" grpId="1" animBg="1"/>
      <p:bldP spid="72" grpId="2" animBg="1"/>
      <p:bldP spid="73" grpId="0" animBg="1"/>
      <p:bldP spid="77" grpId="0" animBg="1"/>
      <p:bldP spid="78" grpId="0" animBg="1"/>
      <p:bldP spid="82" grpId="0" animBg="1"/>
      <p:bldP spid="83" grpId="0" animBg="1"/>
      <p:bldP spid="95" grpId="0"/>
      <p:bldP spid="99" grpId="0"/>
      <p:bldP spid="74" grpId="0" build="p" animBg="1"/>
      <p:bldP spid="84" grpId="0"/>
      <p:bldP spid="85" grpId="0" animBg="1"/>
      <p:bldP spid="46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Рисунок 5" descr="116_0232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389688" y="0"/>
            <a:ext cx="2754312" cy="1868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434" name="WordArt 4"/>
          <p:cNvSpPr>
            <a:spLocks noChangeArrowheads="1" noChangeShapeType="1" noTextEdit="1"/>
          </p:cNvSpPr>
          <p:nvPr/>
        </p:nvSpPr>
        <p:spPr bwMode="gray">
          <a:xfrm>
            <a:off x="285720" y="1571612"/>
            <a:ext cx="7345362" cy="1085850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0"/>
              </a:avLst>
            </a:prstTxWarp>
          </a:bodyPr>
          <a:lstStyle/>
          <a:p>
            <a:pPr algn="ctr">
              <a:defRPr/>
            </a:pPr>
            <a:r>
              <a:rPr lang="ru-RU" sz="6000" b="1" kern="10" dirty="0" smtClean="0">
                <a:ln w="28575">
                  <a:solidFill>
                    <a:schemeClr val="bg1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155C15"/>
                    </a:gs>
                    <a:gs pos="50000">
                      <a:srgbClr val="238623"/>
                    </a:gs>
                    <a:gs pos="100000">
                      <a:srgbClr val="2BA12B"/>
                    </a:gs>
                  </a:gsLst>
                  <a:lin ang="2700000" scaled="1"/>
                </a:gradFill>
                <a:effectLst>
                  <a:outerShdw dist="38100" dir="18900000" algn="bl" rotWithShape="0">
                    <a:srgbClr val="000000">
                      <a:alpha val="39998"/>
                    </a:srgbClr>
                  </a:outerShdw>
                </a:effectLst>
                <a:latin typeface="Verdana"/>
              </a:rPr>
              <a:t>колебания</a:t>
            </a:r>
            <a:endParaRPr lang="ru-RU" sz="6000" b="1" kern="10" dirty="0">
              <a:ln w="28575">
                <a:solidFill>
                  <a:schemeClr val="bg1"/>
                </a:solidFill>
                <a:round/>
                <a:headEnd/>
                <a:tailEnd/>
              </a:ln>
              <a:gradFill rotWithShape="1">
                <a:gsLst>
                  <a:gs pos="0">
                    <a:srgbClr val="155C15"/>
                  </a:gs>
                  <a:gs pos="50000">
                    <a:srgbClr val="238623"/>
                  </a:gs>
                  <a:gs pos="100000">
                    <a:srgbClr val="2BA12B"/>
                  </a:gs>
                </a:gsLst>
                <a:lin ang="2700000" scaled="1"/>
              </a:gradFill>
              <a:effectLst>
                <a:outerShdw dist="38100" dir="18900000" algn="bl" rotWithShape="0">
                  <a:srgbClr val="000000">
                    <a:alpha val="39998"/>
                  </a:srgbClr>
                </a:outerShdw>
              </a:effectLst>
              <a:latin typeface="Verdana"/>
            </a:endParaRPr>
          </a:p>
        </p:txBody>
      </p:sp>
      <p:sp>
        <p:nvSpPr>
          <p:cNvPr id="3" name="WordArt 4"/>
          <p:cNvSpPr>
            <a:spLocks noChangeArrowheads="1" noChangeShapeType="1" noTextEdit="1"/>
          </p:cNvSpPr>
          <p:nvPr/>
        </p:nvSpPr>
        <p:spPr bwMode="gray">
          <a:xfrm>
            <a:off x="3357554" y="2714620"/>
            <a:ext cx="500066" cy="642942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0"/>
              </a:avLst>
            </a:prstTxWarp>
          </a:bodyPr>
          <a:lstStyle/>
          <a:p>
            <a:pPr algn="ctr"/>
            <a:r>
              <a:rPr lang="ru-RU" sz="6000" b="1" kern="10" dirty="0" smtClean="0">
                <a:ln w="28575">
                  <a:solidFill>
                    <a:schemeClr val="bg1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8100" dir="18900000" algn="bl" rotWithShape="0">
                    <a:srgbClr val="000000">
                      <a:alpha val="39998"/>
                    </a:srgbClr>
                  </a:outerShdw>
                </a:effectLst>
                <a:latin typeface="Verdana"/>
              </a:rPr>
              <a:t>и</a:t>
            </a:r>
            <a:endParaRPr lang="ru-RU" sz="6000" b="1" kern="10" dirty="0">
              <a:ln w="28575">
                <a:solidFill>
                  <a:schemeClr val="bg1"/>
                </a:solidFill>
                <a:round/>
                <a:headEnd/>
                <a:tailEnd/>
              </a:ln>
              <a:solidFill>
                <a:srgbClr val="FF0000"/>
              </a:solidFill>
              <a:effectLst>
                <a:outerShdw dist="38100" dir="18900000" algn="bl" rotWithShape="0">
                  <a:srgbClr val="000000">
                    <a:alpha val="39998"/>
                  </a:srgbClr>
                </a:outerShdw>
              </a:effectLst>
              <a:latin typeface="Verdana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28596" y="5526961"/>
            <a:ext cx="8643966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48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00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К самостоятельной работе №5</a:t>
            </a:r>
            <a:endParaRPr lang="ru-RU" sz="4800" b="1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FF0000"/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0" y="0"/>
            <a:ext cx="2186240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ru-RU" sz="3600" b="1" spc="50" dirty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Физика </a:t>
            </a:r>
            <a:r>
              <a:rPr lang="ru-RU" sz="3600" b="1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9</a:t>
            </a:r>
            <a:endParaRPr lang="ru-RU" sz="3600" b="1" spc="50" dirty="0">
              <a:ln w="13500">
                <a:solidFill>
                  <a:schemeClr val="accent1">
                    <a:shade val="2500"/>
                    <a:alpha val="6500"/>
                  </a:schemeClr>
                </a:solidFill>
                <a:prstDash val="solid"/>
              </a:ln>
              <a:solidFill>
                <a:schemeClr val="accent1">
                  <a:tint val="3000"/>
                  <a:alpha val="95000"/>
                </a:schemeClr>
              </a:solidFill>
              <a:effectLst>
                <a:innerShdw blurRad="50900" dist="38500" dir="13500000">
                  <a:srgbClr val="000000">
                    <a:alpha val="60000"/>
                  </a:srgbClr>
                </a:innerShdw>
              </a:effectLst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643042" y="500042"/>
            <a:ext cx="4739311" cy="92333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ru-RU" sz="54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темы №20-22</a:t>
            </a:r>
            <a:endParaRPr lang="ru-RU" sz="54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10" name="WordArt 4"/>
          <p:cNvSpPr>
            <a:spLocks noChangeArrowheads="1" noChangeShapeType="1" noTextEdit="1"/>
          </p:cNvSpPr>
          <p:nvPr/>
        </p:nvSpPr>
        <p:spPr bwMode="gray">
          <a:xfrm>
            <a:off x="357158" y="3429000"/>
            <a:ext cx="6988190" cy="1571636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0"/>
              </a:avLst>
            </a:prstTxWarp>
          </a:bodyPr>
          <a:lstStyle/>
          <a:p>
            <a:pPr algn="ctr"/>
            <a:r>
              <a:rPr lang="ru-RU" sz="6000" b="1" kern="10" dirty="0" smtClean="0">
                <a:ln w="28575">
                  <a:solidFill>
                    <a:schemeClr val="bg1"/>
                  </a:solidFill>
                  <a:round/>
                  <a:headEnd/>
                  <a:tailEnd/>
                </a:ln>
                <a:solidFill>
                  <a:srgbClr val="0014AC"/>
                </a:solidFill>
                <a:effectLst>
                  <a:outerShdw dist="38100" dir="18900000" algn="bl" rotWithShape="0">
                    <a:srgbClr val="000000">
                      <a:alpha val="39998"/>
                    </a:srgbClr>
                  </a:outerShdw>
                </a:effectLst>
                <a:latin typeface="Verdana"/>
              </a:rPr>
              <a:t>ВОЛНЫ</a:t>
            </a:r>
            <a:endParaRPr lang="ru-RU" sz="6000" b="1" kern="10" dirty="0">
              <a:ln w="28575">
                <a:solidFill>
                  <a:schemeClr val="bg1"/>
                </a:solidFill>
                <a:round/>
                <a:headEnd/>
                <a:tailEnd/>
              </a:ln>
              <a:solidFill>
                <a:srgbClr val="0014AC"/>
              </a:solidFill>
              <a:effectLst>
                <a:outerShdw dist="38100" dir="18900000" algn="bl" rotWithShape="0">
                  <a:srgbClr val="000000">
                    <a:alpha val="39998"/>
                  </a:srgbClr>
                </a:outerShdw>
              </a:effectLst>
              <a:latin typeface="Verdan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1843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10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0" y="428604"/>
            <a:ext cx="9144000" cy="4708981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ru-RU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ВАРИАНТ 1</a:t>
            </a:r>
          </a:p>
          <a:p>
            <a:pPr algn="ctr"/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Алгоритм решения задач </a:t>
            </a:r>
            <a:endParaRPr lang="ru-RU" sz="28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1.Что? Как?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(Движение какого тела  Вы описываете?)</a:t>
            </a:r>
          </a:p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Почему?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Расставить силы! </a:t>
            </a:r>
          </a:p>
          <a:p>
            <a:r>
              <a:rPr lang="ru-RU" sz="2800" b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(Сила – действие другого тела.  </a:t>
            </a:r>
          </a:p>
          <a:p>
            <a:r>
              <a:rPr lang="ru-RU" sz="2800" b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                            Сколько других тел, столько и сил!)</a:t>
            </a:r>
          </a:p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3.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Записать уравнение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1 или 2 </a:t>
            </a:r>
            <a:r>
              <a:rPr lang="ru-RU" sz="2800" b="1" dirty="0" err="1" smtClean="0">
                <a:latin typeface="Times New Roman" pitchFamily="18" charset="0"/>
                <a:cs typeface="Times New Roman" pitchFamily="18" charset="0"/>
              </a:rPr>
              <a:t>з-на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Ньютона.</a:t>
            </a:r>
          </a:p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5.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Вспомнить вопрос задачи и выразить неизвестные!</a:t>
            </a:r>
          </a:p>
          <a:p>
            <a:pPr algn="ctr"/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Все данные и найденное выносить на рисунок!</a:t>
            </a:r>
            <a:endParaRPr lang="ru-RU" sz="28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2800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3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3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3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" presetID="27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2" dur="3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3" dur="3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3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9" dur="3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0" dur="3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" dur="3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6" dur="3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7" dur="3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8" dur="3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3" dur="3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4" dur="3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5" dur="3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0" dur="3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1" dur="3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2" dur="3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7" dur="3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8" dur="3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9" dur="3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4" dur="30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5" dur="30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6" dur="30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61" dur="300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62" dur="300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3" dur="300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68" dur="300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69" dur="300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0" dur="300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Text Box 1"/>
          <p:cNvSpPr txBox="1">
            <a:spLocks noChangeArrowheads="1"/>
          </p:cNvSpPr>
          <p:nvPr/>
        </p:nvSpPr>
        <p:spPr bwMode="auto">
          <a:xfrm>
            <a:off x="0" y="0"/>
            <a:ext cx="9144000" cy="15716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R="19050" algn="just">
              <a:lnSpc>
                <a:spcPct val="83000"/>
              </a:lnSpc>
              <a:spcAft>
                <a:spcPts val="1000"/>
              </a:spcAft>
            </a:pPr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В1з№1.</a:t>
            </a:r>
            <a:r>
              <a:rPr lang="ru-RU" sz="32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Висящий на невесомой пружине груз совершает вертикальные колебания с амплитудой </a:t>
            </a:r>
            <a:r>
              <a:rPr lang="ru-RU" sz="2700" b="1" dirty="0" smtClean="0">
                <a:latin typeface="Times New Roman" pitchFamily="18" charset="0"/>
                <a:cs typeface="Times New Roman" pitchFamily="18" charset="0"/>
              </a:rPr>
              <a:t>4см.</a:t>
            </a: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 Определить энергию гармонических колебаний груза, если для упругого удлинения пружины на </a:t>
            </a:r>
            <a:r>
              <a:rPr lang="ru-RU" sz="2700" b="1" dirty="0" smtClean="0">
                <a:latin typeface="Times New Roman" pitchFamily="18" charset="0"/>
                <a:cs typeface="Times New Roman" pitchFamily="18" charset="0"/>
              </a:rPr>
              <a:t>1 см</a:t>
            </a: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 требуется сила </a:t>
            </a:r>
            <a:r>
              <a:rPr lang="ru-RU" sz="2700" b="1" dirty="0" smtClean="0">
                <a:latin typeface="Times New Roman" pitchFamily="18" charset="0"/>
                <a:cs typeface="Times New Roman" pitchFamily="18" charset="0"/>
              </a:rPr>
              <a:t>0,1Н.</a:t>
            </a:r>
            <a:endParaRPr lang="ru-RU" sz="2700" dirty="0" smtClean="0">
              <a:latin typeface="Times New Roman" pitchFamily="18" charset="0"/>
              <a:cs typeface="Times New Roman" pitchFamily="18" charset="0"/>
            </a:endParaRPr>
          </a:p>
          <a:p>
            <a:pPr marL="0" marR="19050" lvl="0" indent="0" algn="just" defTabSz="914400" rtl="0" eaLnBrk="1" fontAlgn="base" latinLnBrk="0" hangingPunct="1">
              <a:lnSpc>
                <a:spcPct val="83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27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7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7" name="Text Box 5"/>
          <p:cNvSpPr txBox="1">
            <a:spLocks noChangeArrowheads="1"/>
          </p:cNvSpPr>
          <p:nvPr/>
        </p:nvSpPr>
        <p:spPr bwMode="auto">
          <a:xfrm>
            <a:off x="500034" y="4214818"/>
            <a:ext cx="1571604" cy="785818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kumimoji="0" lang="ru-RU" sz="4800" b="1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cs typeface="Times New Roman" pitchFamily="18" charset="0"/>
              </a:rPr>
              <a:t>ЗСЭ</a:t>
            </a:r>
          </a:p>
        </p:txBody>
      </p:sp>
      <p:sp>
        <p:nvSpPr>
          <p:cNvPr id="82" name="Text Box 9"/>
          <p:cNvSpPr txBox="1">
            <a:spLocks noChangeArrowheads="1"/>
          </p:cNvSpPr>
          <p:nvPr/>
        </p:nvSpPr>
        <p:spPr bwMode="auto">
          <a:xfrm>
            <a:off x="5876934" y="4071942"/>
            <a:ext cx="1000132" cy="5962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en-US" sz="3600" b="1" dirty="0" err="1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en-US" sz="3600" b="1" baseline="-25000" dirty="0" err="1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endParaRPr lang="ru-RU" sz="4800" dirty="0" smtClean="0">
              <a:latin typeface="Times New Roman" pitchFamily="18" charset="0"/>
              <a:cs typeface="Times New Roman" pitchFamily="18" charset="0"/>
            </a:endParaRPr>
          </a:p>
          <a:p>
            <a:pPr lvl="0"/>
            <a:endParaRPr kumimoji="0" lang="ru-RU" sz="4800" b="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3" name="TextBox 82"/>
          <p:cNvSpPr txBox="1"/>
          <p:nvPr/>
        </p:nvSpPr>
        <p:spPr>
          <a:xfrm>
            <a:off x="6500826" y="4143380"/>
            <a:ext cx="57150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 smtClean="0">
                <a:solidFill>
                  <a:srgbClr val="006600"/>
                </a:solidFill>
              </a:rPr>
              <a:t>=</a:t>
            </a:r>
            <a:endParaRPr lang="ru-RU" sz="3600" dirty="0">
              <a:solidFill>
                <a:srgbClr val="006600"/>
              </a:solidFill>
            </a:endParaRPr>
          </a:p>
        </p:txBody>
      </p:sp>
      <p:sp>
        <p:nvSpPr>
          <p:cNvPr id="85" name="Text Box 5"/>
          <p:cNvSpPr txBox="1">
            <a:spLocks noChangeArrowheads="1"/>
          </p:cNvSpPr>
          <p:nvPr/>
        </p:nvSpPr>
        <p:spPr bwMode="auto">
          <a:xfrm>
            <a:off x="0" y="5429264"/>
            <a:ext cx="9144000" cy="10144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kumimoji="0" lang="ru-RU" sz="2800" b="1" i="0" u="sng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Ответ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:</a:t>
            </a:r>
            <a:endParaRPr kumimoji="0" lang="ru-RU" sz="4000" b="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39" name="Group 11"/>
          <p:cNvGrpSpPr>
            <a:grpSpLocks/>
          </p:cNvGrpSpPr>
          <p:nvPr/>
        </p:nvGrpSpPr>
        <p:grpSpPr bwMode="auto">
          <a:xfrm rot="5400000">
            <a:off x="7351730" y="2220906"/>
            <a:ext cx="2143141" cy="987429"/>
            <a:chOff x="1087" y="2097"/>
            <a:chExt cx="1641" cy="542"/>
          </a:xfrm>
        </p:grpSpPr>
        <p:sp>
          <p:nvSpPr>
            <p:cNvPr id="40" name="Line 12"/>
            <p:cNvSpPr>
              <a:spLocks noChangeShapeType="1"/>
            </p:cNvSpPr>
            <p:nvPr/>
          </p:nvSpPr>
          <p:spPr bwMode="auto">
            <a:xfrm flipH="1">
              <a:off x="1829" y="2338"/>
              <a:ext cx="399" cy="0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 type="triangle" w="med" len="med"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1" name="Line 13"/>
            <p:cNvSpPr>
              <a:spLocks noChangeShapeType="1"/>
            </p:cNvSpPr>
            <p:nvPr/>
          </p:nvSpPr>
          <p:spPr bwMode="auto">
            <a:xfrm>
              <a:off x="2243" y="2109"/>
              <a:ext cx="0" cy="530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prstDash val="dash"/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2" name="Line 14"/>
            <p:cNvSpPr>
              <a:spLocks noChangeShapeType="1"/>
            </p:cNvSpPr>
            <p:nvPr/>
          </p:nvSpPr>
          <p:spPr bwMode="auto">
            <a:xfrm>
              <a:off x="1869" y="2097"/>
              <a:ext cx="0" cy="530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prstDash val="dash"/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3" name="Line 15"/>
            <p:cNvSpPr>
              <a:spLocks noChangeShapeType="1"/>
            </p:cNvSpPr>
            <p:nvPr/>
          </p:nvSpPr>
          <p:spPr bwMode="auto">
            <a:xfrm>
              <a:off x="2640" y="2098"/>
              <a:ext cx="0" cy="530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prstDash val="dash"/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4" name="Oval 16"/>
            <p:cNvSpPr>
              <a:spLocks noChangeArrowheads="1"/>
            </p:cNvSpPr>
            <p:nvPr/>
          </p:nvSpPr>
          <p:spPr bwMode="auto">
            <a:xfrm>
              <a:off x="2576" y="2247"/>
              <a:ext cx="152" cy="161"/>
            </a:xfrm>
            <a:prstGeom prst="ellipse">
              <a:avLst/>
            </a:prstGeom>
            <a:solidFill>
              <a:srgbClr val="FFFFFF"/>
            </a:solidFill>
            <a:ln w="38100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5" name="Line 17"/>
            <p:cNvSpPr>
              <a:spLocks noChangeShapeType="1"/>
            </p:cNvSpPr>
            <p:nvPr/>
          </p:nvSpPr>
          <p:spPr bwMode="auto">
            <a:xfrm flipH="1">
              <a:off x="1844" y="2604"/>
              <a:ext cx="399" cy="0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 type="triangle" w="med" len="med"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6" name="Line 18"/>
            <p:cNvSpPr>
              <a:spLocks noChangeShapeType="1"/>
            </p:cNvSpPr>
            <p:nvPr/>
          </p:nvSpPr>
          <p:spPr bwMode="auto">
            <a:xfrm flipH="1">
              <a:off x="2244" y="2580"/>
              <a:ext cx="398" cy="0"/>
            </a:xfrm>
            <a:prstGeom prst="line">
              <a:avLst/>
            </a:prstGeom>
            <a:noFill/>
            <a:ln w="38100">
              <a:solidFill>
                <a:srgbClr val="0000FF"/>
              </a:solidFill>
              <a:round/>
              <a:headEnd type="triangle" w="med" len="med"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1" name="Line 19"/>
            <p:cNvSpPr>
              <a:spLocks noChangeShapeType="1"/>
            </p:cNvSpPr>
            <p:nvPr/>
          </p:nvSpPr>
          <p:spPr bwMode="auto">
            <a:xfrm flipH="1">
              <a:off x="2270" y="2344"/>
              <a:ext cx="398" cy="0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 type="triangle" w="med" len="med"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grpSp>
          <p:nvGrpSpPr>
            <p:cNvPr id="52" name="Group 20"/>
            <p:cNvGrpSpPr>
              <a:grpSpLocks/>
            </p:cNvGrpSpPr>
            <p:nvPr/>
          </p:nvGrpSpPr>
          <p:grpSpPr bwMode="auto">
            <a:xfrm>
              <a:off x="1087" y="2178"/>
              <a:ext cx="868" cy="368"/>
              <a:chOff x="1087" y="2178"/>
              <a:chExt cx="868" cy="368"/>
            </a:xfrm>
          </p:grpSpPr>
          <p:sp>
            <p:nvSpPr>
              <p:cNvPr id="54" name="Oval 21"/>
              <p:cNvSpPr>
                <a:spLocks noChangeArrowheads="1"/>
              </p:cNvSpPr>
              <p:nvPr/>
            </p:nvSpPr>
            <p:spPr bwMode="auto">
              <a:xfrm>
                <a:off x="1802" y="2260"/>
                <a:ext cx="153" cy="161"/>
              </a:xfrm>
              <a:prstGeom prst="ellipse">
                <a:avLst/>
              </a:prstGeom>
              <a:solidFill>
                <a:srgbClr val="FFFFFF"/>
              </a:solidFill>
              <a:ln w="38100">
                <a:solidFill>
                  <a:srgbClr val="000000"/>
                </a:solidFill>
                <a:round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grpSp>
            <p:nvGrpSpPr>
              <p:cNvPr id="56" name="Group 22"/>
              <p:cNvGrpSpPr>
                <a:grpSpLocks/>
              </p:cNvGrpSpPr>
              <p:nvPr/>
            </p:nvGrpSpPr>
            <p:grpSpPr bwMode="auto">
              <a:xfrm>
                <a:off x="1151" y="2236"/>
                <a:ext cx="638" cy="229"/>
                <a:chOff x="8905" y="7356"/>
                <a:chExt cx="887" cy="229"/>
              </a:xfrm>
            </p:grpSpPr>
            <p:grpSp>
              <p:nvGrpSpPr>
                <p:cNvPr id="62" name="Group 23"/>
                <p:cNvGrpSpPr>
                  <a:grpSpLocks/>
                </p:cNvGrpSpPr>
                <p:nvPr/>
              </p:nvGrpSpPr>
              <p:grpSpPr bwMode="auto">
                <a:xfrm>
                  <a:off x="8905" y="7356"/>
                  <a:ext cx="299" cy="213"/>
                  <a:chOff x="8905" y="7356"/>
                  <a:chExt cx="299" cy="213"/>
                </a:xfrm>
              </p:grpSpPr>
              <p:sp>
                <p:nvSpPr>
                  <p:cNvPr id="93" name="Line 24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8905" y="7356"/>
                    <a:ext cx="104" cy="201"/>
                  </a:xfrm>
                  <a:prstGeom prst="line">
                    <a:avLst/>
                  </a:prstGeom>
                  <a:noFill/>
                  <a:ln w="38100">
                    <a:solidFill>
                      <a:srgbClr val="000000"/>
                    </a:solidFill>
                    <a:round/>
                    <a:headEnd/>
                    <a:tailEnd/>
                  </a:ln>
                  <a:effectLst/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/>
                  </a:p>
                </p:txBody>
              </p:sp>
              <p:sp>
                <p:nvSpPr>
                  <p:cNvPr id="94" name="Line 25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9100" y="7368"/>
                    <a:ext cx="104" cy="201"/>
                  </a:xfrm>
                  <a:prstGeom prst="line">
                    <a:avLst/>
                  </a:prstGeom>
                  <a:noFill/>
                  <a:ln w="38100">
                    <a:solidFill>
                      <a:srgbClr val="000000"/>
                    </a:solidFill>
                    <a:round/>
                    <a:headEnd/>
                    <a:tailEnd/>
                  </a:ln>
                  <a:effectLst/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/>
                  </a:p>
                </p:txBody>
              </p:sp>
              <p:sp>
                <p:nvSpPr>
                  <p:cNvPr id="95" name="Line 26"/>
                  <p:cNvSpPr>
                    <a:spLocks noChangeShapeType="1"/>
                  </p:cNvSpPr>
                  <p:nvPr/>
                </p:nvSpPr>
                <p:spPr bwMode="auto">
                  <a:xfrm>
                    <a:off x="9020" y="7356"/>
                    <a:ext cx="75" cy="207"/>
                  </a:xfrm>
                  <a:prstGeom prst="line">
                    <a:avLst/>
                  </a:prstGeom>
                  <a:noFill/>
                  <a:ln w="38100">
                    <a:solidFill>
                      <a:srgbClr val="000000"/>
                    </a:solidFill>
                    <a:round/>
                    <a:headEnd/>
                    <a:tailEnd/>
                  </a:ln>
                  <a:effectLst/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63" name="Group 27"/>
                <p:cNvGrpSpPr>
                  <a:grpSpLocks/>
                </p:cNvGrpSpPr>
                <p:nvPr/>
              </p:nvGrpSpPr>
              <p:grpSpPr bwMode="auto">
                <a:xfrm>
                  <a:off x="9095" y="7367"/>
                  <a:ext cx="299" cy="213"/>
                  <a:chOff x="8905" y="7356"/>
                  <a:chExt cx="299" cy="213"/>
                </a:xfrm>
              </p:grpSpPr>
              <p:sp>
                <p:nvSpPr>
                  <p:cNvPr id="90" name="Line 28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8905" y="7356"/>
                    <a:ext cx="104" cy="201"/>
                  </a:xfrm>
                  <a:prstGeom prst="line">
                    <a:avLst/>
                  </a:prstGeom>
                  <a:noFill/>
                  <a:ln w="38100">
                    <a:solidFill>
                      <a:srgbClr val="000000"/>
                    </a:solidFill>
                    <a:round/>
                    <a:headEnd/>
                    <a:tailEnd/>
                  </a:ln>
                  <a:effectLst/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/>
                  </a:p>
                </p:txBody>
              </p:sp>
              <p:sp>
                <p:nvSpPr>
                  <p:cNvPr id="91" name="Line 29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9100" y="7368"/>
                    <a:ext cx="104" cy="201"/>
                  </a:xfrm>
                  <a:prstGeom prst="line">
                    <a:avLst/>
                  </a:prstGeom>
                  <a:noFill/>
                  <a:ln w="38100">
                    <a:solidFill>
                      <a:srgbClr val="000000"/>
                    </a:solidFill>
                    <a:round/>
                    <a:headEnd/>
                    <a:tailEnd/>
                  </a:ln>
                  <a:effectLst/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/>
                  </a:p>
                </p:txBody>
              </p:sp>
              <p:sp>
                <p:nvSpPr>
                  <p:cNvPr id="92" name="Line 30"/>
                  <p:cNvSpPr>
                    <a:spLocks noChangeShapeType="1"/>
                  </p:cNvSpPr>
                  <p:nvPr/>
                </p:nvSpPr>
                <p:spPr bwMode="auto">
                  <a:xfrm>
                    <a:off x="9020" y="7356"/>
                    <a:ext cx="75" cy="207"/>
                  </a:xfrm>
                  <a:prstGeom prst="line">
                    <a:avLst/>
                  </a:prstGeom>
                  <a:noFill/>
                  <a:ln w="38100">
                    <a:solidFill>
                      <a:srgbClr val="000000"/>
                    </a:solidFill>
                    <a:round/>
                    <a:headEnd/>
                    <a:tailEnd/>
                  </a:ln>
                  <a:effectLst/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64" name="Group 31"/>
                <p:cNvGrpSpPr>
                  <a:grpSpLocks/>
                </p:cNvGrpSpPr>
                <p:nvPr/>
              </p:nvGrpSpPr>
              <p:grpSpPr bwMode="auto">
                <a:xfrm>
                  <a:off x="9297" y="7367"/>
                  <a:ext cx="299" cy="213"/>
                  <a:chOff x="8905" y="7356"/>
                  <a:chExt cx="299" cy="213"/>
                </a:xfrm>
              </p:grpSpPr>
              <p:sp>
                <p:nvSpPr>
                  <p:cNvPr id="87" name="Line 32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8905" y="7356"/>
                    <a:ext cx="104" cy="201"/>
                  </a:xfrm>
                  <a:prstGeom prst="line">
                    <a:avLst/>
                  </a:prstGeom>
                  <a:noFill/>
                  <a:ln w="38100">
                    <a:solidFill>
                      <a:srgbClr val="000000"/>
                    </a:solidFill>
                    <a:round/>
                    <a:headEnd/>
                    <a:tailEnd/>
                  </a:ln>
                  <a:effectLst/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/>
                  </a:p>
                </p:txBody>
              </p:sp>
              <p:sp>
                <p:nvSpPr>
                  <p:cNvPr id="88" name="Line 33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9100" y="7368"/>
                    <a:ext cx="104" cy="201"/>
                  </a:xfrm>
                  <a:prstGeom prst="line">
                    <a:avLst/>
                  </a:prstGeom>
                  <a:noFill/>
                  <a:ln w="38100">
                    <a:solidFill>
                      <a:srgbClr val="000000"/>
                    </a:solidFill>
                    <a:round/>
                    <a:headEnd/>
                    <a:tailEnd/>
                  </a:ln>
                  <a:effectLst/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/>
                  </a:p>
                </p:txBody>
              </p:sp>
              <p:sp>
                <p:nvSpPr>
                  <p:cNvPr id="89" name="Line 34"/>
                  <p:cNvSpPr>
                    <a:spLocks noChangeShapeType="1"/>
                  </p:cNvSpPr>
                  <p:nvPr/>
                </p:nvSpPr>
                <p:spPr bwMode="auto">
                  <a:xfrm>
                    <a:off x="9020" y="7356"/>
                    <a:ext cx="75" cy="207"/>
                  </a:xfrm>
                  <a:prstGeom prst="line">
                    <a:avLst/>
                  </a:prstGeom>
                  <a:noFill/>
                  <a:ln w="38100">
                    <a:solidFill>
                      <a:srgbClr val="000000"/>
                    </a:solidFill>
                    <a:round/>
                    <a:headEnd/>
                    <a:tailEnd/>
                  </a:ln>
                  <a:effectLst/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66" name="Group 35"/>
                <p:cNvGrpSpPr>
                  <a:grpSpLocks/>
                </p:cNvGrpSpPr>
                <p:nvPr/>
              </p:nvGrpSpPr>
              <p:grpSpPr bwMode="auto">
                <a:xfrm>
                  <a:off x="9493" y="7372"/>
                  <a:ext cx="299" cy="213"/>
                  <a:chOff x="8905" y="7356"/>
                  <a:chExt cx="299" cy="213"/>
                </a:xfrm>
              </p:grpSpPr>
              <p:sp>
                <p:nvSpPr>
                  <p:cNvPr id="68" name="Line 36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8905" y="7356"/>
                    <a:ext cx="104" cy="201"/>
                  </a:xfrm>
                  <a:prstGeom prst="line">
                    <a:avLst/>
                  </a:prstGeom>
                  <a:noFill/>
                  <a:ln w="38100">
                    <a:solidFill>
                      <a:srgbClr val="000000"/>
                    </a:solidFill>
                    <a:round/>
                    <a:headEnd/>
                    <a:tailEnd/>
                  </a:ln>
                  <a:effectLst/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/>
                  </a:p>
                </p:txBody>
              </p:sp>
              <p:sp>
                <p:nvSpPr>
                  <p:cNvPr id="78" name="Line 37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9100" y="7368"/>
                    <a:ext cx="104" cy="201"/>
                  </a:xfrm>
                  <a:prstGeom prst="line">
                    <a:avLst/>
                  </a:prstGeom>
                  <a:noFill/>
                  <a:ln w="38100">
                    <a:solidFill>
                      <a:srgbClr val="000000"/>
                    </a:solidFill>
                    <a:round/>
                    <a:headEnd/>
                    <a:tailEnd/>
                  </a:ln>
                  <a:effectLst/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/>
                  </a:p>
                </p:txBody>
              </p:sp>
              <p:sp>
                <p:nvSpPr>
                  <p:cNvPr id="86" name="Line 38"/>
                  <p:cNvSpPr>
                    <a:spLocks noChangeShapeType="1"/>
                  </p:cNvSpPr>
                  <p:nvPr/>
                </p:nvSpPr>
                <p:spPr bwMode="auto">
                  <a:xfrm>
                    <a:off x="9020" y="7356"/>
                    <a:ext cx="75" cy="207"/>
                  </a:xfrm>
                  <a:prstGeom prst="line">
                    <a:avLst/>
                  </a:prstGeom>
                  <a:noFill/>
                  <a:ln w="38100">
                    <a:solidFill>
                      <a:srgbClr val="000000"/>
                    </a:solidFill>
                    <a:round/>
                    <a:headEnd/>
                    <a:tailEnd/>
                  </a:ln>
                  <a:effectLst/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/>
                  </a:p>
                </p:txBody>
              </p:sp>
            </p:grpSp>
          </p:grpSp>
          <p:sp>
            <p:nvSpPr>
              <p:cNvPr id="60" name="Line 39"/>
              <p:cNvSpPr>
                <a:spLocks noChangeShapeType="1"/>
              </p:cNvSpPr>
              <p:nvPr/>
            </p:nvSpPr>
            <p:spPr bwMode="auto">
              <a:xfrm>
                <a:off x="1124" y="2178"/>
                <a:ext cx="0" cy="368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61" name="Line 40"/>
              <p:cNvSpPr>
                <a:spLocks noChangeShapeType="1"/>
              </p:cNvSpPr>
              <p:nvPr/>
            </p:nvSpPr>
            <p:spPr bwMode="auto">
              <a:xfrm>
                <a:off x="1087" y="2178"/>
                <a:ext cx="0" cy="368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prstDash val="sysDot"/>
                <a:round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</p:grpSp>
      <p:sp>
        <p:nvSpPr>
          <p:cNvPr id="96" name="Прямоугольник 95"/>
          <p:cNvSpPr/>
          <p:nvPr/>
        </p:nvSpPr>
        <p:spPr>
          <a:xfrm>
            <a:off x="0" y="1428736"/>
            <a:ext cx="1996059" cy="2246769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wrap="square">
            <a:spAutoFit/>
          </a:bodyPr>
          <a:lstStyle/>
          <a:p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X</a:t>
            </a:r>
            <a:r>
              <a:rPr lang="en-US" sz="2800" b="1" baseline="-25000" dirty="0" err="1" smtClean="0">
                <a:latin typeface="Times New Roman" pitchFamily="18" charset="0"/>
                <a:cs typeface="Times New Roman" pitchFamily="18" charset="0"/>
              </a:rPr>
              <a:t>max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=</a:t>
            </a:r>
          </a:p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Δ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l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= 1см, 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упр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=1Н</a:t>
            </a: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Е - ?</a:t>
            </a:r>
            <a:endParaRPr lang="en-US" sz="28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m=100</a:t>
            </a:r>
            <a:r>
              <a:rPr lang="ru-RU" sz="2800" b="1" dirty="0" err="1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гр</a:t>
            </a:r>
            <a:endParaRPr lang="ru-RU" sz="2800" dirty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7" name="Прямоугольник 96"/>
          <p:cNvSpPr/>
          <p:nvPr/>
        </p:nvSpPr>
        <p:spPr>
          <a:xfrm>
            <a:off x="1785918" y="1571612"/>
            <a:ext cx="6072230" cy="138499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lvl="0"/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1. Из последнего условия задачи найду  жесткость пружины используя </a:t>
            </a:r>
            <a:r>
              <a:rPr lang="ru-RU" sz="2800" b="1" dirty="0" err="1" smtClean="0">
                <a:latin typeface="Times New Roman" pitchFamily="18" charset="0"/>
                <a:cs typeface="Times New Roman" pitchFamily="18" charset="0"/>
              </a:rPr>
              <a:t>з-н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Гука.</a:t>
            </a:r>
            <a:endParaRPr lang="ru-RU" sz="28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" name="Group 7"/>
          <p:cNvGrpSpPr>
            <a:grpSpLocks/>
          </p:cNvGrpSpPr>
          <p:nvPr/>
        </p:nvGrpSpPr>
        <p:grpSpPr bwMode="auto">
          <a:xfrm>
            <a:off x="3857620" y="3857628"/>
            <a:ext cx="1214751" cy="1286421"/>
            <a:chOff x="9757" y="3014"/>
            <a:chExt cx="445" cy="917"/>
          </a:xfrm>
        </p:grpSpPr>
        <p:sp>
          <p:nvSpPr>
            <p:cNvPr id="23560" name="Text Box 8"/>
            <p:cNvSpPr txBox="1">
              <a:spLocks noChangeArrowheads="1"/>
            </p:cNvSpPr>
            <p:nvPr/>
          </p:nvSpPr>
          <p:spPr bwMode="auto">
            <a:xfrm>
              <a:off x="9862" y="3563"/>
              <a:ext cx="183" cy="36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36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rPr>
                <a:t>2</a:t>
              </a:r>
              <a:endParaRPr kumimoji="0" lang="ru-RU" sz="48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3561" name="Text Box 9"/>
            <p:cNvSpPr txBox="1">
              <a:spLocks noChangeArrowheads="1"/>
            </p:cNvSpPr>
            <p:nvPr/>
          </p:nvSpPr>
          <p:spPr bwMode="auto">
            <a:xfrm>
              <a:off x="9758" y="3014"/>
              <a:ext cx="444" cy="4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3600" b="1" i="0" u="none" strike="noStrike" cap="none" normalizeH="0" baseline="0" dirty="0" smtClean="0">
                  <a:ln>
                    <a:noFill/>
                  </a:ln>
                  <a:solidFill>
                    <a:srgbClr val="0014AC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mv</a:t>
              </a:r>
              <a:r>
                <a:rPr kumimoji="0" lang="en-US" sz="3600" b="1" i="0" u="none" strike="noStrike" cap="none" normalizeH="0" baseline="-25000" dirty="0" smtClean="0">
                  <a:ln>
                    <a:noFill/>
                  </a:ln>
                  <a:solidFill>
                    <a:srgbClr val="0014AC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m</a:t>
              </a:r>
              <a:r>
                <a:rPr kumimoji="0" lang="en-US" sz="3600" b="1" i="0" u="none" strike="noStrike" cap="none" normalizeH="0" baseline="3000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rPr>
                <a:t>2</a:t>
              </a:r>
              <a:endParaRPr kumimoji="0" lang="ru-RU" sz="48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3562" name="Line 10"/>
            <p:cNvSpPr>
              <a:spLocks noChangeShapeType="1"/>
            </p:cNvSpPr>
            <p:nvPr/>
          </p:nvSpPr>
          <p:spPr bwMode="auto">
            <a:xfrm>
              <a:off x="9757" y="3537"/>
              <a:ext cx="382" cy="0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480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11" name="TextBox 10"/>
          <p:cNvSpPr txBox="1"/>
          <p:nvPr/>
        </p:nvSpPr>
        <p:spPr>
          <a:xfrm>
            <a:off x="3286116" y="4289898"/>
            <a:ext cx="57150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 smtClean="0">
                <a:solidFill>
                  <a:srgbClr val="006600"/>
                </a:solidFill>
              </a:rPr>
              <a:t>=</a:t>
            </a:r>
            <a:endParaRPr lang="ru-RU" sz="3600" dirty="0">
              <a:solidFill>
                <a:srgbClr val="006600"/>
              </a:solidFill>
            </a:endParaRPr>
          </a:p>
        </p:txBody>
      </p:sp>
      <p:sp>
        <p:nvSpPr>
          <p:cNvPr id="98" name="Прямоугольник 97"/>
          <p:cNvSpPr/>
          <p:nvPr/>
        </p:nvSpPr>
        <p:spPr>
          <a:xfrm>
            <a:off x="5214942" y="2357430"/>
            <a:ext cx="2643206" cy="707886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36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упр</a:t>
            </a:r>
            <a:r>
              <a:rPr lang="ru-RU" sz="4000" b="1" dirty="0" err="1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k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 Δ</a:t>
            </a: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l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40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9" name="Прямоугольник 98"/>
          <p:cNvSpPr/>
          <p:nvPr/>
        </p:nvSpPr>
        <p:spPr>
          <a:xfrm>
            <a:off x="1863056" y="2857496"/>
            <a:ext cx="3645048" cy="707886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0, </a:t>
            </a:r>
            <a:r>
              <a:rPr lang="en-US" sz="4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1H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k</a:t>
            </a:r>
            <a:r>
              <a:rPr lang="el-GR" sz="4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,</a:t>
            </a: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01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м </a:t>
            </a:r>
            <a:endParaRPr lang="ru-RU" sz="40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9" name="TextBox 48"/>
          <p:cNvSpPr txBox="1"/>
          <p:nvPr/>
        </p:nvSpPr>
        <p:spPr>
          <a:xfrm>
            <a:off x="0" y="6273225"/>
            <a:ext cx="2786050" cy="584775"/>
          </a:xfrm>
          <a:prstGeom prst="rect">
            <a:avLst/>
          </a:prstGeom>
          <a:solidFill>
            <a:srgbClr val="FFFF00"/>
          </a:solidFill>
          <a:ln w="38100">
            <a:solidFill>
              <a:srgbClr val="C00000"/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ru-RU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в1,з№1,стр.21</a:t>
            </a:r>
            <a:endParaRPr lang="ru-RU" sz="3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50" name="Group 3"/>
          <p:cNvGrpSpPr>
            <a:grpSpLocks/>
          </p:cNvGrpSpPr>
          <p:nvPr/>
        </p:nvGrpSpPr>
        <p:grpSpPr bwMode="auto">
          <a:xfrm>
            <a:off x="2195736" y="3933056"/>
            <a:ext cx="1134986" cy="1214150"/>
            <a:chOff x="9757" y="3119"/>
            <a:chExt cx="544" cy="814"/>
          </a:xfrm>
        </p:grpSpPr>
        <p:sp>
          <p:nvSpPr>
            <p:cNvPr id="53" name="Text Box 4"/>
            <p:cNvSpPr txBox="1">
              <a:spLocks noChangeArrowheads="1"/>
            </p:cNvSpPr>
            <p:nvPr/>
          </p:nvSpPr>
          <p:spPr bwMode="auto">
            <a:xfrm>
              <a:off x="9757" y="3565"/>
              <a:ext cx="373" cy="36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36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rPr>
                <a:t>  2</a:t>
              </a:r>
              <a:endParaRPr kumimoji="0" lang="ru-RU" sz="48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5" name="Text Box 5"/>
            <p:cNvSpPr txBox="1">
              <a:spLocks noChangeArrowheads="1"/>
            </p:cNvSpPr>
            <p:nvPr/>
          </p:nvSpPr>
          <p:spPr bwMode="auto">
            <a:xfrm>
              <a:off x="9758" y="3119"/>
              <a:ext cx="543" cy="4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36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k</a:t>
              </a:r>
              <a:r>
                <a:rPr kumimoji="0" lang="en-US" sz="3600" b="1" i="0" u="none" strike="noStrike" cap="none" normalizeH="0" baseline="0" dirty="0" smtClean="0">
                  <a:ln>
                    <a:noFill/>
                  </a:ln>
                  <a:solidFill>
                    <a:srgbClr val="365D2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x</a:t>
              </a:r>
              <a:r>
                <a:rPr kumimoji="0" lang="en-US" sz="3600" b="1" i="0" u="none" strike="noStrike" cap="none" normalizeH="0" baseline="-25000" dirty="0" smtClean="0">
                  <a:ln>
                    <a:noFill/>
                  </a:ln>
                  <a:solidFill>
                    <a:srgbClr val="365D2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m</a:t>
              </a:r>
              <a:r>
                <a:rPr kumimoji="0" lang="en-US" sz="3600" b="1" i="0" u="none" strike="noStrike" cap="none" normalizeH="0" baseline="3000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rPr>
                <a:t>2</a:t>
              </a:r>
              <a:endParaRPr kumimoji="0" lang="ru-RU" sz="48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8" name="Line 6"/>
            <p:cNvSpPr>
              <a:spLocks noChangeShapeType="1"/>
            </p:cNvSpPr>
            <p:nvPr/>
          </p:nvSpPr>
          <p:spPr bwMode="auto">
            <a:xfrm>
              <a:off x="9757" y="3550"/>
              <a:ext cx="466" cy="0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4800">
                <a:latin typeface="Times New Roman" pitchFamily="18" charset="0"/>
                <a:cs typeface="Times New Roman" pitchFamily="18" charset="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1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10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10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4" dur="10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5" dur="10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0" dur="10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1" dur="10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6" dur="10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7" dur="10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7" grpId="0"/>
      <p:bldP spid="77" grpId="0" animBg="1"/>
      <p:bldP spid="82" grpId="0"/>
      <p:bldP spid="83" grpId="0"/>
      <p:bldP spid="85" grpId="0"/>
      <p:bldP spid="96" grpId="0" animBg="1"/>
      <p:bldP spid="97" grpId="0" animBg="1"/>
      <p:bldP spid="11" grpId="0"/>
      <p:bldP spid="98" grpId="0" animBg="1"/>
      <p:bldP spid="99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7"/>
          <p:cNvGrpSpPr>
            <a:grpSpLocks/>
          </p:cNvGrpSpPr>
          <p:nvPr/>
        </p:nvGrpSpPr>
        <p:grpSpPr bwMode="auto">
          <a:xfrm>
            <a:off x="3071497" y="1700202"/>
            <a:ext cx="1214751" cy="1286421"/>
            <a:chOff x="9757" y="3014"/>
            <a:chExt cx="445" cy="917"/>
          </a:xfrm>
        </p:grpSpPr>
        <p:sp>
          <p:nvSpPr>
            <p:cNvPr id="23560" name="Text Box 8"/>
            <p:cNvSpPr txBox="1">
              <a:spLocks noChangeArrowheads="1"/>
            </p:cNvSpPr>
            <p:nvPr/>
          </p:nvSpPr>
          <p:spPr bwMode="auto">
            <a:xfrm>
              <a:off x="9862" y="3563"/>
              <a:ext cx="183" cy="36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36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rPr>
                <a:t>2</a:t>
              </a:r>
              <a:endParaRPr kumimoji="0" lang="ru-RU" sz="48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3561" name="Text Box 9"/>
            <p:cNvSpPr txBox="1">
              <a:spLocks noChangeArrowheads="1"/>
            </p:cNvSpPr>
            <p:nvPr/>
          </p:nvSpPr>
          <p:spPr bwMode="auto">
            <a:xfrm>
              <a:off x="9758" y="3014"/>
              <a:ext cx="444" cy="4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3600" b="1" i="0" u="none" strike="noStrike" cap="none" normalizeH="0" baseline="0" dirty="0" smtClean="0">
                  <a:ln>
                    <a:noFill/>
                  </a:ln>
                  <a:solidFill>
                    <a:srgbClr val="0014AC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mv</a:t>
              </a:r>
              <a:r>
                <a:rPr kumimoji="0" lang="en-US" sz="3600" b="1" i="0" u="none" strike="noStrike" cap="none" normalizeH="0" baseline="-25000" dirty="0" smtClean="0">
                  <a:ln>
                    <a:noFill/>
                  </a:ln>
                  <a:solidFill>
                    <a:srgbClr val="0014AC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m</a:t>
              </a:r>
              <a:r>
                <a:rPr kumimoji="0" lang="en-US" sz="3600" b="1" i="0" u="none" strike="noStrike" cap="none" normalizeH="0" baseline="3000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rPr>
                <a:t>2</a:t>
              </a:r>
              <a:endParaRPr kumimoji="0" lang="ru-RU" sz="48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3562" name="Line 10"/>
            <p:cNvSpPr>
              <a:spLocks noChangeShapeType="1"/>
            </p:cNvSpPr>
            <p:nvPr/>
          </p:nvSpPr>
          <p:spPr bwMode="auto">
            <a:xfrm>
              <a:off x="9757" y="3537"/>
              <a:ext cx="382" cy="0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480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11" name="TextBox 10"/>
          <p:cNvSpPr txBox="1"/>
          <p:nvPr/>
        </p:nvSpPr>
        <p:spPr>
          <a:xfrm>
            <a:off x="2700657" y="2084688"/>
            <a:ext cx="57150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 smtClean="0">
                <a:solidFill>
                  <a:srgbClr val="006600"/>
                </a:solidFill>
              </a:rPr>
              <a:t>=</a:t>
            </a:r>
            <a:endParaRPr lang="ru-RU" sz="3600" dirty="0">
              <a:solidFill>
                <a:srgbClr val="006600"/>
              </a:solidFill>
            </a:endParaRPr>
          </a:p>
        </p:txBody>
      </p:sp>
      <p:grpSp>
        <p:nvGrpSpPr>
          <p:cNvPr id="13" name="Group 7"/>
          <p:cNvGrpSpPr>
            <a:grpSpLocks/>
          </p:cNvGrpSpPr>
          <p:nvPr/>
        </p:nvGrpSpPr>
        <p:grpSpPr bwMode="auto">
          <a:xfrm>
            <a:off x="7324963" y="1604952"/>
            <a:ext cx="1042775" cy="1286421"/>
            <a:chOff x="9757" y="3014"/>
            <a:chExt cx="382" cy="917"/>
          </a:xfrm>
        </p:grpSpPr>
        <p:sp>
          <p:nvSpPr>
            <p:cNvPr id="47" name="Text Box 8"/>
            <p:cNvSpPr txBox="1">
              <a:spLocks noChangeArrowheads="1"/>
            </p:cNvSpPr>
            <p:nvPr/>
          </p:nvSpPr>
          <p:spPr bwMode="auto">
            <a:xfrm>
              <a:off x="9862" y="3563"/>
              <a:ext cx="183" cy="36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36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rPr>
                <a:t>2</a:t>
              </a:r>
              <a:endParaRPr kumimoji="0" lang="ru-RU" sz="48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8" name="Text Box 9"/>
            <p:cNvSpPr txBox="1">
              <a:spLocks noChangeArrowheads="1"/>
            </p:cNvSpPr>
            <p:nvPr/>
          </p:nvSpPr>
          <p:spPr bwMode="auto">
            <a:xfrm>
              <a:off x="9758" y="3014"/>
              <a:ext cx="365" cy="4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r>
                <a:rPr lang="en-US" sz="3600" b="1" dirty="0" smtClean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v</a:t>
              </a:r>
              <a:r>
                <a:rPr lang="en-US" sz="3600" b="1" baseline="-25000" dirty="0" smtClean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m</a:t>
              </a:r>
              <a:r>
                <a:rPr lang="en-US" sz="3600" b="1" baseline="30000" dirty="0" smtClean="0">
                  <a:latin typeface="Times New Roman" pitchFamily="18" charset="0"/>
                  <a:cs typeface="Times New Roman" pitchFamily="18" charset="0"/>
                </a:rPr>
                <a:t>2</a:t>
              </a:r>
              <a:endParaRPr kumimoji="0" lang="ru-RU" sz="48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9" name="Line 10"/>
            <p:cNvSpPr>
              <a:spLocks noChangeShapeType="1"/>
            </p:cNvSpPr>
            <p:nvPr/>
          </p:nvSpPr>
          <p:spPr bwMode="auto">
            <a:xfrm>
              <a:off x="9757" y="3537"/>
              <a:ext cx="382" cy="0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480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50" name="TextBox 49"/>
          <p:cNvSpPr txBox="1"/>
          <p:nvPr/>
        </p:nvSpPr>
        <p:spPr>
          <a:xfrm>
            <a:off x="6780755" y="1975790"/>
            <a:ext cx="57150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 smtClean="0">
                <a:solidFill>
                  <a:srgbClr val="006600"/>
                </a:solidFill>
              </a:rPr>
              <a:t>=</a:t>
            </a:r>
            <a:endParaRPr lang="ru-RU" sz="3600" dirty="0">
              <a:solidFill>
                <a:srgbClr val="006600"/>
              </a:solidFill>
            </a:endParaRPr>
          </a:p>
        </p:txBody>
      </p:sp>
      <p:sp>
        <p:nvSpPr>
          <p:cNvPr id="53" name="Text Box 5"/>
          <p:cNvSpPr txBox="1">
            <a:spLocks noChangeArrowheads="1"/>
          </p:cNvSpPr>
          <p:nvPr/>
        </p:nvSpPr>
        <p:spPr bwMode="auto">
          <a:xfrm>
            <a:off x="5281618" y="2834583"/>
            <a:ext cx="500066" cy="6339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2</a:t>
            </a:r>
            <a:endParaRPr kumimoji="0" lang="ru-RU" sz="4800" b="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5" name="TextBox 54"/>
          <p:cNvSpPr txBox="1"/>
          <p:nvPr/>
        </p:nvSpPr>
        <p:spPr>
          <a:xfrm>
            <a:off x="5724534" y="2850244"/>
            <a:ext cx="57150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 smtClean="0">
                <a:solidFill>
                  <a:srgbClr val="006600"/>
                </a:solidFill>
              </a:rPr>
              <a:t>=</a:t>
            </a:r>
            <a:endParaRPr lang="ru-RU" sz="3600" dirty="0">
              <a:solidFill>
                <a:srgbClr val="006600"/>
              </a:solidFill>
            </a:endParaRPr>
          </a:p>
        </p:txBody>
      </p:sp>
      <p:sp>
        <p:nvSpPr>
          <p:cNvPr id="58" name="Text Box 9"/>
          <p:cNvSpPr txBox="1">
            <a:spLocks noChangeArrowheads="1"/>
          </p:cNvSpPr>
          <p:nvPr/>
        </p:nvSpPr>
        <p:spPr bwMode="auto">
          <a:xfrm>
            <a:off x="6081725" y="2752722"/>
            <a:ext cx="1000132" cy="5962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en-US" sz="36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en-US" sz="3600" b="1" baseline="-250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en-US" sz="3600" b="1" baseline="30000" dirty="0" smtClean="0">
                <a:latin typeface="Times New Roman" pitchFamily="18" charset="0"/>
                <a:cs typeface="Times New Roman" pitchFamily="18" charset="0"/>
              </a:rPr>
              <a:t>2</a:t>
            </a:r>
            <a:endParaRPr lang="ru-RU" sz="4800" dirty="0" smtClean="0">
              <a:latin typeface="Times New Roman" pitchFamily="18" charset="0"/>
              <a:cs typeface="Times New Roman" pitchFamily="18" charset="0"/>
            </a:endParaRPr>
          </a:p>
          <a:p>
            <a:pPr lvl="0"/>
            <a:endParaRPr kumimoji="0" lang="ru-RU" sz="4800" b="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7" name="Text Box 1"/>
          <p:cNvSpPr txBox="1">
            <a:spLocks noChangeArrowheads="1"/>
          </p:cNvSpPr>
          <p:nvPr/>
        </p:nvSpPr>
        <p:spPr bwMode="auto">
          <a:xfrm>
            <a:off x="0" y="0"/>
            <a:ext cx="9144000" cy="17859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17463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2.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Математический маятник, отклоняясь от положения равновесия, поднимается на высоту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10 см.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С какой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скоростью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шарик маятника проходит положение равновесия?</a:t>
            </a:r>
            <a:r>
              <a:rPr kumimoji="0" lang="ru-RU" sz="280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 </a:t>
            </a:r>
            <a:endParaRPr kumimoji="0" lang="ru-RU" sz="240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19050" lvl="0" indent="0" algn="just" defTabSz="914400" rtl="0" eaLnBrk="1" fontAlgn="base" latinLnBrk="0" hangingPunct="1">
              <a:lnSpc>
                <a:spcPct val="83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9" name="Прямоугольник 58"/>
          <p:cNvSpPr/>
          <p:nvPr/>
        </p:nvSpPr>
        <p:spPr>
          <a:xfrm>
            <a:off x="1428421" y="2057392"/>
            <a:ext cx="1285884" cy="707886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txBody>
          <a:bodyPr wrap="square">
            <a:spAutoFit/>
          </a:bodyPr>
          <a:lstStyle/>
          <a:p>
            <a:r>
              <a:rPr lang="en-US" sz="4000" b="1" dirty="0" err="1" smtClean="0">
                <a:latin typeface="Times New Roman" pitchFamily="18" charset="0"/>
                <a:cs typeface="Times New Roman" pitchFamily="18" charset="0"/>
              </a:rPr>
              <a:t>m</a:t>
            </a:r>
            <a:r>
              <a:rPr lang="en-US" sz="40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</a:t>
            </a:r>
            <a:r>
              <a:rPr lang="en-US" sz="4000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h</a:t>
            </a:r>
            <a:endParaRPr lang="ru-RU" sz="40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63" name="Group 4"/>
          <p:cNvGrpSpPr>
            <a:grpSpLocks/>
          </p:cNvGrpSpPr>
          <p:nvPr/>
        </p:nvGrpSpPr>
        <p:grpSpPr bwMode="auto">
          <a:xfrm>
            <a:off x="-32" y="1857364"/>
            <a:ext cx="3143272" cy="2286016"/>
            <a:chOff x="9102" y="2144"/>
            <a:chExt cx="2856" cy="2298"/>
          </a:xfrm>
        </p:grpSpPr>
        <p:grpSp>
          <p:nvGrpSpPr>
            <p:cNvPr id="64" name="Group 5"/>
            <p:cNvGrpSpPr>
              <a:grpSpLocks/>
            </p:cNvGrpSpPr>
            <p:nvPr/>
          </p:nvGrpSpPr>
          <p:grpSpPr bwMode="auto">
            <a:xfrm>
              <a:off x="10098" y="2144"/>
              <a:ext cx="491" cy="47"/>
              <a:chOff x="9957" y="2144"/>
              <a:chExt cx="491" cy="47"/>
            </a:xfrm>
          </p:grpSpPr>
          <p:sp>
            <p:nvSpPr>
              <p:cNvPr id="75" name="Line 6"/>
              <p:cNvSpPr>
                <a:spLocks noChangeShapeType="1"/>
              </p:cNvSpPr>
              <p:nvPr/>
            </p:nvSpPr>
            <p:spPr bwMode="auto">
              <a:xfrm>
                <a:off x="9957" y="2191"/>
                <a:ext cx="475" cy="0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76" name="Line 7"/>
              <p:cNvSpPr>
                <a:spLocks noChangeShapeType="1"/>
              </p:cNvSpPr>
              <p:nvPr/>
            </p:nvSpPr>
            <p:spPr bwMode="auto">
              <a:xfrm>
                <a:off x="9973" y="2144"/>
                <a:ext cx="475" cy="0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prstDash val="sysDot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sp>
          <p:nvSpPr>
            <p:cNvPr id="65" name="Oval 8"/>
            <p:cNvSpPr>
              <a:spLocks noChangeArrowheads="1"/>
            </p:cNvSpPr>
            <p:nvPr/>
          </p:nvSpPr>
          <p:spPr bwMode="auto">
            <a:xfrm>
              <a:off x="10221" y="4243"/>
              <a:ext cx="245" cy="199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grpSp>
          <p:nvGrpSpPr>
            <p:cNvPr id="66" name="Group 9"/>
            <p:cNvGrpSpPr>
              <a:grpSpLocks/>
            </p:cNvGrpSpPr>
            <p:nvPr/>
          </p:nvGrpSpPr>
          <p:grpSpPr bwMode="auto">
            <a:xfrm>
              <a:off x="9102" y="2221"/>
              <a:ext cx="1226" cy="1946"/>
              <a:chOff x="8946" y="2221"/>
              <a:chExt cx="1226" cy="1946"/>
            </a:xfrm>
          </p:grpSpPr>
          <p:sp>
            <p:nvSpPr>
              <p:cNvPr id="73" name="Line 10"/>
              <p:cNvSpPr>
                <a:spLocks noChangeShapeType="1"/>
              </p:cNvSpPr>
              <p:nvPr/>
            </p:nvSpPr>
            <p:spPr bwMode="auto">
              <a:xfrm flipH="1">
                <a:off x="9100" y="2221"/>
                <a:ext cx="1072" cy="1808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74" name="Oval 11"/>
              <p:cNvSpPr>
                <a:spLocks noChangeArrowheads="1"/>
              </p:cNvSpPr>
              <p:nvPr/>
            </p:nvSpPr>
            <p:spPr bwMode="auto">
              <a:xfrm>
                <a:off x="8946" y="3968"/>
                <a:ext cx="245" cy="199"/>
              </a:xfrm>
              <a:prstGeom prst="ellipse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sp>
          <p:nvSpPr>
            <p:cNvPr id="67" name="Line 12"/>
            <p:cNvSpPr>
              <a:spLocks noChangeShapeType="1"/>
            </p:cNvSpPr>
            <p:nvPr/>
          </p:nvSpPr>
          <p:spPr bwMode="auto">
            <a:xfrm rot="20685604" flipH="1">
              <a:off x="10073" y="2258"/>
              <a:ext cx="540" cy="2032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grpSp>
          <p:nvGrpSpPr>
            <p:cNvPr id="68" name="Group 13"/>
            <p:cNvGrpSpPr>
              <a:grpSpLocks/>
            </p:cNvGrpSpPr>
            <p:nvPr/>
          </p:nvGrpSpPr>
          <p:grpSpPr bwMode="auto">
            <a:xfrm rot="-3857792">
              <a:off x="10372" y="2231"/>
              <a:ext cx="1226" cy="1946"/>
              <a:chOff x="8946" y="2221"/>
              <a:chExt cx="1226" cy="1946"/>
            </a:xfrm>
          </p:grpSpPr>
          <p:sp>
            <p:nvSpPr>
              <p:cNvPr id="71" name="Line 14"/>
              <p:cNvSpPr>
                <a:spLocks noChangeShapeType="1"/>
              </p:cNvSpPr>
              <p:nvPr/>
            </p:nvSpPr>
            <p:spPr bwMode="auto">
              <a:xfrm flipH="1">
                <a:off x="9100" y="2221"/>
                <a:ext cx="1072" cy="1808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72" name="Oval 15"/>
              <p:cNvSpPr>
                <a:spLocks noChangeArrowheads="1"/>
              </p:cNvSpPr>
              <p:nvPr/>
            </p:nvSpPr>
            <p:spPr bwMode="auto">
              <a:xfrm>
                <a:off x="8946" y="3968"/>
                <a:ext cx="245" cy="199"/>
              </a:xfrm>
              <a:prstGeom prst="ellipse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sp>
          <p:nvSpPr>
            <p:cNvPr id="69" name="Arc 16"/>
            <p:cNvSpPr>
              <a:spLocks/>
            </p:cNvSpPr>
            <p:nvPr/>
          </p:nvSpPr>
          <p:spPr bwMode="auto">
            <a:xfrm flipV="1">
              <a:off x="9179" y="3864"/>
              <a:ext cx="2405" cy="522"/>
            </a:xfrm>
            <a:custGeom>
              <a:avLst/>
              <a:gdLst>
                <a:gd name="G0" fmla="+- 21600 0 0"/>
                <a:gd name="G1" fmla="+- 21600 0 0"/>
                <a:gd name="G2" fmla="+- 21600 0 0"/>
                <a:gd name="T0" fmla="*/ 319 w 43200"/>
                <a:gd name="T1" fmla="*/ 25296 h 25296"/>
                <a:gd name="T2" fmla="*/ 43200 w 43200"/>
                <a:gd name="T3" fmla="*/ 21600 h 25296"/>
                <a:gd name="T4" fmla="*/ 21600 w 43200"/>
                <a:gd name="T5" fmla="*/ 21600 h 252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3200" h="25296" fill="none" extrusionOk="0">
                  <a:moveTo>
                    <a:pt x="318" y="25296"/>
                  </a:moveTo>
                  <a:cubicBezTo>
                    <a:pt x="106" y="24075"/>
                    <a:pt x="0" y="22838"/>
                    <a:pt x="0" y="21600"/>
                  </a:cubicBezTo>
                  <a:cubicBezTo>
                    <a:pt x="0" y="9670"/>
                    <a:pt x="9670" y="0"/>
                    <a:pt x="21600" y="0"/>
                  </a:cubicBezTo>
                  <a:cubicBezTo>
                    <a:pt x="33529" y="-1"/>
                    <a:pt x="43199" y="9670"/>
                    <a:pt x="43200" y="21599"/>
                  </a:cubicBezTo>
                </a:path>
                <a:path w="43200" h="25296" stroke="0" extrusionOk="0">
                  <a:moveTo>
                    <a:pt x="318" y="25296"/>
                  </a:moveTo>
                  <a:cubicBezTo>
                    <a:pt x="106" y="24075"/>
                    <a:pt x="0" y="22838"/>
                    <a:pt x="0" y="21600"/>
                  </a:cubicBezTo>
                  <a:cubicBezTo>
                    <a:pt x="0" y="9670"/>
                    <a:pt x="9670" y="0"/>
                    <a:pt x="21600" y="0"/>
                  </a:cubicBezTo>
                  <a:cubicBezTo>
                    <a:pt x="33529" y="-1"/>
                    <a:pt x="43199" y="9670"/>
                    <a:pt x="43200" y="21599"/>
                  </a:cubicBezTo>
                  <a:lnTo>
                    <a:pt x="21600" y="21600"/>
                  </a:lnTo>
                  <a:close/>
                </a:path>
              </a:pathLst>
            </a:custGeom>
            <a:noFill/>
            <a:ln w="9525">
              <a:solidFill>
                <a:srgbClr val="000000"/>
              </a:solidFill>
              <a:prstDash val="dash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70" name="Arc 17"/>
            <p:cNvSpPr>
              <a:spLocks/>
            </p:cNvSpPr>
            <p:nvPr/>
          </p:nvSpPr>
          <p:spPr bwMode="auto">
            <a:xfrm rot="-1681111" flipH="1" flipV="1">
              <a:off x="10117" y="2574"/>
              <a:ext cx="169" cy="245"/>
            </a:xfrm>
            <a:custGeom>
              <a:avLst/>
              <a:gdLst>
                <a:gd name="G0" fmla="+- 0 0 0"/>
                <a:gd name="G1" fmla="+- 21600 0 0"/>
                <a:gd name="G2" fmla="+- 21600 0 0"/>
                <a:gd name="T0" fmla="*/ 0 w 21600"/>
                <a:gd name="T1" fmla="*/ 0 h 21600"/>
                <a:gd name="T2" fmla="*/ 21600 w 21600"/>
                <a:gd name="T3" fmla="*/ 21600 h 21600"/>
                <a:gd name="T4" fmla="*/ 0 w 21600"/>
                <a:gd name="T5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noFill/>
            <a:ln w="28575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77" name="Text Box 5"/>
          <p:cNvSpPr txBox="1">
            <a:spLocks noChangeArrowheads="1"/>
          </p:cNvSpPr>
          <p:nvPr/>
        </p:nvSpPr>
        <p:spPr bwMode="auto">
          <a:xfrm>
            <a:off x="0" y="2057392"/>
            <a:ext cx="1571604" cy="785818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kumimoji="0" lang="ru-RU" sz="4800" b="1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cs typeface="Times New Roman" pitchFamily="18" charset="0"/>
              </a:rPr>
              <a:t>ЗСЭ</a:t>
            </a:r>
          </a:p>
        </p:txBody>
      </p:sp>
      <p:sp>
        <p:nvSpPr>
          <p:cNvPr id="79" name="Text Box 9"/>
          <p:cNvSpPr txBox="1">
            <a:spLocks noChangeArrowheads="1"/>
          </p:cNvSpPr>
          <p:nvPr/>
        </p:nvSpPr>
        <p:spPr bwMode="auto">
          <a:xfrm>
            <a:off x="3071802" y="1719252"/>
            <a:ext cx="500066" cy="609602"/>
          </a:xfrm>
          <a:prstGeom prst="rect">
            <a:avLst/>
          </a:prstGeom>
          <a:solidFill>
            <a:srgbClr val="FFFF00">
              <a:alpha val="68000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kumimoji="0" lang="ru-RU" sz="4800" b="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0" name="Text Box 9"/>
          <p:cNvSpPr txBox="1">
            <a:spLocks noChangeArrowheads="1"/>
          </p:cNvSpPr>
          <p:nvPr/>
        </p:nvSpPr>
        <p:spPr bwMode="auto">
          <a:xfrm>
            <a:off x="1414440" y="2124066"/>
            <a:ext cx="500066" cy="609602"/>
          </a:xfrm>
          <a:prstGeom prst="rect">
            <a:avLst/>
          </a:prstGeom>
          <a:solidFill>
            <a:srgbClr val="FFFF00">
              <a:alpha val="68000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kumimoji="0" lang="ru-RU" sz="4800" b="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1" name="Text Box 5"/>
          <p:cNvSpPr txBox="1">
            <a:spLocks noChangeArrowheads="1"/>
          </p:cNvSpPr>
          <p:nvPr/>
        </p:nvSpPr>
        <p:spPr bwMode="auto">
          <a:xfrm>
            <a:off x="5221761" y="1971666"/>
            <a:ext cx="1712674" cy="6339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9,8</a:t>
            </a:r>
            <a:r>
              <a:rPr lang="ru-RU" sz="3600" dirty="0" smtClean="0">
                <a:sym typeface="Symbol"/>
              </a:rPr>
              <a:t>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365D21"/>
                </a:solidFill>
                <a:effectLst/>
                <a:latin typeface="Times New Roman" pitchFamily="18" charset="0"/>
                <a:cs typeface="Times New Roman" pitchFamily="18" charset="0"/>
              </a:rPr>
              <a:t>0,1</a:t>
            </a:r>
            <a:endParaRPr kumimoji="0" lang="ru-RU" sz="4800" b="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2" name="Text Box 9"/>
          <p:cNvSpPr txBox="1">
            <a:spLocks noChangeArrowheads="1"/>
          </p:cNvSpPr>
          <p:nvPr/>
        </p:nvSpPr>
        <p:spPr bwMode="auto">
          <a:xfrm>
            <a:off x="5129216" y="3281362"/>
            <a:ext cx="1000132" cy="5962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en-US" sz="3600" b="1" dirty="0" err="1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en-US" sz="3600" b="1" baseline="-25000" dirty="0" err="1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endParaRPr lang="ru-RU" sz="4800" dirty="0" smtClean="0">
              <a:latin typeface="Times New Roman" pitchFamily="18" charset="0"/>
              <a:cs typeface="Times New Roman" pitchFamily="18" charset="0"/>
            </a:endParaRPr>
          </a:p>
          <a:p>
            <a:pPr lvl="0"/>
            <a:endParaRPr kumimoji="0" lang="ru-RU" sz="4800" b="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3" name="TextBox 82"/>
          <p:cNvSpPr txBox="1"/>
          <p:nvPr/>
        </p:nvSpPr>
        <p:spPr>
          <a:xfrm>
            <a:off x="5681670" y="3338512"/>
            <a:ext cx="57150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 smtClean="0">
                <a:solidFill>
                  <a:srgbClr val="006600"/>
                </a:solidFill>
              </a:rPr>
              <a:t>=</a:t>
            </a:r>
            <a:endParaRPr lang="ru-RU" sz="3600" dirty="0">
              <a:solidFill>
                <a:srgbClr val="006600"/>
              </a:solidFill>
            </a:endParaRPr>
          </a:p>
        </p:txBody>
      </p:sp>
      <p:sp>
        <p:nvSpPr>
          <p:cNvPr id="84" name="Text Box 5"/>
          <p:cNvSpPr txBox="1">
            <a:spLocks noChangeArrowheads="1"/>
          </p:cNvSpPr>
          <p:nvPr/>
        </p:nvSpPr>
        <p:spPr bwMode="auto">
          <a:xfrm>
            <a:off x="6110298" y="3338512"/>
            <a:ext cx="1714512" cy="6339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1,41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м/с</a:t>
            </a:r>
            <a:endParaRPr kumimoji="0" lang="ru-RU" sz="4800" b="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5" name="Text Box 5"/>
          <p:cNvSpPr txBox="1">
            <a:spLocks noChangeArrowheads="1"/>
          </p:cNvSpPr>
          <p:nvPr/>
        </p:nvSpPr>
        <p:spPr bwMode="auto">
          <a:xfrm>
            <a:off x="0" y="4229108"/>
            <a:ext cx="9144000" cy="10144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kumimoji="0" lang="ru-RU" sz="2800" b="1" i="0" u="sng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cs typeface="Times New Roman" pitchFamily="18" charset="0"/>
              </a:rPr>
              <a:t>Ответ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cs typeface="Times New Roman" pitchFamily="18" charset="0"/>
              </a:rPr>
              <a:t>: Положение равновесия шарик пройдёт со скоростью 1,41м/с.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rgbClr val="0014AC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0" y="6273225"/>
            <a:ext cx="1571604" cy="584775"/>
          </a:xfrm>
          <a:prstGeom prst="rect">
            <a:avLst/>
          </a:prstGeom>
          <a:solidFill>
            <a:srgbClr val="FFFF00"/>
          </a:solidFill>
          <a:ln w="38100">
            <a:solidFill>
              <a:srgbClr val="C00000"/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ru-RU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в1,з№2</a:t>
            </a:r>
            <a:endParaRPr lang="ru-RU" sz="3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41" dur="10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1000"/>
                            </p:stCondLst>
                            <p:childTnLst>
                              <p:par>
                                <p:cTn id="43" presetID="21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45" dur="10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8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9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4" dur="10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5" dur="10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0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5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6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1" dur="5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2" dur="5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7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8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50" grpId="0"/>
      <p:bldP spid="53" grpId="0"/>
      <p:bldP spid="55" grpId="0"/>
      <p:bldP spid="58" grpId="0"/>
      <p:bldP spid="57" grpId="0"/>
      <p:bldP spid="59" grpId="0" animBg="1"/>
      <p:bldP spid="77" grpId="0" animBg="1"/>
      <p:bldP spid="79" grpId="0" animBg="1"/>
      <p:bldP spid="80" grpId="0" animBg="1"/>
      <p:bldP spid="81" grpId="0"/>
      <p:bldP spid="82" grpId="0"/>
      <p:bldP spid="83" grpId="0"/>
      <p:bldP spid="84" grpId="0"/>
      <p:bldP spid="85" grpId="0"/>
      <p:bldP spid="39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42" name="Text Box 18"/>
          <p:cNvSpPr txBox="1">
            <a:spLocks noChangeArrowheads="1"/>
          </p:cNvSpPr>
          <p:nvPr/>
        </p:nvSpPr>
        <p:spPr bwMode="auto">
          <a:xfrm>
            <a:off x="571472" y="2428868"/>
            <a:ext cx="1071570" cy="6630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spcAft>
                <a:spcPts val="1000"/>
              </a:spcAft>
            </a:pP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mgh</a:t>
            </a:r>
            <a:endParaRPr lang="ru-RU" sz="3200" dirty="0" smtClean="0"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rgbClr val="0033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" name="Group 23"/>
          <p:cNvGrpSpPr>
            <a:grpSpLocks/>
          </p:cNvGrpSpPr>
          <p:nvPr/>
        </p:nvGrpSpPr>
        <p:grpSpPr bwMode="auto">
          <a:xfrm>
            <a:off x="1714480" y="3827031"/>
            <a:ext cx="1357322" cy="959291"/>
            <a:chOff x="5608" y="6801"/>
            <a:chExt cx="666" cy="635"/>
          </a:xfrm>
        </p:grpSpPr>
        <p:sp>
          <p:nvSpPr>
            <p:cNvPr id="26648" name="Text Box 24"/>
            <p:cNvSpPr txBox="1">
              <a:spLocks noChangeArrowheads="1"/>
            </p:cNvSpPr>
            <p:nvPr/>
          </p:nvSpPr>
          <p:spPr bwMode="auto">
            <a:xfrm>
              <a:off x="5608" y="6801"/>
              <a:ext cx="666" cy="42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3200" b="1" i="0" u="sng" strike="noStrike" cap="none" normalizeH="0" baseline="0" dirty="0" smtClean="0">
                  <a:ln>
                    <a:noFill/>
                  </a:ln>
                  <a:solidFill>
                    <a:srgbClr val="000099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mv</a:t>
              </a:r>
              <a:r>
                <a:rPr kumimoji="0" lang="en-US" sz="3200" b="1" i="0" u="sng" strike="noStrike" cap="none" normalizeH="0" baseline="-25000" dirty="0" smtClean="0">
                  <a:ln>
                    <a:noFill/>
                  </a:ln>
                  <a:solidFill>
                    <a:srgbClr val="000099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m</a:t>
              </a:r>
              <a:r>
                <a:rPr kumimoji="0" lang="en-US" sz="3200" b="1" i="0" u="none" strike="noStrike" cap="none" normalizeH="0" baseline="30000" dirty="0" smtClean="0">
                  <a:ln>
                    <a:noFill/>
                  </a:ln>
                  <a:solidFill>
                    <a:srgbClr val="000099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2</a:t>
              </a:r>
              <a:endParaRPr kumimoji="0" lang="ru-RU" sz="4400" b="0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6649" name="Text Box 25"/>
            <p:cNvSpPr txBox="1">
              <a:spLocks noChangeArrowheads="1"/>
            </p:cNvSpPr>
            <p:nvPr/>
          </p:nvSpPr>
          <p:spPr bwMode="auto">
            <a:xfrm>
              <a:off x="5743" y="7053"/>
              <a:ext cx="391" cy="38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2800" b="1" i="0" u="none" strike="noStrike" cap="none" normalizeH="0" baseline="0" dirty="0" smtClean="0">
                  <a:ln>
                    <a:noFill/>
                  </a:ln>
                  <a:solidFill>
                    <a:srgbClr val="000099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2</a:t>
              </a:r>
              <a:endParaRPr kumimoji="0" lang="ru-RU" sz="4400" b="0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28" name="Rectangle 26"/>
          <p:cNvSpPr>
            <a:spLocks noChangeArrowheads="1"/>
          </p:cNvSpPr>
          <p:nvPr/>
        </p:nvSpPr>
        <p:spPr bwMode="auto">
          <a:xfrm>
            <a:off x="1428728" y="2428868"/>
            <a:ext cx="473207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kumimoji="0" lang="ru-RU" sz="40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9" name="Rectangle 26"/>
          <p:cNvSpPr>
            <a:spLocks noChangeArrowheads="1"/>
          </p:cNvSpPr>
          <p:nvPr/>
        </p:nvSpPr>
        <p:spPr bwMode="auto">
          <a:xfrm>
            <a:off x="2857488" y="2428868"/>
            <a:ext cx="473207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kumimoji="0" lang="ru-RU" sz="40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2" name="Oval 9"/>
          <p:cNvSpPr>
            <a:spLocks noChangeArrowheads="1"/>
          </p:cNvSpPr>
          <p:nvPr/>
        </p:nvSpPr>
        <p:spPr bwMode="auto">
          <a:xfrm>
            <a:off x="214282" y="3126682"/>
            <a:ext cx="289411" cy="230879"/>
          </a:xfrm>
          <a:prstGeom prst="ellipse">
            <a:avLst/>
          </a:prstGeom>
          <a:solidFill>
            <a:srgbClr val="C00000"/>
          </a:solidFill>
          <a:ln w="9525">
            <a:solidFill>
              <a:srgbClr val="C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36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3" name="Line 5"/>
          <p:cNvSpPr>
            <a:spLocks noChangeShapeType="1"/>
          </p:cNvSpPr>
          <p:nvPr/>
        </p:nvSpPr>
        <p:spPr bwMode="auto">
          <a:xfrm flipH="1">
            <a:off x="401649" y="278838"/>
            <a:ext cx="1829422" cy="2922462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360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5" name="Group 6"/>
          <p:cNvGrpSpPr>
            <a:grpSpLocks/>
          </p:cNvGrpSpPr>
          <p:nvPr/>
        </p:nvGrpSpPr>
        <p:grpSpPr bwMode="auto">
          <a:xfrm>
            <a:off x="1820139" y="261915"/>
            <a:ext cx="751597" cy="32438"/>
            <a:chOff x="10760" y="1635"/>
            <a:chExt cx="403" cy="23"/>
          </a:xfrm>
        </p:grpSpPr>
        <p:sp>
          <p:nvSpPr>
            <p:cNvPr id="75" name="Line 7"/>
            <p:cNvSpPr>
              <a:spLocks noChangeShapeType="1"/>
            </p:cNvSpPr>
            <p:nvPr/>
          </p:nvSpPr>
          <p:spPr bwMode="auto">
            <a:xfrm>
              <a:off x="10771" y="1658"/>
              <a:ext cx="392" cy="0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6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76" name="Line 8"/>
            <p:cNvSpPr>
              <a:spLocks noChangeShapeType="1"/>
            </p:cNvSpPr>
            <p:nvPr/>
          </p:nvSpPr>
          <p:spPr bwMode="auto">
            <a:xfrm>
              <a:off x="10760" y="1635"/>
              <a:ext cx="392" cy="0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prstDash val="sysDot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60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77" name="Arc 11"/>
          <p:cNvSpPr>
            <a:spLocks/>
          </p:cNvSpPr>
          <p:nvPr/>
        </p:nvSpPr>
        <p:spPr bwMode="auto">
          <a:xfrm flipH="1" flipV="1">
            <a:off x="428596" y="3000372"/>
            <a:ext cx="1785950" cy="785818"/>
          </a:xfrm>
          <a:custGeom>
            <a:avLst/>
            <a:gdLst>
              <a:gd name="G0" fmla="+- 0 0 0"/>
              <a:gd name="G1" fmla="+- 21600 0 0"/>
              <a:gd name="G2" fmla="+- 21600 0 0"/>
              <a:gd name="T0" fmla="*/ 0 w 20563"/>
              <a:gd name="T1" fmla="*/ 0 h 21600"/>
              <a:gd name="T2" fmla="*/ 20563 w 20563"/>
              <a:gd name="T3" fmla="*/ 14987 h 21600"/>
              <a:gd name="T4" fmla="*/ 0 w 20563"/>
              <a:gd name="T5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0563" h="21600" fill="none" extrusionOk="0">
                <a:moveTo>
                  <a:pt x="-1" y="0"/>
                </a:moveTo>
                <a:cubicBezTo>
                  <a:pt x="9381" y="0"/>
                  <a:pt x="17690" y="6055"/>
                  <a:pt x="20562" y="14987"/>
                </a:cubicBezTo>
              </a:path>
              <a:path w="20563" h="21600" stroke="0" extrusionOk="0">
                <a:moveTo>
                  <a:pt x="-1" y="0"/>
                </a:moveTo>
                <a:cubicBezTo>
                  <a:pt x="9381" y="0"/>
                  <a:pt x="17690" y="6055"/>
                  <a:pt x="20562" y="14987"/>
                </a:cubicBezTo>
                <a:lnTo>
                  <a:pt x="0" y="21600"/>
                </a:lnTo>
                <a:close/>
              </a:path>
            </a:pathLst>
          </a:custGeom>
          <a:noFill/>
          <a:ln w="38100">
            <a:solidFill>
              <a:srgbClr val="000000"/>
            </a:solidFill>
            <a:prstDash val="dash"/>
            <a:round/>
            <a:headEnd type="stealth"/>
            <a:tailEnd type="none" w="lg" len="lg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36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8" name="Line 4"/>
          <p:cNvSpPr>
            <a:spLocks noChangeShapeType="1"/>
          </p:cNvSpPr>
          <p:nvPr/>
        </p:nvSpPr>
        <p:spPr bwMode="auto">
          <a:xfrm flipH="1">
            <a:off x="2174640" y="341400"/>
            <a:ext cx="45719" cy="3507351"/>
          </a:xfrm>
          <a:prstGeom prst="line">
            <a:avLst/>
          </a:prstGeom>
          <a:noFill/>
          <a:ln w="38100">
            <a:solidFill>
              <a:schemeClr val="tx1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360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80" name="Прямая соединительная линия 79"/>
          <p:cNvCxnSpPr/>
          <p:nvPr/>
        </p:nvCxnSpPr>
        <p:spPr>
          <a:xfrm>
            <a:off x="142844" y="3786190"/>
            <a:ext cx="3929090" cy="1588"/>
          </a:xfrm>
          <a:prstGeom prst="line">
            <a:avLst/>
          </a:prstGeom>
          <a:ln w="28575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1" name="Прямая соединительная линия 80"/>
          <p:cNvCxnSpPr/>
          <p:nvPr/>
        </p:nvCxnSpPr>
        <p:spPr>
          <a:xfrm>
            <a:off x="285720" y="3213098"/>
            <a:ext cx="3929090" cy="1588"/>
          </a:xfrm>
          <a:prstGeom prst="line">
            <a:avLst/>
          </a:prstGeom>
          <a:ln w="28575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2" name="Line 5"/>
          <p:cNvSpPr>
            <a:spLocks noChangeShapeType="1"/>
          </p:cNvSpPr>
          <p:nvPr/>
        </p:nvSpPr>
        <p:spPr bwMode="auto">
          <a:xfrm>
            <a:off x="2272336" y="343518"/>
            <a:ext cx="1643074" cy="2922462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36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3" name="Arc 11"/>
          <p:cNvSpPr>
            <a:spLocks/>
          </p:cNvSpPr>
          <p:nvPr/>
        </p:nvSpPr>
        <p:spPr bwMode="auto">
          <a:xfrm flipV="1">
            <a:off x="2214546" y="3000372"/>
            <a:ext cx="1643074" cy="785818"/>
          </a:xfrm>
          <a:custGeom>
            <a:avLst/>
            <a:gdLst>
              <a:gd name="G0" fmla="+- 0 0 0"/>
              <a:gd name="G1" fmla="+- 21600 0 0"/>
              <a:gd name="G2" fmla="+- 21600 0 0"/>
              <a:gd name="T0" fmla="*/ 0 w 20563"/>
              <a:gd name="T1" fmla="*/ 0 h 21600"/>
              <a:gd name="T2" fmla="*/ 20563 w 20563"/>
              <a:gd name="T3" fmla="*/ 14987 h 21600"/>
              <a:gd name="T4" fmla="*/ 0 w 20563"/>
              <a:gd name="T5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0563" h="21600" fill="none" extrusionOk="0">
                <a:moveTo>
                  <a:pt x="-1" y="0"/>
                </a:moveTo>
                <a:cubicBezTo>
                  <a:pt x="9381" y="0"/>
                  <a:pt x="17690" y="6055"/>
                  <a:pt x="20562" y="14987"/>
                </a:cubicBezTo>
              </a:path>
              <a:path w="20563" h="21600" stroke="0" extrusionOk="0">
                <a:moveTo>
                  <a:pt x="-1" y="0"/>
                </a:moveTo>
                <a:cubicBezTo>
                  <a:pt x="9381" y="0"/>
                  <a:pt x="17690" y="6055"/>
                  <a:pt x="20562" y="14987"/>
                </a:cubicBezTo>
                <a:lnTo>
                  <a:pt x="0" y="21600"/>
                </a:lnTo>
                <a:close/>
              </a:path>
            </a:pathLst>
          </a:custGeom>
          <a:noFill/>
          <a:ln w="38100">
            <a:solidFill>
              <a:srgbClr val="000000"/>
            </a:solidFill>
            <a:prstDash val="dash"/>
            <a:round/>
            <a:headEnd type="none"/>
            <a:tailEnd type="stealth" w="lg" len="lg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36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5" name="Text Box 18"/>
          <p:cNvSpPr txBox="1">
            <a:spLocks noChangeArrowheads="1"/>
          </p:cNvSpPr>
          <p:nvPr/>
        </p:nvSpPr>
        <p:spPr bwMode="auto">
          <a:xfrm>
            <a:off x="3714744" y="2480163"/>
            <a:ext cx="1071570" cy="6630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spcAft>
                <a:spcPts val="1000"/>
              </a:spcAft>
            </a:pP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mgh</a:t>
            </a:r>
            <a:endParaRPr lang="ru-RU" sz="3200" dirty="0" smtClean="0"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rgbClr val="0033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6" name="Group 23"/>
          <p:cNvGrpSpPr>
            <a:grpSpLocks/>
          </p:cNvGrpSpPr>
          <p:nvPr/>
        </p:nvGrpSpPr>
        <p:grpSpPr bwMode="auto">
          <a:xfrm>
            <a:off x="1847762" y="2333332"/>
            <a:ext cx="1357322" cy="959291"/>
            <a:chOff x="5608" y="6801"/>
            <a:chExt cx="666" cy="635"/>
          </a:xfrm>
        </p:grpSpPr>
        <p:sp>
          <p:nvSpPr>
            <p:cNvPr id="97" name="Text Box 24"/>
            <p:cNvSpPr txBox="1">
              <a:spLocks noChangeArrowheads="1"/>
            </p:cNvSpPr>
            <p:nvPr/>
          </p:nvSpPr>
          <p:spPr bwMode="auto">
            <a:xfrm>
              <a:off x="5608" y="6801"/>
              <a:ext cx="666" cy="42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3200" b="1" i="0" u="sng" strike="noStrike" cap="none" normalizeH="0" baseline="0" dirty="0" smtClean="0">
                  <a:ln>
                    <a:noFill/>
                  </a:ln>
                  <a:solidFill>
                    <a:srgbClr val="000099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mv</a:t>
              </a:r>
              <a:r>
                <a:rPr kumimoji="0" lang="en-US" sz="3200" b="1" i="0" u="sng" strike="noStrike" cap="none" normalizeH="0" baseline="-25000" dirty="0" smtClean="0">
                  <a:ln>
                    <a:noFill/>
                  </a:ln>
                  <a:solidFill>
                    <a:srgbClr val="000099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m</a:t>
              </a:r>
              <a:r>
                <a:rPr kumimoji="0" lang="en-US" sz="3200" b="1" i="0" u="none" strike="noStrike" cap="none" normalizeH="0" baseline="30000" dirty="0" smtClean="0">
                  <a:ln>
                    <a:noFill/>
                  </a:ln>
                  <a:solidFill>
                    <a:srgbClr val="000099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2</a:t>
              </a:r>
              <a:endParaRPr kumimoji="0" lang="ru-RU" sz="4400" b="0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98" name="Text Box 25"/>
            <p:cNvSpPr txBox="1">
              <a:spLocks noChangeArrowheads="1"/>
            </p:cNvSpPr>
            <p:nvPr/>
          </p:nvSpPr>
          <p:spPr bwMode="auto">
            <a:xfrm>
              <a:off x="5743" y="7053"/>
              <a:ext cx="391" cy="38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2800" b="1" i="0" u="none" strike="noStrike" cap="none" normalizeH="0" baseline="0" dirty="0" smtClean="0">
                  <a:ln>
                    <a:noFill/>
                  </a:ln>
                  <a:solidFill>
                    <a:srgbClr val="000099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2</a:t>
              </a:r>
              <a:endParaRPr kumimoji="0" lang="ru-RU" sz="4400" b="0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99" name="Text Box 18"/>
          <p:cNvSpPr txBox="1">
            <a:spLocks noChangeArrowheads="1"/>
          </p:cNvSpPr>
          <p:nvPr/>
        </p:nvSpPr>
        <p:spPr bwMode="auto">
          <a:xfrm>
            <a:off x="428596" y="2428868"/>
            <a:ext cx="1071570" cy="6630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spcAft>
                <a:spcPts val="1000"/>
              </a:spcAft>
            </a:pP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mgh</a:t>
            </a:r>
            <a:endParaRPr lang="ru-RU" sz="3200" dirty="0" smtClean="0"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rgbClr val="0033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0" name="Прямоугольник 59"/>
          <p:cNvSpPr/>
          <p:nvPr/>
        </p:nvSpPr>
        <p:spPr>
          <a:xfrm>
            <a:off x="0" y="4857760"/>
            <a:ext cx="9144000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2.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Математический маятник, отклоняясь от положения равновесия, поднимается на высоту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10см.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С какой скоростью шарик маятника проходит положение равновесия?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61" name="Group 7"/>
          <p:cNvGrpSpPr>
            <a:grpSpLocks/>
          </p:cNvGrpSpPr>
          <p:nvPr/>
        </p:nvGrpSpPr>
        <p:grpSpPr bwMode="auto">
          <a:xfrm>
            <a:off x="6124805" y="1213885"/>
            <a:ext cx="1042775" cy="1286421"/>
            <a:chOff x="9757" y="3014"/>
            <a:chExt cx="382" cy="917"/>
          </a:xfrm>
        </p:grpSpPr>
        <p:sp>
          <p:nvSpPr>
            <p:cNvPr id="62" name="Text Box 8"/>
            <p:cNvSpPr txBox="1">
              <a:spLocks noChangeArrowheads="1"/>
            </p:cNvSpPr>
            <p:nvPr/>
          </p:nvSpPr>
          <p:spPr bwMode="auto">
            <a:xfrm>
              <a:off x="9862" y="3563"/>
              <a:ext cx="183" cy="36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36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rPr>
                <a:t>2</a:t>
              </a:r>
              <a:endParaRPr kumimoji="0" lang="ru-RU" sz="48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63" name="Text Box 9"/>
            <p:cNvSpPr txBox="1">
              <a:spLocks noChangeArrowheads="1"/>
            </p:cNvSpPr>
            <p:nvPr/>
          </p:nvSpPr>
          <p:spPr bwMode="auto">
            <a:xfrm>
              <a:off x="9758" y="3014"/>
              <a:ext cx="365" cy="4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r>
                <a:rPr lang="en-US" sz="3600" b="1" dirty="0" smtClean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v</a:t>
              </a:r>
              <a:r>
                <a:rPr lang="en-US" sz="3600" b="1" baseline="-25000" dirty="0" smtClean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m</a:t>
              </a:r>
              <a:r>
                <a:rPr lang="en-US" sz="3600" b="1" baseline="30000" dirty="0" smtClean="0">
                  <a:latin typeface="Times New Roman" pitchFamily="18" charset="0"/>
                  <a:cs typeface="Times New Roman" pitchFamily="18" charset="0"/>
                </a:rPr>
                <a:t>2</a:t>
              </a:r>
              <a:endParaRPr kumimoji="0" lang="ru-RU" sz="48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64" name="Line 10"/>
            <p:cNvSpPr>
              <a:spLocks noChangeShapeType="1"/>
            </p:cNvSpPr>
            <p:nvPr/>
          </p:nvSpPr>
          <p:spPr bwMode="auto">
            <a:xfrm>
              <a:off x="9757" y="3537"/>
              <a:ext cx="382" cy="0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480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65" name="TextBox 64"/>
          <p:cNvSpPr txBox="1"/>
          <p:nvPr/>
        </p:nvSpPr>
        <p:spPr>
          <a:xfrm>
            <a:off x="5580597" y="1584723"/>
            <a:ext cx="57150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 smtClean="0">
                <a:solidFill>
                  <a:srgbClr val="006600"/>
                </a:solidFill>
              </a:rPr>
              <a:t>=</a:t>
            </a:r>
            <a:endParaRPr lang="ru-RU" sz="3600" dirty="0">
              <a:solidFill>
                <a:srgbClr val="006600"/>
              </a:solidFill>
            </a:endParaRPr>
          </a:p>
        </p:txBody>
      </p:sp>
      <p:sp>
        <p:nvSpPr>
          <p:cNvPr id="66" name="Text Box 5"/>
          <p:cNvSpPr txBox="1">
            <a:spLocks noChangeArrowheads="1"/>
          </p:cNvSpPr>
          <p:nvPr/>
        </p:nvSpPr>
        <p:spPr bwMode="auto">
          <a:xfrm>
            <a:off x="7272355" y="2082101"/>
            <a:ext cx="500066" cy="6339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2</a:t>
            </a:r>
            <a:endParaRPr kumimoji="0" lang="ru-RU" sz="4800" b="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7" name="TextBox 66"/>
          <p:cNvSpPr txBox="1"/>
          <p:nvPr/>
        </p:nvSpPr>
        <p:spPr>
          <a:xfrm>
            <a:off x="7715271" y="2097762"/>
            <a:ext cx="57150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 smtClean="0">
                <a:solidFill>
                  <a:srgbClr val="006600"/>
                </a:solidFill>
              </a:rPr>
              <a:t>=</a:t>
            </a:r>
            <a:endParaRPr lang="ru-RU" sz="3600" dirty="0">
              <a:solidFill>
                <a:srgbClr val="006600"/>
              </a:solidFill>
            </a:endParaRPr>
          </a:p>
        </p:txBody>
      </p:sp>
      <p:sp>
        <p:nvSpPr>
          <p:cNvPr id="68" name="Text Box 9"/>
          <p:cNvSpPr txBox="1">
            <a:spLocks noChangeArrowheads="1"/>
          </p:cNvSpPr>
          <p:nvPr/>
        </p:nvSpPr>
        <p:spPr bwMode="auto">
          <a:xfrm>
            <a:off x="8072462" y="2000240"/>
            <a:ext cx="1000132" cy="5962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en-US" sz="36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en-US" sz="3600" b="1" baseline="-250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en-US" sz="3600" b="1" baseline="30000" dirty="0" smtClean="0">
                <a:latin typeface="Times New Roman" pitchFamily="18" charset="0"/>
                <a:cs typeface="Times New Roman" pitchFamily="18" charset="0"/>
              </a:rPr>
              <a:t>2</a:t>
            </a:r>
            <a:endParaRPr lang="ru-RU" sz="4800" dirty="0" smtClean="0">
              <a:latin typeface="Times New Roman" pitchFamily="18" charset="0"/>
              <a:cs typeface="Times New Roman" pitchFamily="18" charset="0"/>
            </a:endParaRPr>
          </a:p>
          <a:p>
            <a:pPr lvl="0"/>
            <a:endParaRPr kumimoji="0" lang="ru-RU" sz="4800" b="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9" name="Text Box 5"/>
          <p:cNvSpPr txBox="1">
            <a:spLocks noChangeArrowheads="1"/>
          </p:cNvSpPr>
          <p:nvPr/>
        </p:nvSpPr>
        <p:spPr bwMode="auto">
          <a:xfrm>
            <a:off x="4021603" y="1580599"/>
            <a:ext cx="1712674" cy="6339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9,8</a:t>
            </a:r>
            <a:r>
              <a:rPr lang="ru-RU" sz="3600" dirty="0" smtClean="0">
                <a:sym typeface="Symbol"/>
              </a:rPr>
              <a:t>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365D21"/>
                </a:solidFill>
                <a:effectLst/>
                <a:latin typeface="Times New Roman" pitchFamily="18" charset="0"/>
                <a:cs typeface="Times New Roman" pitchFamily="18" charset="0"/>
              </a:rPr>
              <a:t>0,1</a:t>
            </a:r>
            <a:endParaRPr kumimoji="0" lang="ru-RU" sz="4800" b="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0" name="Text Box 9"/>
          <p:cNvSpPr txBox="1">
            <a:spLocks noChangeArrowheads="1"/>
          </p:cNvSpPr>
          <p:nvPr/>
        </p:nvSpPr>
        <p:spPr bwMode="auto">
          <a:xfrm>
            <a:off x="5948372" y="2523612"/>
            <a:ext cx="1000132" cy="5962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en-US" sz="3600" b="1" dirty="0" err="1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en-US" sz="3600" b="1" baseline="-25000" dirty="0" err="1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endParaRPr lang="ru-RU" sz="4800" dirty="0" smtClean="0">
              <a:latin typeface="Times New Roman" pitchFamily="18" charset="0"/>
              <a:cs typeface="Times New Roman" pitchFamily="18" charset="0"/>
            </a:endParaRPr>
          </a:p>
          <a:p>
            <a:pPr lvl="0"/>
            <a:endParaRPr kumimoji="0" lang="ru-RU" sz="4800" b="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1" name="Text Box 5"/>
          <p:cNvSpPr txBox="1">
            <a:spLocks noChangeArrowheads="1"/>
          </p:cNvSpPr>
          <p:nvPr/>
        </p:nvSpPr>
        <p:spPr bwMode="auto">
          <a:xfrm>
            <a:off x="6929454" y="2580762"/>
            <a:ext cx="1714512" cy="6339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1,41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м/с</a:t>
            </a:r>
            <a:endParaRPr kumimoji="0" lang="ru-RU" sz="4800" b="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4" name="Прямоугольник 73"/>
          <p:cNvSpPr/>
          <p:nvPr/>
        </p:nvSpPr>
        <p:spPr>
          <a:xfrm>
            <a:off x="0" y="0"/>
            <a:ext cx="1785918" cy="1077218"/>
          </a:xfrm>
          <a:prstGeom prst="rect">
            <a:avLst/>
          </a:prstGeom>
          <a:ln>
            <a:solidFill>
              <a:srgbClr val="000000"/>
            </a:solidFill>
          </a:ln>
        </p:spPr>
        <p:txBody>
          <a:bodyPr wrap="square">
            <a:spAutoFit/>
          </a:bodyPr>
          <a:lstStyle/>
          <a:p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h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=0,1м</a:t>
            </a:r>
            <a:endParaRPr lang="ru-RU" sz="32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v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-?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9" name="TextBox 78"/>
          <p:cNvSpPr txBox="1"/>
          <p:nvPr/>
        </p:nvSpPr>
        <p:spPr>
          <a:xfrm>
            <a:off x="6572264" y="2639793"/>
            <a:ext cx="57150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 smtClean="0">
                <a:solidFill>
                  <a:srgbClr val="006600"/>
                </a:solidFill>
              </a:rPr>
              <a:t>=</a:t>
            </a:r>
            <a:endParaRPr lang="ru-RU" sz="3600" dirty="0">
              <a:solidFill>
                <a:srgbClr val="006600"/>
              </a:solidFill>
            </a:endParaRPr>
          </a:p>
        </p:txBody>
      </p:sp>
      <p:sp>
        <p:nvSpPr>
          <p:cNvPr id="84" name="Text Box 5"/>
          <p:cNvSpPr txBox="1">
            <a:spLocks noChangeArrowheads="1"/>
          </p:cNvSpPr>
          <p:nvPr/>
        </p:nvSpPr>
        <p:spPr bwMode="auto">
          <a:xfrm>
            <a:off x="4786282" y="3071810"/>
            <a:ext cx="4357718" cy="1785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kumimoji="0" lang="ru-RU" sz="2800" b="1" i="0" u="sng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cs typeface="Times New Roman" pitchFamily="18" charset="0"/>
              </a:rPr>
              <a:t>Ответ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cs typeface="Times New Roman" pitchFamily="18" charset="0"/>
              </a:rPr>
              <a:t>: Положение равновесия шарик пройдёт со скоростью 1,41м/с.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rgbClr val="0014AC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5" name="Скругленный прямоугольник 84"/>
          <p:cNvSpPr/>
          <p:nvPr/>
        </p:nvSpPr>
        <p:spPr>
          <a:xfrm>
            <a:off x="1857356" y="2285992"/>
            <a:ext cx="2857520" cy="1143008"/>
          </a:xfrm>
          <a:prstGeom prst="roundRect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6" name="Text Box 5"/>
          <p:cNvSpPr txBox="1">
            <a:spLocks noChangeArrowheads="1"/>
          </p:cNvSpPr>
          <p:nvPr/>
        </p:nvSpPr>
        <p:spPr bwMode="auto">
          <a:xfrm>
            <a:off x="2428860" y="0"/>
            <a:ext cx="6715140" cy="14287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При переходе из верхнего положения                 потенциальная энергия шарика переходит  в кинетическую.</a:t>
            </a:r>
            <a:r>
              <a:rPr lang="ru-RU" sz="2800" dirty="0" smtClean="0"/>
              <a:t> 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Запишем  ЗСЭ </a:t>
            </a: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7572396" y="6344687"/>
            <a:ext cx="1571604" cy="584775"/>
          </a:xfrm>
          <a:prstGeom prst="rect">
            <a:avLst/>
          </a:prstGeom>
          <a:solidFill>
            <a:srgbClr val="FFFF00"/>
          </a:solidFill>
          <a:ln w="38100">
            <a:solidFill>
              <a:srgbClr val="C00000"/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ru-RU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в1,з№2</a:t>
            </a:r>
            <a:endParaRPr lang="ru-RU" sz="3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300"/>
                                        <p:tgtEl>
                                          <p:spTgt spid="74">
                                            <p:bg/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300"/>
                                        <p:tgtEl>
                                          <p:spTgt spid="74">
                                            <p:bg/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300"/>
                                        <p:tgtEl>
                                          <p:spTgt spid="74">
                                            <p:bg/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300"/>
                                        <p:tgtEl>
                                          <p:spTgt spid="7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300"/>
                                        <p:tgtEl>
                                          <p:spTgt spid="7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300"/>
                                        <p:tgtEl>
                                          <p:spTgt spid="7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1" dur="300"/>
                                        <p:tgtEl>
                                          <p:spTgt spid="7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2" dur="300"/>
                                        <p:tgtEl>
                                          <p:spTgt spid="7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300"/>
                                        <p:tgtEl>
                                          <p:spTgt spid="7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nodeType="click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00"/>
                            </p:stCondLst>
                            <p:childTnLst>
                              <p:par>
                                <p:cTn id="29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1" dur="10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500"/>
                            </p:stCondLst>
                            <p:childTnLst>
                              <p:par>
                                <p:cTn id="33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266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266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2664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63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88889E-6 4.81481E-6 L 0.20086 0.07986 " pathEditMode="relative" rAng="0" ptsTypes="AA">
                                      <p:cBhvr>
                                        <p:cTn id="48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000" y="4000"/>
                                    </p:animMotion>
                                  </p:childTnLst>
                                </p:cTn>
                              </p:par>
                              <p:par>
                                <p:cTn id="4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10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4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1000"/>
                            </p:stCondLst>
                            <p:childTnLst>
                              <p:par>
                                <p:cTn id="56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1" presetID="9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62" dur="2000"/>
                                        <p:tgtEl>
                                          <p:spTgt spid="266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66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63" presetClass="path" presetSubtype="0" accel="50000" decel="5000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20086 0.07979 L 0.38993 0.00624 " pathEditMode="relative" rAng="0" ptsTypes="AA">
                                      <p:cBhvr>
                                        <p:cTn id="67" dur="20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400" y="-3700"/>
                                    </p:animMotion>
                                  </p:childTnLst>
                                </p:cTn>
                              </p:par>
                              <p:par>
                                <p:cTn id="6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0" dur="10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1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3" dur="10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0" dur="5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2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500"/>
                            </p:stCondLst>
                            <p:childTnLst>
                              <p:par>
                                <p:cTn id="92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4" dur="5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5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6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1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3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8" dur="5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9" dur="5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21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14" dur="10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16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8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0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>
                      <p:stCondLst>
                        <p:cond delay="indefinite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5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6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7" fill="hold">
                      <p:stCondLst>
                        <p:cond delay="indefinite"/>
                      </p:stCondLst>
                      <p:childTnLst>
                        <p:par>
                          <p:cTn id="128" fill="hold">
                            <p:stCondLst>
                              <p:cond delay="0"/>
                            </p:stCondLst>
                            <p:childTnLst>
                              <p:par>
                                <p:cTn id="12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1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2" fill="hold">
                      <p:stCondLst>
                        <p:cond delay="indefinite"/>
                      </p:stCondLst>
                      <p:childTnLst>
                        <p:par>
                          <p:cTn id="133" fill="hold">
                            <p:stCondLst>
                              <p:cond delay="0"/>
                            </p:stCondLst>
                            <p:childTnLst>
                              <p:par>
                                <p:cTn id="13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6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7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8" fill="hold">
                      <p:stCondLst>
                        <p:cond delay="indefinite"/>
                      </p:stCondLst>
                      <p:childTnLst>
                        <p:par>
                          <p:cTn id="139" fill="hold">
                            <p:stCondLst>
                              <p:cond delay="0"/>
                            </p:stCondLst>
                            <p:childTnLst>
                              <p:par>
                                <p:cTn id="1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2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3" fill="hold">
                      <p:stCondLst>
                        <p:cond delay="indefinite"/>
                      </p:stCondLst>
                      <p:childTnLst>
                        <p:par>
                          <p:cTn id="144" fill="hold">
                            <p:stCondLst>
                              <p:cond delay="0"/>
                            </p:stCondLst>
                            <p:childTnLst>
                              <p:par>
                                <p:cTn id="14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7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8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9" fill="hold">
                      <p:stCondLst>
                        <p:cond delay="indefinite"/>
                      </p:stCondLst>
                      <p:childTnLst>
                        <p:par>
                          <p:cTn id="150" fill="hold">
                            <p:stCondLst>
                              <p:cond delay="0"/>
                            </p:stCondLst>
                            <p:childTnLst>
                              <p:par>
                                <p:cTn id="151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3" dur="1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4" dur="1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5" fill="hold">
                      <p:stCondLst>
                        <p:cond delay="indefinite"/>
                      </p:stCondLst>
                      <p:childTnLst>
                        <p:par>
                          <p:cTn id="156" fill="hold">
                            <p:stCondLst>
                              <p:cond delay="0"/>
                            </p:stCondLst>
                            <p:childTnLst>
                              <p:par>
                                <p:cTn id="157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9" dur="10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0" dur="10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1" fill="hold">
                      <p:stCondLst>
                        <p:cond delay="indefinite"/>
                      </p:stCondLst>
                      <p:childTnLst>
                        <p:par>
                          <p:cTn id="162" fill="hold">
                            <p:stCondLst>
                              <p:cond delay="0"/>
                            </p:stCondLst>
                            <p:childTnLst>
                              <p:par>
                                <p:cTn id="163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5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6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7" fill="hold">
                      <p:stCondLst>
                        <p:cond delay="indefinite"/>
                      </p:stCondLst>
                      <p:childTnLst>
                        <p:par>
                          <p:cTn id="168" fill="hold">
                            <p:stCondLst>
                              <p:cond delay="0"/>
                            </p:stCondLst>
                            <p:childTnLst>
                              <p:par>
                                <p:cTn id="16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1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2" fill="hold">
                      <p:stCondLst>
                        <p:cond delay="indefinite"/>
                      </p:stCondLst>
                      <p:childTnLst>
                        <p:par>
                          <p:cTn id="173" fill="hold">
                            <p:stCondLst>
                              <p:cond delay="0"/>
                            </p:stCondLst>
                            <p:childTnLst>
                              <p:par>
                                <p:cTn id="174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6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7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8" fill="hold">
                      <p:stCondLst>
                        <p:cond delay="indefinite"/>
                      </p:stCondLst>
                      <p:childTnLst>
                        <p:par>
                          <p:cTn id="179" fill="hold">
                            <p:stCondLst>
                              <p:cond delay="0"/>
                            </p:stCondLst>
                            <p:childTnLst>
                              <p:par>
                                <p:cTn id="18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2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3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642" grpId="0"/>
      <p:bldP spid="26642" grpId="1"/>
      <p:bldP spid="28" grpId="0"/>
      <p:bldP spid="29" grpId="0"/>
      <p:bldP spid="72" grpId="0" animBg="1"/>
      <p:bldP spid="72" grpId="1" animBg="1"/>
      <p:bldP spid="72" grpId="2" animBg="1"/>
      <p:bldP spid="73" grpId="0" animBg="1"/>
      <p:bldP spid="77" grpId="0" animBg="1"/>
      <p:bldP spid="78" grpId="0" animBg="1"/>
      <p:bldP spid="82" grpId="0" animBg="1"/>
      <p:bldP spid="83" grpId="0" animBg="1"/>
      <p:bldP spid="95" grpId="0"/>
      <p:bldP spid="99" grpId="0"/>
      <p:bldP spid="65" grpId="0"/>
      <p:bldP spid="66" grpId="0"/>
      <p:bldP spid="67" grpId="0"/>
      <p:bldP spid="68" grpId="0"/>
      <p:bldP spid="69" grpId="0"/>
      <p:bldP spid="70" grpId="0"/>
      <p:bldP spid="71" grpId="0"/>
      <p:bldP spid="74" grpId="0" build="p" animBg="1"/>
      <p:bldP spid="79" grpId="0"/>
      <p:bldP spid="84" grpId="0"/>
      <p:bldP spid="85" grpId="0" animBg="1"/>
      <p:bldP spid="86" grpId="0"/>
      <p:bldP spid="41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Прямая соединительная линия 3"/>
          <p:cNvCxnSpPr/>
          <p:nvPr/>
        </p:nvCxnSpPr>
        <p:spPr>
          <a:xfrm>
            <a:off x="3214678" y="3000372"/>
            <a:ext cx="707035" cy="2325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Text Box 1"/>
          <p:cNvSpPr txBox="1">
            <a:spLocks noChangeArrowheads="1"/>
          </p:cNvSpPr>
          <p:nvPr/>
        </p:nvSpPr>
        <p:spPr bwMode="auto">
          <a:xfrm>
            <a:off x="-500002" y="0"/>
            <a:ext cx="9644034" cy="18573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514350" marR="17463" indent="-514350">
              <a:spcAft>
                <a:spcPts val="1000"/>
              </a:spcAft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      3.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Медный кубик, подвешенный к пружине, совершает вертикальные колебания с периодом </a:t>
            </a:r>
            <a:r>
              <a:rPr lang="ru-RU" sz="2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3с.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Как изменится период колебаний, если к пружине вместо него подвесить алюминиевый кубик, размер стороны которого втрое меньше?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Плотность меди -8900 кг/м</a:t>
            </a:r>
            <a:r>
              <a:rPr lang="ru-RU" sz="2000" baseline="30000" dirty="0" smtClean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, алюминия-2700 кг/м</a:t>
            </a:r>
            <a:r>
              <a:rPr lang="ru-RU" sz="2000" baseline="30000" dirty="0" smtClean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1" name="Прямоугольник 40"/>
          <p:cNvSpPr/>
          <p:nvPr/>
        </p:nvSpPr>
        <p:spPr>
          <a:xfrm>
            <a:off x="0" y="1857364"/>
            <a:ext cx="1785918" cy="1438855"/>
          </a:xfrm>
          <a:prstGeom prst="rect">
            <a:avLst/>
          </a:prstGeom>
          <a:ln>
            <a:solidFill>
              <a:schemeClr val="bg1">
                <a:lumMod val="75000"/>
              </a:schemeClr>
            </a:solidFill>
          </a:ln>
        </p:spPr>
        <p:txBody>
          <a:bodyPr wrap="square">
            <a:spAutoFit/>
          </a:bodyPr>
          <a:lstStyle/>
          <a:p>
            <a:pPr>
              <a:lnSpc>
                <a:spcPts val="3500"/>
              </a:lnSpc>
            </a:pPr>
            <a:r>
              <a:rPr lang="ru-RU" sz="3600" b="1" dirty="0" smtClean="0">
                <a:solidFill>
                  <a:srgbClr val="220FB1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en-US" b="1" dirty="0" smtClean="0">
                <a:solidFill>
                  <a:srgbClr val="220FB1"/>
                </a:solidFill>
                <a:latin typeface="Times New Roman" pitchFamily="18" charset="0"/>
                <a:cs typeface="Times New Roman" pitchFamily="18" charset="0"/>
              </a:rPr>
              <a:t>Cu</a:t>
            </a:r>
            <a:r>
              <a:rPr lang="ru-RU" sz="3200" b="1" dirty="0" smtClean="0">
                <a:solidFill>
                  <a:srgbClr val="220FB1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3200" b="1" dirty="0" smtClean="0">
                <a:solidFill>
                  <a:srgbClr val="220FB1"/>
                </a:solidFill>
                <a:latin typeface="Times New Roman" pitchFamily="18" charset="0"/>
                <a:cs typeface="Times New Roman" pitchFamily="18" charset="0"/>
              </a:rPr>
              <a:t> 3</a:t>
            </a:r>
            <a:r>
              <a:rPr lang="ru-RU" sz="3600" b="1" dirty="0" smtClean="0">
                <a:solidFill>
                  <a:srgbClr val="220FB1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en-US" b="1" dirty="0" smtClean="0">
                <a:solidFill>
                  <a:srgbClr val="220FB1"/>
                </a:solidFill>
                <a:latin typeface="Times New Roman" pitchFamily="18" charset="0"/>
                <a:cs typeface="Times New Roman" pitchFamily="18" charset="0"/>
              </a:rPr>
              <a:t>Al</a:t>
            </a:r>
            <a:endParaRPr lang="ru-RU" sz="3200" b="1" dirty="0" smtClean="0">
              <a:solidFill>
                <a:srgbClr val="220FB1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ts val="3500"/>
              </a:lnSpc>
            </a:pPr>
            <a:r>
              <a:rPr lang="en-US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en-US" sz="20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Cu</a:t>
            </a:r>
            <a:r>
              <a:rPr lang="ru-RU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</a:t>
            </a:r>
            <a:endParaRPr lang="ru-RU" sz="32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ts val="3500"/>
              </a:lnSpc>
            </a:pPr>
            <a:r>
              <a:rPr lang="en-US" sz="3200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en-US" sz="2000" b="1" dirty="0" err="1" smtClean="0">
                <a:solidFill>
                  <a:srgbClr val="220FB1"/>
                </a:solidFill>
                <a:latin typeface="Times New Roman" pitchFamily="18" charset="0"/>
                <a:cs typeface="Times New Roman" pitchFamily="18" charset="0"/>
              </a:rPr>
              <a:t>Al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-?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42" name="Group 11"/>
          <p:cNvGrpSpPr>
            <a:grpSpLocks/>
          </p:cNvGrpSpPr>
          <p:nvPr/>
        </p:nvGrpSpPr>
        <p:grpSpPr bwMode="auto">
          <a:xfrm rot="5400000">
            <a:off x="7351730" y="2363782"/>
            <a:ext cx="2143141" cy="987429"/>
            <a:chOff x="1087" y="2097"/>
            <a:chExt cx="1641" cy="542"/>
          </a:xfrm>
        </p:grpSpPr>
        <p:sp>
          <p:nvSpPr>
            <p:cNvPr id="43" name="Line 12"/>
            <p:cNvSpPr>
              <a:spLocks noChangeShapeType="1"/>
            </p:cNvSpPr>
            <p:nvPr/>
          </p:nvSpPr>
          <p:spPr bwMode="auto">
            <a:xfrm flipH="1">
              <a:off x="1829" y="2338"/>
              <a:ext cx="399" cy="0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 type="triangle" w="med" len="med"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4" name="Line 13"/>
            <p:cNvSpPr>
              <a:spLocks noChangeShapeType="1"/>
            </p:cNvSpPr>
            <p:nvPr/>
          </p:nvSpPr>
          <p:spPr bwMode="auto">
            <a:xfrm>
              <a:off x="2243" y="2109"/>
              <a:ext cx="0" cy="530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prstDash val="dash"/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5" name="Line 14"/>
            <p:cNvSpPr>
              <a:spLocks noChangeShapeType="1"/>
            </p:cNvSpPr>
            <p:nvPr/>
          </p:nvSpPr>
          <p:spPr bwMode="auto">
            <a:xfrm>
              <a:off x="1869" y="2097"/>
              <a:ext cx="0" cy="530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prstDash val="dash"/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6" name="Line 15"/>
            <p:cNvSpPr>
              <a:spLocks noChangeShapeType="1"/>
            </p:cNvSpPr>
            <p:nvPr/>
          </p:nvSpPr>
          <p:spPr bwMode="auto">
            <a:xfrm>
              <a:off x="2640" y="2098"/>
              <a:ext cx="0" cy="530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prstDash val="dash"/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7" name="Oval 16"/>
            <p:cNvSpPr>
              <a:spLocks noChangeArrowheads="1"/>
            </p:cNvSpPr>
            <p:nvPr/>
          </p:nvSpPr>
          <p:spPr bwMode="auto">
            <a:xfrm>
              <a:off x="2576" y="2247"/>
              <a:ext cx="152" cy="161"/>
            </a:xfrm>
            <a:prstGeom prst="ellipse">
              <a:avLst/>
            </a:prstGeom>
            <a:solidFill>
              <a:srgbClr val="FFFFFF"/>
            </a:solidFill>
            <a:ln w="38100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8" name="Line 17"/>
            <p:cNvSpPr>
              <a:spLocks noChangeShapeType="1"/>
            </p:cNvSpPr>
            <p:nvPr/>
          </p:nvSpPr>
          <p:spPr bwMode="auto">
            <a:xfrm flipH="1">
              <a:off x="1844" y="2604"/>
              <a:ext cx="399" cy="0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 type="triangle" w="med" len="med"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9" name="Line 18"/>
            <p:cNvSpPr>
              <a:spLocks noChangeShapeType="1"/>
            </p:cNvSpPr>
            <p:nvPr/>
          </p:nvSpPr>
          <p:spPr bwMode="auto">
            <a:xfrm flipH="1">
              <a:off x="2244" y="2580"/>
              <a:ext cx="398" cy="0"/>
            </a:xfrm>
            <a:prstGeom prst="line">
              <a:avLst/>
            </a:prstGeom>
            <a:noFill/>
            <a:ln w="38100">
              <a:solidFill>
                <a:srgbClr val="0000FF"/>
              </a:solidFill>
              <a:round/>
              <a:headEnd type="triangle" w="med" len="med"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0" name="Line 19"/>
            <p:cNvSpPr>
              <a:spLocks noChangeShapeType="1"/>
            </p:cNvSpPr>
            <p:nvPr/>
          </p:nvSpPr>
          <p:spPr bwMode="auto">
            <a:xfrm flipH="1">
              <a:off x="2270" y="2344"/>
              <a:ext cx="398" cy="0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 type="triangle" w="med" len="med"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grpSp>
          <p:nvGrpSpPr>
            <p:cNvPr id="51" name="Group 20"/>
            <p:cNvGrpSpPr>
              <a:grpSpLocks/>
            </p:cNvGrpSpPr>
            <p:nvPr/>
          </p:nvGrpSpPr>
          <p:grpSpPr bwMode="auto">
            <a:xfrm>
              <a:off x="1087" y="2178"/>
              <a:ext cx="868" cy="368"/>
              <a:chOff x="1087" y="2178"/>
              <a:chExt cx="868" cy="368"/>
            </a:xfrm>
          </p:grpSpPr>
          <p:sp>
            <p:nvSpPr>
              <p:cNvPr id="52" name="Oval 21"/>
              <p:cNvSpPr>
                <a:spLocks noChangeArrowheads="1"/>
              </p:cNvSpPr>
              <p:nvPr/>
            </p:nvSpPr>
            <p:spPr bwMode="auto">
              <a:xfrm>
                <a:off x="1802" y="2260"/>
                <a:ext cx="153" cy="161"/>
              </a:xfrm>
              <a:prstGeom prst="ellipse">
                <a:avLst/>
              </a:prstGeom>
              <a:solidFill>
                <a:srgbClr val="FFFFFF"/>
              </a:solidFill>
              <a:ln w="38100">
                <a:solidFill>
                  <a:srgbClr val="000000"/>
                </a:solidFill>
                <a:round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grpSp>
            <p:nvGrpSpPr>
              <p:cNvPr id="53" name="Group 22"/>
              <p:cNvGrpSpPr>
                <a:grpSpLocks/>
              </p:cNvGrpSpPr>
              <p:nvPr/>
            </p:nvGrpSpPr>
            <p:grpSpPr bwMode="auto">
              <a:xfrm>
                <a:off x="1151" y="2236"/>
                <a:ext cx="638" cy="229"/>
                <a:chOff x="8905" y="7356"/>
                <a:chExt cx="887" cy="229"/>
              </a:xfrm>
            </p:grpSpPr>
            <p:grpSp>
              <p:nvGrpSpPr>
                <p:cNvPr id="56" name="Group 23"/>
                <p:cNvGrpSpPr>
                  <a:grpSpLocks/>
                </p:cNvGrpSpPr>
                <p:nvPr/>
              </p:nvGrpSpPr>
              <p:grpSpPr bwMode="auto">
                <a:xfrm>
                  <a:off x="8905" y="7356"/>
                  <a:ext cx="299" cy="213"/>
                  <a:chOff x="8905" y="7356"/>
                  <a:chExt cx="299" cy="213"/>
                </a:xfrm>
              </p:grpSpPr>
              <p:sp>
                <p:nvSpPr>
                  <p:cNvPr id="69" name="Line 24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8905" y="7356"/>
                    <a:ext cx="104" cy="201"/>
                  </a:xfrm>
                  <a:prstGeom prst="line">
                    <a:avLst/>
                  </a:prstGeom>
                  <a:noFill/>
                  <a:ln w="38100">
                    <a:solidFill>
                      <a:srgbClr val="000000"/>
                    </a:solidFill>
                    <a:round/>
                    <a:headEnd/>
                    <a:tailEnd/>
                  </a:ln>
                  <a:effectLst/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/>
                  </a:p>
                </p:txBody>
              </p:sp>
              <p:sp>
                <p:nvSpPr>
                  <p:cNvPr id="70" name="Line 25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9100" y="7368"/>
                    <a:ext cx="104" cy="201"/>
                  </a:xfrm>
                  <a:prstGeom prst="line">
                    <a:avLst/>
                  </a:prstGeom>
                  <a:noFill/>
                  <a:ln w="38100">
                    <a:solidFill>
                      <a:srgbClr val="000000"/>
                    </a:solidFill>
                    <a:round/>
                    <a:headEnd/>
                    <a:tailEnd/>
                  </a:ln>
                  <a:effectLst/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/>
                  </a:p>
                </p:txBody>
              </p:sp>
              <p:sp>
                <p:nvSpPr>
                  <p:cNvPr id="71" name="Line 26"/>
                  <p:cNvSpPr>
                    <a:spLocks noChangeShapeType="1"/>
                  </p:cNvSpPr>
                  <p:nvPr/>
                </p:nvSpPr>
                <p:spPr bwMode="auto">
                  <a:xfrm>
                    <a:off x="9020" y="7356"/>
                    <a:ext cx="75" cy="207"/>
                  </a:xfrm>
                  <a:prstGeom prst="line">
                    <a:avLst/>
                  </a:prstGeom>
                  <a:noFill/>
                  <a:ln w="38100">
                    <a:solidFill>
                      <a:srgbClr val="000000"/>
                    </a:solidFill>
                    <a:round/>
                    <a:headEnd/>
                    <a:tailEnd/>
                  </a:ln>
                  <a:effectLst/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57" name="Group 27"/>
                <p:cNvGrpSpPr>
                  <a:grpSpLocks/>
                </p:cNvGrpSpPr>
                <p:nvPr/>
              </p:nvGrpSpPr>
              <p:grpSpPr bwMode="auto">
                <a:xfrm>
                  <a:off x="9095" y="7367"/>
                  <a:ext cx="299" cy="213"/>
                  <a:chOff x="8905" y="7356"/>
                  <a:chExt cx="299" cy="213"/>
                </a:xfrm>
              </p:grpSpPr>
              <p:sp>
                <p:nvSpPr>
                  <p:cNvPr id="66" name="Line 28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8905" y="7356"/>
                    <a:ext cx="104" cy="201"/>
                  </a:xfrm>
                  <a:prstGeom prst="line">
                    <a:avLst/>
                  </a:prstGeom>
                  <a:noFill/>
                  <a:ln w="38100">
                    <a:solidFill>
                      <a:srgbClr val="000000"/>
                    </a:solidFill>
                    <a:round/>
                    <a:headEnd/>
                    <a:tailEnd/>
                  </a:ln>
                  <a:effectLst/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/>
                  </a:p>
                </p:txBody>
              </p:sp>
              <p:sp>
                <p:nvSpPr>
                  <p:cNvPr id="67" name="Line 29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9100" y="7368"/>
                    <a:ext cx="104" cy="201"/>
                  </a:xfrm>
                  <a:prstGeom prst="line">
                    <a:avLst/>
                  </a:prstGeom>
                  <a:noFill/>
                  <a:ln w="38100">
                    <a:solidFill>
                      <a:srgbClr val="000000"/>
                    </a:solidFill>
                    <a:round/>
                    <a:headEnd/>
                    <a:tailEnd/>
                  </a:ln>
                  <a:effectLst/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/>
                  </a:p>
                </p:txBody>
              </p:sp>
              <p:sp>
                <p:nvSpPr>
                  <p:cNvPr id="68" name="Line 30"/>
                  <p:cNvSpPr>
                    <a:spLocks noChangeShapeType="1"/>
                  </p:cNvSpPr>
                  <p:nvPr/>
                </p:nvSpPr>
                <p:spPr bwMode="auto">
                  <a:xfrm>
                    <a:off x="9020" y="7356"/>
                    <a:ext cx="75" cy="207"/>
                  </a:xfrm>
                  <a:prstGeom prst="line">
                    <a:avLst/>
                  </a:prstGeom>
                  <a:noFill/>
                  <a:ln w="38100">
                    <a:solidFill>
                      <a:srgbClr val="000000"/>
                    </a:solidFill>
                    <a:round/>
                    <a:headEnd/>
                    <a:tailEnd/>
                  </a:ln>
                  <a:effectLst/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58" name="Group 31"/>
                <p:cNvGrpSpPr>
                  <a:grpSpLocks/>
                </p:cNvGrpSpPr>
                <p:nvPr/>
              </p:nvGrpSpPr>
              <p:grpSpPr bwMode="auto">
                <a:xfrm>
                  <a:off x="9297" y="7367"/>
                  <a:ext cx="299" cy="213"/>
                  <a:chOff x="8905" y="7356"/>
                  <a:chExt cx="299" cy="213"/>
                </a:xfrm>
              </p:grpSpPr>
              <p:sp>
                <p:nvSpPr>
                  <p:cNvPr id="63" name="Line 32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8905" y="7356"/>
                    <a:ext cx="104" cy="201"/>
                  </a:xfrm>
                  <a:prstGeom prst="line">
                    <a:avLst/>
                  </a:prstGeom>
                  <a:noFill/>
                  <a:ln w="38100">
                    <a:solidFill>
                      <a:srgbClr val="000000"/>
                    </a:solidFill>
                    <a:round/>
                    <a:headEnd/>
                    <a:tailEnd/>
                  </a:ln>
                  <a:effectLst/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/>
                  </a:p>
                </p:txBody>
              </p:sp>
              <p:sp>
                <p:nvSpPr>
                  <p:cNvPr id="64" name="Line 33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9100" y="7368"/>
                    <a:ext cx="104" cy="201"/>
                  </a:xfrm>
                  <a:prstGeom prst="line">
                    <a:avLst/>
                  </a:prstGeom>
                  <a:noFill/>
                  <a:ln w="38100">
                    <a:solidFill>
                      <a:srgbClr val="000000"/>
                    </a:solidFill>
                    <a:round/>
                    <a:headEnd/>
                    <a:tailEnd/>
                  </a:ln>
                  <a:effectLst/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/>
                  </a:p>
                </p:txBody>
              </p:sp>
              <p:sp>
                <p:nvSpPr>
                  <p:cNvPr id="65" name="Line 34"/>
                  <p:cNvSpPr>
                    <a:spLocks noChangeShapeType="1"/>
                  </p:cNvSpPr>
                  <p:nvPr/>
                </p:nvSpPr>
                <p:spPr bwMode="auto">
                  <a:xfrm>
                    <a:off x="9020" y="7356"/>
                    <a:ext cx="75" cy="207"/>
                  </a:xfrm>
                  <a:prstGeom prst="line">
                    <a:avLst/>
                  </a:prstGeom>
                  <a:noFill/>
                  <a:ln w="38100">
                    <a:solidFill>
                      <a:srgbClr val="000000"/>
                    </a:solidFill>
                    <a:round/>
                    <a:headEnd/>
                    <a:tailEnd/>
                  </a:ln>
                  <a:effectLst/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59" name="Group 35"/>
                <p:cNvGrpSpPr>
                  <a:grpSpLocks/>
                </p:cNvGrpSpPr>
                <p:nvPr/>
              </p:nvGrpSpPr>
              <p:grpSpPr bwMode="auto">
                <a:xfrm>
                  <a:off x="9493" y="7372"/>
                  <a:ext cx="299" cy="213"/>
                  <a:chOff x="8905" y="7356"/>
                  <a:chExt cx="299" cy="213"/>
                </a:xfrm>
              </p:grpSpPr>
              <p:sp>
                <p:nvSpPr>
                  <p:cNvPr id="60" name="Line 36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8905" y="7356"/>
                    <a:ext cx="104" cy="201"/>
                  </a:xfrm>
                  <a:prstGeom prst="line">
                    <a:avLst/>
                  </a:prstGeom>
                  <a:noFill/>
                  <a:ln w="38100">
                    <a:solidFill>
                      <a:srgbClr val="000000"/>
                    </a:solidFill>
                    <a:round/>
                    <a:headEnd/>
                    <a:tailEnd/>
                  </a:ln>
                  <a:effectLst/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/>
                  </a:p>
                </p:txBody>
              </p:sp>
              <p:sp>
                <p:nvSpPr>
                  <p:cNvPr id="61" name="Line 37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9100" y="7368"/>
                    <a:ext cx="104" cy="201"/>
                  </a:xfrm>
                  <a:prstGeom prst="line">
                    <a:avLst/>
                  </a:prstGeom>
                  <a:noFill/>
                  <a:ln w="38100">
                    <a:solidFill>
                      <a:srgbClr val="000000"/>
                    </a:solidFill>
                    <a:round/>
                    <a:headEnd/>
                    <a:tailEnd/>
                  </a:ln>
                  <a:effectLst/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/>
                  </a:p>
                </p:txBody>
              </p:sp>
              <p:sp>
                <p:nvSpPr>
                  <p:cNvPr id="62" name="Line 38"/>
                  <p:cNvSpPr>
                    <a:spLocks noChangeShapeType="1"/>
                  </p:cNvSpPr>
                  <p:nvPr/>
                </p:nvSpPr>
                <p:spPr bwMode="auto">
                  <a:xfrm>
                    <a:off x="9020" y="7356"/>
                    <a:ext cx="75" cy="207"/>
                  </a:xfrm>
                  <a:prstGeom prst="line">
                    <a:avLst/>
                  </a:prstGeom>
                  <a:noFill/>
                  <a:ln w="38100">
                    <a:solidFill>
                      <a:srgbClr val="000000"/>
                    </a:solidFill>
                    <a:round/>
                    <a:headEnd/>
                    <a:tailEnd/>
                  </a:ln>
                  <a:effectLst/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/>
                  </a:p>
                </p:txBody>
              </p:sp>
            </p:grpSp>
          </p:grpSp>
          <p:sp>
            <p:nvSpPr>
              <p:cNvPr id="54" name="Line 39"/>
              <p:cNvSpPr>
                <a:spLocks noChangeShapeType="1"/>
              </p:cNvSpPr>
              <p:nvPr/>
            </p:nvSpPr>
            <p:spPr bwMode="auto">
              <a:xfrm>
                <a:off x="1124" y="2178"/>
                <a:ext cx="0" cy="368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55" name="Line 40"/>
              <p:cNvSpPr>
                <a:spLocks noChangeShapeType="1"/>
              </p:cNvSpPr>
              <p:nvPr/>
            </p:nvSpPr>
            <p:spPr bwMode="auto">
              <a:xfrm>
                <a:off x="1087" y="2178"/>
                <a:ext cx="0" cy="368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prstDash val="sysDot"/>
                <a:round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</p:grpSp>
      <p:sp>
        <p:nvSpPr>
          <p:cNvPr id="72" name="Прямоугольник 71"/>
          <p:cNvSpPr/>
          <p:nvPr/>
        </p:nvSpPr>
        <p:spPr>
          <a:xfrm>
            <a:off x="1804968" y="1800214"/>
            <a:ext cx="6143668" cy="1200329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marL="457200" indent="-457200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1.Пусть объём медного кубика был 3см</a:t>
            </a:r>
            <a:r>
              <a:rPr lang="ru-RU" sz="2400" b="1" baseline="30000" dirty="0" smtClean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 тогда его масса масса26,7г. </a:t>
            </a:r>
          </a:p>
          <a:p>
            <a:pPr marL="457200" indent="-457200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Найдём жёсткость пружины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3" name="Rectangle 1"/>
          <p:cNvSpPr>
            <a:spLocks noChangeArrowheads="1"/>
          </p:cNvSpPr>
          <p:nvPr/>
        </p:nvSpPr>
        <p:spPr bwMode="auto">
          <a:xfrm>
            <a:off x="1500166" y="2928934"/>
            <a:ext cx="2725426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4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T</a:t>
            </a: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=</a:t>
            </a: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2</a:t>
            </a:r>
            <a:r>
              <a:rPr kumimoji="0" lang="en-US" sz="4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</a:t>
            </a:r>
            <a:r>
              <a:rPr kumimoji="0" lang="en-US" sz="4400" b="1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m</a:t>
            </a: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/</a:t>
            </a:r>
            <a:r>
              <a:rPr kumimoji="0" lang="en-US" sz="4400" b="1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k</a:t>
            </a:r>
            <a:endParaRPr kumimoji="0" lang="ru-RU" sz="4400" b="1" i="0" u="none" strike="noStrike" cap="none" normalizeH="0" baseline="0" dirty="0" smtClean="0">
              <a:ln>
                <a:noFill/>
              </a:ln>
              <a:solidFill>
                <a:srgbClr val="0033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74" name="Rectangle 1"/>
          <p:cNvSpPr>
            <a:spLocks noChangeArrowheads="1"/>
          </p:cNvSpPr>
          <p:nvPr/>
        </p:nvSpPr>
        <p:spPr bwMode="auto">
          <a:xfrm>
            <a:off x="4412927" y="2928934"/>
            <a:ext cx="2759410" cy="707886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eaLnBrk="0" hangingPunct="0"/>
            <a:r>
              <a:rPr lang="en-US" sz="4000" b="1" dirty="0" smtClean="0">
                <a:solidFill>
                  <a:srgbClr val="0033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k</a:t>
            </a: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= 4</a:t>
            </a: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</a:t>
            </a:r>
            <a:r>
              <a:rPr lang="ru-RU" sz="4000" b="1" baseline="30000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m</a:t>
            </a: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/</a:t>
            </a: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T</a:t>
            </a:r>
            <a:r>
              <a:rPr lang="ru-RU" sz="4000" b="1" baseline="30000" dirty="0" smtClean="0">
                <a:latin typeface="Times New Roman" pitchFamily="18" charset="0"/>
                <a:cs typeface="Times New Roman" pitchFamily="18" charset="0"/>
              </a:rPr>
              <a:t> 2</a:t>
            </a:r>
            <a:endParaRPr kumimoji="0" lang="ru-RU" sz="4000" b="1" i="0" u="none" strike="noStrike" cap="none" normalizeH="0" baseline="0" dirty="0" smtClean="0">
              <a:ln>
                <a:noFill/>
              </a:ln>
              <a:solidFill>
                <a:srgbClr val="0033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75" name="Rectangle 1"/>
          <p:cNvSpPr>
            <a:spLocks noChangeArrowheads="1"/>
          </p:cNvSpPr>
          <p:nvPr/>
        </p:nvSpPr>
        <p:spPr bwMode="auto">
          <a:xfrm>
            <a:off x="5572132" y="3574549"/>
            <a:ext cx="2525050" cy="707886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eaLnBrk="0" hangingPunct="0"/>
            <a:r>
              <a:rPr lang="en-US" sz="4000" b="1" dirty="0" smtClean="0">
                <a:solidFill>
                  <a:srgbClr val="0033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k</a:t>
            </a: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=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0,012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Н/м</a:t>
            </a:r>
            <a:endParaRPr kumimoji="0" lang="ru-RU" sz="4000" b="1" i="0" u="none" strike="noStrike" cap="none" normalizeH="0" baseline="0" dirty="0" smtClean="0">
              <a:ln>
                <a:noFill/>
              </a:ln>
              <a:solidFill>
                <a:srgbClr val="0033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76" name="Прямоугольник 75"/>
          <p:cNvSpPr/>
          <p:nvPr/>
        </p:nvSpPr>
        <p:spPr>
          <a:xfrm>
            <a:off x="0" y="4143380"/>
            <a:ext cx="9144000" cy="830997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marL="457200" indent="-457200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2. По условию объём алюминиевого кубика был 1см</a:t>
            </a:r>
            <a:r>
              <a:rPr lang="ru-RU" sz="2400" b="1" baseline="30000" dirty="0" smtClean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 тогда его масса 2,7г.  Найдём период колебаний такого маятника</a:t>
            </a:r>
          </a:p>
        </p:txBody>
      </p:sp>
      <p:sp>
        <p:nvSpPr>
          <p:cNvPr id="77" name="Rectangle 1"/>
          <p:cNvSpPr>
            <a:spLocks noChangeArrowheads="1"/>
          </p:cNvSpPr>
          <p:nvPr/>
        </p:nvSpPr>
        <p:spPr bwMode="auto">
          <a:xfrm>
            <a:off x="171450" y="4876810"/>
            <a:ext cx="2725426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44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T</a:t>
            </a: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=</a:t>
            </a: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2</a:t>
            </a:r>
            <a:r>
              <a:rPr kumimoji="0" lang="en-US" sz="4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</a:t>
            </a:r>
            <a:r>
              <a:rPr kumimoji="0" lang="en-US" sz="4400" b="1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m</a:t>
            </a: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/</a:t>
            </a:r>
            <a:r>
              <a:rPr kumimoji="0" lang="en-US" sz="4400" b="1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k</a:t>
            </a:r>
            <a:endParaRPr kumimoji="0" lang="ru-RU" sz="4400" b="1" i="0" u="none" strike="noStrike" cap="none" normalizeH="0" baseline="0" dirty="0" smtClean="0">
              <a:ln>
                <a:noFill/>
              </a:ln>
              <a:solidFill>
                <a:srgbClr val="0033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cxnSp>
        <p:nvCxnSpPr>
          <p:cNvPr id="78" name="Прямая соединительная линия 77"/>
          <p:cNvCxnSpPr/>
          <p:nvPr/>
        </p:nvCxnSpPr>
        <p:spPr>
          <a:xfrm>
            <a:off x="1857356" y="4962536"/>
            <a:ext cx="707035" cy="2325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9" name="Rectangle 1"/>
          <p:cNvSpPr>
            <a:spLocks noChangeArrowheads="1"/>
          </p:cNvSpPr>
          <p:nvPr/>
        </p:nvSpPr>
        <p:spPr bwMode="auto">
          <a:xfrm>
            <a:off x="2986076" y="4895860"/>
            <a:ext cx="4253087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eaLnBrk="0" hangingPunct="0"/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T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=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6,28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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220FB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0,0027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/</a:t>
            </a:r>
            <a:r>
              <a:rPr lang="ru-RU" sz="36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0,012</a:t>
            </a:r>
            <a:endParaRPr kumimoji="0" lang="ru-RU" sz="3600" b="1" i="0" u="none" strike="noStrike" cap="none" normalizeH="0" baseline="0" dirty="0" smtClean="0">
              <a:ln>
                <a:noFill/>
              </a:ln>
              <a:solidFill>
                <a:srgbClr val="0033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cxnSp>
        <p:nvCxnSpPr>
          <p:cNvPr id="80" name="Прямая соединительная линия 79"/>
          <p:cNvCxnSpPr/>
          <p:nvPr/>
        </p:nvCxnSpPr>
        <p:spPr>
          <a:xfrm>
            <a:off x="4695826" y="4962536"/>
            <a:ext cx="2643206" cy="1588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2" name="Rectangle 1"/>
          <p:cNvSpPr>
            <a:spLocks noChangeArrowheads="1"/>
          </p:cNvSpPr>
          <p:nvPr/>
        </p:nvSpPr>
        <p:spPr bwMode="auto">
          <a:xfrm>
            <a:off x="7419994" y="4762510"/>
            <a:ext cx="1071570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eaLnBrk="0" hangingPunct="0"/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= 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1с</a:t>
            </a:r>
            <a:endParaRPr kumimoji="0" lang="ru-RU" sz="4000" b="1" i="0" u="none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83" name="Text Box 5"/>
          <p:cNvSpPr txBox="1">
            <a:spLocks noChangeArrowheads="1"/>
          </p:cNvSpPr>
          <p:nvPr/>
        </p:nvSpPr>
        <p:spPr bwMode="auto">
          <a:xfrm>
            <a:off x="0" y="5500702"/>
            <a:ext cx="9144000" cy="10144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kumimoji="0" lang="ru-RU" sz="2800" b="1" i="0" u="sng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Ответ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: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cs typeface="Times New Roman" pitchFamily="18" charset="0"/>
              </a:rPr>
              <a:t>алюминиевый грузик  будет колебаться  в 3раза медленней.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rgbClr val="0014AC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1" name="TextBox 80"/>
          <p:cNvSpPr txBox="1"/>
          <p:nvPr/>
        </p:nvSpPr>
        <p:spPr>
          <a:xfrm>
            <a:off x="7572396" y="0"/>
            <a:ext cx="1571604" cy="584775"/>
          </a:xfrm>
          <a:prstGeom prst="rect">
            <a:avLst/>
          </a:prstGeom>
          <a:solidFill>
            <a:srgbClr val="FFFF00"/>
          </a:solidFill>
          <a:ln w="38100">
            <a:solidFill>
              <a:srgbClr val="C00000"/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ru-RU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в1,з№3</a:t>
            </a:r>
            <a:endParaRPr lang="ru-RU" sz="3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8" dur="300"/>
                                        <p:tgtEl>
                                          <p:spTgt spid="41">
                                            <p:bg/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9" dur="300"/>
                                        <p:tgtEl>
                                          <p:spTgt spid="41">
                                            <p:bg/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" dur="300"/>
                                        <p:tgtEl>
                                          <p:spTgt spid="41">
                                            <p:bg/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5" dur="300"/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6" dur="300"/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7" dur="300"/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2" dur="300"/>
                                        <p:tgtEl>
                                          <p:spTgt spid="4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3" dur="300"/>
                                        <p:tgtEl>
                                          <p:spTgt spid="4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4" dur="300"/>
                                        <p:tgtEl>
                                          <p:spTgt spid="4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9" dur="300"/>
                                        <p:tgtEl>
                                          <p:spTgt spid="4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0" dur="300"/>
                                        <p:tgtEl>
                                          <p:spTgt spid="4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1" dur="300"/>
                                        <p:tgtEl>
                                          <p:spTgt spid="4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20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500"/>
                            </p:stCondLst>
                            <p:childTnLst>
                              <p:par>
                                <p:cTn id="54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4" dur="20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500"/>
                            </p:stCondLst>
                            <p:childTnLst>
                              <p:par>
                                <p:cTn id="82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4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0" dur="5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1" dur="5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500"/>
                            </p:stCondLst>
                            <p:childTnLst>
                              <p:par>
                                <p:cTn id="93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5" dur="5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6" dur="5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1" dur="5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2" dur="5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7" dur="5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8" dur="5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3" dur="10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4" dur="10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" grpId="0"/>
      <p:bldP spid="41" grpId="0" build="p" animBg="1"/>
      <p:bldP spid="72" grpId="0" animBg="1"/>
      <p:bldP spid="73" grpId="0"/>
      <p:bldP spid="74" grpId="0" animBg="1"/>
      <p:bldP spid="75" grpId="0" animBg="1"/>
      <p:bldP spid="76" grpId="0" animBg="1"/>
      <p:bldP spid="77" grpId="0"/>
      <p:bldP spid="79" grpId="0"/>
      <p:bldP spid="82" grpId="0"/>
      <p:bldP spid="83" grpId="0"/>
      <p:bldP spid="81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Text Box 2"/>
          <p:cNvSpPr txBox="1">
            <a:spLocks noChangeArrowheads="1"/>
          </p:cNvSpPr>
          <p:nvPr/>
        </p:nvSpPr>
        <p:spPr bwMode="auto">
          <a:xfrm>
            <a:off x="-357222" y="0"/>
            <a:ext cx="9501222" cy="1857364"/>
          </a:xfrm>
          <a:prstGeom prst="rect">
            <a:avLst/>
          </a:prstGeom>
          <a:solidFill>
            <a:schemeClr val="bg2">
              <a:lumMod val="90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457200" marR="17463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4.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Через речку переброшен мост. Когда тепловоз стоит на нём неподвижно, он прогибается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на 0,1 м.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При какой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скорости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поезда, идущего по мосту, он начнет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раскачиваться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наиболее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сильно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?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Длина рельса от стыка до стыка принять 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за 10 м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. 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Ответ введите в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м/с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  </a:t>
            </a:r>
            <a:r>
              <a:rPr kumimoji="0" lang="ru-RU" sz="2400" b="1" i="0" u="none" strike="noStrike" cap="none" normalizeH="0" baseline="0" dirty="0" err="1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с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 точностью до целых.      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457200" marR="17463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19050" lvl="0" indent="0" algn="just" defTabSz="914400" rtl="0" eaLnBrk="1" fontAlgn="base" latinLnBrk="0" hangingPunct="1">
              <a:lnSpc>
                <a:spcPct val="83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2607450" y="1857364"/>
            <a:ext cx="2470548" cy="769441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txBody>
          <a:bodyPr wrap="none">
            <a:spAutoFit/>
          </a:bodyPr>
          <a:lstStyle/>
          <a:p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0</a:t>
            </a:r>
            <a:r>
              <a:rPr lang="en-US" sz="4400" b="1" dirty="0" smtClean="0">
                <a:solidFill>
                  <a:srgbClr val="0000FF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=</a:t>
            </a:r>
            <a:r>
              <a:rPr lang="en-US" sz="4400" b="1" dirty="0" smtClean="0">
                <a:solidFill>
                  <a:srgbClr val="220FB1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4400" b="1" baseline="-25000" dirty="0" smtClean="0">
                <a:solidFill>
                  <a:srgbClr val="220FB1"/>
                </a:solidFill>
                <a:latin typeface="Times New Roman" pitchFamily="18" charset="0"/>
                <a:cs typeface="Times New Roman" pitchFamily="18" charset="0"/>
              </a:rPr>
              <a:t>у </a:t>
            </a:r>
            <a:r>
              <a:rPr lang="en-US" sz="4400" b="1" dirty="0" smtClean="0">
                <a:solidFill>
                  <a:srgbClr val="0000FF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- </a:t>
            </a:r>
            <a:r>
              <a:rPr lang="en-US" sz="4400" b="1" dirty="0" smtClean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m</a:t>
            </a:r>
            <a:r>
              <a:rPr lang="en-US" sz="4400" b="1" dirty="0" smtClean="0">
                <a:solidFill>
                  <a:srgbClr val="FF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g</a:t>
            </a:r>
            <a:endParaRPr lang="ru-RU" sz="4400" dirty="0">
              <a:solidFill>
                <a:srgbClr val="FF0000"/>
              </a:solidFill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5047005" y="1571612"/>
            <a:ext cx="4025589" cy="769441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none">
            <a:spAutoFit/>
          </a:bodyPr>
          <a:lstStyle/>
          <a:p>
            <a:r>
              <a:rPr lang="en-US" sz="4400" b="1" dirty="0" smtClean="0"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4400" b="1" baseline="-25000" dirty="0" smtClean="0">
                <a:latin typeface="Times New Roman" pitchFamily="18" charset="0"/>
                <a:cs typeface="Times New Roman" pitchFamily="18" charset="0"/>
              </a:rPr>
              <a:t>у</a:t>
            </a:r>
            <a:r>
              <a:rPr lang="ru-RU" sz="4400" b="1" dirty="0" smtClean="0">
                <a:latin typeface="Times New Roman" pitchFamily="18" charset="0"/>
                <a:cs typeface="Times New Roman" pitchFamily="18" charset="0"/>
              </a:rPr>
              <a:t> = </a:t>
            </a:r>
            <a:r>
              <a:rPr lang="en-US" sz="4400" b="1" dirty="0" err="1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k</a:t>
            </a:r>
            <a:r>
              <a:rPr lang="en-US" sz="4400" b="1" dirty="0" err="1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</a:t>
            </a:r>
            <a:r>
              <a:rPr lang="en-US" sz="4400" b="1" dirty="0" err="1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L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2800" b="1" dirty="0" err="1" smtClean="0">
                <a:latin typeface="Times New Roman" pitchFamily="18" charset="0"/>
                <a:cs typeface="Times New Roman" pitchFamily="18" charset="0"/>
              </a:rPr>
              <a:t>з-н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Гука)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7" name="Группа 16"/>
          <p:cNvGrpSpPr/>
          <p:nvPr/>
        </p:nvGrpSpPr>
        <p:grpSpPr>
          <a:xfrm>
            <a:off x="5777476" y="2500306"/>
            <a:ext cx="2866490" cy="769441"/>
            <a:chOff x="71406" y="2928934"/>
            <a:chExt cx="2866490" cy="769441"/>
          </a:xfrm>
        </p:grpSpPr>
        <p:sp>
          <p:nvSpPr>
            <p:cNvPr id="15" name="Rectangle 1"/>
            <p:cNvSpPr>
              <a:spLocks noChangeArrowheads="1"/>
            </p:cNvSpPr>
            <p:nvPr/>
          </p:nvSpPr>
          <p:spPr bwMode="auto">
            <a:xfrm>
              <a:off x="71406" y="2928934"/>
              <a:ext cx="2866490" cy="76944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non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44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rPr>
                <a:t>T</a:t>
              </a:r>
              <a:r>
                <a:rPr kumimoji="0" lang="ru-RU" sz="44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rPr>
                <a:t>= </a:t>
              </a:r>
              <a:r>
                <a:rPr kumimoji="0" lang="ru-RU" sz="4400" b="1" i="0" u="none" strike="noStrike" cap="none" normalizeH="0" baseline="0" dirty="0" smtClean="0">
                  <a:ln>
                    <a:noFill/>
                  </a:ln>
                  <a:solidFill>
                    <a:srgbClr val="0014AC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rPr>
                <a:t>2</a:t>
              </a:r>
              <a:r>
                <a:rPr kumimoji="0" lang="en-US" sz="44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rPr>
                <a:t></a:t>
              </a:r>
              <a:r>
                <a:rPr kumimoji="0" lang="en-US" sz="4400" b="1" i="0" u="none" strike="noStrike" cap="none" normalizeH="0" baseline="0" dirty="0" smtClean="0">
                  <a:ln>
                    <a:noFill/>
                  </a:ln>
                  <a:solidFill>
                    <a:srgbClr val="000099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m</a:t>
              </a:r>
              <a:r>
                <a:rPr kumimoji="0" lang="ru-RU" sz="44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rPr>
                <a:t>/</a:t>
              </a:r>
              <a:r>
                <a:rPr kumimoji="0" lang="en-US" sz="4400" b="1" i="0" u="none" strike="noStrike" cap="none" normalizeH="0" baseline="0" dirty="0" smtClean="0">
                  <a:ln>
                    <a:noFill/>
                  </a:ln>
                  <a:solidFill>
                    <a:srgbClr val="003300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rPr>
                <a:t>k</a:t>
              </a:r>
              <a:endPara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endParaRPr>
            </a:p>
          </p:txBody>
        </p:sp>
        <p:cxnSp>
          <p:nvCxnSpPr>
            <p:cNvPr id="16" name="Прямая соединительная линия 15"/>
            <p:cNvCxnSpPr/>
            <p:nvPr/>
          </p:nvCxnSpPr>
          <p:spPr>
            <a:xfrm>
              <a:off x="1897262" y="3000372"/>
              <a:ext cx="707035" cy="2325"/>
            </a:xfrm>
            <a:prstGeom prst="line">
              <a:avLst/>
            </a:prstGeom>
            <a:ln w="571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8" name="Прямоугольник 17"/>
          <p:cNvSpPr/>
          <p:nvPr/>
        </p:nvSpPr>
        <p:spPr>
          <a:xfrm rot="20714847">
            <a:off x="63063" y="4471755"/>
            <a:ext cx="2117608" cy="769441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txBody>
          <a:bodyPr wrap="square">
            <a:spAutoFit/>
          </a:bodyPr>
          <a:lstStyle/>
          <a:p>
            <a:r>
              <a:rPr lang="en-US" sz="4400" b="1" dirty="0" smtClean="0">
                <a:latin typeface="Times New Roman" pitchFamily="18" charset="0"/>
                <a:cs typeface="Times New Roman" pitchFamily="18" charset="0"/>
              </a:rPr>
              <a:t>S</a:t>
            </a:r>
            <a:r>
              <a:rPr lang="ru-RU" sz="4400" b="1" dirty="0" smtClean="0">
                <a:latin typeface="Times New Roman" pitchFamily="18" charset="0"/>
                <a:cs typeface="Times New Roman" pitchFamily="18" charset="0"/>
              </a:rPr>
              <a:t> = </a:t>
            </a:r>
            <a:r>
              <a:rPr lang="en-US" sz="4400" b="1" dirty="0" smtClean="0">
                <a:latin typeface="Times New Roman" pitchFamily="18" charset="0"/>
                <a:cs typeface="Times New Roman" pitchFamily="18" charset="0"/>
              </a:rPr>
              <a:t>v</a:t>
            </a:r>
            <a:r>
              <a:rPr lang="en-US" sz="44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T</a:t>
            </a:r>
            <a:endParaRPr lang="ru-RU" sz="4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2536012" y="2643182"/>
            <a:ext cx="2750368" cy="769441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r>
              <a:rPr lang="en-US" sz="4400" b="1" dirty="0" smtClean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m</a:t>
            </a:r>
            <a:r>
              <a:rPr lang="en-US" sz="4400" b="1" dirty="0" smtClean="0">
                <a:solidFill>
                  <a:srgbClr val="FF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g</a:t>
            </a:r>
            <a:r>
              <a:rPr lang="en-US" sz="4400" b="1" dirty="0" smtClean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ru-RU" sz="4400" b="1" dirty="0" smtClean="0"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en-US" sz="4400" b="1" dirty="0" err="1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k</a:t>
            </a:r>
            <a:r>
              <a:rPr lang="en-US" sz="4400" b="1" dirty="0" err="1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</a:t>
            </a:r>
            <a:r>
              <a:rPr lang="en-US" sz="4400" b="1" dirty="0" err="1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L</a:t>
            </a:r>
            <a:r>
              <a:rPr lang="en-US" sz="4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4400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0" name="Группа 19"/>
          <p:cNvGrpSpPr/>
          <p:nvPr/>
        </p:nvGrpSpPr>
        <p:grpSpPr>
          <a:xfrm>
            <a:off x="5913451" y="3357562"/>
            <a:ext cx="3087705" cy="769441"/>
            <a:chOff x="785786" y="2928934"/>
            <a:chExt cx="3087705" cy="769441"/>
          </a:xfrm>
          <a:solidFill>
            <a:srgbClr val="FFFF00"/>
          </a:solidFill>
        </p:grpSpPr>
        <p:sp>
          <p:nvSpPr>
            <p:cNvPr id="21" name="Rectangle 1"/>
            <p:cNvSpPr>
              <a:spLocks noChangeArrowheads="1"/>
            </p:cNvSpPr>
            <p:nvPr/>
          </p:nvSpPr>
          <p:spPr bwMode="auto">
            <a:xfrm>
              <a:off x="785786" y="2928934"/>
              <a:ext cx="3087705" cy="769441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non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lvl="0" eaLnBrk="0" hangingPunct="0"/>
              <a:r>
                <a:rPr kumimoji="0" lang="en-US" sz="44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rPr>
                <a:t>T</a:t>
              </a:r>
              <a:r>
                <a:rPr kumimoji="0" lang="ru-RU" sz="44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rPr>
                <a:t>= </a:t>
              </a:r>
              <a:r>
                <a:rPr kumimoji="0" lang="ru-RU" sz="4400" b="1" i="0" u="none" strike="noStrike" cap="none" normalizeH="0" baseline="0" dirty="0" smtClean="0">
                  <a:ln>
                    <a:noFill/>
                  </a:ln>
                  <a:solidFill>
                    <a:srgbClr val="0014AC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rPr>
                <a:t>2</a:t>
              </a:r>
              <a:r>
                <a:rPr kumimoji="0" lang="en-US" sz="44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rPr>
                <a:t></a:t>
              </a:r>
              <a:r>
                <a:rPr lang="en-US" sz="4400" b="1" dirty="0" smtClean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  <a:sym typeface="Symbol"/>
                </a:rPr>
                <a:t></a:t>
              </a:r>
              <a:r>
                <a:rPr lang="en-US" sz="4400" b="1" dirty="0" smtClean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L</a:t>
              </a:r>
              <a:r>
                <a:rPr kumimoji="0" lang="ru-RU" sz="44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rPr>
                <a:t>/</a:t>
              </a:r>
              <a:r>
                <a:rPr lang="en-US" sz="4400" b="1" dirty="0" smtClean="0">
                  <a:solidFill>
                    <a:srgbClr val="FF0000"/>
                  </a:solidFill>
                  <a:latin typeface="Times New Roman" pitchFamily="18" charset="0"/>
                  <a:ea typeface="Times New Roman"/>
                  <a:cs typeface="Times New Roman" pitchFamily="18" charset="0"/>
                </a:rPr>
                <a:t>g</a:t>
              </a:r>
              <a:endPara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endParaRPr>
            </a:p>
          </p:txBody>
        </p:sp>
        <p:cxnSp>
          <p:nvCxnSpPr>
            <p:cNvPr id="22" name="Прямая соединительная линия 21"/>
            <p:cNvCxnSpPr/>
            <p:nvPr/>
          </p:nvCxnSpPr>
          <p:spPr>
            <a:xfrm>
              <a:off x="2614615" y="3000372"/>
              <a:ext cx="1116000" cy="2325"/>
            </a:xfrm>
            <a:prstGeom prst="line">
              <a:avLst/>
            </a:prstGeom>
            <a:grpFill/>
            <a:ln w="571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3" name="Прямоугольник 22"/>
          <p:cNvSpPr/>
          <p:nvPr/>
        </p:nvSpPr>
        <p:spPr>
          <a:xfrm>
            <a:off x="2143108" y="3429000"/>
            <a:ext cx="2735044" cy="769441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none">
            <a:spAutoFit/>
          </a:bodyPr>
          <a:lstStyle/>
          <a:p>
            <a:r>
              <a:rPr lang="en-US" sz="4400" b="1" dirty="0" smtClean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m </a:t>
            </a:r>
            <a:r>
              <a:rPr lang="ru-RU" sz="4400" b="1" dirty="0" smtClean="0"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en-US" sz="4400" b="1" dirty="0" err="1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k</a:t>
            </a:r>
            <a:r>
              <a:rPr lang="en-US" sz="4400" b="1" dirty="0" err="1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</a:t>
            </a:r>
            <a:r>
              <a:rPr lang="en-US" sz="4400" b="1" dirty="0" err="1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L</a:t>
            </a:r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/</a:t>
            </a:r>
            <a:r>
              <a:rPr lang="en-US" sz="4400" b="1" dirty="0" smtClean="0">
                <a:solidFill>
                  <a:srgbClr val="FF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g</a:t>
            </a:r>
            <a:endParaRPr lang="ru-RU" sz="4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1" name="Прямоугольник 50"/>
          <p:cNvSpPr/>
          <p:nvPr/>
        </p:nvSpPr>
        <p:spPr>
          <a:xfrm>
            <a:off x="1428728" y="5007130"/>
            <a:ext cx="3286148" cy="707886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txBody>
          <a:bodyPr wrap="square">
            <a:spAutoFit/>
          </a:bodyPr>
          <a:lstStyle/>
          <a:p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10м = </a:t>
            </a: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v·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0,628</a:t>
            </a:r>
            <a:endParaRPr lang="ru-RU" sz="4000" b="1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52" name="Группа 51"/>
          <p:cNvGrpSpPr/>
          <p:nvPr/>
        </p:nvGrpSpPr>
        <p:grpSpPr>
          <a:xfrm>
            <a:off x="2975923" y="4214818"/>
            <a:ext cx="3889206" cy="769441"/>
            <a:chOff x="71406" y="2928934"/>
            <a:chExt cx="3889206" cy="769441"/>
          </a:xfrm>
          <a:solidFill>
            <a:schemeClr val="bg2"/>
          </a:solidFill>
        </p:grpSpPr>
        <p:sp>
          <p:nvSpPr>
            <p:cNvPr id="53" name="Rectangle 1"/>
            <p:cNvSpPr>
              <a:spLocks noChangeArrowheads="1"/>
            </p:cNvSpPr>
            <p:nvPr/>
          </p:nvSpPr>
          <p:spPr bwMode="auto">
            <a:xfrm>
              <a:off x="71406" y="2928934"/>
              <a:ext cx="3889206" cy="769441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non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lvl="0" eaLnBrk="0" hangingPunct="0"/>
              <a:r>
                <a:rPr kumimoji="0" lang="en-US" sz="44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rPr>
                <a:t>T</a:t>
              </a:r>
              <a:r>
                <a:rPr kumimoji="0" lang="ru-RU" sz="44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rPr>
                <a:t>= 6,28</a:t>
              </a:r>
              <a:r>
                <a:rPr kumimoji="0" lang="en-US" sz="4400" b="1" i="0" u="none" strike="noStrike" cap="none" normalizeH="0" baseline="0" dirty="0" smtClean="0">
                  <a:ln>
                    <a:noFill/>
                  </a:ln>
                  <a:solidFill>
                    <a:srgbClr val="006600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rPr>
                <a:t></a:t>
              </a:r>
              <a:r>
                <a:rPr kumimoji="0" lang="ru-RU" sz="4400" b="1" i="0" u="none" strike="noStrike" cap="none" normalizeH="0" baseline="0" dirty="0" smtClean="0">
                  <a:ln>
                    <a:noFill/>
                  </a:ln>
                  <a:solidFill>
                    <a:srgbClr val="0014AC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rPr>
                <a:t>0,1</a:t>
              </a:r>
              <a:r>
                <a:rPr kumimoji="0" lang="ru-RU" sz="44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rPr>
                <a:t>/</a:t>
              </a:r>
              <a:r>
                <a:rPr kumimoji="0" lang="ru-RU" sz="44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rPr>
                <a:t>9,8</a:t>
              </a:r>
            </a:p>
          </p:txBody>
        </p:sp>
        <p:cxnSp>
          <p:nvCxnSpPr>
            <p:cNvPr id="54" name="Прямая соединительная линия 53"/>
            <p:cNvCxnSpPr/>
            <p:nvPr/>
          </p:nvCxnSpPr>
          <p:spPr>
            <a:xfrm>
              <a:off x="2312992" y="3000372"/>
              <a:ext cx="1473190" cy="1588"/>
            </a:xfrm>
            <a:prstGeom prst="line">
              <a:avLst/>
            </a:prstGeom>
            <a:grpFill/>
            <a:ln w="57150">
              <a:solidFill>
                <a:srgbClr val="0066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8" name="Rectangle 1"/>
          <p:cNvSpPr>
            <a:spLocks noChangeArrowheads="1"/>
          </p:cNvSpPr>
          <p:nvPr/>
        </p:nvSpPr>
        <p:spPr bwMode="auto">
          <a:xfrm>
            <a:off x="6905013" y="4214818"/>
            <a:ext cx="2167581" cy="769441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eaLnBrk="0" hangingPunct="0"/>
            <a:r>
              <a:rPr kumimoji="0" lang="ru-RU" sz="44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=</a:t>
            </a: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0,628с</a:t>
            </a:r>
          </a:p>
        </p:txBody>
      </p:sp>
      <p:sp>
        <p:nvSpPr>
          <p:cNvPr id="60" name="Прямоугольник 59"/>
          <p:cNvSpPr/>
          <p:nvPr/>
        </p:nvSpPr>
        <p:spPr>
          <a:xfrm>
            <a:off x="4714876" y="5000636"/>
            <a:ext cx="2000264" cy="707886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txBody>
          <a:bodyPr wrap="square">
            <a:spAutoFit/>
          </a:bodyPr>
          <a:lstStyle/>
          <a:p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=16м/с</a:t>
            </a:r>
            <a:endParaRPr lang="ru-RU" sz="4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1" name="Прямоугольник 60"/>
          <p:cNvSpPr/>
          <p:nvPr/>
        </p:nvSpPr>
        <p:spPr>
          <a:xfrm>
            <a:off x="6643702" y="5000636"/>
            <a:ext cx="2500330" cy="707886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txBody>
          <a:bodyPr wrap="square">
            <a:spAutoFit/>
          </a:bodyPr>
          <a:lstStyle/>
          <a:p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=57км/ч</a:t>
            </a:r>
            <a:endParaRPr lang="ru-RU" sz="4000" b="1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63" name="Прямая со стрелкой 62"/>
          <p:cNvCxnSpPr/>
          <p:nvPr/>
        </p:nvCxnSpPr>
        <p:spPr>
          <a:xfrm flipV="1">
            <a:off x="2714612" y="3000372"/>
            <a:ext cx="5072098" cy="714380"/>
          </a:xfrm>
          <a:prstGeom prst="straightConnector1">
            <a:avLst/>
          </a:prstGeom>
          <a:ln w="2540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6" name="Group 2"/>
          <p:cNvGrpSpPr>
            <a:grpSpLocks/>
          </p:cNvGrpSpPr>
          <p:nvPr/>
        </p:nvGrpSpPr>
        <p:grpSpPr bwMode="auto">
          <a:xfrm>
            <a:off x="-32" y="1857364"/>
            <a:ext cx="2259227" cy="2571768"/>
            <a:chOff x="3168" y="5904"/>
            <a:chExt cx="1584" cy="1008"/>
          </a:xfrm>
        </p:grpSpPr>
        <p:sp>
          <p:nvSpPr>
            <p:cNvPr id="27" name="Rectangle 3"/>
            <p:cNvSpPr>
              <a:spLocks noChangeArrowheads="1"/>
            </p:cNvSpPr>
            <p:nvPr/>
          </p:nvSpPr>
          <p:spPr bwMode="auto">
            <a:xfrm>
              <a:off x="3168" y="6336"/>
              <a:ext cx="144" cy="144"/>
            </a:xfrm>
            <a:prstGeom prst="rect">
              <a:avLst/>
            </a:prstGeom>
            <a:solidFill>
              <a:srgbClr val="00B0F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grpSp>
          <p:nvGrpSpPr>
            <p:cNvPr id="28" name="Group 4"/>
            <p:cNvGrpSpPr>
              <a:grpSpLocks/>
            </p:cNvGrpSpPr>
            <p:nvPr/>
          </p:nvGrpSpPr>
          <p:grpSpPr bwMode="auto">
            <a:xfrm>
              <a:off x="3168" y="5904"/>
              <a:ext cx="1584" cy="1008"/>
              <a:chOff x="3168" y="5904"/>
              <a:chExt cx="1584" cy="1008"/>
            </a:xfrm>
          </p:grpSpPr>
          <p:sp>
            <p:nvSpPr>
              <p:cNvPr id="29" name="Oval 5"/>
              <p:cNvSpPr>
                <a:spLocks noChangeArrowheads="1"/>
              </p:cNvSpPr>
              <p:nvPr/>
            </p:nvSpPr>
            <p:spPr bwMode="auto">
              <a:xfrm>
                <a:off x="3888" y="6336"/>
                <a:ext cx="288" cy="144"/>
              </a:xfrm>
              <a:prstGeom prst="ellipse">
                <a:avLst/>
              </a:prstGeom>
              <a:solidFill>
                <a:srgbClr val="0000FF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grpSp>
            <p:nvGrpSpPr>
              <p:cNvPr id="30" name="Group 6"/>
              <p:cNvGrpSpPr>
                <a:grpSpLocks/>
              </p:cNvGrpSpPr>
              <p:nvPr/>
            </p:nvGrpSpPr>
            <p:grpSpPr bwMode="auto">
              <a:xfrm>
                <a:off x="3168" y="5904"/>
                <a:ext cx="1584" cy="1008"/>
                <a:chOff x="3168" y="5760"/>
                <a:chExt cx="1584" cy="1008"/>
              </a:xfrm>
            </p:grpSpPr>
            <p:sp>
              <p:nvSpPr>
                <p:cNvPr id="31" name="Rectangle 9"/>
                <p:cNvSpPr>
                  <a:spLocks noChangeArrowheads="1"/>
                </p:cNvSpPr>
                <p:nvPr/>
              </p:nvSpPr>
              <p:spPr bwMode="auto">
                <a:xfrm>
                  <a:off x="4608" y="6192"/>
                  <a:ext cx="144" cy="144"/>
                </a:xfrm>
                <a:prstGeom prst="rect">
                  <a:avLst/>
                </a:prstGeom>
                <a:solidFill>
                  <a:srgbClr val="00B0F0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grpSp>
              <p:nvGrpSpPr>
                <p:cNvPr id="32" name="Group 11"/>
                <p:cNvGrpSpPr>
                  <a:grpSpLocks/>
                </p:cNvGrpSpPr>
                <p:nvPr/>
              </p:nvGrpSpPr>
              <p:grpSpPr bwMode="auto">
                <a:xfrm flipV="1">
                  <a:off x="3168" y="6048"/>
                  <a:ext cx="1584" cy="288"/>
                  <a:chOff x="3024" y="6048"/>
                  <a:chExt cx="1584" cy="288"/>
                </a:xfrm>
              </p:grpSpPr>
              <p:sp>
                <p:nvSpPr>
                  <p:cNvPr id="35" name="Arc 12"/>
                  <p:cNvSpPr>
                    <a:spLocks/>
                  </p:cNvSpPr>
                  <p:nvPr/>
                </p:nvSpPr>
                <p:spPr bwMode="auto">
                  <a:xfrm>
                    <a:off x="3744" y="6048"/>
                    <a:ext cx="864" cy="288"/>
                  </a:xfrm>
                  <a:custGeom>
                    <a:avLst/>
                    <a:gdLst>
                      <a:gd name="G0" fmla="+- 0 0 0"/>
                      <a:gd name="G1" fmla="+- 21600 0 0"/>
                      <a:gd name="G2" fmla="+- 21600 0 0"/>
                      <a:gd name="T0" fmla="*/ 0 w 21600"/>
                      <a:gd name="T1" fmla="*/ 0 h 21600"/>
                      <a:gd name="T2" fmla="*/ 21600 w 21600"/>
                      <a:gd name="T3" fmla="*/ 21600 h 21600"/>
                      <a:gd name="T4" fmla="*/ 0 w 21600"/>
                      <a:gd name="T5" fmla="*/ 21600 h 21600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21600" h="21600" fill="none" extrusionOk="0">
                        <a:moveTo>
                          <a:pt x="-1" y="0"/>
                        </a:moveTo>
                        <a:cubicBezTo>
                          <a:pt x="11929" y="0"/>
                          <a:pt x="21600" y="9670"/>
                          <a:pt x="21600" y="21600"/>
                        </a:cubicBezTo>
                      </a:path>
                      <a:path w="21600" h="21600" stroke="0" extrusionOk="0">
                        <a:moveTo>
                          <a:pt x="-1" y="0"/>
                        </a:moveTo>
                        <a:cubicBezTo>
                          <a:pt x="11929" y="0"/>
                          <a:pt x="21600" y="9670"/>
                          <a:pt x="21600" y="21600"/>
                        </a:cubicBezTo>
                        <a:lnTo>
                          <a:pt x="0" y="21600"/>
                        </a:lnTo>
                        <a:close/>
                      </a:path>
                    </a:pathLst>
                  </a:custGeom>
                  <a:noFill/>
                  <a:ln w="38100">
                    <a:solidFill>
                      <a:srgbClr val="FF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/>
                  </a:p>
                </p:txBody>
              </p:sp>
              <p:sp>
                <p:nvSpPr>
                  <p:cNvPr id="36" name="Arc 13"/>
                  <p:cNvSpPr>
                    <a:spLocks/>
                  </p:cNvSpPr>
                  <p:nvPr/>
                </p:nvSpPr>
                <p:spPr bwMode="auto">
                  <a:xfrm flipH="1">
                    <a:off x="3024" y="6048"/>
                    <a:ext cx="864" cy="288"/>
                  </a:xfrm>
                  <a:custGeom>
                    <a:avLst/>
                    <a:gdLst>
                      <a:gd name="G0" fmla="+- 0 0 0"/>
                      <a:gd name="G1" fmla="+- 21600 0 0"/>
                      <a:gd name="G2" fmla="+- 21600 0 0"/>
                      <a:gd name="T0" fmla="*/ 0 w 21600"/>
                      <a:gd name="T1" fmla="*/ 0 h 21600"/>
                      <a:gd name="T2" fmla="*/ 21600 w 21600"/>
                      <a:gd name="T3" fmla="*/ 21600 h 21600"/>
                      <a:gd name="T4" fmla="*/ 0 w 21600"/>
                      <a:gd name="T5" fmla="*/ 21600 h 21600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21600" h="21600" fill="none" extrusionOk="0">
                        <a:moveTo>
                          <a:pt x="-1" y="0"/>
                        </a:moveTo>
                        <a:cubicBezTo>
                          <a:pt x="11929" y="0"/>
                          <a:pt x="21600" y="9670"/>
                          <a:pt x="21600" y="21600"/>
                        </a:cubicBezTo>
                      </a:path>
                      <a:path w="21600" h="21600" stroke="0" extrusionOk="0">
                        <a:moveTo>
                          <a:pt x="-1" y="0"/>
                        </a:moveTo>
                        <a:cubicBezTo>
                          <a:pt x="11929" y="0"/>
                          <a:pt x="21600" y="9670"/>
                          <a:pt x="21600" y="21600"/>
                        </a:cubicBezTo>
                        <a:lnTo>
                          <a:pt x="0" y="21600"/>
                        </a:lnTo>
                        <a:close/>
                      </a:path>
                    </a:pathLst>
                  </a:custGeom>
                  <a:noFill/>
                  <a:ln w="38100">
                    <a:solidFill>
                      <a:srgbClr val="FF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/>
                  </a:p>
                </p:txBody>
              </p:sp>
            </p:grpSp>
            <p:sp>
              <p:nvSpPr>
                <p:cNvPr id="33" name="Line 14"/>
                <p:cNvSpPr>
                  <a:spLocks noChangeShapeType="1"/>
                </p:cNvSpPr>
                <p:nvPr/>
              </p:nvSpPr>
              <p:spPr bwMode="auto">
                <a:xfrm flipV="1">
                  <a:off x="4032" y="5760"/>
                  <a:ext cx="0" cy="432"/>
                </a:xfrm>
                <a:prstGeom prst="line">
                  <a:avLst/>
                </a:prstGeom>
                <a:noFill/>
                <a:ln w="57150">
                  <a:solidFill>
                    <a:srgbClr val="0000FF"/>
                  </a:solidFill>
                  <a:round/>
                  <a:headEnd/>
                  <a:tailEnd type="triangle" w="med" len="med"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34" name="Line 15"/>
                <p:cNvSpPr>
                  <a:spLocks noChangeShapeType="1"/>
                </p:cNvSpPr>
                <p:nvPr/>
              </p:nvSpPr>
              <p:spPr bwMode="auto">
                <a:xfrm>
                  <a:off x="4032" y="6336"/>
                  <a:ext cx="0" cy="432"/>
                </a:xfrm>
                <a:prstGeom prst="line">
                  <a:avLst/>
                </a:prstGeom>
                <a:noFill/>
                <a:ln w="57150">
                  <a:solidFill>
                    <a:srgbClr val="FF0000"/>
                  </a:solidFill>
                  <a:round/>
                  <a:headEnd/>
                  <a:tailEnd type="triangle" w="med" len="med"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</p:grpSp>
        </p:grpSp>
      </p:grpSp>
      <p:sp>
        <p:nvSpPr>
          <p:cNvPr id="37" name="TextBox 36"/>
          <p:cNvSpPr txBox="1"/>
          <p:nvPr/>
        </p:nvSpPr>
        <p:spPr>
          <a:xfrm>
            <a:off x="7572396" y="6273225"/>
            <a:ext cx="1571604" cy="584775"/>
          </a:xfrm>
          <a:prstGeom prst="rect">
            <a:avLst/>
          </a:prstGeom>
          <a:solidFill>
            <a:srgbClr val="FFFF00"/>
          </a:solidFill>
          <a:ln w="38100">
            <a:solidFill>
              <a:srgbClr val="C00000"/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ru-RU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в1,з№4</a:t>
            </a:r>
            <a:endParaRPr lang="ru-RU" sz="3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000"/>
                                        <p:tgtEl>
                                          <p:spTgt spid="348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10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10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3" dur="1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8" dur="30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2" dur="2000" fill="hold"/>
                                        <p:tgtEl>
                                          <p:spTgt spid="1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3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4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818" grpId="0" animBg="1"/>
      <p:bldP spid="13" grpId="0" animBg="1"/>
      <p:bldP spid="14" grpId="0" animBg="1"/>
      <p:bldP spid="18" grpId="0" animBg="1"/>
      <p:bldP spid="18" grpId="1" animBg="1"/>
      <p:bldP spid="19" grpId="0" animBg="1"/>
      <p:bldP spid="23" grpId="0" animBg="1"/>
      <p:bldP spid="51" grpId="0" animBg="1"/>
      <p:bldP spid="58" grpId="0" animBg="1"/>
      <p:bldP spid="60" grpId="0" animBg="1"/>
      <p:bldP spid="61" grpId="0" animBg="1"/>
      <p:bldP spid="37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0" y="428604"/>
            <a:ext cx="9144000" cy="4708981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ru-RU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ВАРИАНТ 2</a:t>
            </a:r>
          </a:p>
          <a:p>
            <a:pPr algn="ctr"/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Алгоритм решения задач </a:t>
            </a:r>
            <a:endParaRPr lang="ru-RU" sz="28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1.Что? Как?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(Движение какого тела  Вы описываете?)</a:t>
            </a:r>
          </a:p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Почему?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Расставить силы! </a:t>
            </a:r>
          </a:p>
          <a:p>
            <a:r>
              <a:rPr lang="ru-RU" sz="2800" b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(Сила – действие другого тела.  </a:t>
            </a:r>
          </a:p>
          <a:p>
            <a:r>
              <a:rPr lang="ru-RU" sz="2800" b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                            Сколько других тел, столько и сил!)</a:t>
            </a:r>
          </a:p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3.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Записать уравнение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1 или 2 </a:t>
            </a:r>
            <a:r>
              <a:rPr lang="ru-RU" sz="2800" b="1" dirty="0" err="1" smtClean="0">
                <a:latin typeface="Times New Roman" pitchFamily="18" charset="0"/>
                <a:cs typeface="Times New Roman" pitchFamily="18" charset="0"/>
              </a:rPr>
              <a:t>з-на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Ньютона.</a:t>
            </a:r>
          </a:p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5.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Вспомнить вопрос задачи и выразить неизвестные!</a:t>
            </a:r>
          </a:p>
          <a:p>
            <a:pPr algn="ctr"/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Все данные и найденное выносить на рисунок!</a:t>
            </a:r>
            <a:endParaRPr lang="ru-RU" sz="28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2800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3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3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3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" presetID="27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2" dur="3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3" dur="3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3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9" dur="3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0" dur="3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" dur="3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6" dur="3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7" dur="3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8" dur="3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3" dur="3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4" dur="3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5" dur="3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0" dur="3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1" dur="3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2" dur="3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7" dur="3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8" dur="3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9" dur="3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4" dur="30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5" dur="30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6" dur="30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61" dur="300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62" dur="300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3" dur="300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68" dur="300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69" dur="300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0" dur="300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 animBg="1"/>
    </p:bld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Трек">
    <a:dk1>
      <a:sysClr val="windowText" lastClr="000000"/>
    </a:dk1>
    <a:lt1>
      <a:sysClr val="window" lastClr="FFFFFF"/>
    </a:lt1>
    <a:dk2>
      <a:srgbClr val="4E3B30"/>
    </a:dk2>
    <a:lt2>
      <a:srgbClr val="FBEEC9"/>
    </a:lt2>
    <a:accent1>
      <a:srgbClr val="F0A22E"/>
    </a:accent1>
    <a:accent2>
      <a:srgbClr val="A5644E"/>
    </a:accent2>
    <a:accent3>
      <a:srgbClr val="B58B80"/>
    </a:accent3>
    <a:accent4>
      <a:srgbClr val="C3986D"/>
    </a:accent4>
    <a:accent5>
      <a:srgbClr val="A19574"/>
    </a:accent5>
    <a:accent6>
      <a:srgbClr val="C17529"/>
    </a:accent6>
    <a:hlink>
      <a:srgbClr val="AD1F1F"/>
    </a:hlink>
    <a:folHlink>
      <a:srgbClr val="FFC42F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4295</TotalTime>
  <Words>928</Words>
  <Application>Microsoft Office PowerPoint</Application>
  <PresentationFormat>Экран (4:3)</PresentationFormat>
  <Paragraphs>177</Paragraphs>
  <Slides>14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Трек</vt:lpstr>
      <vt:lpstr>Домашнее задание.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 к уроку по теме «Величины, характеризующие колебательное движение»</dc:title>
  <dc:creator>Admin</dc:creator>
  <cp:lastModifiedBy>knt</cp:lastModifiedBy>
  <cp:revision>463</cp:revision>
  <dcterms:created xsi:type="dcterms:W3CDTF">2009-11-04T14:29:22Z</dcterms:created>
  <dcterms:modified xsi:type="dcterms:W3CDTF">2020-08-11T13:49:41Z</dcterms:modified>
</cp:coreProperties>
</file>