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4"/>
  </p:notesMasterIdLst>
  <p:sldIdLst>
    <p:sldId id="341" r:id="rId2"/>
    <p:sldId id="339" r:id="rId3"/>
    <p:sldId id="357" r:id="rId4"/>
    <p:sldId id="318" r:id="rId5"/>
    <p:sldId id="344" r:id="rId6"/>
    <p:sldId id="345" r:id="rId7"/>
    <p:sldId id="347" r:id="rId8"/>
    <p:sldId id="348" r:id="rId9"/>
    <p:sldId id="358" r:id="rId10"/>
    <p:sldId id="359" r:id="rId11"/>
    <p:sldId id="360" r:id="rId12"/>
    <p:sldId id="361" r:id="rId13"/>
    <p:sldId id="364" r:id="rId14"/>
    <p:sldId id="365" r:id="rId15"/>
    <p:sldId id="362" r:id="rId16"/>
    <p:sldId id="363" r:id="rId17"/>
    <p:sldId id="366" r:id="rId18"/>
    <p:sldId id="367" r:id="rId19"/>
    <p:sldId id="368" r:id="rId20"/>
    <p:sldId id="256" r:id="rId21"/>
    <p:sldId id="350" r:id="rId22"/>
    <p:sldId id="353" r:id="rId23"/>
    <p:sldId id="354" r:id="rId24"/>
    <p:sldId id="355" r:id="rId25"/>
    <p:sldId id="356" r:id="rId26"/>
    <p:sldId id="334" r:id="rId27"/>
    <p:sldId id="352" r:id="rId28"/>
    <p:sldId id="340" r:id="rId29"/>
    <p:sldId id="342" r:id="rId30"/>
    <p:sldId id="349" r:id="rId31"/>
    <p:sldId id="327" r:id="rId32"/>
    <p:sldId id="324" r:id="rId33"/>
    <p:sldId id="351" r:id="rId34"/>
    <p:sldId id="323" r:id="rId35"/>
    <p:sldId id="331" r:id="rId36"/>
    <p:sldId id="337" r:id="rId37"/>
    <p:sldId id="338" r:id="rId38"/>
    <p:sldId id="329" r:id="rId39"/>
    <p:sldId id="321" r:id="rId40"/>
    <p:sldId id="336" r:id="rId41"/>
    <p:sldId id="325" r:id="rId42"/>
    <p:sldId id="335" r:id="rId4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E3A5"/>
    <a:srgbClr val="000000"/>
    <a:srgbClr val="006600"/>
    <a:srgbClr val="0000FF"/>
    <a:srgbClr val="F90101"/>
    <a:srgbClr val="339933"/>
    <a:srgbClr val="0033CC"/>
    <a:srgbClr val="8E6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31" autoAdjust="0"/>
    <p:restoredTop sz="93805" autoAdjust="0"/>
  </p:normalViewPr>
  <p:slideViewPr>
    <p:cSldViewPr>
      <p:cViewPr>
        <p:scale>
          <a:sx n="73" d="100"/>
          <a:sy n="73" d="100"/>
        </p:scale>
        <p:origin x="-1020" y="-6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4" d="100"/>
        <a:sy n="94" d="100"/>
      </p:scale>
      <p:origin x="0" y="58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46693D7-88DF-4F2F-B581-196637C2216A}" type="datetimeFigureOut">
              <a:rPr lang="ru-RU"/>
              <a:pPr>
                <a:defRPr/>
              </a:pPr>
              <a:t>17.11.2019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B15717C-298D-4083-BA6F-E30A1CB35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6.wav"/><Relationship Id="rId7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3.wav"/><Relationship Id="rId7" Type="http://schemas.openxmlformats.org/officeDocument/2006/relationships/audio" Target="../media/audio9.wav"/><Relationship Id="rId12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1.jpeg"/><Relationship Id="rId5" Type="http://schemas.openxmlformats.org/officeDocument/2006/relationships/audio" Target="../media/audio6.wav"/><Relationship Id="rId10" Type="http://schemas.openxmlformats.org/officeDocument/2006/relationships/image" Target="../media/image10.jpeg"/><Relationship Id="rId4" Type="http://schemas.openxmlformats.org/officeDocument/2006/relationships/audio" Target="../media/audio7.wav"/><Relationship Id="rId9" Type="http://schemas.openxmlformats.org/officeDocument/2006/relationships/audio" Target="../media/audio10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7.wav"/><Relationship Id="rId7" Type="http://schemas.openxmlformats.org/officeDocument/2006/relationships/audio" Target="../media/audio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2.wav"/><Relationship Id="rId9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5.wav"/><Relationship Id="rId7" Type="http://schemas.openxmlformats.org/officeDocument/2006/relationships/audio" Target="../media/audio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audio" Target="../media/audio6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8.wav"/><Relationship Id="rId7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8.wav"/><Relationship Id="rId7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7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2.wav"/><Relationship Id="rId9" Type="http://schemas.openxmlformats.org/officeDocument/2006/relationships/image" Target="../media/image1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6.wav"/><Relationship Id="rId4" Type="http://schemas.openxmlformats.org/officeDocument/2006/relationships/audio" Target="../media/audio8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7.wav"/><Relationship Id="rId7" Type="http://schemas.openxmlformats.org/officeDocument/2006/relationships/audio" Target="../media/audio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2.wav"/><Relationship Id="rId9" Type="http://schemas.openxmlformats.org/officeDocument/2006/relationships/image" Target="../media/image1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8.wav"/><Relationship Id="rId7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7.wav"/><Relationship Id="rId4" Type="http://schemas.openxmlformats.org/officeDocument/2006/relationships/audio" Target="../media/audio5.wav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16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5.wav"/><Relationship Id="rId7" Type="http://schemas.openxmlformats.org/officeDocument/2006/relationships/audio" Target="../media/audio7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1.wav"/><Relationship Id="rId9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audio" Target="../media/audio6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Какова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площадь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подошв обуви мальчика, если его масса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48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кг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и он оказывает давление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1,5 кПа?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сотых.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Куб 3"/>
          <p:cNvSpPr/>
          <p:nvPr/>
        </p:nvSpPr>
        <p:spPr>
          <a:xfrm>
            <a:off x="6215106" y="2500307"/>
            <a:ext cx="3071802" cy="357189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Куб 4"/>
          <p:cNvSpPr/>
          <p:nvPr/>
        </p:nvSpPr>
        <p:spPr>
          <a:xfrm>
            <a:off x="8072462" y="1857364"/>
            <a:ext cx="928694" cy="857256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7680350" y="3392484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2"/>
          <p:cNvGrpSpPr>
            <a:grpSpLocks/>
          </p:cNvGrpSpPr>
          <p:nvPr/>
        </p:nvGrpSpPr>
        <p:grpSpPr bwMode="auto">
          <a:xfrm>
            <a:off x="7572396" y="3578370"/>
            <a:ext cx="790581" cy="707886"/>
            <a:chOff x="5643570" y="500042"/>
            <a:chExt cx="790586" cy="707747"/>
          </a:xfrm>
        </p:grpSpPr>
        <p:sp>
          <p:nvSpPr>
            <p:cNvPr id="8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45"/>
          <p:cNvGrpSpPr/>
          <p:nvPr/>
        </p:nvGrpSpPr>
        <p:grpSpPr>
          <a:xfrm>
            <a:off x="3564476" y="2786058"/>
            <a:ext cx="1452900" cy="1136745"/>
            <a:chOff x="3278724" y="1785926"/>
            <a:chExt cx="1452900" cy="1136745"/>
          </a:xfrm>
          <a:solidFill>
            <a:schemeClr val="accent2">
              <a:lumMod val="20000"/>
              <a:lumOff val="80000"/>
            </a:schemeClr>
          </a:solidFill>
        </p:grpSpPr>
        <p:grpSp>
          <p:nvGrpSpPr>
            <p:cNvPr id="7" name="Группа 41"/>
            <p:cNvGrpSpPr/>
            <p:nvPr/>
          </p:nvGrpSpPr>
          <p:grpSpPr>
            <a:xfrm>
              <a:off x="3278724" y="1785926"/>
              <a:ext cx="1452900" cy="1136745"/>
              <a:chOff x="3318032" y="1701217"/>
              <a:chExt cx="1452900" cy="1136745"/>
            </a:xfrm>
            <a:grpFill/>
          </p:grpSpPr>
          <p:sp>
            <p:nvSpPr>
              <p:cNvPr id="16" name="TextBox 15"/>
              <p:cNvSpPr txBox="1">
                <a:spLocks noChangeArrowheads="1"/>
              </p:cNvSpPr>
              <p:nvPr/>
            </p:nvSpPr>
            <p:spPr bwMode="auto">
              <a:xfrm>
                <a:off x="3318032" y="1932993"/>
                <a:ext cx="933026" cy="52322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>
                        <a:lumMod val="20000"/>
                        <a:lumOff val="8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2800" dirty="0" smtClean="0">
                    <a:solidFill>
                      <a:schemeClr val="tx1">
                        <a:lumMod val="20000"/>
                        <a:lumOff val="8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chemeClr val="tx1">
                      <a:lumMod val="20000"/>
                      <a:lumOff val="8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537327" cy="58477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chemeClr val="tx1">
                        <a:lumMod val="20000"/>
                        <a:lumOff val="80000"/>
                      </a:schemeClr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b="1" dirty="0">
                    <a:solidFill>
                      <a:schemeClr val="tx1">
                        <a:lumMod val="20000"/>
                        <a:lumOff val="8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3200" dirty="0">
                  <a:solidFill>
                    <a:schemeClr val="tx1">
                      <a:lumMod val="20000"/>
                      <a:lumOff val="8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5"/>
              <p:cNvSpPr txBox="1">
                <a:spLocks noChangeArrowheads="1"/>
              </p:cNvSpPr>
              <p:nvPr/>
            </p:nvSpPr>
            <p:spPr bwMode="auto">
              <a:xfrm>
                <a:off x="3842238" y="2191631"/>
                <a:ext cx="928694" cy="64633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chemeClr val="tx1">
                        <a:lumMod val="20000"/>
                        <a:lumOff val="8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chemeClr val="tx1">
                        <a:lumMod val="20000"/>
                        <a:lumOff val="8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chemeClr val="tx1">
                        <a:lumMod val="20000"/>
                        <a:lumOff val="8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chemeClr val="tx1">
                      <a:lumMod val="20000"/>
                      <a:lumOff val="8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9" name="Прямая соединительная линия 18"/>
            <p:cNvCxnSpPr/>
            <p:nvPr/>
          </p:nvCxnSpPr>
          <p:spPr bwMode="auto">
            <a:xfrm rot="-300000">
              <a:off x="3857620" y="2314589"/>
              <a:ext cx="571504" cy="42841"/>
            </a:xfrm>
            <a:prstGeom prst="line">
              <a:avLst/>
            </a:prstGeom>
            <a:grpFill/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46"/>
          <p:cNvGrpSpPr/>
          <p:nvPr/>
        </p:nvGrpSpPr>
        <p:grpSpPr>
          <a:xfrm>
            <a:off x="4691718" y="2844225"/>
            <a:ext cx="1325790" cy="1013403"/>
            <a:chOff x="5603664" y="1844093"/>
            <a:chExt cx="1325790" cy="1013403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20" name="TextBox 19"/>
            <p:cNvSpPr txBox="1">
              <a:spLocks noChangeArrowheads="1"/>
            </p:cNvSpPr>
            <p:nvPr/>
          </p:nvSpPr>
          <p:spPr bwMode="auto">
            <a:xfrm>
              <a:off x="5603664" y="2148476"/>
              <a:ext cx="571504" cy="40011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solidFill>
                    <a:schemeClr val="tx1">
                      <a:lumMod val="20000"/>
                      <a:lumOff val="8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chemeClr val="tx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Группа 42"/>
            <p:cNvGrpSpPr/>
            <p:nvPr/>
          </p:nvGrpSpPr>
          <p:grpSpPr>
            <a:xfrm>
              <a:off x="5892061" y="1844093"/>
              <a:ext cx="1037393" cy="1013403"/>
              <a:chOff x="5892061" y="1844093"/>
              <a:chExt cx="1037393" cy="1013403"/>
            </a:xfrm>
            <a:grpFill/>
          </p:grpSpPr>
          <p:sp>
            <p:nvSpPr>
              <p:cNvPr id="21" name="TextBox 10"/>
              <p:cNvSpPr txBox="1">
                <a:spLocks noChangeArrowheads="1"/>
              </p:cNvSpPr>
              <p:nvPr/>
            </p:nvSpPr>
            <p:spPr bwMode="auto">
              <a:xfrm>
                <a:off x="5892061" y="1844093"/>
                <a:ext cx="537327" cy="58477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chemeClr val="tx1">
                        <a:lumMod val="20000"/>
                        <a:lumOff val="80000"/>
                      </a:schemeClr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Р</a:t>
                </a:r>
                <a:endParaRPr lang="ru-RU" sz="3200" dirty="0">
                  <a:solidFill>
                    <a:schemeClr val="tx1">
                      <a:lumMod val="20000"/>
                      <a:lumOff val="8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TextBox 15"/>
              <p:cNvSpPr txBox="1">
                <a:spLocks noChangeArrowheads="1"/>
              </p:cNvSpPr>
              <p:nvPr/>
            </p:nvSpPr>
            <p:spPr bwMode="auto">
              <a:xfrm>
                <a:off x="6000760" y="2272721"/>
                <a:ext cx="928694" cy="58477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chemeClr val="tx1">
                        <a:lumMod val="20000"/>
                        <a:lumOff val="8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chemeClr val="tx1">
                        <a:lumMod val="20000"/>
                        <a:lumOff val="8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chemeClr val="tx1">
                        <a:lumMod val="20000"/>
                        <a:lumOff val="8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chemeClr val="tx1">
                      <a:lumMod val="20000"/>
                      <a:lumOff val="8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3" name="Прямая соединительная линия 22"/>
              <p:cNvCxnSpPr/>
              <p:nvPr/>
            </p:nvCxnSpPr>
            <p:spPr bwMode="auto">
              <a:xfrm rot="120000" flipV="1">
                <a:off x="5929635" y="2368101"/>
                <a:ext cx="612000" cy="28596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" name="Группа 48"/>
          <p:cNvGrpSpPr/>
          <p:nvPr/>
        </p:nvGrpSpPr>
        <p:grpSpPr>
          <a:xfrm>
            <a:off x="5588880" y="2857496"/>
            <a:ext cx="1214446" cy="1026674"/>
            <a:chOff x="6786578" y="1701217"/>
            <a:chExt cx="1214446" cy="1026674"/>
          </a:xfrm>
          <a:solidFill>
            <a:schemeClr val="accent2">
              <a:lumMod val="20000"/>
              <a:lumOff val="80000"/>
            </a:schemeClr>
          </a:solidFill>
        </p:grpSpPr>
        <p:grpSp>
          <p:nvGrpSpPr>
            <p:cNvPr id="13" name="Группа 47"/>
            <p:cNvGrpSpPr/>
            <p:nvPr/>
          </p:nvGrpSpPr>
          <p:grpSpPr>
            <a:xfrm>
              <a:off x="7126858" y="1701217"/>
              <a:ext cx="874166" cy="1026674"/>
              <a:chOff x="7000892" y="1701217"/>
              <a:chExt cx="874166" cy="1026674"/>
            </a:xfrm>
            <a:grpFill/>
          </p:grpSpPr>
          <p:sp>
            <p:nvSpPr>
              <p:cNvPr id="24" name="TextBox 10"/>
              <p:cNvSpPr txBox="1">
                <a:spLocks noChangeArrowheads="1"/>
              </p:cNvSpPr>
              <p:nvPr/>
            </p:nvSpPr>
            <p:spPr bwMode="auto">
              <a:xfrm>
                <a:off x="7143768" y="1701217"/>
                <a:ext cx="731290" cy="58477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>
                        <a:lumMod val="20000"/>
                        <a:lumOff val="80000"/>
                      </a:schemeClr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mg</a:t>
                </a:r>
                <a:endParaRPr lang="ru-RU" sz="3200" dirty="0">
                  <a:solidFill>
                    <a:schemeClr val="tx1">
                      <a:lumMod val="20000"/>
                      <a:lumOff val="8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5" name="Прямая соединительная линия 24"/>
              <p:cNvCxnSpPr/>
              <p:nvPr/>
            </p:nvCxnSpPr>
            <p:spPr bwMode="auto">
              <a:xfrm rot="120000" flipV="1">
                <a:off x="7000892" y="2214554"/>
                <a:ext cx="648000" cy="28596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Box 15"/>
              <p:cNvSpPr txBox="1">
                <a:spLocks noChangeArrowheads="1"/>
              </p:cNvSpPr>
              <p:nvPr/>
            </p:nvSpPr>
            <p:spPr bwMode="auto">
              <a:xfrm>
                <a:off x="7143768" y="2143116"/>
                <a:ext cx="714380" cy="58477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chemeClr val="tx1">
                        <a:lumMod val="20000"/>
                        <a:lumOff val="8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chemeClr val="tx1">
                        <a:lumMod val="20000"/>
                        <a:lumOff val="8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chemeClr val="tx1">
                        <a:lumMod val="20000"/>
                        <a:lumOff val="8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chemeClr val="tx1">
                      <a:lumMod val="20000"/>
                      <a:lumOff val="8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8" name="TextBox 27"/>
            <p:cNvSpPr txBox="1">
              <a:spLocks noChangeArrowheads="1"/>
            </p:cNvSpPr>
            <p:nvPr/>
          </p:nvSpPr>
          <p:spPr bwMode="auto">
            <a:xfrm>
              <a:off x="6786578" y="2000240"/>
              <a:ext cx="571504" cy="40011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solidFill>
                    <a:schemeClr val="tx1">
                      <a:lumMod val="20000"/>
                      <a:lumOff val="8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chemeClr val="tx1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Группа 51"/>
          <p:cNvGrpSpPr/>
          <p:nvPr/>
        </p:nvGrpSpPr>
        <p:grpSpPr>
          <a:xfrm>
            <a:off x="4857752" y="3714752"/>
            <a:ext cx="1622612" cy="1023084"/>
            <a:chOff x="3571868" y="3189564"/>
            <a:chExt cx="1622612" cy="1076930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29" name="TextBox 15"/>
            <p:cNvSpPr txBox="1">
              <a:spLocks noChangeArrowheads="1"/>
            </p:cNvSpPr>
            <p:nvPr/>
          </p:nvSpPr>
          <p:spPr bwMode="auto">
            <a:xfrm>
              <a:off x="3571868" y="3500438"/>
              <a:ext cx="928694" cy="61555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chemeClr val="tx1">
                      <a:lumMod val="40000"/>
                      <a:lumOff val="6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chemeClr val="tx1">
                      <a:lumMod val="40000"/>
                      <a:lumOff val="6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dirty="0" smtClean="0">
                  <a:solidFill>
                    <a:schemeClr val="tx1">
                      <a:lumMod val="40000"/>
                      <a:lumOff val="6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chemeClr val="tx1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>
              <a:spLocks noChangeArrowheads="1"/>
            </p:cNvSpPr>
            <p:nvPr/>
          </p:nvSpPr>
          <p:spPr bwMode="auto">
            <a:xfrm>
              <a:off x="3978320" y="3445748"/>
              <a:ext cx="571504" cy="80993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400" dirty="0" smtClean="0">
                  <a:solidFill>
                    <a:schemeClr val="tx1">
                      <a:lumMod val="40000"/>
                      <a:lumOff val="6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chemeClr val="tx1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 bwMode="auto">
            <a:xfrm rot="60000" flipV="1">
              <a:off x="4438480" y="3787172"/>
              <a:ext cx="756000" cy="28596"/>
            </a:xfrm>
            <a:prstGeom prst="line">
              <a:avLst/>
            </a:prstGeom>
            <a:grpFill/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>
              <a:spLocks noChangeArrowheads="1"/>
            </p:cNvSpPr>
            <p:nvPr/>
          </p:nvSpPr>
          <p:spPr bwMode="auto">
            <a:xfrm>
              <a:off x="4572000" y="3715736"/>
              <a:ext cx="517796" cy="55075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chemeClr val="tx1">
                      <a:lumMod val="40000"/>
                      <a:lumOff val="6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endParaRPr lang="ru-RU" sz="2800" dirty="0">
                <a:solidFill>
                  <a:schemeClr val="tx1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10"/>
            <p:cNvSpPr txBox="1">
              <a:spLocks noChangeArrowheads="1"/>
            </p:cNvSpPr>
            <p:nvPr/>
          </p:nvSpPr>
          <p:spPr bwMode="auto">
            <a:xfrm>
              <a:off x="4429124" y="3189564"/>
              <a:ext cx="731290" cy="61555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chemeClr val="tx1">
                      <a:lumMod val="40000"/>
                      <a:lumOff val="60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mg</a:t>
              </a:r>
              <a:endParaRPr lang="ru-RU" sz="3200" dirty="0">
                <a:solidFill>
                  <a:schemeClr val="tx1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Группа 53"/>
          <p:cNvGrpSpPr/>
          <p:nvPr/>
        </p:nvGrpSpPr>
        <p:grpSpPr>
          <a:xfrm>
            <a:off x="5563758" y="4714884"/>
            <a:ext cx="3365960" cy="896780"/>
            <a:chOff x="5563758" y="4714884"/>
            <a:chExt cx="3365960" cy="896780"/>
          </a:xfrm>
          <a:solidFill>
            <a:schemeClr val="bg2"/>
          </a:solidFill>
        </p:grpSpPr>
        <p:grpSp>
          <p:nvGrpSpPr>
            <p:cNvPr id="27" name="Группа 49"/>
            <p:cNvGrpSpPr/>
            <p:nvPr/>
          </p:nvGrpSpPr>
          <p:grpSpPr>
            <a:xfrm>
              <a:off x="5924168" y="4714884"/>
              <a:ext cx="1925606" cy="896780"/>
              <a:chOff x="5715008" y="3425004"/>
              <a:chExt cx="1925606" cy="896780"/>
            </a:xfrm>
            <a:grpFill/>
          </p:grpSpPr>
          <p:sp>
            <p:nvSpPr>
              <p:cNvPr id="34" name="TextBox 33"/>
              <p:cNvSpPr txBox="1">
                <a:spLocks noChangeArrowheads="1"/>
              </p:cNvSpPr>
              <p:nvPr/>
            </p:nvSpPr>
            <p:spPr bwMode="auto">
              <a:xfrm>
                <a:off x="5715008" y="3500438"/>
                <a:ext cx="571504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4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dirty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Box 10"/>
              <p:cNvSpPr txBox="1">
                <a:spLocks noChangeArrowheads="1"/>
              </p:cNvSpPr>
              <p:nvPr/>
            </p:nvSpPr>
            <p:spPr bwMode="auto">
              <a:xfrm>
                <a:off x="6080572" y="3425004"/>
                <a:ext cx="1560042" cy="40011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48кг9,8Н/кг</a:t>
                </a:r>
                <a:endParaRPr lang="ru-RU" sz="2000" dirty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7" name="Прямая соединительная линия 36"/>
              <p:cNvCxnSpPr/>
              <p:nvPr/>
            </p:nvCxnSpPr>
            <p:spPr bwMode="auto">
              <a:xfrm rot="60000" flipV="1">
                <a:off x="6224660" y="3857628"/>
                <a:ext cx="990546" cy="44362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Box 37"/>
              <p:cNvSpPr txBox="1">
                <a:spLocks noChangeArrowheads="1"/>
              </p:cNvSpPr>
              <p:nvPr/>
            </p:nvSpPr>
            <p:spPr bwMode="auto">
              <a:xfrm>
                <a:off x="6127870" y="3921674"/>
                <a:ext cx="1357322" cy="40011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1500Н/м</a:t>
                </a:r>
                <a:r>
                  <a:rPr lang="ru-RU" sz="2000" b="1" baseline="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000" dirty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1" name="Группа 50"/>
            <p:cNvGrpSpPr/>
            <p:nvPr/>
          </p:nvGrpSpPr>
          <p:grpSpPr>
            <a:xfrm>
              <a:off x="7429520" y="4786322"/>
              <a:ext cx="1500198" cy="769441"/>
              <a:chOff x="4714876" y="4714884"/>
              <a:chExt cx="1500198" cy="769441"/>
            </a:xfrm>
            <a:grpFill/>
          </p:grpSpPr>
          <p:sp>
            <p:nvSpPr>
              <p:cNvPr id="39" name="TextBox 38"/>
              <p:cNvSpPr txBox="1">
                <a:spLocks noChangeArrowheads="1"/>
              </p:cNvSpPr>
              <p:nvPr/>
            </p:nvSpPr>
            <p:spPr bwMode="auto">
              <a:xfrm>
                <a:off x="4714876" y="4714884"/>
                <a:ext cx="571504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4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dirty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Box 39"/>
              <p:cNvSpPr txBox="1">
                <a:spLocks noChangeArrowheads="1"/>
              </p:cNvSpPr>
              <p:nvPr/>
            </p:nvSpPr>
            <p:spPr bwMode="auto">
              <a:xfrm>
                <a:off x="5143504" y="4886278"/>
                <a:ext cx="1071570" cy="40011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0,30м</a:t>
                </a:r>
                <a:r>
                  <a:rPr lang="ru-RU" sz="2000" b="1" baseline="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000" dirty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3" name="TextBox 15"/>
            <p:cNvSpPr txBox="1">
              <a:spLocks noChangeArrowheads="1"/>
            </p:cNvSpPr>
            <p:nvPr/>
          </p:nvSpPr>
          <p:spPr bwMode="auto">
            <a:xfrm>
              <a:off x="5563758" y="4873526"/>
              <a:ext cx="928694" cy="5847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chemeClr val="bg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-32" y="1571612"/>
            <a:ext cx="3500462" cy="32342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=48кг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ru-RU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sym typeface="Symbol" pitchFamily="18" charset="2"/>
              </a:rPr>
              <a:t> =</a:t>
            </a:r>
            <a:r>
              <a:rPr lang="en-US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28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sym typeface="Symbol" pitchFamily="18" charset="2"/>
              </a:rPr>
              <a:t>,5</a:t>
            </a:r>
            <a:r>
              <a:rPr lang="ru-RU" sz="36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кПа</a:t>
            </a:r>
          </a:p>
          <a:p>
            <a:pPr lvl="0">
              <a:lnSpc>
                <a:spcPts val="3500"/>
              </a:lnSpc>
            </a:pPr>
            <a:r>
              <a:rPr lang="en-US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</a:t>
            </a:r>
            <a:r>
              <a:rPr lang="ru-RU" sz="40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2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err="1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</a:t>
            </a:r>
            <a:r>
              <a:rPr lang="ru-RU" sz="40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2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3200" b="1" dirty="0" err="1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sym typeface="Symbol" pitchFamily="18" charset="2"/>
              </a:rPr>
              <a:t>ст</a:t>
            </a:r>
            <a:r>
              <a:rPr lang="ru-RU" sz="4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sym typeface="Symbol" pitchFamily="18" charset="2"/>
              </a:rPr>
              <a:t> =</a:t>
            </a:r>
            <a:r>
              <a:rPr lang="ru-RU" sz="40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sym typeface="Symbol" pitchFamily="18" charset="2"/>
              </a:rPr>
              <a:t>2,5</a:t>
            </a:r>
            <a:r>
              <a:rPr lang="ru-RU" sz="48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4000" b="1" baseline="300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endParaRPr lang="ru-RU" b="1" baseline="30000" dirty="0" smtClean="0">
              <a:solidFill>
                <a:schemeClr val="tx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S   </a:t>
            </a:r>
            <a:r>
              <a:rPr lang="ru-RU" sz="40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chemeClr val="tx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Группа 68"/>
          <p:cNvGrpSpPr/>
          <p:nvPr/>
        </p:nvGrpSpPr>
        <p:grpSpPr>
          <a:xfrm>
            <a:off x="357158" y="1571612"/>
            <a:ext cx="3144860" cy="3060000"/>
            <a:chOff x="928662" y="1571612"/>
            <a:chExt cx="2573356" cy="3060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0" name="Прямая со стрелкой 69"/>
          <p:cNvCxnSpPr/>
          <p:nvPr/>
        </p:nvCxnSpPr>
        <p:spPr>
          <a:xfrm rot="5400000">
            <a:off x="7886290" y="2892418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rot="5400000">
            <a:off x="7903038" y="1779960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Группа 22"/>
          <p:cNvGrpSpPr>
            <a:grpSpLocks/>
          </p:cNvGrpSpPr>
          <p:nvPr/>
        </p:nvGrpSpPr>
        <p:grpSpPr bwMode="auto">
          <a:xfrm>
            <a:off x="8572528" y="3000372"/>
            <a:ext cx="928694" cy="707886"/>
            <a:chOff x="5643564" y="500042"/>
            <a:chExt cx="928699" cy="707747"/>
          </a:xfrm>
        </p:grpSpPr>
        <p:sp>
          <p:nvSpPr>
            <p:cNvPr id="73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74" name="Прямая со стрелкой 73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Группа 22"/>
          <p:cNvGrpSpPr>
            <a:grpSpLocks/>
          </p:cNvGrpSpPr>
          <p:nvPr/>
        </p:nvGrpSpPr>
        <p:grpSpPr bwMode="auto">
          <a:xfrm>
            <a:off x="8643966" y="1071546"/>
            <a:ext cx="790581" cy="707886"/>
            <a:chOff x="5643570" y="500042"/>
            <a:chExt cx="790586" cy="707747"/>
          </a:xfrm>
        </p:grpSpPr>
        <p:sp>
          <p:nvSpPr>
            <p:cNvPr id="76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Прямоугольник 77"/>
          <p:cNvSpPr/>
          <p:nvPr/>
        </p:nvSpPr>
        <p:spPr>
          <a:xfrm>
            <a:off x="3571868" y="1604130"/>
            <a:ext cx="2957989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Давление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–это… 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3500430" y="2048524"/>
            <a:ext cx="4283096" cy="523220"/>
          </a:xfrm>
          <a:prstGeom prst="rect">
            <a:avLst/>
          </a:prstGeom>
          <a:solidFill>
            <a:schemeClr val="accent3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Т.к. тело в равновесии… 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2786050" y="4071942"/>
            <a:ext cx="221887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Выразим ….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500034" y="4929198"/>
            <a:ext cx="53516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подставим численные значения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664772"/>
            <a:ext cx="9144000" cy="119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Ответ: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9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площадь </a:t>
            </a:r>
            <a:r>
              <a:rPr lang="ru-RU" sz="3200" b="1" dirty="0" smtClean="0">
                <a:solidFill>
                  <a:schemeClr val="bg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опоры мальчика составляет 0,30м</a:t>
            </a:r>
            <a:r>
              <a:rPr lang="ru-RU" sz="3200" b="1" baseline="30000" dirty="0" smtClean="0">
                <a:solidFill>
                  <a:schemeClr val="bg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bg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что соответствует 300 см</a:t>
            </a:r>
            <a:r>
              <a:rPr lang="ru-RU" sz="3200" b="1" baseline="30000" dirty="0" smtClean="0">
                <a:solidFill>
                  <a:schemeClr val="bg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bg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solidFill>
                <a:schemeClr val="bg2">
                  <a:lumMod val="9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0" y="0"/>
            <a:ext cx="14260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шаблон</a:t>
            </a:r>
            <a:endParaRPr lang="ru-RU" sz="28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3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3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3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3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3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3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3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3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3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6" dur="3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7" dur="3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3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5" grpId="0" animBg="1"/>
      <p:bldP spid="78" grpId="0" animBg="1"/>
      <p:bldP spid="79" grpId="0" animBg="1"/>
      <p:bldP spid="80" grpId="0" animBg="1"/>
      <p:bldP spid="81" grpId="0"/>
      <p:bldP spid="82" grpId="0"/>
      <p:bldP spid="6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7-1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Парашютист спускается равномерно со скоростью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12 м/с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Его вес равен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900 Н.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Какова его масса? Ответ запишите 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кг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точностью до целых.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10"/>
          <p:cNvSpPr txBox="1">
            <a:spLocks noChangeArrowheads="1"/>
          </p:cNvSpPr>
          <p:nvPr/>
        </p:nvSpPr>
        <p:spPr bwMode="auto">
          <a:xfrm>
            <a:off x="2526968" y="2846768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241348" y="2989644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3714744" y="2759799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857752" y="2974113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1285860"/>
            <a:ext cx="91440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 равномерном движении вес тела по величине равен силе тяжести!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5214942" y="2928934"/>
            <a:ext cx="174118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900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2714612" y="3786190"/>
            <a:ext cx="126509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3929058" y="3929066"/>
            <a:ext cx="2048959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91,3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кг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Куб 11"/>
          <p:cNvSpPr/>
          <p:nvPr/>
        </p:nvSpPr>
        <p:spPr>
          <a:xfrm>
            <a:off x="6357982" y="4357695"/>
            <a:ext cx="3071802" cy="357189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Куб 12"/>
          <p:cNvSpPr/>
          <p:nvPr/>
        </p:nvSpPr>
        <p:spPr>
          <a:xfrm>
            <a:off x="7572396" y="3714752"/>
            <a:ext cx="928694" cy="857256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7180284" y="5249872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2"/>
          <p:cNvGrpSpPr>
            <a:grpSpLocks/>
          </p:cNvGrpSpPr>
          <p:nvPr/>
        </p:nvGrpSpPr>
        <p:grpSpPr bwMode="auto">
          <a:xfrm>
            <a:off x="7072330" y="5435758"/>
            <a:ext cx="790581" cy="707886"/>
            <a:chOff x="5643570" y="500042"/>
            <a:chExt cx="790586" cy="707747"/>
          </a:xfrm>
        </p:grpSpPr>
        <p:sp>
          <p:nvSpPr>
            <p:cNvPr id="16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 стрелкой 17"/>
          <p:cNvCxnSpPr/>
          <p:nvPr/>
        </p:nvCxnSpPr>
        <p:spPr>
          <a:xfrm rot="5400000">
            <a:off x="7402972" y="3637348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22"/>
          <p:cNvGrpSpPr>
            <a:grpSpLocks/>
          </p:cNvGrpSpPr>
          <p:nvPr/>
        </p:nvGrpSpPr>
        <p:grpSpPr bwMode="auto">
          <a:xfrm>
            <a:off x="8072462" y="4857760"/>
            <a:ext cx="928694" cy="707886"/>
            <a:chOff x="5643564" y="500042"/>
            <a:chExt cx="928699" cy="707747"/>
          </a:xfrm>
        </p:grpSpPr>
        <p:sp>
          <p:nvSpPr>
            <p:cNvPr id="20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22"/>
          <p:cNvGrpSpPr>
            <a:grpSpLocks/>
          </p:cNvGrpSpPr>
          <p:nvPr/>
        </p:nvGrpSpPr>
        <p:grpSpPr bwMode="auto">
          <a:xfrm>
            <a:off x="8143900" y="2928934"/>
            <a:ext cx="790581" cy="707886"/>
            <a:chOff x="5643570" y="500042"/>
            <a:chExt cx="790586" cy="707747"/>
          </a:xfrm>
        </p:grpSpPr>
        <p:sp>
          <p:nvSpPr>
            <p:cNvPr id="23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Прямоугольник 24"/>
          <p:cNvSpPr/>
          <p:nvPr/>
        </p:nvSpPr>
        <p:spPr>
          <a:xfrm>
            <a:off x="142844" y="2571744"/>
            <a:ext cx="2500330" cy="1887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=?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=900Н</a:t>
            </a: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=9,8Н/кг</a:t>
            </a:r>
            <a:endParaRPr lang="ru-RU" sz="3600" b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1358084" y="3499645"/>
            <a:ext cx="2143139" cy="1586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0" y="5664772"/>
            <a:ext cx="9144000" cy="119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масса парашютиста, т.е. его инертность составит 91,3кг 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6429388" y="6429396"/>
            <a:ext cx="2714612" cy="4286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№ 12, стр.37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3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 animBg="1"/>
      <p:bldP spid="12" grpId="0" animBg="1"/>
      <p:bldP spid="13" grpId="0" animBg="1"/>
      <p:bldP spid="25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0" y="12"/>
            <a:ext cx="9144000" cy="207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7-4.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Вес и сила тяжести, действующая на человека, если он выпьет стакан воды вместимостью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0,3 л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увеличатся соответственно на...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десятых.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285720" y="3389814"/>
            <a:ext cx="1727906" cy="1270009"/>
            <a:chOff x="7200" y="7056"/>
            <a:chExt cx="1296" cy="720"/>
          </a:xfrm>
        </p:grpSpPr>
        <p:sp>
          <p:nvSpPr>
            <p:cNvPr id="4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34"/>
            <p:cNvSpPr>
              <a:spLocks noChangeShapeType="1"/>
            </p:cNvSpPr>
            <p:nvPr/>
          </p:nvSpPr>
          <p:spPr bwMode="auto">
            <a:xfrm>
              <a:off x="7867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35"/>
            <p:cNvSpPr>
              <a:spLocks noChangeShapeType="1"/>
            </p:cNvSpPr>
            <p:nvPr/>
          </p:nvSpPr>
          <p:spPr bwMode="auto">
            <a:xfrm>
              <a:off x="7789" y="7344"/>
              <a:ext cx="0" cy="4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36"/>
            <p:cNvSpPr>
              <a:spLocks noChangeShapeType="1"/>
            </p:cNvSpPr>
            <p:nvPr/>
          </p:nvSpPr>
          <p:spPr bwMode="auto">
            <a:xfrm>
              <a:off x="7200" y="7344"/>
              <a:ext cx="12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40"/>
            <p:cNvSpPr>
              <a:spLocks noChangeShapeType="1"/>
            </p:cNvSpPr>
            <p:nvPr/>
          </p:nvSpPr>
          <p:spPr bwMode="auto">
            <a:xfrm>
              <a:off x="7361" y="7574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726384" y="4527716"/>
            <a:ext cx="2059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1917" y="4211429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2662447" y="4627915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376827" y="4771026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0"/>
          <p:cNvSpPr txBox="1">
            <a:spLocks noChangeArrowheads="1"/>
          </p:cNvSpPr>
          <p:nvPr/>
        </p:nvSpPr>
        <p:spPr bwMode="auto">
          <a:xfrm>
            <a:off x="3876893" y="4540946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86512" y="1928802"/>
            <a:ext cx="114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00992" y="1857364"/>
            <a:ext cx="928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86612" y="1857364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85918" y="2643182"/>
            <a:ext cx="114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86050" y="2714620"/>
            <a:ext cx="30003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48974" y="2698854"/>
            <a:ext cx="27703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43702" y="3270358"/>
            <a:ext cx="7143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86644" y="3286124"/>
            <a:ext cx="1571636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019901" y="4771026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10"/>
          <p:cNvSpPr txBox="1">
            <a:spLocks noChangeArrowheads="1"/>
          </p:cNvSpPr>
          <p:nvPr/>
        </p:nvSpPr>
        <p:spPr bwMode="auto">
          <a:xfrm>
            <a:off x="5416997" y="4708709"/>
            <a:ext cx="193835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0,3кг</a:t>
            </a:r>
            <a:r>
              <a:rPr lang="ru-RU" sz="4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10"/>
          <p:cNvSpPr txBox="1">
            <a:spLocks noChangeArrowheads="1"/>
          </p:cNvSpPr>
          <p:nvPr/>
        </p:nvSpPr>
        <p:spPr bwMode="auto">
          <a:xfrm>
            <a:off x="7147275" y="4732102"/>
            <a:ext cx="206819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Н/кг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500958" y="5357826"/>
            <a:ext cx="1285884" cy="76944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=3Н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rot="5400000">
            <a:off x="741067" y="3179593"/>
            <a:ext cx="900000" cy="1587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2"/>
          <p:cNvGrpSpPr>
            <a:grpSpLocks/>
          </p:cNvGrpSpPr>
          <p:nvPr/>
        </p:nvGrpSpPr>
        <p:grpSpPr bwMode="auto">
          <a:xfrm>
            <a:off x="352381" y="2214554"/>
            <a:ext cx="576266" cy="707886"/>
            <a:chOff x="5995956" y="500042"/>
            <a:chExt cx="576270" cy="707747"/>
          </a:xfrm>
        </p:grpSpPr>
        <p:sp>
          <p:nvSpPr>
            <p:cNvPr id="34" name="TextBox 23"/>
            <p:cNvSpPr txBox="1">
              <a:spLocks noChangeArrowheads="1"/>
            </p:cNvSpPr>
            <p:nvPr/>
          </p:nvSpPr>
          <p:spPr bwMode="auto">
            <a:xfrm>
              <a:off x="5995956" y="500042"/>
              <a:ext cx="576270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6096315" y="555703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22"/>
          <p:cNvGrpSpPr>
            <a:grpSpLocks/>
          </p:cNvGrpSpPr>
          <p:nvPr/>
        </p:nvGrpSpPr>
        <p:grpSpPr bwMode="auto">
          <a:xfrm>
            <a:off x="1214414" y="4071942"/>
            <a:ext cx="928694" cy="707886"/>
            <a:chOff x="5643564" y="500042"/>
            <a:chExt cx="928699" cy="707747"/>
          </a:xfrm>
        </p:grpSpPr>
        <p:sp>
          <p:nvSpPr>
            <p:cNvPr id="33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37" name="Прямая со стрелкой 36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1857356" y="2000240"/>
            <a:ext cx="4357718" cy="6429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1. Найду массу воды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2"/>
          <p:cNvSpPr txBox="1">
            <a:spLocks noChangeArrowheads="1"/>
          </p:cNvSpPr>
          <p:nvPr/>
        </p:nvSpPr>
        <p:spPr bwMode="auto">
          <a:xfrm>
            <a:off x="2214546" y="4000504"/>
            <a:ext cx="6929454" cy="6429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Найду вес и силу тяжести  воды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0" y="5715016"/>
            <a:ext cx="6572264" cy="114298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вес и сила тяжести человека увеличится 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3Н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6357982" y="6286520"/>
            <a:ext cx="2786018" cy="57148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ДЗ 7-2, стр.19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4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4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4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4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4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4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4" dur="4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5" dur="4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4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 animBg="1"/>
      <p:bldP spid="27" grpId="0"/>
      <p:bldP spid="28" grpId="0"/>
      <p:bldP spid="29" grpId="0"/>
      <p:bldP spid="30" grpId="0" animBg="1"/>
      <p:bldP spid="38" grpId="0" animBg="1"/>
      <p:bldP spid="39" grpId="0" animBg="1"/>
      <p:bldP spid="4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7-5.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Сколько весит кирпич, если его длина 20 см, ширина 10 см, высота 5 см?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57817" y="1159361"/>
            <a:ext cx="11430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5074" y="1071546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а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-71470" y="1142984"/>
            <a:ext cx="5286412" cy="100013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1. Найду объём кирпича из законов геометрии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86446" y="2428868"/>
            <a:ext cx="114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00926" y="2357430"/>
            <a:ext cx="928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86546" y="2357430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388" y="1643050"/>
            <a:ext cx="27146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0" y="2071678"/>
            <a:ext cx="5786446" cy="121444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массу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кирпича зная его плотность  2,1г/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3286124"/>
            <a:ext cx="114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0100" y="3214686"/>
            <a:ext cx="55721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2,1г/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43504" y="3286124"/>
            <a:ext cx="4000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21000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=21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0" y="4000504"/>
            <a:ext cx="7143768" cy="121444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3.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Найду силу тяжести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кирпича на Земле и его вес в равновесии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71406" y="4955457"/>
            <a:ext cx="1571636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0"/>
          <p:cNvSpPr txBox="1">
            <a:spLocks noChangeArrowheads="1"/>
          </p:cNvSpPr>
          <p:nvPr/>
        </p:nvSpPr>
        <p:spPr bwMode="auto">
          <a:xfrm>
            <a:off x="4643438" y="4929198"/>
            <a:ext cx="2500330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20,58Н</a:t>
            </a:r>
            <a:endParaRPr lang="ru-RU" sz="4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7000892" y="5073791"/>
            <a:ext cx="1727906" cy="1270009"/>
            <a:chOff x="7200" y="7056"/>
            <a:chExt cx="1296" cy="720"/>
          </a:xfrm>
        </p:grpSpPr>
        <p:sp>
          <p:nvSpPr>
            <p:cNvPr id="20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34"/>
            <p:cNvSpPr>
              <a:spLocks noChangeShapeType="1"/>
            </p:cNvSpPr>
            <p:nvPr/>
          </p:nvSpPr>
          <p:spPr bwMode="auto">
            <a:xfrm>
              <a:off x="7867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35"/>
            <p:cNvSpPr>
              <a:spLocks noChangeShapeType="1"/>
            </p:cNvSpPr>
            <p:nvPr/>
          </p:nvSpPr>
          <p:spPr bwMode="auto">
            <a:xfrm>
              <a:off x="7789" y="7344"/>
              <a:ext cx="0" cy="4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36"/>
            <p:cNvSpPr>
              <a:spLocks noChangeShapeType="1"/>
            </p:cNvSpPr>
            <p:nvPr/>
          </p:nvSpPr>
          <p:spPr bwMode="auto">
            <a:xfrm>
              <a:off x="7200" y="7344"/>
              <a:ext cx="12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40"/>
            <p:cNvSpPr>
              <a:spLocks noChangeShapeType="1"/>
            </p:cNvSpPr>
            <p:nvPr/>
          </p:nvSpPr>
          <p:spPr bwMode="auto">
            <a:xfrm>
              <a:off x="7361" y="7460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7215206" y="6211693"/>
            <a:ext cx="2059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143768" y="5699250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rot="5400000">
            <a:off x="7456239" y="4863570"/>
            <a:ext cx="900000" cy="1587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7311914" y="4078436"/>
            <a:ext cx="576266" cy="707886"/>
            <a:chOff x="5995956" y="500042"/>
            <a:chExt cx="576270" cy="707747"/>
          </a:xfrm>
        </p:grpSpPr>
        <p:sp>
          <p:nvSpPr>
            <p:cNvPr id="29" name="TextBox 23"/>
            <p:cNvSpPr txBox="1">
              <a:spLocks noChangeArrowheads="1"/>
            </p:cNvSpPr>
            <p:nvPr/>
          </p:nvSpPr>
          <p:spPr bwMode="auto">
            <a:xfrm>
              <a:off x="5995956" y="500042"/>
              <a:ext cx="576270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6096315" y="555703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22"/>
          <p:cNvGrpSpPr>
            <a:grpSpLocks/>
          </p:cNvGrpSpPr>
          <p:nvPr/>
        </p:nvGrpSpPr>
        <p:grpSpPr bwMode="auto">
          <a:xfrm>
            <a:off x="7786710" y="5929330"/>
            <a:ext cx="928694" cy="707886"/>
            <a:chOff x="5643564" y="500042"/>
            <a:chExt cx="928699" cy="707747"/>
          </a:xfrm>
        </p:grpSpPr>
        <p:sp>
          <p:nvSpPr>
            <p:cNvPr id="32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5984993" y="720118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0" y="5643578"/>
            <a:ext cx="7143768" cy="71435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 данный кирпич весит почти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20,9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 </a:t>
            </a:r>
          </a:p>
        </p:txBody>
      </p:sp>
      <p:sp>
        <p:nvSpPr>
          <p:cNvPr id="35" name="TextBox 10"/>
          <p:cNvSpPr txBox="1">
            <a:spLocks noChangeArrowheads="1"/>
          </p:cNvSpPr>
          <p:nvPr/>
        </p:nvSpPr>
        <p:spPr bwMode="auto">
          <a:xfrm>
            <a:off x="1357290" y="4955457"/>
            <a:ext cx="3357586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2,1кг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9,8Н/</a:t>
            </a:r>
            <a:r>
              <a:rPr lang="ru-RU" sz="4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кг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0" y="6286520"/>
            <a:ext cx="3143240" cy="584775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ДЗ 7-2, стр.19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8072430" y="4143380"/>
            <a:ext cx="928726" cy="50006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20,6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 </a:t>
            </a:r>
          </a:p>
        </p:txBody>
      </p: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8072462" y="5555392"/>
            <a:ext cx="1055772" cy="50006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20,6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Н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4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4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4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 animBg="1"/>
      <p:bldP spid="8" grpId="0"/>
      <p:bldP spid="9" grpId="0"/>
      <p:bldP spid="10" grpId="0"/>
      <p:bldP spid="11" grpId="0"/>
      <p:bldP spid="12" grpId="0" animBg="1"/>
      <p:bldP spid="13" grpId="0"/>
      <p:bldP spid="14" grpId="0"/>
      <p:bldP spid="15" grpId="0"/>
      <p:bldP spid="16" grpId="0" animBg="1"/>
      <p:bldP spid="17" grpId="0" animBg="1"/>
      <p:bldP spid="18" grpId="0" animBg="1"/>
      <p:bldP spid="25" grpId="0"/>
      <p:bldP spid="26" grpId="0"/>
      <p:bldP spid="34" grpId="0" animBg="1"/>
      <p:bldP spid="35" grpId="0" animBg="1"/>
      <p:bldP spid="37" grpId="0" animBg="1"/>
      <p:bldP spid="3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71538" y="0"/>
            <a:ext cx="60721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Лабораторная работа № 6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357298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пружина на колодке, линейка, набор грузов по 1Н,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500430" y="2000240"/>
            <a:ext cx="30003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работы:</a:t>
            </a:r>
            <a:endParaRPr kumimoji="0" lang="ru-RU" sz="3600" b="0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500042"/>
            <a:ext cx="90011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/>
                <a:ea typeface="Times New Roman"/>
              </a:rPr>
              <a:t>Градуирование пружины. 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Измерение веса тел. Измерение жесткости пружины.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283968" y="6396335"/>
            <a:ext cx="486003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Стр. 13///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стр. 30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Скругленный прямоугольник 98"/>
          <p:cNvSpPr/>
          <p:nvPr/>
        </p:nvSpPr>
        <p:spPr>
          <a:xfrm>
            <a:off x="1285852" y="2143116"/>
            <a:ext cx="2357454" cy="1071570"/>
          </a:xfrm>
          <a:prstGeom prst="roundRect">
            <a:avLst/>
          </a:prstGeom>
          <a:solidFill>
            <a:srgbClr val="F9E3A5">
              <a:alpha val="6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 стрелкой 2"/>
          <p:cNvCxnSpPr/>
          <p:nvPr/>
        </p:nvCxnSpPr>
        <p:spPr>
          <a:xfrm rot="16200000" flipV="1">
            <a:off x="4270003" y="897593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3"/>
          <p:cNvGrpSpPr/>
          <p:nvPr/>
        </p:nvGrpSpPr>
        <p:grpSpPr>
          <a:xfrm>
            <a:off x="4843466" y="1967203"/>
            <a:ext cx="714380" cy="461665"/>
            <a:chOff x="2714612" y="4429132"/>
            <a:chExt cx="71438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6"/>
          <p:cNvGrpSpPr/>
          <p:nvPr/>
        </p:nvGrpSpPr>
        <p:grpSpPr>
          <a:xfrm>
            <a:off x="4914904" y="467006"/>
            <a:ext cx="714380" cy="461665"/>
            <a:chOff x="3357554" y="2143116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Прямая со стрелкой 13"/>
          <p:cNvCxnSpPr/>
          <p:nvPr/>
        </p:nvCxnSpPr>
        <p:spPr>
          <a:xfrm rot="16200000" flipV="1">
            <a:off x="4289059" y="1897725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507206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равновесии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500166" y="2394174"/>
            <a:ext cx="8899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2285668" y="2139747"/>
            <a:ext cx="1071254" cy="1146377"/>
            <a:chOff x="9225" y="6153"/>
            <a:chExt cx="720" cy="848"/>
          </a:xfrm>
        </p:grpSpPr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841"/>
              <a:chOff x="8892" y="5943"/>
              <a:chExt cx="720" cy="841"/>
            </a:xfrm>
          </p:grpSpPr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1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841"/>
                <a:chOff x="11862" y="4958"/>
                <a:chExt cx="676" cy="841"/>
              </a:xfrm>
            </p:grpSpPr>
            <p:sp>
              <p:nvSpPr>
                <p:cNvPr id="3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4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</a:t>
                  </a:r>
                  <a:r>
                    <a:rPr lang="en-US" sz="2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L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0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37" name="Таблица 36"/>
          <p:cNvGraphicFramePr>
            <a:graphicFrameLocks noGrp="1"/>
          </p:cNvGraphicFramePr>
          <p:nvPr/>
        </p:nvGraphicFramePr>
        <p:xfrm>
          <a:off x="0" y="3357562"/>
          <a:ext cx="5643570" cy="1463040"/>
        </p:xfrm>
        <a:graphic>
          <a:graphicData uri="http://schemas.openxmlformats.org/drawingml/2006/table">
            <a:tbl>
              <a:tblPr/>
              <a:tblGrid>
                <a:gridCol w="285720"/>
                <a:gridCol w="1000132"/>
                <a:gridCol w="2000264"/>
                <a:gridCol w="1143008"/>
                <a:gridCol w="1214446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,м</a:t>
                      </a:r>
                      <a:endParaRPr lang="ru-RU" sz="28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Н/м</a:t>
                      </a:r>
                      <a:endParaRPr lang="ru-RU" sz="3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</a:t>
                      </a:r>
                      <a:endParaRPr lang="ru-RU" sz="3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3Н</a:t>
                      </a:r>
                      <a:endParaRPr lang="ru-RU" sz="2000" b="1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1,5см=</a:t>
                      </a:r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0,015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-6см=0,06м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-8см=0,08м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67Н/м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70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69</a:t>
                      </a:r>
                      <a:endParaRPr lang="ru-RU" sz="18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69Н/м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0" y="5000636"/>
            <a:ext cx="9144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4000"/>
              </a:lnSpc>
            </a:pP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жесткость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пружины  составляет</a:t>
            </a:r>
            <a:r>
              <a:rPr lang="ru-RU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69Н/м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, </a:t>
            </a:r>
            <a:r>
              <a:rPr lang="ru-RU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это значит 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при </a:t>
            </a:r>
            <a:r>
              <a:rPr lang="ru-RU" sz="36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деформации в 1м 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сила упругости </a:t>
            </a:r>
            <a:r>
              <a:rPr lang="ru-RU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будет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69 </a:t>
            </a:r>
            <a:r>
              <a:rPr lang="ru-RU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Н.</a:t>
            </a:r>
            <a:endParaRPr kumimoji="0" lang="ru-RU" sz="3600" b="0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16"/>
          <p:cNvGrpSpPr>
            <a:grpSpLocks/>
          </p:cNvGrpSpPr>
          <p:nvPr/>
        </p:nvGrpSpPr>
        <p:grpSpPr bwMode="auto">
          <a:xfrm rot="5400000">
            <a:off x="4500562" y="1142984"/>
            <a:ext cx="3357586" cy="1071570"/>
            <a:chOff x="1437" y="8484"/>
            <a:chExt cx="3168" cy="432"/>
          </a:xfrm>
        </p:grpSpPr>
        <p:grpSp>
          <p:nvGrpSpPr>
            <p:cNvPr id="13" name="Group 17"/>
            <p:cNvGrpSpPr>
              <a:grpSpLocks/>
            </p:cNvGrpSpPr>
            <p:nvPr/>
          </p:nvGrpSpPr>
          <p:grpSpPr bwMode="auto">
            <a:xfrm>
              <a:off x="1437" y="8484"/>
              <a:ext cx="2736" cy="432"/>
              <a:chOff x="1296" y="6912"/>
              <a:chExt cx="2736" cy="432"/>
            </a:xfrm>
          </p:grpSpPr>
          <p:sp>
            <p:nvSpPr>
              <p:cNvPr id="47" name="Line 18"/>
              <p:cNvSpPr>
                <a:spLocks noChangeShapeType="1"/>
              </p:cNvSpPr>
              <p:nvPr/>
            </p:nvSpPr>
            <p:spPr bwMode="auto">
              <a:xfrm>
                <a:off x="1296" y="6912"/>
                <a:ext cx="0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Line 19"/>
              <p:cNvSpPr>
                <a:spLocks noChangeShapeType="1"/>
              </p:cNvSpPr>
              <p:nvPr/>
            </p:nvSpPr>
            <p:spPr bwMode="auto">
              <a:xfrm flipV="1">
                <a:off x="1296" y="6912"/>
                <a:ext cx="144" cy="14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" name="Line 20"/>
              <p:cNvSpPr>
                <a:spLocks noChangeShapeType="1"/>
              </p:cNvSpPr>
              <p:nvPr/>
            </p:nvSpPr>
            <p:spPr bwMode="auto">
              <a:xfrm>
                <a:off x="1440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" name="Line 21"/>
              <p:cNvSpPr>
                <a:spLocks noChangeShapeType="1"/>
              </p:cNvSpPr>
              <p:nvPr/>
            </p:nvSpPr>
            <p:spPr bwMode="auto">
              <a:xfrm flipV="1">
                <a:off x="1728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" name="Line 22"/>
              <p:cNvSpPr>
                <a:spLocks noChangeShapeType="1"/>
              </p:cNvSpPr>
              <p:nvPr/>
            </p:nvSpPr>
            <p:spPr bwMode="auto">
              <a:xfrm>
                <a:off x="2016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Line 23"/>
              <p:cNvSpPr>
                <a:spLocks noChangeShapeType="1"/>
              </p:cNvSpPr>
              <p:nvPr/>
            </p:nvSpPr>
            <p:spPr bwMode="auto">
              <a:xfrm flipV="1">
                <a:off x="2304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" name="Line 24"/>
              <p:cNvSpPr>
                <a:spLocks noChangeShapeType="1"/>
              </p:cNvSpPr>
              <p:nvPr/>
            </p:nvSpPr>
            <p:spPr bwMode="auto">
              <a:xfrm>
                <a:off x="2592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5" name="Line 25"/>
              <p:cNvSpPr>
                <a:spLocks noChangeShapeType="1"/>
              </p:cNvSpPr>
              <p:nvPr/>
            </p:nvSpPr>
            <p:spPr bwMode="auto">
              <a:xfrm flipV="1">
                <a:off x="2880" y="6912"/>
                <a:ext cx="288" cy="43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6" name="Line 26"/>
              <p:cNvSpPr>
                <a:spLocks noChangeShapeType="1"/>
              </p:cNvSpPr>
              <p:nvPr/>
            </p:nvSpPr>
            <p:spPr bwMode="auto">
              <a:xfrm>
                <a:off x="3168" y="6912"/>
                <a:ext cx="144" cy="28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7" name="Line 27"/>
              <p:cNvSpPr>
                <a:spLocks noChangeShapeType="1"/>
              </p:cNvSpPr>
              <p:nvPr/>
            </p:nvSpPr>
            <p:spPr bwMode="auto">
              <a:xfrm>
                <a:off x="3312" y="7200"/>
                <a:ext cx="7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9" name="Rectangle 28"/>
            <p:cNvSpPr>
              <a:spLocks noChangeArrowheads="1"/>
            </p:cNvSpPr>
            <p:nvPr/>
          </p:nvSpPr>
          <p:spPr bwMode="auto">
            <a:xfrm>
              <a:off x="4173" y="8628"/>
              <a:ext cx="432" cy="28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Line 29"/>
            <p:cNvSpPr>
              <a:spLocks noChangeShapeType="1"/>
            </p:cNvSpPr>
            <p:nvPr/>
          </p:nvSpPr>
          <p:spPr bwMode="auto">
            <a:xfrm flipH="1">
              <a:off x="3729" y="8772"/>
              <a:ext cx="720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8" name="Прямоугольник 57"/>
          <p:cNvSpPr/>
          <p:nvPr/>
        </p:nvSpPr>
        <p:spPr>
          <a:xfrm>
            <a:off x="7500958" y="785794"/>
            <a:ext cx="1214446" cy="371477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9" name="Прямая со стрелкой 58"/>
          <p:cNvCxnSpPr/>
          <p:nvPr/>
        </p:nvCxnSpPr>
        <p:spPr>
          <a:xfrm>
            <a:off x="7500958" y="1428736"/>
            <a:ext cx="571504" cy="158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8159758" y="1142984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Прямая со стрелкой 60"/>
          <p:cNvCxnSpPr/>
          <p:nvPr/>
        </p:nvCxnSpPr>
        <p:spPr>
          <a:xfrm>
            <a:off x="7500958" y="2784470"/>
            <a:ext cx="571504" cy="158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8215338" y="2571744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Прямая со стрелкой 62"/>
          <p:cNvCxnSpPr/>
          <p:nvPr/>
        </p:nvCxnSpPr>
        <p:spPr>
          <a:xfrm>
            <a:off x="7500958" y="4167478"/>
            <a:ext cx="571504" cy="1588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8130252" y="3929066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5" name="Прямая со стрелкой 64"/>
          <p:cNvCxnSpPr/>
          <p:nvPr/>
        </p:nvCxnSpPr>
        <p:spPr>
          <a:xfrm>
            <a:off x="7500958" y="2071678"/>
            <a:ext cx="396000" cy="1588"/>
          </a:xfrm>
          <a:prstGeom prst="straightConnector1">
            <a:avLst/>
          </a:prstGeom>
          <a:ln w="28575">
            <a:solidFill>
              <a:srgbClr val="0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7929586" y="1857364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7" name="Прямая со стрелкой 66"/>
          <p:cNvCxnSpPr/>
          <p:nvPr/>
        </p:nvCxnSpPr>
        <p:spPr>
          <a:xfrm>
            <a:off x="7500958" y="3500438"/>
            <a:ext cx="396000" cy="1588"/>
          </a:xfrm>
          <a:prstGeom prst="straightConnector1">
            <a:avLst/>
          </a:prstGeom>
          <a:ln w="28575">
            <a:solidFill>
              <a:srgbClr val="0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7929586" y="3286124"/>
            <a:ext cx="6429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9" name="Прямая со стрелкой 68"/>
          <p:cNvCxnSpPr/>
          <p:nvPr/>
        </p:nvCxnSpPr>
        <p:spPr>
          <a:xfrm>
            <a:off x="7500958" y="153717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7500958" y="167748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7500958" y="1804504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7495672" y="1944660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7506244" y="219597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7506244" y="233628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>
            <a:off x="7506244" y="2463304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7500958" y="2603460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7506244" y="2915642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>
            <a:off x="7506244" y="3055952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>
            <a:off x="7506244" y="3182970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>
            <a:off x="7500958" y="332312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>
            <a:off x="7506244" y="3611598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7506244" y="3751908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>
            <a:off x="7506244" y="3878926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>
            <a:off x="7500958" y="4019082"/>
            <a:ext cx="252000" cy="1588"/>
          </a:xfrm>
          <a:prstGeom prst="straightConnector1">
            <a:avLst/>
          </a:prstGeom>
          <a:ln w="190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7500958" y="214290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6" name="Прямая со стрелкой 85"/>
          <p:cNvCxnSpPr/>
          <p:nvPr/>
        </p:nvCxnSpPr>
        <p:spPr>
          <a:xfrm rot="16200000" flipV="1">
            <a:off x="5622760" y="3592687"/>
            <a:ext cx="756000" cy="0"/>
          </a:xfrm>
          <a:prstGeom prst="straightConnector1">
            <a:avLst/>
          </a:prstGeom>
          <a:ln w="50800">
            <a:solidFill>
              <a:srgbClr val="0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3"/>
          <p:cNvGrpSpPr/>
          <p:nvPr/>
        </p:nvGrpSpPr>
        <p:grpSpPr>
          <a:xfrm>
            <a:off x="6072198" y="3643314"/>
            <a:ext cx="714380" cy="461665"/>
            <a:chOff x="2714612" y="4429132"/>
            <a:chExt cx="714380" cy="461665"/>
          </a:xfrm>
        </p:grpSpPr>
        <p:sp>
          <p:nvSpPr>
            <p:cNvPr id="88" name="TextBox 87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9" name="Прямая со стрелкой 88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0" name="Правая фигурная скобка 89"/>
          <p:cNvSpPr/>
          <p:nvPr/>
        </p:nvSpPr>
        <p:spPr>
          <a:xfrm flipH="1">
            <a:off x="6929454" y="1428736"/>
            <a:ext cx="571504" cy="1357322"/>
          </a:xfrm>
          <a:prstGeom prst="rightBrace">
            <a:avLst>
              <a:gd name="adj1" fmla="val 8333"/>
              <a:gd name="adj2" fmla="val 50000"/>
            </a:avLst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6357950" y="1857364"/>
            <a:ext cx="71045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3200" dirty="0">
              <a:solidFill>
                <a:srgbClr val="0014AC"/>
              </a:solidFill>
              <a:latin typeface="Times New Roman"/>
              <a:ea typeface="Times New Roman"/>
            </a:endParaRPr>
          </a:p>
        </p:txBody>
      </p:sp>
      <p:grpSp>
        <p:nvGrpSpPr>
          <p:cNvPr id="16" name="Группа 6"/>
          <p:cNvGrpSpPr/>
          <p:nvPr/>
        </p:nvGrpSpPr>
        <p:grpSpPr>
          <a:xfrm>
            <a:off x="5286380" y="2395831"/>
            <a:ext cx="714380" cy="461665"/>
            <a:chOff x="3357554" y="2143116"/>
            <a:chExt cx="714380" cy="461665"/>
          </a:xfrm>
        </p:grpSpPr>
        <p:sp>
          <p:nvSpPr>
            <p:cNvPr id="93" name="TextBox 92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30000" dirty="0" err="1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упр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4" name="Прямая со стрелкой 93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Правая фигурная скобка 94"/>
          <p:cNvSpPr/>
          <p:nvPr/>
        </p:nvSpPr>
        <p:spPr>
          <a:xfrm>
            <a:off x="8143900" y="1428736"/>
            <a:ext cx="500066" cy="2714644"/>
          </a:xfrm>
          <a:prstGeom prst="rightBrace">
            <a:avLst>
              <a:gd name="adj1" fmla="val 8333"/>
              <a:gd name="adj2" fmla="val 5000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рямоугольник 95"/>
          <p:cNvSpPr/>
          <p:nvPr/>
        </p:nvSpPr>
        <p:spPr>
          <a:xfrm>
            <a:off x="704861" y="785794"/>
            <a:ext cx="36443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=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Гука)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97" name="AutoShape 137"/>
          <p:cNvSpPr>
            <a:spLocks noChangeArrowheads="1"/>
          </p:cNvSpPr>
          <p:nvPr/>
        </p:nvSpPr>
        <p:spPr bwMode="auto">
          <a:xfrm>
            <a:off x="285720" y="1500174"/>
            <a:ext cx="1428728" cy="428628"/>
          </a:xfrm>
          <a:prstGeom prst="wedgeRectCallout">
            <a:avLst>
              <a:gd name="adj1" fmla="val 48112"/>
              <a:gd name="adj2" fmla="val -109218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жесткость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AutoShape 138"/>
          <p:cNvSpPr>
            <a:spLocks noChangeArrowheads="1"/>
          </p:cNvSpPr>
          <p:nvPr/>
        </p:nvSpPr>
        <p:spPr bwMode="auto">
          <a:xfrm>
            <a:off x="2071670" y="1428736"/>
            <a:ext cx="1714512" cy="357190"/>
          </a:xfrm>
          <a:prstGeom prst="wedgeRectCallout">
            <a:avLst>
              <a:gd name="adj1" fmla="val -50043"/>
              <a:gd name="adj2" fmla="val -114594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деформация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4643438" y="1252823"/>
            <a:ext cx="28575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500"/>
                            </p:stCondLst>
                            <p:childTnLst>
                              <p:par>
                                <p:cTn id="1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"/>
                            </p:stCondLst>
                            <p:childTnLst>
                              <p:par>
                                <p:cTn id="1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3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000"/>
                            </p:stCondLst>
                            <p:childTnLst>
                              <p:par>
                                <p:cTn id="20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3500"/>
                            </p:stCondLst>
                            <p:childTnLst>
                              <p:par>
                                <p:cTn id="2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5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6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7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  <p:bldP spid="26" grpId="0"/>
      <p:bldP spid="38" grpId="0"/>
      <p:bldP spid="58" grpId="0" animBg="1"/>
      <p:bldP spid="60" grpId="0"/>
      <p:bldP spid="62" grpId="0"/>
      <p:bldP spid="64" grpId="0"/>
      <p:bldP spid="66" grpId="0"/>
      <p:bldP spid="68" grpId="0"/>
      <p:bldP spid="85" grpId="0"/>
      <p:bldP spid="90" grpId="0" animBg="1"/>
      <p:bldP spid="91" grpId="0"/>
      <p:bldP spid="95" grpId="0" animBg="1"/>
      <p:bldP spid="96" grpId="0"/>
      <p:bldP spid="97" grpId="0" animBg="1"/>
      <p:bldP spid="98" grpId="0" animBg="1"/>
      <p:bldP spid="100" grpId="0" animBg="1"/>
      <p:bldP spid="100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71538" y="0"/>
            <a:ext cx="60721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Лабораторная работа № 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857364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динамометр,  брусок, набор грузов по 1Н,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28926" y="2643182"/>
            <a:ext cx="30003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работы:</a:t>
            </a:r>
            <a:endParaRPr kumimoji="0" lang="ru-RU" sz="3600" b="0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500042"/>
            <a:ext cx="90011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Измерение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силы трения и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определение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коэффициента трения 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скольжения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и 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покоя</a:t>
            </a:r>
            <a:r>
              <a:rPr lang="ru-RU" sz="2800" b="1" dirty="0" smtClean="0">
                <a:latin typeface="Times New Roman"/>
                <a:ea typeface="Times New Roman"/>
              </a:rPr>
              <a:t>  </a:t>
            </a:r>
            <a:r>
              <a:rPr lang="ru-RU" sz="2800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дерева по бумаге</a:t>
            </a:r>
            <a:endParaRPr lang="ru-RU" sz="2800" i="1" dirty="0">
              <a:solidFill>
                <a:srgbClr val="000000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695902" y="4500570"/>
            <a:ext cx="5448098" cy="175432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Рабочая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Стр. 16</a:t>
            </a:r>
          </a:p>
          <a:p>
            <a:pPr lvl="0" algn="ctr"/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 делаю, вы записываете </a:t>
            </a:r>
          </a:p>
          <a:p>
            <a:pPr lvl="0" algn="ctr"/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 считаете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 стрелкой 1"/>
          <p:cNvCxnSpPr/>
          <p:nvPr/>
        </p:nvCxnSpPr>
        <p:spPr>
          <a:xfrm>
            <a:off x="6992125" y="1124366"/>
            <a:ext cx="504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 стрелкой 2"/>
          <p:cNvCxnSpPr/>
          <p:nvPr/>
        </p:nvCxnSpPr>
        <p:spPr>
          <a:xfrm rot="16200000" flipV="1">
            <a:off x="6444185" y="644878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7143768" y="1714488"/>
            <a:ext cx="714380" cy="461665"/>
            <a:chOff x="2714612" y="4429132"/>
            <a:chExt cx="714380" cy="461665"/>
          </a:xfrm>
        </p:grpSpPr>
        <p:sp>
          <p:nvSpPr>
            <p:cNvPr id="5" name="TextBox 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6"/>
          <p:cNvGrpSpPr/>
          <p:nvPr/>
        </p:nvGrpSpPr>
        <p:grpSpPr>
          <a:xfrm>
            <a:off x="7089086" y="214291"/>
            <a:ext cx="714380" cy="461665"/>
            <a:chOff x="3357554" y="2143116"/>
            <a:chExt cx="714380" cy="461665"/>
          </a:xfrm>
        </p:grpSpPr>
        <p:sp>
          <p:nvSpPr>
            <p:cNvPr id="8" name="TextBox 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9"/>
          <p:cNvGrpSpPr/>
          <p:nvPr/>
        </p:nvGrpSpPr>
        <p:grpSpPr>
          <a:xfrm>
            <a:off x="6303268" y="424086"/>
            <a:ext cx="571504" cy="400110"/>
            <a:chOff x="2000232" y="2528824"/>
            <a:chExt cx="571504" cy="400110"/>
          </a:xfrm>
        </p:grpSpPr>
        <p:cxnSp>
          <p:nvCxnSpPr>
            <p:cNvPr id="11" name="Прямая со стрелкой 1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3" name="Прямая соединительная линия 12"/>
          <p:cNvCxnSpPr/>
          <p:nvPr/>
        </p:nvCxnSpPr>
        <p:spPr>
          <a:xfrm flipV="1">
            <a:off x="6446144" y="1114605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6463241" y="1645010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7374838" y="581364"/>
            <a:ext cx="1840632" cy="523220"/>
            <a:chOff x="5929322" y="2428868"/>
            <a:chExt cx="1840632" cy="523220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60721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9"/>
          <p:cNvGrpSpPr>
            <a:grpSpLocks/>
          </p:cNvGrpSpPr>
          <p:nvPr/>
        </p:nvGrpSpPr>
        <p:grpSpPr bwMode="auto">
          <a:xfrm>
            <a:off x="986452" y="357166"/>
            <a:ext cx="1071254" cy="1282915"/>
            <a:chOff x="9225" y="6153"/>
            <a:chExt cx="720" cy="949"/>
          </a:xfrm>
        </p:grpSpPr>
        <p:grpSp>
          <p:nvGrpSpPr>
            <p:cNvPr id="19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22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0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2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err="1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тр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N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285720" y="571480"/>
            <a:ext cx="772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85918" y="571480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9"/>
          <p:cNvGrpSpPr>
            <a:grpSpLocks/>
          </p:cNvGrpSpPr>
          <p:nvPr/>
        </p:nvGrpSpPr>
        <p:grpSpPr bwMode="auto">
          <a:xfrm>
            <a:off x="2143108" y="357166"/>
            <a:ext cx="1071254" cy="1282915"/>
            <a:chOff x="9225" y="6153"/>
            <a:chExt cx="720" cy="949"/>
          </a:xfrm>
        </p:grpSpPr>
        <p:grpSp>
          <p:nvGrpSpPr>
            <p:cNvPr id="28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9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3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Mg</a:t>
                  </a:r>
                  <a:endParaRPr lang="ru-RU" sz="2800" b="1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0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53502977"/>
              </p:ext>
            </p:extLst>
          </p:nvPr>
        </p:nvGraphicFramePr>
        <p:xfrm>
          <a:off x="71406" y="1357298"/>
          <a:ext cx="6286512" cy="1524000"/>
        </p:xfrm>
        <a:graphic>
          <a:graphicData uri="http://schemas.openxmlformats.org/drawingml/2006/table">
            <a:tbl>
              <a:tblPr/>
              <a:tblGrid>
                <a:gridCol w="608372"/>
                <a:gridCol w="1248984"/>
                <a:gridCol w="1643074"/>
                <a:gridCol w="1428760"/>
                <a:gridCol w="1357322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ru-RU" sz="2400" b="1" i="0" u="none" strike="noStrike" cap="none" normalizeH="0" baseline="-2500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трения,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Н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</a:rPr>
                        <a:t>,Н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Times New Roman" pitchFamily="18" charset="0"/>
                          <a:ea typeface="Times New Roman"/>
                        </a:rPr>
                        <a:t>Сила тяжести</a:t>
                      </a:r>
                      <a:endParaRPr lang="ru-RU" sz="16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endParaRPr lang="ru-RU" sz="3600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ср</a:t>
                      </a:r>
                      <a:endParaRPr lang="ru-RU" sz="3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1,6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2,6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3,6Н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-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 . . . . 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0" y="2857496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</a:t>
            </a:r>
            <a:r>
              <a:rPr lang="ru-RU" sz="2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трения скольжения 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составляет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…..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,</a:t>
            </a:r>
            <a:r>
              <a:rPr lang="ru-RU" sz="20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 значит, что сила трения меньше силы нормального  давления в      ….раз.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786182" y="571480"/>
            <a:ext cx="22860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369141" y="2257168"/>
            <a:ext cx="655949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810120" y="1988365"/>
            <a:ext cx="898003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0,19</a:t>
            </a:r>
          </a:p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0,24</a:t>
            </a:r>
          </a:p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0,25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 rot="-60000">
            <a:off x="4977254" y="1940865"/>
            <a:ext cx="1857388" cy="40011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0,19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0,24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0,25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Line 11"/>
          <p:cNvSpPr>
            <a:spLocks noChangeShapeType="1"/>
          </p:cNvSpPr>
          <p:nvPr/>
        </p:nvSpPr>
        <p:spPr bwMode="auto">
          <a:xfrm rot="-120000">
            <a:off x="5131629" y="2281832"/>
            <a:ext cx="1571636" cy="45719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scene3d>
            <a:camera prst="orthographicFront">
              <a:rot lat="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560257" y="2298055"/>
            <a:ext cx="312906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251075" y="2862076"/>
            <a:ext cx="678567" cy="400110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0,23          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786446" y="2500306"/>
            <a:ext cx="785818" cy="400110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0,23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4" name="Picture 4" descr="E:\лицей\класс\для анимашек\трение 2\IMG_0018.JPG"/>
          <p:cNvPicPr>
            <a:picLocks noChangeAspect="1" noChangeArrowheads="1"/>
          </p:cNvPicPr>
          <p:nvPr/>
        </p:nvPicPr>
        <p:blipFill>
          <a:blip r:embed="rId10" cstate="print"/>
          <a:srcRect t="8989" b="14600"/>
          <a:stretch>
            <a:fillRect/>
          </a:stretch>
        </p:blipFill>
        <p:spPr bwMode="auto">
          <a:xfrm>
            <a:off x="0" y="3500438"/>
            <a:ext cx="7429520" cy="1214446"/>
          </a:xfrm>
          <a:prstGeom prst="rect">
            <a:avLst/>
          </a:prstGeom>
          <a:noFill/>
        </p:spPr>
      </p:pic>
      <p:sp>
        <p:nvSpPr>
          <p:cNvPr id="75" name="TextBox 74"/>
          <p:cNvSpPr txBox="1"/>
          <p:nvPr/>
        </p:nvSpPr>
        <p:spPr>
          <a:xfrm>
            <a:off x="4857752" y="4143380"/>
            <a:ext cx="1071570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6" name="Прямая со стрелкой 75"/>
          <p:cNvCxnSpPr/>
          <p:nvPr/>
        </p:nvCxnSpPr>
        <p:spPr>
          <a:xfrm>
            <a:off x="1492298" y="4179255"/>
            <a:ext cx="1008000" cy="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Группа 8"/>
          <p:cNvGrpSpPr/>
          <p:nvPr/>
        </p:nvGrpSpPr>
        <p:grpSpPr>
          <a:xfrm>
            <a:off x="357158" y="3571876"/>
            <a:ext cx="1357322" cy="523220"/>
            <a:chOff x="2000232" y="2528824"/>
            <a:chExt cx="571504" cy="523220"/>
          </a:xfrm>
          <a:solidFill>
            <a:schemeClr val="bg2"/>
          </a:solidFill>
        </p:grpSpPr>
        <p:cxnSp>
          <p:nvCxnSpPr>
            <p:cNvPr id="78" name="Прямая со стрелкой 77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/>
            <p:cNvSpPr txBox="1"/>
            <p:nvPr/>
          </p:nvSpPr>
          <p:spPr>
            <a:xfrm>
              <a:off x="2000232" y="2528824"/>
              <a:ext cx="57150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трения</a:t>
              </a:r>
              <a:r>
                <a:rPr lang="en-US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0" name="Прямая соединительная линия 79"/>
          <p:cNvCxnSpPr/>
          <p:nvPr/>
        </p:nvCxnSpPr>
        <p:spPr>
          <a:xfrm rot="-180000" flipV="1">
            <a:off x="474630" y="4171954"/>
            <a:ext cx="1008000" cy="28380"/>
          </a:xfrm>
          <a:prstGeom prst="line">
            <a:avLst/>
          </a:prstGeom>
          <a:ln w="76200">
            <a:solidFill>
              <a:srgbClr val="92D05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Группа 12"/>
          <p:cNvGrpSpPr/>
          <p:nvPr/>
        </p:nvGrpSpPr>
        <p:grpSpPr>
          <a:xfrm>
            <a:off x="2285984" y="3586278"/>
            <a:ext cx="1840632" cy="523220"/>
            <a:chOff x="5929322" y="2428868"/>
            <a:chExt cx="1840632" cy="523220"/>
          </a:xfrm>
          <a:solidFill>
            <a:schemeClr val="bg2"/>
          </a:solidFill>
        </p:grpSpPr>
        <p:sp>
          <p:nvSpPr>
            <p:cNvPr id="82" name="Прямоугольник 81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83" name="Прямая со стрелкой 82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4" name="Прямая со стрелкой 83"/>
          <p:cNvCxnSpPr/>
          <p:nvPr/>
        </p:nvCxnSpPr>
        <p:spPr>
          <a:xfrm>
            <a:off x="357158" y="3656014"/>
            <a:ext cx="428628" cy="1588"/>
          </a:xfrm>
          <a:prstGeom prst="straightConnector1">
            <a:avLst/>
          </a:prstGeom>
          <a:solidFill>
            <a:schemeClr val="bg2"/>
          </a:solidFill>
          <a:ln w="254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Прямоугольник 84"/>
          <p:cNvSpPr/>
          <p:nvPr/>
        </p:nvSpPr>
        <p:spPr>
          <a:xfrm>
            <a:off x="6649860" y="3714544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7" name="Group 10"/>
          <p:cNvGrpSpPr>
            <a:grpSpLocks/>
          </p:cNvGrpSpPr>
          <p:nvPr/>
        </p:nvGrpSpPr>
        <p:grpSpPr bwMode="auto">
          <a:xfrm>
            <a:off x="7364242" y="3429000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39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89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0,3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0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1,6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8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1" name="Прямоугольник 90"/>
          <p:cNvSpPr/>
          <p:nvPr/>
        </p:nvSpPr>
        <p:spPr>
          <a:xfrm>
            <a:off x="8007182" y="3663173"/>
            <a:ext cx="1136850" cy="584775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=0,17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215074" y="3214686"/>
            <a:ext cx="642941" cy="400110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5,3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928662" y="1928802"/>
            <a:ext cx="612251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0,3</a:t>
            </a:r>
          </a:p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0,6</a:t>
            </a:r>
          </a:p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0,9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" name="Group 9"/>
          <p:cNvGrpSpPr>
            <a:grpSpLocks/>
          </p:cNvGrpSpPr>
          <p:nvPr/>
        </p:nvGrpSpPr>
        <p:grpSpPr bwMode="auto">
          <a:xfrm>
            <a:off x="8072778" y="1931771"/>
            <a:ext cx="1071254" cy="1282915"/>
            <a:chOff x="9225" y="6153"/>
            <a:chExt cx="720" cy="949"/>
          </a:xfrm>
        </p:grpSpPr>
        <p:grpSp>
          <p:nvGrpSpPr>
            <p:cNvPr id="41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949"/>
              <a:chOff x="8892" y="5943"/>
              <a:chExt cx="720" cy="949"/>
            </a:xfrm>
          </p:grpSpPr>
          <p:sp>
            <p:nvSpPr>
              <p:cNvPr id="96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3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949"/>
                <a:chOff x="11862" y="4958"/>
                <a:chExt cx="676" cy="949"/>
              </a:xfrm>
            </p:grpSpPr>
            <p:sp>
              <p:nvSpPr>
                <p:cNvPr id="98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дин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9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599" cy="54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Mg</a:t>
                  </a:r>
                  <a:endParaRPr lang="ru-RU" sz="2800" b="1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95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0" name="Picture 3" descr="E:\лицей\класс\для анимашек\трение 2\IMG_0017.JPG"/>
          <p:cNvPicPr>
            <a:picLocks noChangeAspect="1" noChangeArrowheads="1"/>
          </p:cNvPicPr>
          <p:nvPr/>
        </p:nvPicPr>
        <p:blipFill>
          <a:blip r:embed="rId11" cstate="print"/>
          <a:srcRect t="15340" b="13075"/>
          <a:stretch>
            <a:fillRect/>
          </a:stretch>
        </p:blipFill>
        <p:spPr bwMode="auto">
          <a:xfrm>
            <a:off x="1" y="4711495"/>
            <a:ext cx="7429520" cy="1000132"/>
          </a:xfrm>
          <a:prstGeom prst="rect">
            <a:avLst/>
          </a:prstGeom>
          <a:noFill/>
        </p:spPr>
      </p:pic>
      <p:sp>
        <p:nvSpPr>
          <p:cNvPr id="101" name="TextBox 100"/>
          <p:cNvSpPr txBox="1"/>
          <p:nvPr/>
        </p:nvSpPr>
        <p:spPr>
          <a:xfrm>
            <a:off x="4643438" y="5282999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6383350" y="4762866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4" name="Group 10"/>
          <p:cNvGrpSpPr>
            <a:grpSpLocks/>
          </p:cNvGrpSpPr>
          <p:nvPr/>
        </p:nvGrpSpPr>
        <p:grpSpPr bwMode="auto">
          <a:xfrm>
            <a:off x="7097732" y="4477322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45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106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0,5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05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8" name="Прямоугольник 107"/>
          <p:cNvSpPr/>
          <p:nvPr/>
        </p:nvSpPr>
        <p:spPr>
          <a:xfrm>
            <a:off x="7858148" y="4711495"/>
            <a:ext cx="1136850" cy="584775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=0,18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9" name="Picture 2" descr="E:\лицей\класс\для анимашек\трение 2\IMG_0016.JPG"/>
          <p:cNvPicPr>
            <a:picLocks noChangeAspect="1" noChangeArrowheads="1"/>
          </p:cNvPicPr>
          <p:nvPr/>
        </p:nvPicPr>
        <p:blipFill>
          <a:blip r:embed="rId12" cstate="print"/>
          <a:srcRect t="12041" b="23741"/>
          <a:stretch>
            <a:fillRect/>
          </a:stretch>
        </p:blipFill>
        <p:spPr bwMode="auto">
          <a:xfrm>
            <a:off x="0" y="5711627"/>
            <a:ext cx="7358082" cy="1143008"/>
          </a:xfrm>
          <a:prstGeom prst="rect">
            <a:avLst/>
          </a:prstGeom>
          <a:noFill/>
        </p:spPr>
      </p:pic>
      <p:sp>
        <p:nvSpPr>
          <p:cNvPr id="110" name="TextBox 109"/>
          <p:cNvSpPr txBox="1"/>
          <p:nvPr/>
        </p:nvSpPr>
        <p:spPr>
          <a:xfrm>
            <a:off x="4572000" y="6259945"/>
            <a:ext cx="128588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0,7Н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Прямоугольник 110"/>
          <p:cNvSpPr/>
          <p:nvPr/>
        </p:nvSpPr>
        <p:spPr>
          <a:xfrm>
            <a:off x="6311912" y="5905874"/>
            <a:ext cx="77296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6" name="Group 10"/>
          <p:cNvGrpSpPr>
            <a:grpSpLocks/>
          </p:cNvGrpSpPr>
          <p:nvPr/>
        </p:nvGrpSpPr>
        <p:grpSpPr bwMode="auto">
          <a:xfrm>
            <a:off x="7026294" y="5620330"/>
            <a:ext cx="800465" cy="1139618"/>
            <a:chOff x="8892" y="5996"/>
            <a:chExt cx="538" cy="843"/>
          </a:xfrm>
          <a:solidFill>
            <a:schemeClr val="bg2"/>
          </a:solidFill>
        </p:grpSpPr>
        <p:grpSp>
          <p:nvGrpSpPr>
            <p:cNvPr id="47" name="Group 12"/>
            <p:cNvGrpSpPr>
              <a:grpSpLocks/>
            </p:cNvGrpSpPr>
            <p:nvPr/>
          </p:nvGrpSpPr>
          <p:grpSpPr bwMode="auto">
            <a:xfrm>
              <a:off x="8936" y="5996"/>
              <a:ext cx="436" cy="843"/>
              <a:chOff x="11862" y="5011"/>
              <a:chExt cx="436" cy="843"/>
            </a:xfrm>
            <a:grpFill/>
          </p:grpSpPr>
          <p:sp>
            <p:nvSpPr>
              <p:cNvPr id="115" name="Text Box 13"/>
              <p:cNvSpPr txBox="1">
                <a:spLocks noChangeArrowheads="1"/>
              </p:cNvSpPr>
              <p:nvPr/>
            </p:nvSpPr>
            <p:spPr bwMode="auto">
              <a:xfrm>
                <a:off x="11862" y="5011"/>
                <a:ext cx="436" cy="37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0,7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" name="Text Box 14"/>
              <p:cNvSpPr txBox="1">
                <a:spLocks noChangeArrowheads="1"/>
              </p:cNvSpPr>
              <p:nvPr/>
            </p:nvSpPr>
            <p:spPr bwMode="auto">
              <a:xfrm>
                <a:off x="11866" y="5413"/>
                <a:ext cx="432" cy="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3,8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4" name="Line 11"/>
            <p:cNvSpPr>
              <a:spLocks noChangeShapeType="1"/>
            </p:cNvSpPr>
            <p:nvPr/>
          </p:nvSpPr>
          <p:spPr bwMode="auto">
            <a:xfrm rot="21540000">
              <a:off x="8892" y="6389"/>
              <a:ext cx="538" cy="12"/>
            </a:xfrm>
            <a:prstGeom prst="line">
              <a:avLst/>
            </a:prstGeom>
            <a:grp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7" name="Прямоугольник 116"/>
          <p:cNvSpPr/>
          <p:nvPr/>
        </p:nvSpPr>
        <p:spPr>
          <a:xfrm>
            <a:off x="7786710" y="5854503"/>
            <a:ext cx="1136850" cy="584775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=0,18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8" name="Прямая со стрелкой 117"/>
          <p:cNvCxnSpPr/>
          <p:nvPr/>
        </p:nvCxnSpPr>
        <p:spPr>
          <a:xfrm>
            <a:off x="1438090" y="5179513"/>
            <a:ext cx="1224000" cy="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/>
          <p:nvPr/>
        </p:nvCxnSpPr>
        <p:spPr>
          <a:xfrm rot="-180000" flipV="1">
            <a:off x="214186" y="5166560"/>
            <a:ext cx="1224000" cy="28380"/>
          </a:xfrm>
          <a:prstGeom prst="line">
            <a:avLst/>
          </a:prstGeom>
          <a:ln w="76200">
            <a:solidFill>
              <a:srgbClr val="92D05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 стрелкой 119"/>
          <p:cNvCxnSpPr/>
          <p:nvPr/>
        </p:nvCxnSpPr>
        <p:spPr>
          <a:xfrm>
            <a:off x="1439018" y="6096206"/>
            <a:ext cx="1368000" cy="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/>
          <p:nvPr/>
        </p:nvCxnSpPr>
        <p:spPr>
          <a:xfrm rot="-180000" flipV="1">
            <a:off x="71212" y="6079485"/>
            <a:ext cx="1368000" cy="28380"/>
          </a:xfrm>
          <a:prstGeom prst="line">
            <a:avLst/>
          </a:prstGeom>
          <a:ln w="76200">
            <a:solidFill>
              <a:srgbClr val="92D05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000"/>
                            </p:stCondLst>
                            <p:childTnLst>
                              <p:par>
                                <p:cTn id="19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2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8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4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1000"/>
                            </p:stCondLst>
                            <p:childTnLst>
                              <p:par>
                                <p:cTn id="2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8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8" dur="1000" fill="hold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9" dur="1000" fill="hold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6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2" dur="1000" fill="hold"/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3" dur="1000" fill="hold"/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3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/>
      <p:bldP spid="26" grpId="0"/>
      <p:bldP spid="27" grpId="0"/>
      <p:bldP spid="38" grpId="0"/>
      <p:bldP spid="49" grpId="0"/>
      <p:bldP spid="42" grpId="0" animBg="1"/>
      <p:bldP spid="51" grpId="0" build="p" animBg="1"/>
      <p:bldP spid="52" grpId="0" build="p" animBg="1"/>
      <p:bldP spid="53" grpId="0" animBg="1"/>
      <p:bldP spid="54" grpId="0" animBg="1"/>
      <p:bldP spid="55" grpId="0" animBg="1"/>
      <p:bldP spid="57" grpId="0" animBg="1"/>
      <p:bldP spid="75" grpId="0" animBg="1"/>
      <p:bldP spid="85" grpId="0" animBg="1"/>
      <p:bldP spid="56" grpId="0" animBg="1"/>
      <p:bldP spid="92" grpId="0" build="p" animBg="1"/>
      <p:bldP spid="101" grpId="0" animBg="1"/>
      <p:bldP spid="102" grpId="0" animBg="1"/>
      <p:bldP spid="108" grpId="0" animBg="1"/>
      <p:bldP spid="110" grpId="0" animBg="1"/>
      <p:bldP spid="111" grpId="0" animBg="1"/>
      <p:bldP spid="1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9-3.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Какова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площадь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подошв обуви мальчика, если его масса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48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кг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он оказывает давление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1,5 кПа?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Куб 3"/>
          <p:cNvSpPr/>
          <p:nvPr/>
        </p:nvSpPr>
        <p:spPr>
          <a:xfrm>
            <a:off x="6858016" y="2500307"/>
            <a:ext cx="2285984" cy="357190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Куб 4"/>
          <p:cNvSpPr/>
          <p:nvPr/>
        </p:nvSpPr>
        <p:spPr>
          <a:xfrm>
            <a:off x="7429520" y="1857364"/>
            <a:ext cx="928694" cy="857256"/>
          </a:xfrm>
          <a:prstGeom prst="cub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7037408" y="3392484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2"/>
          <p:cNvGrpSpPr>
            <a:grpSpLocks/>
          </p:cNvGrpSpPr>
          <p:nvPr/>
        </p:nvGrpSpPr>
        <p:grpSpPr bwMode="auto">
          <a:xfrm>
            <a:off x="7853385" y="3578370"/>
            <a:ext cx="790581" cy="707886"/>
            <a:chOff x="5643570" y="500042"/>
            <a:chExt cx="790586" cy="707747"/>
          </a:xfrm>
        </p:grpSpPr>
        <p:sp>
          <p:nvSpPr>
            <p:cNvPr id="8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45"/>
          <p:cNvGrpSpPr/>
          <p:nvPr/>
        </p:nvGrpSpPr>
        <p:grpSpPr>
          <a:xfrm>
            <a:off x="214282" y="3641203"/>
            <a:ext cx="1452900" cy="1136745"/>
            <a:chOff x="3278724" y="1785926"/>
            <a:chExt cx="1452900" cy="1136745"/>
          </a:xfrm>
        </p:grpSpPr>
        <p:grpSp>
          <p:nvGrpSpPr>
            <p:cNvPr id="7" name="Группа 41"/>
            <p:cNvGrpSpPr/>
            <p:nvPr/>
          </p:nvGrpSpPr>
          <p:grpSpPr>
            <a:xfrm>
              <a:off x="3278724" y="1785926"/>
              <a:ext cx="1452900" cy="1136745"/>
              <a:chOff x="3318032" y="1701217"/>
              <a:chExt cx="1452900" cy="1136745"/>
            </a:xfrm>
          </p:grpSpPr>
          <p:sp>
            <p:nvSpPr>
              <p:cNvPr id="16" name="TextBox 15"/>
              <p:cNvSpPr txBox="1">
                <a:spLocks noChangeArrowheads="1"/>
              </p:cNvSpPr>
              <p:nvPr/>
            </p:nvSpPr>
            <p:spPr bwMode="auto">
              <a:xfrm>
                <a:off x="3318032" y="1932993"/>
                <a:ext cx="93302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5"/>
              <p:cNvSpPr txBox="1">
                <a:spLocks noChangeArrowheads="1"/>
              </p:cNvSpPr>
              <p:nvPr/>
            </p:nvSpPr>
            <p:spPr bwMode="auto">
              <a:xfrm>
                <a:off x="3842238" y="2191631"/>
                <a:ext cx="928694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9" name="Прямая соединительная линия 18"/>
            <p:cNvCxnSpPr/>
            <p:nvPr/>
          </p:nvCxnSpPr>
          <p:spPr bwMode="auto">
            <a:xfrm rot="-300000">
              <a:off x="3857620" y="2314589"/>
              <a:ext cx="571504" cy="42841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46"/>
          <p:cNvGrpSpPr/>
          <p:nvPr/>
        </p:nvGrpSpPr>
        <p:grpSpPr>
          <a:xfrm>
            <a:off x="1341524" y="3636306"/>
            <a:ext cx="1325790" cy="1013403"/>
            <a:chOff x="5603664" y="1844093"/>
            <a:chExt cx="1325790" cy="1013403"/>
          </a:xfrm>
        </p:grpSpPr>
        <p:sp>
          <p:nvSpPr>
            <p:cNvPr id="20" name="TextBox 19"/>
            <p:cNvSpPr txBox="1">
              <a:spLocks noChangeArrowheads="1"/>
            </p:cNvSpPr>
            <p:nvPr/>
          </p:nvSpPr>
          <p:spPr bwMode="auto">
            <a:xfrm>
              <a:off x="5603664" y="2148476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Группа 42"/>
            <p:cNvGrpSpPr/>
            <p:nvPr/>
          </p:nvGrpSpPr>
          <p:grpSpPr>
            <a:xfrm>
              <a:off x="5892061" y="1844093"/>
              <a:ext cx="1037393" cy="1013403"/>
              <a:chOff x="5892061" y="1844093"/>
              <a:chExt cx="1037393" cy="1013403"/>
            </a:xfrm>
          </p:grpSpPr>
          <p:sp>
            <p:nvSpPr>
              <p:cNvPr id="21" name="TextBox 10"/>
              <p:cNvSpPr txBox="1">
                <a:spLocks noChangeArrowheads="1"/>
              </p:cNvSpPr>
              <p:nvPr/>
            </p:nvSpPr>
            <p:spPr bwMode="auto">
              <a:xfrm>
                <a:off x="5892061" y="1844093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Р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TextBox 15"/>
              <p:cNvSpPr txBox="1">
                <a:spLocks noChangeArrowheads="1"/>
              </p:cNvSpPr>
              <p:nvPr/>
            </p:nvSpPr>
            <p:spPr bwMode="auto">
              <a:xfrm>
                <a:off x="6000760" y="2272721"/>
                <a:ext cx="92869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3" name="Прямая соединительная линия 22"/>
              <p:cNvCxnSpPr/>
              <p:nvPr/>
            </p:nvCxnSpPr>
            <p:spPr bwMode="auto">
              <a:xfrm rot="120000" flipV="1">
                <a:off x="5929635" y="2368101"/>
                <a:ext cx="612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" name="Группа 48"/>
          <p:cNvGrpSpPr/>
          <p:nvPr/>
        </p:nvGrpSpPr>
        <p:grpSpPr>
          <a:xfrm>
            <a:off x="2238686" y="3649577"/>
            <a:ext cx="1064340" cy="965119"/>
            <a:chOff x="6786578" y="1701217"/>
            <a:chExt cx="1064340" cy="965119"/>
          </a:xfrm>
        </p:grpSpPr>
        <p:grpSp>
          <p:nvGrpSpPr>
            <p:cNvPr id="13" name="Группа 47"/>
            <p:cNvGrpSpPr/>
            <p:nvPr/>
          </p:nvGrpSpPr>
          <p:grpSpPr>
            <a:xfrm>
              <a:off x="7119628" y="1701217"/>
              <a:ext cx="731290" cy="965119"/>
              <a:chOff x="6993662" y="1701217"/>
              <a:chExt cx="731290" cy="965119"/>
            </a:xfrm>
          </p:grpSpPr>
          <p:sp>
            <p:nvSpPr>
              <p:cNvPr id="24" name="TextBox 10"/>
              <p:cNvSpPr txBox="1">
                <a:spLocks noChangeArrowheads="1"/>
              </p:cNvSpPr>
              <p:nvPr/>
            </p:nvSpPr>
            <p:spPr bwMode="auto">
              <a:xfrm>
                <a:off x="6993662" y="1701217"/>
                <a:ext cx="73129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m</a:t>
                </a:r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g</a:t>
                </a:r>
                <a:endParaRPr lang="ru-RU" sz="32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5" name="Прямая соединительная линия 24"/>
              <p:cNvCxnSpPr/>
              <p:nvPr/>
            </p:nvCxnSpPr>
            <p:spPr bwMode="auto">
              <a:xfrm rot="120000" flipV="1">
                <a:off x="7000892" y="2214554"/>
                <a:ext cx="648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Box 15"/>
              <p:cNvSpPr txBox="1">
                <a:spLocks noChangeArrowheads="1"/>
              </p:cNvSpPr>
              <p:nvPr/>
            </p:nvSpPr>
            <p:spPr bwMode="auto">
              <a:xfrm>
                <a:off x="6993662" y="2143116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8" name="TextBox 27"/>
            <p:cNvSpPr txBox="1">
              <a:spLocks noChangeArrowheads="1"/>
            </p:cNvSpPr>
            <p:nvPr/>
          </p:nvSpPr>
          <p:spPr bwMode="auto">
            <a:xfrm>
              <a:off x="6786578" y="2000240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Группа 51"/>
          <p:cNvGrpSpPr/>
          <p:nvPr/>
        </p:nvGrpSpPr>
        <p:grpSpPr>
          <a:xfrm>
            <a:off x="5500694" y="3503649"/>
            <a:ext cx="1622612" cy="996921"/>
            <a:chOff x="3571868" y="3189564"/>
            <a:chExt cx="1622612" cy="1049390"/>
          </a:xfrm>
        </p:grpSpPr>
        <p:sp>
          <p:nvSpPr>
            <p:cNvPr id="29" name="TextBox 15"/>
            <p:cNvSpPr txBox="1">
              <a:spLocks noChangeArrowheads="1"/>
            </p:cNvSpPr>
            <p:nvPr/>
          </p:nvSpPr>
          <p:spPr bwMode="auto">
            <a:xfrm>
              <a:off x="3571868" y="3500438"/>
              <a:ext cx="928694" cy="550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>
              <a:spLocks noChangeArrowheads="1"/>
            </p:cNvSpPr>
            <p:nvPr/>
          </p:nvSpPr>
          <p:spPr bwMode="auto">
            <a:xfrm>
              <a:off x="3978320" y="3445748"/>
              <a:ext cx="571504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 bwMode="auto">
            <a:xfrm rot="60000" flipV="1">
              <a:off x="4438480" y="3787172"/>
              <a:ext cx="756000" cy="28596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>
              <a:spLocks noChangeArrowheads="1"/>
            </p:cNvSpPr>
            <p:nvPr/>
          </p:nvSpPr>
          <p:spPr bwMode="auto">
            <a:xfrm>
              <a:off x="4572000" y="3715734"/>
              <a:ext cx="51779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endPara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10"/>
            <p:cNvSpPr txBox="1">
              <a:spLocks noChangeArrowheads="1"/>
            </p:cNvSpPr>
            <p:nvPr/>
          </p:nvSpPr>
          <p:spPr bwMode="auto">
            <a:xfrm>
              <a:off x="4429124" y="3189564"/>
              <a:ext cx="73129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m</a:t>
              </a: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g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Группа 53"/>
          <p:cNvGrpSpPr/>
          <p:nvPr/>
        </p:nvGrpSpPr>
        <p:grpSpPr>
          <a:xfrm>
            <a:off x="5635196" y="4818236"/>
            <a:ext cx="3365960" cy="896780"/>
            <a:chOff x="5563758" y="4714884"/>
            <a:chExt cx="3365960" cy="896780"/>
          </a:xfrm>
        </p:grpSpPr>
        <p:grpSp>
          <p:nvGrpSpPr>
            <p:cNvPr id="27" name="Группа 49"/>
            <p:cNvGrpSpPr/>
            <p:nvPr/>
          </p:nvGrpSpPr>
          <p:grpSpPr>
            <a:xfrm>
              <a:off x="5924168" y="4714884"/>
              <a:ext cx="1925606" cy="896780"/>
              <a:chOff x="5715008" y="3425004"/>
              <a:chExt cx="1925606" cy="896780"/>
            </a:xfrm>
          </p:grpSpPr>
          <p:sp>
            <p:nvSpPr>
              <p:cNvPr id="34" name="TextBox 33"/>
              <p:cNvSpPr txBox="1">
                <a:spLocks noChangeArrowheads="1"/>
              </p:cNvSpPr>
              <p:nvPr/>
            </p:nvSpPr>
            <p:spPr bwMode="auto">
              <a:xfrm>
                <a:off x="5715008" y="3500438"/>
                <a:ext cx="571504" cy="769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Box 10"/>
              <p:cNvSpPr txBox="1">
                <a:spLocks noChangeArrowheads="1"/>
              </p:cNvSpPr>
              <p:nvPr/>
            </p:nvSpPr>
            <p:spPr bwMode="auto">
              <a:xfrm>
                <a:off x="6080572" y="3425004"/>
                <a:ext cx="1560042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48кг</a:t>
                </a:r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9,8</a:t>
                </a:r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Н/кг</a:t>
                </a:r>
                <a:endParaRPr lang="ru-RU" sz="2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7" name="Прямая соединительная линия 36"/>
              <p:cNvCxnSpPr/>
              <p:nvPr/>
            </p:nvCxnSpPr>
            <p:spPr bwMode="auto">
              <a:xfrm rot="60000" flipV="1">
                <a:off x="6224660" y="3857628"/>
                <a:ext cx="990546" cy="44362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Box 37"/>
              <p:cNvSpPr txBox="1">
                <a:spLocks noChangeArrowheads="1"/>
              </p:cNvSpPr>
              <p:nvPr/>
            </p:nvSpPr>
            <p:spPr bwMode="auto">
              <a:xfrm>
                <a:off x="6127870" y="3921674"/>
                <a:ext cx="1357322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1500</a:t>
                </a:r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Н/м</a:t>
                </a:r>
                <a:r>
                  <a:rPr lang="ru-RU" sz="20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1" name="Группа 50"/>
            <p:cNvGrpSpPr/>
            <p:nvPr/>
          </p:nvGrpSpPr>
          <p:grpSpPr>
            <a:xfrm>
              <a:off x="7429520" y="4786322"/>
              <a:ext cx="1500198" cy="769441"/>
              <a:chOff x="4714876" y="4714884"/>
              <a:chExt cx="1500198" cy="769441"/>
            </a:xfrm>
          </p:grpSpPr>
          <p:sp>
            <p:nvSpPr>
              <p:cNvPr id="39" name="TextBox 38"/>
              <p:cNvSpPr txBox="1">
                <a:spLocks noChangeArrowheads="1"/>
              </p:cNvSpPr>
              <p:nvPr/>
            </p:nvSpPr>
            <p:spPr bwMode="auto">
              <a:xfrm>
                <a:off x="4714876" y="4714884"/>
                <a:ext cx="571504" cy="769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Box 39"/>
              <p:cNvSpPr txBox="1">
                <a:spLocks noChangeArrowheads="1"/>
              </p:cNvSpPr>
              <p:nvPr/>
            </p:nvSpPr>
            <p:spPr bwMode="auto">
              <a:xfrm>
                <a:off x="5143504" y="4791682"/>
                <a:ext cx="107157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0,30</a:t>
                </a:r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м</a:t>
                </a:r>
                <a:r>
                  <a:rPr lang="ru-RU" sz="20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3" name="TextBox 15"/>
            <p:cNvSpPr txBox="1">
              <a:spLocks noChangeArrowheads="1"/>
            </p:cNvSpPr>
            <p:nvPr/>
          </p:nvSpPr>
          <p:spPr bwMode="auto">
            <a:xfrm>
              <a:off x="5563758" y="4873526"/>
              <a:ext cx="92869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-32" y="1000108"/>
            <a:ext cx="2214578" cy="2000548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=48кг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,5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кПа</a:t>
            </a:r>
          </a:p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 стрелкой 69"/>
          <p:cNvCxnSpPr/>
          <p:nvPr/>
        </p:nvCxnSpPr>
        <p:spPr>
          <a:xfrm rot="5400000">
            <a:off x="7243348" y="2892418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rot="5400000">
            <a:off x="7260096" y="1779960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Группа 22"/>
          <p:cNvGrpSpPr>
            <a:grpSpLocks/>
          </p:cNvGrpSpPr>
          <p:nvPr/>
        </p:nvGrpSpPr>
        <p:grpSpPr bwMode="auto">
          <a:xfrm>
            <a:off x="7929586" y="3000372"/>
            <a:ext cx="928694" cy="707886"/>
            <a:chOff x="5643564" y="500042"/>
            <a:chExt cx="928699" cy="707747"/>
          </a:xfrm>
        </p:grpSpPr>
        <p:sp>
          <p:nvSpPr>
            <p:cNvPr id="73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74" name="Прямая со стрелкой 73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Группа 22"/>
          <p:cNvGrpSpPr>
            <a:grpSpLocks/>
          </p:cNvGrpSpPr>
          <p:nvPr/>
        </p:nvGrpSpPr>
        <p:grpSpPr bwMode="auto">
          <a:xfrm>
            <a:off x="8001024" y="1071546"/>
            <a:ext cx="790581" cy="707886"/>
            <a:chOff x="5643570" y="500042"/>
            <a:chExt cx="790586" cy="707747"/>
          </a:xfrm>
        </p:grpSpPr>
        <p:sp>
          <p:nvSpPr>
            <p:cNvPr id="76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Прямоугольник 78"/>
          <p:cNvSpPr/>
          <p:nvPr/>
        </p:nvSpPr>
        <p:spPr>
          <a:xfrm>
            <a:off x="2069390" y="1000108"/>
            <a:ext cx="5286412" cy="83099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Найду силу тяжести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мальчика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на Земле и его вес в равновесии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3500430" y="3857628"/>
            <a:ext cx="22188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Выразим ….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642910" y="5000636"/>
            <a:ext cx="5351658" cy="52322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подставим численные значения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664772"/>
            <a:ext cx="9144000" cy="119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площадь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опоры мальчика составляет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0,30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что соответствует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6500858" y="6429420"/>
            <a:ext cx="2643142" cy="4286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Дз-2, стр.19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10"/>
          <p:cNvSpPr txBox="1">
            <a:spLocks noChangeArrowheads="1"/>
          </p:cNvSpPr>
          <p:nvPr/>
        </p:nvSpPr>
        <p:spPr bwMode="auto">
          <a:xfrm>
            <a:off x="2143108" y="1714488"/>
            <a:ext cx="112500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Р=</a:t>
            </a:r>
            <a:endParaRPr lang="ru-RU" sz="4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10"/>
          <p:cNvSpPr txBox="1">
            <a:spLocks noChangeArrowheads="1"/>
          </p:cNvSpPr>
          <p:nvPr/>
        </p:nvSpPr>
        <p:spPr bwMode="auto">
          <a:xfrm>
            <a:off x="2910920" y="1643050"/>
            <a:ext cx="14572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10"/>
          <p:cNvSpPr txBox="1">
            <a:spLocks noChangeArrowheads="1"/>
          </p:cNvSpPr>
          <p:nvPr/>
        </p:nvSpPr>
        <p:spPr bwMode="auto">
          <a:xfrm>
            <a:off x="3982490" y="1730976"/>
            <a:ext cx="13853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48кг</a:t>
            </a:r>
            <a:r>
              <a:rPr lang="ru-RU" sz="3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10"/>
          <p:cNvSpPr txBox="1">
            <a:spLocks noChangeArrowheads="1"/>
          </p:cNvSpPr>
          <p:nvPr/>
        </p:nvSpPr>
        <p:spPr bwMode="auto">
          <a:xfrm>
            <a:off x="5201496" y="1730976"/>
            <a:ext cx="2156586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Н/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кг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2"/>
          <p:cNvSpPr txBox="1">
            <a:spLocks noChangeArrowheads="1"/>
          </p:cNvSpPr>
          <p:nvPr/>
        </p:nvSpPr>
        <p:spPr bwMode="auto">
          <a:xfrm>
            <a:off x="-32" y="3000372"/>
            <a:ext cx="7358114" cy="6429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Давление – это сила действующая на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5429256" y="2292486"/>
            <a:ext cx="1571636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=470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5580506" y="3643314"/>
            <a:ext cx="1643074" cy="92869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3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3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3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3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3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3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3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3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3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5" grpId="0" animBg="1"/>
      <p:bldP spid="79" grpId="0" animBg="1"/>
      <p:bldP spid="80" grpId="0"/>
      <p:bldP spid="81" grpId="0" animBg="1"/>
      <p:bldP spid="82" grpId="0"/>
      <p:bldP spid="59" grpId="0"/>
      <p:bldP spid="60" grpId="0"/>
      <p:bldP spid="61" grpId="0"/>
      <p:bldP spid="62" grpId="0" animBg="1"/>
      <p:bldP spid="64" grpId="0" animBg="1"/>
      <p:bldP spid="63" grpId="0" animBg="1"/>
      <p:bldP spid="6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643042" y="1857364"/>
            <a:ext cx="5616624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1. Вес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 покое равен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силе тяжести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-32" y="3643314"/>
            <a:ext cx="7858180" cy="6429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2. Давление – это сила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действующая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на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2"/>
          <p:cNvSpPr txBox="1"/>
          <p:nvPr/>
        </p:nvSpPr>
        <p:spPr>
          <a:xfrm>
            <a:off x="0" y="-24"/>
            <a:ext cx="9144000" cy="1077218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9-4.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Определить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давление танка массой 60т на землю, если площадь гусеницы равна 1,5 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0" y="1474761"/>
            <a:ext cx="17859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 = 60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 = 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,5м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142860" y="2428868"/>
            <a:ext cx="12795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2500306"/>
            <a:ext cx="1571604" cy="13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16"/>
          <p:cNvSpPr txBox="1"/>
          <p:nvPr/>
        </p:nvSpPr>
        <p:spPr>
          <a:xfrm>
            <a:off x="1666200" y="913139"/>
            <a:ext cx="18342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</a:t>
            </a: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60 000 кг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21"/>
          <p:cNvSpPr txBox="1"/>
          <p:nvPr/>
        </p:nvSpPr>
        <p:spPr>
          <a:xfrm>
            <a:off x="0" y="5808166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давление танка массой 60т на землю  составит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200 кПа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http://bse.sci-lib.com/pictures/20/01/205642679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983018" y="1628800"/>
            <a:ext cx="2143140" cy="122159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6611024" y="2774129"/>
            <a:ext cx="285752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7251721" y="3392491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4"/>
          <p:cNvGrpSpPr>
            <a:grpSpLocks/>
          </p:cNvGrpSpPr>
          <p:nvPr/>
        </p:nvGrpSpPr>
        <p:grpSpPr bwMode="auto">
          <a:xfrm>
            <a:off x="7858148" y="3506932"/>
            <a:ext cx="714380" cy="707886"/>
            <a:chOff x="5643570" y="500042"/>
            <a:chExt cx="790586" cy="747502"/>
          </a:xfrm>
        </p:grpSpPr>
        <p:sp>
          <p:nvSpPr>
            <p:cNvPr id="16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47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991726" y="2143115"/>
            <a:ext cx="1285887" cy="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6072198" y="6429396"/>
            <a:ext cx="3071802" cy="4286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ДЗ-2 ,стр.19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rot="5400000">
            <a:off x="7403053" y="2772190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7419801" y="1659732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2"/>
          <p:cNvGrpSpPr>
            <a:grpSpLocks/>
          </p:cNvGrpSpPr>
          <p:nvPr/>
        </p:nvGrpSpPr>
        <p:grpSpPr bwMode="auto">
          <a:xfrm>
            <a:off x="8035794" y="2924944"/>
            <a:ext cx="928694" cy="707886"/>
            <a:chOff x="5643564" y="500042"/>
            <a:chExt cx="928699" cy="707747"/>
          </a:xfrm>
        </p:grpSpPr>
        <p:sp>
          <p:nvSpPr>
            <p:cNvPr id="25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22"/>
          <p:cNvGrpSpPr>
            <a:grpSpLocks/>
          </p:cNvGrpSpPr>
          <p:nvPr/>
        </p:nvGrpSpPr>
        <p:grpSpPr bwMode="auto">
          <a:xfrm>
            <a:off x="8262456" y="1036157"/>
            <a:ext cx="790581" cy="707886"/>
            <a:chOff x="5643570" y="500042"/>
            <a:chExt cx="790586" cy="707747"/>
          </a:xfrm>
        </p:grpSpPr>
        <p:sp>
          <p:nvSpPr>
            <p:cNvPr id="28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29" name="Прямая со стрелкой 28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10"/>
          <p:cNvSpPr txBox="1">
            <a:spLocks noChangeArrowheads="1"/>
          </p:cNvSpPr>
          <p:nvPr/>
        </p:nvSpPr>
        <p:spPr bwMode="auto">
          <a:xfrm>
            <a:off x="1695670" y="2299519"/>
            <a:ext cx="136815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 =</a:t>
            </a:r>
            <a:endParaRPr lang="ru-RU" sz="44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10"/>
          <p:cNvSpPr txBox="1">
            <a:spLocks noChangeArrowheads="1"/>
          </p:cNvSpPr>
          <p:nvPr/>
        </p:nvSpPr>
        <p:spPr bwMode="auto">
          <a:xfrm>
            <a:off x="2762146" y="2252162"/>
            <a:ext cx="152581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10"/>
          <p:cNvSpPr txBox="1">
            <a:spLocks noChangeArrowheads="1"/>
          </p:cNvSpPr>
          <p:nvPr/>
        </p:nvSpPr>
        <p:spPr bwMode="auto">
          <a:xfrm>
            <a:off x="4071934" y="2348880"/>
            <a:ext cx="19303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60000кг</a:t>
            </a:r>
            <a:r>
              <a:rPr lang="ru-RU" sz="3600" b="1" cap="all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10"/>
          <p:cNvSpPr txBox="1">
            <a:spLocks noChangeArrowheads="1"/>
          </p:cNvSpPr>
          <p:nvPr/>
        </p:nvSpPr>
        <p:spPr bwMode="auto">
          <a:xfrm>
            <a:off x="5940152" y="2348880"/>
            <a:ext cx="1553630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Н/кг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4283968" y="2924944"/>
            <a:ext cx="2431172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=600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36"/>
          <p:cNvGrpSpPr/>
          <p:nvPr/>
        </p:nvGrpSpPr>
        <p:grpSpPr>
          <a:xfrm>
            <a:off x="611560" y="4524503"/>
            <a:ext cx="1512168" cy="1136745"/>
            <a:chOff x="3278724" y="1785926"/>
            <a:chExt cx="1452900" cy="1136745"/>
          </a:xfrm>
        </p:grpSpPr>
        <p:grpSp>
          <p:nvGrpSpPr>
            <p:cNvPr id="15" name="Группа 41"/>
            <p:cNvGrpSpPr/>
            <p:nvPr/>
          </p:nvGrpSpPr>
          <p:grpSpPr>
            <a:xfrm>
              <a:off x="3278724" y="1785926"/>
              <a:ext cx="1452900" cy="1136745"/>
              <a:chOff x="3318032" y="1701217"/>
              <a:chExt cx="1452900" cy="1136745"/>
            </a:xfrm>
          </p:grpSpPr>
          <p:sp>
            <p:nvSpPr>
              <p:cNvPr id="40" name="TextBox 39"/>
              <p:cNvSpPr txBox="1">
                <a:spLocks noChangeArrowheads="1"/>
              </p:cNvSpPr>
              <p:nvPr/>
            </p:nvSpPr>
            <p:spPr bwMode="auto">
              <a:xfrm>
                <a:off x="3318032" y="1932993"/>
                <a:ext cx="93302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TextBox 15"/>
              <p:cNvSpPr txBox="1">
                <a:spLocks noChangeArrowheads="1"/>
              </p:cNvSpPr>
              <p:nvPr/>
            </p:nvSpPr>
            <p:spPr bwMode="auto">
              <a:xfrm>
                <a:off x="3842238" y="2191631"/>
                <a:ext cx="928694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9" name="Прямая соединительная линия 38"/>
            <p:cNvCxnSpPr/>
            <p:nvPr/>
          </p:nvCxnSpPr>
          <p:spPr bwMode="auto">
            <a:xfrm rot="-300000">
              <a:off x="3857620" y="2314589"/>
              <a:ext cx="571504" cy="42841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10"/>
          <p:cNvSpPr txBox="1">
            <a:spLocks noChangeArrowheads="1"/>
          </p:cNvSpPr>
          <p:nvPr/>
        </p:nvSpPr>
        <p:spPr bwMode="auto">
          <a:xfrm>
            <a:off x="1835696" y="4725144"/>
            <a:ext cx="50405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44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10"/>
          <p:cNvSpPr txBox="1">
            <a:spLocks noChangeArrowheads="1"/>
          </p:cNvSpPr>
          <p:nvPr/>
        </p:nvSpPr>
        <p:spPr bwMode="auto">
          <a:xfrm>
            <a:off x="2327492" y="4345329"/>
            <a:ext cx="245772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600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 bwMode="auto">
          <a:xfrm flipV="1">
            <a:off x="2660772" y="5124737"/>
            <a:ext cx="2592000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2795772" y="5229200"/>
            <a:ext cx="163221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5307846" y="4749854"/>
            <a:ext cx="3080578" cy="76944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=200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4" grpId="0" animBg="1"/>
      <p:bldP spid="5" grpId="0"/>
      <p:bldP spid="6" grpId="0"/>
      <p:bldP spid="8" grpId="0"/>
      <p:bldP spid="11" grpId="0" animBg="1"/>
      <p:bldP spid="13" grpId="0" animBg="1"/>
      <p:bldP spid="30" grpId="0"/>
      <p:bldP spid="31" grpId="0"/>
      <p:bldP spid="32" grpId="0"/>
      <p:bldP spid="33" grpId="0" animBg="1"/>
      <p:bldP spid="34" grpId="0" animBg="1"/>
      <p:bldP spid="43" grpId="0"/>
      <p:bldP spid="44" grpId="0"/>
      <p:bldP spid="46" grpId="0"/>
      <p:bldP spid="4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www.wondershare.com</a:t>
            </a:r>
            <a:endParaRPr lang="en-US" altLang="zh-CN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60000"/>
          </a:blip>
          <a:srcRect t="3995" b="930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1196752"/>
            <a:ext cx="9144000" cy="56612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6357950" y="785794"/>
            <a:ext cx="2786050" cy="4286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9-5, ДЗ-2Стр.19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47864" y="1196752"/>
            <a:ext cx="4392488" cy="44644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180428" y="5109894"/>
            <a:ext cx="381642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30000Па</a:t>
            </a:r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×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0,009 </a:t>
            </a:r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99876" y="5085184"/>
            <a:ext cx="144016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=540Н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32" y="5780782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 тяжести как и вес спортсмена около 540Н, а его масса, т.е. инертность 54кг 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-0.18906 -0.0032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0 0.45879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8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7" grpId="0" animBg="1"/>
      <p:bldP spid="7" grpId="1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Скругленный прямоугольник 96"/>
          <p:cNvSpPr/>
          <p:nvPr/>
        </p:nvSpPr>
        <p:spPr>
          <a:xfrm>
            <a:off x="3857620" y="2571744"/>
            <a:ext cx="4429156" cy="785818"/>
          </a:xfrm>
          <a:prstGeom prst="roundRect">
            <a:avLst/>
          </a:prstGeom>
          <a:solidFill>
            <a:srgbClr val="92D050">
              <a:alpha val="7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Скругленный прямоугольник 95"/>
          <p:cNvSpPr/>
          <p:nvPr/>
        </p:nvSpPr>
        <p:spPr>
          <a:xfrm>
            <a:off x="5429256" y="1214422"/>
            <a:ext cx="2786082" cy="785818"/>
          </a:xfrm>
          <a:prstGeom prst="roundRect">
            <a:avLst/>
          </a:prstGeom>
          <a:solidFill>
            <a:srgbClr val="FFFF00">
              <a:alpha val="7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857224" y="1142984"/>
            <a:ext cx="2286016" cy="785818"/>
          </a:xfrm>
          <a:prstGeom prst="roundRect">
            <a:avLst/>
          </a:prstGeom>
          <a:solidFill>
            <a:srgbClr val="7030A0">
              <a:alpha val="7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751060" y="784328"/>
            <a:ext cx="85928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>
            <a:off x="1560015" y="784328"/>
            <a:ext cx="1073637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758490" y="816288"/>
            <a:ext cx="1867680" cy="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9" name="Line 17"/>
          <p:cNvSpPr>
            <a:spLocks noChangeShapeType="1"/>
          </p:cNvSpPr>
          <p:nvPr/>
        </p:nvSpPr>
        <p:spPr bwMode="auto">
          <a:xfrm>
            <a:off x="6817009" y="571480"/>
            <a:ext cx="1318123" cy="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90" name="Line 18"/>
          <p:cNvSpPr>
            <a:spLocks noChangeShapeType="1"/>
          </p:cNvSpPr>
          <p:nvPr/>
        </p:nvSpPr>
        <p:spPr bwMode="auto">
          <a:xfrm flipH="1">
            <a:off x="6109898" y="571480"/>
            <a:ext cx="698033" cy="0"/>
          </a:xfrm>
          <a:prstGeom prst="line">
            <a:avLst/>
          </a:prstGeom>
          <a:noFill/>
          <a:ln w="444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91" name="Line 19"/>
          <p:cNvSpPr>
            <a:spLocks noChangeShapeType="1"/>
          </p:cNvSpPr>
          <p:nvPr/>
        </p:nvSpPr>
        <p:spPr bwMode="auto">
          <a:xfrm>
            <a:off x="6825584" y="597199"/>
            <a:ext cx="567172" cy="45719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7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98" name="Line 26"/>
          <p:cNvSpPr>
            <a:spLocks noChangeShapeType="1"/>
          </p:cNvSpPr>
          <p:nvPr/>
        </p:nvSpPr>
        <p:spPr bwMode="auto">
          <a:xfrm flipV="1">
            <a:off x="5829094" y="3849837"/>
            <a:ext cx="0" cy="112403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99" name="Line 27"/>
          <p:cNvSpPr>
            <a:spLocks noChangeShapeType="1"/>
          </p:cNvSpPr>
          <p:nvPr/>
        </p:nvSpPr>
        <p:spPr bwMode="auto">
          <a:xfrm>
            <a:off x="5818889" y="3895546"/>
            <a:ext cx="1294389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00" name="Line 28"/>
          <p:cNvSpPr>
            <a:spLocks noChangeShapeType="1"/>
          </p:cNvSpPr>
          <p:nvPr/>
        </p:nvSpPr>
        <p:spPr bwMode="auto">
          <a:xfrm flipV="1">
            <a:off x="5847804" y="3970343"/>
            <a:ext cx="1195736" cy="1028458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06" name="Line 34"/>
          <p:cNvSpPr>
            <a:spLocks noChangeShapeType="1"/>
          </p:cNvSpPr>
          <p:nvPr/>
        </p:nvSpPr>
        <p:spPr bwMode="auto">
          <a:xfrm>
            <a:off x="7048580" y="4145765"/>
            <a:ext cx="370797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7"/>
          <p:cNvGrpSpPr/>
          <p:nvPr/>
        </p:nvGrpSpPr>
        <p:grpSpPr>
          <a:xfrm>
            <a:off x="1071538" y="379801"/>
            <a:ext cx="571504" cy="461665"/>
            <a:chOff x="4000496" y="2000241"/>
            <a:chExt cx="642942" cy="472386"/>
          </a:xfrm>
        </p:grpSpPr>
        <p:sp>
          <p:nvSpPr>
            <p:cNvPr id="39" name="TextBox 38"/>
            <p:cNvSpPr txBox="1"/>
            <p:nvPr/>
          </p:nvSpPr>
          <p:spPr>
            <a:xfrm>
              <a:off x="4000496" y="2000241"/>
              <a:ext cx="642942" cy="472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Прямая со стрелкой 39"/>
            <p:cNvCxnSpPr/>
            <p:nvPr/>
          </p:nvCxnSpPr>
          <p:spPr>
            <a:xfrm>
              <a:off x="4071934" y="2086182"/>
              <a:ext cx="357190" cy="1588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40"/>
          <p:cNvGrpSpPr/>
          <p:nvPr/>
        </p:nvGrpSpPr>
        <p:grpSpPr>
          <a:xfrm>
            <a:off x="1928794" y="388698"/>
            <a:ext cx="571504" cy="461665"/>
            <a:chOff x="4000496" y="2000241"/>
            <a:chExt cx="642942" cy="472386"/>
          </a:xfrm>
        </p:grpSpPr>
        <p:sp>
          <p:nvSpPr>
            <p:cNvPr id="42" name="TextBox 41"/>
            <p:cNvSpPr txBox="1"/>
            <p:nvPr/>
          </p:nvSpPr>
          <p:spPr>
            <a:xfrm>
              <a:off x="4000496" y="2000241"/>
              <a:ext cx="642942" cy="4723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1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 стрелкой 42"/>
            <p:cNvCxnSpPr/>
            <p:nvPr/>
          </p:nvCxnSpPr>
          <p:spPr>
            <a:xfrm>
              <a:off x="4071934" y="2086182"/>
              <a:ext cx="357190" cy="1588"/>
            </a:xfrm>
            <a:prstGeom prst="straightConnector1">
              <a:avLst/>
            </a:prstGeom>
            <a:ln>
              <a:solidFill>
                <a:srgbClr val="220FB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43"/>
          <p:cNvGrpSpPr/>
          <p:nvPr/>
        </p:nvGrpSpPr>
        <p:grpSpPr>
          <a:xfrm>
            <a:off x="971599" y="1196752"/>
            <a:ext cx="2357454" cy="584775"/>
            <a:chOff x="4012206" y="2000237"/>
            <a:chExt cx="642942" cy="1314724"/>
          </a:xfrm>
        </p:grpSpPr>
        <p:sp>
          <p:nvSpPr>
            <p:cNvPr id="45" name="TextBox 44"/>
            <p:cNvSpPr txBox="1"/>
            <p:nvPr/>
          </p:nvSpPr>
          <p:spPr>
            <a:xfrm>
              <a:off x="4012206" y="2000237"/>
              <a:ext cx="642942" cy="1314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    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   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 стрелкой 45"/>
            <p:cNvCxnSpPr/>
            <p:nvPr/>
          </p:nvCxnSpPr>
          <p:spPr>
            <a:xfrm flipV="1">
              <a:off x="4024309" y="2073338"/>
              <a:ext cx="107157" cy="12845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Прямая со стрелкой 47"/>
          <p:cNvCxnSpPr/>
          <p:nvPr/>
        </p:nvCxnSpPr>
        <p:spPr>
          <a:xfrm>
            <a:off x="1773152" y="1218795"/>
            <a:ext cx="388058" cy="2352"/>
          </a:xfrm>
          <a:prstGeom prst="straightConnector1">
            <a:avLst/>
          </a:prstGeom>
          <a:ln>
            <a:solidFill>
              <a:srgbClr val="220FB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2540868" y="1221993"/>
            <a:ext cx="388058" cy="2352"/>
          </a:xfrm>
          <a:prstGeom prst="straightConnector1">
            <a:avLst/>
          </a:prstGeom>
          <a:ln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51"/>
          <p:cNvGrpSpPr/>
          <p:nvPr/>
        </p:nvGrpSpPr>
        <p:grpSpPr>
          <a:xfrm>
            <a:off x="2500298" y="2110079"/>
            <a:ext cx="571504" cy="461665"/>
            <a:chOff x="4000496" y="2000241"/>
            <a:chExt cx="642942" cy="472386"/>
          </a:xfrm>
        </p:grpSpPr>
        <p:sp>
          <p:nvSpPr>
            <p:cNvPr id="53" name="TextBox 52"/>
            <p:cNvSpPr txBox="1"/>
            <p:nvPr/>
          </p:nvSpPr>
          <p:spPr>
            <a:xfrm>
              <a:off x="4000496" y="2000241"/>
              <a:ext cx="642942" cy="4723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1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4071934" y="2086182"/>
              <a:ext cx="357190" cy="1588"/>
            </a:xfrm>
            <a:prstGeom prst="straightConnector1">
              <a:avLst/>
            </a:prstGeom>
            <a:ln>
              <a:solidFill>
                <a:srgbClr val="0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73"/>
          <p:cNvGrpSpPr/>
          <p:nvPr/>
        </p:nvGrpSpPr>
        <p:grpSpPr>
          <a:xfrm>
            <a:off x="5715008" y="1322237"/>
            <a:ext cx="2478900" cy="584775"/>
            <a:chOff x="6236504" y="2201283"/>
            <a:chExt cx="2478900" cy="584775"/>
          </a:xfrm>
        </p:grpSpPr>
        <p:sp>
          <p:nvSpPr>
            <p:cNvPr id="3093" name="Line 21"/>
            <p:cNvSpPr>
              <a:spLocks noChangeShapeType="1"/>
            </p:cNvSpPr>
            <p:nvPr/>
          </p:nvSpPr>
          <p:spPr bwMode="auto">
            <a:xfrm>
              <a:off x="7171064" y="2246363"/>
              <a:ext cx="400113" cy="25981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4" name="Line 22"/>
            <p:cNvSpPr>
              <a:spLocks noChangeShapeType="1"/>
            </p:cNvSpPr>
            <p:nvPr/>
          </p:nvSpPr>
          <p:spPr bwMode="auto">
            <a:xfrm>
              <a:off x="8086110" y="2246363"/>
              <a:ext cx="400113" cy="25981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236504" y="2201283"/>
              <a:ext cx="24789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Line 20"/>
            <p:cNvSpPr>
              <a:spLocks noChangeShapeType="1"/>
            </p:cNvSpPr>
            <p:nvPr/>
          </p:nvSpPr>
          <p:spPr bwMode="auto">
            <a:xfrm>
              <a:off x="6286512" y="2235913"/>
              <a:ext cx="400113" cy="25981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Группа 74"/>
          <p:cNvGrpSpPr/>
          <p:nvPr/>
        </p:nvGrpSpPr>
        <p:grpSpPr>
          <a:xfrm>
            <a:off x="8072462" y="142852"/>
            <a:ext cx="714380" cy="584775"/>
            <a:chOff x="6858016" y="3000372"/>
            <a:chExt cx="714380" cy="584775"/>
          </a:xfrm>
        </p:grpSpPr>
        <p:sp>
          <p:nvSpPr>
            <p:cNvPr id="3092" name="Line 20"/>
            <p:cNvSpPr>
              <a:spLocks noChangeShapeType="1"/>
            </p:cNvSpPr>
            <p:nvPr/>
          </p:nvSpPr>
          <p:spPr bwMode="auto">
            <a:xfrm>
              <a:off x="6944814" y="3054964"/>
              <a:ext cx="400113" cy="25981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6858016" y="3000372"/>
              <a:ext cx="7143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70"/>
          <p:cNvGrpSpPr/>
          <p:nvPr/>
        </p:nvGrpSpPr>
        <p:grpSpPr>
          <a:xfrm>
            <a:off x="5214942" y="285728"/>
            <a:ext cx="857256" cy="584775"/>
            <a:chOff x="6215074" y="3571876"/>
            <a:chExt cx="857256" cy="584775"/>
          </a:xfrm>
        </p:grpSpPr>
        <p:sp>
          <p:nvSpPr>
            <p:cNvPr id="67" name="Line 21"/>
            <p:cNvSpPr>
              <a:spLocks noChangeShapeType="1"/>
            </p:cNvSpPr>
            <p:nvPr/>
          </p:nvSpPr>
          <p:spPr bwMode="auto">
            <a:xfrm>
              <a:off x="6402092" y="3629666"/>
              <a:ext cx="400113" cy="25981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6215074" y="3571876"/>
              <a:ext cx="85725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72"/>
          <p:cNvGrpSpPr/>
          <p:nvPr/>
        </p:nvGrpSpPr>
        <p:grpSpPr>
          <a:xfrm>
            <a:off x="7500958" y="714356"/>
            <a:ext cx="642942" cy="584775"/>
            <a:chOff x="6215074" y="4357694"/>
            <a:chExt cx="642942" cy="584775"/>
          </a:xfrm>
        </p:grpSpPr>
        <p:sp>
          <p:nvSpPr>
            <p:cNvPr id="68" name="Line 22"/>
            <p:cNvSpPr>
              <a:spLocks noChangeShapeType="1"/>
            </p:cNvSpPr>
            <p:nvPr/>
          </p:nvSpPr>
          <p:spPr bwMode="auto">
            <a:xfrm>
              <a:off x="6215074" y="4384990"/>
              <a:ext cx="400113" cy="25981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6215074" y="4357694"/>
              <a:ext cx="64294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4000496" y="845733"/>
            <a:ext cx="3214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действующая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87"/>
          <p:cNvGrpSpPr/>
          <p:nvPr/>
        </p:nvGrpSpPr>
        <p:grpSpPr>
          <a:xfrm>
            <a:off x="4000496" y="2571744"/>
            <a:ext cx="4429156" cy="769441"/>
            <a:chOff x="928662" y="5214950"/>
            <a:chExt cx="4429156" cy="769441"/>
          </a:xfrm>
        </p:grpSpPr>
        <p:grpSp>
          <p:nvGrpSpPr>
            <p:cNvPr id="11" name="Группа 76"/>
            <p:cNvGrpSpPr/>
            <p:nvPr/>
          </p:nvGrpSpPr>
          <p:grpSpPr>
            <a:xfrm>
              <a:off x="1071538" y="5375528"/>
              <a:ext cx="2554559" cy="36431"/>
              <a:chOff x="6286512" y="2235913"/>
              <a:chExt cx="2554559" cy="36431"/>
            </a:xfrm>
          </p:grpSpPr>
          <p:sp>
            <p:nvSpPr>
              <p:cNvPr id="78" name="Line 21"/>
              <p:cNvSpPr>
                <a:spLocks noChangeShapeType="1"/>
              </p:cNvSpPr>
              <p:nvPr/>
            </p:nvSpPr>
            <p:spPr bwMode="auto">
              <a:xfrm>
                <a:off x="7266600" y="2246363"/>
                <a:ext cx="400113" cy="25981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9" name="Line 22"/>
              <p:cNvSpPr>
                <a:spLocks noChangeShapeType="1"/>
              </p:cNvSpPr>
              <p:nvPr/>
            </p:nvSpPr>
            <p:spPr bwMode="auto">
              <a:xfrm>
                <a:off x="8440958" y="2246363"/>
                <a:ext cx="400113" cy="25981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1" name="Line 20"/>
              <p:cNvSpPr>
                <a:spLocks noChangeShapeType="1"/>
              </p:cNvSpPr>
              <p:nvPr/>
            </p:nvSpPr>
            <p:spPr bwMode="auto">
              <a:xfrm>
                <a:off x="6286512" y="2235913"/>
                <a:ext cx="400113" cy="25981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2" name="Прямоугольник 81"/>
            <p:cNvSpPr/>
            <p:nvPr/>
          </p:nvSpPr>
          <p:spPr>
            <a:xfrm>
              <a:off x="928662" y="5214950"/>
              <a:ext cx="4429156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кат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4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теч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4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отн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 берега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3" name="Прямоугольник 82"/>
          <p:cNvSpPr/>
          <p:nvPr/>
        </p:nvSpPr>
        <p:spPr>
          <a:xfrm>
            <a:off x="6929454" y="3941129"/>
            <a:ext cx="2428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берега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86"/>
          <p:cNvGrpSpPr/>
          <p:nvPr/>
        </p:nvGrpSpPr>
        <p:grpSpPr>
          <a:xfrm>
            <a:off x="6881954" y="3214686"/>
            <a:ext cx="857256" cy="707886"/>
            <a:chOff x="5143504" y="3357562"/>
            <a:chExt cx="857256" cy="707886"/>
          </a:xfrm>
        </p:grpSpPr>
        <p:sp>
          <p:nvSpPr>
            <p:cNvPr id="3105" name="Line 33"/>
            <p:cNvSpPr>
              <a:spLocks noChangeShapeType="1"/>
            </p:cNvSpPr>
            <p:nvPr/>
          </p:nvSpPr>
          <p:spPr bwMode="auto">
            <a:xfrm>
              <a:off x="5223335" y="3537001"/>
              <a:ext cx="37079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5143504" y="3357562"/>
              <a:ext cx="85725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кат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85"/>
          <p:cNvGrpSpPr/>
          <p:nvPr/>
        </p:nvGrpSpPr>
        <p:grpSpPr>
          <a:xfrm>
            <a:off x="4953128" y="3643314"/>
            <a:ext cx="1071570" cy="707886"/>
            <a:chOff x="2428860" y="4207664"/>
            <a:chExt cx="1071570" cy="707886"/>
          </a:xfrm>
        </p:grpSpPr>
        <p:sp>
          <p:nvSpPr>
            <p:cNvPr id="3104" name="Line 32"/>
            <p:cNvSpPr>
              <a:spLocks noChangeShapeType="1"/>
            </p:cNvSpPr>
            <p:nvPr/>
          </p:nvSpPr>
          <p:spPr bwMode="auto">
            <a:xfrm>
              <a:off x="2530792" y="4374484"/>
              <a:ext cx="37079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2428860" y="4207664"/>
              <a:ext cx="107157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теч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9" name="TextBox 88"/>
          <p:cNvSpPr txBox="1"/>
          <p:nvPr/>
        </p:nvSpPr>
        <p:spPr>
          <a:xfrm>
            <a:off x="72910" y="5967731"/>
            <a:ext cx="4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 голову 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первого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второй…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2714580" y="6300799"/>
            <a:ext cx="6429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Начало первого… с концом последнего!!!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738286" y="5487699"/>
            <a:ext cx="8358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Сложение векторов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правило треугольника!!!)</a:t>
            </a:r>
            <a:endParaRPr lang="ru-RU" sz="2800" b="1" i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57158" y="2571744"/>
            <a:ext cx="3000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2км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3км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5км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5429256" y="1857364"/>
            <a:ext cx="30718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50Н-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30Н=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20Н</a:t>
            </a:r>
            <a:endParaRPr lang="ru-RU" sz="4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357158" y="4286256"/>
            <a:ext cx="25003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71406" y="3434364"/>
            <a:ext cx="47863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теч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берега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2571768" y="-24"/>
            <a:ext cx="2714612" cy="4286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ПРЗ№ 3, стр.13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3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41536E-6 L 5.55556E-7 0.19195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1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000"/>
                            </p:stCondLst>
                            <p:childTnLst>
                              <p:par>
                                <p:cTn id="9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0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06 0.0104 C 0.01337 0.02914 0.06597 0.04902 0.09601 0.04902 C 0.12587 0.04902 0.13264 0.01595 0.14063 0.0104 " pathEditMode="relative" rAng="0" ptsTypes="aaA">
                                      <p:cBhvr>
                                        <p:cTn id="113" dur="2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301 L -0.00156 0.04371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0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10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000"/>
                            </p:stCondLst>
                            <p:childTnLst>
                              <p:par>
                                <p:cTn id="1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3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000"/>
                            </p:stCondLst>
                            <p:childTnLst>
                              <p:par>
                                <p:cTn id="1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20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000"/>
                            </p:stCondLst>
                            <p:childTnLst>
                              <p:par>
                                <p:cTn id="1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000"/>
                            </p:stCondLst>
                            <p:childTnLst>
                              <p:par>
                                <p:cTn id="17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2000"/>
                            </p:stCondLst>
                            <p:childTnLst>
                              <p:par>
                                <p:cTn id="18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20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4000"/>
                            </p:stCondLst>
                            <p:childTnLst>
                              <p:par>
                                <p:cTn id="18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00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7" dur="1000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6000"/>
                            </p:stCondLst>
                            <p:childTnLst>
                              <p:par>
                                <p:cTn id="18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0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3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3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3000"/>
                            </p:stCondLst>
                            <p:childTnLst>
                              <p:par>
                                <p:cTn id="20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47086E-6 L 0.66285 0.02891 " pathEditMode="relative" rAng="0" ptsTypes="AA">
                                      <p:cBhvr>
                                        <p:cTn id="20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" y="1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4000"/>
                            </p:stCondLst>
                            <p:childTnLst>
                              <p:par>
                                <p:cTn id="205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6" dur="20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000"/>
                            </p:stCondLst>
                            <p:childTnLst>
                              <p:par>
                                <p:cTn id="2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6" grpId="0" animBg="1"/>
      <p:bldP spid="95" grpId="0" animBg="1"/>
      <p:bldP spid="3077" grpId="0" animBg="1"/>
      <p:bldP spid="3078" grpId="0" animBg="1"/>
      <p:bldP spid="3079" grpId="0" animBg="1"/>
      <p:bldP spid="3079" grpId="1" animBg="1"/>
      <p:bldP spid="3079" grpId="2" animBg="1"/>
      <p:bldP spid="3089" grpId="0" animBg="1"/>
      <p:bldP spid="3090" grpId="0" animBg="1"/>
      <p:bldP spid="3090" grpId="1" animBg="1"/>
      <p:bldP spid="3091" grpId="0" animBg="1"/>
      <p:bldP spid="3091" grpId="1" animBg="1"/>
      <p:bldP spid="3098" grpId="0" animBg="1"/>
      <p:bldP spid="3099" grpId="0" animBg="1"/>
      <p:bldP spid="3100" grpId="0" animBg="1"/>
      <p:bldP spid="3100" grpId="1" animBg="1"/>
      <p:bldP spid="3100" grpId="2" animBg="1"/>
      <p:bldP spid="3106" grpId="0" animBg="1"/>
      <p:bldP spid="76" grpId="0"/>
      <p:bldP spid="83" grpId="0"/>
      <p:bldP spid="89" grpId="0"/>
      <p:bldP spid="89" grpId="1"/>
      <p:bldP spid="90" grpId="0"/>
      <p:bldP spid="90" grpId="1"/>
      <p:bldP spid="91" grpId="0"/>
      <p:bldP spid="58" grpId="0"/>
      <p:bldP spid="74" grpId="0"/>
      <p:bldP spid="74" grpId="1"/>
      <p:bldP spid="8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547686" y="5019539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91364" y="6115565"/>
            <a:ext cx="608416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СР-2,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 11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20153" y="1214422"/>
            <a:ext cx="7562455" cy="21236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 самостоятельной</a:t>
            </a:r>
          </a:p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работе №2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500034" y="4286256"/>
            <a:ext cx="2428892" cy="50006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424301">
            <a:off x="2800805" y="3835852"/>
            <a:ext cx="5484727" cy="578607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32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давление</a:t>
            </a:r>
            <a:endParaRPr lang="ru-RU" sz="32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В1 №1.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Сколько весит кирпич, если его длина 20 см, ширина 10 см, высота 5 см?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57817" y="1159361"/>
            <a:ext cx="11430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5074" y="1071546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а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-71470" y="1142984"/>
            <a:ext cx="5286412" cy="100013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1. Найду объём кирпича из законов геометрии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86446" y="2428868"/>
            <a:ext cx="114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00926" y="2357430"/>
            <a:ext cx="928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86546" y="2357430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29388" y="1643050"/>
            <a:ext cx="27146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0" y="2071678"/>
            <a:ext cx="5786446" cy="121444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массу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кирпича зная его плотность  2,1г/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3286124"/>
            <a:ext cx="114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0100" y="3214686"/>
            <a:ext cx="55721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2,1г/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86380" y="3286124"/>
            <a:ext cx="38576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2100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=2,1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0" y="4000504"/>
            <a:ext cx="7000892" cy="121444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3.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Найду силу тяжести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кирпича на Земле и его вес в равновесии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71406" y="4955457"/>
            <a:ext cx="1571636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0"/>
          <p:cNvSpPr txBox="1">
            <a:spLocks noChangeArrowheads="1"/>
          </p:cNvSpPr>
          <p:nvPr/>
        </p:nvSpPr>
        <p:spPr bwMode="auto">
          <a:xfrm>
            <a:off x="4643438" y="4929198"/>
            <a:ext cx="2500330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20,58Н</a:t>
            </a:r>
            <a:endParaRPr lang="ru-RU" sz="4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32"/>
          <p:cNvGrpSpPr>
            <a:grpSpLocks/>
          </p:cNvGrpSpPr>
          <p:nvPr/>
        </p:nvGrpSpPr>
        <p:grpSpPr bwMode="auto">
          <a:xfrm>
            <a:off x="7000892" y="5073791"/>
            <a:ext cx="1727906" cy="1270009"/>
            <a:chOff x="7200" y="7056"/>
            <a:chExt cx="1296" cy="720"/>
          </a:xfrm>
        </p:grpSpPr>
        <p:sp>
          <p:nvSpPr>
            <p:cNvPr id="20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34"/>
            <p:cNvSpPr>
              <a:spLocks noChangeShapeType="1"/>
            </p:cNvSpPr>
            <p:nvPr/>
          </p:nvSpPr>
          <p:spPr bwMode="auto">
            <a:xfrm>
              <a:off x="7867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35"/>
            <p:cNvSpPr>
              <a:spLocks noChangeShapeType="1"/>
            </p:cNvSpPr>
            <p:nvPr/>
          </p:nvSpPr>
          <p:spPr bwMode="auto">
            <a:xfrm>
              <a:off x="7789" y="7344"/>
              <a:ext cx="0" cy="4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36"/>
            <p:cNvSpPr>
              <a:spLocks noChangeShapeType="1"/>
            </p:cNvSpPr>
            <p:nvPr/>
          </p:nvSpPr>
          <p:spPr bwMode="auto">
            <a:xfrm>
              <a:off x="7200" y="7344"/>
              <a:ext cx="12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40"/>
            <p:cNvSpPr>
              <a:spLocks noChangeShapeType="1"/>
            </p:cNvSpPr>
            <p:nvPr/>
          </p:nvSpPr>
          <p:spPr bwMode="auto">
            <a:xfrm>
              <a:off x="7361" y="7460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7215206" y="6211693"/>
            <a:ext cx="2059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143768" y="5699250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rot="5400000">
            <a:off x="7456239" y="4863570"/>
            <a:ext cx="900000" cy="1587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Группа 22"/>
          <p:cNvGrpSpPr>
            <a:grpSpLocks/>
          </p:cNvGrpSpPr>
          <p:nvPr/>
        </p:nvGrpSpPr>
        <p:grpSpPr bwMode="auto">
          <a:xfrm>
            <a:off x="7311914" y="4078436"/>
            <a:ext cx="576266" cy="707886"/>
            <a:chOff x="5995956" y="500042"/>
            <a:chExt cx="576270" cy="707747"/>
          </a:xfrm>
        </p:grpSpPr>
        <p:sp>
          <p:nvSpPr>
            <p:cNvPr id="29" name="TextBox 23"/>
            <p:cNvSpPr txBox="1">
              <a:spLocks noChangeArrowheads="1"/>
            </p:cNvSpPr>
            <p:nvPr/>
          </p:nvSpPr>
          <p:spPr bwMode="auto">
            <a:xfrm>
              <a:off x="5995956" y="500042"/>
              <a:ext cx="576270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6096315" y="555703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Группа 22"/>
          <p:cNvGrpSpPr>
            <a:grpSpLocks/>
          </p:cNvGrpSpPr>
          <p:nvPr/>
        </p:nvGrpSpPr>
        <p:grpSpPr bwMode="auto">
          <a:xfrm>
            <a:off x="7786710" y="5929330"/>
            <a:ext cx="928694" cy="707886"/>
            <a:chOff x="5643564" y="500042"/>
            <a:chExt cx="928699" cy="707747"/>
          </a:xfrm>
        </p:grpSpPr>
        <p:sp>
          <p:nvSpPr>
            <p:cNvPr id="32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5984993" y="720118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0" y="5643578"/>
            <a:ext cx="7143768" cy="71435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 данный кирпич весит почти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20,9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 </a:t>
            </a:r>
          </a:p>
        </p:txBody>
      </p:sp>
      <p:sp>
        <p:nvSpPr>
          <p:cNvPr id="35" name="TextBox 10"/>
          <p:cNvSpPr txBox="1">
            <a:spLocks noChangeArrowheads="1"/>
          </p:cNvSpPr>
          <p:nvPr/>
        </p:nvSpPr>
        <p:spPr bwMode="auto">
          <a:xfrm>
            <a:off x="1357290" y="4955457"/>
            <a:ext cx="3357586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2,1кг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9,8Н/</a:t>
            </a:r>
            <a:r>
              <a:rPr lang="ru-RU" sz="4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кг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0" y="6286520"/>
            <a:ext cx="3143240" cy="584775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Ср2, 1-1, стр.11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8072430" y="4143380"/>
            <a:ext cx="928726" cy="50006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20,6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 </a:t>
            </a:r>
          </a:p>
        </p:txBody>
      </p: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8072462" y="5555392"/>
            <a:ext cx="1055772" cy="50006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20,6</a:t>
            </a: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Н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4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4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4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 animBg="1"/>
      <p:bldP spid="8" grpId="0"/>
      <p:bldP spid="9" grpId="0"/>
      <p:bldP spid="10" grpId="0"/>
      <p:bldP spid="11" grpId="0"/>
      <p:bldP spid="12" grpId="0" animBg="1"/>
      <p:bldP spid="13" grpId="0"/>
      <p:bldP spid="14" grpId="0"/>
      <p:bldP spid="15" grpId="0"/>
      <p:bldP spid="16" grpId="0" animBg="1"/>
      <p:bldP spid="17" grpId="0" animBg="1"/>
      <p:bldP spid="18" grpId="0" animBg="1"/>
      <p:bldP spid="25" grpId="0"/>
      <p:bldP spid="26" grpId="0"/>
      <p:bldP spid="34" grpId="0" animBg="1"/>
      <p:bldP spid="35" grpId="0" animBg="1"/>
      <p:bldP spid="37" grpId="0" animBg="1"/>
      <p:bldP spid="3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1- 2. 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Вычислить давление, производимое лыжником массой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72 кг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снег. Длина каждой лыжи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1,8 м,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ширина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 см.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6929454" y="2495529"/>
            <a:ext cx="1727906" cy="1270009"/>
            <a:chOff x="7200" y="7056"/>
            <a:chExt cx="1296" cy="720"/>
          </a:xfrm>
        </p:grpSpPr>
        <p:sp>
          <p:nvSpPr>
            <p:cNvPr id="5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7867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35"/>
            <p:cNvSpPr>
              <a:spLocks noChangeShapeType="1"/>
            </p:cNvSpPr>
            <p:nvPr/>
          </p:nvSpPr>
          <p:spPr bwMode="auto">
            <a:xfrm>
              <a:off x="7789" y="7344"/>
              <a:ext cx="0" cy="4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Line 36"/>
            <p:cNvSpPr>
              <a:spLocks noChangeShapeType="1"/>
            </p:cNvSpPr>
            <p:nvPr/>
          </p:nvSpPr>
          <p:spPr bwMode="auto">
            <a:xfrm>
              <a:off x="7200" y="7344"/>
              <a:ext cx="12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40"/>
            <p:cNvSpPr>
              <a:spLocks noChangeShapeType="1"/>
            </p:cNvSpPr>
            <p:nvPr/>
          </p:nvSpPr>
          <p:spPr bwMode="auto">
            <a:xfrm>
              <a:off x="7361" y="7574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7105651" y="3313782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2"/>
          <p:cNvGrpSpPr>
            <a:grpSpLocks/>
          </p:cNvGrpSpPr>
          <p:nvPr/>
        </p:nvGrpSpPr>
        <p:grpSpPr bwMode="auto">
          <a:xfrm>
            <a:off x="8139138" y="1500174"/>
            <a:ext cx="576266" cy="707886"/>
            <a:chOff x="5995956" y="500042"/>
            <a:chExt cx="576270" cy="707747"/>
          </a:xfrm>
        </p:grpSpPr>
        <p:sp>
          <p:nvSpPr>
            <p:cNvPr id="13" name="TextBox 23"/>
            <p:cNvSpPr txBox="1">
              <a:spLocks noChangeArrowheads="1"/>
            </p:cNvSpPr>
            <p:nvPr/>
          </p:nvSpPr>
          <p:spPr bwMode="auto">
            <a:xfrm>
              <a:off x="5995956" y="500042"/>
              <a:ext cx="576270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6096315" y="555703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22"/>
          <p:cNvGrpSpPr>
            <a:grpSpLocks/>
          </p:cNvGrpSpPr>
          <p:nvPr/>
        </p:nvGrpSpPr>
        <p:grpSpPr bwMode="auto">
          <a:xfrm>
            <a:off x="7858148" y="2786058"/>
            <a:ext cx="928694" cy="707886"/>
            <a:chOff x="5643564" y="500042"/>
            <a:chExt cx="928699" cy="707747"/>
          </a:xfrm>
        </p:grpSpPr>
        <p:sp>
          <p:nvSpPr>
            <p:cNvPr id="16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1071570" y="928670"/>
            <a:ext cx="8072430" cy="121444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Найду силу тяжести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лыжника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на Земле и его вес в равновесии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1142976" y="1785926"/>
            <a:ext cx="3643338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72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20"/>
          <p:cNvGrpSpPr/>
          <p:nvPr/>
        </p:nvGrpSpPr>
        <p:grpSpPr>
          <a:xfrm>
            <a:off x="142844" y="4578271"/>
            <a:ext cx="1452900" cy="1136745"/>
            <a:chOff x="3278724" y="1785926"/>
            <a:chExt cx="1452900" cy="1136745"/>
          </a:xfrm>
        </p:grpSpPr>
        <p:grpSp>
          <p:nvGrpSpPr>
            <p:cNvPr id="21" name="Группа 41"/>
            <p:cNvGrpSpPr/>
            <p:nvPr/>
          </p:nvGrpSpPr>
          <p:grpSpPr>
            <a:xfrm>
              <a:off x="3278724" y="1785926"/>
              <a:ext cx="1452900" cy="1136745"/>
              <a:chOff x="3318032" y="1701217"/>
              <a:chExt cx="1452900" cy="1136745"/>
            </a:xfrm>
          </p:grpSpPr>
          <p:sp>
            <p:nvSpPr>
              <p:cNvPr id="24" name="TextBox 23"/>
              <p:cNvSpPr txBox="1">
                <a:spLocks noChangeArrowheads="1"/>
              </p:cNvSpPr>
              <p:nvPr/>
            </p:nvSpPr>
            <p:spPr bwMode="auto">
              <a:xfrm>
                <a:off x="3318032" y="1932993"/>
                <a:ext cx="93302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TextBox 15"/>
              <p:cNvSpPr txBox="1">
                <a:spLocks noChangeArrowheads="1"/>
              </p:cNvSpPr>
              <p:nvPr/>
            </p:nvSpPr>
            <p:spPr bwMode="auto">
              <a:xfrm>
                <a:off x="3842238" y="2191631"/>
                <a:ext cx="928694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3" name="Прямая соединительная линия 22"/>
            <p:cNvCxnSpPr/>
            <p:nvPr/>
          </p:nvCxnSpPr>
          <p:spPr bwMode="auto">
            <a:xfrm rot="-300000">
              <a:off x="3857620" y="2314589"/>
              <a:ext cx="571504" cy="42841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Группа 26"/>
          <p:cNvGrpSpPr/>
          <p:nvPr/>
        </p:nvGrpSpPr>
        <p:grpSpPr>
          <a:xfrm>
            <a:off x="1270086" y="4636438"/>
            <a:ext cx="1087336" cy="1013403"/>
            <a:chOff x="5603664" y="1844093"/>
            <a:chExt cx="1087336" cy="1013403"/>
          </a:xfrm>
        </p:grpSpPr>
        <p:sp>
          <p:nvSpPr>
            <p:cNvPr id="28" name="TextBox 27"/>
            <p:cNvSpPr txBox="1">
              <a:spLocks noChangeArrowheads="1"/>
            </p:cNvSpPr>
            <p:nvPr/>
          </p:nvSpPr>
          <p:spPr bwMode="auto">
            <a:xfrm>
              <a:off x="5603664" y="2148476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7" name="Группа 42"/>
            <p:cNvGrpSpPr/>
            <p:nvPr/>
          </p:nvGrpSpPr>
          <p:grpSpPr>
            <a:xfrm>
              <a:off x="5892061" y="1844093"/>
              <a:ext cx="798939" cy="1013403"/>
              <a:chOff x="5892061" y="1844093"/>
              <a:chExt cx="798939" cy="1013403"/>
            </a:xfrm>
          </p:grpSpPr>
          <p:sp>
            <p:nvSpPr>
              <p:cNvPr id="30" name="TextBox 10"/>
              <p:cNvSpPr txBox="1">
                <a:spLocks noChangeArrowheads="1"/>
              </p:cNvSpPr>
              <p:nvPr/>
            </p:nvSpPr>
            <p:spPr bwMode="auto">
              <a:xfrm>
                <a:off x="5892061" y="1844093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Р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TextBox 15"/>
              <p:cNvSpPr txBox="1">
                <a:spLocks noChangeArrowheads="1"/>
              </p:cNvSpPr>
              <p:nvPr/>
            </p:nvSpPr>
            <p:spPr bwMode="auto">
              <a:xfrm>
                <a:off x="6000760" y="2272721"/>
                <a:ext cx="69024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2" name="Прямая соединительная линия 31"/>
              <p:cNvCxnSpPr/>
              <p:nvPr/>
            </p:nvCxnSpPr>
            <p:spPr bwMode="auto">
              <a:xfrm rot="120000" flipV="1">
                <a:off x="5929635" y="2368101"/>
                <a:ext cx="612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9" name="Группа 32"/>
          <p:cNvGrpSpPr/>
          <p:nvPr/>
        </p:nvGrpSpPr>
        <p:grpSpPr>
          <a:xfrm>
            <a:off x="2167248" y="4649709"/>
            <a:ext cx="1214446" cy="1026674"/>
            <a:chOff x="6786578" y="1701217"/>
            <a:chExt cx="1214446" cy="1026674"/>
          </a:xfrm>
        </p:grpSpPr>
        <p:grpSp>
          <p:nvGrpSpPr>
            <p:cNvPr id="33" name="Группа 47"/>
            <p:cNvGrpSpPr/>
            <p:nvPr/>
          </p:nvGrpSpPr>
          <p:grpSpPr>
            <a:xfrm>
              <a:off x="7126858" y="1701217"/>
              <a:ext cx="874166" cy="1026674"/>
              <a:chOff x="7000892" y="1701217"/>
              <a:chExt cx="874166" cy="1026674"/>
            </a:xfrm>
          </p:grpSpPr>
          <p:sp>
            <p:nvSpPr>
              <p:cNvPr id="36" name="TextBox 10"/>
              <p:cNvSpPr txBox="1">
                <a:spLocks noChangeArrowheads="1"/>
              </p:cNvSpPr>
              <p:nvPr/>
            </p:nvSpPr>
            <p:spPr bwMode="auto">
              <a:xfrm>
                <a:off x="7143768" y="1701217"/>
                <a:ext cx="73129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m</a:t>
                </a:r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g</a:t>
                </a:r>
                <a:endParaRPr lang="ru-RU" sz="32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7" name="Прямая соединительная линия 36"/>
              <p:cNvCxnSpPr/>
              <p:nvPr/>
            </p:nvCxnSpPr>
            <p:spPr bwMode="auto">
              <a:xfrm rot="120000" flipV="1">
                <a:off x="7000892" y="2214554"/>
                <a:ext cx="648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Box 15"/>
              <p:cNvSpPr txBox="1">
                <a:spLocks noChangeArrowheads="1"/>
              </p:cNvSpPr>
              <p:nvPr/>
            </p:nvSpPr>
            <p:spPr bwMode="auto">
              <a:xfrm>
                <a:off x="7143768" y="2143116"/>
                <a:ext cx="71438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5" name="TextBox 34"/>
            <p:cNvSpPr txBox="1">
              <a:spLocks noChangeArrowheads="1"/>
            </p:cNvSpPr>
            <p:nvPr/>
          </p:nvSpPr>
          <p:spPr bwMode="auto">
            <a:xfrm>
              <a:off x="6786578" y="2000240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71438" y="3987233"/>
            <a:ext cx="9072562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Давление численно равно силе, действующей на 1м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Группа 39"/>
          <p:cNvGrpSpPr/>
          <p:nvPr/>
        </p:nvGrpSpPr>
        <p:grpSpPr>
          <a:xfrm>
            <a:off x="3357554" y="4649709"/>
            <a:ext cx="1484432" cy="1013403"/>
            <a:chOff x="6786578" y="1701217"/>
            <a:chExt cx="1484432" cy="1013403"/>
          </a:xfrm>
        </p:grpSpPr>
        <p:grpSp>
          <p:nvGrpSpPr>
            <p:cNvPr id="40" name="Группа 47"/>
            <p:cNvGrpSpPr/>
            <p:nvPr/>
          </p:nvGrpSpPr>
          <p:grpSpPr>
            <a:xfrm>
              <a:off x="7000892" y="1701217"/>
              <a:ext cx="1270118" cy="1013403"/>
              <a:chOff x="6874926" y="1701217"/>
              <a:chExt cx="1270118" cy="1013403"/>
            </a:xfrm>
          </p:grpSpPr>
          <p:sp>
            <p:nvSpPr>
              <p:cNvPr id="43" name="TextBox 10"/>
              <p:cNvSpPr txBox="1">
                <a:spLocks noChangeArrowheads="1"/>
              </p:cNvSpPr>
              <p:nvPr/>
            </p:nvSpPr>
            <p:spPr bwMode="auto">
              <a:xfrm>
                <a:off x="6874926" y="1701217"/>
                <a:ext cx="1214446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706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Н</a:t>
                </a:r>
                <a:endParaRPr lang="ru-RU" sz="32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4" name="Прямая соединительная линия 43"/>
              <p:cNvCxnSpPr/>
              <p:nvPr/>
            </p:nvCxnSpPr>
            <p:spPr bwMode="auto">
              <a:xfrm rot="120000" flipV="1">
                <a:off x="7000892" y="2214554"/>
                <a:ext cx="648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TextBox 15"/>
              <p:cNvSpPr txBox="1">
                <a:spLocks noChangeArrowheads="1"/>
              </p:cNvSpPr>
              <p:nvPr/>
            </p:nvSpPr>
            <p:spPr bwMode="auto">
              <a:xfrm>
                <a:off x="6930598" y="2129845"/>
                <a:ext cx="1214446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0,36м</a:t>
                </a:r>
                <a:r>
                  <a:rPr lang="ru-RU" sz="28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800" baseline="30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2" name="TextBox 41"/>
            <p:cNvSpPr txBox="1">
              <a:spLocks noChangeArrowheads="1"/>
            </p:cNvSpPr>
            <p:nvPr/>
          </p:nvSpPr>
          <p:spPr bwMode="auto">
            <a:xfrm>
              <a:off x="6786578" y="2000240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TextBox 10"/>
          <p:cNvSpPr txBox="1">
            <a:spLocks noChangeArrowheads="1"/>
          </p:cNvSpPr>
          <p:nvPr/>
        </p:nvSpPr>
        <p:spPr bwMode="auto">
          <a:xfrm>
            <a:off x="4786314" y="4792585"/>
            <a:ext cx="714380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10"/>
          <p:cNvSpPr txBox="1">
            <a:spLocks noChangeArrowheads="1"/>
          </p:cNvSpPr>
          <p:nvPr/>
        </p:nvSpPr>
        <p:spPr bwMode="auto">
          <a:xfrm>
            <a:off x="5286380" y="4792585"/>
            <a:ext cx="1928826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1960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Па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2"/>
          <p:cNvSpPr txBox="1">
            <a:spLocks noChangeArrowheads="1"/>
          </p:cNvSpPr>
          <p:nvPr/>
        </p:nvSpPr>
        <p:spPr bwMode="auto">
          <a:xfrm>
            <a:off x="0" y="5572140"/>
            <a:ext cx="9144000" cy="71435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давление лыжника на снег около 2к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Па.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 rot="5400000">
            <a:off x="7377409" y="2306571"/>
            <a:ext cx="900000" cy="1587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0" y="6286520"/>
            <a:ext cx="3714744" cy="584775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Ср2, 1-2, стр.11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10"/>
          <p:cNvSpPr txBox="1">
            <a:spLocks noChangeArrowheads="1"/>
          </p:cNvSpPr>
          <p:nvPr/>
        </p:nvSpPr>
        <p:spPr bwMode="auto">
          <a:xfrm>
            <a:off x="4357686" y="1571612"/>
            <a:ext cx="1857388" cy="830997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706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0" y="2357430"/>
            <a:ext cx="6929454" cy="95410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Чтобы найти площадь, надо длину умножить на ширину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10"/>
          <p:cNvSpPr txBox="1">
            <a:spLocks noChangeArrowheads="1"/>
          </p:cNvSpPr>
          <p:nvPr/>
        </p:nvSpPr>
        <p:spPr bwMode="auto">
          <a:xfrm>
            <a:off x="1190274" y="3296993"/>
            <a:ext cx="1643074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S=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0" y="1785926"/>
            <a:ext cx="1285884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10"/>
          <p:cNvSpPr txBox="1">
            <a:spLocks noChangeArrowheads="1"/>
          </p:cNvSpPr>
          <p:nvPr/>
        </p:nvSpPr>
        <p:spPr bwMode="auto">
          <a:xfrm>
            <a:off x="2571736" y="3272853"/>
            <a:ext cx="2714644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1,8м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·2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10"/>
          <p:cNvSpPr txBox="1">
            <a:spLocks noChangeArrowheads="1"/>
          </p:cNvSpPr>
          <p:nvPr/>
        </p:nvSpPr>
        <p:spPr bwMode="auto">
          <a:xfrm>
            <a:off x="5072066" y="3221180"/>
            <a:ext cx="1643074" cy="707886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0,36м</a:t>
            </a:r>
            <a:r>
              <a:rPr lang="ru-RU" sz="40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7" name="Группа 22"/>
          <p:cNvGrpSpPr>
            <a:grpSpLocks/>
          </p:cNvGrpSpPr>
          <p:nvPr/>
        </p:nvGrpSpPr>
        <p:grpSpPr bwMode="auto">
          <a:xfrm>
            <a:off x="7210444" y="1649544"/>
            <a:ext cx="576266" cy="707886"/>
            <a:chOff x="5995956" y="500042"/>
            <a:chExt cx="576270" cy="707747"/>
          </a:xfrm>
        </p:grpSpPr>
        <p:sp>
          <p:nvSpPr>
            <p:cNvPr id="58" name="TextBox 23"/>
            <p:cNvSpPr txBox="1">
              <a:spLocks noChangeArrowheads="1"/>
            </p:cNvSpPr>
            <p:nvPr/>
          </p:nvSpPr>
          <p:spPr bwMode="auto">
            <a:xfrm>
              <a:off x="5995956" y="500042"/>
              <a:ext cx="576270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59" name="Прямая со стрелкой 58"/>
            <p:cNvCxnSpPr/>
            <p:nvPr/>
          </p:nvCxnSpPr>
          <p:spPr>
            <a:xfrm>
              <a:off x="6096315" y="555703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xtBox 10"/>
          <p:cNvSpPr txBox="1">
            <a:spLocks noChangeArrowheads="1"/>
          </p:cNvSpPr>
          <p:nvPr/>
        </p:nvSpPr>
        <p:spPr bwMode="auto">
          <a:xfrm>
            <a:off x="8001024" y="1571612"/>
            <a:ext cx="1357322" cy="584775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706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10"/>
          <p:cNvSpPr txBox="1">
            <a:spLocks noChangeArrowheads="1"/>
          </p:cNvSpPr>
          <p:nvPr/>
        </p:nvSpPr>
        <p:spPr bwMode="auto">
          <a:xfrm>
            <a:off x="7897040" y="3381702"/>
            <a:ext cx="1357322" cy="584775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706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3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3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3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3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3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3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 animBg="1"/>
      <p:bldP spid="20" grpId="0" animBg="1"/>
      <p:bldP spid="39" grpId="0" animBg="1"/>
      <p:bldP spid="46" grpId="0" animBg="1"/>
      <p:bldP spid="47" grpId="0" animBg="1"/>
      <p:bldP spid="48" grpId="0" animBg="1"/>
      <p:bldP spid="52" grpId="0" animBg="1"/>
      <p:bldP spid="53" grpId="0" animBg="1"/>
      <p:bldP spid="54" grpId="0" animBg="1"/>
      <p:bldP spid="19" grpId="0" animBg="1"/>
      <p:bldP spid="55" grpId="0" animBg="1"/>
      <p:bldP spid="56" grpId="0" animBg="1"/>
      <p:bldP spid="60" grpId="0" animBg="1"/>
      <p:bldP spid="6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Box 10"/>
          <p:cNvSpPr txBox="1">
            <a:spLocks noChangeArrowheads="1"/>
          </p:cNvSpPr>
          <p:nvPr/>
        </p:nvSpPr>
        <p:spPr bwMode="auto">
          <a:xfrm>
            <a:off x="8143900" y="2000240"/>
            <a:ext cx="1071538" cy="461665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238к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2-1.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Какое давление оказывает на грунт мраморная колонна высотой 6м, если площадь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ее основания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1,5 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7286644" y="2516181"/>
            <a:ext cx="1727906" cy="1270009"/>
            <a:chOff x="7200" y="7056"/>
            <a:chExt cx="1296" cy="720"/>
          </a:xfrm>
        </p:grpSpPr>
        <p:sp>
          <p:nvSpPr>
            <p:cNvPr id="5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7867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35"/>
            <p:cNvSpPr>
              <a:spLocks noChangeShapeType="1"/>
            </p:cNvSpPr>
            <p:nvPr/>
          </p:nvSpPr>
          <p:spPr bwMode="auto">
            <a:xfrm>
              <a:off x="7789" y="7344"/>
              <a:ext cx="0" cy="4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Line 36"/>
            <p:cNvSpPr>
              <a:spLocks noChangeShapeType="1"/>
            </p:cNvSpPr>
            <p:nvPr/>
          </p:nvSpPr>
          <p:spPr bwMode="auto">
            <a:xfrm>
              <a:off x="7200" y="7344"/>
              <a:ext cx="12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40"/>
            <p:cNvSpPr>
              <a:spLocks noChangeShapeType="1"/>
            </p:cNvSpPr>
            <p:nvPr/>
          </p:nvSpPr>
          <p:spPr bwMode="auto">
            <a:xfrm>
              <a:off x="7361" y="7574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7500958" y="3357562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2"/>
          <p:cNvGrpSpPr>
            <a:grpSpLocks/>
          </p:cNvGrpSpPr>
          <p:nvPr/>
        </p:nvGrpSpPr>
        <p:grpSpPr bwMode="auto">
          <a:xfrm>
            <a:off x="8139138" y="1500174"/>
            <a:ext cx="576266" cy="707886"/>
            <a:chOff x="5995956" y="500042"/>
            <a:chExt cx="576270" cy="707747"/>
          </a:xfrm>
        </p:grpSpPr>
        <p:sp>
          <p:nvSpPr>
            <p:cNvPr id="13" name="TextBox 23"/>
            <p:cNvSpPr txBox="1">
              <a:spLocks noChangeArrowheads="1"/>
            </p:cNvSpPr>
            <p:nvPr/>
          </p:nvSpPr>
          <p:spPr bwMode="auto">
            <a:xfrm>
              <a:off x="5995956" y="500042"/>
              <a:ext cx="576270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6096315" y="555703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22"/>
          <p:cNvGrpSpPr>
            <a:grpSpLocks/>
          </p:cNvGrpSpPr>
          <p:nvPr/>
        </p:nvGrpSpPr>
        <p:grpSpPr bwMode="auto">
          <a:xfrm>
            <a:off x="8215338" y="3177657"/>
            <a:ext cx="928694" cy="707886"/>
            <a:chOff x="5643564" y="500042"/>
            <a:chExt cx="928699" cy="707747"/>
          </a:xfrm>
        </p:grpSpPr>
        <p:sp>
          <p:nvSpPr>
            <p:cNvPr id="16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0" y="1214422"/>
            <a:ext cx="9144000" cy="50006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Найду массу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колонны,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зная плотность мрамора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7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2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1438" y="3286124"/>
            <a:ext cx="5715008" cy="83099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Давление численно равно силе, действующей на 1м</a:t>
            </a:r>
            <a:r>
              <a:rPr lang="ru-RU" sz="2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3" name="Группа 39"/>
          <p:cNvGrpSpPr/>
          <p:nvPr/>
        </p:nvGrpSpPr>
        <p:grpSpPr>
          <a:xfrm>
            <a:off x="5143504" y="4272985"/>
            <a:ext cx="2000264" cy="951848"/>
            <a:chOff x="6786578" y="1701217"/>
            <a:chExt cx="2000264" cy="951848"/>
          </a:xfrm>
        </p:grpSpPr>
        <p:grpSp>
          <p:nvGrpSpPr>
            <p:cNvPr id="34" name="Группа 47"/>
            <p:cNvGrpSpPr/>
            <p:nvPr/>
          </p:nvGrpSpPr>
          <p:grpSpPr>
            <a:xfrm>
              <a:off x="7000892" y="1701217"/>
              <a:ext cx="1785950" cy="951848"/>
              <a:chOff x="6874926" y="1701217"/>
              <a:chExt cx="1785950" cy="951848"/>
            </a:xfrm>
          </p:grpSpPr>
          <p:sp>
            <p:nvSpPr>
              <p:cNvPr id="43" name="TextBox 10"/>
              <p:cNvSpPr txBox="1">
                <a:spLocks noChangeArrowheads="1"/>
              </p:cNvSpPr>
              <p:nvPr/>
            </p:nvSpPr>
            <p:spPr bwMode="auto">
              <a:xfrm>
                <a:off x="6874926" y="1701217"/>
                <a:ext cx="17859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238,1</a:t>
                </a:r>
                <a:r>
                  <a:rPr lang="ru-RU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кН</a:t>
                </a:r>
                <a:endParaRPr lang="ru-RU" sz="28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4" name="Прямая соединительная линия 43"/>
              <p:cNvCxnSpPr/>
              <p:nvPr/>
            </p:nvCxnSpPr>
            <p:spPr bwMode="auto">
              <a:xfrm rot="120000" flipV="1">
                <a:off x="7000892" y="2214554"/>
                <a:ext cx="648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TextBox 15"/>
              <p:cNvSpPr txBox="1">
                <a:spLocks noChangeArrowheads="1"/>
              </p:cNvSpPr>
              <p:nvPr/>
            </p:nvSpPr>
            <p:spPr bwMode="auto">
              <a:xfrm>
                <a:off x="6930598" y="2129845"/>
                <a:ext cx="121444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4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1,5м</a:t>
                </a:r>
                <a:r>
                  <a:rPr lang="ru-RU" sz="24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400" baseline="30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4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2" name="TextBox 41"/>
            <p:cNvSpPr txBox="1">
              <a:spLocks noChangeArrowheads="1"/>
            </p:cNvSpPr>
            <p:nvPr/>
          </p:nvSpPr>
          <p:spPr bwMode="auto">
            <a:xfrm>
              <a:off x="6786578" y="2000240"/>
              <a:ext cx="57150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TextBox 10"/>
          <p:cNvSpPr txBox="1">
            <a:spLocks noChangeArrowheads="1"/>
          </p:cNvSpPr>
          <p:nvPr/>
        </p:nvSpPr>
        <p:spPr bwMode="auto">
          <a:xfrm>
            <a:off x="6786578" y="4425743"/>
            <a:ext cx="714380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10"/>
          <p:cNvSpPr txBox="1">
            <a:spLocks noChangeArrowheads="1"/>
          </p:cNvSpPr>
          <p:nvPr/>
        </p:nvSpPr>
        <p:spPr bwMode="auto">
          <a:xfrm>
            <a:off x="7215174" y="4415861"/>
            <a:ext cx="1857420" cy="584775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158,8к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Па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2"/>
          <p:cNvSpPr txBox="1">
            <a:spLocks noChangeArrowheads="1"/>
          </p:cNvSpPr>
          <p:nvPr/>
        </p:nvSpPr>
        <p:spPr bwMode="auto">
          <a:xfrm>
            <a:off x="0" y="5786454"/>
            <a:ext cx="5143504" cy="107154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давление колонны на основание около 160к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Па.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000760" y="6286520"/>
            <a:ext cx="3143240" cy="584775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Ср2, 2-1, стр.13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2"/>
          <p:cNvSpPr txBox="1">
            <a:spLocks noChangeArrowheads="1"/>
          </p:cNvSpPr>
          <p:nvPr/>
        </p:nvSpPr>
        <p:spPr bwMode="auto">
          <a:xfrm>
            <a:off x="0" y="2282603"/>
            <a:ext cx="7572396" cy="78581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Найду силу тяжести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колонны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на Земле и её вес в равновесии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10"/>
          <p:cNvSpPr txBox="1">
            <a:spLocks noChangeArrowheads="1"/>
          </p:cNvSpPr>
          <p:nvPr/>
        </p:nvSpPr>
        <p:spPr bwMode="auto">
          <a:xfrm>
            <a:off x="0" y="1772655"/>
            <a:ext cx="2000232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l-GR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el-GR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10"/>
          <p:cNvSpPr txBox="1">
            <a:spLocks noChangeArrowheads="1"/>
          </p:cNvSpPr>
          <p:nvPr/>
        </p:nvSpPr>
        <p:spPr bwMode="auto">
          <a:xfrm>
            <a:off x="1714480" y="1741124"/>
            <a:ext cx="3000396" cy="584775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2700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9м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10"/>
          <p:cNvSpPr txBox="1">
            <a:spLocks noChangeArrowheads="1"/>
          </p:cNvSpPr>
          <p:nvPr/>
        </p:nvSpPr>
        <p:spPr bwMode="auto">
          <a:xfrm>
            <a:off x="4643438" y="1714488"/>
            <a:ext cx="1143008" cy="584775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24,3т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2794424" y="2750155"/>
            <a:ext cx="3643338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24300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1785950" y="2711231"/>
            <a:ext cx="1142976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10"/>
          <p:cNvSpPr txBox="1">
            <a:spLocks noChangeArrowheads="1"/>
          </p:cNvSpPr>
          <p:nvPr/>
        </p:nvSpPr>
        <p:spPr bwMode="auto">
          <a:xfrm>
            <a:off x="6072198" y="2751137"/>
            <a:ext cx="1714512" cy="584775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238,1к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20"/>
          <p:cNvGrpSpPr/>
          <p:nvPr/>
        </p:nvGrpSpPr>
        <p:grpSpPr>
          <a:xfrm>
            <a:off x="3286116" y="3506701"/>
            <a:ext cx="1452900" cy="1136745"/>
            <a:chOff x="3278724" y="1785926"/>
            <a:chExt cx="1452900" cy="1136745"/>
          </a:xfrm>
        </p:grpSpPr>
        <p:grpSp>
          <p:nvGrpSpPr>
            <p:cNvPr id="15" name="Группа 41"/>
            <p:cNvGrpSpPr/>
            <p:nvPr/>
          </p:nvGrpSpPr>
          <p:grpSpPr>
            <a:xfrm>
              <a:off x="3278724" y="1785926"/>
              <a:ext cx="1452900" cy="1136745"/>
              <a:chOff x="3318032" y="1701217"/>
              <a:chExt cx="1452900" cy="1136745"/>
            </a:xfrm>
          </p:grpSpPr>
          <p:sp>
            <p:nvSpPr>
              <p:cNvPr id="24" name="TextBox 23"/>
              <p:cNvSpPr txBox="1">
                <a:spLocks noChangeArrowheads="1"/>
              </p:cNvSpPr>
              <p:nvPr/>
            </p:nvSpPr>
            <p:spPr bwMode="auto">
              <a:xfrm>
                <a:off x="3318032" y="1932993"/>
                <a:ext cx="93302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TextBox 15"/>
              <p:cNvSpPr txBox="1">
                <a:spLocks noChangeArrowheads="1"/>
              </p:cNvSpPr>
              <p:nvPr/>
            </p:nvSpPr>
            <p:spPr bwMode="auto">
              <a:xfrm>
                <a:off x="3842238" y="2191631"/>
                <a:ext cx="928694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3" name="Прямая соединительная линия 22"/>
            <p:cNvCxnSpPr/>
            <p:nvPr/>
          </p:nvCxnSpPr>
          <p:spPr bwMode="auto">
            <a:xfrm rot="-300000">
              <a:off x="3857620" y="2314589"/>
              <a:ext cx="571504" cy="42841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Группа 32"/>
          <p:cNvGrpSpPr/>
          <p:nvPr/>
        </p:nvGrpSpPr>
        <p:grpSpPr>
          <a:xfrm>
            <a:off x="5429256" y="3500438"/>
            <a:ext cx="1214446" cy="1026674"/>
            <a:chOff x="6786578" y="1701217"/>
            <a:chExt cx="1214446" cy="1026674"/>
          </a:xfrm>
        </p:grpSpPr>
        <p:grpSp>
          <p:nvGrpSpPr>
            <p:cNvPr id="29" name="Группа 47"/>
            <p:cNvGrpSpPr/>
            <p:nvPr/>
          </p:nvGrpSpPr>
          <p:grpSpPr>
            <a:xfrm>
              <a:off x="7126858" y="1701217"/>
              <a:ext cx="874166" cy="1026674"/>
              <a:chOff x="7000892" y="1701217"/>
              <a:chExt cx="874166" cy="1026674"/>
            </a:xfrm>
          </p:grpSpPr>
          <p:sp>
            <p:nvSpPr>
              <p:cNvPr id="36" name="TextBox 10"/>
              <p:cNvSpPr txBox="1">
                <a:spLocks noChangeArrowheads="1"/>
              </p:cNvSpPr>
              <p:nvPr/>
            </p:nvSpPr>
            <p:spPr bwMode="auto">
              <a:xfrm>
                <a:off x="7143768" y="1701217"/>
                <a:ext cx="73129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m</a:t>
                </a:r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g</a:t>
                </a:r>
                <a:endParaRPr lang="ru-RU" sz="32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7" name="Прямая соединительная линия 36"/>
              <p:cNvCxnSpPr/>
              <p:nvPr/>
            </p:nvCxnSpPr>
            <p:spPr bwMode="auto">
              <a:xfrm rot="120000" flipV="1">
                <a:off x="7000892" y="2214554"/>
                <a:ext cx="648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Box 15"/>
              <p:cNvSpPr txBox="1">
                <a:spLocks noChangeArrowheads="1"/>
              </p:cNvSpPr>
              <p:nvPr/>
            </p:nvSpPr>
            <p:spPr bwMode="auto">
              <a:xfrm>
                <a:off x="7143768" y="2143116"/>
                <a:ext cx="71438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5" name="TextBox 34"/>
            <p:cNvSpPr txBox="1">
              <a:spLocks noChangeArrowheads="1"/>
            </p:cNvSpPr>
            <p:nvPr/>
          </p:nvSpPr>
          <p:spPr bwMode="auto">
            <a:xfrm>
              <a:off x="6786578" y="2000240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1" name="Группа 26"/>
          <p:cNvGrpSpPr/>
          <p:nvPr/>
        </p:nvGrpSpPr>
        <p:grpSpPr>
          <a:xfrm>
            <a:off x="4413358" y="3500438"/>
            <a:ext cx="1087336" cy="1013403"/>
            <a:chOff x="5603664" y="1844093"/>
            <a:chExt cx="1087336" cy="1013403"/>
          </a:xfrm>
        </p:grpSpPr>
        <p:sp>
          <p:nvSpPr>
            <p:cNvPr id="28" name="TextBox 27"/>
            <p:cNvSpPr txBox="1">
              <a:spLocks noChangeArrowheads="1"/>
            </p:cNvSpPr>
            <p:nvPr/>
          </p:nvSpPr>
          <p:spPr bwMode="auto">
            <a:xfrm>
              <a:off x="5603664" y="2148476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" name="Группа 42"/>
            <p:cNvGrpSpPr/>
            <p:nvPr/>
          </p:nvGrpSpPr>
          <p:grpSpPr>
            <a:xfrm>
              <a:off x="5892061" y="1844093"/>
              <a:ext cx="798939" cy="1013403"/>
              <a:chOff x="5892061" y="1844093"/>
              <a:chExt cx="798939" cy="1013403"/>
            </a:xfrm>
          </p:grpSpPr>
          <p:sp>
            <p:nvSpPr>
              <p:cNvPr id="30" name="TextBox 10"/>
              <p:cNvSpPr txBox="1">
                <a:spLocks noChangeArrowheads="1"/>
              </p:cNvSpPr>
              <p:nvPr/>
            </p:nvSpPr>
            <p:spPr bwMode="auto">
              <a:xfrm>
                <a:off x="5892061" y="1844093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Р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TextBox 15"/>
              <p:cNvSpPr txBox="1">
                <a:spLocks noChangeArrowheads="1"/>
              </p:cNvSpPr>
              <p:nvPr/>
            </p:nvSpPr>
            <p:spPr bwMode="auto">
              <a:xfrm>
                <a:off x="6000760" y="2272721"/>
                <a:ext cx="69024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2" name="Прямая соединительная линия 31"/>
              <p:cNvCxnSpPr/>
              <p:nvPr/>
            </p:nvCxnSpPr>
            <p:spPr bwMode="auto">
              <a:xfrm rot="120000" flipV="1">
                <a:off x="5929635" y="2368101"/>
                <a:ext cx="612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49" name="Прямая со стрелкой 48"/>
          <p:cNvCxnSpPr/>
          <p:nvPr/>
        </p:nvCxnSpPr>
        <p:spPr>
          <a:xfrm rot="5400000">
            <a:off x="7734599" y="2306571"/>
            <a:ext cx="900000" cy="1587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0" y="4753285"/>
            <a:ext cx="4857752" cy="46166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Или сразу…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Давление  равно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>
            <a:spLocks noChangeArrowheads="1"/>
          </p:cNvSpPr>
          <p:nvPr/>
        </p:nvSpPr>
        <p:spPr bwMode="auto">
          <a:xfrm>
            <a:off x="-71470" y="5202480"/>
            <a:ext cx="9330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87368" y="5150006"/>
            <a:ext cx="1441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10"/>
          <p:cNvSpPr txBox="1">
            <a:spLocks noChangeArrowheads="1"/>
          </p:cNvSpPr>
          <p:nvPr/>
        </p:nvSpPr>
        <p:spPr bwMode="auto">
          <a:xfrm>
            <a:off x="1785918" y="5214950"/>
            <a:ext cx="4714908" cy="584775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2700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9,8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6м=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10"/>
          <p:cNvSpPr txBox="1">
            <a:spLocks noChangeArrowheads="1"/>
          </p:cNvSpPr>
          <p:nvPr/>
        </p:nvSpPr>
        <p:spPr bwMode="auto">
          <a:xfrm>
            <a:off x="5929322" y="5214950"/>
            <a:ext cx="1857420" cy="584775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158,8к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Па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10"/>
          <p:cNvSpPr txBox="1">
            <a:spLocks noChangeArrowheads="1"/>
          </p:cNvSpPr>
          <p:nvPr/>
        </p:nvSpPr>
        <p:spPr bwMode="auto">
          <a:xfrm>
            <a:off x="7929586" y="3786190"/>
            <a:ext cx="1428792" cy="584775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238к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0" y="500042"/>
            <a:ext cx="1158455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89248" y="500042"/>
            <a:ext cx="1382422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S·h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2"/>
          <p:cNvSpPr txBox="1">
            <a:spLocks noChangeArrowheads="1"/>
          </p:cNvSpPr>
          <p:nvPr/>
        </p:nvSpPr>
        <p:spPr bwMode="auto">
          <a:xfrm>
            <a:off x="0" y="0"/>
            <a:ext cx="8286776" cy="42860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1. Найду объём кирпича из законов геометрии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2000232" y="500042"/>
            <a:ext cx="3357586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1,5 м</a:t>
            </a:r>
            <a:r>
              <a:rPr lang="ru-RU" sz="36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6м 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9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4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4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4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3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3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3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6" dur="3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7" dur="3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3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11" grpId="0"/>
      <p:bldP spid="18" grpId="0" animBg="1"/>
      <p:bldP spid="39" grpId="0" animBg="1"/>
      <p:bldP spid="46" grpId="0" animBg="1"/>
      <p:bldP spid="47" grpId="0" animBg="1"/>
      <p:bldP spid="48" grpId="0" animBg="1"/>
      <p:bldP spid="60" grpId="0" animBg="1"/>
      <p:bldP spid="61" grpId="0" animBg="1"/>
      <p:bldP spid="63" grpId="0" animBg="1"/>
      <p:bldP spid="64" grpId="0" animBg="1"/>
      <p:bldP spid="20" grpId="0" animBg="1"/>
      <p:bldP spid="19" grpId="0" animBg="1"/>
      <p:bldP spid="52" grpId="0" animBg="1"/>
      <p:bldP spid="65" grpId="0" animBg="1"/>
      <p:bldP spid="66" grpId="0"/>
      <p:bldP spid="67" grpId="0"/>
      <p:bldP spid="68" grpId="0" animBg="1"/>
      <p:bldP spid="69" grpId="0" animBg="1"/>
      <p:bldP spid="70" grpId="0" animBg="1"/>
      <p:bldP spid="76" grpId="0" animBg="1"/>
      <p:bldP spid="77" grpId="0" animBg="1"/>
      <p:bldP spid="78" grpId="0" animBg="1"/>
      <p:bldP spid="7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3-2. Лед на реке выдерживает давление не более 70 Па. Может ли по этому льду пройти трактор весом 5,2 т, если площадь его гусеницы 1,4м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32" y="1285860"/>
            <a:ext cx="2286016" cy="193899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70кПа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=52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1,4м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реальн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?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bse.sci-lib.com/pictures/20/01/205642679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983018" y="1628800"/>
            <a:ext cx="2143140" cy="122159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611024" y="2774129"/>
            <a:ext cx="285752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7251721" y="3392491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8"/>
          <p:cNvGrpSpPr>
            <a:grpSpLocks/>
          </p:cNvGrpSpPr>
          <p:nvPr/>
        </p:nvGrpSpPr>
        <p:grpSpPr bwMode="auto">
          <a:xfrm>
            <a:off x="7858148" y="3506932"/>
            <a:ext cx="714380" cy="707886"/>
            <a:chOff x="5643570" y="500042"/>
            <a:chExt cx="790586" cy="747502"/>
          </a:xfrm>
        </p:grpSpPr>
        <p:sp>
          <p:nvSpPr>
            <p:cNvPr id="10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47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Прямая со стрелкой 11"/>
          <p:cNvCxnSpPr/>
          <p:nvPr/>
        </p:nvCxnSpPr>
        <p:spPr>
          <a:xfrm rot="5400000">
            <a:off x="7403053" y="2772190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>
            <a:off x="7419801" y="1659732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22"/>
          <p:cNvGrpSpPr>
            <a:grpSpLocks/>
          </p:cNvGrpSpPr>
          <p:nvPr/>
        </p:nvGrpSpPr>
        <p:grpSpPr bwMode="auto">
          <a:xfrm>
            <a:off x="8035794" y="2924944"/>
            <a:ext cx="928694" cy="707886"/>
            <a:chOff x="5643564" y="500042"/>
            <a:chExt cx="928699" cy="707747"/>
          </a:xfrm>
        </p:grpSpPr>
        <p:sp>
          <p:nvSpPr>
            <p:cNvPr id="15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22"/>
          <p:cNvGrpSpPr>
            <a:grpSpLocks/>
          </p:cNvGrpSpPr>
          <p:nvPr/>
        </p:nvGrpSpPr>
        <p:grpSpPr bwMode="auto">
          <a:xfrm>
            <a:off x="8262456" y="1036157"/>
            <a:ext cx="790581" cy="707886"/>
            <a:chOff x="5643570" y="500042"/>
            <a:chExt cx="790586" cy="707747"/>
          </a:xfrm>
        </p:grpSpPr>
        <p:sp>
          <p:nvSpPr>
            <p:cNvPr id="18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2357422" y="1285860"/>
            <a:ext cx="4643470" cy="85725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Найду силу тяжести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трактора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на Земле и его вес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10"/>
          <p:cNvSpPr txBox="1">
            <a:spLocks noChangeArrowheads="1"/>
          </p:cNvSpPr>
          <p:nvPr/>
        </p:nvSpPr>
        <p:spPr bwMode="auto">
          <a:xfrm>
            <a:off x="3341788" y="2189516"/>
            <a:ext cx="3944856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5200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5857884" y="2786058"/>
            <a:ext cx="1928826" cy="707886"/>
          </a:xfrm>
          <a:prstGeom prst="rect">
            <a:avLst/>
          </a:prstGeom>
          <a:solidFill>
            <a:schemeClr val="bg1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50960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10"/>
          <p:cNvSpPr txBox="1">
            <a:spLocks noChangeArrowheads="1"/>
          </p:cNvSpPr>
          <p:nvPr/>
        </p:nvSpPr>
        <p:spPr bwMode="auto">
          <a:xfrm>
            <a:off x="2198812" y="2189516"/>
            <a:ext cx="1230180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20"/>
          <p:cNvGrpSpPr/>
          <p:nvPr/>
        </p:nvGrpSpPr>
        <p:grpSpPr>
          <a:xfrm>
            <a:off x="142844" y="4214818"/>
            <a:ext cx="1452900" cy="1136745"/>
            <a:chOff x="3278724" y="1785926"/>
            <a:chExt cx="1452900" cy="1136745"/>
          </a:xfrm>
        </p:grpSpPr>
        <p:grpSp>
          <p:nvGrpSpPr>
            <p:cNvPr id="24" name="Группа 41"/>
            <p:cNvGrpSpPr/>
            <p:nvPr/>
          </p:nvGrpSpPr>
          <p:grpSpPr>
            <a:xfrm>
              <a:off x="3278724" y="1785926"/>
              <a:ext cx="1452900" cy="1136745"/>
              <a:chOff x="3318032" y="1701217"/>
              <a:chExt cx="1452900" cy="1136745"/>
            </a:xfrm>
          </p:grpSpPr>
          <p:sp>
            <p:nvSpPr>
              <p:cNvPr id="27" name="TextBox 26"/>
              <p:cNvSpPr txBox="1">
                <a:spLocks noChangeArrowheads="1"/>
              </p:cNvSpPr>
              <p:nvPr/>
            </p:nvSpPr>
            <p:spPr bwMode="auto">
              <a:xfrm>
                <a:off x="3318032" y="1932993"/>
                <a:ext cx="93302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TextBox 15"/>
              <p:cNvSpPr txBox="1">
                <a:spLocks noChangeArrowheads="1"/>
              </p:cNvSpPr>
              <p:nvPr/>
            </p:nvSpPr>
            <p:spPr bwMode="auto">
              <a:xfrm>
                <a:off x="3842238" y="2191631"/>
                <a:ext cx="928694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6" name="Прямая соединительная линия 25"/>
            <p:cNvCxnSpPr/>
            <p:nvPr/>
          </p:nvCxnSpPr>
          <p:spPr bwMode="auto">
            <a:xfrm rot="-300000">
              <a:off x="3857620" y="2314589"/>
              <a:ext cx="571504" cy="42841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па 26"/>
          <p:cNvGrpSpPr/>
          <p:nvPr/>
        </p:nvGrpSpPr>
        <p:grpSpPr>
          <a:xfrm>
            <a:off x="1270086" y="4272985"/>
            <a:ext cx="1087336" cy="1013403"/>
            <a:chOff x="5603664" y="1844093"/>
            <a:chExt cx="1087336" cy="1013403"/>
          </a:xfrm>
        </p:grpSpPr>
        <p:sp>
          <p:nvSpPr>
            <p:cNvPr id="31" name="TextBox 30"/>
            <p:cNvSpPr txBox="1">
              <a:spLocks noChangeArrowheads="1"/>
            </p:cNvSpPr>
            <p:nvPr/>
          </p:nvSpPr>
          <p:spPr bwMode="auto">
            <a:xfrm>
              <a:off x="5603664" y="2148476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0" name="Группа 42"/>
            <p:cNvGrpSpPr/>
            <p:nvPr/>
          </p:nvGrpSpPr>
          <p:grpSpPr>
            <a:xfrm>
              <a:off x="5892061" y="1844093"/>
              <a:ext cx="798939" cy="1013403"/>
              <a:chOff x="5892061" y="1844093"/>
              <a:chExt cx="798939" cy="1013403"/>
            </a:xfrm>
          </p:grpSpPr>
          <p:sp>
            <p:nvSpPr>
              <p:cNvPr id="33" name="TextBox 10"/>
              <p:cNvSpPr txBox="1">
                <a:spLocks noChangeArrowheads="1"/>
              </p:cNvSpPr>
              <p:nvPr/>
            </p:nvSpPr>
            <p:spPr bwMode="auto">
              <a:xfrm>
                <a:off x="5892061" y="1844093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Р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Box 15"/>
              <p:cNvSpPr txBox="1">
                <a:spLocks noChangeArrowheads="1"/>
              </p:cNvSpPr>
              <p:nvPr/>
            </p:nvSpPr>
            <p:spPr bwMode="auto">
              <a:xfrm>
                <a:off x="6000760" y="2272721"/>
                <a:ext cx="69024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5" name="Прямая соединительная линия 34"/>
              <p:cNvCxnSpPr/>
              <p:nvPr/>
            </p:nvCxnSpPr>
            <p:spPr bwMode="auto">
              <a:xfrm rot="120000" flipV="1">
                <a:off x="5929635" y="2368101"/>
                <a:ext cx="612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" name="Группа 32"/>
          <p:cNvGrpSpPr/>
          <p:nvPr/>
        </p:nvGrpSpPr>
        <p:grpSpPr>
          <a:xfrm>
            <a:off x="2167248" y="4286256"/>
            <a:ext cx="1214446" cy="1026674"/>
            <a:chOff x="6786578" y="1701217"/>
            <a:chExt cx="1214446" cy="1026674"/>
          </a:xfrm>
        </p:grpSpPr>
        <p:grpSp>
          <p:nvGrpSpPr>
            <p:cNvPr id="36" name="Группа 47"/>
            <p:cNvGrpSpPr/>
            <p:nvPr/>
          </p:nvGrpSpPr>
          <p:grpSpPr>
            <a:xfrm>
              <a:off x="7126858" y="1701217"/>
              <a:ext cx="874166" cy="1026674"/>
              <a:chOff x="7000892" y="1701217"/>
              <a:chExt cx="874166" cy="1026674"/>
            </a:xfrm>
          </p:grpSpPr>
          <p:sp>
            <p:nvSpPr>
              <p:cNvPr id="39" name="TextBox 10"/>
              <p:cNvSpPr txBox="1">
                <a:spLocks noChangeArrowheads="1"/>
              </p:cNvSpPr>
              <p:nvPr/>
            </p:nvSpPr>
            <p:spPr bwMode="auto">
              <a:xfrm>
                <a:off x="7143768" y="1701217"/>
                <a:ext cx="73129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m</a:t>
                </a:r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g</a:t>
                </a:r>
                <a:endParaRPr lang="ru-RU" sz="32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0" name="Прямая соединительная линия 39"/>
              <p:cNvCxnSpPr/>
              <p:nvPr/>
            </p:nvCxnSpPr>
            <p:spPr bwMode="auto">
              <a:xfrm rot="120000" flipV="1">
                <a:off x="7000892" y="2214554"/>
                <a:ext cx="648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TextBox 15"/>
              <p:cNvSpPr txBox="1">
                <a:spLocks noChangeArrowheads="1"/>
              </p:cNvSpPr>
              <p:nvPr/>
            </p:nvSpPr>
            <p:spPr bwMode="auto">
              <a:xfrm>
                <a:off x="7143768" y="2143116"/>
                <a:ext cx="71438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8" name="TextBox 37"/>
            <p:cNvSpPr txBox="1">
              <a:spLocks noChangeArrowheads="1"/>
            </p:cNvSpPr>
            <p:nvPr/>
          </p:nvSpPr>
          <p:spPr bwMode="auto">
            <a:xfrm>
              <a:off x="6786578" y="2000240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Прямоугольник 41"/>
          <p:cNvSpPr/>
          <p:nvPr/>
        </p:nvSpPr>
        <p:spPr>
          <a:xfrm>
            <a:off x="0" y="3199155"/>
            <a:ext cx="5786446" cy="1015663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Давление численно равно силе, действующей на 1м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7" name="Группа 39"/>
          <p:cNvGrpSpPr/>
          <p:nvPr/>
        </p:nvGrpSpPr>
        <p:grpSpPr>
          <a:xfrm>
            <a:off x="3357554" y="4286256"/>
            <a:ext cx="2000264" cy="1013403"/>
            <a:chOff x="6786578" y="1701217"/>
            <a:chExt cx="2000264" cy="1013403"/>
          </a:xfrm>
        </p:grpSpPr>
        <p:grpSp>
          <p:nvGrpSpPr>
            <p:cNvPr id="43" name="Группа 47"/>
            <p:cNvGrpSpPr/>
            <p:nvPr/>
          </p:nvGrpSpPr>
          <p:grpSpPr>
            <a:xfrm>
              <a:off x="7000892" y="1701217"/>
              <a:ext cx="1785950" cy="1013403"/>
              <a:chOff x="6874926" y="1701217"/>
              <a:chExt cx="1785950" cy="1013403"/>
            </a:xfrm>
          </p:grpSpPr>
          <p:sp>
            <p:nvSpPr>
              <p:cNvPr id="46" name="TextBox 10"/>
              <p:cNvSpPr txBox="1">
                <a:spLocks noChangeArrowheads="1"/>
              </p:cNvSpPr>
              <p:nvPr/>
            </p:nvSpPr>
            <p:spPr bwMode="auto">
              <a:xfrm>
                <a:off x="6874926" y="1701217"/>
                <a:ext cx="178595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50960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Н</a:t>
                </a:r>
                <a:endParaRPr lang="ru-RU" sz="32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7" name="Прямая соединительная линия 46"/>
              <p:cNvCxnSpPr/>
              <p:nvPr/>
            </p:nvCxnSpPr>
            <p:spPr bwMode="auto">
              <a:xfrm rot="120000" flipV="1">
                <a:off x="7000892" y="2214554"/>
                <a:ext cx="648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TextBox 15"/>
              <p:cNvSpPr txBox="1">
                <a:spLocks noChangeArrowheads="1"/>
              </p:cNvSpPr>
              <p:nvPr/>
            </p:nvSpPr>
            <p:spPr bwMode="auto">
              <a:xfrm>
                <a:off x="6930598" y="2129845"/>
                <a:ext cx="1214446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2,8м</a:t>
                </a:r>
                <a:r>
                  <a:rPr lang="ru-RU" sz="28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800" baseline="30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5" name="TextBox 44"/>
            <p:cNvSpPr txBox="1">
              <a:spLocks noChangeArrowheads="1"/>
            </p:cNvSpPr>
            <p:nvPr/>
          </p:nvSpPr>
          <p:spPr bwMode="auto">
            <a:xfrm>
              <a:off x="6786578" y="2000240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9" name="TextBox 10"/>
          <p:cNvSpPr txBox="1">
            <a:spLocks noChangeArrowheads="1"/>
          </p:cNvSpPr>
          <p:nvPr/>
        </p:nvSpPr>
        <p:spPr bwMode="auto">
          <a:xfrm>
            <a:off x="5214942" y="4429132"/>
            <a:ext cx="714380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10"/>
          <p:cNvSpPr txBox="1">
            <a:spLocks noChangeArrowheads="1"/>
          </p:cNvSpPr>
          <p:nvPr/>
        </p:nvSpPr>
        <p:spPr bwMode="auto">
          <a:xfrm>
            <a:off x="5715008" y="4429132"/>
            <a:ext cx="2214578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18200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Па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2"/>
          <p:cNvSpPr txBox="1">
            <a:spLocks noChangeArrowheads="1"/>
          </p:cNvSpPr>
          <p:nvPr/>
        </p:nvSpPr>
        <p:spPr bwMode="auto">
          <a:xfrm>
            <a:off x="0" y="5799725"/>
            <a:ext cx="9144000" cy="1058299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давление трактора на лёд около 18к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Па, а значит трактор не утонет!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29256" y="6273225"/>
            <a:ext cx="3714744" cy="584775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Ср2, 3-2,   стр.15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0" y="1285860"/>
            <a:ext cx="2285984" cy="64294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20" grpId="0" animBg="1"/>
      <p:bldP spid="21" grpId="0" animBg="1"/>
      <p:bldP spid="22" grpId="0" animBg="1"/>
      <p:bldP spid="23" grpId="0" animBg="1"/>
      <p:bldP spid="42" grpId="0" animBg="1"/>
      <p:bldP spid="49" grpId="0" animBg="1"/>
      <p:bldP spid="50" grpId="0" animBg="1"/>
      <p:bldP spid="51" grpId="0" animBg="1"/>
      <p:bldP spid="5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Канат выдерживает нагрузку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100кН.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Разорвется ли этот канат, если им удерживать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медную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балку размером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2м·3м·0,2м?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2" y="1285860"/>
            <a:ext cx="2643206" cy="2000548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0к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8900кг/м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м·3м·0,2м</a:t>
            </a:r>
          </a:p>
          <a:p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реальн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?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29256" y="6273225"/>
            <a:ext cx="3714744" cy="584775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Ср2, 3-1, стр.15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428860" y="863726"/>
            <a:ext cx="6715140" cy="100013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1. Найду объём балки из законов геометрии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58082" y="1230799"/>
            <a:ext cx="135729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,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2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2428860" y="1857364"/>
            <a:ext cx="5786446" cy="121444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массу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медной балки зная её плотность  8,9г/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14546" y="3088187"/>
            <a:ext cx="114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14646" y="3016749"/>
            <a:ext cx="55721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8900кг/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,2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58082" y="3088187"/>
            <a:ext cx="200026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4942" y="1302237"/>
            <a:ext cx="11430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72199" y="1214422"/>
            <a:ext cx="1857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а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43636" y="2357430"/>
            <a:ext cx="114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8116" y="2285992"/>
            <a:ext cx="928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43736" y="2285992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0" y="3854239"/>
            <a:ext cx="9144000" cy="78581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Пора найти силу тяжести и вес балки</a:t>
            </a:r>
            <a:r>
              <a:rPr lang="ru-RU" sz="2400" b="1" dirty="0" smtClean="0"/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2794424" y="4321791"/>
            <a:ext cx="3643338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…..кг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0"/>
          <p:cNvSpPr txBox="1">
            <a:spLocks noChangeArrowheads="1"/>
          </p:cNvSpPr>
          <p:nvPr/>
        </p:nvSpPr>
        <p:spPr bwMode="auto">
          <a:xfrm>
            <a:off x="1785950" y="4282867"/>
            <a:ext cx="1142976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6072198" y="4322773"/>
            <a:ext cx="1428760" cy="584775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…..к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1857356" y="5228221"/>
            <a:ext cx="7286644" cy="1058299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: сравнив реальный вес балки с максимальным приходим к выводу, что …. </a:t>
            </a:r>
          </a:p>
        </p:txBody>
      </p:sp>
      <p:sp>
        <p:nvSpPr>
          <p:cNvPr id="21" name="Rectangle 37"/>
          <p:cNvSpPr>
            <a:spLocks noChangeArrowheads="1"/>
          </p:cNvSpPr>
          <p:nvPr/>
        </p:nvSpPr>
        <p:spPr bwMode="auto">
          <a:xfrm>
            <a:off x="616151" y="5656064"/>
            <a:ext cx="383979" cy="508004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Line 38"/>
          <p:cNvSpPr>
            <a:spLocks noChangeShapeType="1"/>
          </p:cNvSpPr>
          <p:nvPr/>
        </p:nvSpPr>
        <p:spPr bwMode="auto">
          <a:xfrm>
            <a:off x="808140" y="5656064"/>
            <a:ext cx="0" cy="79199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Line 39"/>
          <p:cNvSpPr>
            <a:spLocks noChangeShapeType="1"/>
          </p:cNvSpPr>
          <p:nvPr/>
        </p:nvSpPr>
        <p:spPr bwMode="auto">
          <a:xfrm flipV="1">
            <a:off x="812140" y="4640057"/>
            <a:ext cx="0" cy="101600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Line 41"/>
          <p:cNvSpPr>
            <a:spLocks noChangeShapeType="1"/>
          </p:cNvSpPr>
          <p:nvPr/>
        </p:nvSpPr>
        <p:spPr bwMode="auto">
          <a:xfrm>
            <a:off x="357158" y="6084185"/>
            <a:ext cx="383979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Line 34"/>
          <p:cNvSpPr>
            <a:spLocks noChangeShapeType="1"/>
          </p:cNvSpPr>
          <p:nvPr/>
        </p:nvSpPr>
        <p:spPr bwMode="auto">
          <a:xfrm>
            <a:off x="928134" y="5865968"/>
            <a:ext cx="0" cy="762005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85720" y="5997379"/>
            <a:ext cx="4667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Line 34"/>
          <p:cNvSpPr>
            <a:spLocks noChangeShapeType="1"/>
          </p:cNvSpPr>
          <p:nvPr/>
        </p:nvSpPr>
        <p:spPr bwMode="auto">
          <a:xfrm>
            <a:off x="928662" y="4990503"/>
            <a:ext cx="0" cy="8640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stealth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4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5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4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4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4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1" grpId="0" animBg="1"/>
      <p:bldP spid="12" grpId="0" animBg="1"/>
      <p:bldP spid="13" grpId="0"/>
      <p:bldP spid="14" grpId="0"/>
      <p:bldP spid="15" grpId="0" animBg="1"/>
      <p:bldP spid="5" grpId="0"/>
      <p:bldP spid="6" grpId="0"/>
      <p:bldP spid="8" grpId="0"/>
      <p:bldP spid="9" grpId="0"/>
      <p:bldP spid="10" grpId="0"/>
      <p:bldP spid="16" grpId="0" animBg="1"/>
      <p:bldP spid="17" grpId="0" animBg="1"/>
      <p:bldP spid="18" grpId="0" animBg="1"/>
      <p:bldP spid="19" grpId="0" animBg="1"/>
      <p:bldP spid="20" grpId="0" animBg="1"/>
      <p:bldP spid="26" grpId="0"/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9-3.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Какова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площадь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подошв обуви мальчика, если его масса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48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кг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он оказывает давление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1,5 кПа?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Куб 3"/>
          <p:cNvSpPr/>
          <p:nvPr/>
        </p:nvSpPr>
        <p:spPr>
          <a:xfrm>
            <a:off x="6858016" y="2500307"/>
            <a:ext cx="2285984" cy="357190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Куб 4"/>
          <p:cNvSpPr/>
          <p:nvPr/>
        </p:nvSpPr>
        <p:spPr>
          <a:xfrm>
            <a:off x="7429520" y="1857364"/>
            <a:ext cx="928694" cy="857256"/>
          </a:xfrm>
          <a:prstGeom prst="cub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7037408" y="3392484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2"/>
          <p:cNvGrpSpPr>
            <a:grpSpLocks/>
          </p:cNvGrpSpPr>
          <p:nvPr/>
        </p:nvGrpSpPr>
        <p:grpSpPr bwMode="auto">
          <a:xfrm>
            <a:off x="7853385" y="3578370"/>
            <a:ext cx="790581" cy="707886"/>
            <a:chOff x="5643570" y="500042"/>
            <a:chExt cx="790586" cy="707747"/>
          </a:xfrm>
        </p:grpSpPr>
        <p:sp>
          <p:nvSpPr>
            <p:cNvPr id="8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Группа 45"/>
          <p:cNvGrpSpPr/>
          <p:nvPr/>
        </p:nvGrpSpPr>
        <p:grpSpPr>
          <a:xfrm>
            <a:off x="214282" y="3641203"/>
            <a:ext cx="1452900" cy="1136745"/>
            <a:chOff x="3278724" y="1785926"/>
            <a:chExt cx="1452900" cy="1136745"/>
          </a:xfrm>
        </p:grpSpPr>
        <p:grpSp>
          <p:nvGrpSpPr>
            <p:cNvPr id="42" name="Группа 41"/>
            <p:cNvGrpSpPr/>
            <p:nvPr/>
          </p:nvGrpSpPr>
          <p:grpSpPr>
            <a:xfrm>
              <a:off x="3278724" y="1785926"/>
              <a:ext cx="1452900" cy="1136745"/>
              <a:chOff x="3318032" y="1701217"/>
              <a:chExt cx="1452900" cy="1136745"/>
            </a:xfrm>
          </p:grpSpPr>
          <p:sp>
            <p:nvSpPr>
              <p:cNvPr id="16" name="TextBox 15"/>
              <p:cNvSpPr txBox="1">
                <a:spLocks noChangeArrowheads="1"/>
              </p:cNvSpPr>
              <p:nvPr/>
            </p:nvSpPr>
            <p:spPr bwMode="auto">
              <a:xfrm>
                <a:off x="3318032" y="1932993"/>
                <a:ext cx="93302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5"/>
              <p:cNvSpPr txBox="1">
                <a:spLocks noChangeArrowheads="1"/>
              </p:cNvSpPr>
              <p:nvPr/>
            </p:nvSpPr>
            <p:spPr bwMode="auto">
              <a:xfrm>
                <a:off x="3842238" y="2191631"/>
                <a:ext cx="928694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9" name="Прямая соединительная линия 18"/>
            <p:cNvCxnSpPr/>
            <p:nvPr/>
          </p:nvCxnSpPr>
          <p:spPr bwMode="auto">
            <a:xfrm rot="-300000">
              <a:off x="3857620" y="2314589"/>
              <a:ext cx="571504" cy="42841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Группа 46"/>
          <p:cNvGrpSpPr/>
          <p:nvPr/>
        </p:nvGrpSpPr>
        <p:grpSpPr>
          <a:xfrm>
            <a:off x="1341524" y="3636306"/>
            <a:ext cx="1325790" cy="1013403"/>
            <a:chOff x="5603664" y="1844093"/>
            <a:chExt cx="1325790" cy="1013403"/>
          </a:xfrm>
        </p:grpSpPr>
        <p:sp>
          <p:nvSpPr>
            <p:cNvPr id="20" name="TextBox 19"/>
            <p:cNvSpPr txBox="1">
              <a:spLocks noChangeArrowheads="1"/>
            </p:cNvSpPr>
            <p:nvPr/>
          </p:nvSpPr>
          <p:spPr bwMode="auto">
            <a:xfrm>
              <a:off x="5603664" y="2148476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3" name="Группа 42"/>
            <p:cNvGrpSpPr/>
            <p:nvPr/>
          </p:nvGrpSpPr>
          <p:grpSpPr>
            <a:xfrm>
              <a:off x="5892061" y="1844093"/>
              <a:ext cx="1037393" cy="1013403"/>
              <a:chOff x="5892061" y="1844093"/>
              <a:chExt cx="1037393" cy="1013403"/>
            </a:xfrm>
          </p:grpSpPr>
          <p:sp>
            <p:nvSpPr>
              <p:cNvPr id="21" name="TextBox 10"/>
              <p:cNvSpPr txBox="1">
                <a:spLocks noChangeArrowheads="1"/>
              </p:cNvSpPr>
              <p:nvPr/>
            </p:nvSpPr>
            <p:spPr bwMode="auto">
              <a:xfrm>
                <a:off x="5892061" y="1844093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Р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TextBox 15"/>
              <p:cNvSpPr txBox="1">
                <a:spLocks noChangeArrowheads="1"/>
              </p:cNvSpPr>
              <p:nvPr/>
            </p:nvSpPr>
            <p:spPr bwMode="auto">
              <a:xfrm>
                <a:off x="6000760" y="2272721"/>
                <a:ext cx="92869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3" name="Прямая соединительная линия 22"/>
              <p:cNvCxnSpPr/>
              <p:nvPr/>
            </p:nvCxnSpPr>
            <p:spPr bwMode="auto">
              <a:xfrm rot="120000" flipV="1">
                <a:off x="5929635" y="2368101"/>
                <a:ext cx="612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9" name="Группа 48"/>
          <p:cNvGrpSpPr/>
          <p:nvPr/>
        </p:nvGrpSpPr>
        <p:grpSpPr>
          <a:xfrm>
            <a:off x="2238686" y="3649577"/>
            <a:ext cx="1064340" cy="965119"/>
            <a:chOff x="6786578" y="1701217"/>
            <a:chExt cx="1064340" cy="965119"/>
          </a:xfrm>
        </p:grpSpPr>
        <p:grpSp>
          <p:nvGrpSpPr>
            <p:cNvPr id="48" name="Группа 47"/>
            <p:cNvGrpSpPr/>
            <p:nvPr/>
          </p:nvGrpSpPr>
          <p:grpSpPr>
            <a:xfrm>
              <a:off x="7119628" y="1701217"/>
              <a:ext cx="731290" cy="965119"/>
              <a:chOff x="6993662" y="1701217"/>
              <a:chExt cx="731290" cy="965119"/>
            </a:xfrm>
          </p:grpSpPr>
          <p:sp>
            <p:nvSpPr>
              <p:cNvPr id="24" name="TextBox 10"/>
              <p:cNvSpPr txBox="1">
                <a:spLocks noChangeArrowheads="1"/>
              </p:cNvSpPr>
              <p:nvPr/>
            </p:nvSpPr>
            <p:spPr bwMode="auto">
              <a:xfrm>
                <a:off x="6993662" y="1701217"/>
                <a:ext cx="73129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m</a:t>
                </a:r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g</a:t>
                </a:r>
                <a:endParaRPr lang="ru-RU" sz="32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5" name="Прямая соединительная линия 24"/>
              <p:cNvCxnSpPr/>
              <p:nvPr/>
            </p:nvCxnSpPr>
            <p:spPr bwMode="auto">
              <a:xfrm rot="120000" flipV="1">
                <a:off x="7000892" y="2214554"/>
                <a:ext cx="648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Box 15"/>
              <p:cNvSpPr txBox="1">
                <a:spLocks noChangeArrowheads="1"/>
              </p:cNvSpPr>
              <p:nvPr/>
            </p:nvSpPr>
            <p:spPr bwMode="auto">
              <a:xfrm>
                <a:off x="6993662" y="2143116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8" name="TextBox 27"/>
            <p:cNvSpPr txBox="1">
              <a:spLocks noChangeArrowheads="1"/>
            </p:cNvSpPr>
            <p:nvPr/>
          </p:nvSpPr>
          <p:spPr bwMode="auto">
            <a:xfrm>
              <a:off x="6786578" y="2000240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5500694" y="3503649"/>
            <a:ext cx="1622612" cy="996921"/>
            <a:chOff x="3571868" y="3189564"/>
            <a:chExt cx="1622612" cy="1049390"/>
          </a:xfrm>
        </p:grpSpPr>
        <p:sp>
          <p:nvSpPr>
            <p:cNvPr id="29" name="TextBox 15"/>
            <p:cNvSpPr txBox="1">
              <a:spLocks noChangeArrowheads="1"/>
            </p:cNvSpPr>
            <p:nvPr/>
          </p:nvSpPr>
          <p:spPr bwMode="auto">
            <a:xfrm>
              <a:off x="3571868" y="3500438"/>
              <a:ext cx="928694" cy="550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>
              <a:spLocks noChangeArrowheads="1"/>
            </p:cNvSpPr>
            <p:nvPr/>
          </p:nvSpPr>
          <p:spPr bwMode="auto">
            <a:xfrm>
              <a:off x="3978320" y="3445748"/>
              <a:ext cx="571504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 bwMode="auto">
            <a:xfrm rot="60000" flipV="1">
              <a:off x="4438480" y="3787172"/>
              <a:ext cx="756000" cy="28596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>
              <a:spLocks noChangeArrowheads="1"/>
            </p:cNvSpPr>
            <p:nvPr/>
          </p:nvSpPr>
          <p:spPr bwMode="auto">
            <a:xfrm>
              <a:off x="4572000" y="3715734"/>
              <a:ext cx="51779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endPara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10"/>
            <p:cNvSpPr txBox="1">
              <a:spLocks noChangeArrowheads="1"/>
            </p:cNvSpPr>
            <p:nvPr/>
          </p:nvSpPr>
          <p:spPr bwMode="auto">
            <a:xfrm>
              <a:off x="4429124" y="3189564"/>
              <a:ext cx="73129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m</a:t>
              </a: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g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5635196" y="4818236"/>
            <a:ext cx="3365960" cy="896780"/>
            <a:chOff x="5563758" y="4714884"/>
            <a:chExt cx="3365960" cy="896780"/>
          </a:xfrm>
        </p:grpSpPr>
        <p:grpSp>
          <p:nvGrpSpPr>
            <p:cNvPr id="50" name="Группа 49"/>
            <p:cNvGrpSpPr/>
            <p:nvPr/>
          </p:nvGrpSpPr>
          <p:grpSpPr>
            <a:xfrm>
              <a:off x="5924168" y="4714884"/>
              <a:ext cx="1925606" cy="896780"/>
              <a:chOff x="5715008" y="3425004"/>
              <a:chExt cx="1925606" cy="896780"/>
            </a:xfrm>
          </p:grpSpPr>
          <p:sp>
            <p:nvSpPr>
              <p:cNvPr id="34" name="TextBox 33"/>
              <p:cNvSpPr txBox="1">
                <a:spLocks noChangeArrowheads="1"/>
              </p:cNvSpPr>
              <p:nvPr/>
            </p:nvSpPr>
            <p:spPr bwMode="auto">
              <a:xfrm>
                <a:off x="5715008" y="3500438"/>
                <a:ext cx="571504" cy="769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Box 10"/>
              <p:cNvSpPr txBox="1">
                <a:spLocks noChangeArrowheads="1"/>
              </p:cNvSpPr>
              <p:nvPr/>
            </p:nvSpPr>
            <p:spPr bwMode="auto">
              <a:xfrm>
                <a:off x="6080572" y="3425004"/>
                <a:ext cx="1560042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48кг</a:t>
                </a:r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9,8</a:t>
                </a:r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Н/кг</a:t>
                </a:r>
                <a:endParaRPr lang="ru-RU" sz="2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7" name="Прямая соединительная линия 36"/>
              <p:cNvCxnSpPr/>
              <p:nvPr/>
            </p:nvCxnSpPr>
            <p:spPr bwMode="auto">
              <a:xfrm rot="60000" flipV="1">
                <a:off x="6224660" y="3857628"/>
                <a:ext cx="990546" cy="44362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Box 37"/>
              <p:cNvSpPr txBox="1">
                <a:spLocks noChangeArrowheads="1"/>
              </p:cNvSpPr>
              <p:nvPr/>
            </p:nvSpPr>
            <p:spPr bwMode="auto">
              <a:xfrm>
                <a:off x="6127870" y="3921674"/>
                <a:ext cx="1357322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1500</a:t>
                </a:r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Н/м</a:t>
                </a:r>
                <a:r>
                  <a:rPr lang="ru-RU" sz="20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1" name="Группа 50"/>
            <p:cNvGrpSpPr/>
            <p:nvPr/>
          </p:nvGrpSpPr>
          <p:grpSpPr>
            <a:xfrm>
              <a:off x="7429520" y="4786322"/>
              <a:ext cx="1500198" cy="769441"/>
              <a:chOff x="4714876" y="4714884"/>
              <a:chExt cx="1500198" cy="769441"/>
            </a:xfrm>
          </p:grpSpPr>
          <p:sp>
            <p:nvSpPr>
              <p:cNvPr id="39" name="TextBox 38"/>
              <p:cNvSpPr txBox="1">
                <a:spLocks noChangeArrowheads="1"/>
              </p:cNvSpPr>
              <p:nvPr/>
            </p:nvSpPr>
            <p:spPr bwMode="auto">
              <a:xfrm>
                <a:off x="4714876" y="4714884"/>
                <a:ext cx="571504" cy="769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Box 39"/>
              <p:cNvSpPr txBox="1">
                <a:spLocks noChangeArrowheads="1"/>
              </p:cNvSpPr>
              <p:nvPr/>
            </p:nvSpPr>
            <p:spPr bwMode="auto">
              <a:xfrm>
                <a:off x="5143504" y="4791682"/>
                <a:ext cx="107157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0,30</a:t>
                </a:r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м</a:t>
                </a:r>
                <a:r>
                  <a:rPr lang="ru-RU" sz="20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3" name="TextBox 15"/>
            <p:cNvSpPr txBox="1">
              <a:spLocks noChangeArrowheads="1"/>
            </p:cNvSpPr>
            <p:nvPr/>
          </p:nvSpPr>
          <p:spPr bwMode="auto">
            <a:xfrm>
              <a:off x="5563758" y="4873526"/>
              <a:ext cx="92869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-32" y="1000108"/>
            <a:ext cx="2214578" cy="2000548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=48кг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,5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кПа</a:t>
            </a:r>
          </a:p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 стрелкой 69"/>
          <p:cNvCxnSpPr/>
          <p:nvPr/>
        </p:nvCxnSpPr>
        <p:spPr>
          <a:xfrm rot="5400000">
            <a:off x="7243348" y="2892418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rot="5400000">
            <a:off x="7260096" y="1779960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Группа 22"/>
          <p:cNvGrpSpPr>
            <a:grpSpLocks/>
          </p:cNvGrpSpPr>
          <p:nvPr/>
        </p:nvGrpSpPr>
        <p:grpSpPr bwMode="auto">
          <a:xfrm>
            <a:off x="7929586" y="3000372"/>
            <a:ext cx="928694" cy="707886"/>
            <a:chOff x="5643564" y="500042"/>
            <a:chExt cx="928699" cy="707747"/>
          </a:xfrm>
        </p:grpSpPr>
        <p:sp>
          <p:nvSpPr>
            <p:cNvPr id="73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74" name="Прямая со стрелкой 73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Группа 22"/>
          <p:cNvGrpSpPr>
            <a:grpSpLocks/>
          </p:cNvGrpSpPr>
          <p:nvPr/>
        </p:nvGrpSpPr>
        <p:grpSpPr bwMode="auto">
          <a:xfrm>
            <a:off x="8001024" y="1071546"/>
            <a:ext cx="790581" cy="707886"/>
            <a:chOff x="5643570" y="500042"/>
            <a:chExt cx="790586" cy="707747"/>
          </a:xfrm>
        </p:grpSpPr>
        <p:sp>
          <p:nvSpPr>
            <p:cNvPr id="76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Прямоугольник 78"/>
          <p:cNvSpPr/>
          <p:nvPr/>
        </p:nvSpPr>
        <p:spPr>
          <a:xfrm>
            <a:off x="2069390" y="1000108"/>
            <a:ext cx="5286412" cy="83099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Найду силу тяжести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мальчика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на Земле и его вес в равновесии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3500430" y="3857628"/>
            <a:ext cx="22188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Выразим ….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642910" y="5000636"/>
            <a:ext cx="5351658" cy="52322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подставим численные значения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664772"/>
            <a:ext cx="9144000" cy="119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площадь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опоры мальчика составляет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0,30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что соответствует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6500858" y="6429420"/>
            <a:ext cx="2643142" cy="4286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Дз-2, стр.19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10"/>
          <p:cNvSpPr txBox="1">
            <a:spLocks noChangeArrowheads="1"/>
          </p:cNvSpPr>
          <p:nvPr/>
        </p:nvSpPr>
        <p:spPr bwMode="auto">
          <a:xfrm>
            <a:off x="2143108" y="1714488"/>
            <a:ext cx="112500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Р=</a:t>
            </a:r>
            <a:endParaRPr lang="ru-RU" sz="4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10"/>
          <p:cNvSpPr txBox="1">
            <a:spLocks noChangeArrowheads="1"/>
          </p:cNvSpPr>
          <p:nvPr/>
        </p:nvSpPr>
        <p:spPr bwMode="auto">
          <a:xfrm>
            <a:off x="2910920" y="1643050"/>
            <a:ext cx="14572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10"/>
          <p:cNvSpPr txBox="1">
            <a:spLocks noChangeArrowheads="1"/>
          </p:cNvSpPr>
          <p:nvPr/>
        </p:nvSpPr>
        <p:spPr bwMode="auto">
          <a:xfrm>
            <a:off x="3982490" y="1730976"/>
            <a:ext cx="13853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48кг</a:t>
            </a:r>
            <a:r>
              <a:rPr lang="ru-RU" sz="3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10"/>
          <p:cNvSpPr txBox="1">
            <a:spLocks noChangeArrowheads="1"/>
          </p:cNvSpPr>
          <p:nvPr/>
        </p:nvSpPr>
        <p:spPr bwMode="auto">
          <a:xfrm>
            <a:off x="5201496" y="1730976"/>
            <a:ext cx="2156586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Н/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кг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2"/>
          <p:cNvSpPr txBox="1">
            <a:spLocks noChangeArrowheads="1"/>
          </p:cNvSpPr>
          <p:nvPr/>
        </p:nvSpPr>
        <p:spPr bwMode="auto">
          <a:xfrm>
            <a:off x="-32" y="3000372"/>
            <a:ext cx="7358114" cy="6429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Давление – это сила действующая на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5429256" y="2292486"/>
            <a:ext cx="1571636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=470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5580506" y="3643314"/>
            <a:ext cx="1643074" cy="92869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3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3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3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3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3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3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9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3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3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3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3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5" grpId="0" animBg="1"/>
      <p:bldP spid="79" grpId="0" animBg="1"/>
      <p:bldP spid="80" grpId="0"/>
      <p:bldP spid="81" grpId="0" animBg="1"/>
      <p:bldP spid="82" grpId="0"/>
      <p:bldP spid="59" grpId="0"/>
      <p:bldP spid="60" grpId="0"/>
      <p:bldP spid="61" grpId="0"/>
      <p:bldP spid="62" grpId="0" animBg="1"/>
      <p:bldP spid="64" grpId="0" animBg="1"/>
      <p:bldP spid="63" grpId="0" animBg="1"/>
      <p:bldP spid="6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4-2.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Двухосных прицеп массой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т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оказывает на дорогу давление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 кПа.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Какова при этом площадь соприкосновения каждого колеса с дорогой? 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0" y="1214422"/>
            <a:ext cx="2071670" cy="138499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 =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2т</a:t>
            </a:r>
          </a:p>
          <a:p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р=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250 кПа.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 =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6643702" y="1716205"/>
            <a:ext cx="1727906" cy="1270009"/>
            <a:chOff x="7200" y="7056"/>
            <a:chExt cx="1296" cy="720"/>
          </a:xfrm>
        </p:grpSpPr>
        <p:sp>
          <p:nvSpPr>
            <p:cNvPr id="5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7867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35"/>
            <p:cNvSpPr>
              <a:spLocks noChangeShapeType="1"/>
            </p:cNvSpPr>
            <p:nvPr/>
          </p:nvSpPr>
          <p:spPr bwMode="auto">
            <a:xfrm>
              <a:off x="7789" y="7344"/>
              <a:ext cx="0" cy="4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Line 36"/>
            <p:cNvSpPr>
              <a:spLocks noChangeShapeType="1"/>
            </p:cNvSpPr>
            <p:nvPr/>
          </p:nvSpPr>
          <p:spPr bwMode="auto">
            <a:xfrm>
              <a:off x="7200" y="7344"/>
              <a:ext cx="12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40"/>
            <p:cNvSpPr>
              <a:spLocks noChangeShapeType="1"/>
            </p:cNvSpPr>
            <p:nvPr/>
          </p:nvSpPr>
          <p:spPr bwMode="auto">
            <a:xfrm>
              <a:off x="7361" y="7574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7084366" y="2854107"/>
            <a:ext cx="2059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19899" y="2537820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7099049" y="1505984"/>
            <a:ext cx="900000" cy="1587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22"/>
          <p:cNvGrpSpPr>
            <a:grpSpLocks/>
          </p:cNvGrpSpPr>
          <p:nvPr/>
        </p:nvGrpSpPr>
        <p:grpSpPr bwMode="auto">
          <a:xfrm>
            <a:off x="7572396" y="785794"/>
            <a:ext cx="576266" cy="707886"/>
            <a:chOff x="5995956" y="500042"/>
            <a:chExt cx="576270" cy="707747"/>
          </a:xfrm>
        </p:grpSpPr>
        <p:sp>
          <p:nvSpPr>
            <p:cNvPr id="14" name="TextBox 23"/>
            <p:cNvSpPr txBox="1">
              <a:spLocks noChangeArrowheads="1"/>
            </p:cNvSpPr>
            <p:nvPr/>
          </p:nvSpPr>
          <p:spPr bwMode="auto">
            <a:xfrm>
              <a:off x="5995956" y="500042"/>
              <a:ext cx="576270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6096315" y="555703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22"/>
          <p:cNvGrpSpPr>
            <a:grpSpLocks/>
          </p:cNvGrpSpPr>
          <p:nvPr/>
        </p:nvGrpSpPr>
        <p:grpSpPr bwMode="auto">
          <a:xfrm>
            <a:off x="7572396" y="2398333"/>
            <a:ext cx="928694" cy="707886"/>
            <a:chOff x="5643564" y="500042"/>
            <a:chExt cx="928699" cy="707747"/>
          </a:xfrm>
        </p:grpSpPr>
        <p:sp>
          <p:nvSpPr>
            <p:cNvPr id="17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18" name="Прямая со стрелкой 17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071670" y="1142984"/>
            <a:ext cx="5000660" cy="928694"/>
          </a:xfrm>
          <a:prstGeom prst="rect">
            <a:avLst/>
          </a:prstGeom>
          <a:solidFill>
            <a:schemeClr val="accent3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1. Найду вес и силу тяжести  прицепа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988466" y="2299519"/>
            <a:ext cx="136815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 =</a:t>
            </a:r>
            <a:endParaRPr lang="ru-RU" sz="44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10"/>
          <p:cNvSpPr txBox="1">
            <a:spLocks noChangeArrowheads="1"/>
          </p:cNvSpPr>
          <p:nvPr/>
        </p:nvSpPr>
        <p:spPr bwMode="auto">
          <a:xfrm>
            <a:off x="2054942" y="2252162"/>
            <a:ext cx="152581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3364730" y="2348880"/>
            <a:ext cx="1699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2000кг</a:t>
            </a:r>
            <a:r>
              <a:rPr lang="ru-RU" sz="3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10"/>
          <p:cNvSpPr txBox="1">
            <a:spLocks noChangeArrowheads="1"/>
          </p:cNvSpPr>
          <p:nvPr/>
        </p:nvSpPr>
        <p:spPr bwMode="auto">
          <a:xfrm>
            <a:off x="5232948" y="2348880"/>
            <a:ext cx="1553630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Н/кг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3576764" y="2924944"/>
            <a:ext cx="2281120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=196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7858148" y="1324261"/>
            <a:ext cx="1138176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19,6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8005824" y="3000372"/>
            <a:ext cx="1138176" cy="46166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19,6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0" y="3571876"/>
            <a:ext cx="9144000" cy="642942"/>
          </a:xfrm>
          <a:prstGeom prst="rect">
            <a:avLst/>
          </a:prstGeom>
          <a:solidFill>
            <a:schemeClr val="accent3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Из формулы давления выражу площадь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357158" y="4143380"/>
            <a:ext cx="1197328" cy="1136745"/>
            <a:chOff x="3278724" y="1785926"/>
            <a:chExt cx="1150400" cy="1136745"/>
          </a:xfrm>
        </p:grpSpPr>
        <p:grpSp>
          <p:nvGrpSpPr>
            <p:cNvPr id="29" name="Группа 41"/>
            <p:cNvGrpSpPr/>
            <p:nvPr/>
          </p:nvGrpSpPr>
          <p:grpSpPr>
            <a:xfrm>
              <a:off x="3278724" y="1785926"/>
              <a:ext cx="1098209" cy="1136745"/>
              <a:chOff x="3318032" y="1701217"/>
              <a:chExt cx="1098209" cy="1136745"/>
            </a:xfrm>
          </p:grpSpPr>
          <p:sp>
            <p:nvSpPr>
              <p:cNvPr id="31" name="TextBox 30"/>
              <p:cNvSpPr txBox="1">
                <a:spLocks noChangeArrowheads="1"/>
              </p:cNvSpPr>
              <p:nvPr/>
            </p:nvSpPr>
            <p:spPr bwMode="auto">
              <a:xfrm>
                <a:off x="3318032" y="1932993"/>
                <a:ext cx="93302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extBox 15"/>
              <p:cNvSpPr txBox="1">
                <a:spLocks noChangeArrowheads="1"/>
              </p:cNvSpPr>
              <p:nvPr/>
            </p:nvSpPr>
            <p:spPr bwMode="auto">
              <a:xfrm>
                <a:off x="3842238" y="2191631"/>
                <a:ext cx="574003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0" name="Прямая соединительная линия 29"/>
            <p:cNvCxnSpPr/>
            <p:nvPr/>
          </p:nvCxnSpPr>
          <p:spPr bwMode="auto">
            <a:xfrm rot="-300000">
              <a:off x="3857620" y="2314589"/>
              <a:ext cx="571504" cy="42841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Группа 33"/>
          <p:cNvGrpSpPr/>
          <p:nvPr/>
        </p:nvGrpSpPr>
        <p:grpSpPr>
          <a:xfrm>
            <a:off x="1857356" y="4214818"/>
            <a:ext cx="1197328" cy="1136745"/>
            <a:chOff x="3278724" y="1785926"/>
            <a:chExt cx="1150400" cy="1136745"/>
          </a:xfrm>
        </p:grpSpPr>
        <p:grpSp>
          <p:nvGrpSpPr>
            <p:cNvPr id="35" name="Группа 41"/>
            <p:cNvGrpSpPr/>
            <p:nvPr/>
          </p:nvGrpSpPr>
          <p:grpSpPr>
            <a:xfrm>
              <a:off x="3278724" y="1785926"/>
              <a:ext cx="1098209" cy="1136745"/>
              <a:chOff x="3318032" y="1701217"/>
              <a:chExt cx="1098209" cy="1136745"/>
            </a:xfrm>
          </p:grpSpPr>
          <p:sp>
            <p:nvSpPr>
              <p:cNvPr id="37" name="TextBox 36"/>
              <p:cNvSpPr txBox="1">
                <a:spLocks noChangeArrowheads="1"/>
              </p:cNvSpPr>
              <p:nvPr/>
            </p:nvSpPr>
            <p:spPr bwMode="auto">
              <a:xfrm>
                <a:off x="3318032" y="1932993"/>
                <a:ext cx="93302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S 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TextBox 15"/>
              <p:cNvSpPr txBox="1">
                <a:spLocks noChangeArrowheads="1"/>
              </p:cNvSpPr>
              <p:nvPr/>
            </p:nvSpPr>
            <p:spPr bwMode="auto">
              <a:xfrm>
                <a:off x="3842238" y="2191631"/>
                <a:ext cx="574003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6" name="Прямая соединительная линия 35"/>
            <p:cNvCxnSpPr/>
            <p:nvPr/>
          </p:nvCxnSpPr>
          <p:spPr bwMode="auto">
            <a:xfrm rot="-300000">
              <a:off x="3857620" y="2314589"/>
              <a:ext cx="571504" cy="42841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Группа 39"/>
          <p:cNvGrpSpPr/>
          <p:nvPr/>
        </p:nvGrpSpPr>
        <p:grpSpPr>
          <a:xfrm>
            <a:off x="3714743" y="4214818"/>
            <a:ext cx="2454807" cy="1136745"/>
            <a:chOff x="3278724" y="1785926"/>
            <a:chExt cx="2358593" cy="1136745"/>
          </a:xfrm>
        </p:grpSpPr>
        <p:grpSp>
          <p:nvGrpSpPr>
            <p:cNvPr id="41" name="Группа 41"/>
            <p:cNvGrpSpPr/>
            <p:nvPr/>
          </p:nvGrpSpPr>
          <p:grpSpPr>
            <a:xfrm>
              <a:off x="3278724" y="1785926"/>
              <a:ext cx="2358593" cy="1136745"/>
              <a:chOff x="3318032" y="1701217"/>
              <a:chExt cx="2358593" cy="1136745"/>
            </a:xfrm>
          </p:grpSpPr>
          <p:sp>
            <p:nvSpPr>
              <p:cNvPr id="43" name="TextBox 42"/>
              <p:cNvSpPr txBox="1">
                <a:spLocks noChangeArrowheads="1"/>
              </p:cNvSpPr>
              <p:nvPr/>
            </p:nvSpPr>
            <p:spPr bwMode="auto">
              <a:xfrm>
                <a:off x="3318032" y="1932993"/>
                <a:ext cx="93302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S 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1588193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19600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Н</a:t>
                </a:r>
                <a:endParaRPr lang="ru-RU" sz="32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5" name="TextBox 15"/>
              <p:cNvSpPr txBox="1">
                <a:spLocks noChangeArrowheads="1"/>
              </p:cNvSpPr>
              <p:nvPr/>
            </p:nvSpPr>
            <p:spPr bwMode="auto">
              <a:xfrm>
                <a:off x="3729861" y="2191631"/>
                <a:ext cx="1946764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250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000Па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2" name="Прямая соединительная линия 41"/>
            <p:cNvCxnSpPr/>
            <p:nvPr/>
          </p:nvCxnSpPr>
          <p:spPr bwMode="auto">
            <a:xfrm rot="21420000">
              <a:off x="3855824" y="2271477"/>
              <a:ext cx="1521917" cy="42841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45"/>
          <p:cNvSpPr txBox="1"/>
          <p:nvPr/>
        </p:nvSpPr>
        <p:spPr>
          <a:xfrm>
            <a:off x="0" y="5214950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двухосного прицепа 4 колеса</a:t>
            </a:r>
            <a:r>
              <a:rPr lang="ru-RU" sz="3200" b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значит …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/>
      <p:bldP spid="11" grpId="0"/>
      <p:bldP spid="19" grpId="0" animBg="1"/>
      <p:bldP spid="20" grpId="0"/>
      <p:bldP spid="21" grpId="0"/>
      <p:bldP spid="22" grpId="0"/>
      <p:bldP spid="23" grpId="0" animBg="1"/>
      <p:bldP spid="24" grpId="0" animBg="1"/>
      <p:bldP spid="25" grpId="0" animBg="1"/>
      <p:bldP spid="26" grpId="0" animBg="1"/>
      <p:bldP spid="27" grpId="0" animBg="1"/>
      <p:bldP spid="4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643042" y="1857364"/>
            <a:ext cx="5616624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1. Вес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 покое равен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силе тяжести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-32" y="3643314"/>
            <a:ext cx="7858180" cy="6429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2. Давление – это сила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действующая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на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2"/>
          <p:cNvSpPr txBox="1"/>
          <p:nvPr/>
        </p:nvSpPr>
        <p:spPr>
          <a:xfrm>
            <a:off x="0" y="-24"/>
            <a:ext cx="9144000" cy="1077218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Определить давление танка массой 60т на землю, если площадь гусеницы равна 1,5 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0" y="1474761"/>
            <a:ext cx="17859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 = 60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 = 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,5м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142860" y="2428868"/>
            <a:ext cx="12795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2500306"/>
            <a:ext cx="1571604" cy="13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16"/>
          <p:cNvSpPr txBox="1"/>
          <p:nvPr/>
        </p:nvSpPr>
        <p:spPr>
          <a:xfrm>
            <a:off x="1666200" y="913139"/>
            <a:ext cx="18342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</a:t>
            </a: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60 000 кг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21"/>
          <p:cNvSpPr txBox="1"/>
          <p:nvPr/>
        </p:nvSpPr>
        <p:spPr>
          <a:xfrm>
            <a:off x="0" y="5808166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давление танка массой 60т на землю  составит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200 кПа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http://bse.sci-lib.com/pictures/20/01/205642679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983018" y="1628800"/>
            <a:ext cx="2143140" cy="122159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6611024" y="2774129"/>
            <a:ext cx="285752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7251721" y="3392491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>
            <a:grpSpLocks/>
          </p:cNvGrpSpPr>
          <p:nvPr/>
        </p:nvGrpSpPr>
        <p:grpSpPr bwMode="auto">
          <a:xfrm>
            <a:off x="7858148" y="3506932"/>
            <a:ext cx="714380" cy="707886"/>
            <a:chOff x="5643570" y="500042"/>
            <a:chExt cx="790586" cy="747502"/>
          </a:xfrm>
        </p:grpSpPr>
        <p:sp>
          <p:nvSpPr>
            <p:cNvPr id="16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47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991726" y="2143115"/>
            <a:ext cx="1285887" cy="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6072198" y="6429396"/>
            <a:ext cx="3071802" cy="4286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СР-2, з№4  стр. 17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rot="5400000">
            <a:off x="7403053" y="2772190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7419801" y="1659732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22"/>
          <p:cNvGrpSpPr>
            <a:grpSpLocks/>
          </p:cNvGrpSpPr>
          <p:nvPr/>
        </p:nvGrpSpPr>
        <p:grpSpPr bwMode="auto">
          <a:xfrm>
            <a:off x="8035794" y="2924944"/>
            <a:ext cx="928694" cy="707886"/>
            <a:chOff x="5643564" y="500042"/>
            <a:chExt cx="928699" cy="707747"/>
          </a:xfrm>
        </p:grpSpPr>
        <p:sp>
          <p:nvSpPr>
            <p:cNvPr id="25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Группа 22"/>
          <p:cNvGrpSpPr>
            <a:grpSpLocks/>
          </p:cNvGrpSpPr>
          <p:nvPr/>
        </p:nvGrpSpPr>
        <p:grpSpPr bwMode="auto">
          <a:xfrm>
            <a:off x="8262456" y="1036157"/>
            <a:ext cx="790581" cy="707886"/>
            <a:chOff x="5643570" y="500042"/>
            <a:chExt cx="790586" cy="707747"/>
          </a:xfrm>
        </p:grpSpPr>
        <p:sp>
          <p:nvSpPr>
            <p:cNvPr id="28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29" name="Прямая со стрелкой 28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10"/>
          <p:cNvSpPr txBox="1">
            <a:spLocks noChangeArrowheads="1"/>
          </p:cNvSpPr>
          <p:nvPr/>
        </p:nvSpPr>
        <p:spPr bwMode="auto">
          <a:xfrm>
            <a:off x="1695670" y="2299519"/>
            <a:ext cx="136815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 =</a:t>
            </a:r>
            <a:endParaRPr lang="ru-RU" sz="44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10"/>
          <p:cNvSpPr txBox="1">
            <a:spLocks noChangeArrowheads="1"/>
          </p:cNvSpPr>
          <p:nvPr/>
        </p:nvSpPr>
        <p:spPr bwMode="auto">
          <a:xfrm>
            <a:off x="2762146" y="2252162"/>
            <a:ext cx="152581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10"/>
          <p:cNvSpPr txBox="1">
            <a:spLocks noChangeArrowheads="1"/>
          </p:cNvSpPr>
          <p:nvPr/>
        </p:nvSpPr>
        <p:spPr bwMode="auto">
          <a:xfrm>
            <a:off x="4071934" y="2348880"/>
            <a:ext cx="19303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60000кг</a:t>
            </a:r>
            <a:r>
              <a:rPr lang="ru-RU" sz="3600" b="1" cap="all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10"/>
          <p:cNvSpPr txBox="1">
            <a:spLocks noChangeArrowheads="1"/>
          </p:cNvSpPr>
          <p:nvPr/>
        </p:nvSpPr>
        <p:spPr bwMode="auto">
          <a:xfrm>
            <a:off x="5940152" y="2348880"/>
            <a:ext cx="1553630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Н/кг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4283968" y="2924944"/>
            <a:ext cx="2431172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=600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7" name="Группа 36"/>
          <p:cNvGrpSpPr/>
          <p:nvPr/>
        </p:nvGrpSpPr>
        <p:grpSpPr>
          <a:xfrm>
            <a:off x="611560" y="4524503"/>
            <a:ext cx="1512168" cy="1136745"/>
            <a:chOff x="3278724" y="1785926"/>
            <a:chExt cx="1452900" cy="1136745"/>
          </a:xfrm>
        </p:grpSpPr>
        <p:grpSp>
          <p:nvGrpSpPr>
            <p:cNvPr id="38" name="Группа 41"/>
            <p:cNvGrpSpPr/>
            <p:nvPr/>
          </p:nvGrpSpPr>
          <p:grpSpPr>
            <a:xfrm>
              <a:off x="3278724" y="1785926"/>
              <a:ext cx="1452900" cy="1136745"/>
              <a:chOff x="3318032" y="1701217"/>
              <a:chExt cx="1452900" cy="1136745"/>
            </a:xfrm>
          </p:grpSpPr>
          <p:sp>
            <p:nvSpPr>
              <p:cNvPr id="40" name="TextBox 39"/>
              <p:cNvSpPr txBox="1">
                <a:spLocks noChangeArrowheads="1"/>
              </p:cNvSpPr>
              <p:nvPr/>
            </p:nvSpPr>
            <p:spPr bwMode="auto">
              <a:xfrm>
                <a:off x="3318032" y="1932993"/>
                <a:ext cx="93302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TextBox 15"/>
              <p:cNvSpPr txBox="1">
                <a:spLocks noChangeArrowheads="1"/>
              </p:cNvSpPr>
              <p:nvPr/>
            </p:nvSpPr>
            <p:spPr bwMode="auto">
              <a:xfrm>
                <a:off x="3842238" y="2191631"/>
                <a:ext cx="928694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9" name="Прямая соединительная линия 38"/>
            <p:cNvCxnSpPr/>
            <p:nvPr/>
          </p:nvCxnSpPr>
          <p:spPr bwMode="auto">
            <a:xfrm rot="-300000">
              <a:off x="3857620" y="2314589"/>
              <a:ext cx="571504" cy="42841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10"/>
          <p:cNvSpPr txBox="1">
            <a:spLocks noChangeArrowheads="1"/>
          </p:cNvSpPr>
          <p:nvPr/>
        </p:nvSpPr>
        <p:spPr bwMode="auto">
          <a:xfrm>
            <a:off x="1835696" y="4725144"/>
            <a:ext cx="50405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44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10"/>
          <p:cNvSpPr txBox="1">
            <a:spLocks noChangeArrowheads="1"/>
          </p:cNvSpPr>
          <p:nvPr/>
        </p:nvSpPr>
        <p:spPr bwMode="auto">
          <a:xfrm>
            <a:off x="2327492" y="4345329"/>
            <a:ext cx="245772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600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 bwMode="auto">
          <a:xfrm flipV="1">
            <a:off x="2660772" y="5124737"/>
            <a:ext cx="2592000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2795772" y="5229200"/>
            <a:ext cx="163221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5307846" y="4749854"/>
            <a:ext cx="3080578" cy="76944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=200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4" grpId="0" animBg="1"/>
      <p:bldP spid="5" grpId="0"/>
      <p:bldP spid="6" grpId="0"/>
      <p:bldP spid="8" grpId="0"/>
      <p:bldP spid="11" grpId="0" animBg="1"/>
      <p:bldP spid="13" grpId="0" animBg="1"/>
      <p:bldP spid="30" grpId="0"/>
      <p:bldP spid="31" grpId="0"/>
      <p:bldP spid="32" grpId="0"/>
      <p:bldP spid="33" grpId="0" animBg="1"/>
      <p:bldP spid="34" grpId="0" animBg="1"/>
      <p:bldP spid="43" grpId="0"/>
      <p:bldP spid="44" grpId="0"/>
      <p:bldP spid="46" grpId="0"/>
      <p:bldP spid="4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www.wondershare.com</a:t>
            </a:r>
            <a:endParaRPr lang="en-US" altLang="zh-CN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60000"/>
          </a:blip>
          <a:srcRect t="3995" b="930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1196752"/>
            <a:ext cx="9144000" cy="56612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6357950" y="785794"/>
            <a:ext cx="2786050" cy="4286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Стр.11,в1№3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347864" y="1196752"/>
            <a:ext cx="4392488" cy="44644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180428" y="5109894"/>
            <a:ext cx="381642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30000Па</a:t>
            </a:r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×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0,009 </a:t>
            </a:r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99876" y="5085184"/>
            <a:ext cx="144016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=540Н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32" y="5780782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 тяжести как и вес спортсмена около 540Н, а его масса, т.е. инертность 54кг 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-0.18906 -0.0032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0 0.45879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8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7" grpId="0" animBg="1"/>
      <p:bldP spid="7" grpId="1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3515" t="23437" r="44337" b="26757"/>
          <a:stretch>
            <a:fillRect/>
          </a:stretch>
        </p:blipFill>
        <p:spPr bwMode="auto">
          <a:xfrm>
            <a:off x="0" y="0"/>
            <a:ext cx="478631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 l="58593" t="23437" r="2735" b="15771"/>
          <a:stretch>
            <a:fillRect/>
          </a:stretch>
        </p:blipFill>
        <p:spPr bwMode="auto">
          <a:xfrm>
            <a:off x="4357686" y="0"/>
            <a:ext cx="4714908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0" y="12"/>
            <a:ext cx="9144000" cy="207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1б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Вес и сила тяжести, действующая на человека, если он выпьет стакан воды вместимостью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0,3 л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увеличатся соответственно на...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десятых.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285720" y="3389814"/>
            <a:ext cx="1727906" cy="1270009"/>
            <a:chOff x="7200" y="7056"/>
            <a:chExt cx="1296" cy="720"/>
          </a:xfrm>
        </p:grpSpPr>
        <p:sp>
          <p:nvSpPr>
            <p:cNvPr id="4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34"/>
            <p:cNvSpPr>
              <a:spLocks noChangeShapeType="1"/>
            </p:cNvSpPr>
            <p:nvPr/>
          </p:nvSpPr>
          <p:spPr bwMode="auto">
            <a:xfrm>
              <a:off x="7867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35"/>
            <p:cNvSpPr>
              <a:spLocks noChangeShapeType="1"/>
            </p:cNvSpPr>
            <p:nvPr/>
          </p:nvSpPr>
          <p:spPr bwMode="auto">
            <a:xfrm>
              <a:off x="7789" y="7344"/>
              <a:ext cx="0" cy="4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36"/>
            <p:cNvSpPr>
              <a:spLocks noChangeShapeType="1"/>
            </p:cNvSpPr>
            <p:nvPr/>
          </p:nvSpPr>
          <p:spPr bwMode="auto">
            <a:xfrm>
              <a:off x="7200" y="7344"/>
              <a:ext cx="12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40"/>
            <p:cNvSpPr>
              <a:spLocks noChangeShapeType="1"/>
            </p:cNvSpPr>
            <p:nvPr/>
          </p:nvSpPr>
          <p:spPr bwMode="auto">
            <a:xfrm>
              <a:off x="7361" y="7574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726384" y="4527716"/>
            <a:ext cx="2059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1917" y="4211429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2662447" y="4627915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376827" y="4771026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0"/>
          <p:cNvSpPr txBox="1">
            <a:spLocks noChangeArrowheads="1"/>
          </p:cNvSpPr>
          <p:nvPr/>
        </p:nvSpPr>
        <p:spPr bwMode="auto">
          <a:xfrm>
            <a:off x="3876893" y="4540946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86512" y="1928802"/>
            <a:ext cx="114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000992" y="1857364"/>
            <a:ext cx="928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86612" y="1857364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85918" y="2643182"/>
            <a:ext cx="1142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86050" y="2714620"/>
            <a:ext cx="30003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48974" y="2698854"/>
            <a:ext cx="27703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43702" y="3270358"/>
            <a:ext cx="7143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86644" y="3286124"/>
            <a:ext cx="1571636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5019901" y="4771026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10"/>
          <p:cNvSpPr txBox="1">
            <a:spLocks noChangeArrowheads="1"/>
          </p:cNvSpPr>
          <p:nvPr/>
        </p:nvSpPr>
        <p:spPr bwMode="auto">
          <a:xfrm>
            <a:off x="5416997" y="4708709"/>
            <a:ext cx="193835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0,3кг</a:t>
            </a:r>
            <a:r>
              <a:rPr lang="ru-RU" sz="4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10"/>
          <p:cNvSpPr txBox="1">
            <a:spLocks noChangeArrowheads="1"/>
          </p:cNvSpPr>
          <p:nvPr/>
        </p:nvSpPr>
        <p:spPr bwMode="auto">
          <a:xfrm>
            <a:off x="7147275" y="4732102"/>
            <a:ext cx="206819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Н/кг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500958" y="5357826"/>
            <a:ext cx="1285884" cy="76944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=3Н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rot="5400000">
            <a:off x="741067" y="3179593"/>
            <a:ext cx="900000" cy="1587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2"/>
          <p:cNvGrpSpPr>
            <a:grpSpLocks/>
          </p:cNvGrpSpPr>
          <p:nvPr/>
        </p:nvGrpSpPr>
        <p:grpSpPr bwMode="auto">
          <a:xfrm>
            <a:off x="352381" y="2214554"/>
            <a:ext cx="576266" cy="707886"/>
            <a:chOff x="5995956" y="500042"/>
            <a:chExt cx="576270" cy="707747"/>
          </a:xfrm>
        </p:grpSpPr>
        <p:sp>
          <p:nvSpPr>
            <p:cNvPr id="34" name="TextBox 23"/>
            <p:cNvSpPr txBox="1">
              <a:spLocks noChangeArrowheads="1"/>
            </p:cNvSpPr>
            <p:nvPr/>
          </p:nvSpPr>
          <p:spPr bwMode="auto">
            <a:xfrm>
              <a:off x="5995956" y="500042"/>
              <a:ext cx="576270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6096315" y="555703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6643702" y="6429420"/>
            <a:ext cx="2500330" cy="4286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№ 1б стр.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Группа 22"/>
          <p:cNvGrpSpPr>
            <a:grpSpLocks/>
          </p:cNvGrpSpPr>
          <p:nvPr/>
        </p:nvGrpSpPr>
        <p:grpSpPr bwMode="auto">
          <a:xfrm>
            <a:off x="1214414" y="4071942"/>
            <a:ext cx="928694" cy="707886"/>
            <a:chOff x="5643564" y="500042"/>
            <a:chExt cx="928699" cy="707747"/>
          </a:xfrm>
        </p:grpSpPr>
        <p:sp>
          <p:nvSpPr>
            <p:cNvPr id="33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37" name="Прямая со стрелкой 36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1857356" y="2000240"/>
            <a:ext cx="4357718" cy="6429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1. Найду массу воды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2"/>
          <p:cNvSpPr txBox="1">
            <a:spLocks noChangeArrowheads="1"/>
          </p:cNvSpPr>
          <p:nvPr/>
        </p:nvSpPr>
        <p:spPr bwMode="auto">
          <a:xfrm>
            <a:off x="2214546" y="4000504"/>
            <a:ext cx="6929454" cy="6429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2. Найду вес и силу тяжести  воды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0" y="5715016"/>
            <a:ext cx="6572264" cy="1142984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вес и сила тяжести человека увеличится 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3Н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4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4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4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4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4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4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4" dur="4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5" dur="4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4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 animBg="1"/>
      <p:bldP spid="27" grpId="0"/>
      <p:bldP spid="28" grpId="0"/>
      <p:bldP spid="29" grpId="0"/>
      <p:bldP spid="30" grpId="0" animBg="1"/>
      <p:bldP spid="38" grpId="0" animBg="1"/>
      <p:bldP spid="39" grpId="0" animBg="1"/>
      <p:bldP spid="4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уб 2"/>
          <p:cNvSpPr/>
          <p:nvPr/>
        </p:nvSpPr>
        <p:spPr>
          <a:xfrm>
            <a:off x="0" y="4071942"/>
            <a:ext cx="4429156" cy="1071570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Куб 1"/>
          <p:cNvSpPr/>
          <p:nvPr/>
        </p:nvSpPr>
        <p:spPr>
          <a:xfrm>
            <a:off x="714348" y="1357298"/>
            <a:ext cx="1714512" cy="3429024"/>
          </a:xfrm>
          <a:prstGeom prst="cub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428860" y="1643050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3000364" y="1142984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5"/>
          <p:cNvSpPr txBox="1">
            <a:spLocks noChangeArrowheads="1"/>
          </p:cNvSpPr>
          <p:nvPr/>
        </p:nvSpPr>
        <p:spPr bwMode="auto">
          <a:xfrm>
            <a:off x="3000364" y="1870156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 bwMode="auto">
          <a:xfrm flipV="1">
            <a:off x="3214678" y="2000240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214810" y="1629402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888977" y="5327804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22"/>
          <p:cNvGrpSpPr>
            <a:grpSpLocks/>
          </p:cNvGrpSpPr>
          <p:nvPr/>
        </p:nvGrpSpPr>
        <p:grpSpPr bwMode="auto">
          <a:xfrm>
            <a:off x="1566841" y="5435758"/>
            <a:ext cx="790581" cy="707886"/>
            <a:chOff x="5643570" y="500042"/>
            <a:chExt cx="790586" cy="707747"/>
          </a:xfrm>
        </p:grpSpPr>
        <p:sp>
          <p:nvSpPr>
            <p:cNvPr id="11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4714876" y="1071546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5"/>
          <p:cNvSpPr txBox="1">
            <a:spLocks noChangeArrowheads="1"/>
          </p:cNvSpPr>
          <p:nvPr/>
        </p:nvSpPr>
        <p:spPr bwMode="auto">
          <a:xfrm>
            <a:off x="4643438" y="1841833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 bwMode="auto">
          <a:xfrm flipV="1">
            <a:off x="4786314" y="2000240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786446" y="1643050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6215074" y="928670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 bwMode="auto">
          <a:xfrm flipV="1">
            <a:off x="6286512" y="2000240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5"/>
          <p:cNvSpPr txBox="1">
            <a:spLocks noChangeArrowheads="1"/>
          </p:cNvSpPr>
          <p:nvPr/>
        </p:nvSpPr>
        <p:spPr bwMode="auto">
          <a:xfrm>
            <a:off x="6357950" y="1857364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7286644" y="1585260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rot="5400000">
            <a:off x="-1215272" y="3214686"/>
            <a:ext cx="3001190" cy="794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14282" y="2714620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Какое давление оказывает на грунт мраморная колонна, масса которой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 тонн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площадь основания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1,5 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кПа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10"/>
          <p:cNvSpPr txBox="1">
            <a:spLocks noChangeArrowheads="1"/>
          </p:cNvSpPr>
          <p:nvPr/>
        </p:nvSpPr>
        <p:spPr bwMode="auto">
          <a:xfrm>
            <a:off x="4357686" y="3071810"/>
            <a:ext cx="435771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6000кг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9,8Н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 bwMode="auto">
          <a:xfrm flipV="1">
            <a:off x="4929190" y="4000504"/>
            <a:ext cx="3348000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15"/>
          <p:cNvSpPr txBox="1">
            <a:spLocks noChangeArrowheads="1"/>
          </p:cNvSpPr>
          <p:nvPr/>
        </p:nvSpPr>
        <p:spPr bwMode="auto">
          <a:xfrm>
            <a:off x="4857752" y="3857628"/>
            <a:ext cx="342902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ru-RU" sz="6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8286776" y="3643314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4714876" y="4929198"/>
            <a:ext cx="271464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39200Па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4143372" y="4929198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7286644" y="4929198"/>
            <a:ext cx="185735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39кПа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2786050" y="3714752"/>
            <a:ext cx="928694" cy="76944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39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rot="5400000">
            <a:off x="893740" y="3821112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rot="5400000">
            <a:off x="910488" y="2708654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Группа 22"/>
          <p:cNvGrpSpPr>
            <a:grpSpLocks/>
          </p:cNvGrpSpPr>
          <p:nvPr/>
        </p:nvGrpSpPr>
        <p:grpSpPr bwMode="auto">
          <a:xfrm>
            <a:off x="571472" y="3929066"/>
            <a:ext cx="928694" cy="707886"/>
            <a:chOff x="5643564" y="500042"/>
            <a:chExt cx="928699" cy="707747"/>
          </a:xfrm>
        </p:grpSpPr>
        <p:sp>
          <p:nvSpPr>
            <p:cNvPr id="43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Группа 22"/>
          <p:cNvGrpSpPr>
            <a:grpSpLocks/>
          </p:cNvGrpSpPr>
          <p:nvPr/>
        </p:nvGrpSpPr>
        <p:grpSpPr bwMode="auto">
          <a:xfrm>
            <a:off x="1651416" y="2000240"/>
            <a:ext cx="790581" cy="707886"/>
            <a:chOff x="5643570" y="500042"/>
            <a:chExt cx="790586" cy="707747"/>
          </a:xfrm>
        </p:grpSpPr>
        <p:sp>
          <p:nvSpPr>
            <p:cNvPr id="46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47" name="Прямая со стрелкой 46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500"/>
                            </p:stCondLst>
                            <p:childTnLst>
                              <p:par>
                                <p:cTn id="17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4" grpId="0"/>
      <p:bldP spid="5" grpId="0"/>
      <p:bldP spid="6" grpId="0"/>
      <p:bldP spid="8" grpId="0"/>
      <p:bldP spid="13" grpId="0"/>
      <p:bldP spid="14" grpId="0"/>
      <p:bldP spid="16" grpId="0"/>
      <p:bldP spid="17" grpId="0"/>
      <p:bldP spid="19" grpId="0"/>
      <p:bldP spid="20" grpId="0"/>
      <p:bldP spid="30" grpId="0"/>
      <p:bldP spid="31" grpId="0"/>
      <p:bldP spid="33" grpId="0"/>
      <p:bldP spid="35" grpId="0"/>
      <p:bldP spid="36" grpId="0"/>
      <p:bldP spid="37" grpId="0"/>
      <p:bldP spid="38" grpId="0"/>
      <p:bldP spid="39" grpId="0"/>
      <p:bldP spid="3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00024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8.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Какова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высота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бетонной стены, оказывающей на фундамент давление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320 кПа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метрах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Плотность бетона принять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2,5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г/см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Куб 2"/>
          <p:cNvSpPr/>
          <p:nvPr/>
        </p:nvSpPr>
        <p:spPr>
          <a:xfrm>
            <a:off x="0" y="4714884"/>
            <a:ext cx="4429156" cy="1071570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Куб 3"/>
          <p:cNvSpPr/>
          <p:nvPr/>
        </p:nvSpPr>
        <p:spPr>
          <a:xfrm>
            <a:off x="714348" y="2000240"/>
            <a:ext cx="1714512" cy="3429024"/>
          </a:xfrm>
          <a:prstGeom prst="cub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888977" y="5970746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22"/>
          <p:cNvGrpSpPr>
            <a:grpSpLocks/>
          </p:cNvGrpSpPr>
          <p:nvPr/>
        </p:nvGrpSpPr>
        <p:grpSpPr bwMode="auto">
          <a:xfrm>
            <a:off x="1566841" y="6078700"/>
            <a:ext cx="790581" cy="707886"/>
            <a:chOff x="5643570" y="500042"/>
            <a:chExt cx="790586" cy="707747"/>
          </a:xfrm>
        </p:grpSpPr>
        <p:sp>
          <p:nvSpPr>
            <p:cNvPr id="7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143240" y="1873741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43972" y="1805501"/>
            <a:ext cx="1285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4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857488" y="2960466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00298" y="2928934"/>
            <a:ext cx="857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5400000">
            <a:off x="-1215272" y="3999710"/>
            <a:ext cx="3001190" cy="794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14282" y="3499644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710412" y="2500306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 bwMode="auto">
          <a:xfrm flipV="1">
            <a:off x="3357554" y="3328966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357554" y="3214686"/>
            <a:ext cx="10001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429124" y="3000372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000660" y="2500306"/>
            <a:ext cx="29289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320000</a:t>
            </a: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 bwMode="auto">
          <a:xfrm flipV="1">
            <a:off x="5051834" y="3286124"/>
            <a:ext cx="2592000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786314" y="3371679"/>
            <a:ext cx="3929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2500кг/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9,8Н/кг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4500562" y="4429132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57752" y="4429132"/>
            <a:ext cx="1857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12,8м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20026800">
            <a:off x="7133689" y="4675850"/>
            <a:ext cx="98698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13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>
            <a:off x="893740" y="4399110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5400000">
            <a:off x="910488" y="3286652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Группа 22"/>
          <p:cNvGrpSpPr>
            <a:grpSpLocks/>
          </p:cNvGrpSpPr>
          <p:nvPr/>
        </p:nvGrpSpPr>
        <p:grpSpPr bwMode="auto">
          <a:xfrm>
            <a:off x="571472" y="4507064"/>
            <a:ext cx="928694" cy="707886"/>
            <a:chOff x="5643564" y="500042"/>
            <a:chExt cx="928699" cy="707747"/>
          </a:xfrm>
        </p:grpSpPr>
        <p:sp>
          <p:nvSpPr>
            <p:cNvPr id="28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29" name="Прямая со стрелкой 28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па 22"/>
          <p:cNvGrpSpPr>
            <a:grpSpLocks/>
          </p:cNvGrpSpPr>
          <p:nvPr/>
        </p:nvGrpSpPr>
        <p:grpSpPr bwMode="auto">
          <a:xfrm>
            <a:off x="1651416" y="2578238"/>
            <a:ext cx="790581" cy="707886"/>
            <a:chOff x="5643570" y="500042"/>
            <a:chExt cx="790586" cy="707747"/>
          </a:xfrm>
        </p:grpSpPr>
        <p:sp>
          <p:nvSpPr>
            <p:cNvPr id="31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32" name="Прямая со стрелкой 31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500"/>
                            </p:stCondLst>
                            <p:childTnLst>
                              <p:par>
                                <p:cTn id="1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/>
      <p:bldP spid="3" grpId="0" animBg="1"/>
      <p:bldP spid="4" grpId="0" animBg="1"/>
      <p:bldP spid="9" grpId="0"/>
      <p:bldP spid="10" grpId="0"/>
      <p:bldP spid="11" grpId="0"/>
      <p:bldP spid="12" grpId="0"/>
      <p:bldP spid="14" grpId="0"/>
      <p:bldP spid="15" grpId="0"/>
      <p:bldP spid="17" grpId="0"/>
      <p:bldP spid="18" grpId="0"/>
      <p:bldP spid="19" grpId="0"/>
      <p:bldP spid="21" grpId="0"/>
      <p:bldP spid="22" grpId="0"/>
      <p:bldP spid="23" grpId="0"/>
      <p:bldP spid="2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Стр.13.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 2.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 Вычислить давление, производимое лыжником массой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60 кг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на снег, если опорная площадь одной его лыжи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9000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см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6929454" y="2495529"/>
            <a:ext cx="1727906" cy="1270009"/>
            <a:chOff x="7200" y="7056"/>
            <a:chExt cx="1296" cy="720"/>
          </a:xfrm>
        </p:grpSpPr>
        <p:sp>
          <p:nvSpPr>
            <p:cNvPr id="5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34"/>
            <p:cNvSpPr>
              <a:spLocks noChangeShapeType="1"/>
            </p:cNvSpPr>
            <p:nvPr/>
          </p:nvSpPr>
          <p:spPr bwMode="auto">
            <a:xfrm>
              <a:off x="7867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35"/>
            <p:cNvSpPr>
              <a:spLocks noChangeShapeType="1"/>
            </p:cNvSpPr>
            <p:nvPr/>
          </p:nvSpPr>
          <p:spPr bwMode="auto">
            <a:xfrm>
              <a:off x="7789" y="7344"/>
              <a:ext cx="0" cy="43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Line 36"/>
            <p:cNvSpPr>
              <a:spLocks noChangeShapeType="1"/>
            </p:cNvSpPr>
            <p:nvPr/>
          </p:nvSpPr>
          <p:spPr bwMode="auto">
            <a:xfrm>
              <a:off x="7200" y="7344"/>
              <a:ext cx="129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40"/>
            <p:cNvSpPr>
              <a:spLocks noChangeShapeType="1"/>
            </p:cNvSpPr>
            <p:nvPr/>
          </p:nvSpPr>
          <p:spPr bwMode="auto">
            <a:xfrm>
              <a:off x="7361" y="7574"/>
              <a:ext cx="28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7143768" y="3633431"/>
            <a:ext cx="2059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05651" y="3313782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22"/>
          <p:cNvGrpSpPr>
            <a:grpSpLocks/>
          </p:cNvGrpSpPr>
          <p:nvPr/>
        </p:nvGrpSpPr>
        <p:grpSpPr bwMode="auto">
          <a:xfrm>
            <a:off x="8139138" y="1500174"/>
            <a:ext cx="576266" cy="707886"/>
            <a:chOff x="5995956" y="500042"/>
            <a:chExt cx="576270" cy="707747"/>
          </a:xfrm>
        </p:grpSpPr>
        <p:sp>
          <p:nvSpPr>
            <p:cNvPr id="13" name="TextBox 23"/>
            <p:cNvSpPr txBox="1">
              <a:spLocks noChangeArrowheads="1"/>
            </p:cNvSpPr>
            <p:nvPr/>
          </p:nvSpPr>
          <p:spPr bwMode="auto">
            <a:xfrm>
              <a:off x="5995956" y="500042"/>
              <a:ext cx="576270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6096315" y="555703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22"/>
          <p:cNvGrpSpPr>
            <a:grpSpLocks/>
          </p:cNvGrpSpPr>
          <p:nvPr/>
        </p:nvGrpSpPr>
        <p:grpSpPr bwMode="auto">
          <a:xfrm>
            <a:off x="7858148" y="3177657"/>
            <a:ext cx="928694" cy="707886"/>
            <a:chOff x="5643564" y="500042"/>
            <a:chExt cx="928699" cy="707747"/>
          </a:xfrm>
        </p:grpSpPr>
        <p:sp>
          <p:nvSpPr>
            <p:cNvPr id="16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0" y="1785926"/>
            <a:ext cx="7000892" cy="121444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1.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Найду силу тяжести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лыжника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на Земле и его вес в равновесии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71406" y="2857496"/>
            <a:ext cx="1571636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1357290" y="2857496"/>
            <a:ext cx="1857388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588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142844" y="4286256"/>
            <a:ext cx="1452900" cy="1136745"/>
            <a:chOff x="3278724" y="1785926"/>
            <a:chExt cx="1452900" cy="1136745"/>
          </a:xfrm>
        </p:grpSpPr>
        <p:grpSp>
          <p:nvGrpSpPr>
            <p:cNvPr id="22" name="Группа 41"/>
            <p:cNvGrpSpPr/>
            <p:nvPr/>
          </p:nvGrpSpPr>
          <p:grpSpPr>
            <a:xfrm>
              <a:off x="3278724" y="1785926"/>
              <a:ext cx="1452900" cy="1136745"/>
              <a:chOff x="3318032" y="1701217"/>
              <a:chExt cx="1452900" cy="1136745"/>
            </a:xfrm>
          </p:grpSpPr>
          <p:sp>
            <p:nvSpPr>
              <p:cNvPr id="24" name="TextBox 23"/>
              <p:cNvSpPr txBox="1">
                <a:spLocks noChangeArrowheads="1"/>
              </p:cNvSpPr>
              <p:nvPr/>
            </p:nvSpPr>
            <p:spPr bwMode="auto">
              <a:xfrm>
                <a:off x="3318032" y="1932993"/>
                <a:ext cx="93302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TextBox 15"/>
              <p:cNvSpPr txBox="1">
                <a:spLocks noChangeArrowheads="1"/>
              </p:cNvSpPr>
              <p:nvPr/>
            </p:nvSpPr>
            <p:spPr bwMode="auto">
              <a:xfrm>
                <a:off x="3842238" y="2191631"/>
                <a:ext cx="928694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3" name="Прямая соединительная линия 22"/>
            <p:cNvCxnSpPr/>
            <p:nvPr/>
          </p:nvCxnSpPr>
          <p:spPr bwMode="auto">
            <a:xfrm rot="-300000">
              <a:off x="3857620" y="2314589"/>
              <a:ext cx="571504" cy="42841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Группа 26"/>
          <p:cNvGrpSpPr/>
          <p:nvPr/>
        </p:nvGrpSpPr>
        <p:grpSpPr>
          <a:xfrm>
            <a:off x="1270086" y="4344423"/>
            <a:ext cx="1087336" cy="1013403"/>
            <a:chOff x="5603664" y="1844093"/>
            <a:chExt cx="1087336" cy="1013403"/>
          </a:xfrm>
        </p:grpSpPr>
        <p:sp>
          <p:nvSpPr>
            <p:cNvPr id="28" name="TextBox 27"/>
            <p:cNvSpPr txBox="1">
              <a:spLocks noChangeArrowheads="1"/>
            </p:cNvSpPr>
            <p:nvPr/>
          </p:nvSpPr>
          <p:spPr bwMode="auto">
            <a:xfrm>
              <a:off x="5603664" y="2148476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9" name="Группа 42"/>
            <p:cNvGrpSpPr/>
            <p:nvPr/>
          </p:nvGrpSpPr>
          <p:grpSpPr>
            <a:xfrm>
              <a:off x="5892061" y="1844093"/>
              <a:ext cx="798939" cy="1013403"/>
              <a:chOff x="5892061" y="1844093"/>
              <a:chExt cx="798939" cy="1013403"/>
            </a:xfrm>
          </p:grpSpPr>
          <p:sp>
            <p:nvSpPr>
              <p:cNvPr id="30" name="TextBox 10"/>
              <p:cNvSpPr txBox="1">
                <a:spLocks noChangeArrowheads="1"/>
              </p:cNvSpPr>
              <p:nvPr/>
            </p:nvSpPr>
            <p:spPr bwMode="auto">
              <a:xfrm>
                <a:off x="5892061" y="1844093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Р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TextBox 15"/>
              <p:cNvSpPr txBox="1">
                <a:spLocks noChangeArrowheads="1"/>
              </p:cNvSpPr>
              <p:nvPr/>
            </p:nvSpPr>
            <p:spPr bwMode="auto">
              <a:xfrm>
                <a:off x="6000760" y="2272721"/>
                <a:ext cx="69024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2" name="Прямая соединительная линия 31"/>
              <p:cNvCxnSpPr/>
              <p:nvPr/>
            </p:nvCxnSpPr>
            <p:spPr bwMode="auto">
              <a:xfrm rot="120000" flipV="1">
                <a:off x="5929635" y="2368101"/>
                <a:ext cx="612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" name="Группа 32"/>
          <p:cNvGrpSpPr/>
          <p:nvPr/>
        </p:nvGrpSpPr>
        <p:grpSpPr>
          <a:xfrm>
            <a:off x="2167248" y="4357694"/>
            <a:ext cx="1214446" cy="1026674"/>
            <a:chOff x="6786578" y="1701217"/>
            <a:chExt cx="1214446" cy="1026674"/>
          </a:xfrm>
        </p:grpSpPr>
        <p:grpSp>
          <p:nvGrpSpPr>
            <p:cNvPr id="34" name="Группа 47"/>
            <p:cNvGrpSpPr/>
            <p:nvPr/>
          </p:nvGrpSpPr>
          <p:grpSpPr>
            <a:xfrm>
              <a:off x="7126858" y="1701217"/>
              <a:ext cx="874166" cy="1026674"/>
              <a:chOff x="7000892" y="1701217"/>
              <a:chExt cx="874166" cy="1026674"/>
            </a:xfrm>
          </p:grpSpPr>
          <p:sp>
            <p:nvSpPr>
              <p:cNvPr id="36" name="TextBox 10"/>
              <p:cNvSpPr txBox="1">
                <a:spLocks noChangeArrowheads="1"/>
              </p:cNvSpPr>
              <p:nvPr/>
            </p:nvSpPr>
            <p:spPr bwMode="auto">
              <a:xfrm>
                <a:off x="7143768" y="1701217"/>
                <a:ext cx="73129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m</a:t>
                </a:r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g</a:t>
                </a:r>
                <a:endParaRPr lang="ru-RU" sz="32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7" name="Прямая соединительная линия 36"/>
              <p:cNvCxnSpPr/>
              <p:nvPr/>
            </p:nvCxnSpPr>
            <p:spPr bwMode="auto">
              <a:xfrm rot="120000" flipV="1">
                <a:off x="7000892" y="2214554"/>
                <a:ext cx="648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Box 15"/>
              <p:cNvSpPr txBox="1">
                <a:spLocks noChangeArrowheads="1"/>
              </p:cNvSpPr>
              <p:nvPr/>
            </p:nvSpPr>
            <p:spPr bwMode="auto">
              <a:xfrm>
                <a:off x="7143768" y="2143116"/>
                <a:ext cx="71438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5" name="TextBox 34"/>
            <p:cNvSpPr txBox="1">
              <a:spLocks noChangeArrowheads="1"/>
            </p:cNvSpPr>
            <p:nvPr/>
          </p:nvSpPr>
          <p:spPr bwMode="auto">
            <a:xfrm>
              <a:off x="6786578" y="2000240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71438" y="3630043"/>
            <a:ext cx="6929454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2.Найду давление  лыжника на снег</a:t>
            </a:r>
            <a:endParaRPr lang="ru-RU" sz="3200" b="1" dirty="0">
              <a:solidFill>
                <a:srgbClr val="000000"/>
              </a:solidFill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3357554" y="4357694"/>
            <a:ext cx="1484432" cy="1013403"/>
            <a:chOff x="6786578" y="1701217"/>
            <a:chExt cx="1484432" cy="1013403"/>
          </a:xfrm>
        </p:grpSpPr>
        <p:grpSp>
          <p:nvGrpSpPr>
            <p:cNvPr id="41" name="Группа 47"/>
            <p:cNvGrpSpPr/>
            <p:nvPr/>
          </p:nvGrpSpPr>
          <p:grpSpPr>
            <a:xfrm>
              <a:off x="7000892" y="1701217"/>
              <a:ext cx="1270118" cy="1013403"/>
              <a:chOff x="6874926" y="1701217"/>
              <a:chExt cx="1270118" cy="1013403"/>
            </a:xfrm>
          </p:grpSpPr>
          <p:sp>
            <p:nvSpPr>
              <p:cNvPr id="43" name="TextBox 10"/>
              <p:cNvSpPr txBox="1">
                <a:spLocks noChangeArrowheads="1"/>
              </p:cNvSpPr>
              <p:nvPr/>
            </p:nvSpPr>
            <p:spPr bwMode="auto">
              <a:xfrm>
                <a:off x="6874926" y="1701217"/>
                <a:ext cx="1214446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588Н</a:t>
                </a:r>
                <a:endParaRPr lang="ru-RU" sz="32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44" name="Прямая соединительная линия 43"/>
              <p:cNvCxnSpPr/>
              <p:nvPr/>
            </p:nvCxnSpPr>
            <p:spPr bwMode="auto">
              <a:xfrm rot="120000" flipV="1">
                <a:off x="7000892" y="2214554"/>
                <a:ext cx="648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TextBox 15"/>
              <p:cNvSpPr txBox="1">
                <a:spLocks noChangeArrowheads="1"/>
              </p:cNvSpPr>
              <p:nvPr/>
            </p:nvSpPr>
            <p:spPr bwMode="auto">
              <a:xfrm>
                <a:off x="6930598" y="2129845"/>
                <a:ext cx="1214446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1,8м</a:t>
                </a:r>
                <a:r>
                  <a:rPr lang="ru-RU" sz="28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800" baseline="30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2" name="TextBox 41"/>
            <p:cNvSpPr txBox="1">
              <a:spLocks noChangeArrowheads="1"/>
            </p:cNvSpPr>
            <p:nvPr/>
          </p:nvSpPr>
          <p:spPr bwMode="auto">
            <a:xfrm>
              <a:off x="6786578" y="2000240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TextBox 10"/>
          <p:cNvSpPr txBox="1">
            <a:spLocks noChangeArrowheads="1"/>
          </p:cNvSpPr>
          <p:nvPr/>
        </p:nvSpPr>
        <p:spPr bwMode="auto">
          <a:xfrm>
            <a:off x="4786314" y="4500570"/>
            <a:ext cx="714380" cy="83099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10"/>
          <p:cNvSpPr txBox="1">
            <a:spLocks noChangeArrowheads="1"/>
          </p:cNvSpPr>
          <p:nvPr/>
        </p:nvSpPr>
        <p:spPr bwMode="auto">
          <a:xfrm>
            <a:off x="5500694" y="4500570"/>
            <a:ext cx="1714512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327Па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2"/>
          <p:cNvSpPr txBox="1">
            <a:spLocks noChangeArrowheads="1"/>
          </p:cNvSpPr>
          <p:nvPr/>
        </p:nvSpPr>
        <p:spPr bwMode="auto">
          <a:xfrm>
            <a:off x="0" y="5572140"/>
            <a:ext cx="9144000" cy="71435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давление лыжника на снег около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327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49" name="Прямая со стрелкой 48"/>
          <p:cNvCxnSpPr/>
          <p:nvPr/>
        </p:nvCxnSpPr>
        <p:spPr>
          <a:xfrm rot="5400000">
            <a:off x="7377409" y="2306571"/>
            <a:ext cx="900000" cy="1587"/>
          </a:xfrm>
          <a:prstGeom prst="straightConnector1">
            <a:avLst/>
          </a:prstGeom>
          <a:ln w="5715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3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3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3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8" grpId="0" animBg="1"/>
      <p:bldP spid="19" grpId="0" animBg="1"/>
      <p:bldP spid="20" grpId="0" animBg="1"/>
      <p:bldP spid="39" grpId="0" animBg="1"/>
      <p:bldP spid="46" grpId="0" animBg="1"/>
      <p:bldP spid="47" grpId="0" animBg="1"/>
      <p:bldP spid="4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иглу при шитье действуют силой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 Н.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Вычислите давление, которое оказывает игла, если площадь острия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0,01 мм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Куб 2"/>
          <p:cNvSpPr/>
          <p:nvPr/>
        </p:nvSpPr>
        <p:spPr>
          <a:xfrm rot="16200000">
            <a:off x="5250661" y="3107529"/>
            <a:ext cx="4429156" cy="1071570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7359670" y="3429000"/>
            <a:ext cx="998544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22"/>
          <p:cNvGrpSpPr>
            <a:grpSpLocks/>
          </p:cNvGrpSpPr>
          <p:nvPr/>
        </p:nvGrpSpPr>
        <p:grpSpPr bwMode="auto">
          <a:xfrm>
            <a:off x="8072462" y="2500306"/>
            <a:ext cx="790581" cy="707886"/>
            <a:chOff x="5643570" y="500042"/>
            <a:chExt cx="790586" cy="707747"/>
          </a:xfrm>
        </p:grpSpPr>
        <p:sp>
          <p:nvSpPr>
            <p:cNvPr id="7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-32" y="2043355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571472" y="1543289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5"/>
          <p:cNvSpPr txBox="1">
            <a:spLocks noChangeArrowheads="1"/>
          </p:cNvSpPr>
          <p:nvPr/>
        </p:nvSpPr>
        <p:spPr bwMode="auto">
          <a:xfrm>
            <a:off x="571472" y="2270461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785918" y="2029707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 bwMode="auto">
          <a:xfrm flipV="1">
            <a:off x="754254" y="2416311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Равнобедренный треугольник 13"/>
          <p:cNvSpPr/>
          <p:nvPr/>
        </p:nvSpPr>
        <p:spPr>
          <a:xfrm rot="5400000">
            <a:off x="5750727" y="2178835"/>
            <a:ext cx="500066" cy="257176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 bwMode="auto">
          <a:xfrm flipV="1">
            <a:off x="2246078" y="2404728"/>
            <a:ext cx="2592000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2857488" y="1428736"/>
            <a:ext cx="135966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5"/>
          <p:cNvSpPr txBox="1">
            <a:spLocks noChangeArrowheads="1"/>
          </p:cNvSpPr>
          <p:nvPr/>
        </p:nvSpPr>
        <p:spPr bwMode="auto">
          <a:xfrm>
            <a:off x="2500298" y="2500306"/>
            <a:ext cx="235745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cap="all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4400" b="1" cap="all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6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-8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71406" y="3659691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5"/>
          <p:cNvSpPr txBox="1">
            <a:spLocks noChangeArrowheads="1"/>
          </p:cNvSpPr>
          <p:nvPr/>
        </p:nvSpPr>
        <p:spPr bwMode="auto">
          <a:xfrm>
            <a:off x="357158" y="3429000"/>
            <a:ext cx="207170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400" b="1" cap="all" dirty="0" smtClean="0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4400" b="1" cap="all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6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2071670" y="3643314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15"/>
          <p:cNvSpPr txBox="1">
            <a:spLocks noChangeArrowheads="1"/>
          </p:cNvSpPr>
          <p:nvPr/>
        </p:nvSpPr>
        <p:spPr bwMode="auto">
          <a:xfrm>
            <a:off x="2325890" y="3454122"/>
            <a:ext cx="328614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15"/>
          <p:cNvSpPr txBox="1">
            <a:spLocks noChangeArrowheads="1"/>
          </p:cNvSpPr>
          <p:nvPr/>
        </p:nvSpPr>
        <p:spPr bwMode="auto">
          <a:xfrm>
            <a:off x="6215074" y="3643314"/>
            <a:ext cx="1500198" cy="92333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10" grpId="0"/>
      <p:bldP spid="11" grpId="0"/>
      <p:bldP spid="12" grpId="0"/>
      <p:bldP spid="17" grpId="0"/>
      <p:bldP spid="18" grpId="0"/>
      <p:bldP spid="19" grpId="0"/>
      <p:bldP spid="20" grpId="0"/>
      <p:bldP spid="21" grpId="0"/>
      <p:bldP spid="22" grpId="0"/>
      <p:bldP spid="2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-24"/>
            <a:ext cx="9144000" cy="57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Каток, работающий на укатке шоссе, оказывает на него давление 400 кПа. Площадь опоры катка 0,12 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Чему равен вес этого катка? (45 кН)</a:t>
            </a:r>
          </a:p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 Вычислить давление, производимое лыжником массой 50 кг на снег, если опорная площадь одной его лыжи 1000 см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(2500 Па)</a:t>
            </a:r>
          </a:p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2800" b="1" i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Какой наибольшей высоты можно сделать каменную кладку, чтобы она не разрушалась под действием собственного веса? Разрушающее давление для камня 4000 кН/м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плотность камня 2500 кг/м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(160 м)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136637"/>
            <a:ext cx="91440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Из какого материала сделана стена высотой 2,6 м, если она оказывает давление на почву 46,8 кПа?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Какое давление оказывает на грунт мраморная колонна объемом 6м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если площадь ее основания 1,5 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 (108 кПа)</a:t>
            </a:r>
          </a:p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трактора ДТ-54 поверхность гусениц, соприкасающихся с землей 1,4 м</a:t>
            </a:r>
            <a:r>
              <a:rPr kumimoji="0" lang="ru-RU" sz="2800" b="1" i="1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Определите массу трактора, если известно, что он оказывает на почву давление 37 кПа. (5.18 т)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1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19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419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438765"/>
            <a:ext cx="914400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403225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Определить массу ящика с песком, если на него действует сила тяжести  800 Н.</a:t>
            </a:r>
          </a:p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403225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225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Каток массой 6000 кг имеет площадь опоры 2000 см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Какое давление оказывает он на почву? (300 кПа)</a:t>
            </a:r>
          </a:p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225" algn="l"/>
              </a:tabLst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3225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Мраморная колонна массой 500 т имеет площадь основания 12,5 м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Определить давление колонны на опору. (400 кПа)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56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1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14.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Парашютист спускается равномерно со скоростью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 м/с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Его вес равен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900 Н.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Какова его масса?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кг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10"/>
          <p:cNvSpPr txBox="1">
            <a:spLocks noChangeArrowheads="1"/>
          </p:cNvSpPr>
          <p:nvPr/>
        </p:nvSpPr>
        <p:spPr bwMode="auto">
          <a:xfrm>
            <a:off x="214282" y="1515705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28662" y="1658581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1428728" y="1428736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71736" y="1658581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2285992"/>
            <a:ext cx="91440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 равномерном движении вес тела по величине равен силе тяжести!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2857488" y="1571612"/>
            <a:ext cx="174118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900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0"/>
          <p:cNvSpPr txBox="1">
            <a:spLocks noChangeArrowheads="1"/>
          </p:cNvSpPr>
          <p:nvPr/>
        </p:nvSpPr>
        <p:spPr bwMode="auto">
          <a:xfrm>
            <a:off x="5429256" y="1428736"/>
            <a:ext cx="126509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6643702" y="1571612"/>
            <a:ext cx="1587294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90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кг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643702" y="3929066"/>
            <a:ext cx="954107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90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 animBg="1"/>
      <p:bldP spid="11" grpId="0" animBg="1"/>
      <p:bldP spid="11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Найдите неверный ответ.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Давление стараются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уменьшить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следующими способами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29196" y="5243561"/>
            <a:ext cx="29194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давление 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0"/>
          <p:cNvSpPr txBox="1">
            <a:spLocks noChangeArrowheads="1"/>
          </p:cNvSpPr>
          <p:nvPr/>
        </p:nvSpPr>
        <p:spPr bwMode="auto">
          <a:xfrm>
            <a:off x="4269402" y="4743495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>
            <a:spLocks noChangeArrowheads="1"/>
          </p:cNvSpPr>
          <p:nvPr/>
        </p:nvSpPr>
        <p:spPr bwMode="auto">
          <a:xfrm>
            <a:off x="4286248" y="5413733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 bwMode="auto">
          <a:xfrm flipV="1">
            <a:off x="4254118" y="5614982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1"/>
          <p:cNvSpPr txBox="1">
            <a:spLocks noChangeArrowheads="1"/>
          </p:cNvSpPr>
          <p:nvPr/>
        </p:nvSpPr>
        <p:spPr bwMode="auto">
          <a:xfrm>
            <a:off x="0" y="1071546"/>
            <a:ext cx="914400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увеличивают площадь нижней части фундамента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шины грузовых автомобилей делают шире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колеса заменяют гусеницами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уменьшают число колонн, поддерживающих платформу.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Встают на лыжи.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2928934"/>
            <a:ext cx="8215338" cy="1071570"/>
          </a:xfrm>
          <a:prstGeom prst="roundRect">
            <a:avLst/>
          </a:prstGeom>
          <a:solidFill>
            <a:srgbClr val="F9E3A5">
              <a:alpha val="64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/>
      <p:bldP spid="3" grpId="0"/>
      <p:bldP spid="4" grpId="0"/>
      <p:bldP spid="5" grpId="0"/>
      <p:bldP spid="7" grpId="0" build="p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28599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По какой формуле Вы будете находить давление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</a:t>
            </a:r>
          </a:p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mg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kumimoji="0" lang="en-US" sz="3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gh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pS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Symbol"/>
              </a:rPr>
              <a:t>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L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N</a:t>
            </a:r>
            <a:endParaRPr lang="en-US" sz="24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По какой формуле Вы будете находить силу давления.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928794" y="453726"/>
          <a:ext cx="954830" cy="815584"/>
        </p:xfrm>
        <a:graphic>
          <a:graphicData uri="http://schemas.openxmlformats.org/presentationml/2006/ole">
            <p:oleObj spid="_x0000_s1027" name="Формула" r:id="rId6" imgW="457002" imgH="393529" progId="Equation.3">
              <p:embed/>
            </p:oleObj>
          </a:graphicData>
        </a:graphic>
      </p:graphicFrame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3278221" y="485446"/>
          <a:ext cx="1149921" cy="785818"/>
        </p:xfrm>
        <a:graphic>
          <a:graphicData uri="http://schemas.openxmlformats.org/presentationml/2006/ole">
            <p:oleObj spid="_x0000_s1029" name="Формула" r:id="rId7" imgW="457002" imgH="393529" progId="Equation.3">
              <p:embed/>
            </p:oleObj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571472" y="2611226"/>
            <a:ext cx="7643866" cy="331885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Вес тела</a:t>
            </a:r>
          </a:p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Давление.</a:t>
            </a:r>
          </a:p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Плотность вещества.</a:t>
            </a:r>
          </a:p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4 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авление однородного столба.</a:t>
            </a:r>
          </a:p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Сила давления</a:t>
            </a:r>
          </a:p>
          <a:p>
            <a:pPr lvl="0">
              <a:buClr>
                <a:srgbClr val="800000"/>
              </a:buClr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Сила упругости.</a:t>
            </a:r>
          </a:p>
          <a:p>
            <a:pPr lvl="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Сила трения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9" grpId="0" uiExpand="1" build="p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6" cstate="print"/>
          <a:srcRect l="28125" t="14648" r="29687" b="57519"/>
          <a:stretch>
            <a:fillRect/>
          </a:stretch>
        </p:blipFill>
        <p:spPr bwMode="auto">
          <a:xfrm>
            <a:off x="0" y="1643050"/>
            <a:ext cx="9204141" cy="485778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0" y="0"/>
            <a:ext cx="9144000" cy="271464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 котором из сосудов давление жидкости на дно самое большое.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вода  2. ртуть, 3 – бензин, 4 – масло,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5 – во всех одинаковое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10087" y="1000108"/>
            <a:ext cx="4633945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3833480" y="5405124"/>
            <a:ext cx="714380" cy="428628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143900" y="5793846"/>
            <a:ext cx="714380" cy="28575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857356" y="1643050"/>
            <a:ext cx="20217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4800" b="1" i="1" dirty="0" err="1" smtClean="0">
                <a:latin typeface="Times New Roman" pitchFamily="18" charset="0"/>
                <a:cs typeface="Times New Roman" pitchFamily="18" charset="0"/>
              </a:rPr>
              <a:t>gh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643570" y="1000108"/>
            <a:ext cx="1428760" cy="207170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2" grpId="0" animBg="1"/>
      <p:bldP spid="10" grpId="0" animBg="1"/>
      <p:bldP spid="11" grpId="0" animBg="1"/>
      <p:bldP spid="12" grpId="0"/>
      <p:bldP spid="1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— это причина…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0" y="3071810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Продолжите предложение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и укажите неверный ответ.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характеризуется...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571480"/>
            <a:ext cx="7286644" cy="257176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движения тела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изменения скорости движения тела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в)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постоянной скорости движения тела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относительного покоя тела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0" y="4071942"/>
            <a:ext cx="5286380" cy="250033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числовым значением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временем действия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направлением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точкой приложения.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9831631">
            <a:off x="8002938" y="1134281"/>
            <a:ext cx="569387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6000" dirty="0"/>
          </a:p>
        </p:txBody>
      </p:sp>
      <p:sp>
        <p:nvSpPr>
          <p:cNvPr id="5" name="Прямоугольник 4"/>
          <p:cNvSpPr/>
          <p:nvPr/>
        </p:nvSpPr>
        <p:spPr>
          <a:xfrm rot="19831631">
            <a:off x="6371378" y="4642235"/>
            <a:ext cx="569387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60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4714884"/>
            <a:ext cx="4214810" cy="571504"/>
          </a:xfrm>
          <a:prstGeom prst="roundRect">
            <a:avLst/>
          </a:prstGeom>
          <a:solidFill>
            <a:srgbClr val="F9E3A5">
              <a:alpha val="64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1285860"/>
            <a:ext cx="6786578" cy="57150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/>
      <p:bldP spid="6" grpId="0" build="p" animBg="1"/>
      <p:bldP spid="7" grpId="0" build="p" animBg="1"/>
      <p:bldP spid="3" grpId="0" animBg="1"/>
      <p:bldP spid="5" grpId="0" animBg="1"/>
      <p:bldP spid="8" grpId="0" animBg="1"/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Какова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площадь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подошв обуви мальчика, если его масса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48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кг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и он оказывает давление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1,5 кПа?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сотых.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Куб 3"/>
          <p:cNvSpPr/>
          <p:nvPr/>
        </p:nvSpPr>
        <p:spPr>
          <a:xfrm>
            <a:off x="6215106" y="2500307"/>
            <a:ext cx="3071802" cy="357189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Куб 4"/>
          <p:cNvSpPr/>
          <p:nvPr/>
        </p:nvSpPr>
        <p:spPr>
          <a:xfrm>
            <a:off x="8072462" y="1857364"/>
            <a:ext cx="928694" cy="857256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7680350" y="3392484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2"/>
          <p:cNvGrpSpPr>
            <a:grpSpLocks/>
          </p:cNvGrpSpPr>
          <p:nvPr/>
        </p:nvGrpSpPr>
        <p:grpSpPr bwMode="auto">
          <a:xfrm>
            <a:off x="7572396" y="3578370"/>
            <a:ext cx="790581" cy="707886"/>
            <a:chOff x="5643570" y="500042"/>
            <a:chExt cx="790586" cy="707747"/>
          </a:xfrm>
        </p:grpSpPr>
        <p:sp>
          <p:nvSpPr>
            <p:cNvPr id="8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45"/>
          <p:cNvGrpSpPr/>
          <p:nvPr/>
        </p:nvGrpSpPr>
        <p:grpSpPr>
          <a:xfrm>
            <a:off x="3564476" y="2786058"/>
            <a:ext cx="1452900" cy="1136745"/>
            <a:chOff x="3278724" y="1785926"/>
            <a:chExt cx="1452900" cy="1136745"/>
          </a:xfrm>
          <a:solidFill>
            <a:schemeClr val="accent2">
              <a:lumMod val="20000"/>
              <a:lumOff val="80000"/>
            </a:schemeClr>
          </a:solidFill>
        </p:grpSpPr>
        <p:grpSp>
          <p:nvGrpSpPr>
            <p:cNvPr id="7" name="Группа 41"/>
            <p:cNvGrpSpPr/>
            <p:nvPr/>
          </p:nvGrpSpPr>
          <p:grpSpPr>
            <a:xfrm>
              <a:off x="3278724" y="1785926"/>
              <a:ext cx="1452900" cy="1136745"/>
              <a:chOff x="3318032" y="1701217"/>
              <a:chExt cx="1452900" cy="1136745"/>
            </a:xfrm>
            <a:grpFill/>
          </p:grpSpPr>
          <p:sp>
            <p:nvSpPr>
              <p:cNvPr id="16" name="TextBox 15"/>
              <p:cNvSpPr txBox="1">
                <a:spLocks noChangeArrowheads="1"/>
              </p:cNvSpPr>
              <p:nvPr/>
            </p:nvSpPr>
            <p:spPr bwMode="auto">
              <a:xfrm>
                <a:off x="3318032" y="1932993"/>
                <a:ext cx="933026" cy="52322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28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537327" cy="58477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5"/>
              <p:cNvSpPr txBox="1">
                <a:spLocks noChangeArrowheads="1"/>
              </p:cNvSpPr>
              <p:nvPr/>
            </p:nvSpPr>
            <p:spPr bwMode="auto">
              <a:xfrm>
                <a:off x="3842238" y="2191631"/>
                <a:ext cx="928694" cy="64633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9" name="Прямая соединительная линия 18"/>
            <p:cNvCxnSpPr/>
            <p:nvPr/>
          </p:nvCxnSpPr>
          <p:spPr bwMode="auto">
            <a:xfrm rot="-300000">
              <a:off x="3857620" y="2314589"/>
              <a:ext cx="571504" cy="42841"/>
            </a:xfrm>
            <a:prstGeom prst="line">
              <a:avLst/>
            </a:prstGeom>
            <a:grpFill/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46"/>
          <p:cNvGrpSpPr/>
          <p:nvPr/>
        </p:nvGrpSpPr>
        <p:grpSpPr>
          <a:xfrm>
            <a:off x="4691718" y="2844225"/>
            <a:ext cx="1325790" cy="1013403"/>
            <a:chOff x="5603664" y="1844093"/>
            <a:chExt cx="1325790" cy="1013403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20" name="TextBox 19"/>
            <p:cNvSpPr txBox="1">
              <a:spLocks noChangeArrowheads="1"/>
            </p:cNvSpPr>
            <p:nvPr/>
          </p:nvSpPr>
          <p:spPr bwMode="auto">
            <a:xfrm>
              <a:off x="5603664" y="2148476"/>
              <a:ext cx="571504" cy="40011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Группа 42"/>
            <p:cNvGrpSpPr/>
            <p:nvPr/>
          </p:nvGrpSpPr>
          <p:grpSpPr>
            <a:xfrm>
              <a:off x="5892061" y="1844093"/>
              <a:ext cx="1037393" cy="1013403"/>
              <a:chOff x="5892061" y="1844093"/>
              <a:chExt cx="1037393" cy="1013403"/>
            </a:xfrm>
            <a:grpFill/>
          </p:grpSpPr>
          <p:sp>
            <p:nvSpPr>
              <p:cNvPr id="21" name="TextBox 10"/>
              <p:cNvSpPr txBox="1">
                <a:spLocks noChangeArrowheads="1"/>
              </p:cNvSpPr>
              <p:nvPr/>
            </p:nvSpPr>
            <p:spPr bwMode="auto">
              <a:xfrm>
                <a:off x="5892061" y="1844093"/>
                <a:ext cx="537327" cy="58477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Р</a:t>
                </a:r>
                <a:endParaRPr lang="ru-RU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TextBox 15"/>
              <p:cNvSpPr txBox="1">
                <a:spLocks noChangeArrowheads="1"/>
              </p:cNvSpPr>
              <p:nvPr/>
            </p:nvSpPr>
            <p:spPr bwMode="auto">
              <a:xfrm>
                <a:off x="6000760" y="2272721"/>
                <a:ext cx="928694" cy="58477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3" name="Прямая соединительная линия 22"/>
              <p:cNvCxnSpPr/>
              <p:nvPr/>
            </p:nvCxnSpPr>
            <p:spPr bwMode="auto">
              <a:xfrm rot="120000" flipV="1">
                <a:off x="5929635" y="2368101"/>
                <a:ext cx="612000" cy="28596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" name="Группа 48"/>
          <p:cNvGrpSpPr/>
          <p:nvPr/>
        </p:nvGrpSpPr>
        <p:grpSpPr>
          <a:xfrm>
            <a:off x="5588880" y="2857496"/>
            <a:ext cx="1214446" cy="1026674"/>
            <a:chOff x="6786578" y="1701217"/>
            <a:chExt cx="1214446" cy="1026674"/>
          </a:xfrm>
          <a:solidFill>
            <a:schemeClr val="accent2">
              <a:lumMod val="20000"/>
              <a:lumOff val="80000"/>
            </a:schemeClr>
          </a:solidFill>
        </p:grpSpPr>
        <p:grpSp>
          <p:nvGrpSpPr>
            <p:cNvPr id="13" name="Группа 47"/>
            <p:cNvGrpSpPr/>
            <p:nvPr/>
          </p:nvGrpSpPr>
          <p:grpSpPr>
            <a:xfrm>
              <a:off x="7126858" y="1701217"/>
              <a:ext cx="874166" cy="1026674"/>
              <a:chOff x="7000892" y="1701217"/>
              <a:chExt cx="874166" cy="1026674"/>
            </a:xfrm>
            <a:grpFill/>
          </p:grpSpPr>
          <p:sp>
            <p:nvSpPr>
              <p:cNvPr id="24" name="TextBox 10"/>
              <p:cNvSpPr txBox="1">
                <a:spLocks noChangeArrowheads="1"/>
              </p:cNvSpPr>
              <p:nvPr/>
            </p:nvSpPr>
            <p:spPr bwMode="auto">
              <a:xfrm>
                <a:off x="7143768" y="1701217"/>
                <a:ext cx="731290" cy="58477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mg</a:t>
                </a:r>
                <a:endParaRPr lang="ru-RU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5" name="Прямая соединительная линия 24"/>
              <p:cNvCxnSpPr/>
              <p:nvPr/>
            </p:nvCxnSpPr>
            <p:spPr bwMode="auto">
              <a:xfrm rot="120000" flipV="1">
                <a:off x="7000892" y="2214554"/>
                <a:ext cx="648000" cy="28596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Box 15"/>
              <p:cNvSpPr txBox="1">
                <a:spLocks noChangeArrowheads="1"/>
              </p:cNvSpPr>
              <p:nvPr/>
            </p:nvSpPr>
            <p:spPr bwMode="auto">
              <a:xfrm>
                <a:off x="7143768" y="2143116"/>
                <a:ext cx="714380" cy="58477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8" name="TextBox 27"/>
            <p:cNvSpPr txBox="1">
              <a:spLocks noChangeArrowheads="1"/>
            </p:cNvSpPr>
            <p:nvPr/>
          </p:nvSpPr>
          <p:spPr bwMode="auto">
            <a:xfrm>
              <a:off x="6786578" y="2000240"/>
              <a:ext cx="571504" cy="40011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Группа 51"/>
          <p:cNvGrpSpPr/>
          <p:nvPr/>
        </p:nvGrpSpPr>
        <p:grpSpPr>
          <a:xfrm>
            <a:off x="4857752" y="3714752"/>
            <a:ext cx="1622612" cy="1023084"/>
            <a:chOff x="3571868" y="3189564"/>
            <a:chExt cx="1622612" cy="1076930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29" name="TextBox 15"/>
            <p:cNvSpPr txBox="1">
              <a:spLocks noChangeArrowheads="1"/>
            </p:cNvSpPr>
            <p:nvPr/>
          </p:nvSpPr>
          <p:spPr bwMode="auto">
            <a:xfrm>
              <a:off x="3571868" y="3500438"/>
              <a:ext cx="928694" cy="61555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>
              <a:spLocks noChangeArrowheads="1"/>
            </p:cNvSpPr>
            <p:nvPr/>
          </p:nvSpPr>
          <p:spPr bwMode="auto">
            <a:xfrm>
              <a:off x="3978320" y="3445748"/>
              <a:ext cx="571504" cy="80993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4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 bwMode="auto">
            <a:xfrm rot="60000" flipV="1">
              <a:off x="4438480" y="3787172"/>
              <a:ext cx="756000" cy="28596"/>
            </a:xfrm>
            <a:prstGeom prst="line">
              <a:avLst/>
            </a:prstGeom>
            <a:grpFill/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>
              <a:spLocks noChangeArrowheads="1"/>
            </p:cNvSpPr>
            <p:nvPr/>
          </p:nvSpPr>
          <p:spPr bwMode="auto">
            <a:xfrm>
              <a:off x="4572000" y="3715736"/>
              <a:ext cx="517796" cy="55075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10"/>
            <p:cNvSpPr txBox="1">
              <a:spLocks noChangeArrowheads="1"/>
            </p:cNvSpPr>
            <p:nvPr/>
          </p:nvSpPr>
          <p:spPr bwMode="auto">
            <a:xfrm>
              <a:off x="4429124" y="3189564"/>
              <a:ext cx="731290" cy="61555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mg</a:t>
              </a:r>
              <a:endPara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Группа 53"/>
          <p:cNvGrpSpPr/>
          <p:nvPr/>
        </p:nvGrpSpPr>
        <p:grpSpPr>
          <a:xfrm>
            <a:off x="5286380" y="4714884"/>
            <a:ext cx="3857652" cy="896780"/>
            <a:chOff x="5286380" y="4714884"/>
            <a:chExt cx="3857652" cy="896780"/>
          </a:xfrm>
          <a:solidFill>
            <a:schemeClr val="bg2"/>
          </a:solidFill>
        </p:grpSpPr>
        <p:grpSp>
          <p:nvGrpSpPr>
            <p:cNvPr id="27" name="Группа 49"/>
            <p:cNvGrpSpPr/>
            <p:nvPr/>
          </p:nvGrpSpPr>
          <p:grpSpPr>
            <a:xfrm>
              <a:off x="6289732" y="4714884"/>
              <a:ext cx="1560042" cy="896780"/>
              <a:chOff x="6080572" y="3425004"/>
              <a:chExt cx="1560042" cy="896780"/>
            </a:xfrm>
            <a:grpFill/>
          </p:grpSpPr>
          <p:sp>
            <p:nvSpPr>
              <p:cNvPr id="36" name="TextBox 10"/>
              <p:cNvSpPr txBox="1">
                <a:spLocks noChangeArrowheads="1"/>
              </p:cNvSpPr>
              <p:nvPr/>
            </p:nvSpPr>
            <p:spPr bwMode="auto">
              <a:xfrm>
                <a:off x="6080572" y="3425004"/>
                <a:ext cx="1560042" cy="40011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48кг9,8Н/кг</a:t>
                </a:r>
                <a:endParaRPr lang="ru-RU" sz="2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7" name="Прямая соединительная линия 36"/>
              <p:cNvCxnSpPr/>
              <p:nvPr/>
            </p:nvCxnSpPr>
            <p:spPr bwMode="auto">
              <a:xfrm rot="60000" flipV="1">
                <a:off x="6224660" y="3857628"/>
                <a:ext cx="990546" cy="44362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Box 37"/>
              <p:cNvSpPr txBox="1">
                <a:spLocks noChangeArrowheads="1"/>
              </p:cNvSpPr>
              <p:nvPr/>
            </p:nvSpPr>
            <p:spPr bwMode="auto">
              <a:xfrm>
                <a:off x="6127870" y="3921674"/>
                <a:ext cx="1357322" cy="40011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1500Н/м</a:t>
                </a:r>
                <a:r>
                  <a:rPr lang="ru-RU" sz="20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1" name="Группа 50"/>
            <p:cNvGrpSpPr/>
            <p:nvPr/>
          </p:nvGrpSpPr>
          <p:grpSpPr>
            <a:xfrm>
              <a:off x="7643834" y="4786322"/>
              <a:ext cx="1500198" cy="769441"/>
              <a:chOff x="4929190" y="4714884"/>
              <a:chExt cx="1500198" cy="769441"/>
            </a:xfrm>
            <a:grpFill/>
          </p:grpSpPr>
          <p:sp>
            <p:nvSpPr>
              <p:cNvPr id="39" name="TextBox 38"/>
              <p:cNvSpPr txBox="1">
                <a:spLocks noChangeArrowheads="1"/>
              </p:cNvSpPr>
              <p:nvPr/>
            </p:nvSpPr>
            <p:spPr bwMode="auto">
              <a:xfrm>
                <a:off x="4929190" y="4714884"/>
                <a:ext cx="571504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Box 39"/>
              <p:cNvSpPr txBox="1">
                <a:spLocks noChangeArrowheads="1"/>
              </p:cNvSpPr>
              <p:nvPr/>
            </p:nvSpPr>
            <p:spPr bwMode="auto">
              <a:xfrm>
                <a:off x="5357818" y="4886278"/>
                <a:ext cx="1071570" cy="40011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0,30м</a:t>
                </a:r>
                <a:r>
                  <a:rPr lang="ru-RU" sz="20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3" name="TextBox 15"/>
            <p:cNvSpPr txBox="1">
              <a:spLocks noChangeArrowheads="1"/>
            </p:cNvSpPr>
            <p:nvPr/>
          </p:nvSpPr>
          <p:spPr bwMode="auto">
            <a:xfrm>
              <a:off x="5286380" y="4873526"/>
              <a:ext cx="928694" cy="5847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-32" y="1571612"/>
            <a:ext cx="3500462" cy="326627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=48кг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 =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,5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кПа</a:t>
            </a:r>
          </a:p>
          <a:p>
            <a:pPr lvl="0"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ст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 =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2,5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40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3500"/>
              </a:lnSpc>
            </a:pPr>
            <a:endParaRPr lang="ru-RU" b="1" baseline="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  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Группа 68"/>
          <p:cNvGrpSpPr/>
          <p:nvPr/>
        </p:nvGrpSpPr>
        <p:grpSpPr>
          <a:xfrm>
            <a:off x="357158" y="1571612"/>
            <a:ext cx="3144860" cy="3060000"/>
            <a:chOff x="928662" y="1571612"/>
            <a:chExt cx="2573356" cy="3060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0" name="Прямая со стрелкой 69"/>
          <p:cNvCxnSpPr/>
          <p:nvPr/>
        </p:nvCxnSpPr>
        <p:spPr>
          <a:xfrm rot="5400000">
            <a:off x="7886290" y="2892418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rot="5400000">
            <a:off x="7903038" y="1779960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Группа 22"/>
          <p:cNvGrpSpPr>
            <a:grpSpLocks/>
          </p:cNvGrpSpPr>
          <p:nvPr/>
        </p:nvGrpSpPr>
        <p:grpSpPr bwMode="auto">
          <a:xfrm>
            <a:off x="8572528" y="3000372"/>
            <a:ext cx="928694" cy="707886"/>
            <a:chOff x="5643564" y="500042"/>
            <a:chExt cx="928699" cy="707747"/>
          </a:xfrm>
        </p:grpSpPr>
        <p:sp>
          <p:nvSpPr>
            <p:cNvPr id="73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74" name="Прямая со стрелкой 73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Группа 22"/>
          <p:cNvGrpSpPr>
            <a:grpSpLocks/>
          </p:cNvGrpSpPr>
          <p:nvPr/>
        </p:nvGrpSpPr>
        <p:grpSpPr bwMode="auto">
          <a:xfrm>
            <a:off x="8643966" y="1071546"/>
            <a:ext cx="790581" cy="707886"/>
            <a:chOff x="5643570" y="500042"/>
            <a:chExt cx="790586" cy="707747"/>
          </a:xfrm>
        </p:grpSpPr>
        <p:sp>
          <p:nvSpPr>
            <p:cNvPr id="76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Прямоугольник 77"/>
          <p:cNvSpPr/>
          <p:nvPr/>
        </p:nvSpPr>
        <p:spPr>
          <a:xfrm>
            <a:off x="3571868" y="500042"/>
            <a:ext cx="5022593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Давление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–численно равно… 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3571868" y="1142984"/>
            <a:ext cx="4013791" cy="1384995"/>
          </a:xfrm>
          <a:prstGeom prst="rect">
            <a:avLst/>
          </a:prstGeom>
          <a:solidFill>
            <a:schemeClr val="accent3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Т.к. тело в равновесии, </a:t>
            </a: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вес тела равен </a:t>
            </a: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силе тяжести… 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2786050" y="4071942"/>
            <a:ext cx="221887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Выразим ….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-32" y="4929198"/>
            <a:ext cx="53516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подставим численные значения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664772"/>
            <a:ext cx="9144000" cy="119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 Ответ: площадь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опоры мальчика составляет 0,30м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что соответствует 300 см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3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3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3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3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3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3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3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3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3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9" dur="3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0" dur="3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3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5" grpId="0" animBg="1"/>
      <p:bldP spid="78" grpId="0" animBg="1"/>
      <p:bldP spid="79" grpId="0" animBg="1"/>
      <p:bldP spid="80" grpId="0" animBg="1"/>
      <p:bldP spid="81" grpId="0"/>
      <p:bldP spid="8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00024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7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Какова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высота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бетонной стены, оказывающей на фундамент давление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320 кПа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метрах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Плотность бетона принять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2,5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г/см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Куб 2"/>
          <p:cNvSpPr/>
          <p:nvPr/>
        </p:nvSpPr>
        <p:spPr>
          <a:xfrm>
            <a:off x="0" y="4714884"/>
            <a:ext cx="4429156" cy="1071570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Куб 3"/>
          <p:cNvSpPr/>
          <p:nvPr/>
        </p:nvSpPr>
        <p:spPr>
          <a:xfrm>
            <a:off x="714348" y="2000240"/>
            <a:ext cx="1714512" cy="3429024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>
            <a:off x="888977" y="5970746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2"/>
          <p:cNvGrpSpPr>
            <a:grpSpLocks/>
          </p:cNvGrpSpPr>
          <p:nvPr/>
        </p:nvGrpSpPr>
        <p:grpSpPr bwMode="auto">
          <a:xfrm>
            <a:off x="1566841" y="6078700"/>
            <a:ext cx="790581" cy="707886"/>
            <a:chOff x="5643570" y="500042"/>
            <a:chExt cx="790586" cy="707747"/>
          </a:xfrm>
        </p:grpSpPr>
        <p:sp>
          <p:nvSpPr>
            <p:cNvPr id="7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143240" y="1873741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43972" y="1805501"/>
            <a:ext cx="1285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857488" y="2960466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00298" y="2928934"/>
            <a:ext cx="857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5400000">
            <a:off x="-1215272" y="3999710"/>
            <a:ext cx="3001190" cy="794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14282" y="3499644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710412" y="2500306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 bwMode="auto">
          <a:xfrm flipV="1">
            <a:off x="3357554" y="3328966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357554" y="3214686"/>
            <a:ext cx="10001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429124" y="3000372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000660" y="2500306"/>
            <a:ext cx="29289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320000</a:t>
            </a: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 bwMode="auto">
          <a:xfrm flipV="1">
            <a:off x="5051834" y="3286124"/>
            <a:ext cx="2592000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786314" y="3371679"/>
            <a:ext cx="3929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2500кг/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9,8Н/кг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4500562" y="4429132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857752" y="4429132"/>
            <a:ext cx="1857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12,8м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20026800">
            <a:off x="7133689" y="4675850"/>
            <a:ext cx="986980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13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15"/>
          <p:cNvSpPr txBox="1">
            <a:spLocks noChangeArrowheads="1"/>
          </p:cNvSpPr>
          <p:nvPr/>
        </p:nvSpPr>
        <p:spPr bwMode="auto">
          <a:xfrm>
            <a:off x="6372200" y="5934670"/>
            <a:ext cx="2736304" cy="92333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тема 9</a:t>
            </a:r>
            <a:endParaRPr lang="ru-RU" sz="5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/>
      <p:bldP spid="3" grpId="0" animBg="1"/>
      <p:bldP spid="4" grpId="0" animBg="1"/>
      <p:bldP spid="9" grpId="0"/>
      <p:bldP spid="10" grpId="0"/>
      <p:bldP spid="11" grpId="0"/>
      <p:bldP spid="12" grpId="0"/>
      <p:bldP spid="14" grpId="0"/>
      <p:bldP spid="15" grpId="0"/>
      <p:bldP spid="17" grpId="0"/>
      <p:bldP spid="18" grpId="0"/>
      <p:bldP spid="19" grpId="0"/>
      <p:bldP spid="21" grpId="0"/>
      <p:bldP spid="22" grpId="0"/>
      <p:bldP spid="23" grpId="0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15.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Какой уровень займет вода в мензурке, если в нее опустить кусок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стекла?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86676" y="481953"/>
            <a:ext cx="2071670" cy="351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6440478" y="4857760"/>
            <a:ext cx="2703522" cy="20002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28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00364" y="2143116"/>
            <a:ext cx="228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стекла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406" y="3857628"/>
            <a:ext cx="4857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общий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нач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357818" y="4357694"/>
            <a:ext cx="1853392" cy="76944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136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/>
          </a:p>
        </p:txBody>
      </p:sp>
      <p:sp>
        <p:nvSpPr>
          <p:cNvPr id="25" name="TextBox 24"/>
          <p:cNvSpPr txBox="1"/>
          <p:nvPr/>
        </p:nvSpPr>
        <p:spPr>
          <a:xfrm>
            <a:off x="3000396" y="2802904"/>
            <a:ext cx="1714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=90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00760" y="2857496"/>
            <a:ext cx="150019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71902" y="2857496"/>
            <a:ext cx="2357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071802" y="1428736"/>
            <a:ext cx="2286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стекла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86380" y="1142984"/>
            <a:ext cx="1143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86380" y="1571612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ст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42844" y="785794"/>
            <a:ext cx="2786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стекла.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=90г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14282" y="2331171"/>
            <a:ext cx="2428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конечн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1571612"/>
            <a:ext cx="32861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ст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2,5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142844" y="1159361"/>
            <a:ext cx="280275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rot="5400000" flipH="1" flipV="1">
            <a:off x="1820842" y="217804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857488" y="857232"/>
            <a:ext cx="4675704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Найдём объём стекла.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Line 6"/>
          <p:cNvSpPr>
            <a:spLocks noChangeShapeType="1"/>
          </p:cNvSpPr>
          <p:nvPr/>
        </p:nvSpPr>
        <p:spPr bwMode="auto">
          <a:xfrm flipH="1">
            <a:off x="5357818" y="1857364"/>
            <a:ext cx="720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32" y="3429000"/>
            <a:ext cx="8475525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Найдём конечный объём воды в мензурке.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-32" y="4435626"/>
            <a:ext cx="5643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общий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+36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5780806"/>
            <a:ext cx="6096221" cy="1077218"/>
          </a:xfrm>
          <a:prstGeom prst="rect">
            <a:avLst/>
          </a:prstGeom>
          <a:solidFill>
            <a:srgbClr val="F9E3A5"/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конечный объём воды в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мензурке составит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136см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 rot="10800000">
            <a:off x="2714612" y="1714488"/>
            <a:ext cx="4643470" cy="1071570"/>
          </a:xfrm>
          <a:prstGeom prst="straightConnector1">
            <a:avLst/>
          </a:prstGeom>
          <a:ln w="38100">
            <a:solidFill>
              <a:srgbClr val="F9010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7929554" y="6396335"/>
            <a:ext cx="121444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Стр.23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00"/>
                            </p:stCondLst>
                            <p:childTnLst>
                              <p:par>
                                <p:cTn id="8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6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7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8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9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5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6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4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7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2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3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9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0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6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7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3600"/>
                            </p:stCondLst>
                            <p:childTnLst>
                              <p:par>
                                <p:cTn id="19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1" dur="2000" fill="hold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3" dur="2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600"/>
                            </p:stCondLst>
                            <p:childTnLst>
                              <p:par>
                                <p:cTn id="19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6" dur="2000" fill="hold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4" grpId="0" animBg="1"/>
      <p:bldP spid="4" grpId="1" animBg="1"/>
      <p:bldP spid="5" grpId="0"/>
      <p:bldP spid="23" grpId="0"/>
      <p:bldP spid="24" grpId="0" animBg="1"/>
      <p:bldP spid="24" grpId="1" animBg="1"/>
      <p:bldP spid="25" grpId="0"/>
      <p:bldP spid="26" grpId="0" animBg="1"/>
      <p:bldP spid="27" grpId="0"/>
      <p:bldP spid="28" grpId="0"/>
      <p:bldP spid="29" grpId="0"/>
      <p:bldP spid="30" grpId="0"/>
      <p:bldP spid="32" grpId="0"/>
      <p:bldP spid="33" grpId="0"/>
      <p:bldP spid="34" grpId="0"/>
      <p:bldP spid="35" grpId="0"/>
      <p:bldP spid="38" grpId="0" build="allAtOnce" animBg="1"/>
      <p:bldP spid="39" grpId="0" animBg="1"/>
      <p:bldP spid="40" grpId="0" build="allAtOnce" animBg="1"/>
      <p:bldP spid="41" grpId="0"/>
      <p:bldP spid="42" grpId="0" build="p" animBg="1"/>
      <p:bldP spid="42" grpId="1" build="allAtOnce" animBg="1"/>
      <p:bldP spid="5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604840" y="781053"/>
            <a:ext cx="4824416" cy="2862261"/>
            <a:chOff x="8991" y="8100"/>
            <a:chExt cx="2816" cy="2216"/>
          </a:xfrm>
        </p:grpSpPr>
        <p:grpSp>
          <p:nvGrpSpPr>
            <p:cNvPr id="3" name="Group 20"/>
            <p:cNvGrpSpPr>
              <a:grpSpLocks/>
            </p:cNvGrpSpPr>
            <p:nvPr/>
          </p:nvGrpSpPr>
          <p:grpSpPr bwMode="auto">
            <a:xfrm>
              <a:off x="8991" y="8100"/>
              <a:ext cx="2816" cy="2216"/>
              <a:chOff x="8629" y="8224"/>
              <a:chExt cx="2816" cy="2216"/>
            </a:xfrm>
          </p:grpSpPr>
          <p:sp>
            <p:nvSpPr>
              <p:cNvPr id="49173" name="Text Box 21"/>
              <p:cNvSpPr txBox="1">
                <a:spLocks noChangeArrowheads="1"/>
              </p:cNvSpPr>
              <p:nvPr/>
            </p:nvSpPr>
            <p:spPr bwMode="auto">
              <a:xfrm>
                <a:off x="8721" y="8280"/>
                <a:ext cx="2700" cy="216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174" name="Text Box 22"/>
              <p:cNvSpPr txBox="1">
                <a:spLocks noChangeArrowheads="1"/>
              </p:cNvSpPr>
              <p:nvPr/>
            </p:nvSpPr>
            <p:spPr bwMode="auto">
              <a:xfrm>
                <a:off x="8901" y="8224"/>
                <a:ext cx="72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s.</a:t>
                </a:r>
                <a:r>
                  <a: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м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175" name="Text Box 23"/>
              <p:cNvSpPr txBox="1">
                <a:spLocks noChangeArrowheads="1"/>
              </p:cNvSpPr>
              <p:nvPr/>
            </p:nvSpPr>
            <p:spPr bwMode="auto">
              <a:xfrm>
                <a:off x="8629" y="8456"/>
                <a:ext cx="360" cy="12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6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176" name="Text Box 24"/>
              <p:cNvSpPr txBox="1">
                <a:spLocks noChangeArrowheads="1"/>
              </p:cNvSpPr>
              <p:nvPr/>
            </p:nvSpPr>
            <p:spPr bwMode="auto">
              <a:xfrm>
                <a:off x="10905" y="9680"/>
                <a:ext cx="54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t.c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177" name="Text Box 25"/>
              <p:cNvSpPr txBox="1">
                <a:spLocks noChangeArrowheads="1"/>
              </p:cNvSpPr>
              <p:nvPr/>
            </p:nvSpPr>
            <p:spPr bwMode="auto">
              <a:xfrm>
                <a:off x="9589" y="9984"/>
                <a:ext cx="54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9178" name="Text Box 26"/>
            <p:cNvSpPr txBox="1">
              <a:spLocks noChangeArrowheads="1"/>
            </p:cNvSpPr>
            <p:nvPr/>
          </p:nvSpPr>
          <p:spPr bwMode="auto">
            <a:xfrm>
              <a:off x="10341" y="8280"/>
              <a:ext cx="126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noProof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Рис.5</a:t>
              </a:r>
              <a:endParaRPr kumimoji="0" lang="ru-RU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9170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0321" y="285752"/>
            <a:ext cx="4018869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79" name="Text Box 27"/>
          <p:cNvSpPr txBox="1">
            <a:spLocks noChangeArrowheads="1"/>
          </p:cNvSpPr>
          <p:nvPr/>
        </p:nvSpPr>
        <p:spPr bwMode="auto">
          <a:xfrm>
            <a:off x="0" y="3643314"/>
            <a:ext cx="91440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17.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 графику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рисунке.5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найдите скорости двух тел.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с большим значением скорости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целых.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1428728" y="1214422"/>
            <a:ext cx="785786" cy="50006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3м/с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7"/>
          <p:cNvSpPr txBox="1">
            <a:spLocks noChangeArrowheads="1"/>
          </p:cNvSpPr>
          <p:nvPr/>
        </p:nvSpPr>
        <p:spPr bwMode="auto">
          <a:xfrm>
            <a:off x="3286116" y="2071678"/>
            <a:ext cx="785786" cy="50006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1м/с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27"/>
          <p:cNvSpPr txBox="1">
            <a:spLocks noChangeArrowheads="1"/>
          </p:cNvSpPr>
          <p:nvPr/>
        </p:nvSpPr>
        <p:spPr bwMode="auto">
          <a:xfrm>
            <a:off x="6858016" y="1000108"/>
            <a:ext cx="500066" cy="78581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79" grpId="0"/>
      <p:bldP spid="29" grpId="0" animBg="1"/>
      <p:bldP spid="3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3857620" cy="3398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0" y="3071810"/>
            <a:ext cx="8929718" cy="7207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17.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графику скорости найдите путь, пройденный телом за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50 с.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(рис.5)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Ответ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метрах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27"/>
          <p:cNvSpPr txBox="1">
            <a:spLocks noChangeArrowheads="1"/>
          </p:cNvSpPr>
          <p:nvPr/>
        </p:nvSpPr>
        <p:spPr bwMode="auto">
          <a:xfrm>
            <a:off x="1071538" y="1467516"/>
            <a:ext cx="2000264" cy="78581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1,5·50=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7"/>
          <p:cNvSpPr txBox="1">
            <a:spLocks noChangeArrowheads="1"/>
          </p:cNvSpPr>
          <p:nvPr/>
        </p:nvSpPr>
        <p:spPr bwMode="auto">
          <a:xfrm>
            <a:off x="3786182" y="1500174"/>
            <a:ext cx="1214446" cy="78581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75м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7"/>
          <p:cNvSpPr txBox="1">
            <a:spLocks noChangeArrowheads="1"/>
          </p:cNvSpPr>
          <p:nvPr/>
        </p:nvSpPr>
        <p:spPr bwMode="auto">
          <a:xfrm>
            <a:off x="5857884" y="1500174"/>
            <a:ext cx="1214446" cy="78581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75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5405438" y="2428868"/>
            <a:ext cx="3738562" cy="76691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91364" y="3072372"/>
            <a:ext cx="608416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9-1,2.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стр.15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2.  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9-3,4,5.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стр.19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ДЗ 7-2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3. 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7-1,2,3 стр.12. 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 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7-4 стр.19.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ДЗ 7-2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  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7-5 стр.19.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ДЗ 7-2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7-4(</a:t>
            </a:r>
            <a:r>
              <a:rPr lang="ru-RU" sz="4000" b="1" i="1" dirty="0" err="1" smtClean="0">
                <a:latin typeface="Times New Roman" pitchFamily="18" charset="0"/>
                <a:cs typeface="Times New Roman" pitchFamily="18" charset="0"/>
              </a:rPr>
              <a:t>а-в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)стр.13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91440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Типичные </a:t>
            </a:r>
          </a:p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№2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500034" y="2643183"/>
            <a:ext cx="2428892" cy="50006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424301">
            <a:off x="14755" y="1692713"/>
            <a:ext cx="5484727" cy="578607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32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давление</a:t>
            </a:r>
            <a:endParaRPr lang="ru-RU" sz="32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5123</TotalTime>
  <Words>3188</Words>
  <Application>Microsoft Office PowerPoint</Application>
  <PresentationFormat>Экран (4:3)</PresentationFormat>
  <Paragraphs>927</Paragraphs>
  <Slides>42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4" baseType="lpstr">
      <vt:lpstr>new_year4</vt:lpstr>
      <vt:lpstr>Формула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468</cp:revision>
  <dcterms:created xsi:type="dcterms:W3CDTF">2008-12-14T04:17:18Z</dcterms:created>
  <dcterms:modified xsi:type="dcterms:W3CDTF">2019-11-17T12:01:47Z</dcterms:modified>
</cp:coreProperties>
</file>