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341" r:id="rId2"/>
    <p:sldId id="339" r:id="rId3"/>
    <p:sldId id="357" r:id="rId4"/>
    <p:sldId id="318" r:id="rId5"/>
    <p:sldId id="344" r:id="rId6"/>
    <p:sldId id="345" r:id="rId7"/>
    <p:sldId id="347" r:id="rId8"/>
    <p:sldId id="348" r:id="rId9"/>
    <p:sldId id="358" r:id="rId10"/>
    <p:sldId id="359" r:id="rId11"/>
    <p:sldId id="360" r:id="rId12"/>
    <p:sldId id="361" r:id="rId13"/>
    <p:sldId id="364" r:id="rId14"/>
    <p:sldId id="365" r:id="rId15"/>
    <p:sldId id="362" r:id="rId16"/>
    <p:sldId id="363" r:id="rId17"/>
    <p:sldId id="366" r:id="rId18"/>
    <p:sldId id="367" r:id="rId19"/>
    <p:sldId id="368" r:id="rId20"/>
    <p:sldId id="256" r:id="rId21"/>
    <p:sldId id="350" r:id="rId22"/>
    <p:sldId id="353" r:id="rId23"/>
    <p:sldId id="354" r:id="rId24"/>
    <p:sldId id="355" r:id="rId25"/>
    <p:sldId id="356" r:id="rId26"/>
    <p:sldId id="334" r:id="rId27"/>
    <p:sldId id="352" r:id="rId28"/>
    <p:sldId id="340" r:id="rId29"/>
    <p:sldId id="342" r:id="rId30"/>
    <p:sldId id="349" r:id="rId31"/>
    <p:sldId id="327" r:id="rId32"/>
    <p:sldId id="324" r:id="rId33"/>
    <p:sldId id="351" r:id="rId34"/>
    <p:sldId id="323" r:id="rId35"/>
    <p:sldId id="331" r:id="rId36"/>
    <p:sldId id="337" r:id="rId37"/>
    <p:sldId id="338" r:id="rId38"/>
    <p:sldId id="329" r:id="rId39"/>
    <p:sldId id="321" r:id="rId40"/>
    <p:sldId id="336" r:id="rId41"/>
    <p:sldId id="325" r:id="rId42"/>
    <p:sldId id="33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A5"/>
    <a:srgbClr val="000000"/>
    <a:srgbClr val="006600"/>
    <a:srgbClr val="0000FF"/>
    <a:srgbClr val="F90101"/>
    <a:srgbClr val="339933"/>
    <a:srgbClr val="0033CC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73" d="100"/>
          <a:sy n="73" d="100"/>
        </p:scale>
        <p:origin x="-102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5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6.wav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сотых.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215106" y="2500307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8072462" y="1857364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680350" y="339248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572396" y="357837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5"/>
          <p:cNvGrpSpPr/>
          <p:nvPr/>
        </p:nvGrpSpPr>
        <p:grpSpPr>
          <a:xfrm>
            <a:off x="3564476" y="2786058"/>
            <a:ext cx="1452900" cy="1136745"/>
            <a:chOff x="3278724" y="1785926"/>
            <a:chExt cx="1452900" cy="113674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  <a:grpFill/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46"/>
          <p:cNvGrpSpPr/>
          <p:nvPr/>
        </p:nvGrpSpPr>
        <p:grpSpPr>
          <a:xfrm>
            <a:off x="4691718" y="2844225"/>
            <a:ext cx="1325790" cy="1013403"/>
            <a:chOff x="5603664" y="1844093"/>
            <a:chExt cx="1325790" cy="101340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  <a:grpFill/>
          </p:grpSpPr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48"/>
          <p:cNvGrpSpPr/>
          <p:nvPr/>
        </p:nvGrpSpPr>
        <p:grpSpPr>
          <a:xfrm>
            <a:off x="5588880" y="2857496"/>
            <a:ext cx="1214446" cy="1026674"/>
            <a:chOff x="6786578" y="1701217"/>
            <a:chExt cx="1214446" cy="102667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3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  <a:grpFill/>
          </p:grpSpPr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mg</a:t>
                </a:r>
                <a:endParaRPr lang="ru-RU" sz="3200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51"/>
          <p:cNvGrpSpPr/>
          <p:nvPr/>
        </p:nvGrpSpPr>
        <p:grpSpPr>
          <a:xfrm>
            <a:off x="4857752" y="3714752"/>
            <a:ext cx="1622612" cy="1023084"/>
            <a:chOff x="3571868" y="3189564"/>
            <a:chExt cx="1622612" cy="107693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928694" cy="615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78320" y="3445748"/>
              <a:ext cx="571504" cy="8099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60000" flipV="1">
              <a:off x="4438480" y="3787172"/>
              <a:ext cx="756000" cy="2859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572000" y="3715736"/>
              <a:ext cx="517796" cy="550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4429124" y="3189564"/>
              <a:ext cx="731290" cy="615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mg</a:t>
              </a:r>
              <a:endParaRPr lang="ru-RU" sz="32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53"/>
          <p:cNvGrpSpPr/>
          <p:nvPr/>
        </p:nvGrpSpPr>
        <p:grpSpPr>
          <a:xfrm>
            <a:off x="5563758" y="4714884"/>
            <a:ext cx="3365960" cy="896780"/>
            <a:chOff x="5563758" y="4714884"/>
            <a:chExt cx="3365960" cy="896780"/>
          </a:xfrm>
          <a:solidFill>
            <a:schemeClr val="bg2"/>
          </a:solidFill>
        </p:grpSpPr>
        <p:grpSp>
          <p:nvGrpSpPr>
            <p:cNvPr id="27" name="Группа 49"/>
            <p:cNvGrpSpPr/>
            <p:nvPr/>
          </p:nvGrpSpPr>
          <p:grpSpPr>
            <a:xfrm>
              <a:off x="5924168" y="4714884"/>
              <a:ext cx="1925606" cy="896780"/>
              <a:chOff x="5715008" y="3425004"/>
              <a:chExt cx="1925606" cy="896780"/>
            </a:xfrm>
            <a:grpFill/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560042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48кг9,8Н/кг</a:t>
                </a:r>
                <a:endParaRPr lang="ru-RU" sz="2000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60000" flipV="1">
                <a:off x="6224660" y="3857628"/>
                <a:ext cx="990546" cy="44362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27870" y="3921674"/>
                <a:ext cx="1357322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1500Н/м</a:t>
                </a:r>
                <a:r>
                  <a:rPr lang="ru-RU" sz="20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50"/>
            <p:cNvGrpSpPr/>
            <p:nvPr/>
          </p:nvGrpSpPr>
          <p:grpSpPr>
            <a:xfrm>
              <a:off x="7429520" y="4786322"/>
              <a:ext cx="1500198" cy="769441"/>
              <a:chOff x="4714876" y="4714884"/>
              <a:chExt cx="1500198" cy="769441"/>
            </a:xfrm>
            <a:grpFill/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714876" y="4714884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5143504" y="4886278"/>
                <a:ext cx="1071570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0,30м</a:t>
                </a:r>
                <a:r>
                  <a:rPr lang="ru-RU" sz="20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563758" y="4873526"/>
              <a:ext cx="92869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32" y="1571612"/>
            <a:ext cx="3500462" cy="3234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=48кг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,5</a:t>
            </a: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b="1" baseline="3000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68"/>
          <p:cNvGrpSpPr/>
          <p:nvPr/>
        </p:nvGrpSpPr>
        <p:grpSpPr>
          <a:xfrm>
            <a:off x="357158" y="1571612"/>
            <a:ext cx="3144860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 стрелкой 69"/>
          <p:cNvCxnSpPr/>
          <p:nvPr/>
        </p:nvCxnSpPr>
        <p:spPr>
          <a:xfrm rot="5400000">
            <a:off x="7886290" y="289241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903038" y="177996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22"/>
          <p:cNvGrpSpPr>
            <a:grpSpLocks/>
          </p:cNvGrpSpPr>
          <p:nvPr/>
        </p:nvGrpSpPr>
        <p:grpSpPr bwMode="auto">
          <a:xfrm>
            <a:off x="8572528" y="3000372"/>
            <a:ext cx="928694" cy="707886"/>
            <a:chOff x="5643564" y="500042"/>
            <a:chExt cx="928699" cy="707747"/>
          </a:xfrm>
        </p:grpSpPr>
        <p:sp>
          <p:nvSpPr>
            <p:cNvPr id="7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22"/>
          <p:cNvGrpSpPr>
            <a:grpSpLocks/>
          </p:cNvGrpSpPr>
          <p:nvPr/>
        </p:nvGrpSpPr>
        <p:grpSpPr bwMode="auto">
          <a:xfrm>
            <a:off x="8643966" y="1071546"/>
            <a:ext cx="790581" cy="707886"/>
            <a:chOff x="5643570" y="500042"/>
            <a:chExt cx="790586" cy="707747"/>
          </a:xfrm>
        </p:grpSpPr>
        <p:sp>
          <p:nvSpPr>
            <p:cNvPr id="7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571868" y="1604130"/>
            <a:ext cx="295798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–это…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0430" y="2048524"/>
            <a:ext cx="4283096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равновесии…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786050" y="4071942"/>
            <a:ext cx="22188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….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00034" y="4929198"/>
            <a:ext cx="5351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опоры мальчика составляет 0,30м</a:t>
            </a:r>
            <a:r>
              <a:rPr lang="ru-RU" sz="3200" b="1" baseline="30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соответствует 300 см</a:t>
            </a:r>
            <a:r>
              <a:rPr lang="ru-RU" sz="3200" b="1" baseline="30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1426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шаблон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5" grpId="0" animBg="1"/>
      <p:bldP spid="78" grpId="0" animBg="1"/>
      <p:bldP spid="79" grpId="0" animBg="1"/>
      <p:bldP spid="80" grpId="0" animBg="1"/>
      <p:bldP spid="81" grpId="0"/>
      <p:bldP spid="82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7-1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Парашютист спускается равномерно со скоростью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м/с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вес равен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900 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Какова его масса? Ответ запишите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526968" y="2846768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41348" y="298964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714744" y="275979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2" y="2974113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214942" y="2928934"/>
            <a:ext cx="1741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900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714612" y="3786190"/>
            <a:ext cx="1265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29058" y="3929066"/>
            <a:ext cx="204895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91,3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357982" y="4357695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7572396" y="3714752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180284" y="524987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072330" y="5435758"/>
            <a:ext cx="790581" cy="707886"/>
            <a:chOff x="5643570" y="500042"/>
            <a:chExt cx="790586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7402972" y="3637348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8072462" y="4857760"/>
            <a:ext cx="928694" cy="707886"/>
            <a:chOff x="5643564" y="500042"/>
            <a:chExt cx="928699" cy="707747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8143900" y="2928934"/>
            <a:ext cx="790581" cy="707886"/>
            <a:chOff x="5643570" y="500042"/>
            <a:chExt cx="790586" cy="707747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42844" y="2571744"/>
            <a:ext cx="250033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=900Н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=9,8Н/кг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358084" y="3499645"/>
            <a:ext cx="2143139" cy="15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 парашютиста, т.е. его инертность составит 91,3кг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429388" y="6429396"/>
            <a:ext cx="271461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№ 12, стр.37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"/>
            <a:ext cx="9144000" cy="20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7-4.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и сила тяжести, действующая на человека, если он выпьет стакан воды вместимостью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0,3 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увеличатся соответственно на...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5720" y="3389814"/>
            <a:ext cx="1727906" cy="1270009"/>
            <a:chOff x="7200" y="7056"/>
            <a:chExt cx="1296" cy="720"/>
          </a:xfrm>
        </p:grpSpPr>
        <p:sp>
          <p:nvSpPr>
            <p:cNvPr id="4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26384" y="4527716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917" y="4211429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662447" y="462791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6827" y="477102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876893" y="454094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192880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0992" y="1857364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12" y="185736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5918" y="264318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2714620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8974" y="2698854"/>
            <a:ext cx="2770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27035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3286124"/>
            <a:ext cx="157163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19901" y="477102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416997" y="4708709"/>
            <a:ext cx="193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0,3кг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7147275" y="4732102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00958" y="5357826"/>
            <a:ext cx="1285884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=3Н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741067" y="3179593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352381" y="2214554"/>
            <a:ext cx="576266" cy="707886"/>
            <a:chOff x="5995956" y="500042"/>
            <a:chExt cx="576270" cy="707747"/>
          </a:xfrm>
        </p:grpSpPr>
        <p:sp>
          <p:nvSpPr>
            <p:cNvPr id="34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1214414" y="4071942"/>
            <a:ext cx="928694" cy="707886"/>
            <a:chOff x="5643564" y="500042"/>
            <a:chExt cx="928699" cy="707747"/>
          </a:xfrm>
        </p:grpSpPr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857356" y="2000240"/>
            <a:ext cx="4357718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массу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14546" y="4000504"/>
            <a:ext cx="692945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Найду вес и силу тяжести 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5715016"/>
            <a:ext cx="6572264" cy="114298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 и сила тяжести человека увеличится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3Н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357982" y="6286520"/>
            <a:ext cx="2786018" cy="57148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ДЗ 7-2, стр.19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7-5.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весит кирпич, если его длина 20 см, ширина 10 см, высота 5 см?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7" y="1159361"/>
            <a:ext cx="114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1071546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71470" y="1142984"/>
            <a:ext cx="5286412" cy="1000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объём кирпича из законов геометрии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428868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26" y="235743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46" y="2357430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1643050"/>
            <a:ext cx="2714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071678"/>
            <a:ext cx="5786446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кирпича зная его плотность  2,1г/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8612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3214686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2,1г/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3286124"/>
            <a:ext cx="400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4000504"/>
            <a:ext cx="7143768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кирпича на Земле и его вес в равновесии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1406" y="4955457"/>
            <a:ext cx="157163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643438" y="4929198"/>
            <a:ext cx="250033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20,58Н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000892" y="5073791"/>
            <a:ext cx="1727906" cy="1270009"/>
            <a:chOff x="7200" y="7056"/>
            <a:chExt cx="1296" cy="720"/>
          </a:xfrm>
        </p:grpSpPr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7361" y="7460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215206" y="6211693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569925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456239" y="4863570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7311914" y="4078436"/>
            <a:ext cx="576266" cy="707886"/>
            <a:chOff x="5995956" y="500042"/>
            <a:chExt cx="576270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2"/>
          <p:cNvGrpSpPr>
            <a:grpSpLocks/>
          </p:cNvGrpSpPr>
          <p:nvPr/>
        </p:nvGrpSpPr>
        <p:grpSpPr bwMode="auto">
          <a:xfrm>
            <a:off x="7786710" y="5929330"/>
            <a:ext cx="928694" cy="707886"/>
            <a:chOff x="5643564" y="500042"/>
            <a:chExt cx="928699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984993" y="720118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643578"/>
            <a:ext cx="7143768" cy="71435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данный кирпич весит почти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20,9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357290" y="4955457"/>
            <a:ext cx="335758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2,1кг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286520"/>
            <a:ext cx="3143240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 7-2, стр.19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072430" y="4143380"/>
            <a:ext cx="92872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20,6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072462" y="5555392"/>
            <a:ext cx="1055772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20,6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25" grpId="0"/>
      <p:bldP spid="26" grpId="0"/>
      <p:bldP spid="34" grpId="0" animBg="1"/>
      <p:bldP spid="35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пружина на колодке, линейка, набор грузов по 1Н,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0430" y="2000240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Градуирование пружины.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Измерение веса тел. Измерение жесткости пружины.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6396335"/>
            <a:ext cx="48600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13///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стр. 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1285852" y="2143116"/>
            <a:ext cx="2357454" cy="1071570"/>
          </a:xfrm>
          <a:prstGeom prst="roundRect">
            <a:avLst/>
          </a:prstGeom>
          <a:solidFill>
            <a:srgbClr val="F9E3A5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16200000" flipV="1">
            <a:off x="4270003" y="897593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4843466" y="196720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4914904" y="46700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4289059" y="189772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2394174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85668" y="2139747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3357562"/>
          <a:ext cx="5643570" cy="1463040"/>
        </p:xfrm>
        <a:graphic>
          <a:graphicData uri="http://schemas.openxmlformats.org/drawingml/2006/table">
            <a:tbl>
              <a:tblPr/>
              <a:tblGrid>
                <a:gridCol w="285720"/>
                <a:gridCol w="1000132"/>
                <a:gridCol w="2000264"/>
                <a:gridCol w="1143008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1,5см=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0,015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-6см=0,06м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-8см=0,08м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67Н/м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69Н/м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жесткость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пружины  составляет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69Н/м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это значит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деформации в 1м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сила упругости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69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5400000">
            <a:off x="4500562" y="1142984"/>
            <a:ext cx="3357586" cy="1071570"/>
            <a:chOff x="1437" y="8484"/>
            <a:chExt cx="3168" cy="432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437" y="8484"/>
              <a:ext cx="2736" cy="432"/>
              <a:chOff x="1296" y="6912"/>
              <a:chExt cx="2736" cy="432"/>
            </a:xfrm>
          </p:grpSpPr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1296" y="691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V="1">
                <a:off x="1296" y="691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144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1728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016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 flipV="1">
                <a:off x="2304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2592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V="1">
                <a:off x="288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>
                <a:off x="3168" y="6912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>
                <a:off x="3312" y="7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173" y="8628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>
              <a:off x="3729" y="8772"/>
              <a:ext cx="7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7500958" y="785794"/>
            <a:ext cx="1214446" cy="3714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500958" y="1428736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9758" y="1142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00958" y="2784470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15338" y="2571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500958" y="4167478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30252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7500958" y="207167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29586" y="185736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7500958" y="350043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29586" y="328612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7500958" y="15371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500958" y="16774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500958" y="18045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495672" y="19446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506244" y="21959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506244" y="23362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506244" y="24633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500958" y="26034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506244" y="291564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506244" y="305595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506244" y="318297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500958" y="33231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506244" y="361159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506244" y="375190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506244" y="38789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500958" y="401908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00958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16200000" flipV="1">
            <a:off x="5622760" y="3592687"/>
            <a:ext cx="756000" cy="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"/>
          <p:cNvGrpSpPr/>
          <p:nvPr/>
        </p:nvGrpSpPr>
        <p:grpSpPr>
          <a:xfrm>
            <a:off x="6072198" y="3643314"/>
            <a:ext cx="714380" cy="461665"/>
            <a:chOff x="2714612" y="4429132"/>
            <a:chExt cx="714380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Правая фигурная скобка 89"/>
          <p:cNvSpPr/>
          <p:nvPr/>
        </p:nvSpPr>
        <p:spPr>
          <a:xfrm flipH="1">
            <a:off x="6929454" y="1428736"/>
            <a:ext cx="571504" cy="1357322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357950" y="1857364"/>
            <a:ext cx="7104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grpSp>
        <p:nvGrpSpPr>
          <p:cNvPr id="16" name="Группа 6"/>
          <p:cNvGrpSpPr/>
          <p:nvPr/>
        </p:nvGrpSpPr>
        <p:grpSpPr>
          <a:xfrm>
            <a:off x="5286380" y="2395831"/>
            <a:ext cx="714380" cy="461665"/>
            <a:chOff x="3357554" y="2143116"/>
            <a:chExt cx="714380" cy="461665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авая фигурная скобка 94"/>
          <p:cNvSpPr/>
          <p:nvPr/>
        </p:nvSpPr>
        <p:spPr>
          <a:xfrm>
            <a:off x="8143900" y="1428736"/>
            <a:ext cx="500066" cy="271464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04861" y="785794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7" name="AutoShape 137"/>
          <p:cNvSpPr>
            <a:spLocks noChangeArrowheads="1"/>
          </p:cNvSpPr>
          <p:nvPr/>
        </p:nvSpPr>
        <p:spPr bwMode="auto">
          <a:xfrm>
            <a:off x="285720" y="1500174"/>
            <a:ext cx="1428728" cy="428628"/>
          </a:xfrm>
          <a:prstGeom prst="wedgeRectCallout">
            <a:avLst>
              <a:gd name="adj1" fmla="val 48112"/>
              <a:gd name="adj2" fmla="val -1092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AutoShape 138"/>
          <p:cNvSpPr>
            <a:spLocks noChangeArrowheads="1"/>
          </p:cNvSpPr>
          <p:nvPr/>
        </p:nvSpPr>
        <p:spPr bwMode="auto">
          <a:xfrm>
            <a:off x="2071670" y="1428736"/>
            <a:ext cx="1714512" cy="357190"/>
          </a:xfrm>
          <a:prstGeom prst="wedgeRectCallout">
            <a:avLst>
              <a:gd name="adj1" fmla="val -50043"/>
              <a:gd name="adj2" fmla="val -1145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643438" y="1252823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38" grpId="0"/>
      <p:bldP spid="58" grpId="0" animBg="1"/>
      <p:bldP spid="60" grpId="0"/>
      <p:bldP spid="62" grpId="0"/>
      <p:bldP spid="64" grpId="0"/>
      <p:bldP spid="66" grpId="0"/>
      <p:bldP spid="68" grpId="0"/>
      <p:bldP spid="85" grpId="0"/>
      <p:bldP spid="90" grpId="0" animBg="1"/>
      <p:bldP spid="91" grpId="0"/>
      <p:bldP spid="95" grpId="0" animBg="1"/>
      <p:bldP spid="96" grpId="0"/>
      <p:bldP spid="97" grpId="0" animBg="1"/>
      <p:bldP spid="98" grpId="0" animBg="1"/>
      <p:bldP spid="100" grpId="0" animBg="1"/>
      <p:bldP spid="10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динамометр,  брусок, набор грузов по 1Н,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8926" y="2643182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силы трения 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коэффициента трения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скольжения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покоя</a:t>
            </a:r>
            <a:r>
              <a:rPr lang="ru-RU" sz="2800" b="1" dirty="0" smtClean="0">
                <a:latin typeface="Times New Roman"/>
                <a:ea typeface="Times New Roman"/>
              </a:rPr>
              <a:t>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дерева по бумаге</a:t>
            </a:r>
            <a:endParaRPr lang="ru-RU" sz="2800" i="1" dirty="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95902" y="4500570"/>
            <a:ext cx="5448098" cy="17543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 16</a:t>
            </a:r>
          </a:p>
          <a:p>
            <a:pPr lvl="0"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делаю, вы записываете </a:t>
            </a:r>
          </a:p>
          <a:p>
            <a:pPr lvl="0"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 считаете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986452" y="357166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57148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57148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143108" y="357166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3502977"/>
              </p:ext>
            </p:extLst>
          </p:nvPr>
        </p:nvGraphicFramePr>
        <p:xfrm>
          <a:off x="71406" y="1357298"/>
          <a:ext cx="6286512" cy="152400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</a:rPr>
                        <a:t>Сила тяжести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3,6Н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. . . .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,</a:t>
            </a: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 давления в      ….раз.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69141" y="2257168"/>
            <a:ext cx="655949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10120" y="1988365"/>
            <a:ext cx="898003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-60000">
            <a:off x="4977254" y="1940865"/>
            <a:ext cx="185738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 rot="-120000">
            <a:off x="5131629" y="2281832"/>
            <a:ext cx="1571636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60257" y="2298055"/>
            <a:ext cx="312906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251075" y="2862076"/>
            <a:ext cx="678567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0,23        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86446" y="2500306"/>
            <a:ext cx="785818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0,23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4" descr="E:\лицей\класс\для анимашек\трение 2\IMG_0018.JPG"/>
          <p:cNvPicPr>
            <a:picLocks noChangeAspect="1" noChangeArrowheads="1"/>
          </p:cNvPicPr>
          <p:nvPr/>
        </p:nvPicPr>
        <p:blipFill>
          <a:blip r:embed="rId10" cstate="print"/>
          <a:srcRect t="8989" b="14600"/>
          <a:stretch>
            <a:fillRect/>
          </a:stretch>
        </p:blipFill>
        <p:spPr bwMode="auto">
          <a:xfrm>
            <a:off x="0" y="3500438"/>
            <a:ext cx="7429520" cy="1214446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4857752" y="4143380"/>
            <a:ext cx="107157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492298" y="4179255"/>
            <a:ext cx="1008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8"/>
          <p:cNvGrpSpPr/>
          <p:nvPr/>
        </p:nvGrpSpPr>
        <p:grpSpPr>
          <a:xfrm>
            <a:off x="357158" y="3571876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78" name="Прямая со стрелкой 7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 rot="-180000" flipV="1">
            <a:off x="474630" y="4171954"/>
            <a:ext cx="1008000" cy="28380"/>
          </a:xfrm>
          <a:prstGeom prst="line">
            <a:avLst/>
          </a:prstGeom>
          <a:ln w="76200">
            <a:solidFill>
              <a:srgbClr val="92D05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12"/>
          <p:cNvGrpSpPr/>
          <p:nvPr/>
        </p:nvGrpSpPr>
        <p:grpSpPr>
          <a:xfrm>
            <a:off x="2285984" y="3586278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 стрелкой 83"/>
          <p:cNvCxnSpPr/>
          <p:nvPr/>
        </p:nvCxnSpPr>
        <p:spPr>
          <a:xfrm>
            <a:off x="357158" y="3656014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649860" y="3714544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7364242" y="3429000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89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0,3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1,6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8007182" y="3663173"/>
            <a:ext cx="11368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=0,17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15074" y="3214686"/>
            <a:ext cx="642941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5,3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28662" y="1928802"/>
            <a:ext cx="612251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8072778" y="1931771"/>
            <a:ext cx="1071254" cy="1282915"/>
            <a:chOff x="9225" y="6153"/>
            <a:chExt cx="720" cy="949"/>
          </a:xfrm>
        </p:grpSpPr>
        <p:grpSp>
          <p:nvGrpSpPr>
            <p:cNvPr id="41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3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9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0" name="Picture 3" descr="E:\лицей\класс\для анимашек\трение 2\IMG_0017.JPG"/>
          <p:cNvPicPr>
            <a:picLocks noChangeAspect="1" noChangeArrowheads="1"/>
          </p:cNvPicPr>
          <p:nvPr/>
        </p:nvPicPr>
        <p:blipFill>
          <a:blip r:embed="rId11" cstate="print"/>
          <a:srcRect t="15340" b="13075"/>
          <a:stretch>
            <a:fillRect/>
          </a:stretch>
        </p:blipFill>
        <p:spPr bwMode="auto">
          <a:xfrm>
            <a:off x="1" y="4711495"/>
            <a:ext cx="7429520" cy="1000132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4643438" y="5282999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383350" y="4762866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10"/>
          <p:cNvGrpSpPr>
            <a:grpSpLocks/>
          </p:cNvGrpSpPr>
          <p:nvPr/>
        </p:nvGrpSpPr>
        <p:grpSpPr bwMode="auto">
          <a:xfrm>
            <a:off x="7097732" y="4477322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10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7858148" y="4711495"/>
            <a:ext cx="11368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2" descr="E:\лицей\класс\для анимашек\трение 2\IMG_0016.JPG"/>
          <p:cNvPicPr>
            <a:picLocks noChangeAspect="1" noChangeArrowheads="1"/>
          </p:cNvPicPr>
          <p:nvPr/>
        </p:nvPicPr>
        <p:blipFill>
          <a:blip r:embed="rId12" cstate="print"/>
          <a:srcRect t="12041" b="23741"/>
          <a:stretch>
            <a:fillRect/>
          </a:stretch>
        </p:blipFill>
        <p:spPr bwMode="auto">
          <a:xfrm>
            <a:off x="0" y="5711627"/>
            <a:ext cx="7358082" cy="1143008"/>
          </a:xfrm>
          <a:prstGeom prst="rect">
            <a:avLst/>
          </a:prstGeom>
          <a:noFill/>
        </p:spPr>
      </p:pic>
      <p:sp>
        <p:nvSpPr>
          <p:cNvPr id="110" name="TextBox 109"/>
          <p:cNvSpPr txBox="1"/>
          <p:nvPr/>
        </p:nvSpPr>
        <p:spPr>
          <a:xfrm>
            <a:off x="4572000" y="6259945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311912" y="5905874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10"/>
          <p:cNvGrpSpPr>
            <a:grpSpLocks/>
          </p:cNvGrpSpPr>
          <p:nvPr/>
        </p:nvGrpSpPr>
        <p:grpSpPr bwMode="auto">
          <a:xfrm>
            <a:off x="7026294" y="5620330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47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0,7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4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7786710" y="5854503"/>
            <a:ext cx="11368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1438090" y="5179513"/>
            <a:ext cx="1224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-180000" flipV="1">
            <a:off x="214186" y="5166560"/>
            <a:ext cx="1224000" cy="28380"/>
          </a:xfrm>
          <a:prstGeom prst="line">
            <a:avLst/>
          </a:prstGeom>
          <a:ln w="76200">
            <a:solidFill>
              <a:srgbClr val="92D05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1439018" y="6096206"/>
            <a:ext cx="1368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-180000" flipV="1">
            <a:off x="71212" y="6079485"/>
            <a:ext cx="1368000" cy="28380"/>
          </a:xfrm>
          <a:prstGeom prst="line">
            <a:avLst/>
          </a:prstGeom>
          <a:ln w="76200">
            <a:solidFill>
              <a:srgbClr val="92D05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3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8" grpId="0"/>
      <p:bldP spid="49" grpId="0"/>
      <p:bldP spid="42" grpId="0" animBg="1"/>
      <p:bldP spid="51" grpId="0" build="p" animBg="1"/>
      <p:bldP spid="52" grpId="0" build="p" animBg="1"/>
      <p:bldP spid="53" grpId="0" animBg="1"/>
      <p:bldP spid="54" grpId="0" animBg="1"/>
      <p:bldP spid="55" grpId="0" animBg="1"/>
      <p:bldP spid="57" grpId="0" animBg="1"/>
      <p:bldP spid="75" grpId="0" animBg="1"/>
      <p:bldP spid="85" grpId="0" animBg="1"/>
      <p:bldP spid="56" grpId="0" animBg="1"/>
      <p:bldP spid="92" grpId="0" build="p" animBg="1"/>
      <p:bldP spid="101" grpId="0" animBg="1"/>
      <p:bldP spid="102" grpId="0" animBg="1"/>
      <p:bldP spid="108" grpId="0" animBg="1"/>
      <p:bldP spid="110" grpId="0" animBg="1"/>
      <p:bldP spid="111" grpId="0" animBg="1"/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9-3.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858016" y="2500307"/>
            <a:ext cx="2285984" cy="35719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429520" y="1857364"/>
            <a:ext cx="928694" cy="85725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037408" y="339248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853385" y="357837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5"/>
          <p:cNvGrpSpPr/>
          <p:nvPr/>
        </p:nvGrpSpPr>
        <p:grpSpPr>
          <a:xfrm>
            <a:off x="214282" y="3641203"/>
            <a:ext cx="1452900" cy="1136745"/>
            <a:chOff x="3278724" y="1785926"/>
            <a:chExt cx="1452900" cy="1136745"/>
          </a:xfrm>
        </p:grpSpPr>
        <p:grpSp>
          <p:nvGrpSpPr>
            <p:cNvPr id="7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46"/>
          <p:cNvGrpSpPr/>
          <p:nvPr/>
        </p:nvGrpSpPr>
        <p:grpSpPr>
          <a:xfrm>
            <a:off x="1341524" y="3636306"/>
            <a:ext cx="1325790" cy="1013403"/>
            <a:chOff x="5603664" y="1844093"/>
            <a:chExt cx="1325790" cy="1013403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48"/>
          <p:cNvGrpSpPr/>
          <p:nvPr/>
        </p:nvGrpSpPr>
        <p:grpSpPr>
          <a:xfrm>
            <a:off x="2238686" y="3649577"/>
            <a:ext cx="1064340" cy="965119"/>
            <a:chOff x="6786578" y="1701217"/>
            <a:chExt cx="1064340" cy="965119"/>
          </a:xfrm>
        </p:grpSpPr>
        <p:grpSp>
          <p:nvGrpSpPr>
            <p:cNvPr id="13" name="Группа 47"/>
            <p:cNvGrpSpPr/>
            <p:nvPr/>
          </p:nvGrpSpPr>
          <p:grpSpPr>
            <a:xfrm>
              <a:off x="7119628" y="1701217"/>
              <a:ext cx="731290" cy="965119"/>
              <a:chOff x="6993662" y="1701217"/>
              <a:chExt cx="731290" cy="965119"/>
            </a:xfrm>
          </p:grpSpPr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699366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6993662" y="2143116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51"/>
          <p:cNvGrpSpPr/>
          <p:nvPr/>
        </p:nvGrpSpPr>
        <p:grpSpPr>
          <a:xfrm>
            <a:off x="5500694" y="3503649"/>
            <a:ext cx="1622612" cy="996921"/>
            <a:chOff x="3571868" y="3189564"/>
            <a:chExt cx="1622612" cy="1049390"/>
          </a:xfrm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928694" cy="55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78320" y="3445748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60000" flipV="1">
              <a:off x="4438480" y="3787172"/>
              <a:ext cx="756000" cy="28596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572000" y="3715734"/>
              <a:ext cx="5177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4429124" y="3189564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53"/>
          <p:cNvGrpSpPr/>
          <p:nvPr/>
        </p:nvGrpSpPr>
        <p:grpSpPr>
          <a:xfrm>
            <a:off x="5635196" y="4818236"/>
            <a:ext cx="3365960" cy="896780"/>
            <a:chOff x="5563758" y="4714884"/>
            <a:chExt cx="3365960" cy="896780"/>
          </a:xfrm>
        </p:grpSpPr>
        <p:grpSp>
          <p:nvGrpSpPr>
            <p:cNvPr id="27" name="Группа 49"/>
            <p:cNvGrpSpPr/>
            <p:nvPr/>
          </p:nvGrpSpPr>
          <p:grpSpPr>
            <a:xfrm>
              <a:off x="5924168" y="4714884"/>
              <a:ext cx="1925606" cy="896780"/>
              <a:chOff x="5715008" y="3425004"/>
              <a:chExt cx="1925606" cy="896780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5600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60000" flipV="1">
                <a:off x="6224660" y="3857628"/>
                <a:ext cx="990546" cy="4436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27870" y="3921674"/>
                <a:ext cx="13573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1500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Н/м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50"/>
            <p:cNvGrpSpPr/>
            <p:nvPr/>
          </p:nvGrpSpPr>
          <p:grpSpPr>
            <a:xfrm>
              <a:off x="7429520" y="4786322"/>
              <a:ext cx="1500198" cy="769441"/>
              <a:chOff x="4714876" y="4714884"/>
              <a:chExt cx="1500198" cy="769441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714876" y="4714884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5143504" y="4791682"/>
                <a:ext cx="10715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0,30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563758" y="487352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32" y="1000108"/>
            <a:ext cx="2214578" cy="20005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=48кг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7243348" y="289241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260096" y="177996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22"/>
          <p:cNvGrpSpPr>
            <a:grpSpLocks/>
          </p:cNvGrpSpPr>
          <p:nvPr/>
        </p:nvGrpSpPr>
        <p:grpSpPr bwMode="auto">
          <a:xfrm>
            <a:off x="7929586" y="3000372"/>
            <a:ext cx="928694" cy="707886"/>
            <a:chOff x="5643564" y="500042"/>
            <a:chExt cx="928699" cy="707747"/>
          </a:xfrm>
        </p:grpSpPr>
        <p:sp>
          <p:nvSpPr>
            <p:cNvPr id="7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22"/>
          <p:cNvGrpSpPr>
            <a:grpSpLocks/>
          </p:cNvGrpSpPr>
          <p:nvPr/>
        </p:nvGrpSpPr>
        <p:grpSpPr bwMode="auto">
          <a:xfrm>
            <a:off x="8001024" y="1071546"/>
            <a:ext cx="790581" cy="707886"/>
            <a:chOff x="5643570" y="500042"/>
            <a:chExt cx="790586" cy="707747"/>
          </a:xfrm>
        </p:grpSpPr>
        <p:sp>
          <p:nvSpPr>
            <p:cNvPr id="7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2069390" y="1000108"/>
            <a:ext cx="5286412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мальчика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Земле и его вес в равновесии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0430" y="3857628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….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42910" y="5000636"/>
            <a:ext cx="5351658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площадь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опоры мальчика составляет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соответствует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500858" y="6429420"/>
            <a:ext cx="264314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Дз-2, стр.19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2143108" y="1714488"/>
            <a:ext cx="1125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Р=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2910920" y="1643050"/>
            <a:ext cx="1457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3982490" y="1730976"/>
            <a:ext cx="1385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48кг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5201496" y="1730976"/>
            <a:ext cx="215658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-32" y="3000372"/>
            <a:ext cx="735811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– это сила действующая на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429256" y="2292486"/>
            <a:ext cx="15716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=470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80506" y="3643314"/>
            <a:ext cx="1643074" cy="9286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5" grpId="0" animBg="1"/>
      <p:bldP spid="79" grpId="0" animBg="1"/>
      <p:bldP spid="80" grpId="0"/>
      <p:bldP spid="81" grpId="0" animBg="1"/>
      <p:bldP spid="82" grpId="0"/>
      <p:bldP spid="59" grpId="0"/>
      <p:bldP spid="60" grpId="0"/>
      <p:bldP spid="61" grpId="0"/>
      <p:bldP spid="62" grpId="0" animBg="1"/>
      <p:bldP spid="64" grpId="0" animBg="1"/>
      <p:bldP spid="63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643042" y="1857364"/>
            <a:ext cx="561662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Вес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покое равен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силе тяжести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-32" y="3643314"/>
            <a:ext cx="7858180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Давление – это сила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0" y="-24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танка массой 60т на землю, если площадь гусеницы равна 1,5 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1474761"/>
            <a:ext cx="178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= 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,5м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2860" y="2428868"/>
            <a:ext cx="127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500306"/>
            <a:ext cx="1571604" cy="1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/>
          <p:nvPr/>
        </p:nvSpPr>
        <p:spPr>
          <a:xfrm>
            <a:off x="1666200" y="913139"/>
            <a:ext cx="183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60 000 кг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давление танка массой 60т на землю  составит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 кПа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bse.sci-lib.com/pictures/20/01/20564267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83018" y="1628800"/>
            <a:ext cx="2143140" cy="1221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11024" y="2774129"/>
            <a:ext cx="28575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251721" y="3392491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7858148" y="3506932"/>
            <a:ext cx="714380" cy="707886"/>
            <a:chOff x="5643570" y="500042"/>
            <a:chExt cx="790586" cy="747502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4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991726" y="2143115"/>
            <a:ext cx="128588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072198" y="6429396"/>
            <a:ext cx="307180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ДЗ-2 ,стр.19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403053" y="2772190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7419801" y="165973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035794" y="2924944"/>
            <a:ext cx="928694" cy="707886"/>
            <a:chOff x="5643564" y="500042"/>
            <a:chExt cx="928699" cy="707747"/>
          </a:xfrm>
        </p:grpSpPr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8262456" y="1036157"/>
            <a:ext cx="790581" cy="707886"/>
            <a:chOff x="5643570" y="500042"/>
            <a:chExt cx="790586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1695670" y="2299519"/>
            <a:ext cx="136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 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2762146" y="2252162"/>
            <a:ext cx="1525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071934" y="2348880"/>
            <a:ext cx="1930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60000кг</a:t>
            </a:r>
            <a:r>
              <a:rPr lang="ru-RU" sz="3600" b="1" cap="all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940152" y="2348880"/>
            <a:ext cx="155363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83968" y="2924944"/>
            <a:ext cx="24311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36"/>
          <p:cNvGrpSpPr/>
          <p:nvPr/>
        </p:nvGrpSpPr>
        <p:grpSpPr>
          <a:xfrm>
            <a:off x="611560" y="4524503"/>
            <a:ext cx="1512168" cy="1136745"/>
            <a:chOff x="3278724" y="1785926"/>
            <a:chExt cx="1452900" cy="1136745"/>
          </a:xfrm>
        </p:grpSpPr>
        <p:grpSp>
          <p:nvGrpSpPr>
            <p:cNvPr id="15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835696" y="4725144"/>
            <a:ext cx="504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2327492" y="4345329"/>
            <a:ext cx="24577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 flipV="1">
            <a:off x="2660772" y="5124737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795772" y="5229200"/>
            <a:ext cx="16322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07846" y="4749854"/>
            <a:ext cx="308057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" grpId="0" animBg="1"/>
      <p:bldP spid="5" grpId="0"/>
      <p:bldP spid="6" grpId="0"/>
      <p:bldP spid="8" grpId="0"/>
      <p:bldP spid="11" grpId="0" animBg="1"/>
      <p:bldP spid="13" grpId="0" animBg="1"/>
      <p:bldP spid="30" grpId="0"/>
      <p:bldP spid="31" grpId="0"/>
      <p:bldP spid="32" grpId="0"/>
      <p:bldP spid="33" grpId="0" animBg="1"/>
      <p:bldP spid="34" grpId="0" animBg="1"/>
      <p:bldP spid="43" grpId="0"/>
      <p:bldP spid="44" grpId="0"/>
      <p:bldP spid="46" grpId="0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t="3995" b="93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57950" y="785794"/>
            <a:ext cx="2786050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9-5, ДЗ-2Стр.19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96752"/>
            <a:ext cx="439248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80428" y="5109894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30000Па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0,009 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9876" y="5085184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=540Н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578078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 как и вес спортсмена около 540Н, а его масса, т.е. инертность 54кг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18906 -0.0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458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кругленный прямоугольник 96"/>
          <p:cNvSpPr/>
          <p:nvPr/>
        </p:nvSpPr>
        <p:spPr>
          <a:xfrm>
            <a:off x="3857620" y="2571744"/>
            <a:ext cx="4429156" cy="785818"/>
          </a:xfrm>
          <a:prstGeom prst="roundRect">
            <a:avLst/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429256" y="1214422"/>
            <a:ext cx="2786082" cy="785818"/>
          </a:xfrm>
          <a:prstGeom prst="roundRect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857224" y="1142984"/>
            <a:ext cx="2286016" cy="785818"/>
          </a:xfrm>
          <a:prstGeom prst="roundRect">
            <a:avLst/>
          </a:prstGeom>
          <a:solidFill>
            <a:srgbClr val="7030A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51060" y="784328"/>
            <a:ext cx="85928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60015" y="784328"/>
            <a:ext cx="10736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58490" y="816288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817009" y="571480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6109898" y="571480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6825584" y="597199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5829094" y="3849837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5818889" y="3895546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5847804" y="3970343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7048580" y="4145765"/>
            <a:ext cx="37079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1538" y="379801"/>
            <a:ext cx="571504" cy="461665"/>
            <a:chOff x="4000496" y="2000241"/>
            <a:chExt cx="642942" cy="472386"/>
          </a:xfrm>
        </p:grpSpPr>
        <p:sp>
          <p:nvSpPr>
            <p:cNvPr id="39" name="TextBox 38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0"/>
          <p:cNvGrpSpPr/>
          <p:nvPr/>
        </p:nvGrpSpPr>
        <p:grpSpPr>
          <a:xfrm>
            <a:off x="1928794" y="388698"/>
            <a:ext cx="571504" cy="461665"/>
            <a:chOff x="4000496" y="2000241"/>
            <a:chExt cx="642942" cy="472386"/>
          </a:xfrm>
        </p:grpSpPr>
        <p:sp>
          <p:nvSpPr>
            <p:cNvPr id="42" name="TextBox 41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220FB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43"/>
          <p:cNvGrpSpPr/>
          <p:nvPr/>
        </p:nvGrpSpPr>
        <p:grpSpPr>
          <a:xfrm>
            <a:off x="971599" y="1196752"/>
            <a:ext cx="2357454" cy="584775"/>
            <a:chOff x="4012206" y="2000237"/>
            <a:chExt cx="642942" cy="1314724"/>
          </a:xfrm>
        </p:grpSpPr>
        <p:sp>
          <p:nvSpPr>
            <p:cNvPr id="45" name="TextBox 44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>
            <a:off x="1773152" y="1218795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540868" y="1221993"/>
            <a:ext cx="388058" cy="23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1"/>
          <p:cNvGrpSpPr/>
          <p:nvPr/>
        </p:nvGrpSpPr>
        <p:grpSpPr>
          <a:xfrm>
            <a:off x="2500298" y="2110079"/>
            <a:ext cx="571504" cy="461665"/>
            <a:chOff x="4000496" y="2000241"/>
            <a:chExt cx="642942" cy="472386"/>
          </a:xfrm>
        </p:grpSpPr>
        <p:sp>
          <p:nvSpPr>
            <p:cNvPr id="53" name="TextBox 52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3"/>
          <p:cNvGrpSpPr/>
          <p:nvPr/>
        </p:nvGrpSpPr>
        <p:grpSpPr>
          <a:xfrm>
            <a:off x="5715008" y="1322237"/>
            <a:ext cx="2478900" cy="584775"/>
            <a:chOff x="6236504" y="2201283"/>
            <a:chExt cx="2478900" cy="584775"/>
          </a:xfrm>
        </p:grpSpPr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7171064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8086110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36504" y="2201283"/>
              <a:ext cx="2478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6286512" y="2235913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74"/>
          <p:cNvGrpSpPr/>
          <p:nvPr/>
        </p:nvGrpSpPr>
        <p:grpSpPr>
          <a:xfrm>
            <a:off x="8072462" y="142852"/>
            <a:ext cx="714380" cy="584775"/>
            <a:chOff x="6858016" y="3000372"/>
            <a:chExt cx="714380" cy="584775"/>
          </a:xfrm>
        </p:grpSpPr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0"/>
          <p:cNvGrpSpPr/>
          <p:nvPr/>
        </p:nvGrpSpPr>
        <p:grpSpPr>
          <a:xfrm>
            <a:off x="5214942" y="285728"/>
            <a:ext cx="857256" cy="584775"/>
            <a:chOff x="6215074" y="3571876"/>
            <a:chExt cx="857256" cy="584775"/>
          </a:xfrm>
        </p:grpSpPr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72"/>
          <p:cNvGrpSpPr/>
          <p:nvPr/>
        </p:nvGrpSpPr>
        <p:grpSpPr>
          <a:xfrm>
            <a:off x="7500958" y="714356"/>
            <a:ext cx="642942" cy="584775"/>
            <a:chOff x="6215074" y="4357694"/>
            <a:chExt cx="642942" cy="584775"/>
          </a:xfrm>
        </p:grpSpPr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000496" y="845733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действующая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87"/>
          <p:cNvGrpSpPr/>
          <p:nvPr/>
        </p:nvGrpSpPr>
        <p:grpSpPr>
          <a:xfrm>
            <a:off x="4000496" y="2571744"/>
            <a:ext cx="4429156" cy="769441"/>
            <a:chOff x="928662" y="5214950"/>
            <a:chExt cx="4429156" cy="769441"/>
          </a:xfrm>
        </p:grpSpPr>
        <p:grpSp>
          <p:nvGrpSpPr>
            <p:cNvPr id="11" name="Группа 76"/>
            <p:cNvGrpSpPr/>
            <p:nvPr/>
          </p:nvGrpSpPr>
          <p:grpSpPr>
            <a:xfrm>
              <a:off x="1071538" y="5375528"/>
              <a:ext cx="2554559" cy="36431"/>
              <a:chOff x="6286512" y="2235913"/>
              <a:chExt cx="2554559" cy="36431"/>
            </a:xfrm>
          </p:grpSpPr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>
                <a:off x="7266600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>
                <a:off x="8440958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20"/>
              <p:cNvSpPr>
                <a:spLocks noChangeShapeType="1"/>
              </p:cNvSpPr>
              <p:nvPr/>
            </p:nvSpPr>
            <p:spPr bwMode="auto">
              <a:xfrm>
                <a:off x="6286512" y="223591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" name="Прямоугольник 81"/>
            <p:cNvSpPr/>
            <p:nvPr/>
          </p:nvSpPr>
          <p:spPr>
            <a:xfrm>
              <a:off x="928662" y="5214950"/>
              <a:ext cx="44291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отн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берега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929454" y="3941129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86"/>
          <p:cNvGrpSpPr/>
          <p:nvPr/>
        </p:nvGrpSpPr>
        <p:grpSpPr>
          <a:xfrm>
            <a:off x="6881954" y="3214686"/>
            <a:ext cx="857256" cy="707886"/>
            <a:chOff x="5143504" y="3357562"/>
            <a:chExt cx="857256" cy="707886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85"/>
          <p:cNvGrpSpPr/>
          <p:nvPr/>
        </p:nvGrpSpPr>
        <p:grpSpPr>
          <a:xfrm>
            <a:off x="4953128" y="3643314"/>
            <a:ext cx="1071570" cy="707886"/>
            <a:chOff x="2428860" y="4207664"/>
            <a:chExt cx="1071570" cy="707886"/>
          </a:xfrm>
        </p:grpSpPr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428860" y="4207664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2910" y="5967731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14580" y="630079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8286" y="5487699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28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58" y="257174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3км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5км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185736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50Н-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4286256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406" y="34343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71768" y="-24"/>
            <a:ext cx="271461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ПРЗ№ 3, стр.13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1536E-6 L 5.55556E-7 0.191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13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7086E-6 L 0.66285 0.02891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6" grpId="0" animBg="1"/>
      <p:bldP spid="95" grpId="0" animBg="1"/>
      <p:bldP spid="3077" grpId="0" animBg="1"/>
      <p:bldP spid="3078" grpId="0" animBg="1"/>
      <p:bldP spid="3079" grpId="0" animBg="1"/>
      <p:bldP spid="3079" grpId="1" animBg="1"/>
      <p:bldP spid="3079" grpId="2" animBg="1"/>
      <p:bldP spid="3089" grpId="0" animBg="1"/>
      <p:bldP spid="3090" grpId="0" animBg="1"/>
      <p:bldP spid="3090" grpId="1" animBg="1"/>
      <p:bldP spid="3091" grpId="0" animBg="1"/>
      <p:bldP spid="3091" grpId="1" animBg="1"/>
      <p:bldP spid="3098" grpId="0" animBg="1"/>
      <p:bldP spid="3099" grpId="0" animBg="1"/>
      <p:bldP spid="3100" grpId="0" animBg="1"/>
      <p:bldP spid="3100" grpId="1" animBg="1"/>
      <p:bldP spid="3100" grpId="2" animBg="1"/>
      <p:bldP spid="3106" grpId="0" animBg="1"/>
      <p:bldP spid="76" grpId="0"/>
      <p:bldP spid="83" grpId="0"/>
      <p:bldP spid="89" grpId="0"/>
      <p:bldP spid="89" grpId="1"/>
      <p:bldP spid="90" grpId="0"/>
      <p:bldP spid="90" grpId="1"/>
      <p:bldP spid="91" grpId="0"/>
      <p:bldP spid="58" grpId="0"/>
      <p:bldP spid="74" grpId="0"/>
      <p:bldP spid="74" grpId="1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64" y="6115565"/>
            <a:ext cx="608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СР-2,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11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0153" y="1214422"/>
            <a:ext cx="7562455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самостоятельной</a:t>
            </a:r>
          </a:p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работе №2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4286256"/>
            <a:ext cx="2428892" cy="50006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800805" y="3835852"/>
            <a:ext cx="5484727" cy="57860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2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32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В1 №1.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весит кирпич, если его длина 20 см, ширина 10 см, высота 5 см?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7" y="1159361"/>
            <a:ext cx="114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1071546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71470" y="1142984"/>
            <a:ext cx="5286412" cy="1000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объём кирпича из законов геометрии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428868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26" y="235743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46" y="2357430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1643050"/>
            <a:ext cx="2714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071678"/>
            <a:ext cx="5786446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кирпича зная его плотность  2,1г/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8612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3214686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2,1г/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3286124"/>
            <a:ext cx="385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4000504"/>
            <a:ext cx="7000892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кирпича на Земле и его вес в равновесии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1406" y="4955457"/>
            <a:ext cx="157163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643438" y="4929198"/>
            <a:ext cx="250033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20,58Н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7000892" y="5073791"/>
            <a:ext cx="1727906" cy="1270009"/>
            <a:chOff x="7200" y="7056"/>
            <a:chExt cx="1296" cy="720"/>
          </a:xfrm>
        </p:grpSpPr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7361" y="7460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215206" y="6211693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569925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456239" y="4863570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2"/>
          <p:cNvGrpSpPr>
            <a:grpSpLocks/>
          </p:cNvGrpSpPr>
          <p:nvPr/>
        </p:nvGrpSpPr>
        <p:grpSpPr bwMode="auto">
          <a:xfrm>
            <a:off x="7311914" y="4078436"/>
            <a:ext cx="576266" cy="707886"/>
            <a:chOff x="5995956" y="500042"/>
            <a:chExt cx="576270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22"/>
          <p:cNvGrpSpPr>
            <a:grpSpLocks/>
          </p:cNvGrpSpPr>
          <p:nvPr/>
        </p:nvGrpSpPr>
        <p:grpSpPr bwMode="auto">
          <a:xfrm>
            <a:off x="7786710" y="5929330"/>
            <a:ext cx="928694" cy="707886"/>
            <a:chOff x="5643564" y="500042"/>
            <a:chExt cx="928699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984993" y="720118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643578"/>
            <a:ext cx="7143768" cy="71435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данный кирпич весит почти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20,9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357290" y="4955457"/>
            <a:ext cx="335758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2,1кг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286520"/>
            <a:ext cx="3143240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Ср2, 1-1, стр.11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072430" y="4143380"/>
            <a:ext cx="92872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20,6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072462" y="5555392"/>
            <a:ext cx="1055772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20,6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25" grpId="0"/>
      <p:bldP spid="26" grpId="0"/>
      <p:bldP spid="34" grpId="0" animBg="1"/>
      <p:bldP spid="35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1- 2.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Вычислить давление, производимое лыжником массой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 кг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снег. Длина каждой лыжи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1,8 м,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ширина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см.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929454" y="2495529"/>
            <a:ext cx="1727906" cy="1270009"/>
            <a:chOff x="7200" y="7056"/>
            <a:chExt cx="1296" cy="720"/>
          </a:xfrm>
        </p:grpSpPr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05651" y="331378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139138" y="1500174"/>
            <a:ext cx="576266" cy="707886"/>
            <a:chOff x="5995956" y="500042"/>
            <a:chExt cx="576270" cy="707747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7858148" y="2786058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71570" y="928670"/>
            <a:ext cx="8072430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лыжника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Земле и его вес в равновесии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142976" y="1785926"/>
            <a:ext cx="364333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20"/>
          <p:cNvGrpSpPr/>
          <p:nvPr/>
        </p:nvGrpSpPr>
        <p:grpSpPr>
          <a:xfrm>
            <a:off x="142844" y="4578271"/>
            <a:ext cx="1452900" cy="1136745"/>
            <a:chOff x="3278724" y="1785926"/>
            <a:chExt cx="1452900" cy="1136745"/>
          </a:xfrm>
        </p:grpSpPr>
        <p:grpSp>
          <p:nvGrpSpPr>
            <p:cNvPr id="21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Прямая соединительная линия 2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6"/>
          <p:cNvGrpSpPr/>
          <p:nvPr/>
        </p:nvGrpSpPr>
        <p:grpSpPr>
          <a:xfrm>
            <a:off x="1270086" y="4636438"/>
            <a:ext cx="1087336" cy="1013403"/>
            <a:chOff x="5603664" y="1844093"/>
            <a:chExt cx="1087336" cy="1013403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Группа 42"/>
            <p:cNvGrpSpPr/>
            <p:nvPr/>
          </p:nvGrpSpPr>
          <p:grpSpPr>
            <a:xfrm>
              <a:off x="5892061" y="1844093"/>
              <a:ext cx="798939" cy="1013403"/>
              <a:chOff x="5892061" y="1844093"/>
              <a:chExt cx="798939" cy="1013403"/>
            </a:xfrm>
          </p:grpSpPr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69024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Группа 32"/>
          <p:cNvGrpSpPr/>
          <p:nvPr/>
        </p:nvGrpSpPr>
        <p:grpSpPr>
          <a:xfrm>
            <a:off x="2167248" y="4649709"/>
            <a:ext cx="1214446" cy="1026674"/>
            <a:chOff x="6786578" y="1701217"/>
            <a:chExt cx="1214446" cy="1026674"/>
          </a:xfrm>
        </p:grpSpPr>
        <p:grpSp>
          <p:nvGrpSpPr>
            <p:cNvPr id="33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</p:grpSpPr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1438" y="3987233"/>
            <a:ext cx="9072562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численно равно силе, действующей на 1м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9"/>
          <p:cNvGrpSpPr/>
          <p:nvPr/>
        </p:nvGrpSpPr>
        <p:grpSpPr>
          <a:xfrm>
            <a:off x="3357554" y="4649709"/>
            <a:ext cx="1484432" cy="1013403"/>
            <a:chOff x="6786578" y="1701217"/>
            <a:chExt cx="1484432" cy="1013403"/>
          </a:xfrm>
        </p:grpSpPr>
        <p:grpSp>
          <p:nvGrpSpPr>
            <p:cNvPr id="40" name="Группа 47"/>
            <p:cNvGrpSpPr/>
            <p:nvPr/>
          </p:nvGrpSpPr>
          <p:grpSpPr>
            <a:xfrm>
              <a:off x="7000892" y="1701217"/>
              <a:ext cx="1270118" cy="1013403"/>
              <a:chOff x="6874926" y="1701217"/>
              <a:chExt cx="1270118" cy="1013403"/>
            </a:xfrm>
          </p:grpSpPr>
          <p:sp>
            <p:nvSpPr>
              <p:cNvPr id="43" name="TextBox 10"/>
              <p:cNvSpPr txBox="1">
                <a:spLocks noChangeArrowheads="1"/>
              </p:cNvSpPr>
              <p:nvPr/>
            </p:nvSpPr>
            <p:spPr bwMode="auto">
              <a:xfrm>
                <a:off x="6874926" y="1701217"/>
                <a:ext cx="12144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706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15"/>
              <p:cNvSpPr txBox="1">
                <a:spLocks noChangeArrowheads="1"/>
              </p:cNvSpPr>
              <p:nvPr/>
            </p:nvSpPr>
            <p:spPr bwMode="auto">
              <a:xfrm>
                <a:off x="6930598" y="2129845"/>
                <a:ext cx="12144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0,36м</a:t>
                </a:r>
                <a:r>
                  <a:rPr lang="ru-RU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86314" y="4792585"/>
            <a:ext cx="7143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5286380" y="4792585"/>
            <a:ext cx="192882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1960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5572140"/>
            <a:ext cx="9144000" cy="71435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лыжника на снег около 2к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7377409" y="2306571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6286520"/>
            <a:ext cx="3714744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Ср2, 1-2, стр.11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4357686" y="1571612"/>
            <a:ext cx="1857388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706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2357430"/>
            <a:ext cx="6929454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найти площадь, надо длину умножить на ширину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1190274" y="3296993"/>
            <a:ext cx="164307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0" y="1785926"/>
            <a:ext cx="128588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2571736" y="3272853"/>
            <a:ext cx="271464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1,8м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5072066" y="3221180"/>
            <a:ext cx="1643074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22"/>
          <p:cNvGrpSpPr>
            <a:grpSpLocks/>
          </p:cNvGrpSpPr>
          <p:nvPr/>
        </p:nvGrpSpPr>
        <p:grpSpPr bwMode="auto">
          <a:xfrm>
            <a:off x="7210444" y="1649544"/>
            <a:ext cx="576266" cy="707886"/>
            <a:chOff x="5995956" y="500042"/>
            <a:chExt cx="576270" cy="707747"/>
          </a:xfrm>
        </p:grpSpPr>
        <p:sp>
          <p:nvSpPr>
            <p:cNvPr id="58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8001024" y="1571612"/>
            <a:ext cx="1357322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7897040" y="3381702"/>
            <a:ext cx="1357322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0" grpId="0" animBg="1"/>
      <p:bldP spid="39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19" grpId="0" animBg="1"/>
      <p:bldP spid="55" grpId="0" animBg="1"/>
      <p:bldP spid="56" grpId="0" animBg="1"/>
      <p:bldP spid="60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0"/>
          <p:cNvSpPr txBox="1">
            <a:spLocks noChangeArrowheads="1"/>
          </p:cNvSpPr>
          <p:nvPr/>
        </p:nvSpPr>
        <p:spPr bwMode="auto">
          <a:xfrm>
            <a:off x="8143900" y="2000240"/>
            <a:ext cx="1071538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238к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2-1.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Какое давление оказывает на грунт мраморная колонна высотой 6м, если площадь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 основания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 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286644" y="2516181"/>
            <a:ext cx="1727906" cy="1270009"/>
            <a:chOff x="7200" y="7056"/>
            <a:chExt cx="1296" cy="720"/>
          </a:xfrm>
        </p:grpSpPr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500958" y="335756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139138" y="1500174"/>
            <a:ext cx="576266" cy="707886"/>
            <a:chOff x="5995956" y="500042"/>
            <a:chExt cx="576270" cy="707747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8215338" y="3177657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14422"/>
            <a:ext cx="9144000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массу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колонны,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зная плотность мрамора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38" y="3286124"/>
            <a:ext cx="5715008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численно равно силе, действующей на 1м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9"/>
          <p:cNvGrpSpPr/>
          <p:nvPr/>
        </p:nvGrpSpPr>
        <p:grpSpPr>
          <a:xfrm>
            <a:off x="5143504" y="4272985"/>
            <a:ext cx="2000264" cy="951848"/>
            <a:chOff x="6786578" y="1701217"/>
            <a:chExt cx="2000264" cy="951848"/>
          </a:xfrm>
        </p:grpSpPr>
        <p:grpSp>
          <p:nvGrpSpPr>
            <p:cNvPr id="34" name="Группа 47"/>
            <p:cNvGrpSpPr/>
            <p:nvPr/>
          </p:nvGrpSpPr>
          <p:grpSpPr>
            <a:xfrm>
              <a:off x="7000892" y="1701217"/>
              <a:ext cx="1785950" cy="951848"/>
              <a:chOff x="6874926" y="1701217"/>
              <a:chExt cx="1785950" cy="951848"/>
            </a:xfrm>
          </p:grpSpPr>
          <p:sp>
            <p:nvSpPr>
              <p:cNvPr id="43" name="TextBox 10"/>
              <p:cNvSpPr txBox="1">
                <a:spLocks noChangeArrowheads="1"/>
              </p:cNvSpPr>
              <p:nvPr/>
            </p:nvSpPr>
            <p:spPr bwMode="auto">
              <a:xfrm>
                <a:off x="6874926" y="1701217"/>
                <a:ext cx="17859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238,1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кН</a:t>
                </a:r>
                <a:endParaRPr lang="ru-RU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15"/>
              <p:cNvSpPr txBox="1">
                <a:spLocks noChangeArrowheads="1"/>
              </p:cNvSpPr>
              <p:nvPr/>
            </p:nvSpPr>
            <p:spPr bwMode="auto">
              <a:xfrm>
                <a:off x="6930598" y="2129845"/>
                <a:ext cx="12144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1,5м</a:t>
                </a:r>
                <a:r>
                  <a:rPr lang="ru-RU" sz="24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6786578" y="4425743"/>
            <a:ext cx="71438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215174" y="4415861"/>
            <a:ext cx="185742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158,8к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5786454"/>
            <a:ext cx="5143504" cy="10715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колонны на основание около 160к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00760" y="6286520"/>
            <a:ext cx="3143240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Ср2, 2-1, стр.13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0" y="2282603"/>
            <a:ext cx="757239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колонны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Земле и её вес в равновесии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0" y="1772655"/>
            <a:ext cx="200023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l-G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10"/>
          <p:cNvSpPr txBox="1">
            <a:spLocks noChangeArrowheads="1"/>
          </p:cNvSpPr>
          <p:nvPr/>
        </p:nvSpPr>
        <p:spPr bwMode="auto">
          <a:xfrm>
            <a:off x="1714480" y="1741124"/>
            <a:ext cx="300039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4643438" y="1714488"/>
            <a:ext cx="1143008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24,3т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794424" y="2750155"/>
            <a:ext cx="364333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24300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1785950" y="2711231"/>
            <a:ext cx="114297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6072198" y="2751137"/>
            <a:ext cx="1714512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238,1к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0"/>
          <p:cNvGrpSpPr/>
          <p:nvPr/>
        </p:nvGrpSpPr>
        <p:grpSpPr>
          <a:xfrm>
            <a:off x="3286116" y="3506701"/>
            <a:ext cx="1452900" cy="1136745"/>
            <a:chOff x="3278724" y="1785926"/>
            <a:chExt cx="1452900" cy="1136745"/>
          </a:xfrm>
        </p:grpSpPr>
        <p:grpSp>
          <p:nvGrpSpPr>
            <p:cNvPr id="15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Прямая соединительная линия 2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32"/>
          <p:cNvGrpSpPr/>
          <p:nvPr/>
        </p:nvGrpSpPr>
        <p:grpSpPr>
          <a:xfrm>
            <a:off x="5429256" y="3500438"/>
            <a:ext cx="1214446" cy="1026674"/>
            <a:chOff x="6786578" y="1701217"/>
            <a:chExt cx="1214446" cy="1026674"/>
          </a:xfrm>
        </p:grpSpPr>
        <p:grpSp>
          <p:nvGrpSpPr>
            <p:cNvPr id="29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</p:grpSpPr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6"/>
          <p:cNvGrpSpPr/>
          <p:nvPr/>
        </p:nvGrpSpPr>
        <p:grpSpPr>
          <a:xfrm>
            <a:off x="4413358" y="3500438"/>
            <a:ext cx="1087336" cy="1013403"/>
            <a:chOff x="5603664" y="1844093"/>
            <a:chExt cx="1087336" cy="1013403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Группа 42"/>
            <p:cNvGrpSpPr/>
            <p:nvPr/>
          </p:nvGrpSpPr>
          <p:grpSpPr>
            <a:xfrm>
              <a:off x="5892061" y="1844093"/>
              <a:ext cx="798939" cy="1013403"/>
              <a:chOff x="5892061" y="1844093"/>
              <a:chExt cx="798939" cy="1013403"/>
            </a:xfrm>
          </p:grpSpPr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69024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Прямая со стрелкой 48"/>
          <p:cNvCxnSpPr/>
          <p:nvPr/>
        </p:nvCxnSpPr>
        <p:spPr>
          <a:xfrm rot="5400000">
            <a:off x="7734599" y="2306571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0" y="4753285"/>
            <a:ext cx="4857752" cy="46166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сразу…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 равно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71470" y="5202480"/>
            <a:ext cx="933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368" y="5150006"/>
            <a:ext cx="144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10"/>
          <p:cNvSpPr txBox="1">
            <a:spLocks noChangeArrowheads="1"/>
          </p:cNvSpPr>
          <p:nvPr/>
        </p:nvSpPr>
        <p:spPr bwMode="auto">
          <a:xfrm>
            <a:off x="1785918" y="5214950"/>
            <a:ext cx="4714908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6м=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10"/>
          <p:cNvSpPr txBox="1">
            <a:spLocks noChangeArrowheads="1"/>
          </p:cNvSpPr>
          <p:nvPr/>
        </p:nvSpPr>
        <p:spPr bwMode="auto">
          <a:xfrm>
            <a:off x="5929322" y="5214950"/>
            <a:ext cx="185742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158,8к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10"/>
          <p:cNvSpPr txBox="1">
            <a:spLocks noChangeArrowheads="1"/>
          </p:cNvSpPr>
          <p:nvPr/>
        </p:nvSpPr>
        <p:spPr bwMode="auto">
          <a:xfrm>
            <a:off x="7929586" y="3786190"/>
            <a:ext cx="1428792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238к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500042"/>
            <a:ext cx="1158455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9248" y="500042"/>
            <a:ext cx="138242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S·h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0" y="0"/>
            <a:ext cx="8286776" cy="4286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объём кирпича из законов геометрии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00232" y="500042"/>
            <a:ext cx="335758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 м</a:t>
            </a:r>
            <a:r>
              <a:rPr lang="ru-RU" sz="36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6м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9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3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3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3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1" grpId="0"/>
      <p:bldP spid="18" grpId="0" animBg="1"/>
      <p:bldP spid="39" grpId="0" animBg="1"/>
      <p:bldP spid="46" grpId="0" animBg="1"/>
      <p:bldP spid="47" grpId="0" animBg="1"/>
      <p:bldP spid="48" grpId="0" animBg="1"/>
      <p:bldP spid="60" grpId="0" animBg="1"/>
      <p:bldP spid="61" grpId="0" animBg="1"/>
      <p:bldP spid="63" grpId="0" animBg="1"/>
      <p:bldP spid="64" grpId="0" animBg="1"/>
      <p:bldP spid="20" grpId="0" animBg="1"/>
      <p:bldP spid="19" grpId="0" animBg="1"/>
      <p:bldP spid="52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3-2. Лед на реке выдерживает давление не более 70 Па. Может ли по этому льду пройти трактор весом 5,2 т, если площадь его гусеницы 1,4м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285860"/>
            <a:ext cx="2286016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70кПа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=52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1,4м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se.sci-lib.com/pictures/20/01/20564267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83018" y="1628800"/>
            <a:ext cx="2143140" cy="12215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11024" y="2774129"/>
            <a:ext cx="28575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251721" y="3392491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858148" y="3506932"/>
            <a:ext cx="714380" cy="707886"/>
            <a:chOff x="5643570" y="500042"/>
            <a:chExt cx="790586" cy="747502"/>
          </a:xfrm>
        </p:grpSpPr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4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>
            <a:off x="7403053" y="2772190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419801" y="165973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8035794" y="2924944"/>
            <a:ext cx="928694" cy="707886"/>
            <a:chOff x="5643564" y="500042"/>
            <a:chExt cx="928699" cy="707747"/>
          </a:xfrm>
        </p:grpSpPr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8262456" y="1036157"/>
            <a:ext cx="790581" cy="707886"/>
            <a:chOff x="5643570" y="500042"/>
            <a:chExt cx="790586" cy="707747"/>
          </a:xfrm>
        </p:grpSpPr>
        <p:sp>
          <p:nvSpPr>
            <p:cNvPr id="1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357422" y="1285860"/>
            <a:ext cx="4643470" cy="85725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трактора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Земле и его вес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3341788" y="2189516"/>
            <a:ext cx="394485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5200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5857884" y="2786058"/>
            <a:ext cx="1928826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50960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198812" y="2189516"/>
            <a:ext cx="123018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20"/>
          <p:cNvGrpSpPr/>
          <p:nvPr/>
        </p:nvGrpSpPr>
        <p:grpSpPr>
          <a:xfrm>
            <a:off x="142844" y="4214818"/>
            <a:ext cx="1452900" cy="1136745"/>
            <a:chOff x="3278724" y="1785926"/>
            <a:chExt cx="1452900" cy="1136745"/>
          </a:xfrm>
        </p:grpSpPr>
        <p:grpSp>
          <p:nvGrpSpPr>
            <p:cNvPr id="24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6"/>
          <p:cNvGrpSpPr/>
          <p:nvPr/>
        </p:nvGrpSpPr>
        <p:grpSpPr>
          <a:xfrm>
            <a:off x="1270086" y="4272985"/>
            <a:ext cx="1087336" cy="1013403"/>
            <a:chOff x="5603664" y="1844093"/>
            <a:chExt cx="1087336" cy="1013403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Группа 42"/>
            <p:cNvGrpSpPr/>
            <p:nvPr/>
          </p:nvGrpSpPr>
          <p:grpSpPr>
            <a:xfrm>
              <a:off x="5892061" y="1844093"/>
              <a:ext cx="798939" cy="1013403"/>
              <a:chOff x="5892061" y="1844093"/>
              <a:chExt cx="798939" cy="1013403"/>
            </a:xfrm>
          </p:grpSpPr>
          <p:sp>
            <p:nvSpPr>
              <p:cNvPr id="33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69024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Группа 32"/>
          <p:cNvGrpSpPr/>
          <p:nvPr/>
        </p:nvGrpSpPr>
        <p:grpSpPr>
          <a:xfrm>
            <a:off x="2167248" y="4286256"/>
            <a:ext cx="1214446" cy="1026674"/>
            <a:chOff x="6786578" y="1701217"/>
            <a:chExt cx="1214446" cy="1026674"/>
          </a:xfrm>
        </p:grpSpPr>
        <p:grpSp>
          <p:nvGrpSpPr>
            <p:cNvPr id="36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</p:grpSpPr>
          <p:sp>
            <p:nvSpPr>
              <p:cNvPr id="39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0" y="3199155"/>
            <a:ext cx="5786446" cy="1015663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численно равно силе, действующей на 1м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9"/>
          <p:cNvGrpSpPr/>
          <p:nvPr/>
        </p:nvGrpSpPr>
        <p:grpSpPr>
          <a:xfrm>
            <a:off x="3357554" y="4286256"/>
            <a:ext cx="2000264" cy="1013403"/>
            <a:chOff x="6786578" y="1701217"/>
            <a:chExt cx="2000264" cy="1013403"/>
          </a:xfrm>
        </p:grpSpPr>
        <p:grpSp>
          <p:nvGrpSpPr>
            <p:cNvPr id="43" name="Группа 47"/>
            <p:cNvGrpSpPr/>
            <p:nvPr/>
          </p:nvGrpSpPr>
          <p:grpSpPr>
            <a:xfrm>
              <a:off x="7000892" y="1701217"/>
              <a:ext cx="1785950" cy="1013403"/>
              <a:chOff x="6874926" y="1701217"/>
              <a:chExt cx="1785950" cy="1013403"/>
            </a:xfrm>
          </p:grpSpPr>
          <p:sp>
            <p:nvSpPr>
              <p:cNvPr id="46" name="TextBox 10"/>
              <p:cNvSpPr txBox="1">
                <a:spLocks noChangeArrowheads="1"/>
              </p:cNvSpPr>
              <p:nvPr/>
            </p:nvSpPr>
            <p:spPr bwMode="auto">
              <a:xfrm>
                <a:off x="6874926" y="1701217"/>
                <a:ext cx="178595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50960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/>
              <p:cNvSpPr txBox="1">
                <a:spLocks noChangeArrowheads="1"/>
              </p:cNvSpPr>
              <p:nvPr/>
            </p:nvSpPr>
            <p:spPr bwMode="auto">
              <a:xfrm>
                <a:off x="6930598" y="2129845"/>
                <a:ext cx="12144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2,8м</a:t>
                </a:r>
                <a:r>
                  <a:rPr lang="ru-RU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5214942" y="4429132"/>
            <a:ext cx="7143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5715008" y="4429132"/>
            <a:ext cx="221457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18200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5799725"/>
            <a:ext cx="9144000" cy="105829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трактора на лёд около 18к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Па, а значит трактор не утонет!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6273225"/>
            <a:ext cx="3714744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Ср2, 3-2,   стр.15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1285860"/>
            <a:ext cx="2285984" cy="6429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22" grpId="0" animBg="1"/>
      <p:bldP spid="23" grpId="0" animBg="1"/>
      <p:bldP spid="4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Канат выдерживает нагрузку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100кН.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Разорвется ли этот канат, если им удерживать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медную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балку размером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2м·3м·0,2м?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285860"/>
            <a:ext cx="2643206" cy="20005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0к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8900кг/м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м·3м·0,2м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6273225"/>
            <a:ext cx="3714744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Ср2, 3-1, стр.15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28860" y="863726"/>
            <a:ext cx="6715140" cy="1000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объём балки из законов геометрии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1230799"/>
            <a:ext cx="135729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28860" y="1857364"/>
            <a:ext cx="5786446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медной балки зная её плотность  8,9г/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3088187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46" y="3016749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8900кг/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3088187"/>
            <a:ext cx="200026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302237"/>
            <a:ext cx="114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9" y="121442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2357430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16" y="2285992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36" y="228599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3854239"/>
            <a:ext cx="9144000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Пора найти силу тяжести и вес балки</a:t>
            </a:r>
            <a:r>
              <a:rPr lang="ru-RU" sz="2400" b="1" dirty="0" smtClean="0"/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794424" y="4321791"/>
            <a:ext cx="364333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…..кг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785950" y="4282867"/>
            <a:ext cx="114297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072198" y="4322773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…..к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857356" y="5228221"/>
            <a:ext cx="7286644" cy="105829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сравнив реальный вес балки с максимальным приходим к выводу, что …. </a:t>
            </a: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616151" y="5656064"/>
            <a:ext cx="383979" cy="5080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808140" y="5656064"/>
            <a:ext cx="0" cy="7919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812140" y="4640057"/>
            <a:ext cx="0" cy="1016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357158" y="6084185"/>
            <a:ext cx="3839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928134" y="5865968"/>
            <a:ext cx="0" cy="76200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5997379"/>
            <a:ext cx="46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928662" y="4990503"/>
            <a:ext cx="0" cy="86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/>
      <p:bldP spid="14" grpId="0"/>
      <p:bldP spid="15" grpId="0" animBg="1"/>
      <p:bldP spid="5" grpId="0"/>
      <p:bldP spid="6" grpId="0"/>
      <p:bldP spid="8" grpId="0"/>
      <p:bldP spid="9" grpId="0"/>
      <p:bldP spid="10" grpId="0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9-3.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858016" y="2500307"/>
            <a:ext cx="2285984" cy="35719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429520" y="1857364"/>
            <a:ext cx="928694" cy="85725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037408" y="339248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853385" y="357837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214282" y="3641203"/>
            <a:ext cx="1452900" cy="1136745"/>
            <a:chOff x="3278724" y="1785926"/>
            <a:chExt cx="1452900" cy="1136745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1341524" y="3636306"/>
            <a:ext cx="1325790" cy="1013403"/>
            <a:chOff x="5603664" y="1844093"/>
            <a:chExt cx="1325790" cy="1013403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/>
          <p:cNvGrpSpPr/>
          <p:nvPr/>
        </p:nvGrpSpPr>
        <p:grpSpPr>
          <a:xfrm>
            <a:off x="2238686" y="3649577"/>
            <a:ext cx="1064340" cy="965119"/>
            <a:chOff x="6786578" y="1701217"/>
            <a:chExt cx="1064340" cy="965119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7119628" y="1701217"/>
              <a:ext cx="731290" cy="965119"/>
              <a:chOff x="6993662" y="1701217"/>
              <a:chExt cx="731290" cy="965119"/>
            </a:xfrm>
          </p:grpSpPr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699366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6993662" y="2143116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500694" y="3503649"/>
            <a:ext cx="1622612" cy="996921"/>
            <a:chOff x="3571868" y="3189564"/>
            <a:chExt cx="1622612" cy="1049390"/>
          </a:xfrm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928694" cy="55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78320" y="3445748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60000" flipV="1">
              <a:off x="4438480" y="3787172"/>
              <a:ext cx="756000" cy="28596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572000" y="3715734"/>
              <a:ext cx="5177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4429124" y="3189564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635196" y="4818236"/>
            <a:ext cx="3365960" cy="896780"/>
            <a:chOff x="5563758" y="4714884"/>
            <a:chExt cx="3365960" cy="89678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924168" y="4714884"/>
              <a:ext cx="1925606" cy="896780"/>
              <a:chOff x="5715008" y="3425004"/>
              <a:chExt cx="1925606" cy="896780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5600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60000" flipV="1">
                <a:off x="6224660" y="3857628"/>
                <a:ext cx="990546" cy="4436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27870" y="3921674"/>
                <a:ext cx="13573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1500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Н/м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429520" y="4786322"/>
              <a:ext cx="1500198" cy="769441"/>
              <a:chOff x="4714876" y="4714884"/>
              <a:chExt cx="1500198" cy="769441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714876" y="4714884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5143504" y="4791682"/>
                <a:ext cx="10715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0,30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563758" y="487352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32" y="1000108"/>
            <a:ext cx="2214578" cy="20005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=48кг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7243348" y="289241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260096" y="177996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22"/>
          <p:cNvGrpSpPr>
            <a:grpSpLocks/>
          </p:cNvGrpSpPr>
          <p:nvPr/>
        </p:nvGrpSpPr>
        <p:grpSpPr bwMode="auto">
          <a:xfrm>
            <a:off x="7929586" y="3000372"/>
            <a:ext cx="928694" cy="707886"/>
            <a:chOff x="5643564" y="500042"/>
            <a:chExt cx="928699" cy="707747"/>
          </a:xfrm>
        </p:grpSpPr>
        <p:sp>
          <p:nvSpPr>
            <p:cNvPr id="7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22"/>
          <p:cNvGrpSpPr>
            <a:grpSpLocks/>
          </p:cNvGrpSpPr>
          <p:nvPr/>
        </p:nvGrpSpPr>
        <p:grpSpPr bwMode="auto">
          <a:xfrm>
            <a:off x="8001024" y="1071546"/>
            <a:ext cx="790581" cy="707886"/>
            <a:chOff x="5643570" y="500042"/>
            <a:chExt cx="790586" cy="707747"/>
          </a:xfrm>
        </p:grpSpPr>
        <p:sp>
          <p:nvSpPr>
            <p:cNvPr id="7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2069390" y="1000108"/>
            <a:ext cx="5286412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мальчика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Земле и его вес в равновесии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0430" y="3857628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….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42910" y="5000636"/>
            <a:ext cx="5351658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площадь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опоры мальчика составляет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соответствует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500858" y="6429420"/>
            <a:ext cx="264314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Дз-2, стр.19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2143108" y="1714488"/>
            <a:ext cx="1125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Р=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2910920" y="1643050"/>
            <a:ext cx="1457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3982490" y="1730976"/>
            <a:ext cx="1385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48кг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5201496" y="1730976"/>
            <a:ext cx="215658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-32" y="3000372"/>
            <a:ext cx="735811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– это сила действующая на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429256" y="2292486"/>
            <a:ext cx="15716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=470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80506" y="3643314"/>
            <a:ext cx="1643074" cy="9286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5" grpId="0" animBg="1"/>
      <p:bldP spid="79" grpId="0" animBg="1"/>
      <p:bldP spid="80" grpId="0"/>
      <p:bldP spid="81" grpId="0" animBg="1"/>
      <p:bldP spid="82" grpId="0"/>
      <p:bldP spid="59" grpId="0"/>
      <p:bldP spid="60" grpId="0"/>
      <p:bldP spid="61" grpId="0"/>
      <p:bldP spid="62" grpId="0" animBg="1"/>
      <p:bldP spid="64" grpId="0" animBg="1"/>
      <p:bldP spid="63" grpId="0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4-2.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Двухосных прицеп массой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оказывает на дорогу давление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 кПа.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Какова при этом площадь соприкосновения каждого колеса с дорогой?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214422"/>
            <a:ext cx="207167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2т</a:t>
            </a:r>
          </a:p>
          <a:p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250 кПа.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643702" y="1716205"/>
            <a:ext cx="1727906" cy="1270009"/>
            <a:chOff x="7200" y="7056"/>
            <a:chExt cx="1296" cy="720"/>
          </a:xfrm>
        </p:grpSpPr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084366" y="2854107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9899" y="253782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099049" y="1505984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22"/>
          <p:cNvGrpSpPr>
            <a:grpSpLocks/>
          </p:cNvGrpSpPr>
          <p:nvPr/>
        </p:nvGrpSpPr>
        <p:grpSpPr bwMode="auto">
          <a:xfrm>
            <a:off x="7572396" y="785794"/>
            <a:ext cx="576266" cy="707886"/>
            <a:chOff x="5995956" y="500042"/>
            <a:chExt cx="576270" cy="707747"/>
          </a:xfrm>
        </p:grpSpPr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7572396" y="2398333"/>
            <a:ext cx="928694" cy="707886"/>
            <a:chOff x="5643564" y="500042"/>
            <a:chExt cx="928699" cy="707747"/>
          </a:xfrm>
        </p:grpSpPr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1142984"/>
            <a:ext cx="5000660" cy="92869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вес и силу тяжести  прицепа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988466" y="2299519"/>
            <a:ext cx="136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 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054942" y="2252162"/>
            <a:ext cx="1525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3364730" y="2348880"/>
            <a:ext cx="1699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2000кг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232948" y="2348880"/>
            <a:ext cx="155363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76764" y="2924944"/>
            <a:ext cx="228112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=196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58148" y="1324261"/>
            <a:ext cx="113817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005824" y="3000372"/>
            <a:ext cx="1138176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3571876"/>
            <a:ext cx="9144000" cy="64294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Из формулы давления выражу площадь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57158" y="4143380"/>
            <a:ext cx="1197328" cy="1136745"/>
            <a:chOff x="3278724" y="1785926"/>
            <a:chExt cx="1150400" cy="1136745"/>
          </a:xfrm>
        </p:grpSpPr>
        <p:grpSp>
          <p:nvGrpSpPr>
            <p:cNvPr id="29" name="Группа 41"/>
            <p:cNvGrpSpPr/>
            <p:nvPr/>
          </p:nvGrpSpPr>
          <p:grpSpPr>
            <a:xfrm>
              <a:off x="3278724" y="1785926"/>
              <a:ext cx="1098209" cy="1136745"/>
              <a:chOff x="3318032" y="1701217"/>
              <a:chExt cx="1098209" cy="1136745"/>
            </a:xfrm>
          </p:grpSpPr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57400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857356" y="4214818"/>
            <a:ext cx="1197328" cy="1136745"/>
            <a:chOff x="3278724" y="1785926"/>
            <a:chExt cx="1150400" cy="1136745"/>
          </a:xfrm>
        </p:grpSpPr>
        <p:grpSp>
          <p:nvGrpSpPr>
            <p:cNvPr id="35" name="Группа 41"/>
            <p:cNvGrpSpPr/>
            <p:nvPr/>
          </p:nvGrpSpPr>
          <p:grpSpPr>
            <a:xfrm>
              <a:off x="3278724" y="1785926"/>
              <a:ext cx="1098209" cy="1136745"/>
              <a:chOff x="3318032" y="1701217"/>
              <a:chExt cx="1098209" cy="1136745"/>
            </a:xfrm>
          </p:grpSpPr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57400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3714743" y="4214818"/>
            <a:ext cx="2454807" cy="1136745"/>
            <a:chOff x="3278724" y="1785926"/>
            <a:chExt cx="2358593" cy="1136745"/>
          </a:xfrm>
        </p:grpSpPr>
        <p:grpSp>
          <p:nvGrpSpPr>
            <p:cNvPr id="41" name="Группа 41"/>
            <p:cNvGrpSpPr/>
            <p:nvPr/>
          </p:nvGrpSpPr>
          <p:grpSpPr>
            <a:xfrm>
              <a:off x="3278724" y="1785926"/>
              <a:ext cx="2358593" cy="1136745"/>
              <a:chOff x="3318032" y="1701217"/>
              <a:chExt cx="2358593" cy="1136745"/>
            </a:xfrm>
          </p:grpSpPr>
          <p:sp>
            <p:nvSpPr>
              <p:cNvPr id="43" name="TextBox 42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158819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19600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15"/>
              <p:cNvSpPr txBox="1">
                <a:spLocks noChangeArrowheads="1"/>
              </p:cNvSpPr>
              <p:nvPr/>
            </p:nvSpPr>
            <p:spPr bwMode="auto">
              <a:xfrm>
                <a:off x="3729861" y="2191631"/>
                <a:ext cx="194676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250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000Па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 bwMode="auto">
            <a:xfrm rot="21420000">
              <a:off x="3855824" y="2271477"/>
              <a:ext cx="1521917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0" y="521495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двухосного прицепа 4 колеса</a:t>
            </a:r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значит …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643042" y="1857364"/>
            <a:ext cx="561662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Вес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покое равен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силе тяжести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-32" y="3643314"/>
            <a:ext cx="7858180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Давление – это сила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0" y="-24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Определить давление танка массой 60т на землю, если площадь гусеницы равна 1,5 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1474761"/>
            <a:ext cx="178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= 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,5м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2860" y="2428868"/>
            <a:ext cx="127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500306"/>
            <a:ext cx="1571604" cy="1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/>
          <p:nvPr/>
        </p:nvSpPr>
        <p:spPr>
          <a:xfrm>
            <a:off x="1666200" y="913139"/>
            <a:ext cx="183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60 000 кг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давление танка массой 60т на землю  составит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 кПа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bse.sci-lib.com/pictures/20/01/20564267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83018" y="1628800"/>
            <a:ext cx="2143140" cy="1221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11024" y="2774129"/>
            <a:ext cx="28575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251721" y="3392491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7858148" y="3506932"/>
            <a:ext cx="714380" cy="707886"/>
            <a:chOff x="5643570" y="500042"/>
            <a:chExt cx="790586" cy="747502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4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991726" y="2143115"/>
            <a:ext cx="128588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072198" y="6429396"/>
            <a:ext cx="307180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СР-2, з№4  стр. 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403053" y="2772190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7419801" y="165973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2"/>
          <p:cNvGrpSpPr>
            <a:grpSpLocks/>
          </p:cNvGrpSpPr>
          <p:nvPr/>
        </p:nvGrpSpPr>
        <p:grpSpPr bwMode="auto">
          <a:xfrm>
            <a:off x="8035794" y="2924944"/>
            <a:ext cx="928694" cy="707886"/>
            <a:chOff x="5643564" y="500042"/>
            <a:chExt cx="928699" cy="707747"/>
          </a:xfrm>
        </p:grpSpPr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2"/>
          <p:cNvGrpSpPr>
            <a:grpSpLocks/>
          </p:cNvGrpSpPr>
          <p:nvPr/>
        </p:nvGrpSpPr>
        <p:grpSpPr bwMode="auto">
          <a:xfrm>
            <a:off x="8262456" y="1036157"/>
            <a:ext cx="790581" cy="707886"/>
            <a:chOff x="5643570" y="500042"/>
            <a:chExt cx="790586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1695670" y="2299519"/>
            <a:ext cx="136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 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2762146" y="2252162"/>
            <a:ext cx="1525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071934" y="2348880"/>
            <a:ext cx="1930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60000кг</a:t>
            </a:r>
            <a:r>
              <a:rPr lang="ru-RU" sz="3600" b="1" cap="all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940152" y="2348880"/>
            <a:ext cx="155363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83968" y="2924944"/>
            <a:ext cx="24311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11560" y="4524503"/>
            <a:ext cx="1512168" cy="1136745"/>
            <a:chOff x="3278724" y="1785926"/>
            <a:chExt cx="1452900" cy="1136745"/>
          </a:xfrm>
        </p:grpSpPr>
        <p:grpSp>
          <p:nvGrpSpPr>
            <p:cNvPr id="38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835696" y="4725144"/>
            <a:ext cx="504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2327492" y="4345329"/>
            <a:ext cx="24577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 flipV="1">
            <a:off x="2660772" y="5124737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795772" y="5229200"/>
            <a:ext cx="16322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07846" y="4749854"/>
            <a:ext cx="308057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" grpId="0" animBg="1"/>
      <p:bldP spid="5" grpId="0"/>
      <p:bldP spid="6" grpId="0"/>
      <p:bldP spid="8" grpId="0"/>
      <p:bldP spid="11" grpId="0" animBg="1"/>
      <p:bldP spid="13" grpId="0" animBg="1"/>
      <p:bldP spid="30" grpId="0"/>
      <p:bldP spid="31" grpId="0"/>
      <p:bldP spid="32" grpId="0"/>
      <p:bldP spid="33" grpId="0" animBg="1"/>
      <p:bldP spid="34" grpId="0" animBg="1"/>
      <p:bldP spid="43" grpId="0"/>
      <p:bldP spid="44" grpId="0"/>
      <p:bldP spid="46" grpId="0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t="3995" b="93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57950" y="785794"/>
            <a:ext cx="2786050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Стр.11,в1№3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96752"/>
            <a:ext cx="439248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80428" y="5109894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30000Па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0,009 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9876" y="5085184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=540Н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578078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 как и вес спортсмена около 540Н, а его масса, т.е. инертность 54кг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18906 -0.0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458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515" t="23437" r="44337" b="26757"/>
          <a:stretch>
            <a:fillRect/>
          </a:stretch>
        </p:blipFill>
        <p:spPr bwMode="auto">
          <a:xfrm>
            <a:off x="0" y="0"/>
            <a:ext cx="47863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58593" t="23437" r="2735" b="15771"/>
          <a:stretch>
            <a:fillRect/>
          </a:stretch>
        </p:blipFill>
        <p:spPr bwMode="auto">
          <a:xfrm>
            <a:off x="4357686" y="0"/>
            <a:ext cx="471490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"/>
            <a:ext cx="9144000" cy="20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Вес и сила тяжести, действующая на человека, если он выпьет стакан воды вместимостью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0,3 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увеличатся соответственно на...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5720" y="3389814"/>
            <a:ext cx="1727906" cy="1270009"/>
            <a:chOff x="7200" y="7056"/>
            <a:chExt cx="1296" cy="720"/>
          </a:xfrm>
        </p:grpSpPr>
        <p:sp>
          <p:nvSpPr>
            <p:cNvPr id="4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26384" y="4527716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917" y="4211429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662447" y="462791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6827" y="477102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876893" y="454094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192880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0992" y="1857364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12" y="185736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5918" y="264318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2714620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8974" y="2698854"/>
            <a:ext cx="2770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27035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3286124"/>
            <a:ext cx="157163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19901" y="477102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416997" y="4708709"/>
            <a:ext cx="193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0,3кг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7147275" y="4732102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00958" y="5357826"/>
            <a:ext cx="1285884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=3Н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741067" y="3179593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352381" y="2214554"/>
            <a:ext cx="576266" cy="707886"/>
            <a:chOff x="5995956" y="500042"/>
            <a:chExt cx="576270" cy="707747"/>
          </a:xfrm>
        </p:grpSpPr>
        <p:sp>
          <p:nvSpPr>
            <p:cNvPr id="34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643702" y="6429420"/>
            <a:ext cx="2500330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 1б стр.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22"/>
          <p:cNvGrpSpPr>
            <a:grpSpLocks/>
          </p:cNvGrpSpPr>
          <p:nvPr/>
        </p:nvGrpSpPr>
        <p:grpSpPr bwMode="auto">
          <a:xfrm>
            <a:off x="1214414" y="4071942"/>
            <a:ext cx="928694" cy="707886"/>
            <a:chOff x="5643564" y="500042"/>
            <a:chExt cx="928699" cy="707747"/>
          </a:xfrm>
        </p:grpSpPr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857356" y="2000240"/>
            <a:ext cx="4357718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массу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14546" y="4000504"/>
            <a:ext cx="692945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Найду вес и силу тяжести 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5715016"/>
            <a:ext cx="6572264" cy="114298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 и сила тяжести человека увеличится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3Н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8" grpId="0" animBg="1"/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0" y="4071942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714348" y="1357298"/>
            <a:ext cx="1714512" cy="34290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60" y="1643050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00364" y="1142984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000364" y="187015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3214678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0" y="162940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888977" y="532780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566841" y="5435758"/>
            <a:ext cx="790581" cy="707886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714876" y="1071546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643438" y="18418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4786314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46" y="164305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215074" y="928670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6286512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57950" y="185736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6644" y="158526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-1215272" y="3214686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2" y="2714620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Какое давление оказывает на грунт мраморная колонна, масса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тонн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площадь основания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1,5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4357686" y="3071810"/>
            <a:ext cx="4357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6000кг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929190" y="4000504"/>
            <a:ext cx="3348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857752" y="3857628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6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86776" y="364331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714876" y="4929198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39200Па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143372" y="492919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86644" y="4929198"/>
            <a:ext cx="18573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39кПа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86050" y="3714752"/>
            <a:ext cx="928694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893740" y="3821112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910488" y="2708654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22"/>
          <p:cNvGrpSpPr>
            <a:grpSpLocks/>
          </p:cNvGrpSpPr>
          <p:nvPr/>
        </p:nvGrpSpPr>
        <p:grpSpPr bwMode="auto">
          <a:xfrm>
            <a:off x="571472" y="3929066"/>
            <a:ext cx="928694" cy="707886"/>
            <a:chOff x="5643564" y="500042"/>
            <a:chExt cx="928699" cy="707747"/>
          </a:xfrm>
        </p:grpSpPr>
        <p:sp>
          <p:nvSpPr>
            <p:cNvPr id="4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22"/>
          <p:cNvGrpSpPr>
            <a:grpSpLocks/>
          </p:cNvGrpSpPr>
          <p:nvPr/>
        </p:nvGrpSpPr>
        <p:grpSpPr bwMode="auto">
          <a:xfrm>
            <a:off x="1651416" y="2000240"/>
            <a:ext cx="790581" cy="707886"/>
            <a:chOff x="5643570" y="500042"/>
            <a:chExt cx="790586" cy="707747"/>
          </a:xfrm>
        </p:grpSpPr>
        <p:sp>
          <p:nvSpPr>
            <p:cNvPr id="4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  <p:bldP spid="6" grpId="0"/>
      <p:bldP spid="8" grpId="0"/>
      <p:bldP spid="13" grpId="0"/>
      <p:bldP spid="14" grpId="0"/>
      <p:bldP spid="16" grpId="0"/>
      <p:bldP spid="17" grpId="0"/>
      <p:bldP spid="19" grpId="0"/>
      <p:bldP spid="20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бетонной стены, оказывающей на фундамент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320 кПа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метрах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бетона принять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г/см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0" y="4714884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714348" y="2000240"/>
            <a:ext cx="1714512" cy="34290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888977" y="597074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1566841" y="6078700"/>
            <a:ext cx="790581" cy="707886"/>
            <a:chOff x="5643570" y="500042"/>
            <a:chExt cx="790586" cy="707747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40" y="1873741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3972" y="1805501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488" y="296046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92893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-1215272" y="3999710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349964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0412" y="250030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3357554" y="33289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321468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4" y="300037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60" y="2500306"/>
            <a:ext cx="29289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320000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5051834" y="3286124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6314" y="337167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2500кг/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2" y="442913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44291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12,8м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26800">
            <a:off x="7133689" y="4675850"/>
            <a:ext cx="9869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13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893740" y="4399110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910488" y="328665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2"/>
          <p:cNvGrpSpPr>
            <a:grpSpLocks/>
          </p:cNvGrpSpPr>
          <p:nvPr/>
        </p:nvGrpSpPr>
        <p:grpSpPr bwMode="auto">
          <a:xfrm>
            <a:off x="571472" y="4507064"/>
            <a:ext cx="928694" cy="707886"/>
            <a:chOff x="5643564" y="500042"/>
            <a:chExt cx="928699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2"/>
          <p:cNvGrpSpPr>
            <a:grpSpLocks/>
          </p:cNvGrpSpPr>
          <p:nvPr/>
        </p:nvGrpSpPr>
        <p:grpSpPr bwMode="auto">
          <a:xfrm>
            <a:off x="1651416" y="2578238"/>
            <a:ext cx="790581" cy="707886"/>
            <a:chOff x="5643570" y="500042"/>
            <a:chExt cx="790586" cy="707747"/>
          </a:xfrm>
        </p:grpSpPr>
        <p:sp>
          <p:nvSpPr>
            <p:cNvPr id="3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3" grpId="0" animBg="1"/>
      <p:bldP spid="4" grpId="0" animBg="1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 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 Вычислить давление, производимое лыжником массой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снег, если опорная площадь одной его лыжи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929454" y="2495529"/>
            <a:ext cx="1727906" cy="1270009"/>
            <a:chOff x="7200" y="7056"/>
            <a:chExt cx="1296" cy="720"/>
          </a:xfrm>
        </p:grpSpPr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143768" y="3633431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5651" y="331378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8139138" y="1500174"/>
            <a:ext cx="576266" cy="707886"/>
            <a:chOff x="5995956" y="500042"/>
            <a:chExt cx="576270" cy="707747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7858148" y="3177657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785926"/>
            <a:ext cx="7000892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лыжника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Земле и его вес в равновесии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71406" y="2857496"/>
            <a:ext cx="157163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357290" y="2857496"/>
            <a:ext cx="18573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588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2844" y="4286256"/>
            <a:ext cx="1452900" cy="1136745"/>
            <a:chOff x="3278724" y="1785926"/>
            <a:chExt cx="1452900" cy="1136745"/>
          </a:xfrm>
        </p:grpSpPr>
        <p:grpSp>
          <p:nvGrpSpPr>
            <p:cNvPr id="22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Прямая соединительная линия 2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1270086" y="4344423"/>
            <a:ext cx="1087336" cy="1013403"/>
            <a:chOff x="5603664" y="1844093"/>
            <a:chExt cx="1087336" cy="1013403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Группа 42"/>
            <p:cNvGrpSpPr/>
            <p:nvPr/>
          </p:nvGrpSpPr>
          <p:grpSpPr>
            <a:xfrm>
              <a:off x="5892061" y="1844093"/>
              <a:ext cx="798939" cy="1013403"/>
              <a:chOff x="5892061" y="1844093"/>
              <a:chExt cx="798939" cy="1013403"/>
            </a:xfrm>
          </p:grpSpPr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69024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Группа 32"/>
          <p:cNvGrpSpPr/>
          <p:nvPr/>
        </p:nvGrpSpPr>
        <p:grpSpPr>
          <a:xfrm>
            <a:off x="2167248" y="4357694"/>
            <a:ext cx="1214446" cy="1026674"/>
            <a:chOff x="6786578" y="1701217"/>
            <a:chExt cx="1214446" cy="1026674"/>
          </a:xfrm>
        </p:grpSpPr>
        <p:grpSp>
          <p:nvGrpSpPr>
            <p:cNvPr id="34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</p:grpSpPr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1438" y="3630043"/>
            <a:ext cx="692945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2.Найду давление  лыжника на снег</a:t>
            </a:r>
            <a:endParaRPr lang="ru-RU" sz="3200" b="1" dirty="0">
              <a:solidFill>
                <a:srgbClr val="00000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357554" y="4357694"/>
            <a:ext cx="1484432" cy="1013403"/>
            <a:chOff x="6786578" y="1701217"/>
            <a:chExt cx="1484432" cy="1013403"/>
          </a:xfrm>
        </p:grpSpPr>
        <p:grpSp>
          <p:nvGrpSpPr>
            <p:cNvPr id="41" name="Группа 47"/>
            <p:cNvGrpSpPr/>
            <p:nvPr/>
          </p:nvGrpSpPr>
          <p:grpSpPr>
            <a:xfrm>
              <a:off x="7000892" y="1701217"/>
              <a:ext cx="1270118" cy="1013403"/>
              <a:chOff x="6874926" y="1701217"/>
              <a:chExt cx="1270118" cy="1013403"/>
            </a:xfrm>
          </p:grpSpPr>
          <p:sp>
            <p:nvSpPr>
              <p:cNvPr id="43" name="TextBox 10"/>
              <p:cNvSpPr txBox="1">
                <a:spLocks noChangeArrowheads="1"/>
              </p:cNvSpPr>
              <p:nvPr/>
            </p:nvSpPr>
            <p:spPr bwMode="auto">
              <a:xfrm>
                <a:off x="6874926" y="1701217"/>
                <a:ext cx="12144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588Н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15"/>
              <p:cNvSpPr txBox="1">
                <a:spLocks noChangeArrowheads="1"/>
              </p:cNvSpPr>
              <p:nvPr/>
            </p:nvSpPr>
            <p:spPr bwMode="auto">
              <a:xfrm>
                <a:off x="6930598" y="2129845"/>
                <a:ext cx="12144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1,8м</a:t>
                </a:r>
                <a:r>
                  <a:rPr lang="ru-RU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86314" y="4500570"/>
            <a:ext cx="7143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5500694" y="4500570"/>
            <a:ext cx="171451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327Па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5572140"/>
            <a:ext cx="9144000" cy="71435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лыжника на снег около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7377409" y="2306571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 animBg="1"/>
      <p:bldP spid="20" grpId="0" animBg="1"/>
      <p:bldP spid="39" grpId="0" animBg="1"/>
      <p:bldP spid="46" grpId="0" animBg="1"/>
      <p:bldP spid="47" grpId="0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иглу при шитье действуют силой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давление, которое оказывает игла, если площадь острия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0,01 мм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 rot="16200000">
            <a:off x="5250661" y="3107529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59670" y="3429000"/>
            <a:ext cx="99854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8072462" y="2500306"/>
            <a:ext cx="790581" cy="707886"/>
            <a:chOff x="5643570" y="500042"/>
            <a:chExt cx="790586" cy="707747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2" y="204335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472" y="1543289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71472" y="227046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5918" y="2029707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754254" y="241631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750727" y="2178835"/>
            <a:ext cx="500066" cy="25717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2246078" y="2404728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857488" y="1428736"/>
            <a:ext cx="1359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500298" y="2500306"/>
            <a:ext cx="23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406" y="365969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57158" y="3429000"/>
            <a:ext cx="2071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70" y="364331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325890" y="3454122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15074" y="3643314"/>
            <a:ext cx="1500198" cy="923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24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Каток, работающий на укатке шоссе, оказывает на него давление 400 кПа. Площадь опоры катка 0,12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Чему равен вес этого катка? (45 кН)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Вычислить давление, производимое лыжником массой 50 кг на снег, если опорная площадь одной его лыжи 1000 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(2500 Па)</a:t>
            </a: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наибольшей высоты можно сделать каменную кладку, чтобы она не разрушалась под действием собственного веса? Разрушающее давление для камня 4000 кН/м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плотность камня 2500 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(160 м)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3663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Из какого материала сделана стена высотой 2,6 м, если она оказывает давление на почву 46,8 кПа?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Какое давление оказывает на грунт мраморная колонна объемом 6м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площадь ее основания 1,5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(108 кПа)</a:t>
            </a: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трактора ДТ-54 поверхность гусениц, соприкасающихся с землей 1,4 м</a:t>
            </a:r>
            <a:r>
              <a:rPr kumimoji="0" lang="ru-RU" sz="28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Определите массу трактора, если известно, что он оказывает на почву давление 37 кПа. (5.18 т)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38765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32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массу ящика с песком, если на него действует сила тяжести  800 Н.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3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Каток массой 6000 кг имеет площадь опоры 2000 см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Какое давление оказывает он на почву? (300 кПа)</a:t>
            </a: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Мраморная колонна массой 500 т имеет площадь основания 12,5 м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Определить давление колонны на опору. (400 кПа)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Парашютист спускается равномерно со скоростью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м/с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Его вес равен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900 Н.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Какова его масса?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14282" y="151570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62" y="165858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428728" y="142873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36" y="165858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28599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857488" y="1571612"/>
            <a:ext cx="1741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900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429256" y="1428736"/>
            <a:ext cx="1265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643702" y="1571612"/>
            <a:ext cx="158729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3702" y="3929066"/>
            <a:ext cx="95410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90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неверный ответ.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стараются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следующими способами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9196" y="5243561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4269402" y="474349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286248" y="54137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254118" y="5614982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071546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увеличивают площадь нижней части фундамента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шины грузовых автомобилей делают шире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колеса заменяют гусеницами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уменьшают число колонн, поддерживающих платформу.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Встают на лыжи.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928934"/>
            <a:ext cx="8215338" cy="1071570"/>
          </a:xfrm>
          <a:prstGeom prst="roundRect">
            <a:avLst/>
          </a:prstGeom>
          <a:solidFill>
            <a:srgbClr val="F9E3A5">
              <a:alpha val="64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  <p:bldP spid="4" grpId="0"/>
      <p:bldP spid="5" grpId="0"/>
      <p:bldP spid="7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 какой формуле Вы будете находить давление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N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какой формуле Вы будете находить силу давления.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28794" y="453726"/>
          <a:ext cx="954830" cy="815584"/>
        </p:xfrm>
        <a:graphic>
          <a:graphicData uri="http://schemas.openxmlformats.org/presentationml/2006/ole">
            <p:oleObj spid="_x0000_s1027" name="Формула" r:id="rId6" imgW="457002" imgH="393529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278221" y="485446"/>
          <a:ext cx="1149921" cy="785818"/>
        </p:xfrm>
        <a:graphic>
          <a:graphicData uri="http://schemas.openxmlformats.org/presentationml/2006/ole">
            <p:oleObj spid="_x0000_s1029" name="Формула" r:id="rId7" imgW="457002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2611226"/>
            <a:ext cx="7643866" cy="33188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 тела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Давление.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Плотность вещества.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4 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авление однородного столба.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  <a:p>
            <a:pPr lvl="0">
              <a:buClr>
                <a:srgbClr val="800000"/>
              </a:buClr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упругости.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трения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 l="28125" t="14648" r="29687" b="57519"/>
          <a:stretch>
            <a:fillRect/>
          </a:stretch>
        </p:blipFill>
        <p:spPr bwMode="auto">
          <a:xfrm>
            <a:off x="0" y="1643050"/>
            <a:ext cx="9204141" cy="48577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 котором из сосудов давление жидкости на дно самое большое.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вода  2. ртуть, 3 – бензин, 4 – масло,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 – во всех одинаковое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0087" y="1000108"/>
            <a:ext cx="46339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33480" y="5405124"/>
            <a:ext cx="714380" cy="42862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3900" y="5793846"/>
            <a:ext cx="714380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1643050"/>
            <a:ext cx="2021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1000108"/>
            <a:ext cx="1428760" cy="2071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" grpId="0" animBg="1"/>
      <p:bldP spid="11" grpId="0" animBg="1"/>
      <p:bldP spid="12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— это причина…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07181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Продолжите предложение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укажите неверный ответ.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характеризуется...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71480"/>
            <a:ext cx="7286644" cy="257176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изменения скорости движения тела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постоянной скорости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относительного покоя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71942"/>
            <a:ext cx="5286380" cy="2500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числовым значением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временем действия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направлением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точкой приложения.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831631">
            <a:off x="8002938" y="1134281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 rot="19831631">
            <a:off x="6371378" y="4642235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214810" cy="571504"/>
          </a:xfrm>
          <a:prstGeom prst="roundRect">
            <a:avLst/>
          </a:prstGeom>
          <a:solidFill>
            <a:srgbClr val="F9E3A5">
              <a:alpha val="64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85860"/>
            <a:ext cx="678657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6" grpId="0" build="p" animBg="1"/>
      <p:bldP spid="7" grpId="0" build="p" animBg="1"/>
      <p:bldP spid="3" grpId="0" animBg="1"/>
      <p:bldP spid="5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сотых.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215106" y="2500307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8072462" y="1857364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680350" y="339248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572396" y="357837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5"/>
          <p:cNvGrpSpPr/>
          <p:nvPr/>
        </p:nvGrpSpPr>
        <p:grpSpPr>
          <a:xfrm>
            <a:off x="3564476" y="2786058"/>
            <a:ext cx="1452900" cy="1136745"/>
            <a:chOff x="3278724" y="1785926"/>
            <a:chExt cx="1452900" cy="113674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  <a:grpFill/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46"/>
          <p:cNvGrpSpPr/>
          <p:nvPr/>
        </p:nvGrpSpPr>
        <p:grpSpPr>
          <a:xfrm>
            <a:off x="4691718" y="2844225"/>
            <a:ext cx="1325790" cy="1013403"/>
            <a:chOff x="5603664" y="1844093"/>
            <a:chExt cx="1325790" cy="101340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  <a:grpFill/>
          </p:grpSpPr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48"/>
          <p:cNvGrpSpPr/>
          <p:nvPr/>
        </p:nvGrpSpPr>
        <p:grpSpPr>
          <a:xfrm>
            <a:off x="5588880" y="2857496"/>
            <a:ext cx="1214446" cy="1026674"/>
            <a:chOff x="6786578" y="1701217"/>
            <a:chExt cx="1214446" cy="102667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3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  <a:grpFill/>
          </p:grpSpPr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mg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51"/>
          <p:cNvGrpSpPr/>
          <p:nvPr/>
        </p:nvGrpSpPr>
        <p:grpSpPr>
          <a:xfrm>
            <a:off x="4857752" y="3714752"/>
            <a:ext cx="1622612" cy="1023084"/>
            <a:chOff x="3571868" y="3189564"/>
            <a:chExt cx="1622612" cy="107693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928694" cy="615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78320" y="3445748"/>
              <a:ext cx="571504" cy="8099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60000" flipV="1">
              <a:off x="4438480" y="3787172"/>
              <a:ext cx="756000" cy="2859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572000" y="3715736"/>
              <a:ext cx="517796" cy="550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4429124" y="3189564"/>
              <a:ext cx="731290" cy="615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mg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53"/>
          <p:cNvGrpSpPr/>
          <p:nvPr/>
        </p:nvGrpSpPr>
        <p:grpSpPr>
          <a:xfrm>
            <a:off x="5286380" y="4714884"/>
            <a:ext cx="3857652" cy="896780"/>
            <a:chOff x="5286380" y="4714884"/>
            <a:chExt cx="3857652" cy="896780"/>
          </a:xfrm>
          <a:solidFill>
            <a:schemeClr val="bg2"/>
          </a:solidFill>
        </p:grpSpPr>
        <p:grpSp>
          <p:nvGrpSpPr>
            <p:cNvPr id="27" name="Группа 49"/>
            <p:cNvGrpSpPr/>
            <p:nvPr/>
          </p:nvGrpSpPr>
          <p:grpSpPr>
            <a:xfrm>
              <a:off x="6289732" y="4714884"/>
              <a:ext cx="1560042" cy="896780"/>
              <a:chOff x="6080572" y="3425004"/>
              <a:chExt cx="1560042" cy="896780"/>
            </a:xfrm>
            <a:grpFill/>
          </p:grpSpPr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560042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48кг9,8Н/кг</a:t>
                </a:r>
                <a:endParaRPr lang="ru-RU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60000" flipV="1">
                <a:off x="6224660" y="3857628"/>
                <a:ext cx="990546" cy="44362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27870" y="3921674"/>
                <a:ext cx="1357322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1500Н/м</a:t>
                </a:r>
                <a:r>
                  <a:rPr lang="ru-RU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50"/>
            <p:cNvGrpSpPr/>
            <p:nvPr/>
          </p:nvGrpSpPr>
          <p:grpSpPr>
            <a:xfrm>
              <a:off x="7643834" y="4786322"/>
              <a:ext cx="1500198" cy="769441"/>
              <a:chOff x="4929190" y="4714884"/>
              <a:chExt cx="1500198" cy="769441"/>
            </a:xfrm>
            <a:grpFill/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929190" y="4714884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5357818" y="4886278"/>
                <a:ext cx="1071570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0,30м</a:t>
                </a:r>
                <a:r>
                  <a:rPr lang="ru-RU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286380" y="4873526"/>
              <a:ext cx="92869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32" y="1571612"/>
            <a:ext cx="3500462" cy="32662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=48кг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,5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68"/>
          <p:cNvGrpSpPr/>
          <p:nvPr/>
        </p:nvGrpSpPr>
        <p:grpSpPr>
          <a:xfrm>
            <a:off x="357158" y="1571612"/>
            <a:ext cx="3144860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 стрелкой 69"/>
          <p:cNvCxnSpPr/>
          <p:nvPr/>
        </p:nvCxnSpPr>
        <p:spPr>
          <a:xfrm rot="5400000">
            <a:off x="7886290" y="289241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903038" y="177996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22"/>
          <p:cNvGrpSpPr>
            <a:grpSpLocks/>
          </p:cNvGrpSpPr>
          <p:nvPr/>
        </p:nvGrpSpPr>
        <p:grpSpPr bwMode="auto">
          <a:xfrm>
            <a:off x="8572528" y="3000372"/>
            <a:ext cx="928694" cy="707886"/>
            <a:chOff x="5643564" y="500042"/>
            <a:chExt cx="928699" cy="707747"/>
          </a:xfrm>
        </p:grpSpPr>
        <p:sp>
          <p:nvSpPr>
            <p:cNvPr id="7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22"/>
          <p:cNvGrpSpPr>
            <a:grpSpLocks/>
          </p:cNvGrpSpPr>
          <p:nvPr/>
        </p:nvGrpSpPr>
        <p:grpSpPr bwMode="auto">
          <a:xfrm>
            <a:off x="8643966" y="1071546"/>
            <a:ext cx="790581" cy="707886"/>
            <a:chOff x="5643570" y="500042"/>
            <a:chExt cx="790586" cy="707747"/>
          </a:xfrm>
        </p:grpSpPr>
        <p:sp>
          <p:nvSpPr>
            <p:cNvPr id="7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571868" y="500042"/>
            <a:ext cx="502259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–численно равно…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1142984"/>
            <a:ext cx="4013791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равновесии,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тела равен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силе тяжести…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786050" y="4071942"/>
            <a:ext cx="22188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….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929198"/>
            <a:ext cx="5351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 площадь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опоры мальчика составляет 0,30м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что соответствует 300 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5" grpId="0" animBg="1"/>
      <p:bldP spid="78" grpId="0" animBg="1"/>
      <p:bldP spid="79" grpId="0" animBg="1"/>
      <p:bldP spid="80" grpId="0" animBg="1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бетонной стены, оказывающей на фундамент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320 кПа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метрах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бетона принять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г/см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0" y="4714884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714348" y="2000240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888977" y="597074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566841" y="6078700"/>
            <a:ext cx="790581" cy="707886"/>
            <a:chOff x="5643570" y="500042"/>
            <a:chExt cx="790586" cy="707747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40" y="1873741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3972" y="1805501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488" y="296046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92893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-1215272" y="3999710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349964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0412" y="250030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3357554" y="33289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321468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4" y="300037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60" y="2500306"/>
            <a:ext cx="29289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320000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5051834" y="3286124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6314" y="337167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2500кг/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2" y="442913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44291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12,8м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26800">
            <a:off x="7133689" y="4675850"/>
            <a:ext cx="9869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13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372200" y="5934670"/>
            <a:ext cx="2736304" cy="923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9</a:t>
            </a:r>
            <a:endParaRPr lang="ru-RU" sz="5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3" grpId="0" animBg="1"/>
      <p:bldP spid="4" grpId="0" animBg="1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76" y="481953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4857760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14311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385762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4357694"/>
            <a:ext cx="1853392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96" y="2802904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2857496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02" y="285749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57161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42844" y="1159361"/>
            <a:ext cx="28027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857232"/>
            <a:ext cx="46757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стекла.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" y="3429000"/>
            <a:ext cx="847552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конечный объём воды в мензурке.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2" y="443562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780806"/>
            <a:ext cx="6096221" cy="1077218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конечный объём воды 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мензурке составит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2714612" y="1714488"/>
            <a:ext cx="4643470" cy="1071570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Стр.23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600"/>
                            </p:stCondLst>
                            <p:childTnLst>
                              <p:par>
                                <p:cTn id="1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"/>
                            </p:stCondLst>
                            <p:childTnLst>
                              <p:par>
                                <p:cTn id="1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 animBg="1"/>
      <p:bldP spid="4" grpId="1" animBg="1"/>
      <p:bldP spid="5" grpId="0"/>
      <p:bldP spid="23" grpId="0"/>
      <p:bldP spid="24" grpId="0" animBg="1"/>
      <p:bldP spid="24" grpId="1" animBg="1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 build="allAtOnce" animBg="1"/>
      <p:bldP spid="39" grpId="0" animBg="1"/>
      <p:bldP spid="40" grpId="0" build="allAtOnce" animBg="1"/>
      <p:bldP spid="41" grpId="0"/>
      <p:bldP spid="42" grpId="0" build="p" animBg="1"/>
      <p:bldP spid="42" grpId="1" build="allAtOnce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4840" y="781053"/>
            <a:ext cx="4824416" cy="2862261"/>
            <a:chOff x="8991" y="8100"/>
            <a:chExt cx="2816" cy="2216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991" y="8100"/>
              <a:ext cx="2816" cy="2216"/>
              <a:chOff x="8629" y="8224"/>
              <a:chExt cx="2816" cy="2216"/>
            </a:xfrm>
          </p:grpSpPr>
          <p:sp>
            <p:nvSpPr>
              <p:cNvPr id="49173" name="Text Box 21"/>
              <p:cNvSpPr txBox="1">
                <a:spLocks noChangeArrowheads="1"/>
              </p:cNvSpPr>
              <p:nvPr/>
            </p:nvSpPr>
            <p:spPr bwMode="auto">
              <a:xfrm>
                <a:off x="8721" y="8280"/>
                <a:ext cx="2700" cy="2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8901" y="8224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s.</a:t>
                </a: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8629" y="8456"/>
                <a:ext cx="360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6" name="Text Box 24"/>
              <p:cNvSpPr txBox="1">
                <a:spLocks noChangeArrowheads="1"/>
              </p:cNvSpPr>
              <p:nvPr/>
            </p:nvSpPr>
            <p:spPr bwMode="auto">
              <a:xfrm>
                <a:off x="10905" y="968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t.c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7" name="Text Box 25"/>
              <p:cNvSpPr txBox="1">
                <a:spLocks noChangeArrowheads="1"/>
              </p:cNvSpPr>
              <p:nvPr/>
            </p:nvSpPr>
            <p:spPr bwMode="auto">
              <a:xfrm>
                <a:off x="9589" y="9984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10341" y="828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Рис.5</a:t>
              </a: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321" y="285752"/>
            <a:ext cx="401886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0" y="364331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рисунке.5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скорости двух тел.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с большим значением скорости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428728" y="1214422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286116" y="2071678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16" y="1000108"/>
            <a:ext cx="50006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7620" cy="33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071810"/>
            <a:ext cx="8929718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скорости найдите путь, пройденный телом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50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(рис.5)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1538" y="1467516"/>
            <a:ext cx="2000264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1,5·50=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786182" y="1500174"/>
            <a:ext cx="121444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857884" y="1500174"/>
            <a:ext cx="1214446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05438" y="2428868"/>
            <a:ext cx="3738562" cy="76691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64" y="3072372"/>
            <a:ext cx="60841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9-1,2.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стр.15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9-3,4,5.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стр.19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 7-2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7-1,2,3 стр.12.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7-4 стр.19.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 7-2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7-5 стр.19.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 7-2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7-4(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а-в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)стр.13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Типичные </a:t>
            </a:r>
          </a:p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2643183"/>
            <a:ext cx="2428892" cy="50006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14755" y="1692713"/>
            <a:ext cx="5484727" cy="57860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2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32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5123</TotalTime>
  <Words>3188</Words>
  <Application>Microsoft Office PowerPoint</Application>
  <PresentationFormat>Экран (4:3)</PresentationFormat>
  <Paragraphs>927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new_year4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468</cp:revision>
  <dcterms:created xsi:type="dcterms:W3CDTF">2008-12-14T04:17:18Z</dcterms:created>
  <dcterms:modified xsi:type="dcterms:W3CDTF">2019-11-17T12:01:47Z</dcterms:modified>
</cp:coreProperties>
</file>