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sldIdLst>
    <p:sldId id="359" r:id="rId2"/>
    <p:sldId id="362" r:id="rId3"/>
    <p:sldId id="363" r:id="rId4"/>
    <p:sldId id="364" r:id="rId5"/>
    <p:sldId id="365" r:id="rId6"/>
    <p:sldId id="366" r:id="rId7"/>
    <p:sldId id="367" r:id="rId8"/>
    <p:sldId id="256" r:id="rId9"/>
    <p:sldId id="320" r:id="rId10"/>
    <p:sldId id="321" r:id="rId11"/>
    <p:sldId id="322" r:id="rId12"/>
    <p:sldId id="323" r:id="rId13"/>
    <p:sldId id="324" r:id="rId14"/>
    <p:sldId id="325" r:id="rId15"/>
    <p:sldId id="342" r:id="rId16"/>
    <p:sldId id="326" r:id="rId17"/>
    <p:sldId id="327" r:id="rId18"/>
    <p:sldId id="329" r:id="rId19"/>
    <p:sldId id="330" r:id="rId20"/>
    <p:sldId id="331" r:id="rId21"/>
    <p:sldId id="339" r:id="rId22"/>
    <p:sldId id="332" r:id="rId23"/>
    <p:sldId id="333" r:id="rId24"/>
    <p:sldId id="334" r:id="rId25"/>
    <p:sldId id="368" r:id="rId26"/>
    <p:sldId id="369" r:id="rId27"/>
    <p:sldId id="351" r:id="rId28"/>
    <p:sldId id="370" r:id="rId29"/>
    <p:sldId id="371" r:id="rId30"/>
    <p:sldId id="372" r:id="rId31"/>
    <p:sldId id="352" r:id="rId32"/>
    <p:sldId id="373" r:id="rId33"/>
    <p:sldId id="374" r:id="rId34"/>
    <p:sldId id="375" r:id="rId35"/>
    <p:sldId id="376" r:id="rId36"/>
    <p:sldId id="377" r:id="rId37"/>
    <p:sldId id="353" r:id="rId38"/>
    <p:sldId id="357" r:id="rId39"/>
    <p:sldId id="354" r:id="rId40"/>
    <p:sldId id="356" r:id="rId41"/>
    <p:sldId id="355" r:id="rId42"/>
    <p:sldId id="318" r:id="rId43"/>
    <p:sldId id="335" r:id="rId44"/>
    <p:sldId id="340" r:id="rId45"/>
    <p:sldId id="328" r:id="rId46"/>
    <p:sldId id="34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90101"/>
    <a:srgbClr val="F9E3A5"/>
    <a:srgbClr val="0000CC"/>
    <a:srgbClr val="008000"/>
    <a:srgbClr val="D09B06"/>
    <a:srgbClr val="8E6C00"/>
    <a:srgbClr val="00660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2469" autoAdjust="0"/>
    <p:restoredTop sz="93805" autoAdjust="0"/>
  </p:normalViewPr>
  <p:slideViewPr>
    <p:cSldViewPr>
      <p:cViewPr>
        <p:scale>
          <a:sx n="59" d="100"/>
          <a:sy n="59" d="100"/>
        </p:scale>
        <p:origin x="-1488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1FC5775-4AFC-42EA-AFFA-028CE1B84E6B}" type="datetimeFigureOut">
              <a:rPr lang="ru-RU"/>
              <a:pPr>
                <a:defRPr/>
              </a:pPr>
              <a:t>02.05.2018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9848400-9A63-4C0C-96BB-1E84473DD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9207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7.png"/><Relationship Id="rId5" Type="http://schemas.openxmlformats.org/officeDocument/2006/relationships/audio" Target="../media/audio8.wav"/><Relationship Id="rId10" Type="http://schemas.openxmlformats.org/officeDocument/2006/relationships/image" Target="../media/image6.png"/><Relationship Id="rId4" Type="http://schemas.openxmlformats.org/officeDocument/2006/relationships/audio" Target="../media/audio6.wav"/><Relationship Id="rId9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0.wav"/><Relationship Id="rId7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10.wav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0.wav"/><Relationship Id="rId7" Type="http://schemas.openxmlformats.org/officeDocument/2006/relationships/audio" Target="../media/audio8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0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10" Type="http://schemas.openxmlformats.org/officeDocument/2006/relationships/audio" Target="../media/audio8.wav"/><Relationship Id="rId4" Type="http://schemas.openxmlformats.org/officeDocument/2006/relationships/audio" Target="../media/audio3.wav"/><Relationship Id="rId9" Type="http://schemas.openxmlformats.org/officeDocument/2006/relationships/audio" Target="../media/audio7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11.wav"/><Relationship Id="rId9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12.png"/><Relationship Id="rId5" Type="http://schemas.openxmlformats.org/officeDocument/2006/relationships/audio" Target="../media/audio11.wav"/><Relationship Id="rId10" Type="http://schemas.openxmlformats.org/officeDocument/2006/relationships/image" Target="../media/image11.jpeg"/><Relationship Id="rId4" Type="http://schemas.openxmlformats.org/officeDocument/2006/relationships/audio" Target="../media/audio6.wav"/><Relationship Id="rId9" Type="http://schemas.openxmlformats.org/officeDocument/2006/relationships/audio" Target="../media/audio10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9.wav"/><Relationship Id="rId4" Type="http://schemas.openxmlformats.org/officeDocument/2006/relationships/audio" Target="../media/audio6.wav"/><Relationship Id="rId9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0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12" Type="http://schemas.openxmlformats.org/officeDocument/2006/relationships/image" Target="../media/image16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0" Type="http://schemas.openxmlformats.org/officeDocument/2006/relationships/image" Target="../media/image14.jpeg"/><Relationship Id="rId4" Type="http://schemas.openxmlformats.org/officeDocument/2006/relationships/audio" Target="../media/audio2.wav"/><Relationship Id="rId9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1.wav"/><Relationship Id="rId4" Type="http://schemas.openxmlformats.org/officeDocument/2006/relationships/audio" Target="../media/audio10.wav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9.wav"/><Relationship Id="rId10" Type="http://schemas.openxmlformats.org/officeDocument/2006/relationships/audio" Target="../media/audio10.wav"/><Relationship Id="rId4" Type="http://schemas.openxmlformats.org/officeDocument/2006/relationships/audio" Target="../media/audio7.wav"/><Relationship Id="rId9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9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1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9.wav"/><Relationship Id="rId7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9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audio" Target="../media/audio10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10" Type="http://schemas.openxmlformats.org/officeDocument/2006/relationships/image" Target="../media/image23.png"/><Relationship Id="rId4" Type="http://schemas.openxmlformats.org/officeDocument/2006/relationships/audio" Target="../media/audio4.wav"/><Relationship Id="rId9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7.wav"/><Relationship Id="rId9" Type="http://schemas.openxmlformats.org/officeDocument/2006/relationships/audio" Target="../media/audio8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audio" Target="../media/audio8.wav"/><Relationship Id="rId4" Type="http://schemas.openxmlformats.org/officeDocument/2006/relationships/audio" Target="../media/audio9.wav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13" Type="http://schemas.openxmlformats.org/officeDocument/2006/relationships/image" Target="../media/image33.jpe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31.jpeg"/><Relationship Id="rId5" Type="http://schemas.openxmlformats.org/officeDocument/2006/relationships/audio" Target="../media/audio6.wav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4" Type="http://schemas.openxmlformats.org/officeDocument/2006/relationships/audio" Target="../media/audio13.wav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9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2.wav"/><Relationship Id="rId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8.Сила тяжести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сила, с которой  Земля притягивает  меня к себе, всегда равна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8.Вес тела 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сила, с которой я действую на опору или на подвес. Мой вес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780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5.Масса тела 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инертности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тела, моя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масса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78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5.Инертность –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свойство тела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сопротивляться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изменению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скорости.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14338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закон Ньютона: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Ускорение тела прямо пропорционально сумме сил действующих на него и обратно пропорционально его массе.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закон Ньютона: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тела действуют друг на друга с силами: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Равными по величине, противоположными по направлению, вдоль одной прямой, одинаковые по природе.</a:t>
            </a:r>
          </a:p>
          <a:p>
            <a:pPr lvl="0" eaLnBrk="0" hangingPunct="0">
              <a:buFontTx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действую на пол с силой  780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 вниз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значит и пол действует на меня с силой 780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но вверх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571744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Ньютона.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 будет находится в состоянии прямолинейного и равномерного движения (покоиться),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сумма сил, действующих на данное тело, равна нулю.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покоюсь, потому,   что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2898709" y="5487431"/>
            <a:ext cx="2428892" cy="571504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142908" y="0"/>
            <a:ext cx="928690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5250" marR="0" lvl="1" algn="l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представлены направления векторов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скорости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ускорения  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мяча. Какое из представленных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направлении имеет вектор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равнодействующей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всех сил, приложенных к мячу?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1785926"/>
            <a:ext cx="2384624" cy="244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1475840"/>
            <a:ext cx="2803538" cy="261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428596" y="4447760"/>
            <a:ext cx="7355193" cy="2195950"/>
            <a:chOff x="428596" y="4447760"/>
            <a:chExt cx="7355193" cy="2195950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3071802" y="4447760"/>
              <a:ext cx="2214578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079442" y="5026904"/>
              <a:ext cx="31165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1Н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 кг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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1м/с</a:t>
              </a:r>
              <a:r>
                <a:rPr lang="ru-RU" sz="2800" b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032263" y="5590768"/>
              <a:ext cx="18245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3.   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ru-RU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0364" y="6058935"/>
              <a:ext cx="47834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4.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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осн.ур-ние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428596" y="475375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 bwMode="auto">
            <a:xfrm flipV="1">
              <a:off x="1152084" y="5151507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0"/>
            <p:cNvSpPr txBox="1">
              <a:spLocks noChangeArrowheads="1"/>
            </p:cNvSpPr>
            <p:nvPr/>
          </p:nvSpPr>
          <p:spPr bwMode="auto">
            <a:xfrm>
              <a:off x="1170357" y="4447760"/>
              <a:ext cx="6254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1223522" y="5080069"/>
              <a:ext cx="758746" cy="66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71472" y="4561375"/>
            <a:ext cx="4860594" cy="1653707"/>
            <a:chOff x="571472" y="4561375"/>
            <a:chExt cx="4860594" cy="1653707"/>
          </a:xfrm>
        </p:grpSpPr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428728" y="4561375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571472" y="4990003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497620" y="4572008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4572000" y="4643446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3714744" y="5572140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4532461" y="5683117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4000496" y="6143644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>
              <a:off x="5072066" y="6215082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5878740" y="3179916"/>
            <a:ext cx="646331" cy="830997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u-RU" sz="480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>
            <a:off x="2807340" y="2931766"/>
            <a:ext cx="1357322" cy="5668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878740" y="1517883"/>
            <a:ext cx="10695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dirty="0"/>
          </a:p>
        </p:txBody>
      </p:sp>
      <p:sp>
        <p:nvSpPr>
          <p:cNvPr id="36" name="TextBox 35"/>
          <p:cNvSpPr txBox="1"/>
          <p:nvPr/>
        </p:nvSpPr>
        <p:spPr>
          <a:xfrm>
            <a:off x="52596" y="6300609"/>
            <a:ext cx="2935228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 № 6, стр. 16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06"/>
          <p:cNvSpPr txBox="1">
            <a:spLocks noChangeArrowheads="1"/>
          </p:cNvSpPr>
          <p:nvPr/>
        </p:nvSpPr>
        <p:spPr bwMode="auto">
          <a:xfrm>
            <a:off x="-63830" y="476672"/>
            <a:ext cx="3143272" cy="170860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Складываем одноимённые величины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434340" y="2204864"/>
            <a:ext cx="625492" cy="707886"/>
            <a:chOff x="1411669" y="2465780"/>
            <a:chExt cx="625492" cy="70788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411669" y="2465780"/>
              <a:ext cx="62549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>
              <a:off x="1619712" y="2564904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1" name="Прямая со стрелкой 40"/>
          <p:cNvCxnSpPr/>
          <p:nvPr/>
        </p:nvCxnSpPr>
        <p:spPr>
          <a:xfrm rot="10800000">
            <a:off x="5873804" y="2829786"/>
            <a:ext cx="1357322" cy="5668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utoShape 107"/>
          <p:cNvSpPr>
            <a:spLocks noChangeArrowheads="1"/>
          </p:cNvSpPr>
          <p:nvPr/>
        </p:nvSpPr>
        <p:spPr bwMode="auto">
          <a:xfrm rot="10800000" flipV="1">
            <a:off x="0" y="3214686"/>
            <a:ext cx="1785950" cy="801691"/>
          </a:xfrm>
          <a:prstGeom prst="wedgeRectCallout">
            <a:avLst>
              <a:gd name="adj1" fmla="val 8709"/>
              <a:gd name="adj2" fmla="val 129701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429256" y="1142984"/>
            <a:ext cx="642942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animBg="1"/>
      <p:bldP spid="32" grpId="1" animBg="1"/>
      <p:bldP spid="3074" grpId="0"/>
      <p:bldP spid="33" grpId="0" uiExpand="1" animBg="1"/>
      <p:bldP spid="35" grpId="0" uiExpand="1"/>
      <p:bldP spid="35" grpId="1" uiExpand="1"/>
      <p:bldP spid="36" grpId="0" uiExpand="1" build="p"/>
      <p:bldP spid="36" grpId="1" build="allAtOnce" animBg="1"/>
      <p:bldP spid="37" grpId="0" animBg="1"/>
      <p:bldP spid="38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85784" y="0"/>
            <a:ext cx="942978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Каким будет ускорение  тела массой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8 кг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 действием силы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 Н?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занесите в  м/с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85720" y="1124744"/>
            <a:ext cx="1755750" cy="1297167"/>
            <a:chOff x="428596" y="4447760"/>
            <a:chExt cx="1755750" cy="1297167"/>
          </a:xfrm>
        </p:grpSpPr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428596" y="475375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 bwMode="auto">
            <a:xfrm flipV="1">
              <a:off x="1152084" y="5151507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1170357" y="4447760"/>
              <a:ext cx="6254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1223522" y="5080069"/>
              <a:ext cx="758746" cy="66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214546" y="1071546"/>
            <a:ext cx="1785950" cy="1278640"/>
            <a:chOff x="428596" y="4447760"/>
            <a:chExt cx="1785950" cy="1278640"/>
          </a:xfrm>
        </p:grpSpPr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28596" y="475375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 bwMode="auto">
            <a:xfrm flipV="1">
              <a:off x="1152084" y="5151507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1170357" y="4447760"/>
              <a:ext cx="96853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4Н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1223522" y="5080069"/>
              <a:ext cx="9910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8кг</a:t>
              </a:r>
              <a:r>
                <a:rPr lang="ru-RU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4857752" y="1357298"/>
            <a:ext cx="26432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7643834" y="1428736"/>
            <a:ext cx="1000132" cy="7694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6273225"/>
            <a:ext cx="3428992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№6,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.16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07"/>
          <p:cNvSpPr>
            <a:spLocks noChangeArrowheads="1"/>
          </p:cNvSpPr>
          <p:nvPr/>
        </p:nvSpPr>
        <p:spPr bwMode="auto">
          <a:xfrm rot="10800000" flipV="1">
            <a:off x="0" y="3214686"/>
            <a:ext cx="1785950" cy="801691"/>
          </a:xfrm>
          <a:prstGeom prst="wedgeRectCallout">
            <a:avLst>
              <a:gd name="adj1" fmla="val 7826"/>
              <a:gd name="adj2" fmla="val -186911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5209 C 3.05556E-6 0.22038 0.11354 0.3044 0.20607 0.3044 L 0.41215 0.3044 " pathEditMode="relative" rAng="0" ptsTypes="FfFF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152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350000" y="3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8" grpId="0"/>
      <p:bldP spid="22" grpId="0" animBg="1"/>
      <p:bldP spid="22" grpId="1" animBg="1"/>
      <p:bldP spid="17" grpId="0" build="allAtOnce" animBg="1"/>
      <p:bldP spid="17" grpId="1" build="p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3975" lvl="0" indent="0" algn="just" defTabSz="914400" rtl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Две силы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3 Н и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приложены к одной точке тела. Угол между векторами F1 и F2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равен 90°.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Чему равен модуль равнодействующей этих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ил?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53975" lvl="0" indent="0" algn="just" defTabSz="914400" rtl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занесите в  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26"/>
          <p:cNvSpPr>
            <a:spLocks noChangeShapeType="1"/>
          </p:cNvSpPr>
          <p:nvPr/>
        </p:nvSpPr>
        <p:spPr bwMode="auto">
          <a:xfrm flipV="1">
            <a:off x="6584228" y="1822023"/>
            <a:ext cx="0" cy="112403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27"/>
          <p:cNvSpPr>
            <a:spLocks noChangeShapeType="1"/>
          </p:cNvSpPr>
          <p:nvPr/>
        </p:nvSpPr>
        <p:spPr bwMode="auto">
          <a:xfrm>
            <a:off x="6574023" y="1867732"/>
            <a:ext cx="129438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 flipV="1">
            <a:off x="6602938" y="1942529"/>
            <a:ext cx="1195736" cy="102845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86"/>
          <p:cNvGrpSpPr/>
          <p:nvPr/>
        </p:nvGrpSpPr>
        <p:grpSpPr>
          <a:xfrm>
            <a:off x="7596144" y="1268760"/>
            <a:ext cx="857256" cy="584775"/>
            <a:chOff x="5102560" y="3439450"/>
            <a:chExt cx="857256" cy="584775"/>
          </a:xfrm>
        </p:grpSpPr>
        <p:sp>
          <p:nvSpPr>
            <p:cNvPr id="8" name="Line 33"/>
            <p:cNvSpPr>
              <a:spLocks noChangeShapeType="1"/>
            </p:cNvSpPr>
            <p:nvPr/>
          </p:nvSpPr>
          <p:spPr bwMode="auto">
            <a:xfrm>
              <a:off x="5223335" y="3537001"/>
              <a:ext cx="3707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102560" y="3439450"/>
              <a:ext cx="8572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F2 </a:t>
              </a:r>
              <a:endPara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85"/>
          <p:cNvGrpSpPr/>
          <p:nvPr/>
        </p:nvGrpSpPr>
        <p:grpSpPr>
          <a:xfrm>
            <a:off x="6000760" y="1425347"/>
            <a:ext cx="1071570" cy="646331"/>
            <a:chOff x="2425662" y="4316694"/>
            <a:chExt cx="1071570" cy="646331"/>
          </a:xfrm>
        </p:grpSpPr>
        <p:sp>
          <p:nvSpPr>
            <p:cNvPr id="11" name="Line 32"/>
            <p:cNvSpPr>
              <a:spLocks noChangeShapeType="1"/>
            </p:cNvSpPr>
            <p:nvPr/>
          </p:nvSpPr>
          <p:spPr bwMode="auto">
            <a:xfrm>
              <a:off x="2530792" y="4374484"/>
              <a:ext cx="37079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425662" y="4316694"/>
              <a:ext cx="10715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910" y="3837024"/>
            <a:ext cx="4143404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 голову 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первого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второй…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580" y="4170092"/>
            <a:ext cx="6429420" cy="46166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Начало первого… с концом последнего!!!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286" y="3356992"/>
            <a:ext cx="8358214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Сложение векторов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правило треугольника!!!)</a:t>
            </a:r>
            <a:endParaRPr lang="ru-RU" sz="2800" b="1" i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659559"/>
            <a:ext cx="2500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06" y="1916832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берега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57818" y="1285860"/>
            <a:ext cx="492443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5929322" y="6273225"/>
            <a:ext cx="3214678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.1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751060" y="6021288"/>
            <a:ext cx="85928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560015" y="6021288"/>
            <a:ext cx="1073637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758490" y="6093296"/>
            <a:ext cx="186768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85"/>
          <p:cNvGrpSpPr/>
          <p:nvPr/>
        </p:nvGrpSpPr>
        <p:grpSpPr>
          <a:xfrm>
            <a:off x="7839018" y="1942529"/>
            <a:ext cx="895825" cy="646331"/>
            <a:chOff x="2425662" y="4353569"/>
            <a:chExt cx="895825" cy="646331"/>
          </a:xfrm>
        </p:grpSpPr>
        <p:sp>
          <p:nvSpPr>
            <p:cNvPr id="25" name="Line 32"/>
            <p:cNvSpPr>
              <a:spLocks noChangeShapeType="1"/>
            </p:cNvSpPr>
            <p:nvPr/>
          </p:nvSpPr>
          <p:spPr bwMode="auto">
            <a:xfrm>
              <a:off x="2530792" y="4374484"/>
              <a:ext cx="370797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425662" y="4353569"/>
              <a:ext cx="8958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Line 17"/>
          <p:cNvSpPr>
            <a:spLocks noChangeShapeType="1"/>
          </p:cNvSpPr>
          <p:nvPr/>
        </p:nvSpPr>
        <p:spPr bwMode="auto">
          <a:xfrm>
            <a:off x="5670011" y="5365645"/>
            <a:ext cx="1318123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4962900" y="5365645"/>
            <a:ext cx="698033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>
            <a:off x="5678586" y="5391364"/>
            <a:ext cx="567172" cy="45719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7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74"/>
          <p:cNvGrpSpPr/>
          <p:nvPr/>
        </p:nvGrpSpPr>
        <p:grpSpPr>
          <a:xfrm>
            <a:off x="6925464" y="4937017"/>
            <a:ext cx="714380" cy="584775"/>
            <a:chOff x="6858016" y="3000372"/>
            <a:chExt cx="714380" cy="584775"/>
          </a:xfrm>
        </p:grpSpPr>
        <p:sp>
          <p:nvSpPr>
            <p:cNvPr id="31" name="Line 20"/>
            <p:cNvSpPr>
              <a:spLocks noChangeShapeType="1"/>
            </p:cNvSpPr>
            <p:nvPr/>
          </p:nvSpPr>
          <p:spPr bwMode="auto">
            <a:xfrm>
              <a:off x="6944814" y="3054964"/>
              <a:ext cx="400113" cy="2598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858016" y="3000372"/>
              <a:ext cx="7143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70"/>
          <p:cNvGrpSpPr/>
          <p:nvPr/>
        </p:nvGrpSpPr>
        <p:grpSpPr>
          <a:xfrm>
            <a:off x="4067944" y="5079893"/>
            <a:ext cx="857256" cy="584775"/>
            <a:chOff x="6215074" y="3571876"/>
            <a:chExt cx="857256" cy="584775"/>
          </a:xfrm>
        </p:grpSpPr>
        <p:sp>
          <p:nvSpPr>
            <p:cNvPr id="34" name="Line 21"/>
            <p:cNvSpPr>
              <a:spLocks noChangeShapeType="1"/>
            </p:cNvSpPr>
            <p:nvPr/>
          </p:nvSpPr>
          <p:spPr bwMode="auto">
            <a:xfrm>
              <a:off x="6402092" y="3629666"/>
              <a:ext cx="400113" cy="25981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215074" y="3571876"/>
              <a:ext cx="8572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72"/>
          <p:cNvGrpSpPr/>
          <p:nvPr/>
        </p:nvGrpSpPr>
        <p:grpSpPr>
          <a:xfrm>
            <a:off x="6353960" y="5508521"/>
            <a:ext cx="642942" cy="584775"/>
            <a:chOff x="6215074" y="4357694"/>
            <a:chExt cx="642942" cy="584775"/>
          </a:xfrm>
        </p:grpSpPr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6215074" y="4384990"/>
              <a:ext cx="400113" cy="25981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215074" y="4357694"/>
              <a:ext cx="6429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361101" y="5133308"/>
            <a:ext cx="492443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469729" y="5885110"/>
            <a:ext cx="492443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6 -0.00671 L 0.69584 -0.05556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62" y="-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104 C 0.01337 0.02914 0.06597 0.04902 0.09601 0.04902 C 0.12587 0.04902 0.13264 0.01595 0.14063 0.0104 " pathEditMode="relative" rAng="0" ptsTypes="aaA">
                                      <p:cBhvr>
                                        <p:cTn id="1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301 L -0.00156 0.0437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3" grpId="0" animBg="1"/>
      <p:bldP spid="4" grpId="0" animBg="1"/>
      <p:bldP spid="5" grpId="0" animBg="1"/>
      <p:bldP spid="5" grpId="1" animBg="1"/>
      <p:bldP spid="5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/>
      <p:bldP spid="16" grpId="1"/>
      <p:bldP spid="17" grpId="0"/>
      <p:bldP spid="19" grpId="0" animBg="1"/>
      <p:bldP spid="19" grpId="1" animBg="1"/>
      <p:bldP spid="20" grpId="0" build="allAtOnce" animBg="1"/>
      <p:bldP spid="20" grpId="1" uiExpand="1" build="p" animBg="1"/>
      <p:bldP spid="21" grpId="0" animBg="1"/>
      <p:bldP spid="22" grpId="0" animBg="1"/>
      <p:bldP spid="23" grpId="0" animBg="1"/>
      <p:bldP spid="23" grpId="2" animBg="1"/>
      <p:bldP spid="27" grpId="0" animBg="1"/>
      <p:bldP spid="28" grpId="0" animBg="1"/>
      <p:bldP spid="28" grpId="1" animBg="1"/>
      <p:bldP spid="29" grpId="0" animBg="1"/>
      <p:bldP spid="29" grpId="1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-36512" y="0"/>
            <a:ext cx="9144000" cy="23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Самолет во время выполнения «мертвой петли» движется равномерно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окружности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4).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Какое направление имеет вектор равнодействующей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всех приложенных к нему сил?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A.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F = 0.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1.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1422" y="1340768"/>
            <a:ext cx="3929090" cy="486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428596" y="4401402"/>
            <a:ext cx="7355193" cy="2195950"/>
            <a:chOff x="428596" y="4447760"/>
            <a:chExt cx="7355193" cy="2195950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3071802" y="4447760"/>
              <a:ext cx="2214578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79442" y="5026904"/>
              <a:ext cx="31165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1Н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 кг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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1м/с</a:t>
              </a:r>
              <a:r>
                <a:rPr lang="ru-RU" sz="2800" b="1" baseline="30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32263" y="5590768"/>
              <a:ext cx="18245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3.   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ru-RU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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00364" y="6058935"/>
              <a:ext cx="47834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4.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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осн.ур-ние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428596" y="4753752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 bwMode="auto">
            <a:xfrm flipV="1">
              <a:off x="1152084" y="5151507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170357" y="4447760"/>
              <a:ext cx="6254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1223522" y="5080069"/>
              <a:ext cx="758746" cy="66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71472" y="4561375"/>
            <a:ext cx="4860594" cy="1653707"/>
            <a:chOff x="571472" y="4561375"/>
            <a:chExt cx="4860594" cy="1653707"/>
          </a:xfrm>
        </p:grpSpPr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1428728" y="4561375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571472" y="4990003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3497620" y="4572008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4572000" y="4643446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3714744" y="5572140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4532461" y="5683117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4000496" y="6143644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5072066" y="6215082"/>
              <a:ext cx="360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 rot="20195888">
            <a:off x="8072509" y="1402984"/>
            <a:ext cx="646331" cy="830997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ru-RU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-36512" y="6300609"/>
            <a:ext cx="3168352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6,стр.16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695915" y="3274866"/>
            <a:ext cx="625492" cy="707886"/>
            <a:chOff x="1411669" y="2465780"/>
            <a:chExt cx="625492" cy="70788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411669" y="2465780"/>
              <a:ext cx="62549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1619712" y="2564904"/>
              <a:ext cx="360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28" name="Прямая со стрелкой 27"/>
          <p:cNvCxnSpPr/>
          <p:nvPr/>
        </p:nvCxnSpPr>
        <p:spPr>
          <a:xfrm>
            <a:off x="6516216" y="2340794"/>
            <a:ext cx="699751" cy="691838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102"/>
          <p:cNvGrpSpPr/>
          <p:nvPr/>
        </p:nvGrpSpPr>
        <p:grpSpPr>
          <a:xfrm>
            <a:off x="7241996" y="2545740"/>
            <a:ext cx="714380" cy="523220"/>
            <a:chOff x="1582054" y="1000108"/>
            <a:chExt cx="714380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00FF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1602084" y="1137170"/>
              <a:ext cx="428628" cy="1588"/>
            </a:xfrm>
            <a:prstGeom prst="straightConnector1">
              <a:avLst/>
            </a:prstGeom>
            <a:ln w="444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 стрелкой 33"/>
          <p:cNvCxnSpPr/>
          <p:nvPr/>
        </p:nvCxnSpPr>
        <p:spPr>
          <a:xfrm>
            <a:off x="6272456" y="2521138"/>
            <a:ext cx="699751" cy="69183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scene3d>
            <a:camera prst="orthographicFront">
              <a:rot lat="300000" lon="0" rev="1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2857488" y="5500702"/>
            <a:ext cx="2428892" cy="571504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AutoShape 107"/>
          <p:cNvSpPr>
            <a:spLocks noChangeArrowheads="1"/>
          </p:cNvSpPr>
          <p:nvPr/>
        </p:nvSpPr>
        <p:spPr bwMode="auto">
          <a:xfrm rot="10800000" flipV="1">
            <a:off x="0" y="3000372"/>
            <a:ext cx="1785950" cy="801691"/>
          </a:xfrm>
          <a:prstGeom prst="wedgeRectCallout">
            <a:avLst>
              <a:gd name="adj1" fmla="val 3412"/>
              <a:gd name="adj2" fmla="val 151333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564344" y="1976100"/>
            <a:ext cx="642942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23" grpId="0" animBg="1"/>
      <p:bldP spid="24" grpId="0" uiExpand="1" build="p"/>
      <p:bldP spid="24" grpId="1" build="allAtOnce" animBg="1"/>
      <p:bldP spid="22" grpId="0" animBg="1"/>
      <p:bldP spid="35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643314"/>
            <a:ext cx="88582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-81698"/>
            <a:ext cx="9429784" cy="258200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показаны направление и точка приложения вектора силы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 которой Земля действует на Луну по закону всемирного тяготения. На каком из рисунков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6)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правильно показаны направление и точка приложения силы F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возникающей при взаимодействии  по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ТРЕТЬЕМУ ЗАКОНУ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Ньютона?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Среди рисунков 1—4 нет правильного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143240" y="4903814"/>
            <a:ext cx="2214578" cy="1071570"/>
          </a:xfrm>
          <a:prstGeom prst="frame">
            <a:avLst/>
          </a:prstGeom>
          <a:solidFill>
            <a:srgbClr val="00B050">
              <a:alpha val="51000"/>
            </a:srgbClr>
          </a:solidFill>
          <a:ln>
            <a:solidFill>
              <a:srgbClr val="006600">
                <a:alpha val="7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340708" y="5038124"/>
            <a:ext cx="1071570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511195" y="5074077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3450258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4572000" y="5214950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336420" y="5049207"/>
            <a:ext cx="500066" cy="7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6116284"/>
            <a:ext cx="5572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действию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429256" y="4687524"/>
            <a:ext cx="37147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равные  по модулю..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одной  прямой..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противоположные…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 природы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00614">
            <a:off x="7953061" y="2811689"/>
            <a:ext cx="646331" cy="830997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u-RU" sz="4800" dirty="0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058286" y="2813354"/>
            <a:ext cx="576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652120" y="6273249"/>
            <a:ext cx="3456384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6, стр.16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07"/>
          <p:cNvSpPr>
            <a:spLocks noChangeArrowheads="1"/>
          </p:cNvSpPr>
          <p:nvPr/>
        </p:nvSpPr>
        <p:spPr bwMode="auto">
          <a:xfrm rot="10800000" flipV="1">
            <a:off x="0" y="5187590"/>
            <a:ext cx="2000232" cy="801691"/>
          </a:xfrm>
          <a:prstGeom prst="wedgeRectCallout">
            <a:avLst>
              <a:gd name="adj1" fmla="val -106049"/>
              <a:gd name="adj2" fmla="val -7956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2125414"/>
            <a:ext cx="3829814" cy="16430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3857620" y="1785926"/>
            <a:ext cx="642942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119622" y="2821871"/>
            <a:ext cx="642942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714876" y="2214554"/>
            <a:ext cx="785818" cy="7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4786314" y="2285992"/>
            <a:ext cx="36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F0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F0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2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2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2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2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2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2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2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2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2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2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5252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2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2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nimBg="1"/>
      <p:bldP spid="9" grpId="0" uiExpand="1" animBg="1"/>
      <p:bldP spid="10" grpId="0" uiExpand="1"/>
      <p:bldP spid="11" grpId="0" uiExpand="1"/>
      <p:bldP spid="12" grpId="0" uiExpand="1" animBg="1"/>
      <p:bldP spid="13" grpId="0" uiExpand="1" animBg="1"/>
      <p:bldP spid="14" grpId="0" uiExpand="1"/>
      <p:bldP spid="15" grpId="0" uiExpand="1"/>
      <p:bldP spid="16" grpId="0" uiExpand="1" build="p"/>
      <p:bldP spid="18" grpId="0" uiExpand="1" animBg="1"/>
      <p:bldP spid="19" grpId="0" uiExpand="1" animBg="1"/>
      <p:bldP spid="19" grpId="1" uiExpand="1" animBg="1"/>
      <p:bldP spid="17" grpId="0" uiExpand="1" build="p" animBg="1"/>
      <p:bldP spid="17" grpId="1" build="allAtOnce" animBg="1"/>
      <p:bldP spid="20" grpId="0" animBg="1"/>
      <p:bldP spid="21" grpId="0" animBg="1"/>
      <p:bldP spid="23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88155" y="2928934"/>
            <a:ext cx="3214678" cy="292895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0" y="78830"/>
            <a:ext cx="6572264" cy="278605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0" y="5214950"/>
            <a:ext cx="9144000" cy="1643050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285784" y="5286388"/>
            <a:ext cx="942978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22225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	У поверхности Земли (т. е. на расстоянии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 ее центра) на тело действует сила всемирного тяготения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36 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Чему равна сила тяготения, действующая на это тело на расстоянии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2R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 поверхности Земли?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Ответ занесите в  Ньютонах.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541834" y="0"/>
            <a:ext cx="2403447" cy="1386534"/>
            <a:chOff x="1041900" y="428604"/>
            <a:chExt cx="2403447" cy="138653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041900" y="915022"/>
              <a:ext cx="9541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1785918" y="428604"/>
              <a:ext cx="165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351926" y="1168807"/>
              <a:ext cx="8516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918476" y="472746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8"/>
          <p:cNvGrpSpPr/>
          <p:nvPr/>
        </p:nvGrpSpPr>
        <p:grpSpPr>
          <a:xfrm>
            <a:off x="-32" y="1431934"/>
            <a:ext cx="2553575" cy="1386534"/>
            <a:chOff x="891772" y="428604"/>
            <a:chExt cx="2553575" cy="138653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91772" y="901374"/>
              <a:ext cx="1159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48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1785918" y="428604"/>
              <a:ext cx="165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857356" y="1168807"/>
              <a:ext cx="134619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3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428860" y="1928802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16282" y="1598908"/>
            <a:ext cx="914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857752" y="2232084"/>
            <a:ext cx="864000" cy="158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989652" y="221455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6370" y="1928802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82414" y="194245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6136" y="3284984"/>
            <a:ext cx="3347864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,стр20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445741" y="2976232"/>
            <a:ext cx="214314" cy="214314"/>
          </a:xfrm>
          <a:prstGeom prst="ellipse">
            <a:avLst/>
          </a:prstGeom>
          <a:solidFill>
            <a:srgbClr val="F9010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2387819" y="3146404"/>
            <a:ext cx="1057922" cy="826762"/>
          </a:xfrm>
          <a:prstGeom prst="straightConnector1">
            <a:avLst/>
          </a:prstGeom>
          <a:ln w="50800">
            <a:solidFill>
              <a:srgbClr val="FFFF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3"/>
          <p:cNvGrpSpPr/>
          <p:nvPr/>
        </p:nvGrpSpPr>
        <p:grpSpPr>
          <a:xfrm>
            <a:off x="1516915" y="3357562"/>
            <a:ext cx="1143008" cy="1077218"/>
            <a:chOff x="2714612" y="4429132"/>
            <a:chExt cx="928694" cy="1077218"/>
          </a:xfrm>
        </p:grpSpPr>
        <p:sp>
          <p:nvSpPr>
            <p:cNvPr id="44" name="TextBox 43"/>
            <p:cNvSpPr txBox="1"/>
            <p:nvPr/>
          </p:nvSpPr>
          <p:spPr>
            <a:xfrm>
              <a:off x="2714612" y="4429132"/>
              <a:ext cx="9286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ru-RU" sz="3200" b="1" baseline="-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Тяж </a:t>
              </a:r>
              <a:endPara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3159989" y="3838852"/>
            <a:ext cx="2340705" cy="92333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800" dirty="0">
              <a:solidFill>
                <a:srgbClr val="008000"/>
              </a:solidFill>
            </a:endParaRPr>
          </a:p>
        </p:txBody>
      </p:sp>
      <p:sp>
        <p:nvSpPr>
          <p:cNvPr id="47" name="AutoShape 5"/>
          <p:cNvSpPr>
            <a:spLocks/>
          </p:cNvSpPr>
          <p:nvPr/>
        </p:nvSpPr>
        <p:spPr bwMode="auto">
          <a:xfrm rot="3224091">
            <a:off x="2523889" y="2950464"/>
            <a:ext cx="756165" cy="2172077"/>
          </a:xfrm>
          <a:prstGeom prst="rightBrace">
            <a:avLst>
              <a:gd name="adj1" fmla="val 2178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9" name="Группа 8"/>
          <p:cNvGrpSpPr/>
          <p:nvPr/>
        </p:nvGrpSpPr>
        <p:grpSpPr>
          <a:xfrm>
            <a:off x="2810190" y="1470962"/>
            <a:ext cx="1976124" cy="1386534"/>
            <a:chOff x="1857356" y="428604"/>
            <a:chExt cx="1976124" cy="1386534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Прямоугольник 51"/>
            <p:cNvSpPr/>
            <p:nvPr/>
          </p:nvSpPr>
          <p:spPr>
            <a:xfrm>
              <a:off x="2174051" y="428604"/>
              <a:ext cx="165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6"/>
            <p:cNvSpPr>
              <a:spLocks noChangeArrowheads="1"/>
            </p:cNvSpPr>
            <p:nvPr/>
          </p:nvSpPr>
          <p:spPr bwMode="auto">
            <a:xfrm>
              <a:off x="1857356" y="1168807"/>
              <a:ext cx="134619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9  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56" name="Скругленный прямоугольник 55"/>
          <p:cNvSpPr/>
          <p:nvPr/>
        </p:nvSpPr>
        <p:spPr>
          <a:xfrm>
            <a:off x="3143240" y="1643050"/>
            <a:ext cx="1571636" cy="1143008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1" grpId="0" animBg="1"/>
      <p:bldP spid="38" grpId="0" animBg="1"/>
      <p:bldP spid="8194" grpId="0"/>
      <p:bldP spid="8" grpId="0"/>
      <p:bldP spid="8" grpId="1"/>
      <p:bldP spid="15" grpId="0"/>
      <p:bldP spid="16" grpId="0"/>
      <p:bldP spid="19" grpId="0"/>
      <p:bldP spid="20" grpId="0"/>
      <p:bldP spid="21" grpId="0"/>
      <p:bldP spid="21" grpId="1"/>
      <p:bldP spid="39" grpId="0" build="allAtOnce" animBg="1"/>
      <p:bldP spid="41" grpId="0" animBg="1"/>
      <p:bldP spid="46" grpId="0" build="allAtOnce" animBg="1"/>
      <p:bldP spid="47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88155" y="2928934"/>
            <a:ext cx="3214678" cy="292895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4929174"/>
            <a:ext cx="9144000" cy="192882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8.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гравитационного взаимодействия между двумя шарами массами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кг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расстоянии R равна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10Н.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сила гравитационного взаимодействия между шарами массами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3кг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4 кг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таком же расстоянии R друг от друга?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занесите в  Ньютонах.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000100" y="1328086"/>
            <a:ext cx="2403447" cy="1386534"/>
            <a:chOff x="1041900" y="428604"/>
            <a:chExt cx="2403447" cy="138653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041900" y="915022"/>
              <a:ext cx="9541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1785918" y="428604"/>
              <a:ext cx="16594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2351926" y="1168807"/>
              <a:ext cx="8516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3428992" y="1899566"/>
            <a:ext cx="114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5037518" y="1442384"/>
            <a:ext cx="2986053" cy="1331942"/>
            <a:chOff x="1037598" y="483196"/>
            <a:chExt cx="2593270" cy="133194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037598" y="915022"/>
              <a:ext cx="11592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4800" b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017078" y="1226482"/>
              <a:ext cx="1357322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 34"/>
            <p:cNvSpPr/>
            <p:nvPr/>
          </p:nvSpPr>
          <p:spPr>
            <a:xfrm>
              <a:off x="1833331" y="483196"/>
              <a:ext cx="17975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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4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2351926" y="1168807"/>
              <a:ext cx="85162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endPara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7838104" y="1843716"/>
            <a:ext cx="1353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445741" y="2976232"/>
            <a:ext cx="214314" cy="214314"/>
          </a:xfrm>
          <a:prstGeom prst="ellipse">
            <a:avLst/>
          </a:prstGeom>
          <a:solidFill>
            <a:srgbClr val="F9010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2387819" y="3146404"/>
            <a:ext cx="1057922" cy="826762"/>
          </a:xfrm>
          <a:prstGeom prst="straightConnector1">
            <a:avLst/>
          </a:prstGeom>
          <a:ln w="50800">
            <a:solidFill>
              <a:srgbClr val="FFFF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3"/>
          <p:cNvGrpSpPr/>
          <p:nvPr/>
        </p:nvGrpSpPr>
        <p:grpSpPr>
          <a:xfrm>
            <a:off x="1516915" y="3357562"/>
            <a:ext cx="1143008" cy="1077218"/>
            <a:chOff x="2714612" y="4429132"/>
            <a:chExt cx="928694" cy="1077218"/>
          </a:xfrm>
        </p:grpSpPr>
        <p:sp>
          <p:nvSpPr>
            <p:cNvPr id="44" name="TextBox 43"/>
            <p:cNvSpPr txBox="1"/>
            <p:nvPr/>
          </p:nvSpPr>
          <p:spPr>
            <a:xfrm>
              <a:off x="2714612" y="4429132"/>
              <a:ext cx="9286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r>
                <a:rPr lang="ru-RU" sz="3200" b="1" baseline="-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Тяж </a:t>
              </a:r>
              <a:endPara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3159989" y="3838852"/>
            <a:ext cx="2340705" cy="92333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800" dirty="0">
              <a:solidFill>
                <a:srgbClr val="008000"/>
              </a:solidFill>
            </a:endParaRPr>
          </a:p>
        </p:txBody>
      </p:sp>
      <p:sp>
        <p:nvSpPr>
          <p:cNvPr id="47" name="AutoShape 5"/>
          <p:cNvSpPr>
            <a:spLocks/>
          </p:cNvSpPr>
          <p:nvPr/>
        </p:nvSpPr>
        <p:spPr bwMode="auto">
          <a:xfrm rot="3224091">
            <a:off x="2523889" y="2950464"/>
            <a:ext cx="756165" cy="2172077"/>
          </a:xfrm>
          <a:prstGeom prst="rightBrace">
            <a:avLst>
              <a:gd name="adj1" fmla="val 2178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796136" y="3284984"/>
            <a:ext cx="3347864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,стр20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195" grpId="0" animBg="1"/>
      <p:bldP spid="28" grpId="0"/>
      <p:bldP spid="37" grpId="0"/>
      <p:bldP spid="37" grpId="1"/>
      <p:bldP spid="41" grpId="0" animBg="1"/>
      <p:bldP spid="46" grpId="0" build="allAtOnce" animBg="1"/>
      <p:bldP spid="47" grpId="0" animBg="1"/>
      <p:bldP spid="29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3574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5250" marR="22225" lvl="1" indent="-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9.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Пружина жесткостью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100 Н/м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растягивается силой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 Н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удлинение пружины?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занесите в  сантиметрах.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36"/>
          <p:cNvSpPr txBox="1">
            <a:spLocks noChangeArrowheads="1"/>
          </p:cNvSpPr>
          <p:nvPr/>
        </p:nvSpPr>
        <p:spPr bwMode="auto">
          <a:xfrm>
            <a:off x="142844" y="2693354"/>
            <a:ext cx="316738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упр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137"/>
          <p:cNvSpPr>
            <a:spLocks noChangeArrowheads="1"/>
          </p:cNvSpPr>
          <p:nvPr/>
        </p:nvSpPr>
        <p:spPr bwMode="auto">
          <a:xfrm>
            <a:off x="47294" y="3714752"/>
            <a:ext cx="1873256" cy="500066"/>
          </a:xfrm>
          <a:prstGeom prst="wedgeRectCallout">
            <a:avLst>
              <a:gd name="adj1" fmla="val 55996"/>
              <a:gd name="adj2" fmla="val -12832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жесткость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38"/>
          <p:cNvSpPr>
            <a:spLocks noChangeArrowheads="1"/>
          </p:cNvSpPr>
          <p:nvPr/>
        </p:nvSpPr>
        <p:spPr bwMode="auto">
          <a:xfrm>
            <a:off x="2143108" y="3714752"/>
            <a:ext cx="2024376" cy="428628"/>
          </a:xfrm>
          <a:prstGeom prst="wedgeRectCallout">
            <a:avLst>
              <a:gd name="adj1" fmla="val -21146"/>
              <a:gd name="adj2" fmla="val -17267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деформация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34"/>
          <p:cNvSpPr>
            <a:spLocks noChangeShapeType="1"/>
          </p:cNvSpPr>
          <p:nvPr/>
        </p:nvSpPr>
        <p:spPr bwMode="auto">
          <a:xfrm>
            <a:off x="285720" y="2714620"/>
            <a:ext cx="3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35"/>
          <p:cNvSpPr>
            <a:spLocks noChangeShapeType="1"/>
          </p:cNvSpPr>
          <p:nvPr/>
        </p:nvSpPr>
        <p:spPr bwMode="auto">
          <a:xfrm>
            <a:off x="2500298" y="2714620"/>
            <a:ext cx="3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3026837"/>
            <a:ext cx="1127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341512" y="2786058"/>
            <a:ext cx="1071254" cy="1146377"/>
            <a:chOff x="9225" y="6153"/>
            <a:chExt cx="720" cy="848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9225" y="6153"/>
              <a:ext cx="720" cy="841"/>
              <a:chOff x="8892" y="5943"/>
              <a:chExt cx="720" cy="841"/>
            </a:xfrm>
          </p:grpSpPr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8936" y="5943"/>
                <a:ext cx="676" cy="841"/>
                <a:chOff x="11862" y="4958"/>
                <a:chExt cx="676" cy="841"/>
              </a:xfrm>
            </p:grpSpPr>
            <p:sp>
              <p:nvSpPr>
                <p:cNvPr id="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4958"/>
                  <a:ext cx="676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дин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907" y="5360"/>
                  <a:ext cx="599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lang="en-US" sz="28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673859" y="3065644"/>
            <a:ext cx="1127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7602553" y="2889381"/>
            <a:ext cx="1327165" cy="1054449"/>
            <a:chOff x="9149" y="6234"/>
            <a:chExt cx="892" cy="780"/>
          </a:xfrm>
        </p:grpSpPr>
        <p:grpSp>
          <p:nvGrpSpPr>
            <p:cNvPr id="18" name="Group 10"/>
            <p:cNvGrpSpPr>
              <a:grpSpLocks/>
            </p:cNvGrpSpPr>
            <p:nvPr/>
          </p:nvGrpSpPr>
          <p:grpSpPr bwMode="auto">
            <a:xfrm>
              <a:off x="9149" y="6234"/>
              <a:ext cx="892" cy="780"/>
              <a:chOff x="8816" y="6024"/>
              <a:chExt cx="892" cy="780"/>
            </a:xfrm>
          </p:grpSpPr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8892" y="6389"/>
                <a:ext cx="538" cy="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Group 12"/>
              <p:cNvGrpSpPr>
                <a:grpSpLocks/>
              </p:cNvGrpSpPr>
              <p:nvPr/>
            </p:nvGrpSpPr>
            <p:grpSpPr bwMode="auto">
              <a:xfrm>
                <a:off x="8816" y="6024"/>
                <a:ext cx="892" cy="780"/>
                <a:chOff x="11742" y="5039"/>
                <a:chExt cx="892" cy="780"/>
              </a:xfrm>
            </p:grpSpPr>
            <p:sp>
              <p:nvSpPr>
                <p:cNvPr id="2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862" y="5039"/>
                  <a:ext cx="772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20Н 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м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742" y="5380"/>
                  <a:ext cx="823" cy="4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100Н</a:t>
                  </a:r>
                  <a:r>
                    <a:rPr lang="en-US" sz="2800" b="1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9269" y="6235"/>
              <a:ext cx="592" cy="76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173925" y="4165060"/>
            <a:ext cx="1148980" cy="61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76256" y="0"/>
            <a:ext cx="2267744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 №7,стр17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06"/>
          <p:cNvSpPr txBox="1">
            <a:spLocks noChangeArrowheads="1"/>
          </p:cNvSpPr>
          <p:nvPr/>
        </p:nvSpPr>
        <p:spPr bwMode="auto">
          <a:xfrm>
            <a:off x="4500562" y="1714488"/>
            <a:ext cx="2786082" cy="7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Гука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7313434" y="4077072"/>
            <a:ext cx="642942" cy="615096"/>
          </a:xfrm>
          <a:prstGeom prst="rect">
            <a:avLst/>
          </a:prstGeom>
          <a:solidFill>
            <a:srgbClr val="FFC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4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4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4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347 L 1.94444E-6 -0.3333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3" grpId="0"/>
      <p:bldP spid="4" grpId="0" animBg="1"/>
      <p:bldP spid="5" grpId="0" animBg="1"/>
      <p:bldP spid="6" grpId="0" animBg="1"/>
      <p:bldP spid="7" grpId="0" animBg="1"/>
      <p:bldP spid="8" grpId="0"/>
      <p:bldP spid="16" grpId="0"/>
      <p:bldP spid="24" grpId="0"/>
      <p:bldP spid="25" grpId="0" build="p" animBg="1"/>
      <p:bldP spid="25" grpId="1" build="allAtOnce" animBg="1"/>
      <p:bldP spid="27" grpId="0" build="p" animBg="1"/>
      <p:bldP spid="26" grpId="0" animBg="1"/>
      <p:bldP spid="26" grpId="1" animBg="1"/>
      <p:bldP spid="2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142908" y="0"/>
            <a:ext cx="9572628" cy="157161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Брусок    движется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вверх  по  наклонной  плоскости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  7)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Какое направление имеет вектор силы трения?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2.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3.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Frp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=0.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1357298"/>
            <a:ext cx="2428892" cy="183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4429132"/>
            <a:ext cx="9144000" cy="20717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Брусок лежит неподвижно на горизонтальной платформе, движущейся равномерно и прямолинейно со скоростью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рис. 7)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Какое направление имеет вектор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Fтр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силы трения, действующей  на брусок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?  A.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0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Tp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=0.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1.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4796" y="1330002"/>
            <a:ext cx="2774035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903775">
            <a:off x="3952195" y="1630479"/>
            <a:ext cx="530915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sz="3600" dirty="0"/>
          </a:p>
        </p:txBody>
      </p:sp>
      <p:sp>
        <p:nvSpPr>
          <p:cNvPr id="7" name="AutoShape 105"/>
          <p:cNvSpPr>
            <a:spLocks noChangeArrowheads="1"/>
          </p:cNvSpPr>
          <p:nvPr/>
        </p:nvSpPr>
        <p:spPr bwMode="auto">
          <a:xfrm>
            <a:off x="1857356" y="3500438"/>
            <a:ext cx="928694" cy="71438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06"/>
          <p:cNvSpPr txBox="1">
            <a:spLocks noChangeArrowheads="1"/>
          </p:cNvSpPr>
          <p:nvPr/>
        </p:nvSpPr>
        <p:spPr bwMode="auto">
          <a:xfrm>
            <a:off x="2928926" y="3286124"/>
            <a:ext cx="314327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… покоится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7158" y="3214686"/>
            <a:ext cx="1428760" cy="1285884"/>
            <a:chOff x="500034" y="1857364"/>
            <a:chExt cx="1428760" cy="1285884"/>
          </a:xfrm>
        </p:grpSpPr>
        <p:sp>
          <p:nvSpPr>
            <p:cNvPr id="10" name="Text Box 104"/>
            <p:cNvSpPr txBox="1">
              <a:spLocks noChangeArrowheads="1"/>
            </p:cNvSpPr>
            <p:nvPr/>
          </p:nvSpPr>
          <p:spPr bwMode="auto">
            <a:xfrm>
              <a:off x="500034" y="1857364"/>
              <a:ext cx="1428760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нет,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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 bwMode="auto">
            <a:xfrm>
              <a:off x="500034" y="1928802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 bwMode="auto">
            <a:xfrm>
              <a:off x="1007492" y="2611650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utoShape 107"/>
          <p:cNvSpPr>
            <a:spLocks noChangeArrowheads="1"/>
          </p:cNvSpPr>
          <p:nvPr/>
        </p:nvSpPr>
        <p:spPr bwMode="auto">
          <a:xfrm rot="10800000" flipV="1">
            <a:off x="7000892" y="3429000"/>
            <a:ext cx="1571636" cy="801691"/>
          </a:xfrm>
          <a:prstGeom prst="wedgeRectCallout">
            <a:avLst>
              <a:gd name="adj1" fmla="val 123467"/>
              <a:gd name="adj2" fmla="val 974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892" y="1643050"/>
            <a:ext cx="1798890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8" y="6273225"/>
            <a:ext cx="3428992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№7, стр.17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1406" y="1785926"/>
            <a:ext cx="1928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</a:p>
        </p:txBody>
      </p:sp>
      <p:sp>
        <p:nvSpPr>
          <p:cNvPr id="17" name="Line 134"/>
          <p:cNvSpPr>
            <a:spLocks noChangeShapeType="1"/>
          </p:cNvSpPr>
          <p:nvPr/>
        </p:nvSpPr>
        <p:spPr bwMode="auto">
          <a:xfrm>
            <a:off x="142844" y="1857364"/>
            <a:ext cx="3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135"/>
          <p:cNvSpPr>
            <a:spLocks noChangeShapeType="1"/>
          </p:cNvSpPr>
          <p:nvPr/>
        </p:nvSpPr>
        <p:spPr bwMode="auto">
          <a:xfrm>
            <a:off x="1571604" y="1857364"/>
            <a:ext cx="3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15140" y="1000108"/>
            <a:ext cx="1571636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0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4" grpId="0" animBg="1"/>
      <p:bldP spid="6" grpId="0" animBg="1"/>
      <p:bldP spid="7" grpId="0" animBg="1"/>
      <p:bldP spid="8" grpId="0" build="p"/>
      <p:bldP spid="13" grpId="0" animBg="1"/>
      <p:bldP spid="14" grpId="0" animBg="1"/>
      <p:bldP spid="14" grpId="1" animBg="1"/>
      <p:bldP spid="15" grpId="0" build="p" animBg="1"/>
      <p:bldP spid="15" grpId="1" build="allAtOnce" animBg="1"/>
      <p:bldP spid="16" grpId="0"/>
      <p:bldP spid="17" grpId="0" animBg="1"/>
      <p:bldP spid="18" grpId="0" animBg="1"/>
      <p:bldP spid="20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28596" y="2000240"/>
            <a:ext cx="2500330" cy="857256"/>
          </a:xfrm>
          <a:prstGeom prst="roundRect">
            <a:avLst/>
          </a:prstGeom>
          <a:solidFill>
            <a:srgbClr val="D09B06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изменится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трения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скольжения при движении бруска по горизонтальной поверхности, если силу нормального давления увеличить в 2 раза?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Не изменится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в 2 раза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Уменьшится в 4  раза.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Увеличится  в  4  раза.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Уменьшится  в  4  раза.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14348" y="1988461"/>
            <a:ext cx="12858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4000" b="1" i="0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ru-RU" sz="40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0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857356" y="1985468"/>
            <a:ext cx="6429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40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85984" y="2006734"/>
            <a:ext cx="6429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34671" y="2481688"/>
            <a:ext cx="504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V="1">
            <a:off x="4086731" y="2002200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4000496" y="3214686"/>
            <a:ext cx="714380" cy="461665"/>
            <a:chOff x="2714612" y="4429132"/>
            <a:chExt cx="714380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4731632" y="1571613"/>
            <a:ext cx="714380" cy="461665"/>
            <a:chOff x="3357554" y="2143116"/>
            <a:chExt cx="71438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3945814" y="1781408"/>
            <a:ext cx="571504" cy="400110"/>
            <a:chOff x="2000232" y="2528824"/>
            <a:chExt cx="571504" cy="400110"/>
          </a:xfrm>
        </p:grpSpPr>
        <p:cxnSp>
          <p:nvCxnSpPr>
            <p:cNvPr id="15" name="Прямая со стрелкой 1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 flipV="1">
            <a:off x="4088690" y="2471927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4105787" y="3002332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5017384" y="1938686"/>
            <a:ext cx="1840632" cy="523220"/>
            <a:chOff x="5929322" y="2428868"/>
            <a:chExt cx="1840632" cy="52322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929322" y="2428868"/>
              <a:ext cx="18406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динамометра</a:t>
              </a:r>
              <a:endParaRPr lang="ru-RU" sz="2800" dirty="0"/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ln w="25400">
              <a:solidFill>
                <a:srgbClr val="F901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-285784" y="4429132"/>
            <a:ext cx="9429784" cy="271464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22225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изменится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трения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скольжения при движении бруска по горизонтальной поверхности, если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соприкасающихся поверхностей при неизменном значении силы нормального давления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уменьшить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 3 раза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в 3 раза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Уменьшится в 3 раза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Увеличится в 9 раз.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Уменьшится 9 раз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Не изменится.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500438"/>
            <a:ext cx="4064511" cy="523220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Увеличится в 2 раза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948264" y="2643182"/>
            <a:ext cx="21431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№7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24504" y="6287478"/>
            <a:ext cx="2404752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91950" y="754262"/>
            <a:ext cx="2404752" cy="428628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715008" y="6286520"/>
            <a:ext cx="3428992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№7, стр.17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0"/>
            <a:ext cx="9144000" cy="6858048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266" grpId="0" animBg="1"/>
      <p:bldP spid="3" grpId="0"/>
      <p:bldP spid="3" grpId="1"/>
      <p:bldP spid="3" grpId="2"/>
      <p:bldP spid="4" grpId="0"/>
      <p:bldP spid="5" grpId="0"/>
      <p:bldP spid="5" grpId="1"/>
      <p:bldP spid="5" grpId="2"/>
      <p:bldP spid="11267" grpId="0" animBg="1"/>
      <p:bldP spid="23" grpId="0" animBg="1"/>
      <p:bldP spid="26" grpId="0" build="p" animBg="1"/>
      <p:bldP spid="26" grpId="1" build="allAtOnce" animBg="1"/>
      <p:bldP spid="28" grpId="0" animBg="1"/>
      <p:bldP spid="29" grpId="0" animBg="1"/>
      <p:bldP spid="30" grpId="0" build="p" animBg="1"/>
      <p:bldP spid="30" grpId="1" build="allAtOnce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089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505075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Зачётная работа №2.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«Основы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динамики». //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стр.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21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//</a:t>
            </a:r>
          </a:p>
          <a:p>
            <a:pPr marL="0" marR="2505075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ервый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з-н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Ньютона.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Инертность и масса.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II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з-н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Ньютона.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Один  Ньютон.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III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з-н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Ньютона.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З-н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Гука и его проявление. От чего зависит жесткость тела?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(…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От чего зависит сила трения 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Когда возникает сила трения покоя и от чего она зависит?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з-н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тяготения Ньютона.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Сила тяжести, ускорение свободного падения.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Вес тела и невесомость.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12. Динамическое описание ситуации…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501222" cy="442913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Космический корабль после выключения ракетных двигателей движется вертикально вверх, достигает верхней точки траектории и затем движется вниз. На каком участке этой траектории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давления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космонавта на кресло имеет минимальное значение? Сопротивлением воздуха пренебречь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При движении вверх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В верхней точке траектории.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При движении вниз.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 время всего полета сила   давления одинакова и не равна нулю.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Во время всего  полета сила давления равна  нулю.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000910">
            <a:off x="849294" y="529045"/>
            <a:ext cx="676410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НЕВЕСОМОСТЬ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 время всего  полета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611255"/>
            <a:ext cx="9144000" cy="224676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8.Невесомость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состояние, при котором тело не действует ни на опору,  ни на подвес.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8.Условие невесомости: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ситуация, когда и тело и опора имеют ускорение свободного падения.(Двигаются под действием тольк0 силы тяжести).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60" y="3844357"/>
            <a:ext cx="2143140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№8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3500438"/>
            <a:ext cx="6786578" cy="500066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/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71744"/>
            <a:ext cx="9144000" cy="323165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8.Невесомость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состояние, при котором тело не действует ни на опору,  ни на подвес.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8.Условие невесомости: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ситуация, когда и тело и опора имеют ускорение свободного падения.(Двигаются под действием только силы тяжести).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4" grpId="0" animBg="1"/>
      <p:bldP spid="5" grpId="0" animBg="1"/>
      <p:bldP spid="6" grpId="0" build="allAtOnce" animBg="1"/>
      <p:bldP spid="6" grpId="1" build="p" animBg="1"/>
      <p:bldP spid="8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71475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Один кирпич положили на другой и подбросили вертикально вверх. Когда сила давления верхнего кирпича на нижний будет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нулю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Сопротивлением воздуха пренебречь.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Только во время движения вверх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Только во время  движения  вниз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Только в момент достижения верхней точки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Во время всего полета  не равна нулю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Во время всего полета после броска равна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нулю.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611255"/>
            <a:ext cx="9144000" cy="2246769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8.Невесомость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состояние, при котором тело не действует ни на опору, ни на подвес.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8.Условие невесомости: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ситуация, когда и тело и опора имеют ускорение свободного падения.(Двигаются под действием тольк0 силы тяжести).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789040"/>
            <a:ext cx="3347864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№8,стр.20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143248"/>
            <a:ext cx="6786578" cy="500066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21000910">
            <a:off x="992170" y="1647929"/>
            <a:ext cx="676410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НЕВЕСОМОСТЬ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 время всего  полета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5" grpId="0" animBg="1"/>
      <p:bldP spid="6" grpId="0" build="allAtOnce" animBg="1"/>
      <p:bldP spid="6" grpId="1" uiExpand="1" build="p" animBg="1"/>
      <p:bldP spid="7" grpId="0" animBg="1"/>
      <p:bldP spid="8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85736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13.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Модуль скорости тела, движущегося прямолинейно, изменялся со временем по закону, представленному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графически на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8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 Какой из графикой, приведенных на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9,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выражает зависимость от времени модуля равнодействующей F всех сил, действующих на тело?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                </a:t>
            </a: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F =0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6" y="1785926"/>
            <a:ext cx="2000232" cy="204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1644190"/>
            <a:ext cx="65008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/>
          <p:cNvGrpSpPr/>
          <p:nvPr/>
        </p:nvGrpSpPr>
        <p:grpSpPr>
          <a:xfrm>
            <a:off x="2714612" y="3168672"/>
            <a:ext cx="1755750" cy="1260460"/>
            <a:chOff x="2714612" y="3143248"/>
            <a:chExt cx="1755750" cy="126046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2714612" y="3449240"/>
              <a:ext cx="93302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 bwMode="auto">
            <a:xfrm flipV="1">
              <a:off x="3438100" y="3846995"/>
              <a:ext cx="1032262" cy="28596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581039" y="3143248"/>
              <a:ext cx="6254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15"/>
            <p:cNvSpPr txBox="1">
              <a:spLocks noChangeArrowheads="1"/>
            </p:cNvSpPr>
            <p:nvPr/>
          </p:nvSpPr>
          <p:spPr bwMode="auto">
            <a:xfrm>
              <a:off x="3669238" y="3738850"/>
              <a:ext cx="758746" cy="66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643174" y="1857364"/>
            <a:ext cx="595035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ru-RU" sz="3200" b="1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36512" y="4382774"/>
            <a:ext cx="276450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4876" y="3714752"/>
            <a:ext cx="442912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929586" y="5072074"/>
            <a:ext cx="595035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98" y="1661332"/>
            <a:ext cx="2195736" cy="18396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00600" y="1700808"/>
            <a:ext cx="1907704" cy="1656184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21749" y="4444623"/>
            <a:ext cx="2195736" cy="18396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31006" y="4941168"/>
            <a:ext cx="1623446" cy="144016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483768" y="6300609"/>
            <a:ext cx="2448272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№5,6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07"/>
          <p:cNvSpPr>
            <a:spLocks noChangeArrowheads="1"/>
          </p:cNvSpPr>
          <p:nvPr/>
        </p:nvSpPr>
        <p:spPr bwMode="auto">
          <a:xfrm rot="10800000" flipV="1">
            <a:off x="2428860" y="4484696"/>
            <a:ext cx="1785950" cy="801691"/>
          </a:xfrm>
          <a:prstGeom prst="wedgeRectCallout">
            <a:avLst>
              <a:gd name="adj1" fmla="val 18419"/>
              <a:gd name="adj2" fmla="val -100383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532 L -0.34445 -0.0210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2" y="-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24827 -0.0051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9" grpId="0" animBg="1"/>
      <p:bldP spid="12" grpId="0" animBg="1"/>
      <p:bldP spid="13" grpId="0" animBg="1"/>
      <p:bldP spid="14" grpId="1" animBg="1"/>
      <p:bldP spid="14" grpId="2" animBg="1"/>
      <p:bldP spid="16" grpId="0" animBg="1"/>
      <p:bldP spid="17" grpId="0" animBg="1"/>
      <p:bldP spid="17" grpId="1" animBg="1"/>
      <p:bldP spid="20" grpId="0" build="allAtOnce" animBg="1"/>
      <p:bldP spid="20" grpId="1" build="p" animBg="1"/>
      <p:bldP spid="1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-71470" y="0"/>
            <a:ext cx="9215470" cy="178592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98425" lvl="1" algn="just" defTabSz="914400" rtl="0" eaLnBrk="1" fontAlgn="base" latinLnBrk="0" hangingPunct="1">
              <a:lnSpc>
                <a:spcPct val="100000"/>
              </a:lnSpc>
              <a:spcBef>
                <a:spcPts val="5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Какова должна быть начальная скорость v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тела, направленная параллельно поверхности Земли, в точке, находящейся за пределами атмосферы, чтобы оно двигалось вокруг Земли по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траектории 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55813" y="1714488"/>
            <a:ext cx="4488187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357222" y="3544673"/>
            <a:ext cx="5357850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8425" lvl="1" algn="just">
              <a:spcBef>
                <a:spcPts val="5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7,9 км/с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R="98425" lvl="1" algn="just">
              <a:spcBef>
                <a:spcPts val="50"/>
              </a:spcBef>
              <a:spcAft>
                <a:spcPts val="1000"/>
              </a:spcAft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≈ 7,9 км/с.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98425" lvl="1" algn="just">
              <a:spcBef>
                <a:spcPts val="5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7,9 км/с &lt; v</a:t>
            </a:r>
            <a:r>
              <a:rPr lang="ru-RU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11,2 км/с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98425" lvl="1" algn="just">
              <a:spcBef>
                <a:spcPts val="5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≈ 11,2 км/с    </a:t>
            </a:r>
          </a:p>
          <a:p>
            <a:pPr marR="98425" lvl="1" algn="just">
              <a:spcBef>
                <a:spcPts val="5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11,2 км/с.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050" y="3500438"/>
            <a:ext cx="78581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-5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4058671"/>
            <a:ext cx="78581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- 4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4643446"/>
            <a:ext cx="78581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5786454"/>
            <a:ext cx="7858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5214950"/>
            <a:ext cx="78581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06"/>
          <p:cNvSpPr txBox="1">
            <a:spLocks noChangeArrowheads="1"/>
          </p:cNvSpPr>
          <p:nvPr/>
        </p:nvSpPr>
        <p:spPr bwMode="auto">
          <a:xfrm>
            <a:off x="-71470" y="2357430"/>
            <a:ext cx="7286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Первая космическая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7,9 км/с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06"/>
          <p:cNvSpPr txBox="1">
            <a:spLocks noChangeArrowheads="1"/>
          </p:cNvSpPr>
          <p:nvPr/>
        </p:nvSpPr>
        <p:spPr bwMode="auto">
          <a:xfrm>
            <a:off x="-71470" y="2857496"/>
            <a:ext cx="7286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Вторая космическая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11,2 м/с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6273225"/>
            <a:ext cx="3707904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№11,стр.27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06"/>
          <p:cNvSpPr txBox="1">
            <a:spLocks noChangeArrowheads="1"/>
          </p:cNvSpPr>
          <p:nvPr/>
        </p:nvSpPr>
        <p:spPr bwMode="auto">
          <a:xfrm>
            <a:off x="3500430" y="3929066"/>
            <a:ext cx="3714744" cy="7858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Падает мимо..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 build="p"/>
      <p:bldP spid="12" grpId="0" build="allAtOnce" animBg="1"/>
      <p:bldP spid="12" grpId="1" build="p" animBg="1"/>
      <p:bldP spid="13" grpId="0" build="p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429784" cy="228599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15.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Лифт поднимается с ускорением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 м/с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вектор ускорении направлен вертикально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вверх.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лифте находится тело, масса которого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50 кг.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равен вес тела? Ускорение свободного падения принять равным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 м/с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занесите в  Ньютонах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292486"/>
            <a:ext cx="2265364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а=5 м/с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000372"/>
            <a:ext cx="2143407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009" y="3714752"/>
            <a:ext cx="1173719" cy="70788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Р=? 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393009" y="3393281"/>
            <a:ext cx="2071702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3286116" y="2643182"/>
            <a:ext cx="714380" cy="1535682"/>
            <a:chOff x="3862" y="509"/>
            <a:chExt cx="179" cy="1307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3862" y="1184"/>
              <a:ext cx="179" cy="1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3957" y="509"/>
              <a:ext cx="0" cy="76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3957" y="1264"/>
              <a:ext cx="0" cy="5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Line 46"/>
          <p:cNvSpPr>
            <a:spLocks noChangeShapeType="1"/>
          </p:cNvSpPr>
          <p:nvPr/>
        </p:nvSpPr>
        <p:spPr bwMode="auto">
          <a:xfrm flipV="1">
            <a:off x="3143240" y="2703199"/>
            <a:ext cx="0" cy="9286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 flipV="1">
            <a:off x="4357686" y="3417578"/>
            <a:ext cx="0" cy="46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2285992"/>
            <a:ext cx="3028393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N- 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4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3139859"/>
            <a:ext cx="330250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=N -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357950" y="4714884"/>
            <a:ext cx="2085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Р=250Н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14678" y="4357694"/>
            <a:ext cx="128753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Р=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8" name="AutoShape 107"/>
          <p:cNvSpPr>
            <a:spLocks noChangeArrowheads="1"/>
          </p:cNvSpPr>
          <p:nvPr/>
        </p:nvSpPr>
        <p:spPr bwMode="auto">
          <a:xfrm rot="10800000" flipV="1">
            <a:off x="71438" y="4429132"/>
            <a:ext cx="2000232" cy="801691"/>
          </a:xfrm>
          <a:prstGeom prst="wedgeRectCallout">
            <a:avLst>
              <a:gd name="adj1" fmla="val -106049"/>
              <a:gd name="adj2" fmla="val -7956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43636" y="4669705"/>
            <a:ext cx="2468946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Р=750Н 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436096" y="6273225"/>
            <a:ext cx="3707904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№10,стр.26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3" grpId="0" animBg="1"/>
      <p:bldP spid="4" grpId="0" animBg="1"/>
      <p:bldP spid="5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29" grpId="1" animBg="1"/>
      <p:bldP spid="30" grpId="0" animBg="1"/>
      <p:bldP spid="31" grpId="0" build="allAtOnce" animBg="1"/>
      <p:bldP spid="31" grpI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285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16.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Математический маятник, отклоняясь от положения равновесия, поднимается на высоту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см.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какой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шарик маятника проходит положение равновесия?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введите в м/с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десятых.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72132" y="2500306"/>
            <a:ext cx="3143272" cy="2286016"/>
            <a:chOff x="9102" y="2144"/>
            <a:chExt cx="2856" cy="229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098" y="2144"/>
              <a:ext cx="491" cy="47"/>
              <a:chOff x="9957" y="2144"/>
              <a:chExt cx="491" cy="47"/>
            </a:xfrm>
          </p:grpSpPr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9957" y="2191"/>
                <a:ext cx="47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9973" y="2144"/>
                <a:ext cx="47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10221" y="4243"/>
              <a:ext cx="245" cy="1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102" y="2221"/>
              <a:ext cx="1226" cy="1946"/>
              <a:chOff x="8946" y="2221"/>
              <a:chExt cx="1226" cy="1946"/>
            </a:xfrm>
          </p:grpSpPr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H="1">
                <a:off x="9100" y="2221"/>
                <a:ext cx="1072" cy="18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946" y="3968"/>
                <a:ext cx="245" cy="19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" name="Line 12"/>
            <p:cNvSpPr>
              <a:spLocks noChangeShapeType="1"/>
            </p:cNvSpPr>
            <p:nvPr/>
          </p:nvSpPr>
          <p:spPr bwMode="auto">
            <a:xfrm rot="20685604" flipH="1">
              <a:off x="10073" y="2258"/>
              <a:ext cx="540" cy="2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 rot="-3857792">
              <a:off x="10372" y="2231"/>
              <a:ext cx="1226" cy="1946"/>
              <a:chOff x="8946" y="2221"/>
              <a:chExt cx="1226" cy="1946"/>
            </a:xfrm>
          </p:grpSpPr>
          <p:sp>
            <p:nvSpPr>
              <p:cNvPr id="11" name="Line 14"/>
              <p:cNvSpPr>
                <a:spLocks noChangeShapeType="1"/>
              </p:cNvSpPr>
              <p:nvPr/>
            </p:nvSpPr>
            <p:spPr bwMode="auto">
              <a:xfrm flipH="1">
                <a:off x="9100" y="2221"/>
                <a:ext cx="1072" cy="18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Oval 15"/>
              <p:cNvSpPr>
                <a:spLocks noChangeArrowheads="1"/>
              </p:cNvSpPr>
              <p:nvPr/>
            </p:nvSpPr>
            <p:spPr bwMode="auto">
              <a:xfrm>
                <a:off x="8946" y="3968"/>
                <a:ext cx="245" cy="19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" name="Arc 16"/>
            <p:cNvSpPr>
              <a:spLocks/>
            </p:cNvSpPr>
            <p:nvPr/>
          </p:nvSpPr>
          <p:spPr bwMode="auto">
            <a:xfrm flipV="1">
              <a:off x="9179" y="3864"/>
              <a:ext cx="2405" cy="5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19 w 43200"/>
                <a:gd name="T1" fmla="*/ 25296 h 25296"/>
                <a:gd name="T2" fmla="*/ 43200 w 43200"/>
                <a:gd name="T3" fmla="*/ 21600 h 25296"/>
                <a:gd name="T4" fmla="*/ 21600 w 43200"/>
                <a:gd name="T5" fmla="*/ 21600 h 25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5296" fill="none" extrusionOk="0">
                  <a:moveTo>
                    <a:pt x="318" y="25296"/>
                  </a:moveTo>
                  <a:cubicBezTo>
                    <a:pt x="106" y="24075"/>
                    <a:pt x="0" y="228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5296" stroke="0" extrusionOk="0">
                  <a:moveTo>
                    <a:pt x="318" y="25296"/>
                  </a:moveTo>
                  <a:cubicBezTo>
                    <a:pt x="106" y="24075"/>
                    <a:pt x="0" y="2283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rc 17"/>
            <p:cNvSpPr>
              <a:spLocks/>
            </p:cNvSpPr>
            <p:nvPr/>
          </p:nvSpPr>
          <p:spPr bwMode="auto">
            <a:xfrm rot="-1681111" flipH="1" flipV="1">
              <a:off x="10117" y="2574"/>
              <a:ext cx="169" cy="2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500521" y="4734867"/>
            <a:ext cx="1214751" cy="1286421"/>
            <a:chOff x="9757" y="3014"/>
            <a:chExt cx="445" cy="917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9862" y="3563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9758" y="3014"/>
              <a:ext cx="444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9757" y="3537"/>
              <a:ext cx="3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143372" y="3935560"/>
            <a:ext cx="1428728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mgh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2564904"/>
            <a:ext cx="169168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mgh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1691680" y="2204864"/>
            <a:ext cx="1214751" cy="1286421"/>
            <a:chOff x="9757" y="3014"/>
            <a:chExt cx="445" cy="917"/>
          </a:xfrm>
          <a:solidFill>
            <a:schemeClr val="bg1"/>
          </a:solidFill>
        </p:grpSpPr>
        <p:sp>
          <p:nvSpPr>
            <p:cNvPr id="51" name="Text Box 8"/>
            <p:cNvSpPr txBox="1">
              <a:spLocks noChangeArrowheads="1"/>
            </p:cNvSpPr>
            <p:nvPr/>
          </p:nvSpPr>
          <p:spPr bwMode="auto">
            <a:xfrm>
              <a:off x="9862" y="3563"/>
              <a:ext cx="183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 Box 9"/>
            <p:cNvSpPr txBox="1">
              <a:spLocks noChangeArrowheads="1"/>
            </p:cNvSpPr>
            <p:nvPr/>
          </p:nvSpPr>
          <p:spPr bwMode="auto">
            <a:xfrm>
              <a:off x="9758" y="3014"/>
              <a:ext cx="444" cy="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10"/>
            <p:cNvSpPr>
              <a:spLocks noChangeShapeType="1"/>
            </p:cNvSpPr>
            <p:nvPr/>
          </p:nvSpPr>
          <p:spPr bwMode="auto">
            <a:xfrm>
              <a:off x="9757" y="3537"/>
              <a:ext cx="382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0" y="3645024"/>
            <a:ext cx="169168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282874" y="3606924"/>
            <a:ext cx="148892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699792" y="3573016"/>
            <a:ext cx="1008112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4581128"/>
            <a:ext cx="133164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15616" y="4581128"/>
            <a:ext cx="100811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4,5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0"/>
            <a:ext cx="9144000" cy="6858000"/>
            <a:chOff x="0" y="2571768"/>
            <a:chExt cx="9144000" cy="6858000"/>
          </a:xfrm>
        </p:grpSpPr>
        <p:grpSp>
          <p:nvGrpSpPr>
            <p:cNvPr id="23" name="Группа 35"/>
            <p:cNvGrpSpPr/>
            <p:nvPr/>
          </p:nvGrpSpPr>
          <p:grpSpPr>
            <a:xfrm>
              <a:off x="0" y="2571768"/>
              <a:ext cx="9144000" cy="6858000"/>
              <a:chOff x="0" y="2500330"/>
              <a:chExt cx="9144000" cy="6858000"/>
            </a:xfrm>
          </p:grpSpPr>
          <p:grpSp>
            <p:nvGrpSpPr>
              <p:cNvPr id="25" name="Группа 68"/>
              <p:cNvGrpSpPr/>
              <p:nvPr/>
            </p:nvGrpSpPr>
            <p:grpSpPr>
              <a:xfrm>
                <a:off x="0" y="2500330"/>
                <a:ext cx="9144000" cy="6858000"/>
                <a:chOff x="0" y="2500354"/>
                <a:chExt cx="9144000" cy="6858000"/>
              </a:xfrm>
            </p:grpSpPr>
            <p:grpSp>
              <p:nvGrpSpPr>
                <p:cNvPr id="27" name="Группа 10"/>
                <p:cNvGrpSpPr/>
                <p:nvPr/>
              </p:nvGrpSpPr>
              <p:grpSpPr>
                <a:xfrm>
                  <a:off x="0" y="2500354"/>
                  <a:ext cx="9144000" cy="6858000"/>
                  <a:chOff x="4214810" y="2500330"/>
                  <a:chExt cx="9144000" cy="6858000"/>
                </a:xfrm>
              </p:grpSpPr>
              <p:grpSp>
                <p:nvGrpSpPr>
                  <p:cNvPr id="29" name="Группа 13"/>
                  <p:cNvGrpSpPr/>
                  <p:nvPr/>
                </p:nvGrpSpPr>
                <p:grpSpPr>
                  <a:xfrm>
                    <a:off x="4214810" y="2500330"/>
                    <a:ext cx="9144000" cy="6858000"/>
                    <a:chOff x="0" y="-928670"/>
                    <a:chExt cx="9144000" cy="6858000"/>
                  </a:xfrm>
                </p:grpSpPr>
                <p:sp>
                  <p:nvSpPr>
                    <p:cNvPr id="31" name="Прямоугольник 30"/>
                    <p:cNvSpPr/>
                    <p:nvPr/>
                  </p:nvSpPr>
                  <p:spPr>
                    <a:xfrm>
                      <a:off x="0" y="-928670"/>
                      <a:ext cx="9144000" cy="68580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  <a:alpha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32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29286" y="1571618"/>
                      <a:ext cx="3214709" cy="1128718"/>
                      <a:chOff x="6247" y="4708"/>
                      <a:chExt cx="1691" cy="766"/>
                    </a:xfrm>
                  </p:grpSpPr>
                  <p:sp>
                    <p:nvSpPr>
                      <p:cNvPr id="36" name="Text Box 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47" y="4857"/>
                        <a:ext cx="760" cy="4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T</a:t>
                        </a: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=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33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47" y="4708"/>
                        <a:ext cx="1691" cy="766"/>
                        <a:chOff x="6247" y="4708"/>
                        <a:chExt cx="1691" cy="766"/>
                      </a:xfrm>
                    </p:grpSpPr>
                    <p:grpSp>
                      <p:nvGrpSpPr>
                        <p:cNvPr id="37" name="Group 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33" y="4816"/>
                          <a:ext cx="726" cy="530"/>
                          <a:chOff x="7269" y="3433"/>
                          <a:chExt cx="726" cy="530"/>
                        </a:xfrm>
                      </p:grpSpPr>
                      <p:sp>
                        <p:nvSpPr>
                          <p:cNvPr id="46" name="Line 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69" y="3675"/>
                            <a:ext cx="35" cy="27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7" name="Line 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7304" y="3444"/>
                            <a:ext cx="80" cy="51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48" name="Line 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384" y="3433"/>
                            <a:ext cx="611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" name="Group 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247" y="4708"/>
                          <a:ext cx="1691" cy="766"/>
                          <a:chOff x="6235" y="4708"/>
                          <a:chExt cx="1691" cy="766"/>
                        </a:xfrm>
                      </p:grpSpPr>
                      <p:sp>
                        <p:nvSpPr>
                          <p:cNvPr id="40" name="Text Box 6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86" y="4813"/>
                            <a:ext cx="657" cy="46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4000" b="1" i="0" u="none" strike="noStrike" cap="none" normalizeH="0" baseline="-2500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ru-RU" sz="40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2</a:t>
                            </a:r>
                            <a:r>
                              <a:rPr kumimoji="0" lang="en-US" sz="4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a:t></a:t>
                            </a:r>
                            <a:endParaRPr kumimoji="0" lang="ru-RU" sz="5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39" name="Group 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29" y="4708"/>
                            <a:ext cx="672" cy="766"/>
                            <a:chOff x="9757" y="3167"/>
                            <a:chExt cx="681" cy="662"/>
                          </a:xfrm>
                        </p:grpSpPr>
                        <p:sp>
                          <p:nvSpPr>
                            <p:cNvPr id="43" name="Text Box 6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7" y="3461"/>
                              <a:ext cx="680" cy="36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 k 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4" name="Text Box 6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8" y="3167"/>
                              <a:ext cx="680" cy="4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m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45" name="Line 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9757" y="3537"/>
                              <a:ext cx="530" cy="0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2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235" y="4771"/>
                            <a:ext cx="1691" cy="691"/>
                          </a:xfrm>
                          <a:prstGeom prst="foldedCorner">
                            <a:avLst>
                              <a:gd name="adj" fmla="val 12500"/>
                            </a:avLst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41" name="Группа 131"/>
                    <p:cNvGrpSpPr/>
                    <p:nvPr/>
                  </p:nvGrpSpPr>
                  <p:grpSpPr>
                    <a:xfrm>
                      <a:off x="0" y="1428760"/>
                      <a:ext cx="8493745" cy="1931151"/>
                      <a:chOff x="3214710" y="642942"/>
                      <a:chExt cx="8493745" cy="1931151"/>
                    </a:xfrm>
                    <a:solidFill>
                      <a:schemeClr val="bg1">
                        <a:lumMod val="75000"/>
                      </a:schemeClr>
                    </a:solidFill>
                  </p:grpSpPr>
                  <p:sp>
                    <p:nvSpPr>
                      <p:cNvPr id="34" name="Rectangle 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14710" y="642942"/>
                        <a:ext cx="2882520" cy="769441"/>
                      </a:xfrm>
                      <a:prstGeom prst="rect">
                        <a:avLst/>
                      </a:prstGeom>
                      <a:grpFill/>
                      <a:ln w="38100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none" lIns="91440" tIns="45720" rIns="91440" bIns="45720" numCol="1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lvl="0" eaLnBrk="0" hangingPunct="0"/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T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= 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14AC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2</a:t>
                        </a:r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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lang="en-US" sz="4400" b="1" dirty="0" smtClean="0">
                            <a:solidFill>
                              <a:srgbClr val="0033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L</a:t>
                        </a:r>
                        <a:r>
                          <a:rPr lang="en-US" sz="4400" b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/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g</a:t>
                        </a:r>
                        <a:endPara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endParaRPr>
                      </a:p>
                    </p:txBody>
                  </p:sp>
                  <p:cxnSp>
                    <p:nvCxnSpPr>
                      <p:cNvPr id="35" name="Прямая соединительная линия 34"/>
                      <p:cNvCxnSpPr/>
                      <p:nvPr/>
                    </p:nvCxnSpPr>
                    <p:spPr>
                      <a:xfrm>
                        <a:off x="11001420" y="2571768"/>
                        <a:ext cx="707035" cy="2325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30" name="Прямоугольник 29"/>
                  <p:cNvSpPr/>
                  <p:nvPr/>
                </p:nvSpPr>
                <p:spPr>
                  <a:xfrm>
                    <a:off x="4214810" y="5715016"/>
                    <a:ext cx="1785950" cy="707886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</a:t>
                    </a:r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</a:t>
                    </a:r>
                    <a:r>
                      <a:rPr lang="en-US" sz="40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</a:t>
                    </a:r>
                    <a:endParaRPr lang="ru-RU" sz="40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0" y="6858048"/>
                  <a:ext cx="2714644" cy="646331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ru-RU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3600" b="1" baseline="-25000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cos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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ru-RU" sz="36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6" name="Прямоугольник 25"/>
              <p:cNvSpPr/>
              <p:nvPr/>
            </p:nvSpPr>
            <p:spPr>
              <a:xfrm>
                <a:off x="2571736" y="7934958"/>
                <a:ext cx="2031325" cy="92333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</a:t>
                </a:r>
                <a:r>
                  <a:rPr lang="en-US" sz="54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endParaRPr lang="ru-RU" sz="5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214282" y="8001032"/>
              <a:ext cx="2100575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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5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436096" y="6273225"/>
            <a:ext cx="3707904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18, стр.42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21" grpId="0" animBg="1"/>
      <p:bldP spid="49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build="allAtOnce" animBg="1"/>
      <p:bldP spid="59" grpI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14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груза, колеблющегося на невесомой пружине с жесткостью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16 Н/м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амплитуда колебаний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</a:rPr>
              <a:t>2см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скорость в момент прохождения положения равновесия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0,5 м/с.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с точностью до целых.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22353" y="3500438"/>
            <a:ext cx="1134986" cy="1214150"/>
            <a:chOff x="9757" y="3119"/>
            <a:chExt cx="544" cy="814"/>
          </a:xfrm>
        </p:grpSpPr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9757" y="3565"/>
              <a:ext cx="37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9758" y="3119"/>
              <a:ext cx="543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9757" y="3550"/>
              <a:ext cx="46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00300" y="3429000"/>
            <a:ext cx="1214751" cy="1286421"/>
            <a:chOff x="9757" y="3014"/>
            <a:chExt cx="445" cy="917"/>
          </a:xfrm>
        </p:grpSpPr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9862" y="3563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9758" y="3014"/>
              <a:ext cx="444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9757" y="3537"/>
              <a:ext cx="3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29460" y="381348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endParaRPr lang="ru-RU" sz="3600" dirty="0">
              <a:solidFill>
                <a:srgbClr val="006600"/>
              </a:solidFill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4282" y="2357430"/>
            <a:ext cx="3929090" cy="1201743"/>
            <a:chOff x="1087" y="2097"/>
            <a:chExt cx="1641" cy="542"/>
          </a:xfrm>
        </p:grpSpPr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 flipH="1">
              <a:off x="1829" y="2338"/>
              <a:ext cx="3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2243" y="2109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1869" y="2097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2640" y="2098"/>
              <a:ext cx="0" cy="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8" name="Oval 16"/>
            <p:cNvSpPr>
              <a:spLocks noChangeArrowheads="1"/>
            </p:cNvSpPr>
            <p:nvPr/>
          </p:nvSpPr>
          <p:spPr bwMode="auto">
            <a:xfrm>
              <a:off x="2576" y="2247"/>
              <a:ext cx="152" cy="16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 flipH="1">
              <a:off x="1844" y="2604"/>
              <a:ext cx="39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 flipH="1">
              <a:off x="2244" y="2580"/>
              <a:ext cx="39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 flipH="1">
              <a:off x="2270" y="2344"/>
              <a:ext cx="3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087" y="2178"/>
              <a:ext cx="868" cy="368"/>
              <a:chOff x="1087" y="2178"/>
              <a:chExt cx="868" cy="368"/>
            </a:xfrm>
          </p:grpSpPr>
          <p:sp>
            <p:nvSpPr>
              <p:cNvPr id="23573" name="Oval 21"/>
              <p:cNvSpPr>
                <a:spLocks noChangeArrowheads="1"/>
              </p:cNvSpPr>
              <p:nvPr/>
            </p:nvSpPr>
            <p:spPr bwMode="auto">
              <a:xfrm>
                <a:off x="1802" y="2260"/>
                <a:ext cx="153" cy="161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1151" y="2236"/>
                <a:ext cx="638" cy="229"/>
                <a:chOff x="8905" y="7356"/>
                <a:chExt cx="887" cy="229"/>
              </a:xfrm>
            </p:grpSpPr>
            <p:grpSp>
              <p:nvGrpSpPr>
                <p:cNvPr id="7" name="Group 23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23576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77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7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3580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1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" name="Group 31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3584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5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35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23588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89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59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3591" name="Line 39"/>
              <p:cNvSpPr>
                <a:spLocks noChangeShapeType="1"/>
              </p:cNvSpPr>
              <p:nvPr/>
            </p:nvSpPr>
            <p:spPr bwMode="auto">
              <a:xfrm>
                <a:off x="1124" y="2178"/>
                <a:ext cx="0" cy="3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92" name="Line 40"/>
              <p:cNvSpPr>
                <a:spLocks noChangeShapeType="1"/>
              </p:cNvSpPr>
              <p:nvPr/>
            </p:nvSpPr>
            <p:spPr bwMode="auto">
              <a:xfrm>
                <a:off x="1087" y="2178"/>
                <a:ext cx="0" cy="36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4787634" y="2285992"/>
            <a:ext cx="1926988" cy="1214150"/>
            <a:chOff x="9708" y="3119"/>
            <a:chExt cx="667" cy="814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9757" y="3565"/>
              <a:ext cx="37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9708" y="3119"/>
              <a:ext cx="667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ru-RU" sz="3600" dirty="0" smtClean="0">
                  <a:sym typeface="Symbol"/>
                </a:rPr>
                <a:t>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365D2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0,02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9757" y="3550"/>
              <a:ext cx="46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6786586" y="2214554"/>
            <a:ext cx="1785275" cy="1286421"/>
            <a:chOff x="9757" y="3014"/>
            <a:chExt cx="654" cy="917"/>
          </a:xfrm>
        </p:grpSpPr>
        <p:sp>
          <p:nvSpPr>
            <p:cNvPr id="47" name="Text Box 8"/>
            <p:cNvSpPr txBox="1">
              <a:spLocks noChangeArrowheads="1"/>
            </p:cNvSpPr>
            <p:nvPr/>
          </p:nvSpPr>
          <p:spPr bwMode="auto">
            <a:xfrm>
              <a:off x="9862" y="3563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9758" y="3014"/>
              <a:ext cx="653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dirty="0" smtClean="0">
                  <a:sym typeface="Symbol"/>
                </a:rPr>
                <a:t>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0,5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9757" y="3537"/>
              <a:ext cx="3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42370" y="258539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4643438" y="3453711"/>
            <a:ext cx="1926988" cy="63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600" dirty="0" smtClean="0">
                <a:sym typeface="Symbol"/>
              </a:rPr>
              <a:t>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cs typeface="Times New Roman" pitchFamily="18" charset="0"/>
              </a:rPr>
              <a:t>0,02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9388" y="3501008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6786578" y="3429000"/>
            <a:ext cx="1782545" cy="59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dirty="0" smtClean="0">
                <a:sym typeface="Symbol"/>
              </a:rPr>
              <a:t>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0,5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6523626" y="4077072"/>
            <a:ext cx="928694" cy="59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5143504" y="4096653"/>
            <a:ext cx="1571636" cy="63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0,0256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 rot="1174541">
            <a:off x="8344067" y="1030027"/>
            <a:ext cx="714380" cy="6339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26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1"/>
          <p:cNvSpPr txBox="1">
            <a:spLocks noChangeArrowheads="1"/>
          </p:cNvSpPr>
          <p:nvPr/>
        </p:nvSpPr>
        <p:spPr bwMode="auto">
          <a:xfrm>
            <a:off x="0" y="4786346"/>
            <a:ext cx="91440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3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Математический маятник, отклоняясь от положения равновесия, поднимается на высоту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см.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какой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скоростью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шарик маятника проходит положение равновесия?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десятых.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14348" y="3786190"/>
            <a:ext cx="1428728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mgh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62"/>
          <p:cNvGrpSpPr/>
          <p:nvPr/>
        </p:nvGrpSpPr>
        <p:grpSpPr>
          <a:xfrm>
            <a:off x="0" y="0"/>
            <a:ext cx="9144000" cy="6858000"/>
            <a:chOff x="0" y="2571768"/>
            <a:chExt cx="9144000" cy="6858000"/>
          </a:xfrm>
        </p:grpSpPr>
        <p:grpSp>
          <p:nvGrpSpPr>
            <p:cNvPr id="15" name="Группа 35"/>
            <p:cNvGrpSpPr/>
            <p:nvPr/>
          </p:nvGrpSpPr>
          <p:grpSpPr>
            <a:xfrm>
              <a:off x="0" y="2571768"/>
              <a:ext cx="9144000" cy="6858000"/>
              <a:chOff x="0" y="2500330"/>
              <a:chExt cx="9144000" cy="6858000"/>
            </a:xfrm>
          </p:grpSpPr>
          <p:grpSp>
            <p:nvGrpSpPr>
              <p:cNvPr id="16" name="Группа 68"/>
              <p:cNvGrpSpPr/>
              <p:nvPr/>
            </p:nvGrpSpPr>
            <p:grpSpPr>
              <a:xfrm>
                <a:off x="0" y="2500330"/>
                <a:ext cx="9144000" cy="6858000"/>
                <a:chOff x="0" y="2500354"/>
                <a:chExt cx="9144000" cy="6858000"/>
              </a:xfrm>
            </p:grpSpPr>
            <p:grpSp>
              <p:nvGrpSpPr>
                <p:cNvPr id="17" name="Группа 10"/>
                <p:cNvGrpSpPr/>
                <p:nvPr/>
              </p:nvGrpSpPr>
              <p:grpSpPr>
                <a:xfrm>
                  <a:off x="0" y="2500354"/>
                  <a:ext cx="9144000" cy="6858000"/>
                  <a:chOff x="4214810" y="2500330"/>
                  <a:chExt cx="9144000" cy="6858000"/>
                </a:xfrm>
              </p:grpSpPr>
              <p:grpSp>
                <p:nvGrpSpPr>
                  <p:cNvPr id="18" name="Группа 13"/>
                  <p:cNvGrpSpPr/>
                  <p:nvPr/>
                </p:nvGrpSpPr>
                <p:grpSpPr>
                  <a:xfrm>
                    <a:off x="4214810" y="2500330"/>
                    <a:ext cx="9144000" cy="6858000"/>
                    <a:chOff x="0" y="-928670"/>
                    <a:chExt cx="9144000" cy="6858000"/>
                  </a:xfrm>
                </p:grpSpPr>
                <p:sp>
                  <p:nvSpPr>
                    <p:cNvPr id="72" name="Прямоугольник 71"/>
                    <p:cNvSpPr/>
                    <p:nvPr/>
                  </p:nvSpPr>
                  <p:spPr>
                    <a:xfrm>
                      <a:off x="0" y="-928670"/>
                      <a:ext cx="9144000" cy="6858000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  <a:alpha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19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29286" y="1571618"/>
                      <a:ext cx="3214709" cy="1128718"/>
                      <a:chOff x="6247" y="4708"/>
                      <a:chExt cx="1691" cy="766"/>
                    </a:xfrm>
                  </p:grpSpPr>
                  <p:sp>
                    <p:nvSpPr>
                      <p:cNvPr id="77" name="Text Box 5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47" y="4857"/>
                        <a:ext cx="760" cy="4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4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T</a:t>
                        </a:r>
                        <a:r>
                          <a:rPr kumimoji="0" lang="ru-RU" sz="4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kumimoji="0" lang="en-US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=</a:t>
                        </a:r>
                        <a:endPara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20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47" y="4708"/>
                        <a:ext cx="1691" cy="766"/>
                        <a:chOff x="6247" y="4708"/>
                        <a:chExt cx="1691" cy="766"/>
                      </a:xfrm>
                    </p:grpSpPr>
                    <p:grpSp>
                      <p:nvGrpSpPr>
                        <p:cNvPr id="21" name="Group 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33" y="4816"/>
                          <a:ext cx="726" cy="530"/>
                          <a:chOff x="7269" y="3433"/>
                          <a:chExt cx="726" cy="530"/>
                        </a:xfrm>
                      </p:grpSpPr>
                      <p:sp>
                        <p:nvSpPr>
                          <p:cNvPr id="87" name="Line 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69" y="3675"/>
                            <a:ext cx="35" cy="27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88" name="Line 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7304" y="3444"/>
                            <a:ext cx="80" cy="51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89" name="Line 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384" y="3433"/>
                            <a:ext cx="611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2" name="Group 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247" y="4708"/>
                          <a:ext cx="1691" cy="766"/>
                          <a:chOff x="6235" y="4708"/>
                          <a:chExt cx="1691" cy="766"/>
                        </a:xfrm>
                      </p:grpSpPr>
                      <p:sp>
                        <p:nvSpPr>
                          <p:cNvPr id="81" name="Text Box 6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586" y="4813"/>
                            <a:ext cx="657" cy="46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4000" b="1" i="0" u="none" strike="noStrike" cap="none" normalizeH="0" baseline="-25000" dirty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ru-RU" sz="40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</a:t>
                            </a: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2</a:t>
                            </a:r>
                            <a:r>
                              <a:rPr kumimoji="0" lang="en-US" sz="4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a:t></a:t>
                            </a:r>
                            <a:endParaRPr kumimoji="0" lang="ru-RU" sz="5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23" name="Group 6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7229" y="4708"/>
                            <a:ext cx="672" cy="766"/>
                            <a:chOff x="9757" y="3167"/>
                            <a:chExt cx="681" cy="662"/>
                          </a:xfrm>
                        </p:grpSpPr>
                        <p:sp>
                          <p:nvSpPr>
                            <p:cNvPr id="84" name="Text Box 6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7" y="3461"/>
                              <a:ext cx="680" cy="36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 k 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5" name="Text Box 6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9758" y="3167"/>
                              <a:ext cx="680" cy="42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n-US" sz="4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Times New Roman" pitchFamily="18" charset="0"/>
                                  <a:cs typeface="Times New Roman" pitchFamily="18" charset="0"/>
                                </a:rPr>
                                <a:t>m</a:t>
                              </a:r>
                              <a:endParaRPr kumimoji="0" lang="ru-RU" sz="54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86" name="Line 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9757" y="3537"/>
                              <a:ext cx="530" cy="0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83" name="AutoShap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235" y="4771"/>
                            <a:ext cx="1691" cy="691"/>
                          </a:xfrm>
                          <a:prstGeom prst="foldedCorner">
                            <a:avLst>
                              <a:gd name="adj" fmla="val 12500"/>
                            </a:avLst>
                          </a:prstGeom>
                          <a:noFill/>
                          <a:ln w="19050">
                            <a:solidFill>
                              <a:srgbClr val="FF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4" name="Группа 131"/>
                    <p:cNvGrpSpPr/>
                    <p:nvPr/>
                  </p:nvGrpSpPr>
                  <p:grpSpPr>
                    <a:xfrm>
                      <a:off x="6000760" y="3286148"/>
                      <a:ext cx="2882520" cy="769441"/>
                      <a:chOff x="9215470" y="2500330"/>
                      <a:chExt cx="2882520" cy="769441"/>
                    </a:xfrm>
                    <a:solidFill>
                      <a:schemeClr val="bg1">
                        <a:lumMod val="75000"/>
                      </a:schemeClr>
                    </a:solidFill>
                  </p:grpSpPr>
                  <p:sp>
                    <p:nvSpPr>
                      <p:cNvPr id="75" name="Rectangle 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215470" y="2500330"/>
                        <a:ext cx="2882520" cy="769441"/>
                      </a:xfrm>
                      <a:prstGeom prst="rect">
                        <a:avLst/>
                      </a:prstGeom>
                      <a:grpFill/>
                      <a:ln w="38100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vert="horz" wrap="none" lIns="91440" tIns="45720" rIns="91440" bIns="45720" numCol="1" anchor="ctr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lvl="0" eaLnBrk="0" hangingPunct="0"/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T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= </a:t>
                        </a:r>
                        <a:r>
                          <a:rPr kumimoji="0" lang="ru-RU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14AC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2</a:t>
                        </a:r>
                        <a:r>
                          <a:rPr kumimoji="0" lang="en-US" sz="4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ea typeface="Times New Roman" pitchFamily="18" charset="0"/>
                            <a:cs typeface="Times New Roman" pitchFamily="18" charset="0"/>
                            <a:sym typeface="Symbol" pitchFamily="18" charset="2"/>
                          </a:rPr>
                          <a:t>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 </a:t>
                        </a:r>
                        <a:r>
                          <a:rPr lang="en-US" sz="4400" b="1" dirty="0" smtClean="0">
                            <a:solidFill>
                              <a:srgbClr val="0033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L</a:t>
                        </a:r>
                        <a:r>
                          <a:rPr lang="en-US" sz="4400" b="1" dirty="0" smtClean="0">
                            <a:latin typeface="Times New Roman" pitchFamily="18" charset="0"/>
                            <a:cs typeface="Times New Roman" pitchFamily="18" charset="0"/>
                          </a:rPr>
                          <a:t>/</a:t>
                        </a:r>
                        <a:r>
                          <a:rPr lang="en-US" sz="4400" b="1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a:t>g</a:t>
                        </a:r>
                        <a:endPara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endParaRPr>
                      </a:p>
                    </p:txBody>
                  </p:sp>
                  <p:cxnSp>
                    <p:nvCxnSpPr>
                      <p:cNvPr id="76" name="Прямая соединительная линия 75"/>
                      <p:cNvCxnSpPr/>
                      <p:nvPr/>
                    </p:nvCxnSpPr>
                    <p:spPr>
                      <a:xfrm>
                        <a:off x="11001420" y="2571768"/>
                        <a:ext cx="707035" cy="2325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4214810" y="6215082"/>
                    <a:ext cx="1785950" cy="707886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</a:t>
                    </a:r>
                    <a:r>
                      <a:rPr lang="en-US" sz="4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=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sz="4000" b="1" cap="all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</a:t>
                    </a:r>
                    <a:r>
                      <a:rPr lang="en-US" sz="4000" b="1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</a:t>
                    </a:r>
                    <a:endParaRPr lang="ru-RU" sz="40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9" name="TextBox 68"/>
                <p:cNvSpPr txBox="1"/>
                <p:nvPr/>
              </p:nvSpPr>
              <p:spPr>
                <a:xfrm>
                  <a:off x="1857356" y="6215106"/>
                  <a:ext cx="2714644" cy="646331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ru-RU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=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3600" b="1" baseline="-25000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cos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</a:t>
                  </a:r>
                  <a:r>
                    <a:rPr lang="en-US" sz="3600" b="1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lang="ru-RU" sz="3600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7" name="Прямоугольник 66"/>
              <p:cNvSpPr/>
              <p:nvPr/>
            </p:nvSpPr>
            <p:spPr>
              <a:xfrm>
                <a:off x="2571736" y="7934958"/>
                <a:ext cx="2031325" cy="92333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</a:t>
                </a:r>
                <a:r>
                  <a:rPr lang="en-US" sz="54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54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/</a:t>
                </a:r>
                <a:r>
                  <a:rPr lang="en-US" sz="5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</a:t>
                </a:r>
                <a:endParaRPr lang="ru-RU" sz="5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" name="Прямоугольник 64"/>
            <p:cNvSpPr/>
            <p:nvPr/>
          </p:nvSpPr>
          <p:spPr>
            <a:xfrm>
              <a:off x="214282" y="8001032"/>
              <a:ext cx="2100575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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54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436096" y="6273225"/>
            <a:ext cx="3707904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№10,стр.26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11" grpId="0"/>
      <p:bldP spid="50" grpId="0"/>
      <p:bldP spid="53" grpId="0"/>
      <p:bldP spid="55" grpId="0"/>
      <p:bldP spid="58" grpId="0"/>
      <p:bldP spid="60" grpId="0"/>
      <p:bldP spid="61" grpId="0"/>
      <p:bldP spid="62" grpId="0" animBg="1"/>
      <p:bldP spid="57" grpId="0"/>
      <p:bldP spid="59" grpId="0" animBg="1"/>
      <p:bldP spid="90" grpId="0" build="allAtOnce" animBg="1"/>
      <p:bldP spid="90" grpI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072330" y="1369173"/>
            <a:ext cx="2071702" cy="1279390"/>
          </a:xfrm>
          <a:prstGeom prst="rect">
            <a:avLst/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500958" y="2357430"/>
            <a:ext cx="1000132" cy="2857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68"/>
          <p:cNvGrpSpPr/>
          <p:nvPr/>
        </p:nvGrpSpPr>
        <p:grpSpPr>
          <a:xfrm>
            <a:off x="376299" y="1394893"/>
            <a:ext cx="2552627" cy="1656000"/>
            <a:chOff x="1762706" y="1655976"/>
            <a:chExt cx="2088745" cy="1656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3022657" y="2483182"/>
              <a:ext cx="1656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62706" y="3011710"/>
              <a:ext cx="1738011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-142908" y="1285860"/>
            <a:ext cx="328614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=2,7 кг</a:t>
            </a: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600" b="1" baseline="-30000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800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600" b="1" dirty="0" smtClean="0">
              <a:solidFill>
                <a:srgbClr val="3399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2700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endParaRPr lang="ru-RU" sz="48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8072462" y="3277775"/>
            <a:ext cx="1071538" cy="651291"/>
            <a:chOff x="2714612" y="4429132"/>
            <a:chExt cx="71438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2714612" y="4429132"/>
              <a:ext cx="7143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16200000" flipV="1">
            <a:off x="7366971" y="3151555"/>
            <a:ext cx="1296000" cy="17253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7929586" y="1000108"/>
            <a:ext cx="1071570" cy="523220"/>
            <a:chOff x="3214678" y="2143117"/>
            <a:chExt cx="857256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 стрелкой 14"/>
          <p:cNvCxnSpPr/>
          <p:nvPr/>
        </p:nvCxnSpPr>
        <p:spPr>
          <a:xfrm rot="16200000" flipV="1">
            <a:off x="7486390" y="1991890"/>
            <a:ext cx="1008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00232" y="3183909"/>
            <a:ext cx="432874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3786190"/>
            <a:ext cx="6144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72198" y="3786190"/>
            <a:ext cx="774571" cy="64633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4572008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16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Кусок алюминия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2,7 кг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погрузили в керосин. Чему равна величина архимедовой силы?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6248" y="210901"/>
            <a:ext cx="3477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2,7</a:t>
            </a: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2700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71802" y="928670"/>
            <a:ext cx="1931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0,00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00232" y="0"/>
            <a:ext cx="2286016" cy="92333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54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endParaRPr lang="ru-RU" sz="5400" dirty="0">
              <a:solidFill>
                <a:srgbClr val="0000FF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V="1">
            <a:off x="7677024" y="2172299"/>
            <a:ext cx="648000" cy="0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8072430" y="1691334"/>
            <a:ext cx="714412" cy="523220"/>
            <a:chOff x="3214678" y="2143117"/>
            <a:chExt cx="628680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6215074" y="3714752"/>
            <a:ext cx="774571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0430" y="164305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=27Н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29124" y="1643050"/>
            <a:ext cx="1071570" cy="646331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27Н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5140" y="1656698"/>
            <a:ext cx="1071570" cy="646331"/>
          </a:xfrm>
          <a:prstGeom prst="rect">
            <a:avLst/>
          </a:prstGeom>
          <a:solidFill>
            <a:schemeClr val="tx1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19Н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95288" y="2976434"/>
            <a:ext cx="415498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85846E-6 L 0.10087 -0.39269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9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02683E-6 L 0.4059 0.15032 " pathEditMode="relative" rAng="0" ptsTypes="AA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build="p"/>
      <p:bldP spid="18" grpId="0" animBg="1"/>
      <p:bldP spid="19" grpId="0"/>
      <p:bldP spid="23" grpId="0" animBg="1"/>
      <p:bldP spid="22" grpId="0"/>
      <p:bldP spid="24" grpId="0"/>
      <p:bldP spid="25" grpId="0"/>
      <p:bldP spid="26" grpId="0"/>
      <p:bldP spid="27" grpId="0" animBg="1"/>
      <p:bldP spid="32" grpId="0" animBg="1"/>
      <p:bldP spid="32" grpId="1" animBg="1"/>
      <p:bldP spid="33" grpId="0"/>
      <p:bldP spid="34" grpId="0" animBg="1"/>
      <p:bldP spid="34" grpId="1" animBg="1"/>
      <p:bldP spid="35" grpId="0" animBg="1"/>
      <p:bldP spid="36" grpId="0" animBg="1"/>
      <p:bldP spid="3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-85118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17.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равен вес груза,  закрепленного на конце рычага в точке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если его уравновешивает груз весом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40 Н,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закрепленный в точке С?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17684" y="2928958"/>
            <a:ext cx="422631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rot="5400000">
            <a:off x="4871586" y="3627916"/>
            <a:ext cx="828000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7603008" y="3969917"/>
            <a:ext cx="1512000" cy="1587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7224" y="2928934"/>
            <a:ext cx="400052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35045" y="2276872"/>
            <a:ext cx="5499133" cy="646331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7224" y="3714752"/>
            <a:ext cx="3714776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·5+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pSp>
        <p:nvGrpSpPr>
          <p:cNvPr id="2" name="Группа 22"/>
          <p:cNvGrpSpPr/>
          <p:nvPr/>
        </p:nvGrpSpPr>
        <p:grpSpPr>
          <a:xfrm>
            <a:off x="5286380" y="2046090"/>
            <a:ext cx="3102072" cy="882844"/>
            <a:chOff x="5256142" y="2046090"/>
            <a:chExt cx="3102072" cy="882844"/>
          </a:xfrm>
        </p:grpSpPr>
        <p:grpSp>
          <p:nvGrpSpPr>
            <p:cNvPr id="3" name="Группа 20"/>
            <p:cNvGrpSpPr/>
            <p:nvPr/>
          </p:nvGrpSpPr>
          <p:grpSpPr>
            <a:xfrm>
              <a:off x="5256142" y="2046090"/>
              <a:ext cx="3102072" cy="882844"/>
              <a:chOff x="5256142" y="2046090"/>
              <a:chExt cx="3102072" cy="882844"/>
            </a:xfrm>
          </p:grpSpPr>
          <p:sp>
            <p:nvSpPr>
              <p:cNvPr id="18" name="Овал 4"/>
              <p:cNvSpPr/>
              <p:nvPr/>
            </p:nvSpPr>
            <p:spPr bwMode="auto">
              <a:xfrm>
                <a:off x="7358082" y="2214554"/>
                <a:ext cx="735012" cy="333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AutoShape 21"/>
              <p:cNvSpPr>
                <a:spLocks/>
              </p:cNvSpPr>
              <p:nvPr/>
            </p:nvSpPr>
            <p:spPr bwMode="auto">
              <a:xfrm rot="5400000">
                <a:off x="7624531" y="2195251"/>
                <a:ext cx="324358" cy="1143008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 bwMode="auto">
              <a:xfrm>
                <a:off x="5659222" y="2046090"/>
                <a:ext cx="1038224" cy="472352"/>
              </a:xfrm>
              <a:prstGeom prst="ellipse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AutoShape 22"/>
              <p:cNvSpPr>
                <a:spLocks/>
              </p:cNvSpPr>
              <p:nvPr/>
            </p:nvSpPr>
            <p:spPr bwMode="auto">
              <a:xfrm rot="5400000">
                <a:off x="6028094" y="1799792"/>
                <a:ext cx="343722" cy="1887626"/>
              </a:xfrm>
              <a:prstGeom prst="leftBrace">
                <a:avLst>
                  <a:gd name="adj1" fmla="val 33566"/>
                  <a:gd name="adj2" fmla="val 50000"/>
                </a:avLst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5929322" y="2071678"/>
              <a:ext cx="617478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28662" y="4500570"/>
            <a:ext cx="314327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 +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85984" y="5231327"/>
            <a:ext cx="2286016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·5=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85984" y="6088559"/>
            <a:ext cx="2286016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=24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572132" y="4214818"/>
            <a:ext cx="785818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3768" y="1620089"/>
            <a:ext cx="6858016" cy="584775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рычага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V="1">
            <a:off x="6108712" y="2106605"/>
            <a:ext cx="2214577" cy="1587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244815" y="4544298"/>
            <a:ext cx="357190" cy="6429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203646" y="5157367"/>
            <a:ext cx="428628" cy="6429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8566422" y="4214818"/>
            <a:ext cx="562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8572528" y="4284668"/>
            <a:ext cx="428628" cy="1588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5357818" y="3714752"/>
            <a:ext cx="550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357818" y="3786190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29520" y="4149874"/>
            <a:ext cx="785818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6096" y="6273225"/>
            <a:ext cx="3707904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14,стр.36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373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2.59259E-6 L -0.05521 -0.018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0" grpId="1"/>
      <p:bldP spid="73730" grpId="2"/>
      <p:bldP spid="9" grpId="0" animBg="1"/>
      <p:bldP spid="9" grpId="1" animBg="1"/>
      <p:bldP spid="10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15" grpId="0" animBg="1"/>
      <p:bldP spid="30" grpId="0" animBg="1"/>
      <p:bldP spid="31" grpId="0" animBg="1"/>
      <p:bldP spid="32" grpId="0"/>
      <p:bldP spid="34" grpId="0"/>
      <p:bldP spid="36" grpId="0" animBg="1"/>
      <p:bldP spid="29" grpId="0" build="allAtOnce" animBg="1"/>
      <p:bldP spid="29" grpI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изображен диск, закрепленный на оси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к диску приложены силы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точке С1  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точке В1.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Плечо силы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равно длина отрезка...                            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ОА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ОС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)ОВ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ОВ</a:t>
            </a:r>
            <a:r>
              <a:rPr kumimoji="0" lang="ru-RU" sz="28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ОС</a:t>
            </a:r>
            <a:r>
              <a:rPr kumimoji="0" lang="ru-RU" sz="28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08042" y="1298460"/>
            <a:ext cx="3500462" cy="407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785926"/>
            <a:ext cx="5572132" cy="64294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Плечо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ОТ ОСИ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линии силы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6036669" y="2866791"/>
            <a:ext cx="2698628" cy="940387"/>
            <a:chOff x="5088458" y="2728475"/>
            <a:chExt cx="3167115" cy="940387"/>
          </a:xfrm>
        </p:grpSpPr>
        <p:grpSp>
          <p:nvGrpSpPr>
            <p:cNvPr id="3" name="Группа 20"/>
            <p:cNvGrpSpPr/>
            <p:nvPr/>
          </p:nvGrpSpPr>
          <p:grpSpPr>
            <a:xfrm>
              <a:off x="5088458" y="2871351"/>
              <a:ext cx="3167115" cy="797511"/>
              <a:chOff x="5088458" y="2871351"/>
              <a:chExt cx="3167115" cy="797511"/>
            </a:xfrm>
          </p:grpSpPr>
          <p:sp>
            <p:nvSpPr>
              <p:cNvPr id="8" name="Овал 4"/>
              <p:cNvSpPr/>
              <p:nvPr/>
            </p:nvSpPr>
            <p:spPr bwMode="auto">
              <a:xfrm>
                <a:off x="7106438" y="2871351"/>
                <a:ext cx="735012" cy="333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AutoShape 21"/>
              <p:cNvSpPr>
                <a:spLocks/>
              </p:cNvSpPr>
              <p:nvPr/>
            </p:nvSpPr>
            <p:spPr bwMode="auto">
              <a:xfrm rot="5400000">
                <a:off x="7367894" y="2781184"/>
                <a:ext cx="368881" cy="1406476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AutoShape 22"/>
              <p:cNvSpPr>
                <a:spLocks/>
              </p:cNvSpPr>
              <p:nvPr/>
            </p:nvSpPr>
            <p:spPr bwMode="auto">
              <a:xfrm rot="5400000">
                <a:off x="5705742" y="2633347"/>
                <a:ext cx="390907" cy="1625476"/>
              </a:xfrm>
              <a:prstGeom prst="leftBrace">
                <a:avLst>
                  <a:gd name="adj1" fmla="val 33566"/>
                  <a:gd name="adj2" fmla="val 50000"/>
                </a:avLst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5677679" y="2728475"/>
              <a:ext cx="617478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586251" y="4365104"/>
            <a:ext cx="89659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ru-RU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51116" y="4359628"/>
            <a:ext cx="132440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noProof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)ОВ</a:t>
            </a:r>
            <a:endParaRPr lang="ru-RU" sz="4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26461" y="1340768"/>
            <a:ext cx="914400" cy="4181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436096" y="6273225"/>
            <a:ext cx="3707904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14,стр.36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4" grpId="0" animBg="1"/>
      <p:bldP spid="4" grpId="1" animBg="1"/>
      <p:bldP spid="12" grpId="0" animBg="1"/>
      <p:bldP spid="13" grpId="0" animBg="1"/>
      <p:bldP spid="15" grpId="0" animBg="1"/>
      <p:bldP spid="14" grpId="0" build="allAtOnce" animBg="1"/>
      <p:bldP spid="14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0" y="928670"/>
          <a:ext cx="9144000" cy="5452074"/>
        </p:xfrm>
        <a:graphic>
          <a:graphicData uri="http://schemas.openxmlformats.org/drawingml/2006/table">
            <a:tbl>
              <a:tblPr/>
              <a:tblGrid>
                <a:gridCol w="2902867"/>
                <a:gridCol w="2020571"/>
                <a:gridCol w="3048000"/>
                <a:gridCol w="1172562"/>
              </a:tblGrid>
              <a:tr h="1785950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2000" b="1" dirty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т№10)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сумка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m=5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кг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УСКОРЕННО ВВЕРХ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(Замедленно вниз)</a:t>
                      </a:r>
                    </a:p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g≈10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а=2 м/с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oy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Вес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(т№10)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сумка </a:t>
                      </a: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=5 кг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УСКОРЕННО ВНИЗ (Замедленно вверх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а=2 м/с</a:t>
                      </a:r>
                      <a:r>
                        <a:rPr lang="ru-RU" sz="20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   </a:t>
                      </a: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g≈10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0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oy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сумка </a:t>
                      </a: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m=5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кг, РАВНОМЕРНО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(вверх, вниз, .......)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g≈10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oy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Line 1"/>
          <p:cNvSpPr>
            <a:spLocks noChangeShapeType="1"/>
          </p:cNvSpPr>
          <p:nvPr/>
        </p:nvSpPr>
        <p:spPr bwMode="auto">
          <a:xfrm flipV="1">
            <a:off x="3286116" y="4857760"/>
            <a:ext cx="0" cy="72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500562" y="3143248"/>
            <a:ext cx="0" cy="39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86116" y="1082967"/>
            <a:ext cx="714380" cy="1535682"/>
            <a:chOff x="3862" y="509"/>
            <a:chExt cx="179" cy="1307"/>
          </a:xfrm>
        </p:grpSpPr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3862" y="1184"/>
              <a:ext cx="179" cy="1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V="1">
              <a:off x="3957" y="509"/>
              <a:ext cx="0" cy="76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3957" y="1264"/>
              <a:ext cx="0" cy="5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00430" y="3214488"/>
            <a:ext cx="739767" cy="836180"/>
            <a:chOff x="3857" y="2386"/>
            <a:chExt cx="179" cy="420"/>
          </a:xfrm>
        </p:grpSpPr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 flipV="1">
              <a:off x="3953" y="2386"/>
              <a:ext cx="0" cy="12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857" y="2410"/>
              <a:ext cx="179" cy="396"/>
              <a:chOff x="3857" y="2410"/>
              <a:chExt cx="179" cy="396"/>
            </a:xfrm>
          </p:grpSpPr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3857" y="2410"/>
                <a:ext cx="179" cy="17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>
                <a:off x="3953" y="2499"/>
                <a:ext cx="0" cy="30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508381" y="4767264"/>
            <a:ext cx="992181" cy="1304942"/>
            <a:chOff x="3938" y="2954"/>
            <a:chExt cx="179" cy="729"/>
          </a:xfrm>
        </p:grpSpPr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3938" y="3229"/>
              <a:ext cx="179" cy="1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4026" y="3323"/>
              <a:ext cx="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 flipV="1">
              <a:off x="4027" y="2954"/>
              <a:ext cx="0" cy="36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42" name="Line 46"/>
          <p:cNvSpPr>
            <a:spLocks noChangeShapeType="1"/>
          </p:cNvSpPr>
          <p:nvPr/>
        </p:nvSpPr>
        <p:spPr bwMode="auto">
          <a:xfrm flipV="1">
            <a:off x="3143240" y="1142984"/>
            <a:ext cx="0" cy="9286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 flipV="1">
            <a:off x="4357686" y="1857363"/>
            <a:ext cx="0" cy="46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5929322" y="142852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6500826" y="142852"/>
            <a:ext cx="228600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14290"/>
            <a:ext cx="91440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картинка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 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Что?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Как?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Ньютона )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0бщ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200348" y="92867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29256" y="1214422"/>
            <a:ext cx="1997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N-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2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143504" y="1928802"/>
            <a:ext cx="2675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=10H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 -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2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929618" y="1357298"/>
            <a:ext cx="12858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= 50H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60H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 flipV="1">
            <a:off x="3143240" y="3071810"/>
            <a:ext cx="0" cy="9286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lg" len="lg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214678" y="385762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29256" y="2714620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N</a:t>
            </a:r>
            <a:endParaRPr lang="ru-RU" sz="28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929190" y="3500438"/>
            <a:ext cx="3094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=10H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 N 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929398" y="3059371"/>
            <a:ext cx="12858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2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= 50H</a:t>
            </a:r>
            <a:endParaRPr lang="ru-RU" sz="2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40H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357686" y="471488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а=0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28926" y="47148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29256" y="4857760"/>
            <a:ext cx="2013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N</a:t>
            </a:r>
            <a:endParaRPr lang="ru-RU" sz="32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500694" y="5643578"/>
            <a:ext cx="2315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 N = 0H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001056" y="4857760"/>
            <a:ext cx="1285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0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= 50H</a:t>
            </a:r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 = 50H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32" y="2714620"/>
            <a:ext cx="9144000" cy="371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40"/>
          <p:cNvGrpSpPr/>
          <p:nvPr/>
        </p:nvGrpSpPr>
        <p:grpSpPr>
          <a:xfrm>
            <a:off x="3707904" y="1019969"/>
            <a:ext cx="432048" cy="369332"/>
            <a:chOff x="3923928" y="1124744"/>
            <a:chExt cx="432048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3923928" y="112474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3942978" y="1167036"/>
              <a:ext cx="36004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41"/>
          <p:cNvGrpSpPr/>
          <p:nvPr/>
        </p:nvGrpSpPr>
        <p:grpSpPr>
          <a:xfrm>
            <a:off x="3145557" y="2343547"/>
            <a:ext cx="504056" cy="369332"/>
            <a:chOff x="3851920" y="1124744"/>
            <a:chExt cx="504056" cy="369332"/>
          </a:xfrm>
        </p:grpSpPr>
        <p:sp>
          <p:nvSpPr>
            <p:cNvPr id="43" name="TextBox 42"/>
            <p:cNvSpPr txBox="1"/>
            <p:nvPr/>
          </p:nvSpPr>
          <p:spPr>
            <a:xfrm>
              <a:off x="3851920" y="11247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3942978" y="1167036"/>
              <a:ext cx="360040" cy="0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44"/>
          <p:cNvGrpSpPr/>
          <p:nvPr/>
        </p:nvGrpSpPr>
        <p:grpSpPr>
          <a:xfrm>
            <a:off x="4427984" y="1898015"/>
            <a:ext cx="393948" cy="369332"/>
            <a:chOff x="3851920" y="1124744"/>
            <a:chExt cx="504056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3851920" y="11247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3942978" y="1167036"/>
              <a:ext cx="36004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041 L 0 0.25301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3474 L 0 0.56776 " pathEditMode="relative" rAng="0" ptsTypes="AA">
                                      <p:cBhvr>
                                        <p:cTn id="12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4100" grpId="0" animBg="1"/>
      <p:bldP spid="4142" grpId="0" animBg="1"/>
      <p:bldP spid="4137" grpId="0" animBg="1"/>
      <p:bldP spid="5122" grpId="0" animBg="1"/>
      <p:bldP spid="5121" grpId="0" animBg="1"/>
      <p:bldP spid="5124" grpId="0"/>
      <p:bldP spid="52" grpId="0"/>
      <p:bldP spid="53" grpId="0"/>
      <p:bldP spid="54" grpId="0"/>
      <p:bldP spid="55" grpId="0"/>
      <p:bldP spid="55" grpId="1"/>
      <p:bldP spid="56" grpId="0" animBg="1"/>
      <p:bldP spid="57" grpId="0"/>
      <p:bldP spid="58" grpId="0"/>
      <p:bldP spid="59" grpId="0"/>
      <p:bldP spid="60" grpId="0"/>
      <p:bldP spid="60" grpId="1"/>
      <p:bldP spid="61" grpId="0"/>
      <p:bldP spid="62" grpId="0"/>
      <p:bldP spid="63" grpId="0"/>
      <p:bldP spid="64" grpId="0"/>
      <p:bldP spid="65" grpId="0"/>
      <p:bldP spid="65" grpId="1"/>
      <p:bldP spid="51" grpId="0" animBg="1"/>
      <p:bldP spid="5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1553" y="761990"/>
            <a:ext cx="4372479" cy="33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4071942"/>
            <a:ext cx="9144000" cy="19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17.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силу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прилагает человек для поддержки ведра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 рисунок 2),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АВ 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90 см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ВС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 см?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Вес ведра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120 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8354761" y="1996742"/>
            <a:ext cx="785818" cy="1588"/>
          </a:xfrm>
          <a:prstGeom prst="straightConnector1">
            <a:avLst/>
          </a:prstGeom>
          <a:ln w="381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4"/>
          <p:cNvSpPr/>
          <p:nvPr/>
        </p:nvSpPr>
        <p:spPr>
          <a:xfrm>
            <a:off x="8172400" y="1185887"/>
            <a:ext cx="906462" cy="44291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857232"/>
            <a:ext cx="4437131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504" y="1643050"/>
            <a:ext cx="4643470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·30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(90+30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 rot="16200000" flipH="1">
            <a:off x="7750991" y="1964521"/>
            <a:ext cx="428627" cy="150019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6965173" y="821514"/>
            <a:ext cx="500066" cy="2857520"/>
          </a:xfrm>
          <a:prstGeom prst="rightBrace">
            <a:avLst>
              <a:gd name="adj1" fmla="val 8333"/>
              <a:gd name="adj2" fmla="val 54618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436096" y="6273225"/>
            <a:ext cx="3707904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14,стр.36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4" grpId="0" build="allAtOnce" animBg="1"/>
      <p:bldP spid="14" grpI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7" cstate="print">
            <a:lum bright="-20000" contrast="40000"/>
          </a:blip>
          <a:srcRect l="25304" t="30736" r="9972" b="38103"/>
          <a:stretch>
            <a:fillRect/>
          </a:stretch>
        </p:blipFill>
        <p:spPr bwMode="auto">
          <a:xfrm>
            <a:off x="-32" y="-24"/>
            <a:ext cx="62151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-36074" y="115433"/>
            <a:ext cx="533404" cy="586565"/>
          </a:xfrm>
          <a:prstGeom prst="rect">
            <a:avLst/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14480" y="2786058"/>
            <a:ext cx="742955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20 минут из 40 шло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отвердевание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т.е. отвердело  1/2 часть  1кг.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5640" y="337535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0338" y="3301785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0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,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sym typeface="Symbol" pitchFamily="18" charset="2"/>
              </a:rPr>
              <a:t>5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26927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357562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 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348037"/>
            <a:ext cx="2428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400" b="1" dirty="0" smtClean="0"/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000" b="1" dirty="0" smtClean="0">
                <a:solidFill>
                  <a:srgbClr val="0014AC"/>
                </a:solidFill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343275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340000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857628"/>
            <a:ext cx="3357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Дж+170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Дж=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3857628"/>
            <a:ext cx="19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  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3929058" y="1285860"/>
            <a:ext cx="428628" cy="285752"/>
          </a:xfrm>
          <a:prstGeom prst="line">
            <a:avLst/>
          </a:prstGeom>
          <a:ln w="381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86248" y="1641462"/>
            <a:ext cx="64294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929322" y="428604"/>
            <a:ext cx="8572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71670" y="2024624"/>
            <a:ext cx="1214446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30минут?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357430"/>
            <a:ext cx="4500562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Первые 10 минут вода охладилась на 20°,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2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1285860"/>
            <a:ext cx="3958670" cy="30718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18.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графику зависимости модуля скорости от времени, представленному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4,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определите ускорение прямолинейно движущегося тела в момент времени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 2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  занесите в м/с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81097" y="1214292"/>
            <a:ext cx="1943236" cy="13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80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357158" y="1077909"/>
            <a:ext cx="2069945" cy="10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752445" y="2006597"/>
            <a:ext cx="12573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54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 flipV="1">
            <a:off x="538325" y="2071678"/>
            <a:ext cx="1486006" cy="27788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6"/>
          <p:cNvSpPr txBox="1">
            <a:spLocks noChangeArrowheads="1"/>
          </p:cNvSpPr>
          <p:nvPr/>
        </p:nvSpPr>
        <p:spPr bwMode="auto">
          <a:xfrm>
            <a:off x="1966891" y="3106822"/>
            <a:ext cx="19432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0,5</a:t>
            </a:r>
            <a:endParaRPr lang="ru-RU" sz="8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285720" y="2643182"/>
            <a:ext cx="15953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681007" y="3643314"/>
            <a:ext cx="1257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395255" y="3714752"/>
            <a:ext cx="1486006" cy="27788"/>
          </a:xfrm>
          <a:prstGeom prst="line">
            <a:avLst/>
          </a:prstGeom>
          <a:ln w="6350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4500570"/>
            <a:ext cx="4214842" cy="23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7072330" y="4857760"/>
            <a:ext cx="2071670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а=3м/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4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1357298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0" y="6150114"/>
            <a:ext cx="4429124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 стр.9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5315830" y="2600753"/>
            <a:ext cx="1389413" cy="1068779"/>
          </a:xfrm>
          <a:custGeom>
            <a:avLst/>
            <a:gdLst>
              <a:gd name="connsiteX0" fmla="*/ 0 w 1389413"/>
              <a:gd name="connsiteY0" fmla="*/ 356260 h 1068779"/>
              <a:gd name="connsiteX1" fmla="*/ 1389413 w 1389413"/>
              <a:gd name="connsiteY1" fmla="*/ 0 h 1068779"/>
              <a:gd name="connsiteX2" fmla="*/ 1365662 w 1389413"/>
              <a:gd name="connsiteY2" fmla="*/ 1068779 h 1068779"/>
              <a:gd name="connsiteX3" fmla="*/ 11875 w 1389413"/>
              <a:gd name="connsiteY3" fmla="*/ 1068779 h 1068779"/>
              <a:gd name="connsiteX4" fmla="*/ 0 w 1389413"/>
              <a:gd name="connsiteY4" fmla="*/ 356260 h 106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413" h="1068779">
                <a:moveTo>
                  <a:pt x="0" y="356260"/>
                </a:moveTo>
                <a:lnTo>
                  <a:pt x="1389413" y="0"/>
                </a:lnTo>
                <a:lnTo>
                  <a:pt x="1365662" y="1068779"/>
                </a:lnTo>
                <a:lnTo>
                  <a:pt x="11875" y="1068779"/>
                </a:lnTo>
                <a:lnTo>
                  <a:pt x="0" y="35626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5500694" y="2786058"/>
            <a:ext cx="857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5219363" y="5162719"/>
            <a:ext cx="1278541" cy="1221897"/>
          </a:xfrm>
          <a:custGeom>
            <a:avLst/>
            <a:gdLst>
              <a:gd name="connsiteX0" fmla="*/ 0 w 1278541"/>
              <a:gd name="connsiteY0" fmla="*/ 809203 h 1221897"/>
              <a:gd name="connsiteX1" fmla="*/ 1262357 w 1278541"/>
              <a:gd name="connsiteY1" fmla="*/ 0 h 1221897"/>
              <a:gd name="connsiteX2" fmla="*/ 1278541 w 1278541"/>
              <a:gd name="connsiteY2" fmla="*/ 1197621 h 1221897"/>
              <a:gd name="connsiteX3" fmla="*/ 16184 w 1278541"/>
              <a:gd name="connsiteY3" fmla="*/ 1221897 h 1221897"/>
              <a:gd name="connsiteX4" fmla="*/ 0 w 1278541"/>
              <a:gd name="connsiteY4" fmla="*/ 809203 h 122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541" h="1221897">
                <a:moveTo>
                  <a:pt x="0" y="809203"/>
                </a:moveTo>
                <a:lnTo>
                  <a:pt x="1262357" y="0"/>
                </a:lnTo>
                <a:lnTo>
                  <a:pt x="1278541" y="1197621"/>
                </a:lnTo>
                <a:lnTo>
                  <a:pt x="16184" y="1221897"/>
                </a:lnTo>
                <a:lnTo>
                  <a:pt x="0" y="80920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51920" y="5572140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5354968" y="5715016"/>
            <a:ext cx="12144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12м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6" grpId="0"/>
      <p:bldP spid="7" grpId="0"/>
      <p:bldP spid="8" grpId="0"/>
      <p:bldP spid="10" grpId="0"/>
      <p:bldP spid="11" grpId="0"/>
      <p:bldP spid="12" grpId="0"/>
      <p:bldP spid="14" grpId="0" animBg="1"/>
      <p:bldP spid="17" grpId="0"/>
      <p:bldP spid="19" grpId="0" animBg="1"/>
      <p:bldP spid="20" grpId="0" animBg="1"/>
      <p:bldP spid="18" grpId="0"/>
      <p:bldP spid="22" grpId="0" animBg="1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18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5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представлены графики зависимости от времени модулей скорости движения пяти тел. Какое из этих тел движется  с  наибольшей  скоростью  в  момент  времени  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=4 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.5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1785926"/>
            <a:ext cx="356712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6600354" y="3142454"/>
            <a:ext cx="2000264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643834" y="1428736"/>
            <a:ext cx="77457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.5</a:t>
            </a:r>
            <a:endParaRPr lang="ru-RU" sz="3200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4383089"/>
            <a:ext cx="9144000" cy="18542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8.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представлены графики зависимости от времени модулей скорости движения пяти тел. Какое из этих тел движется  с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скоростью  в  момент  времени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=1 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Г.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.5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5028718" y="3128806"/>
            <a:ext cx="2000264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184489" y="3143248"/>
            <a:ext cx="530915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5072066" y="5580529"/>
            <a:ext cx="3748406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3,стр.9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11" grpId="0" animBg="1"/>
      <p:bldP spid="5127" grpId="0" animBg="1"/>
      <p:bldP spid="14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Скругленный прямоугольник 76"/>
          <p:cNvSpPr/>
          <p:nvPr/>
        </p:nvSpPr>
        <p:spPr>
          <a:xfrm>
            <a:off x="5804094" y="367924"/>
            <a:ext cx="1785950" cy="666388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3793072" y="79768"/>
            <a:ext cx="1357322" cy="63458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367318" y="1000108"/>
            <a:ext cx="918534" cy="8467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55"/>
          <p:cNvGrpSpPr/>
          <p:nvPr/>
        </p:nvGrpSpPr>
        <p:grpSpPr>
          <a:xfrm>
            <a:off x="80384" y="-24"/>
            <a:ext cx="3705798" cy="3742876"/>
            <a:chOff x="80384" y="-109610"/>
            <a:chExt cx="3705798" cy="3742876"/>
          </a:xfrm>
        </p:grpSpPr>
        <p:sp>
          <p:nvSpPr>
            <p:cNvPr id="42" name="TextBox 41"/>
            <p:cNvSpPr txBox="1"/>
            <p:nvPr/>
          </p:nvSpPr>
          <p:spPr>
            <a:xfrm>
              <a:off x="7779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4414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430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1296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21496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5012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54"/>
            <p:cNvGrpSpPr/>
            <p:nvPr/>
          </p:nvGrpSpPr>
          <p:grpSpPr>
            <a:xfrm>
              <a:off x="80384" y="-109610"/>
              <a:ext cx="3705798" cy="3742876"/>
              <a:chOff x="80384" y="-71462"/>
              <a:chExt cx="3705798" cy="3742876"/>
            </a:xfrm>
          </p:grpSpPr>
          <p:grpSp>
            <p:nvGrpSpPr>
              <p:cNvPr id="5" name="Группа 40"/>
              <p:cNvGrpSpPr/>
              <p:nvPr/>
            </p:nvGrpSpPr>
            <p:grpSpPr>
              <a:xfrm>
                <a:off x="142876" y="-71462"/>
                <a:ext cx="3643306" cy="3742876"/>
                <a:chOff x="142876" y="-71462"/>
                <a:chExt cx="3643306" cy="3742876"/>
              </a:xfrm>
            </p:grpSpPr>
            <p:grpSp>
              <p:nvGrpSpPr>
                <p:cNvPr id="6" name="Группа 37"/>
                <p:cNvGrpSpPr/>
                <p:nvPr/>
              </p:nvGrpSpPr>
              <p:grpSpPr>
                <a:xfrm>
                  <a:off x="142876" y="71414"/>
                  <a:ext cx="3286116" cy="3600000"/>
                  <a:chOff x="142876" y="71414"/>
                  <a:chExt cx="3286116" cy="3600000"/>
                </a:xfrm>
              </p:grpSpPr>
              <p:grpSp>
                <p:nvGrpSpPr>
                  <p:cNvPr id="8" name="Группа 29"/>
                  <p:cNvGrpSpPr/>
                  <p:nvPr/>
                </p:nvGrpSpPr>
                <p:grpSpPr>
                  <a:xfrm>
                    <a:off x="142876" y="71414"/>
                    <a:ext cx="3286116" cy="3600000"/>
                    <a:chOff x="142876" y="71414"/>
                    <a:chExt cx="3286116" cy="3600000"/>
                  </a:xfrm>
                </p:grpSpPr>
                <p:sp>
                  <p:nvSpPr>
                    <p:cNvPr id="3" name="Line 4"/>
                    <p:cNvSpPr>
                      <a:spLocks noChangeShapeType="1"/>
                    </p:cNvSpPr>
                    <p:nvPr/>
                  </p:nvSpPr>
                  <p:spPr bwMode="auto">
                    <a:xfrm rot="60000" flipH="1" flipV="1">
                      <a:off x="352399" y="71414"/>
                      <a:ext cx="45719" cy="360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stealth" w="lg" len="lg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34" y="135729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1785926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264318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92867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26" name="Прямая со стрелкой 25"/>
                    <p:cNvCxnSpPr/>
                    <p:nvPr/>
                  </p:nvCxnSpPr>
                  <p:spPr>
                    <a:xfrm>
                      <a:off x="142876" y="2212966"/>
                      <a:ext cx="3286116" cy="1588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50004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07181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50043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 rot="5400000" flipH="1" flipV="1">
                    <a:off x="-57233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 rot="5400000" flipH="1" flipV="1">
                    <a:off x="-14370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 rot="5400000" flipH="1" flipV="1">
                    <a:off x="284925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 rot="5400000" flipH="1" flipV="1">
                    <a:off x="71355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единительная линия 35"/>
                  <p:cNvCxnSpPr/>
                  <p:nvPr/>
                </p:nvCxnSpPr>
                <p:spPr>
                  <a:xfrm rot="5400000" flipH="1" flipV="1">
                    <a:off x="1142182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 rot="5400000" flipH="1" flipV="1">
                    <a:off x="157081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3286116" y="1857364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ru-RU" sz="1600" dirty="0" smtClean="0">
                      <a:latin typeface="Times New Roman" pitchFamily="18" charset="0"/>
                      <a:cs typeface="Times New Roman" pitchFamily="18" charset="0"/>
                    </a:rPr>
                    <a:t>,с</a:t>
                  </a:r>
                  <a:endParaRPr lang="ru-RU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57158" y="-71462"/>
                  <a:ext cx="714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  <a:r>
                    <a:rPr lang="ru-RU" sz="16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м/с</a:t>
                  </a:r>
                  <a:endParaRPr lang="ru-RU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152892" y="162405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42844" y="1214422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62940" y="766800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21540000">
                <a:off x="160768" y="347118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2844" y="215426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0384" y="2500306"/>
                <a:ext cx="4063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0528" y="2917784"/>
                <a:ext cx="4296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8" name="Line 13"/>
          <p:cNvSpPr>
            <a:spLocks noChangeShapeType="1"/>
          </p:cNvSpPr>
          <p:nvPr/>
        </p:nvSpPr>
        <p:spPr bwMode="auto">
          <a:xfrm rot="-120000">
            <a:off x="1285973" y="990594"/>
            <a:ext cx="1260000" cy="4571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857620" y="690910"/>
            <a:ext cx="135732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63"/>
          <p:cNvGrpSpPr/>
          <p:nvPr/>
        </p:nvGrpSpPr>
        <p:grpSpPr>
          <a:xfrm>
            <a:off x="3793311" y="-24"/>
            <a:ext cx="1421631" cy="779627"/>
            <a:chOff x="206522" y="1542148"/>
            <a:chExt cx="2997689" cy="954099"/>
          </a:xfrm>
        </p:grpSpPr>
        <p:sp>
          <p:nvSpPr>
            <p:cNvPr id="60" name="TextBox 36"/>
            <p:cNvSpPr txBox="1">
              <a:spLocks noChangeArrowheads="1"/>
            </p:cNvSpPr>
            <p:nvPr/>
          </p:nvSpPr>
          <p:spPr bwMode="auto">
            <a:xfrm>
              <a:off x="2014155" y="1775730"/>
              <a:ext cx="119005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20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61" name="TextBox 39"/>
            <p:cNvSpPr txBox="1">
              <a:spLocks noChangeArrowheads="1"/>
            </p:cNvSpPr>
            <p:nvPr/>
          </p:nvSpPr>
          <p:spPr bwMode="auto">
            <a:xfrm>
              <a:off x="206522" y="1542148"/>
              <a:ext cx="1913834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15"/>
            <p:cNvSpPr txBox="1">
              <a:spLocks noChangeArrowheads="1"/>
            </p:cNvSpPr>
            <p:nvPr/>
          </p:nvSpPr>
          <p:spPr bwMode="auto">
            <a:xfrm>
              <a:off x="752446" y="2006597"/>
              <a:ext cx="141234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cap="all" dirty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 bwMode="auto">
            <a:xfrm flipV="1">
              <a:off x="538325" y="2071678"/>
              <a:ext cx="1486006" cy="27788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869342" y="1088341"/>
            <a:ext cx="1345599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14744" y="1501572"/>
            <a:ext cx="1643074" cy="40011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14744" y="1917377"/>
            <a:ext cx="185738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14744" y="2340882"/>
            <a:ext cx="1857388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75"/>
          <p:cNvGrpSpPr/>
          <p:nvPr/>
        </p:nvGrpSpPr>
        <p:grpSpPr>
          <a:xfrm>
            <a:off x="5791429" y="318995"/>
            <a:ext cx="1707329" cy="786620"/>
            <a:chOff x="3364014" y="3000372"/>
            <a:chExt cx="1707329" cy="786620"/>
          </a:xfrm>
        </p:grpSpPr>
        <p:sp>
          <p:nvSpPr>
            <p:cNvPr id="69" name="TextBox 68"/>
            <p:cNvSpPr txBox="1"/>
            <p:nvPr/>
          </p:nvSpPr>
          <p:spPr>
            <a:xfrm>
              <a:off x="3364014" y="3207264"/>
              <a:ext cx="565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2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4494241" y="3000372"/>
              <a:ext cx="577102" cy="786620"/>
              <a:chOff x="6856" y="7939"/>
              <a:chExt cx="330" cy="491"/>
            </a:xfrm>
          </p:grpSpPr>
          <p:sp>
            <p:nvSpPr>
              <p:cNvPr id="7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330" cy="491"/>
                <a:chOff x="7336" y="7802"/>
                <a:chExt cx="330" cy="491"/>
              </a:xfrm>
            </p:grpSpPr>
            <p:sp>
              <p:nvSpPr>
                <p:cNvPr id="7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330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4" name="Группа 77"/>
          <p:cNvGrpSpPr/>
          <p:nvPr/>
        </p:nvGrpSpPr>
        <p:grpSpPr>
          <a:xfrm>
            <a:off x="5832238" y="1007350"/>
            <a:ext cx="1857720" cy="786615"/>
            <a:chOff x="3364014" y="3000291"/>
            <a:chExt cx="1857720" cy="786615"/>
          </a:xfrm>
        </p:grpSpPr>
        <p:sp>
          <p:nvSpPr>
            <p:cNvPr id="79" name="TextBox 78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4494236" y="3000291"/>
              <a:ext cx="727498" cy="786615"/>
              <a:chOff x="6856" y="7939"/>
              <a:chExt cx="416" cy="491"/>
            </a:xfrm>
          </p:grpSpPr>
          <p:sp>
            <p:nvSpPr>
              <p:cNvPr id="8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8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7" name="Группа 85"/>
          <p:cNvGrpSpPr/>
          <p:nvPr/>
        </p:nvGrpSpPr>
        <p:grpSpPr>
          <a:xfrm>
            <a:off x="5857884" y="1571612"/>
            <a:ext cx="1857703" cy="786615"/>
            <a:chOff x="3364014" y="3000291"/>
            <a:chExt cx="1857703" cy="786615"/>
          </a:xfrm>
        </p:grpSpPr>
        <p:sp>
          <p:nvSpPr>
            <p:cNvPr id="87" name="TextBox 86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4494220" y="3000291"/>
              <a:ext cx="727497" cy="786615"/>
              <a:chOff x="6856" y="7939"/>
              <a:chExt cx="416" cy="491"/>
            </a:xfrm>
          </p:grpSpPr>
          <p:sp>
            <p:nvSpPr>
              <p:cNvPr id="90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9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94" name="TextBox 93"/>
          <p:cNvSpPr txBox="1"/>
          <p:nvPr/>
        </p:nvSpPr>
        <p:spPr>
          <a:xfrm>
            <a:off x="785786" y="2857496"/>
            <a:ext cx="22145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86248" y="69530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86248" y="1114409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91010" y="1909752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86327" y="1904989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10061" y="2319330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76802" y="2295517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334137" y="1213189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000892" y="989350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397283" y="1798322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61572" y="1621534"/>
            <a:ext cx="35719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7011650" y="1667588"/>
            <a:ext cx="642942" cy="542929"/>
          </a:xfrm>
          <a:prstGeom prst="roundRect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1285852" y="1057258"/>
            <a:ext cx="857256" cy="120032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·2=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Прямоугольный треугольник 107"/>
          <p:cNvSpPr/>
          <p:nvPr/>
        </p:nvSpPr>
        <p:spPr>
          <a:xfrm flipH="1">
            <a:off x="366683" y="1028683"/>
            <a:ext cx="900000" cy="828000"/>
          </a:xfrm>
          <a:prstGeom prst="rt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/>
          <p:cNvSpPr txBox="1"/>
          <p:nvPr/>
        </p:nvSpPr>
        <p:spPr>
          <a:xfrm>
            <a:off x="376208" y="1876414"/>
            <a:ext cx="900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42910" y="1549587"/>
            <a:ext cx="571504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57290" y="285749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 rot="18994995">
            <a:off x="170887" y="1090735"/>
            <a:ext cx="1009473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Разгон 2с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253017" y="620893"/>
            <a:ext cx="1384331" cy="307777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Равномерно 3с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Line 13"/>
          <p:cNvSpPr>
            <a:spLocks noChangeShapeType="1"/>
          </p:cNvSpPr>
          <p:nvPr/>
        </p:nvSpPr>
        <p:spPr bwMode="auto">
          <a:xfrm rot="180000" flipV="1">
            <a:off x="428878" y="3774100"/>
            <a:ext cx="864000" cy="609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5" name="Line 13"/>
          <p:cNvSpPr>
            <a:spLocks noChangeShapeType="1"/>
          </p:cNvSpPr>
          <p:nvPr/>
        </p:nvSpPr>
        <p:spPr bwMode="auto">
          <a:xfrm rot="-120000">
            <a:off x="1296804" y="3761729"/>
            <a:ext cx="1296000" cy="4571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6" name="TextBox 115"/>
          <p:cNvSpPr txBox="1"/>
          <p:nvPr/>
        </p:nvSpPr>
        <p:spPr>
          <a:xfrm>
            <a:off x="1357290" y="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Упр.1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3643306" y="1500174"/>
            <a:ext cx="1785950" cy="428628"/>
          </a:xfrm>
          <a:prstGeom prst="roundRect">
            <a:avLst/>
          </a:prstGeom>
          <a:solidFill>
            <a:srgbClr val="92D050">
              <a:alpha val="2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18" grpId="0" animBg="1"/>
      <p:bldP spid="7" grpId="0" animBg="1"/>
      <p:bldP spid="58" grpId="0" animBg="1"/>
      <p:bldP spid="59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7" grpId="0" animBg="1"/>
      <p:bldP spid="108" grpId="0" animBg="1"/>
      <p:bldP spid="109" grpId="0" animBg="1"/>
      <p:bldP spid="110" grpId="0" animBg="1"/>
      <p:bldP spid="111" grpId="0"/>
      <p:bldP spid="112" grpId="0" animBg="1"/>
      <p:bldP spid="113" grpId="0" animBg="1"/>
      <p:bldP spid="114" grpId="0" animBg="1"/>
      <p:bldP spid="115" grpId="0" animBg="1"/>
      <p:bldP spid="1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3643306" y="1500174"/>
            <a:ext cx="1785950" cy="428628"/>
          </a:xfrm>
          <a:prstGeom prst="roundRect">
            <a:avLst/>
          </a:prstGeom>
          <a:solidFill>
            <a:srgbClr val="92D050">
              <a:alpha val="2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415465" y="230008"/>
            <a:ext cx="1785950" cy="666388"/>
          </a:xfrm>
          <a:prstGeom prst="roundRect">
            <a:avLst/>
          </a:prstGeom>
          <a:solidFill>
            <a:srgbClr val="92D050">
              <a:alpha val="27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357158" y="1857364"/>
            <a:ext cx="928694" cy="4419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55"/>
          <p:cNvGrpSpPr/>
          <p:nvPr/>
        </p:nvGrpSpPr>
        <p:grpSpPr>
          <a:xfrm>
            <a:off x="80384" y="-24"/>
            <a:ext cx="3705798" cy="3742876"/>
            <a:chOff x="80384" y="-109610"/>
            <a:chExt cx="3705798" cy="3742876"/>
          </a:xfrm>
        </p:grpSpPr>
        <p:sp>
          <p:nvSpPr>
            <p:cNvPr id="42" name="TextBox 41"/>
            <p:cNvSpPr txBox="1"/>
            <p:nvPr/>
          </p:nvSpPr>
          <p:spPr>
            <a:xfrm>
              <a:off x="7779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4414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430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1296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21496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5012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54"/>
            <p:cNvGrpSpPr/>
            <p:nvPr/>
          </p:nvGrpSpPr>
          <p:grpSpPr>
            <a:xfrm>
              <a:off x="80384" y="-109610"/>
              <a:ext cx="3705798" cy="3742876"/>
              <a:chOff x="80384" y="-71462"/>
              <a:chExt cx="3705798" cy="3742876"/>
            </a:xfrm>
          </p:grpSpPr>
          <p:grpSp>
            <p:nvGrpSpPr>
              <p:cNvPr id="5" name="Группа 40"/>
              <p:cNvGrpSpPr/>
              <p:nvPr/>
            </p:nvGrpSpPr>
            <p:grpSpPr>
              <a:xfrm>
                <a:off x="142876" y="-71462"/>
                <a:ext cx="3643306" cy="3742876"/>
                <a:chOff x="142876" y="-71462"/>
                <a:chExt cx="3643306" cy="3742876"/>
              </a:xfrm>
            </p:grpSpPr>
            <p:grpSp>
              <p:nvGrpSpPr>
                <p:cNvPr id="6" name="Группа 37"/>
                <p:cNvGrpSpPr/>
                <p:nvPr/>
              </p:nvGrpSpPr>
              <p:grpSpPr>
                <a:xfrm>
                  <a:off x="142876" y="71414"/>
                  <a:ext cx="3286116" cy="3600000"/>
                  <a:chOff x="142876" y="71414"/>
                  <a:chExt cx="3286116" cy="3600000"/>
                </a:xfrm>
              </p:grpSpPr>
              <p:grpSp>
                <p:nvGrpSpPr>
                  <p:cNvPr id="8" name="Группа 29"/>
                  <p:cNvGrpSpPr/>
                  <p:nvPr/>
                </p:nvGrpSpPr>
                <p:grpSpPr>
                  <a:xfrm>
                    <a:off x="142876" y="71414"/>
                    <a:ext cx="3286116" cy="3600000"/>
                    <a:chOff x="142876" y="71414"/>
                    <a:chExt cx="3286116" cy="3600000"/>
                  </a:xfrm>
                </p:grpSpPr>
                <p:sp>
                  <p:nvSpPr>
                    <p:cNvPr id="3" name="Line 4"/>
                    <p:cNvSpPr>
                      <a:spLocks noChangeShapeType="1"/>
                    </p:cNvSpPr>
                    <p:nvPr/>
                  </p:nvSpPr>
                  <p:spPr bwMode="auto">
                    <a:xfrm rot="60000" flipH="1" flipV="1">
                      <a:off x="352399" y="71414"/>
                      <a:ext cx="45719" cy="360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stealth" w="lg" len="lg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34" y="135729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1785926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264318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92867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26" name="Прямая со стрелкой 25"/>
                    <p:cNvCxnSpPr/>
                    <p:nvPr/>
                  </p:nvCxnSpPr>
                  <p:spPr>
                    <a:xfrm>
                      <a:off x="142876" y="2212966"/>
                      <a:ext cx="3286116" cy="1588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50004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07181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50043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 rot="5400000" flipH="1" flipV="1">
                    <a:off x="-57233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 rot="5400000" flipH="1" flipV="1">
                    <a:off x="-14370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 rot="5400000" flipH="1" flipV="1">
                    <a:off x="284925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 rot="5400000" flipH="1" flipV="1">
                    <a:off x="71355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единительная линия 35"/>
                  <p:cNvCxnSpPr/>
                  <p:nvPr/>
                </p:nvCxnSpPr>
                <p:spPr>
                  <a:xfrm rot="5400000" flipH="1" flipV="1">
                    <a:off x="1142182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 rot="5400000" flipH="1" flipV="1">
                    <a:off x="157081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3286116" y="1857364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ru-RU" sz="1600" dirty="0" smtClean="0">
                      <a:latin typeface="Times New Roman" pitchFamily="18" charset="0"/>
                      <a:cs typeface="Times New Roman" pitchFamily="18" charset="0"/>
                    </a:rPr>
                    <a:t>,с</a:t>
                  </a:r>
                  <a:endParaRPr lang="ru-RU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57158" y="-71462"/>
                  <a:ext cx="714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  <a:r>
                    <a:rPr lang="ru-RU" sz="16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м/с</a:t>
                  </a:r>
                  <a:endParaRPr lang="ru-RU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152892" y="162405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42844" y="1214422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62940" y="766800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21540000">
                <a:off x="160768" y="347118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2844" y="215426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0384" y="2500306"/>
                <a:ext cx="4063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0528" y="2917784"/>
                <a:ext cx="4296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8" name="Line 13"/>
          <p:cNvSpPr>
            <a:spLocks noChangeShapeType="1"/>
          </p:cNvSpPr>
          <p:nvPr/>
        </p:nvSpPr>
        <p:spPr bwMode="auto">
          <a:xfrm rot="-120000" flipV="1">
            <a:off x="1264154" y="596348"/>
            <a:ext cx="900652" cy="122773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857620" y="690910"/>
            <a:ext cx="135732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63"/>
          <p:cNvGrpSpPr/>
          <p:nvPr/>
        </p:nvGrpSpPr>
        <p:grpSpPr>
          <a:xfrm>
            <a:off x="3793311" y="-24"/>
            <a:ext cx="1421631" cy="779627"/>
            <a:chOff x="206522" y="1542148"/>
            <a:chExt cx="2997689" cy="954099"/>
          </a:xfrm>
        </p:grpSpPr>
        <p:sp>
          <p:nvSpPr>
            <p:cNvPr id="60" name="TextBox 36"/>
            <p:cNvSpPr txBox="1">
              <a:spLocks noChangeArrowheads="1"/>
            </p:cNvSpPr>
            <p:nvPr/>
          </p:nvSpPr>
          <p:spPr bwMode="auto">
            <a:xfrm>
              <a:off x="2014155" y="1775730"/>
              <a:ext cx="119005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20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61" name="TextBox 39"/>
            <p:cNvSpPr txBox="1">
              <a:spLocks noChangeArrowheads="1"/>
            </p:cNvSpPr>
            <p:nvPr/>
          </p:nvSpPr>
          <p:spPr bwMode="auto">
            <a:xfrm>
              <a:off x="206522" y="1542148"/>
              <a:ext cx="1913834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15"/>
            <p:cNvSpPr txBox="1">
              <a:spLocks noChangeArrowheads="1"/>
            </p:cNvSpPr>
            <p:nvPr/>
          </p:nvSpPr>
          <p:spPr bwMode="auto">
            <a:xfrm>
              <a:off x="752446" y="2006597"/>
              <a:ext cx="141234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cap="all" dirty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 bwMode="auto">
            <a:xfrm flipV="1">
              <a:off x="538325" y="2071678"/>
              <a:ext cx="1486006" cy="27788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869342" y="1088341"/>
            <a:ext cx="1345599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14744" y="1501572"/>
            <a:ext cx="1643074" cy="40011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14744" y="1889638"/>
            <a:ext cx="185738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  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14744" y="2340882"/>
            <a:ext cx="1857388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  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75"/>
          <p:cNvGrpSpPr/>
          <p:nvPr/>
        </p:nvGrpSpPr>
        <p:grpSpPr>
          <a:xfrm>
            <a:off x="6434371" y="182719"/>
            <a:ext cx="1707329" cy="786620"/>
            <a:chOff x="3364014" y="3000372"/>
            <a:chExt cx="1707329" cy="786620"/>
          </a:xfrm>
        </p:grpSpPr>
        <p:sp>
          <p:nvSpPr>
            <p:cNvPr id="69" name="TextBox 68"/>
            <p:cNvSpPr txBox="1"/>
            <p:nvPr/>
          </p:nvSpPr>
          <p:spPr>
            <a:xfrm>
              <a:off x="3364014" y="3207264"/>
              <a:ext cx="565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2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4494241" y="3000372"/>
              <a:ext cx="577102" cy="786620"/>
              <a:chOff x="6856" y="7939"/>
              <a:chExt cx="330" cy="491"/>
            </a:xfrm>
          </p:grpSpPr>
          <p:sp>
            <p:nvSpPr>
              <p:cNvPr id="7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330" cy="491"/>
                <a:chOff x="7336" y="7802"/>
                <a:chExt cx="330" cy="491"/>
              </a:xfrm>
            </p:grpSpPr>
            <p:sp>
              <p:nvSpPr>
                <p:cNvPr id="7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330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4" name="Группа 77"/>
          <p:cNvGrpSpPr/>
          <p:nvPr/>
        </p:nvGrpSpPr>
        <p:grpSpPr>
          <a:xfrm>
            <a:off x="6475180" y="871074"/>
            <a:ext cx="1857720" cy="786615"/>
            <a:chOff x="3364014" y="3000291"/>
            <a:chExt cx="1857720" cy="786615"/>
          </a:xfrm>
        </p:grpSpPr>
        <p:sp>
          <p:nvSpPr>
            <p:cNvPr id="79" name="TextBox 78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4494236" y="3000291"/>
              <a:ext cx="727498" cy="786615"/>
              <a:chOff x="6856" y="7939"/>
              <a:chExt cx="416" cy="491"/>
            </a:xfrm>
          </p:grpSpPr>
          <p:sp>
            <p:nvSpPr>
              <p:cNvPr id="8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8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7" name="Группа 85"/>
          <p:cNvGrpSpPr/>
          <p:nvPr/>
        </p:nvGrpSpPr>
        <p:grpSpPr>
          <a:xfrm>
            <a:off x="6500826" y="1571612"/>
            <a:ext cx="1857703" cy="786615"/>
            <a:chOff x="3364014" y="3000291"/>
            <a:chExt cx="1857703" cy="786615"/>
          </a:xfrm>
        </p:grpSpPr>
        <p:sp>
          <p:nvSpPr>
            <p:cNvPr id="87" name="TextBox 86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4494220" y="3000291"/>
              <a:ext cx="727497" cy="786615"/>
              <a:chOff x="6856" y="7939"/>
              <a:chExt cx="416" cy="491"/>
            </a:xfrm>
          </p:grpSpPr>
          <p:sp>
            <p:nvSpPr>
              <p:cNvPr id="90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9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94" name="TextBox 93"/>
          <p:cNvSpPr txBox="1"/>
          <p:nvPr/>
        </p:nvSpPr>
        <p:spPr>
          <a:xfrm>
            <a:off x="785786" y="2857496"/>
            <a:ext cx="30003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(4)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62498" y="766556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86248" y="1114409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91010" y="1909752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791326" y="1940614"/>
            <a:ext cx="4950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10061" y="2319330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64927" y="2343017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014977" y="1090281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529364" y="931692"/>
            <a:ext cx="4286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29467" y="1805986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43834" y="1567744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57290" y="285749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2·1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+(8+2)/2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 rot="19980000">
            <a:off x="170887" y="1737402"/>
            <a:ext cx="1009473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Разгон 2с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 rot="18300000">
            <a:off x="1194869" y="1112889"/>
            <a:ext cx="163326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Разгон  ещё круче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Line 13"/>
          <p:cNvSpPr>
            <a:spLocks noChangeShapeType="1"/>
          </p:cNvSpPr>
          <p:nvPr/>
        </p:nvSpPr>
        <p:spPr bwMode="auto">
          <a:xfrm rot="180000" flipV="1">
            <a:off x="428878" y="3774100"/>
            <a:ext cx="864000" cy="609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" name="Line 13"/>
          <p:cNvSpPr>
            <a:spLocks noChangeShapeType="1"/>
          </p:cNvSpPr>
          <p:nvPr/>
        </p:nvSpPr>
        <p:spPr bwMode="auto">
          <a:xfrm rot="-180000">
            <a:off x="1297115" y="3773661"/>
            <a:ext cx="828000" cy="4571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3793072" y="79768"/>
            <a:ext cx="1357322" cy="63458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/>
          <p:cNvSpPr txBox="1"/>
          <p:nvPr/>
        </p:nvSpPr>
        <p:spPr>
          <a:xfrm>
            <a:off x="1357290" y="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Упр.2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77" grpId="0" animBg="1"/>
      <p:bldP spid="7" grpId="0" animBg="1"/>
      <p:bldP spid="58" grpId="0" animBg="1"/>
      <p:bldP spid="59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11" grpId="0"/>
      <p:bldP spid="91" grpId="0" animBg="1"/>
      <p:bldP spid="106" grpId="0" animBg="1"/>
      <p:bldP spid="112" grpId="0" animBg="1"/>
      <p:bldP spid="113" grpId="0" animBg="1"/>
      <p:bldP spid="1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Скругленный прямоугольник 133"/>
          <p:cNvSpPr/>
          <p:nvPr/>
        </p:nvSpPr>
        <p:spPr>
          <a:xfrm>
            <a:off x="3768534" y="1928802"/>
            <a:ext cx="1643074" cy="42862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3857620" y="1510807"/>
            <a:ext cx="1465306" cy="40011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728634" y="262282"/>
            <a:ext cx="1785950" cy="66638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357158" y="571480"/>
            <a:ext cx="918534" cy="8467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Группа 55"/>
          <p:cNvGrpSpPr/>
          <p:nvPr/>
        </p:nvGrpSpPr>
        <p:grpSpPr>
          <a:xfrm>
            <a:off x="80384" y="-24"/>
            <a:ext cx="3705798" cy="3742876"/>
            <a:chOff x="80384" y="-109610"/>
            <a:chExt cx="3705798" cy="3742876"/>
          </a:xfrm>
        </p:grpSpPr>
        <p:sp>
          <p:nvSpPr>
            <p:cNvPr id="42" name="TextBox 41"/>
            <p:cNvSpPr txBox="1"/>
            <p:nvPr/>
          </p:nvSpPr>
          <p:spPr>
            <a:xfrm>
              <a:off x="7779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4414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43042" y="2124122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1296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21496" y="2114074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50124" y="2104026"/>
              <a:ext cx="28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54"/>
            <p:cNvGrpSpPr/>
            <p:nvPr/>
          </p:nvGrpSpPr>
          <p:grpSpPr>
            <a:xfrm>
              <a:off x="80384" y="-109610"/>
              <a:ext cx="3705798" cy="3742876"/>
              <a:chOff x="80384" y="-71462"/>
              <a:chExt cx="3705798" cy="3742876"/>
            </a:xfrm>
          </p:grpSpPr>
          <p:grpSp>
            <p:nvGrpSpPr>
              <p:cNvPr id="5" name="Группа 40"/>
              <p:cNvGrpSpPr/>
              <p:nvPr/>
            </p:nvGrpSpPr>
            <p:grpSpPr>
              <a:xfrm>
                <a:off x="142876" y="-71462"/>
                <a:ext cx="3643306" cy="3742876"/>
                <a:chOff x="142876" y="-71462"/>
                <a:chExt cx="3643306" cy="3742876"/>
              </a:xfrm>
            </p:grpSpPr>
            <p:grpSp>
              <p:nvGrpSpPr>
                <p:cNvPr id="6" name="Группа 37"/>
                <p:cNvGrpSpPr/>
                <p:nvPr/>
              </p:nvGrpSpPr>
              <p:grpSpPr>
                <a:xfrm>
                  <a:off x="142876" y="71414"/>
                  <a:ext cx="3286116" cy="3600000"/>
                  <a:chOff x="142876" y="71414"/>
                  <a:chExt cx="3286116" cy="3600000"/>
                </a:xfrm>
              </p:grpSpPr>
              <p:grpSp>
                <p:nvGrpSpPr>
                  <p:cNvPr id="8" name="Группа 29"/>
                  <p:cNvGrpSpPr/>
                  <p:nvPr/>
                </p:nvGrpSpPr>
                <p:grpSpPr>
                  <a:xfrm>
                    <a:off x="142876" y="71414"/>
                    <a:ext cx="3286116" cy="3600000"/>
                    <a:chOff x="142876" y="71414"/>
                    <a:chExt cx="3286116" cy="3600000"/>
                  </a:xfrm>
                </p:grpSpPr>
                <p:sp>
                  <p:nvSpPr>
                    <p:cNvPr id="3" name="Line 4"/>
                    <p:cNvSpPr>
                      <a:spLocks noChangeShapeType="1"/>
                    </p:cNvSpPr>
                    <p:nvPr/>
                  </p:nvSpPr>
                  <p:spPr bwMode="auto">
                    <a:xfrm rot="60000" flipH="1" flipV="1">
                      <a:off x="352399" y="71414"/>
                      <a:ext cx="45719" cy="360000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stealth" w="lg" len="lg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34" y="135729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1785926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264318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92867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26" name="Прямая со стрелкой 25"/>
                    <p:cNvCxnSpPr/>
                    <p:nvPr/>
                  </p:nvCxnSpPr>
                  <p:spPr>
                    <a:xfrm>
                      <a:off x="142876" y="2212966"/>
                      <a:ext cx="3286116" cy="1588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158" y="500042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071810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596" y="3500438"/>
                      <a:ext cx="255600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 rot="5400000" flipH="1" flipV="1">
                    <a:off x="-57233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 rot="5400000" flipH="1" flipV="1">
                    <a:off x="-14370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 rot="5400000" flipH="1" flipV="1">
                    <a:off x="284925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Прямая соединительная линия 34"/>
                  <p:cNvCxnSpPr/>
                  <p:nvPr/>
                </p:nvCxnSpPr>
                <p:spPr>
                  <a:xfrm rot="5400000" flipH="1" flipV="1">
                    <a:off x="713553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единительная линия 35"/>
                  <p:cNvCxnSpPr/>
                  <p:nvPr/>
                </p:nvCxnSpPr>
                <p:spPr>
                  <a:xfrm rot="5400000" flipH="1" flipV="1">
                    <a:off x="1142182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Прямая соединительная линия 36"/>
                  <p:cNvCxnSpPr/>
                  <p:nvPr/>
                </p:nvCxnSpPr>
                <p:spPr>
                  <a:xfrm rot="5400000" flipH="1" flipV="1">
                    <a:off x="1570810" y="1999446"/>
                    <a:ext cx="2857520" cy="1588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3286116" y="1857364"/>
                  <a:ext cx="5000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ru-RU" sz="1600" dirty="0" smtClean="0">
                      <a:latin typeface="Times New Roman" pitchFamily="18" charset="0"/>
                      <a:cs typeface="Times New Roman" pitchFamily="18" charset="0"/>
                    </a:rPr>
                    <a:t>,с</a:t>
                  </a:r>
                  <a:endParaRPr lang="ru-RU" sz="1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57158" y="-71462"/>
                  <a:ext cx="714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ru-RU" b="1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  <a:r>
                    <a:rPr lang="ru-RU" sz="16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м/с</a:t>
                  </a:r>
                  <a:endParaRPr lang="ru-RU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152892" y="162405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42844" y="1214422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62940" y="766800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21540000">
                <a:off x="160768" y="347118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2844" y="2154266"/>
                <a:ext cx="2857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0384" y="2500306"/>
                <a:ext cx="4063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-2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0528" y="2917784"/>
                <a:ext cx="4296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-4</a:t>
                </a:r>
                <a:endParaRPr lang="ru-RU" sz="1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8" name="Line 13"/>
          <p:cNvSpPr>
            <a:spLocks noChangeShapeType="1"/>
          </p:cNvSpPr>
          <p:nvPr/>
        </p:nvSpPr>
        <p:spPr bwMode="auto">
          <a:xfrm rot="-360000">
            <a:off x="1286519" y="554732"/>
            <a:ext cx="432000" cy="4571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857620" y="690910"/>
            <a:ext cx="135732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63"/>
          <p:cNvGrpSpPr/>
          <p:nvPr/>
        </p:nvGrpSpPr>
        <p:grpSpPr>
          <a:xfrm>
            <a:off x="3793311" y="0"/>
            <a:ext cx="1564507" cy="779603"/>
            <a:chOff x="206522" y="1542148"/>
            <a:chExt cx="2997689" cy="954099"/>
          </a:xfrm>
        </p:grpSpPr>
        <p:sp>
          <p:nvSpPr>
            <p:cNvPr id="60" name="TextBox 36"/>
            <p:cNvSpPr txBox="1">
              <a:spLocks noChangeArrowheads="1"/>
            </p:cNvSpPr>
            <p:nvPr/>
          </p:nvSpPr>
          <p:spPr bwMode="auto">
            <a:xfrm>
              <a:off x="2014155" y="1775730"/>
              <a:ext cx="119005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ru-RU" sz="2000" b="1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61" name="TextBox 39"/>
            <p:cNvSpPr txBox="1">
              <a:spLocks noChangeArrowheads="1"/>
            </p:cNvSpPr>
            <p:nvPr/>
          </p:nvSpPr>
          <p:spPr bwMode="auto">
            <a:xfrm>
              <a:off x="206522" y="1542148"/>
              <a:ext cx="1913834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1600" b="1" dirty="0" err="1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15"/>
            <p:cNvSpPr txBox="1">
              <a:spLocks noChangeArrowheads="1"/>
            </p:cNvSpPr>
            <p:nvPr/>
          </p:nvSpPr>
          <p:spPr bwMode="auto">
            <a:xfrm>
              <a:off x="752446" y="2006597"/>
              <a:ext cx="1412346" cy="48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cap="all" dirty="0"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 bwMode="auto">
            <a:xfrm flipV="1">
              <a:off x="538325" y="2071678"/>
              <a:ext cx="1486006" cy="27788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3869342" y="1088341"/>
            <a:ext cx="1345599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5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  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altLang="ru-R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86182" y="1918156"/>
            <a:ext cx="1643074" cy="40011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14744" y="2346797"/>
            <a:ext cx="185738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14744" y="2770302"/>
            <a:ext cx="1857388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 ….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75"/>
          <p:cNvGrpSpPr/>
          <p:nvPr/>
        </p:nvGrpSpPr>
        <p:grpSpPr>
          <a:xfrm>
            <a:off x="5719991" y="213488"/>
            <a:ext cx="1707329" cy="786620"/>
            <a:chOff x="3364014" y="3000372"/>
            <a:chExt cx="1707329" cy="786620"/>
          </a:xfrm>
        </p:grpSpPr>
        <p:sp>
          <p:nvSpPr>
            <p:cNvPr id="69" name="TextBox 68"/>
            <p:cNvSpPr txBox="1"/>
            <p:nvPr/>
          </p:nvSpPr>
          <p:spPr>
            <a:xfrm>
              <a:off x="3364014" y="3207264"/>
              <a:ext cx="565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ru-RU" sz="2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4494241" y="3000372"/>
              <a:ext cx="577102" cy="786620"/>
              <a:chOff x="6856" y="7939"/>
              <a:chExt cx="330" cy="491"/>
            </a:xfrm>
          </p:grpSpPr>
          <p:sp>
            <p:nvSpPr>
              <p:cNvPr id="7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330" cy="491"/>
                <a:chOff x="7336" y="7802"/>
                <a:chExt cx="330" cy="491"/>
              </a:xfrm>
            </p:grpSpPr>
            <p:sp>
              <p:nvSpPr>
                <p:cNvPr id="7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330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a·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4" name="Группа 77"/>
          <p:cNvGrpSpPr/>
          <p:nvPr/>
        </p:nvGrpSpPr>
        <p:grpSpPr>
          <a:xfrm>
            <a:off x="5760800" y="864474"/>
            <a:ext cx="1857720" cy="786615"/>
            <a:chOff x="3364014" y="3000291"/>
            <a:chExt cx="1857720" cy="786615"/>
          </a:xfrm>
        </p:grpSpPr>
        <p:sp>
          <p:nvSpPr>
            <p:cNvPr id="79" name="TextBox 78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22"/>
            <p:cNvGrpSpPr>
              <a:grpSpLocks/>
            </p:cNvGrpSpPr>
            <p:nvPr/>
          </p:nvGrpSpPr>
          <p:grpSpPr bwMode="auto">
            <a:xfrm>
              <a:off x="4494236" y="3000291"/>
              <a:ext cx="727498" cy="786615"/>
              <a:chOff x="6856" y="7939"/>
              <a:chExt cx="416" cy="491"/>
            </a:xfrm>
          </p:grpSpPr>
          <p:sp>
            <p:nvSpPr>
              <p:cNvPr id="82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8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7" name="Группа 85"/>
          <p:cNvGrpSpPr/>
          <p:nvPr/>
        </p:nvGrpSpPr>
        <p:grpSpPr>
          <a:xfrm>
            <a:off x="5786446" y="1428736"/>
            <a:ext cx="1857703" cy="786615"/>
            <a:chOff x="3364014" y="3000291"/>
            <a:chExt cx="1857703" cy="786615"/>
          </a:xfrm>
        </p:grpSpPr>
        <p:sp>
          <p:nvSpPr>
            <p:cNvPr id="87" name="TextBox 86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4494220" y="3000291"/>
              <a:ext cx="727497" cy="786615"/>
              <a:chOff x="6856" y="7939"/>
              <a:chExt cx="416" cy="491"/>
            </a:xfrm>
          </p:grpSpPr>
          <p:sp>
            <p:nvSpPr>
              <p:cNvPr id="90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9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94" name="TextBox 93"/>
          <p:cNvSpPr txBox="1"/>
          <p:nvPr/>
        </p:nvSpPr>
        <p:spPr>
          <a:xfrm>
            <a:off x="500034" y="2857496"/>
            <a:ext cx="25003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86248" y="705939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96881" y="1135675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64982" y="1507814"/>
            <a:ext cx="449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43716" y="2386336"/>
            <a:ext cx="3571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288795" y="2797815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66169" y="2369948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304785" y="1082179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58016" y="928670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312887" y="1652883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00892" y="150017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6927254" y="1522149"/>
            <a:ext cx="642942" cy="542929"/>
          </a:xfrm>
          <a:prstGeom prst="roundRect">
            <a:avLst/>
          </a:prstGeom>
          <a:solidFill>
            <a:schemeClr val="accent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1132342" y="2857496"/>
            <a:ext cx="143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Line 13"/>
          <p:cNvSpPr>
            <a:spLocks noChangeShapeType="1"/>
          </p:cNvSpPr>
          <p:nvPr/>
        </p:nvSpPr>
        <p:spPr bwMode="auto">
          <a:xfrm>
            <a:off x="1714480" y="561002"/>
            <a:ext cx="857256" cy="172499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 rot="3780000">
            <a:off x="1788128" y="1119094"/>
            <a:ext cx="145673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Торможение  2с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  остановки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161249" y="167111"/>
            <a:ext cx="1384331" cy="307777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Равномерно 1с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 rot="18994995">
            <a:off x="226649" y="630065"/>
            <a:ext cx="1009473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Разгон 2с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711751" y="3172154"/>
            <a:ext cx="1857388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= .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+ …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85"/>
          <p:cNvGrpSpPr/>
          <p:nvPr/>
        </p:nvGrpSpPr>
        <p:grpSpPr>
          <a:xfrm>
            <a:off x="5857884" y="2357430"/>
            <a:ext cx="1857703" cy="786615"/>
            <a:chOff x="3364014" y="3000291"/>
            <a:chExt cx="1857703" cy="786615"/>
          </a:xfrm>
        </p:grpSpPr>
        <p:sp>
          <p:nvSpPr>
            <p:cNvPr id="117" name="TextBox 116"/>
            <p:cNvSpPr txBox="1"/>
            <p:nvPr/>
          </p:nvSpPr>
          <p:spPr>
            <a:xfrm>
              <a:off x="3364014" y="3230710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ru-RU" sz="14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 Box 21"/>
            <p:cNvSpPr txBox="1">
              <a:spLocks noChangeArrowheads="1"/>
            </p:cNvSpPr>
            <p:nvPr/>
          </p:nvSpPr>
          <p:spPr bwMode="auto">
            <a:xfrm>
              <a:off x="3834174" y="3176940"/>
              <a:ext cx="793038" cy="46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 +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4494220" y="3000291"/>
              <a:ext cx="727497" cy="786615"/>
              <a:chOff x="6856" y="7939"/>
              <a:chExt cx="416" cy="491"/>
            </a:xfrm>
          </p:grpSpPr>
          <p:sp>
            <p:nvSpPr>
              <p:cNvPr id="120" name="Line 23"/>
              <p:cNvSpPr>
                <a:spLocks noChangeShapeType="1"/>
              </p:cNvSpPr>
              <p:nvPr/>
            </p:nvSpPr>
            <p:spPr bwMode="auto">
              <a:xfrm rot="180000" flipV="1">
                <a:off x="6886" y="8173"/>
                <a:ext cx="288" cy="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6856" y="7939"/>
                <a:ext cx="416" cy="491"/>
                <a:chOff x="7336" y="7802"/>
                <a:chExt cx="416" cy="491"/>
              </a:xfrm>
            </p:grpSpPr>
            <p:sp>
              <p:nvSpPr>
                <p:cNvPr id="12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7336" y="7802"/>
                  <a:ext cx="41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  <a:r>
                    <a:rPr kumimoji="0" 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r>
                    <a:rPr kumimoji="0" lang="ru-RU" sz="2000" b="1" i="0" u="none" strike="noStrike" cap="none" normalizeH="0" baseline="0" dirty="0" err="1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en-US" sz="20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71" y="8020"/>
                  <a:ext cx="154" cy="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24" name="TextBox 123"/>
          <p:cNvSpPr txBox="1"/>
          <p:nvPr/>
        </p:nvSpPr>
        <p:spPr>
          <a:xfrm>
            <a:off x="4857752" y="2778418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236076" y="3175147"/>
            <a:ext cx="357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619624" y="3179794"/>
            <a:ext cx="4524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408122" y="2576391"/>
            <a:ext cx="257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858016" y="2336164"/>
            <a:ext cx="449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Line 13"/>
          <p:cNvSpPr>
            <a:spLocks noChangeShapeType="1"/>
          </p:cNvSpPr>
          <p:nvPr/>
        </p:nvSpPr>
        <p:spPr bwMode="auto">
          <a:xfrm rot="120000" flipV="1">
            <a:off x="428757" y="3703261"/>
            <a:ext cx="1260000" cy="6096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0" name="Line 13"/>
          <p:cNvSpPr>
            <a:spLocks noChangeShapeType="1"/>
          </p:cNvSpPr>
          <p:nvPr/>
        </p:nvSpPr>
        <p:spPr bwMode="auto">
          <a:xfrm rot="-180000">
            <a:off x="1732870" y="3695914"/>
            <a:ext cx="828000" cy="4571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1" name="Line 13"/>
          <p:cNvSpPr>
            <a:spLocks noChangeShapeType="1"/>
          </p:cNvSpPr>
          <p:nvPr/>
        </p:nvSpPr>
        <p:spPr bwMode="auto">
          <a:xfrm rot="-180000">
            <a:off x="2572365" y="3694533"/>
            <a:ext cx="828000" cy="45719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3861488" y="82172"/>
            <a:ext cx="1357322" cy="634588"/>
          </a:xfrm>
          <a:prstGeom prst="roundRect">
            <a:avLst/>
          </a:prstGeom>
          <a:solidFill>
            <a:srgbClr val="92D05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TextBox 134"/>
          <p:cNvSpPr txBox="1"/>
          <p:nvPr/>
        </p:nvSpPr>
        <p:spPr>
          <a:xfrm>
            <a:off x="2571736" y="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Упр.3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14" grpId="0" animBg="1"/>
      <p:bldP spid="77" grpId="0" animBg="1"/>
      <p:bldP spid="7" grpId="0" animBg="1"/>
      <p:bldP spid="58" grpId="0" animBg="1"/>
      <p:bldP spid="59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/>
      <p:bldP spid="105" grpId="0" animBg="1"/>
      <p:bldP spid="111" grpId="0"/>
      <p:bldP spid="91" grpId="0" animBg="1"/>
      <p:bldP spid="106" grpId="0" animBg="1"/>
      <p:bldP spid="112" grpId="0" animBg="1"/>
      <p:bldP spid="113" grpId="0" animBg="1"/>
      <p:bldP spid="115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34291" t="24080" r="13696" b="34471"/>
          <a:stretch>
            <a:fillRect/>
          </a:stretch>
        </p:blipFill>
        <p:spPr bwMode="auto">
          <a:xfrm>
            <a:off x="0" y="0"/>
            <a:ext cx="909565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4786322"/>
            <a:ext cx="2714612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1065 L 2.5E-6 0.049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60000"/>
          </a:blip>
          <a:srcRect l="30626" t="19348" r="16130" b="51730"/>
          <a:stretch>
            <a:fillRect/>
          </a:stretch>
        </p:blipFill>
        <p:spPr bwMode="auto">
          <a:xfrm>
            <a:off x="0" y="0"/>
            <a:ext cx="914400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18100" t="65714" r="29062" b="19626"/>
          <a:stretch>
            <a:fillRect/>
          </a:stretch>
        </p:blipFill>
        <p:spPr bwMode="auto">
          <a:xfrm>
            <a:off x="2668565" y="4071942"/>
            <a:ext cx="6475435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714612" y="5929330"/>
            <a:ext cx="4786346" cy="357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-24"/>
            <a:ext cx="9144000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Амперметр </a:t>
            </a:r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(А)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включается последовательно, а вольтметр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V)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параллельно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29855" t="49408" r="16124" b="29024"/>
          <a:stretch>
            <a:fillRect/>
          </a:stretch>
        </p:blipFill>
        <p:spPr bwMode="auto">
          <a:xfrm>
            <a:off x="0" y="0"/>
            <a:ext cx="9142239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0960" y="3284984"/>
            <a:ext cx="8929718" cy="8572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/>
        </p:nvSpPr>
        <p:spPr>
          <a:xfrm>
            <a:off x="4060059" y="1988365"/>
            <a:ext cx="59503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20Н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2701528" y="1084407"/>
            <a:ext cx="1227530" cy="1130147"/>
            <a:chOff x="4989" y="6784"/>
            <a:chExt cx="1175" cy="678"/>
          </a:xfrm>
        </p:grpSpPr>
        <p:grpSp>
          <p:nvGrpSpPr>
            <p:cNvPr id="4" name="Group 77"/>
            <p:cNvGrpSpPr>
              <a:grpSpLocks/>
            </p:cNvGrpSpPr>
            <p:nvPr/>
          </p:nvGrpSpPr>
          <p:grpSpPr bwMode="auto">
            <a:xfrm>
              <a:off x="5367" y="6837"/>
              <a:ext cx="186" cy="393"/>
              <a:chOff x="5367" y="6837"/>
              <a:chExt cx="186" cy="393"/>
            </a:xfrm>
          </p:grpSpPr>
          <p:sp>
            <p:nvSpPr>
              <p:cNvPr id="3150" name="Rectangle 78"/>
              <p:cNvSpPr>
                <a:spLocks noChangeArrowheads="1"/>
              </p:cNvSpPr>
              <p:nvPr/>
            </p:nvSpPr>
            <p:spPr bwMode="auto">
              <a:xfrm>
                <a:off x="5367" y="6848"/>
                <a:ext cx="183" cy="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1" name="Line 79"/>
              <p:cNvSpPr>
                <a:spLocks noChangeShapeType="1"/>
              </p:cNvSpPr>
              <p:nvPr/>
            </p:nvSpPr>
            <p:spPr bwMode="auto">
              <a:xfrm flipV="1">
                <a:off x="5374" y="6837"/>
                <a:ext cx="0" cy="39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2" name="Line 80"/>
              <p:cNvSpPr>
                <a:spLocks noChangeShapeType="1"/>
              </p:cNvSpPr>
              <p:nvPr/>
            </p:nvSpPr>
            <p:spPr bwMode="auto">
              <a:xfrm flipV="1">
                <a:off x="5370" y="7216"/>
                <a:ext cx="183" cy="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3" name="Line 81"/>
              <p:cNvSpPr>
                <a:spLocks noChangeShapeType="1"/>
              </p:cNvSpPr>
              <p:nvPr/>
            </p:nvSpPr>
            <p:spPr bwMode="auto">
              <a:xfrm flipV="1">
                <a:off x="5373" y="6844"/>
                <a:ext cx="180" cy="36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54" name="Text Box 82"/>
            <p:cNvSpPr txBox="1">
              <a:spLocks noChangeArrowheads="1"/>
            </p:cNvSpPr>
            <p:nvPr/>
          </p:nvSpPr>
          <p:spPr bwMode="auto">
            <a:xfrm>
              <a:off x="4989" y="6784"/>
              <a:ext cx="45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50H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5" name="Text Box 83"/>
            <p:cNvSpPr txBox="1">
              <a:spLocks noChangeArrowheads="1"/>
            </p:cNvSpPr>
            <p:nvPr/>
          </p:nvSpPr>
          <p:spPr bwMode="auto">
            <a:xfrm>
              <a:off x="5264" y="7054"/>
              <a:ext cx="90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=10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" y="1000109"/>
          <a:ext cx="9144000" cy="5456726"/>
        </p:xfrm>
        <a:graphic>
          <a:graphicData uri="http://schemas.openxmlformats.org/drawingml/2006/table">
            <a:tbl>
              <a:tblPr/>
              <a:tblGrid>
                <a:gridCol w="2786050"/>
                <a:gridCol w="2000264"/>
                <a:gridCol w="3000364"/>
                <a:gridCol w="1357322"/>
              </a:tblGrid>
              <a:tr h="1681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.РАЗГОН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ГОРИЗОНТАЛИ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µ</a:t>
                      </a:r>
                      <a:r>
                        <a:rPr lang="en-US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=0</a:t>
                      </a:r>
                      <a:r>
                        <a:rPr lang="ru-RU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=5 кг,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а=2 м/с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автомобиль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РАВНОМЕРНО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 горизонтали)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а=0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b="1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</a:t>
                      </a:r>
                      <a:r>
                        <a:rPr lang="ru-RU" sz="1800" b="1" dirty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(т№12)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ТОРМОЖЕНИЕ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автомобиля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=5 кг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ГОРИЗОНТАЛИ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(см. поворот по горизонтали)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µ</a:t>
                      </a:r>
                      <a:r>
                        <a:rPr lang="en-US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=0</a:t>
                      </a:r>
                      <a:r>
                        <a:rPr lang="ru-RU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0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≈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м/с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08" name="Line 36"/>
          <p:cNvSpPr>
            <a:spLocks noChangeShapeType="1"/>
          </p:cNvSpPr>
          <p:nvPr/>
        </p:nvSpPr>
        <p:spPr bwMode="auto">
          <a:xfrm flipH="1">
            <a:off x="3071802" y="5072074"/>
            <a:ext cx="2778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2"/>
          <p:cNvGrpSpPr/>
          <p:nvPr/>
        </p:nvGrpSpPr>
        <p:grpSpPr>
          <a:xfrm>
            <a:off x="2714612" y="1357298"/>
            <a:ext cx="2015406" cy="1214446"/>
            <a:chOff x="2714612" y="1571612"/>
            <a:chExt cx="2015406" cy="1000132"/>
          </a:xfrm>
        </p:grpSpPr>
        <p:sp>
          <p:nvSpPr>
            <p:cNvPr id="3132" name="Line 60"/>
            <p:cNvSpPr>
              <a:spLocks noChangeShapeType="1"/>
            </p:cNvSpPr>
            <p:nvPr/>
          </p:nvSpPr>
          <p:spPr bwMode="auto">
            <a:xfrm flipV="1">
              <a:off x="3357554" y="1857364"/>
              <a:ext cx="0" cy="557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2714612" y="1571612"/>
              <a:ext cx="2015406" cy="1000132"/>
              <a:chOff x="2981" y="6600"/>
              <a:chExt cx="1969" cy="796"/>
            </a:xfrm>
          </p:grpSpPr>
          <p:sp>
            <p:nvSpPr>
              <p:cNvPr id="3142" name="Line 70"/>
              <p:cNvSpPr>
                <a:spLocks noChangeShapeType="1"/>
              </p:cNvSpPr>
              <p:nvPr/>
            </p:nvSpPr>
            <p:spPr bwMode="auto">
              <a:xfrm>
                <a:off x="2981" y="7225"/>
                <a:ext cx="1969" cy="1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1" name="Line 69"/>
              <p:cNvSpPr>
                <a:spLocks noChangeShapeType="1"/>
              </p:cNvSpPr>
              <p:nvPr/>
            </p:nvSpPr>
            <p:spPr bwMode="auto">
              <a:xfrm>
                <a:off x="4447" y="6753"/>
                <a:ext cx="361" cy="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" name="Group 63"/>
              <p:cNvGrpSpPr>
                <a:grpSpLocks/>
              </p:cNvGrpSpPr>
              <p:nvPr/>
            </p:nvGrpSpPr>
            <p:grpSpPr bwMode="auto">
              <a:xfrm>
                <a:off x="3977" y="6600"/>
                <a:ext cx="716" cy="796"/>
                <a:chOff x="3977" y="6600"/>
                <a:chExt cx="716" cy="796"/>
              </a:xfrm>
            </p:grpSpPr>
            <p:sp>
              <p:nvSpPr>
                <p:cNvPr id="3140" name="Rectangle 68"/>
                <p:cNvSpPr>
                  <a:spLocks noChangeArrowheads="1"/>
                </p:cNvSpPr>
                <p:nvPr/>
              </p:nvSpPr>
              <p:spPr bwMode="auto">
                <a:xfrm>
                  <a:off x="4136" y="6900"/>
                  <a:ext cx="223" cy="19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9" name="Line 67"/>
                <p:cNvSpPr>
                  <a:spLocks noChangeShapeType="1"/>
                </p:cNvSpPr>
                <p:nvPr/>
              </p:nvSpPr>
              <p:spPr bwMode="auto">
                <a:xfrm>
                  <a:off x="4234" y="7003"/>
                  <a:ext cx="0" cy="39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8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244" y="6600"/>
                  <a:ext cx="0" cy="39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7" name="Line 65"/>
                <p:cNvSpPr>
                  <a:spLocks noChangeShapeType="1"/>
                </p:cNvSpPr>
                <p:nvPr/>
              </p:nvSpPr>
              <p:spPr bwMode="auto">
                <a:xfrm>
                  <a:off x="4306" y="6991"/>
                  <a:ext cx="387" cy="2"/>
                </a:xfrm>
                <a:prstGeom prst="line">
                  <a:avLst/>
                </a:prstGeom>
                <a:noFill/>
                <a:ln w="57150">
                  <a:solidFill>
                    <a:srgbClr val="00CC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6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3977" y="6997"/>
                  <a:ext cx="224" cy="0"/>
                </a:xfrm>
                <a:prstGeom prst="line">
                  <a:avLst/>
                </a:prstGeom>
                <a:noFill/>
                <a:ln w="25400">
                  <a:solidFill>
                    <a:srgbClr val="6633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2571736" y="2714714"/>
            <a:ext cx="1928826" cy="1153787"/>
            <a:chOff x="2993" y="8134"/>
            <a:chExt cx="1981" cy="841"/>
          </a:xfrm>
        </p:grpSpPr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>
              <a:off x="2993" y="8674"/>
              <a:ext cx="1981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 flipV="1">
              <a:off x="3029" y="8194"/>
              <a:ext cx="1" cy="5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3690" y="8134"/>
              <a:ext cx="179" cy="841"/>
              <a:chOff x="3938" y="2902"/>
              <a:chExt cx="179" cy="841"/>
            </a:xfrm>
          </p:grpSpPr>
          <p:sp>
            <p:nvSpPr>
              <p:cNvPr id="3117" name="Rectangle 45"/>
              <p:cNvSpPr>
                <a:spLocks noChangeArrowheads="1"/>
              </p:cNvSpPr>
              <p:nvPr/>
            </p:nvSpPr>
            <p:spPr bwMode="auto">
              <a:xfrm>
                <a:off x="3938" y="3229"/>
                <a:ext cx="179" cy="17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6" name="Line 44"/>
              <p:cNvSpPr>
                <a:spLocks noChangeShapeType="1"/>
              </p:cNvSpPr>
              <p:nvPr/>
            </p:nvSpPr>
            <p:spPr bwMode="auto">
              <a:xfrm>
                <a:off x="4026" y="3323"/>
                <a:ext cx="0" cy="4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/>
            </p:nvSpPr>
            <p:spPr bwMode="auto">
              <a:xfrm flipV="1">
                <a:off x="4025" y="2902"/>
                <a:ext cx="0" cy="42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3553" y="8550"/>
              <a:ext cx="448" cy="4"/>
              <a:chOff x="3729" y="5576"/>
              <a:chExt cx="448" cy="4"/>
            </a:xfrm>
          </p:grpSpPr>
          <p:sp>
            <p:nvSpPr>
              <p:cNvPr id="3113" name="Line 41"/>
              <p:cNvSpPr>
                <a:spLocks noChangeShapeType="1"/>
              </p:cNvSpPr>
              <p:nvPr/>
            </p:nvSpPr>
            <p:spPr bwMode="auto">
              <a:xfrm>
                <a:off x="3997" y="5576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2" name="Line 40"/>
              <p:cNvSpPr>
                <a:spLocks noChangeShapeType="1"/>
              </p:cNvSpPr>
              <p:nvPr/>
            </p:nvSpPr>
            <p:spPr bwMode="auto">
              <a:xfrm flipH="1">
                <a:off x="3729" y="558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2786050" y="4780862"/>
            <a:ext cx="2071702" cy="1314297"/>
            <a:chOff x="3246" y="8871"/>
            <a:chExt cx="1981" cy="976"/>
          </a:xfrm>
        </p:grpSpPr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 flipH="1">
              <a:off x="3246" y="9644"/>
              <a:ext cx="1981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V="1">
              <a:off x="4757" y="9160"/>
              <a:ext cx="1" cy="59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3497" y="8871"/>
              <a:ext cx="621" cy="976"/>
              <a:chOff x="3806" y="9195"/>
              <a:chExt cx="316" cy="671"/>
            </a:xfrm>
          </p:grpSpPr>
          <p:grpSp>
            <p:nvGrpSpPr>
              <p:cNvPr id="13" name="Group 21"/>
              <p:cNvGrpSpPr>
                <a:grpSpLocks/>
              </p:cNvGrpSpPr>
              <p:nvPr/>
            </p:nvGrpSpPr>
            <p:grpSpPr bwMode="auto">
              <a:xfrm>
                <a:off x="3943" y="9195"/>
                <a:ext cx="179" cy="671"/>
                <a:chOff x="3938" y="2993"/>
                <a:chExt cx="179" cy="671"/>
              </a:xfrm>
            </p:grpSpPr>
            <p:sp>
              <p:nvSpPr>
                <p:cNvPr id="3096" name="Rectangle 24"/>
                <p:cNvSpPr>
                  <a:spLocks noChangeArrowheads="1"/>
                </p:cNvSpPr>
                <p:nvPr/>
              </p:nvSpPr>
              <p:spPr bwMode="auto">
                <a:xfrm>
                  <a:off x="3938" y="3229"/>
                  <a:ext cx="179" cy="179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/>
              </p:nvSpPr>
              <p:spPr bwMode="auto">
                <a:xfrm>
                  <a:off x="4020" y="3333"/>
                  <a:ext cx="0" cy="33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025" y="2993"/>
                  <a:ext cx="0" cy="331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092" name="Line 20"/>
              <p:cNvSpPr>
                <a:spLocks noChangeShapeType="1"/>
              </p:cNvSpPr>
              <p:nvPr/>
            </p:nvSpPr>
            <p:spPr bwMode="auto">
              <a:xfrm flipH="1">
                <a:off x="3806" y="9524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749300" y="68263"/>
            <a:ext cx="4492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786314" y="1500174"/>
            <a:ext cx="2968633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dirty="0" err="1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000628" y="3143248"/>
            <a:ext cx="262719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dirty="0" err="1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857752" y="1000108"/>
            <a:ext cx="2544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N-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857752" y="2048524"/>
            <a:ext cx="259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-79257" y="2150740"/>
            <a:ext cx="1436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75"/>
          <p:cNvSpPr>
            <a:spLocks noChangeArrowheads="1"/>
          </p:cNvSpPr>
          <p:nvPr/>
        </p:nvSpPr>
        <p:spPr bwMode="auto">
          <a:xfrm>
            <a:off x="1142976" y="2133829"/>
            <a:ext cx="1024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976670" y="2098204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10Н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4" name="Line 2"/>
          <p:cNvSpPr>
            <a:spLocks noChangeShapeType="1"/>
          </p:cNvSpPr>
          <p:nvPr/>
        </p:nvSpPr>
        <p:spPr bwMode="auto">
          <a:xfrm>
            <a:off x="5929322" y="18864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Line 1"/>
          <p:cNvSpPr>
            <a:spLocks noChangeShapeType="1"/>
          </p:cNvSpPr>
          <p:nvPr/>
        </p:nvSpPr>
        <p:spPr bwMode="auto">
          <a:xfrm>
            <a:off x="6500826" y="188640"/>
            <a:ext cx="228600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0" y="238040"/>
            <a:ext cx="91440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картинка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 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Что?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Как?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Ньютона )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0бщ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28599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14" name="Группа 89"/>
          <p:cNvGrpSpPr/>
          <p:nvPr/>
        </p:nvGrpSpPr>
        <p:grpSpPr>
          <a:xfrm>
            <a:off x="7723714" y="1285860"/>
            <a:ext cx="1396536" cy="461665"/>
            <a:chOff x="7759339" y="1833614"/>
            <a:chExt cx="1396536" cy="461665"/>
          </a:xfrm>
        </p:grpSpPr>
        <p:sp>
          <p:nvSpPr>
            <p:cNvPr id="3120" name="Line 48"/>
            <p:cNvSpPr>
              <a:spLocks noChangeShapeType="1"/>
            </p:cNvSpPr>
            <p:nvPr/>
          </p:nvSpPr>
          <p:spPr bwMode="auto">
            <a:xfrm>
              <a:off x="8001024" y="1881114"/>
              <a:ext cx="92869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759339" y="1833614"/>
              <a:ext cx="13965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√</a:t>
              </a:r>
              <a:r>
                <a:rPr lang="en-US" sz="2000" b="1" dirty="0" smtClean="0">
                  <a:solidFill>
                    <a:srgbClr val="9933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2500+100</a:t>
              </a:r>
              <a:endParaRPr lang="ru-RU" sz="20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7711097" y="1857364"/>
            <a:ext cx="1407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51H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857752" y="2571744"/>
            <a:ext cx="2853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N-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786710" y="3143248"/>
            <a:ext cx="1230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50H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758896" y="574353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857752" y="3857628"/>
            <a:ext cx="2853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N-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911122" y="4487299"/>
            <a:ext cx="237552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 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dirty="0" err="1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15" name="Group 84"/>
          <p:cNvGrpSpPr>
            <a:grpSpLocks/>
          </p:cNvGrpSpPr>
          <p:nvPr/>
        </p:nvGrpSpPr>
        <p:grpSpPr bwMode="auto">
          <a:xfrm rot="-120000">
            <a:off x="3776814" y="3961929"/>
            <a:ext cx="1152376" cy="1110145"/>
            <a:chOff x="4897" y="8679"/>
            <a:chExt cx="1062" cy="666"/>
          </a:xfrm>
        </p:grpSpPr>
        <p:grpSp>
          <p:nvGrpSpPr>
            <p:cNvPr id="16" name="Group 85"/>
            <p:cNvGrpSpPr>
              <a:grpSpLocks/>
            </p:cNvGrpSpPr>
            <p:nvPr/>
          </p:nvGrpSpPr>
          <p:grpSpPr bwMode="auto">
            <a:xfrm flipH="1">
              <a:off x="5299" y="8732"/>
              <a:ext cx="186" cy="393"/>
              <a:chOff x="5367" y="6837"/>
              <a:chExt cx="186" cy="393"/>
            </a:xfrm>
          </p:grpSpPr>
          <p:sp>
            <p:nvSpPr>
              <p:cNvPr id="3158" name="Rectangle 86"/>
              <p:cNvSpPr>
                <a:spLocks noChangeArrowheads="1"/>
              </p:cNvSpPr>
              <p:nvPr/>
            </p:nvSpPr>
            <p:spPr bwMode="auto">
              <a:xfrm>
                <a:off x="5367" y="6848"/>
                <a:ext cx="183" cy="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9" name="Line 87"/>
              <p:cNvSpPr>
                <a:spLocks noChangeShapeType="1"/>
              </p:cNvSpPr>
              <p:nvPr/>
            </p:nvSpPr>
            <p:spPr bwMode="auto">
              <a:xfrm flipV="1">
                <a:off x="5374" y="6837"/>
                <a:ext cx="0" cy="39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0" name="Line 88"/>
              <p:cNvSpPr>
                <a:spLocks noChangeShapeType="1"/>
              </p:cNvSpPr>
              <p:nvPr/>
            </p:nvSpPr>
            <p:spPr bwMode="auto">
              <a:xfrm flipV="1">
                <a:off x="5370" y="7216"/>
                <a:ext cx="183" cy="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1" name="Line 89"/>
              <p:cNvSpPr>
                <a:spLocks noChangeShapeType="1"/>
              </p:cNvSpPr>
              <p:nvPr/>
            </p:nvSpPr>
            <p:spPr bwMode="auto">
              <a:xfrm flipV="1">
                <a:off x="5373" y="6844"/>
                <a:ext cx="180" cy="36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62" name="Text Box 90"/>
            <p:cNvSpPr txBox="1">
              <a:spLocks noChangeArrowheads="1"/>
            </p:cNvSpPr>
            <p:nvPr/>
          </p:nvSpPr>
          <p:spPr bwMode="auto">
            <a:xfrm>
              <a:off x="4897" y="8679"/>
              <a:ext cx="537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50H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3" name="Text Box 91"/>
            <p:cNvSpPr txBox="1">
              <a:spLocks noChangeArrowheads="1"/>
            </p:cNvSpPr>
            <p:nvPr/>
          </p:nvSpPr>
          <p:spPr bwMode="auto">
            <a:xfrm>
              <a:off x="5059" y="9108"/>
              <a:ext cx="90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=10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12"/>
          <p:cNvGrpSpPr/>
          <p:nvPr/>
        </p:nvGrpSpPr>
        <p:grpSpPr>
          <a:xfrm>
            <a:off x="7747464" y="4214818"/>
            <a:ext cx="1396536" cy="461665"/>
            <a:chOff x="7759339" y="1833614"/>
            <a:chExt cx="1396536" cy="461665"/>
          </a:xfrm>
        </p:grpSpPr>
        <p:sp>
          <p:nvSpPr>
            <p:cNvPr id="114" name="Line 48"/>
            <p:cNvSpPr>
              <a:spLocks noChangeShapeType="1"/>
            </p:cNvSpPr>
            <p:nvPr/>
          </p:nvSpPr>
          <p:spPr bwMode="auto">
            <a:xfrm>
              <a:off x="8001024" y="1881114"/>
              <a:ext cx="92869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7759339" y="1833614"/>
              <a:ext cx="13965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√</a:t>
              </a:r>
              <a:r>
                <a:rPr lang="en-US" sz="2000" b="1" dirty="0" smtClean="0">
                  <a:solidFill>
                    <a:srgbClr val="9933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2500+100</a:t>
              </a:r>
              <a:endParaRPr lang="ru-RU" sz="20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7736819" y="4714884"/>
            <a:ext cx="1407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51H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0" y="2687404"/>
            <a:ext cx="9144000" cy="3952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77"/>
          <p:cNvGrpSpPr/>
          <p:nvPr/>
        </p:nvGrpSpPr>
        <p:grpSpPr>
          <a:xfrm>
            <a:off x="4283968" y="1628800"/>
            <a:ext cx="432048" cy="369332"/>
            <a:chOff x="3923928" y="1124744"/>
            <a:chExt cx="432048" cy="369332"/>
          </a:xfrm>
        </p:grpSpPr>
        <p:sp>
          <p:nvSpPr>
            <p:cNvPr id="79" name="TextBox 78"/>
            <p:cNvSpPr txBox="1"/>
            <p:nvPr/>
          </p:nvSpPr>
          <p:spPr>
            <a:xfrm>
              <a:off x="3923928" y="112474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FFFF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F</a:t>
              </a:r>
              <a:r>
                <a:rPr lang="ru-RU" b="1" baseline="-25000" dirty="0" smtClean="0">
                  <a:solidFill>
                    <a:srgbClr val="00FFFF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м </a:t>
              </a:r>
              <a:endPara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Прямая со стрелкой 82"/>
            <p:cNvCxnSpPr/>
            <p:nvPr/>
          </p:nvCxnSpPr>
          <p:spPr>
            <a:xfrm>
              <a:off x="3942978" y="1167036"/>
              <a:ext cx="36004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89"/>
          <p:cNvGrpSpPr/>
          <p:nvPr/>
        </p:nvGrpSpPr>
        <p:grpSpPr>
          <a:xfrm>
            <a:off x="3347864" y="1988840"/>
            <a:ext cx="555872" cy="369332"/>
            <a:chOff x="3800104" y="1124744"/>
            <a:chExt cx="555872" cy="369332"/>
          </a:xfrm>
        </p:grpSpPr>
        <p:sp>
          <p:nvSpPr>
            <p:cNvPr id="97" name="TextBox 96"/>
            <p:cNvSpPr txBox="1"/>
            <p:nvPr/>
          </p:nvSpPr>
          <p:spPr>
            <a:xfrm>
              <a:off x="3800104" y="1124744"/>
              <a:ext cx="555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F</a:t>
              </a:r>
              <a:r>
                <a:rPr lang="ru-RU" sz="1400" b="1" dirty="0" err="1" smtClean="0">
                  <a:solidFill>
                    <a:srgbClr val="FF66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тр</a:t>
              </a:r>
              <a:r>
                <a:rPr lang="ru-RU" sz="1400" b="1" dirty="0" smtClean="0">
                  <a:solidFill>
                    <a:srgbClr val="FF66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endPara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Прямая со стрелкой 97"/>
            <p:cNvCxnSpPr/>
            <p:nvPr/>
          </p:nvCxnSpPr>
          <p:spPr>
            <a:xfrm>
              <a:off x="3942978" y="1196752"/>
              <a:ext cx="360040" cy="0"/>
            </a:xfrm>
            <a:prstGeom prst="straightConnector1">
              <a:avLst/>
            </a:prstGeom>
            <a:ln w="19050"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98"/>
          <p:cNvGrpSpPr/>
          <p:nvPr/>
        </p:nvGrpSpPr>
        <p:grpSpPr>
          <a:xfrm>
            <a:off x="4211960" y="1124744"/>
            <a:ext cx="393948" cy="369332"/>
            <a:chOff x="3851920" y="1124744"/>
            <a:chExt cx="504056" cy="369332"/>
          </a:xfrm>
        </p:grpSpPr>
        <p:sp>
          <p:nvSpPr>
            <p:cNvPr id="100" name="TextBox 99"/>
            <p:cNvSpPr txBox="1"/>
            <p:nvPr/>
          </p:nvSpPr>
          <p:spPr>
            <a:xfrm>
              <a:off x="3851920" y="11247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1" name="Прямая со стрелкой 100"/>
            <p:cNvCxnSpPr/>
            <p:nvPr/>
          </p:nvCxnSpPr>
          <p:spPr>
            <a:xfrm>
              <a:off x="3942978" y="1167036"/>
              <a:ext cx="36004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809 L 0 0.17507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3474 L 0 0.56776 " pathEditMode="relative" rAng="0" ptsTypes="AA">
                                      <p:cBhvr>
                                        <p:cTn id="149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3108" grpId="0" animBg="1"/>
      <p:bldP spid="73" grpId="0" animBg="1"/>
      <p:bldP spid="74" grpId="0" animBg="1"/>
      <p:bldP spid="76" grpId="0"/>
      <p:bldP spid="76" grpId="1"/>
      <p:bldP spid="77" grpId="0"/>
      <p:bldP spid="3147" grpId="0"/>
      <p:bldP spid="80" grpId="0"/>
      <p:bldP spid="82" grpId="0"/>
      <p:bldP spid="84" grpId="0" animBg="1"/>
      <p:bldP spid="85" grpId="0" animBg="1"/>
      <p:bldP spid="86" grpId="0"/>
      <p:bldP spid="88" grpId="0"/>
      <p:bldP spid="91" grpId="0"/>
      <p:bldP spid="92" grpId="0"/>
      <p:bldP spid="93" grpId="0"/>
      <p:bldP spid="94" grpId="0"/>
      <p:bldP spid="95" grpId="0"/>
      <p:bldP spid="96" grpId="0" animBg="1"/>
      <p:bldP spid="116" grpId="0"/>
      <p:bldP spid="87" grpId="0" animBg="1"/>
      <p:bldP spid="87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 contrast="60000"/>
          </a:blip>
          <a:srcRect l="30838" t="14838" r="15117" b="46692"/>
          <a:stretch>
            <a:fillRect/>
          </a:stretch>
        </p:blipFill>
        <p:spPr bwMode="auto">
          <a:xfrm>
            <a:off x="0" y="1197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347864" y="785794"/>
            <a:ext cx="2016224" cy="8572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4869160"/>
            <a:ext cx="8100392" cy="1200329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Чем меньше сопротивление, тем больше сила тока (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Ома.  Верхняя ветвь  имеет сопротивление в два раза больше, значит сила тока в два раза меньше.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03098" y="1774821"/>
            <a:ext cx="2377014" cy="648201"/>
            <a:chOff x="7142224" y="992439"/>
            <a:chExt cx="2377014" cy="648201"/>
          </a:xfrm>
        </p:grpSpPr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7142224" y="992439"/>
              <a:ext cx="2338637" cy="648201"/>
              <a:chOff x="9527" y="5320"/>
              <a:chExt cx="1561" cy="410"/>
            </a:xfrm>
          </p:grpSpPr>
          <p:sp>
            <p:nvSpPr>
              <p:cNvPr id="11" name="Line 38"/>
              <p:cNvSpPr>
                <a:spLocks noChangeShapeType="1"/>
              </p:cNvSpPr>
              <p:nvPr/>
            </p:nvSpPr>
            <p:spPr bwMode="auto">
              <a:xfrm flipV="1">
                <a:off x="9527" y="5499"/>
                <a:ext cx="1561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" name="Group 35"/>
              <p:cNvGrpSpPr>
                <a:grpSpLocks/>
              </p:cNvGrpSpPr>
              <p:nvPr/>
            </p:nvGrpSpPr>
            <p:grpSpPr bwMode="auto">
              <a:xfrm>
                <a:off x="9786" y="5320"/>
                <a:ext cx="370" cy="410"/>
                <a:chOff x="9786" y="5320"/>
                <a:chExt cx="370" cy="410"/>
              </a:xfrm>
            </p:grpSpPr>
            <p:sp>
              <p:nvSpPr>
                <p:cNvPr id="1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86" y="5320"/>
                  <a:ext cx="370" cy="4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4В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Oval 37"/>
                <p:cNvSpPr>
                  <a:spLocks noChangeArrowheads="1"/>
                </p:cNvSpPr>
                <p:nvPr/>
              </p:nvSpPr>
              <p:spPr bwMode="auto">
                <a:xfrm>
                  <a:off x="9806" y="5322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8" name="Овал 7"/>
            <p:cNvSpPr/>
            <p:nvPr/>
          </p:nvSpPr>
          <p:spPr>
            <a:xfrm>
              <a:off x="7215552" y="1242071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9447800" y="1276580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019326" y="1588055"/>
            <a:ext cx="512480" cy="374051"/>
            <a:chOff x="3771349" y="3181724"/>
            <a:chExt cx="914317" cy="839712"/>
          </a:xfrm>
        </p:grpSpPr>
        <p:sp>
          <p:nvSpPr>
            <p:cNvPr id="18" name="Oval 84"/>
            <p:cNvSpPr>
              <a:spLocks noChangeArrowheads="1"/>
            </p:cNvSpPr>
            <p:nvPr/>
          </p:nvSpPr>
          <p:spPr bwMode="auto">
            <a:xfrm>
              <a:off x="3771349" y="3181724"/>
              <a:ext cx="717798" cy="839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85"/>
            <p:cNvSpPr txBox="1">
              <a:spLocks noChangeArrowheads="1"/>
            </p:cNvSpPr>
            <p:nvPr/>
          </p:nvSpPr>
          <p:spPr bwMode="auto">
            <a:xfrm>
              <a:off x="3851751" y="3230966"/>
              <a:ext cx="833915" cy="676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1А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987823" y="2132856"/>
            <a:ext cx="504056" cy="472794"/>
            <a:chOff x="3652054" y="3181724"/>
            <a:chExt cx="899289" cy="1061382"/>
          </a:xfrm>
        </p:grpSpPr>
        <p:sp>
          <p:nvSpPr>
            <p:cNvPr id="21" name="Oval 84"/>
            <p:cNvSpPr>
              <a:spLocks noChangeArrowheads="1"/>
            </p:cNvSpPr>
            <p:nvPr/>
          </p:nvSpPr>
          <p:spPr bwMode="auto">
            <a:xfrm>
              <a:off x="3771349" y="3181724"/>
              <a:ext cx="717798" cy="839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85"/>
            <p:cNvSpPr txBox="1">
              <a:spLocks noChangeArrowheads="1"/>
            </p:cNvSpPr>
            <p:nvPr/>
          </p:nvSpPr>
          <p:spPr bwMode="auto">
            <a:xfrm>
              <a:off x="3652054" y="3242972"/>
              <a:ext cx="899289" cy="1000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2А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17"/>
          <p:cNvGrpSpPr/>
          <p:nvPr/>
        </p:nvGrpSpPr>
        <p:grpSpPr>
          <a:xfrm>
            <a:off x="2195736" y="3573016"/>
            <a:ext cx="1719094" cy="1327287"/>
            <a:chOff x="4909133" y="4453396"/>
            <a:chExt cx="2352445" cy="1537822"/>
          </a:xfrm>
          <a:solidFill>
            <a:schemeClr val="bg1"/>
          </a:solidFill>
        </p:grpSpPr>
        <p:sp>
          <p:nvSpPr>
            <p:cNvPr id="24" name="Прямоугольник 23"/>
            <p:cNvSpPr/>
            <p:nvPr/>
          </p:nvSpPr>
          <p:spPr>
            <a:xfrm>
              <a:off x="6005073" y="4453396"/>
              <a:ext cx="1256505" cy="8201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909133" y="4700784"/>
              <a:ext cx="1182447" cy="96281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8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996057" y="5099727"/>
              <a:ext cx="982360" cy="89149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4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6516216" y="1556792"/>
            <a:ext cx="238078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4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786842" cy="321297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Тест №2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Темы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№5-8</a:t>
            </a:r>
          </a:p>
          <a:p>
            <a:pPr marL="0" indent="0" algn="ctr" eaLnBrk="1" hangingPunct="1">
              <a:lnSpc>
                <a:spcPts val="4400"/>
              </a:lnSpc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После тст2 </a:t>
            </a:r>
            <a:endParaRPr lang="en-US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800" b="1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229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230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204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114,115, 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246,245</a:t>
            </a:r>
            <a:endParaRPr lang="ru-RU" sz="4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400"/>
              </a:lnSpc>
              <a:buNone/>
            </a:pPr>
            <a:endParaRPr lang="ru-RU" sz="4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-642966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99313" y="0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00875" y="2786058"/>
            <a:ext cx="2143125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кругленный прямоугольник 56"/>
          <p:cNvSpPr/>
          <p:nvPr/>
        </p:nvSpPr>
        <p:spPr>
          <a:xfrm>
            <a:off x="1857356" y="71390"/>
            <a:ext cx="4500594" cy="11430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214422"/>
            <a:ext cx="2259227" cy="336779"/>
            <a:chOff x="1296" y="6192"/>
            <a:chExt cx="1584" cy="144"/>
          </a:xfrm>
        </p:grpSpPr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296" y="6192"/>
              <a:ext cx="144" cy="1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736" y="6192"/>
              <a:ext cx="144" cy="1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1296" y="6192"/>
              <a:ext cx="15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32" y="101908"/>
            <a:ext cx="2259227" cy="2571768"/>
            <a:chOff x="3168" y="5904"/>
            <a:chExt cx="1584" cy="1008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3168" y="6336"/>
              <a:ext cx="144" cy="1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168" y="5904"/>
              <a:ext cx="1584" cy="1008"/>
              <a:chOff x="3168" y="5904"/>
              <a:chExt cx="1584" cy="1008"/>
            </a:xfrm>
          </p:grpSpPr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>
                <a:off x="3888" y="6336"/>
                <a:ext cx="288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3168" y="5904"/>
                <a:ext cx="1584" cy="1008"/>
                <a:chOff x="3168" y="5760"/>
                <a:chExt cx="1584" cy="1008"/>
              </a:xfrm>
            </p:grpSpPr>
            <p:sp>
              <p:nvSpPr>
                <p:cNvPr id="37" name="Rectangle 9"/>
                <p:cNvSpPr>
                  <a:spLocks noChangeArrowheads="1"/>
                </p:cNvSpPr>
                <p:nvPr/>
              </p:nvSpPr>
              <p:spPr bwMode="auto">
                <a:xfrm>
                  <a:off x="4608" y="6192"/>
                  <a:ext cx="144" cy="144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 flipV="1">
                  <a:off x="3168" y="6048"/>
                  <a:ext cx="1584" cy="288"/>
                  <a:chOff x="3024" y="6048"/>
                  <a:chExt cx="1584" cy="288"/>
                </a:xfrm>
              </p:grpSpPr>
              <p:sp>
                <p:nvSpPr>
                  <p:cNvPr id="42" name="Arc 12"/>
                  <p:cNvSpPr>
                    <a:spLocks/>
                  </p:cNvSpPr>
                  <p:nvPr/>
                </p:nvSpPr>
                <p:spPr bwMode="auto">
                  <a:xfrm>
                    <a:off x="3744" y="6048"/>
                    <a:ext cx="864" cy="28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Arc 13"/>
                  <p:cNvSpPr>
                    <a:spLocks/>
                  </p:cNvSpPr>
                  <p:nvPr/>
                </p:nvSpPr>
                <p:spPr bwMode="auto">
                  <a:xfrm flipH="1">
                    <a:off x="3024" y="6048"/>
                    <a:ext cx="864" cy="28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032" y="5760"/>
                  <a:ext cx="0" cy="432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Line 15"/>
                <p:cNvSpPr>
                  <a:spLocks noChangeShapeType="1"/>
                </p:cNvSpPr>
                <p:nvPr/>
              </p:nvSpPr>
              <p:spPr bwMode="auto">
                <a:xfrm>
                  <a:off x="4032" y="6336"/>
                  <a:ext cx="0" cy="432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2714612" y="500018"/>
            <a:ext cx="24833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57356" y="-142900"/>
            <a:ext cx="4579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опору… на подвес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6071980" y="214290"/>
            <a:ext cx="2657189" cy="2286016"/>
            <a:chOff x="6503" y="6480"/>
            <a:chExt cx="1993" cy="1296"/>
          </a:xfrm>
        </p:grpSpPr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7843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>
              <a:off x="7789" y="7344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>
              <a:off x="7200" y="7344"/>
              <a:ext cx="129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6751" y="7056"/>
              <a:ext cx="288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>
              <a:off x="6895" y="7056"/>
              <a:ext cx="0" cy="7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 flipV="1">
              <a:off x="6898" y="6480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Line 40"/>
            <p:cNvSpPr>
              <a:spLocks noChangeShapeType="1"/>
            </p:cNvSpPr>
            <p:nvPr/>
          </p:nvSpPr>
          <p:spPr bwMode="auto">
            <a:xfrm>
              <a:off x="7361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>
              <a:off x="6503" y="757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6094198" y="4857760"/>
            <a:ext cx="3066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 rot="19508709">
            <a:off x="7298680" y="2037781"/>
            <a:ext cx="2059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021660" y="2050778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177460" y="2064426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-31" y="2643182"/>
            <a:ext cx="4214810" cy="523220"/>
          </a:xfrm>
          <a:prstGeom prst="rect">
            <a:avLst/>
          </a:prstGeom>
          <a:solidFill>
            <a:srgbClr val="F90101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Величина/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покое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lang="ru-RU" sz="2800" dirty="0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-32" y="3143248"/>
            <a:ext cx="5643571" cy="461665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покое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центру Земли         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1374" y="3609979"/>
            <a:ext cx="4929223" cy="461665"/>
          </a:xfrm>
          <a:prstGeom prst="rect">
            <a:avLst/>
          </a:prstGeom>
          <a:solidFill>
            <a:srgbClr val="0033CC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к опоре или..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10951" y="4572008"/>
            <a:ext cx="228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75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406" y="5072074"/>
            <a:ext cx="3595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82389" y="5786454"/>
            <a:ext cx="2117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857884" y="3357562"/>
            <a:ext cx="32861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III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Р=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>
            <a:off x="7858148" y="663818"/>
            <a:ext cx="0" cy="76200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8072462" y="642918"/>
            <a:ext cx="481222" cy="584775"/>
            <a:chOff x="8072462" y="642918"/>
            <a:chExt cx="481222" cy="584775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8072462" y="642918"/>
              <a:ext cx="4812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endParaRPr lang="ru-RU" sz="3200" dirty="0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8117111" y="714356"/>
              <a:ext cx="38397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0" y="4071942"/>
            <a:ext cx="3286116" cy="523220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электромагнитная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3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3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3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3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3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3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3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3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3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105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1054" grpId="0"/>
      <p:bldP spid="1054" grpId="1"/>
      <p:bldP spid="45" grpId="0"/>
      <p:bldP spid="45" grpId="1"/>
      <p:bldP spid="59" grpId="0"/>
      <p:bldP spid="61" grpId="0"/>
      <p:bldP spid="62" grpId="0"/>
      <p:bldP spid="50" grpId="0"/>
      <p:bldP spid="51" grpId="0" animBg="1"/>
      <p:bldP spid="52" grpId="0" animBg="1"/>
      <p:bldP spid="53" grpId="0" animBg="1"/>
      <p:bldP spid="54" grpId="0"/>
      <p:bldP spid="55" grpId="0"/>
      <p:bldP spid="56" grpId="0"/>
      <p:bldP spid="37889" grpId="0" build="p"/>
      <p:bldP spid="44" grpId="0" animBg="1"/>
      <p:bldP spid="4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323053"/>
            <a:ext cx="9144000" cy="7109639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 (тема 5).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5.Динамика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часть механики, изучающая причины возникновения ускорения и условия равномерного движения.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.Сила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в.ф.в., х.р. действие другого тела.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1 закон Ньютона.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 будет находится в состоянии прямолинейного и равномерного движения (покоиться), если сумма сил действующих на данное тело равно нулю.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5.Система отсчёта,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которой выполняется 1 и 2 законы Ньютона называется инерциальной.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5.Масса тела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мера инертности тела.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5.Инертность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свойство тело сопротивляться изменению скорости.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5.Чем больше масса,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 ускорение меньше.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5.Массу тела можно измерить: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Взаимодействием с телом известной массы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рычажных весах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пружинных весах (за счёт деформации пружины)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периоду колебания пружины.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51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1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51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uiExpand="1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" y="-97726"/>
            <a:ext cx="9144000" cy="64325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и 3 законы Ньютона (тема 6).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Равнодействующая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сумма сил действующих на тело.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закон Ньютона: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Ускорение тела прямо пропорционально сумме сил действующих на него и обратно пропорционально его массе.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ньютон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сила, сообщающая телу массой в 1 кг ускорение 1м/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закон Ньютона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тела действуют друг на друга с силами: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Равными по величине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Противоположными по направлению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Вдоль одной прямой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Одинаковые по природе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uiExpand="1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95250" cy="133350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7455" y="714356"/>
            <a:ext cx="3893371" cy="642942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упругости и трения (тема 7).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7.Деформация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изменение длины.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7.Закон Гука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57224" y="1285860"/>
            <a:ext cx="7821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Сила упругости прямо пропорциональна деформации.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241814"/>
            <a:ext cx="91440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деформация, К – жёсткость.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7.Сила трения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определяется взаимодействием молекул тела и поверхностей.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7.Сила трения зависит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характера поверхности от силы , нормального давления, от силы реакции опоры.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=µ*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7.Сила трения покоя возникает,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мы пытаемся двигать тело по поверхности другого.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тр.пок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≤  µ*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9483482"/>
              </p:ext>
            </p:extLst>
          </p:nvPr>
        </p:nvGraphicFramePr>
        <p:xfrm>
          <a:off x="0" y="174424"/>
          <a:ext cx="9144000" cy="6395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0"/>
                <a:gridCol w="4572000"/>
              </a:tblGrid>
              <a:tr h="395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Динамика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Кинематика.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Сила.</a:t>
                      </a:r>
                      <a:r>
                        <a:rPr lang="ru-RU" sz="18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 Ньютон.</a:t>
                      </a:r>
                      <a:endParaRPr lang="ru-RU" sz="18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5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3.Логика обоснования первого з-на Ньютона.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Логика обоснования второго з-на Ньютона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5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Инертность и масса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Математическое проявление инертности.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91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Вывод и формулировка III-го з-на Ньютона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Прямая и обратная задачи механики.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5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Способы измерения массы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З-н Гука и его проявление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87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От чего зависит сила трения Когда возникает сила трения покоя и от чего она зависит?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Как  определить  коэффициент  трения. (лр).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91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Логика вывода з-на тяготения Ньютона.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Модель опыта  Кавендиша. (Гравитационная постоянная).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5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От чего зависит жесткость тела?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 Как найти жесткость пружины?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91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Сила тяжести, ускорение свободного падения.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10.Вес тела и невесомость.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5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Динамическое описание ситуации.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Динамическое описание ситуации.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771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85794"/>
          <a:ext cx="9144000" cy="5962817"/>
        </p:xfrm>
        <a:graphic>
          <a:graphicData uri="http://schemas.openxmlformats.org/drawingml/2006/table">
            <a:tbl>
              <a:tblPr/>
              <a:tblGrid>
                <a:gridCol w="2345124"/>
                <a:gridCol w="2578314"/>
                <a:gridCol w="3048000"/>
                <a:gridCol w="1172562"/>
              </a:tblGrid>
              <a:tr h="1614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автомобиль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=5 кг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БУГРУ                </a:t>
                      </a:r>
                      <a:r>
                        <a:rPr lang="ru-RU" sz="1800" b="1" dirty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(т№10)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≈10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0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=2 м/с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2000" b="1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50H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автомобиль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=5 кг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ЯМЕ                   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(нитяной маятник)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≈10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400" b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=2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b="1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      </a:t>
                      </a:r>
                      <a:r>
                        <a:rPr lang="ru-RU" sz="2000" b="1" dirty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(т№9)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i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СВОБОДНОЕ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ПАДЕНИЕ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FF33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</a:t>
                      </a:r>
                      <a:r>
                        <a:rPr lang="en-US" sz="2800" b="1" baseline="-25000" dirty="0" err="1" smtClean="0">
                          <a:solidFill>
                            <a:srgbClr val="FF33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</a:t>
                      </a:r>
                      <a:r>
                        <a:rPr lang="en-US" sz="2800" b="1" dirty="0" err="1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v•</a:t>
                      </a:r>
                      <a:r>
                        <a:rPr lang="en-US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cos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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8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</a:t>
                      </a:r>
                      <a:r>
                        <a:rPr lang="en-US" sz="2800" b="1" baseline="-25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0y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v</a:t>
                      </a:r>
                      <a:r>
                        <a:rPr lang="en-US" sz="2800" b="1" baseline="-250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•</a:t>
                      </a: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sin</a:t>
                      </a: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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ru-RU" sz="18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50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214546" y="2464866"/>
            <a:ext cx="2714644" cy="1833575"/>
            <a:chOff x="2964" y="5027"/>
            <a:chExt cx="1597" cy="836"/>
          </a:xfrm>
        </p:grpSpPr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 flipV="1">
              <a:off x="3136" y="5119"/>
              <a:ext cx="1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3324" y="5487"/>
              <a:ext cx="1237" cy="201"/>
              <a:chOff x="0" y="0"/>
              <a:chExt cx="20000" cy="20000"/>
            </a:xfrm>
          </p:grpSpPr>
          <p:sp>
            <p:nvSpPr>
              <p:cNvPr id="4133" name="Arc 37"/>
              <p:cNvSpPr>
                <a:spLocks/>
              </p:cNvSpPr>
              <p:nvPr/>
            </p:nvSpPr>
            <p:spPr bwMode="auto">
              <a:xfrm flipH="1" flipV="1">
                <a:off x="0" y="0"/>
                <a:ext cx="9507" cy="20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2" name="Arc 36"/>
              <p:cNvSpPr>
                <a:spLocks/>
              </p:cNvSpPr>
              <p:nvPr/>
            </p:nvSpPr>
            <p:spPr bwMode="auto">
              <a:xfrm flipV="1">
                <a:off x="9297" y="1592"/>
                <a:ext cx="10703" cy="184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3529" y="5027"/>
              <a:ext cx="852" cy="836"/>
              <a:chOff x="3529" y="5027"/>
              <a:chExt cx="852" cy="836"/>
            </a:xfrm>
          </p:grpSpPr>
          <p:sp>
            <p:nvSpPr>
              <p:cNvPr id="4130" name="Line 34"/>
              <p:cNvSpPr>
                <a:spLocks noChangeShapeType="1"/>
              </p:cNvSpPr>
              <p:nvPr/>
            </p:nvSpPr>
            <p:spPr bwMode="auto">
              <a:xfrm flipV="1">
                <a:off x="4193" y="5283"/>
                <a:ext cx="1" cy="43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/>
            </p:nvSpPr>
            <p:spPr bwMode="auto">
              <a:xfrm>
                <a:off x="3984" y="5569"/>
                <a:ext cx="397" cy="3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8" name="Line 32"/>
              <p:cNvSpPr>
                <a:spLocks noChangeShapeType="1"/>
              </p:cNvSpPr>
              <p:nvPr/>
            </p:nvSpPr>
            <p:spPr bwMode="auto">
              <a:xfrm flipH="1">
                <a:off x="3529" y="5580"/>
                <a:ext cx="397" cy="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3857" y="5027"/>
                <a:ext cx="179" cy="836"/>
                <a:chOff x="3862" y="723"/>
                <a:chExt cx="179" cy="836"/>
              </a:xfrm>
            </p:grpSpPr>
            <p:sp>
              <p:nvSpPr>
                <p:cNvPr id="4127" name="Rectangle 31"/>
                <p:cNvSpPr>
                  <a:spLocks noChangeArrowheads="1"/>
                </p:cNvSpPr>
                <p:nvPr/>
              </p:nvSpPr>
              <p:spPr bwMode="auto">
                <a:xfrm>
                  <a:off x="3862" y="1184"/>
                  <a:ext cx="179" cy="17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26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957" y="723"/>
                  <a:ext cx="0" cy="54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25" name="Line 29"/>
                <p:cNvSpPr>
                  <a:spLocks noChangeShapeType="1"/>
                </p:cNvSpPr>
                <p:nvPr/>
              </p:nvSpPr>
              <p:spPr bwMode="auto">
                <a:xfrm>
                  <a:off x="3957" y="1264"/>
                  <a:ext cx="0" cy="29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2964" y="5680"/>
              <a:ext cx="505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54"/>
          <p:cNvGrpSpPr/>
          <p:nvPr/>
        </p:nvGrpSpPr>
        <p:grpSpPr>
          <a:xfrm>
            <a:off x="2428860" y="972813"/>
            <a:ext cx="2381199" cy="1131134"/>
            <a:chOff x="2571736" y="1389824"/>
            <a:chExt cx="1876096" cy="833467"/>
          </a:xfrm>
        </p:grpSpPr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3586003" y="1590960"/>
              <a:ext cx="200179" cy="26640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52"/>
            <p:cNvGrpSpPr/>
            <p:nvPr/>
          </p:nvGrpSpPr>
          <p:grpSpPr>
            <a:xfrm>
              <a:off x="2571736" y="1389824"/>
              <a:ext cx="1876096" cy="833467"/>
              <a:chOff x="128588" y="36474"/>
              <a:chExt cx="1015008" cy="365136"/>
            </a:xfrm>
          </p:grpSpPr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349846" y="241273"/>
                <a:ext cx="793750" cy="160337"/>
                <a:chOff x="255" y="-4954"/>
                <a:chExt cx="19999" cy="20000"/>
              </a:xfrm>
            </p:grpSpPr>
            <p:sp>
              <p:nvSpPr>
                <p:cNvPr id="4120" name="Arc 24"/>
                <p:cNvSpPr>
                  <a:spLocks/>
                </p:cNvSpPr>
                <p:nvPr/>
              </p:nvSpPr>
              <p:spPr bwMode="auto">
                <a:xfrm flipH="1">
                  <a:off x="255" y="-4954"/>
                  <a:ext cx="9239" cy="200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19" name="Arc 23"/>
                <p:cNvSpPr>
                  <a:spLocks/>
                </p:cNvSpPr>
                <p:nvPr/>
              </p:nvSpPr>
              <p:spPr bwMode="auto">
                <a:xfrm>
                  <a:off x="8902" y="-4954"/>
                  <a:ext cx="11352" cy="172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46"/>
              <p:cNvGrpSpPr>
                <a:grpSpLocks/>
              </p:cNvGrpSpPr>
              <p:nvPr/>
            </p:nvGrpSpPr>
            <p:grpSpPr bwMode="auto">
              <a:xfrm>
                <a:off x="128588" y="58738"/>
                <a:ext cx="320675" cy="328612"/>
                <a:chOff x="3428" y="3803"/>
                <a:chExt cx="505" cy="517"/>
              </a:xfrm>
            </p:grpSpPr>
            <p:sp>
              <p:nvSpPr>
                <p:cNvPr id="4144" name="Line 48"/>
                <p:cNvSpPr>
                  <a:spLocks noChangeShapeType="1"/>
                </p:cNvSpPr>
                <p:nvPr/>
              </p:nvSpPr>
              <p:spPr bwMode="auto">
                <a:xfrm>
                  <a:off x="3576" y="3803"/>
                  <a:ext cx="1" cy="5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43" name="Line 47"/>
                <p:cNvSpPr>
                  <a:spLocks noChangeShapeType="1"/>
                </p:cNvSpPr>
                <p:nvPr/>
              </p:nvSpPr>
              <p:spPr bwMode="auto">
                <a:xfrm>
                  <a:off x="3428" y="4002"/>
                  <a:ext cx="505" cy="1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4117" name="Line 21"/>
              <p:cNvSpPr>
                <a:spLocks noChangeShapeType="1"/>
              </p:cNvSpPr>
              <p:nvPr/>
            </p:nvSpPr>
            <p:spPr bwMode="auto">
              <a:xfrm>
                <a:off x="969963" y="168275"/>
                <a:ext cx="1587" cy="168275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1" name="Group 39"/>
              <p:cNvGrpSpPr>
                <a:grpSpLocks/>
              </p:cNvGrpSpPr>
              <p:nvPr/>
            </p:nvGrpSpPr>
            <p:grpSpPr bwMode="auto">
              <a:xfrm>
                <a:off x="571472" y="36474"/>
                <a:ext cx="309563" cy="359854"/>
                <a:chOff x="3721" y="4117"/>
                <a:chExt cx="448" cy="455"/>
              </a:xfrm>
            </p:grpSpPr>
            <p:sp>
              <p:nvSpPr>
                <p:cNvPr id="4140" name="Line 44"/>
                <p:cNvSpPr>
                  <a:spLocks noChangeShapeType="1"/>
                </p:cNvSpPr>
                <p:nvPr/>
              </p:nvSpPr>
              <p:spPr bwMode="auto">
                <a:xfrm>
                  <a:off x="3945" y="4293"/>
                  <a:ext cx="0" cy="279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3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945" y="4117"/>
                  <a:ext cx="0" cy="162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2" name="Group 40"/>
                <p:cNvGrpSpPr>
                  <a:grpSpLocks/>
                </p:cNvGrpSpPr>
                <p:nvPr/>
              </p:nvGrpSpPr>
              <p:grpSpPr bwMode="auto">
                <a:xfrm>
                  <a:off x="3721" y="4283"/>
                  <a:ext cx="448" cy="4"/>
                  <a:chOff x="3729" y="5576"/>
                  <a:chExt cx="448" cy="4"/>
                </a:xfrm>
              </p:grpSpPr>
              <p:sp>
                <p:nvSpPr>
                  <p:cNvPr id="413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997" y="5576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37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29" y="5580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3" name="Group 1"/>
          <p:cNvGrpSpPr>
            <a:grpSpLocks/>
          </p:cNvGrpSpPr>
          <p:nvPr/>
        </p:nvGrpSpPr>
        <p:grpSpPr bwMode="auto">
          <a:xfrm>
            <a:off x="2357422" y="5000636"/>
            <a:ext cx="2643206" cy="1000132"/>
            <a:chOff x="2981" y="6024"/>
            <a:chExt cx="2532" cy="781"/>
          </a:xfrm>
        </p:grpSpPr>
        <p:sp>
          <p:nvSpPr>
            <p:cNvPr id="4111" name="Arc 15"/>
            <p:cNvSpPr>
              <a:spLocks/>
            </p:cNvSpPr>
            <p:nvPr/>
          </p:nvSpPr>
          <p:spPr bwMode="auto">
            <a:xfrm flipH="1">
              <a:off x="3041" y="6166"/>
              <a:ext cx="901" cy="6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0" name="Arc 14"/>
            <p:cNvSpPr>
              <a:spLocks/>
            </p:cNvSpPr>
            <p:nvPr/>
          </p:nvSpPr>
          <p:spPr bwMode="auto">
            <a:xfrm>
              <a:off x="3941" y="6166"/>
              <a:ext cx="889" cy="6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2981" y="6024"/>
              <a:ext cx="2532" cy="781"/>
              <a:chOff x="2981" y="6024"/>
              <a:chExt cx="2532" cy="781"/>
            </a:xfrm>
          </p:grpSpPr>
          <p:sp>
            <p:nvSpPr>
              <p:cNvPr id="4109" name="Line 13"/>
              <p:cNvSpPr>
                <a:spLocks noChangeShapeType="1"/>
              </p:cNvSpPr>
              <p:nvPr/>
            </p:nvSpPr>
            <p:spPr bwMode="auto">
              <a:xfrm flipV="1">
                <a:off x="2996" y="6024"/>
                <a:ext cx="1" cy="7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8" name="Line 12"/>
              <p:cNvSpPr>
                <a:spLocks noChangeShapeType="1"/>
              </p:cNvSpPr>
              <p:nvPr/>
            </p:nvSpPr>
            <p:spPr bwMode="auto">
              <a:xfrm flipV="1">
                <a:off x="3008" y="6288"/>
                <a:ext cx="181" cy="493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7" name="Line 11"/>
              <p:cNvSpPr>
                <a:spLocks noChangeShapeType="1"/>
              </p:cNvSpPr>
              <p:nvPr/>
            </p:nvSpPr>
            <p:spPr bwMode="auto">
              <a:xfrm>
                <a:off x="4320" y="6164"/>
                <a:ext cx="1" cy="4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>
                <a:off x="2981" y="6790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>
                <a:off x="3976" y="6154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4800" y="6734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3" name="Line 7"/>
              <p:cNvSpPr>
                <a:spLocks noChangeShapeType="1"/>
              </p:cNvSpPr>
              <p:nvPr/>
            </p:nvSpPr>
            <p:spPr bwMode="auto">
              <a:xfrm>
                <a:off x="4589" y="6363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3533" y="6243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1" name="Line 5"/>
              <p:cNvSpPr>
                <a:spLocks noChangeShapeType="1"/>
              </p:cNvSpPr>
              <p:nvPr/>
            </p:nvSpPr>
            <p:spPr bwMode="auto">
              <a:xfrm>
                <a:off x="3957" y="6184"/>
                <a:ext cx="0" cy="4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0" name="Rectangle 4"/>
              <p:cNvSpPr>
                <a:spLocks noChangeArrowheads="1"/>
              </p:cNvSpPr>
              <p:nvPr/>
            </p:nvSpPr>
            <p:spPr bwMode="auto">
              <a:xfrm>
                <a:off x="3865" y="6087"/>
                <a:ext cx="179" cy="17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9" name="Line 3"/>
              <p:cNvSpPr>
                <a:spLocks noChangeShapeType="1"/>
              </p:cNvSpPr>
              <p:nvPr/>
            </p:nvSpPr>
            <p:spPr bwMode="auto">
              <a:xfrm>
                <a:off x="2993" y="6804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5143504" y="2500306"/>
            <a:ext cx="2328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0= </a:t>
            </a:r>
            <a:r>
              <a:rPr lang="en-US" sz="2400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400" b="1" baseline="-25000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-  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000628" y="785794"/>
            <a:ext cx="2691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0= </a:t>
            </a:r>
            <a:r>
              <a:rPr lang="en-US" sz="2800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-  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dirty="0" err="1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>
            <a:off x="5905572" y="23726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Line 1"/>
          <p:cNvSpPr>
            <a:spLocks noChangeShapeType="1"/>
          </p:cNvSpPr>
          <p:nvPr/>
        </p:nvSpPr>
        <p:spPr bwMode="auto">
          <a:xfrm>
            <a:off x="6477076" y="23726"/>
            <a:ext cx="228600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0" y="59375"/>
            <a:ext cx="91440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картинка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 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Что?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Как?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Ньютона )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0бщ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343092" y="178592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36253" y="1262706"/>
            <a:ext cx="271260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N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86380" y="1773863"/>
            <a:ext cx="2521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=10H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N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913535" y="1285860"/>
            <a:ext cx="1230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40H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71736" y="25717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143504" y="3000372"/>
            <a:ext cx="269977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N-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929190" y="3714752"/>
            <a:ext cx="3004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=10H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 -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913535" y="2857496"/>
            <a:ext cx="1230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60H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936549" y="5500702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50557" y="54769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929190" y="4536195"/>
            <a:ext cx="2558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а</a:t>
            </a:r>
            <a:r>
              <a:rPr lang="en-US" sz="2800" b="1" baseline="-25000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=0 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FF7C8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5072074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000628" y="5715016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gt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/2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929586" y="5334672"/>
            <a:ext cx="1227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0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758" y="2396570"/>
            <a:ext cx="9144000" cy="4429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236506" y="1707500"/>
            <a:ext cx="59503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407568" y="764704"/>
            <a:ext cx="44435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388634" y="1279646"/>
            <a:ext cx="5020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341 L 4.72222E-6 0.2560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26804 L 4.72222E-6 0.60106 " pathEditMode="relative" rAng="0" ptsTypes="AA">
                                      <p:cBhvr>
                                        <p:cTn id="120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6087E-6 L -0.58385 0.08302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6" grpId="0" animBg="1"/>
      <p:bldP spid="57" grpId="0" animBg="1"/>
      <p:bldP spid="58" grpId="0"/>
      <p:bldP spid="60" grpId="0"/>
      <p:bldP spid="61" grpId="0" animBg="1"/>
      <p:bldP spid="62" grpId="0"/>
      <p:bldP spid="63" grpId="0"/>
      <p:bldP spid="63" grpId="1"/>
      <p:bldP spid="64" grpId="0"/>
      <p:bldP spid="65" grpId="0" animBg="1"/>
      <p:bldP spid="66" grpId="0"/>
      <p:bldP spid="67" grpId="0"/>
      <p:bldP spid="67" grpId="1"/>
      <p:bldP spid="68" grpId="0"/>
      <p:bldP spid="69" grpId="0"/>
      <p:bldP spid="70" grpId="0"/>
      <p:bldP spid="71" grpId="0"/>
      <p:bldP spid="72" grpId="0"/>
      <p:bldP spid="73" grpId="0"/>
      <p:bldP spid="73" grpId="1"/>
      <p:bldP spid="59" grpId="0" animBg="1"/>
      <p:bldP spid="59" grpId="1" animBg="1"/>
      <p:bldP spid="74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85794"/>
          <a:ext cx="9144000" cy="5962817"/>
        </p:xfrm>
        <a:graphic>
          <a:graphicData uri="http://schemas.openxmlformats.org/drawingml/2006/table">
            <a:tbl>
              <a:tblPr/>
              <a:tblGrid>
                <a:gridCol w="2345124"/>
                <a:gridCol w="2578314"/>
                <a:gridCol w="3048000"/>
                <a:gridCol w="1172562"/>
              </a:tblGrid>
              <a:tr h="1614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автомобиль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=5 кг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БУГРУ                </a:t>
                      </a:r>
                      <a:r>
                        <a:rPr lang="ru-RU" sz="1800" b="1" dirty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(т№10)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≈10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0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=2 м/с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2000" b="1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50H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5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автомобиль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=5 кг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ЯМЕ                    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(нитяной маятник)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≈10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400" b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=2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b="1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1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      </a:t>
                      </a:r>
                      <a:r>
                        <a:rPr lang="ru-RU" sz="2000" b="1" dirty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(т№9)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СВОБОДНОЕ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ПАДЕНИЕ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FF33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</a:t>
                      </a:r>
                      <a:r>
                        <a:rPr lang="en-US" sz="2800" b="1" baseline="-25000" dirty="0" err="1" smtClean="0">
                          <a:solidFill>
                            <a:srgbClr val="FF33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</a:t>
                      </a:r>
                      <a:r>
                        <a:rPr lang="en-US" sz="2800" b="1" dirty="0" err="1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v•</a:t>
                      </a:r>
                      <a:r>
                        <a:rPr lang="en-US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cos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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8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</a:t>
                      </a:r>
                      <a:r>
                        <a:rPr lang="en-US" sz="2800" b="1" baseline="-25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0y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v</a:t>
                      </a:r>
                      <a:r>
                        <a:rPr lang="en-US" sz="2800" b="1" baseline="-250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•</a:t>
                      </a: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sin</a:t>
                      </a: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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ru-RU" sz="18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50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214546" y="2464866"/>
            <a:ext cx="2714644" cy="1833575"/>
            <a:chOff x="2964" y="5027"/>
            <a:chExt cx="1597" cy="836"/>
          </a:xfrm>
        </p:grpSpPr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 flipV="1">
              <a:off x="3136" y="5119"/>
              <a:ext cx="1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3324" y="5487"/>
              <a:ext cx="1237" cy="201"/>
              <a:chOff x="0" y="0"/>
              <a:chExt cx="20000" cy="20000"/>
            </a:xfrm>
          </p:grpSpPr>
          <p:sp>
            <p:nvSpPr>
              <p:cNvPr id="4133" name="Arc 37"/>
              <p:cNvSpPr>
                <a:spLocks/>
              </p:cNvSpPr>
              <p:nvPr/>
            </p:nvSpPr>
            <p:spPr bwMode="auto">
              <a:xfrm flipH="1" flipV="1">
                <a:off x="0" y="0"/>
                <a:ext cx="9507" cy="20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2" name="Arc 36"/>
              <p:cNvSpPr>
                <a:spLocks/>
              </p:cNvSpPr>
              <p:nvPr/>
            </p:nvSpPr>
            <p:spPr bwMode="auto">
              <a:xfrm flipV="1">
                <a:off x="9297" y="1592"/>
                <a:ext cx="10703" cy="184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3529" y="5027"/>
              <a:ext cx="852" cy="836"/>
              <a:chOff x="3529" y="5027"/>
              <a:chExt cx="852" cy="836"/>
            </a:xfrm>
          </p:grpSpPr>
          <p:sp>
            <p:nvSpPr>
              <p:cNvPr id="4130" name="Line 34"/>
              <p:cNvSpPr>
                <a:spLocks noChangeShapeType="1"/>
              </p:cNvSpPr>
              <p:nvPr/>
            </p:nvSpPr>
            <p:spPr bwMode="auto">
              <a:xfrm flipV="1">
                <a:off x="4193" y="5283"/>
                <a:ext cx="1" cy="43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/>
            </p:nvSpPr>
            <p:spPr bwMode="auto">
              <a:xfrm>
                <a:off x="3984" y="5569"/>
                <a:ext cx="397" cy="3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8" name="Line 32"/>
              <p:cNvSpPr>
                <a:spLocks noChangeShapeType="1"/>
              </p:cNvSpPr>
              <p:nvPr/>
            </p:nvSpPr>
            <p:spPr bwMode="auto">
              <a:xfrm flipH="1">
                <a:off x="3529" y="5580"/>
                <a:ext cx="397" cy="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3857" y="5027"/>
                <a:ext cx="179" cy="836"/>
                <a:chOff x="3862" y="723"/>
                <a:chExt cx="179" cy="836"/>
              </a:xfrm>
            </p:grpSpPr>
            <p:sp>
              <p:nvSpPr>
                <p:cNvPr id="4127" name="Rectangle 31"/>
                <p:cNvSpPr>
                  <a:spLocks noChangeArrowheads="1"/>
                </p:cNvSpPr>
                <p:nvPr/>
              </p:nvSpPr>
              <p:spPr bwMode="auto">
                <a:xfrm>
                  <a:off x="3862" y="1184"/>
                  <a:ext cx="179" cy="17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26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957" y="723"/>
                  <a:ext cx="0" cy="54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25" name="Line 29"/>
                <p:cNvSpPr>
                  <a:spLocks noChangeShapeType="1"/>
                </p:cNvSpPr>
                <p:nvPr/>
              </p:nvSpPr>
              <p:spPr bwMode="auto">
                <a:xfrm>
                  <a:off x="3957" y="1264"/>
                  <a:ext cx="0" cy="29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2964" y="5680"/>
              <a:ext cx="505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54"/>
          <p:cNvGrpSpPr/>
          <p:nvPr/>
        </p:nvGrpSpPr>
        <p:grpSpPr>
          <a:xfrm>
            <a:off x="2428860" y="972813"/>
            <a:ext cx="2381199" cy="1131134"/>
            <a:chOff x="2571736" y="1389824"/>
            <a:chExt cx="1876096" cy="833467"/>
          </a:xfrm>
        </p:grpSpPr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3586003" y="1590960"/>
              <a:ext cx="200179" cy="26640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52"/>
            <p:cNvGrpSpPr/>
            <p:nvPr/>
          </p:nvGrpSpPr>
          <p:grpSpPr>
            <a:xfrm>
              <a:off x="2571736" y="1389824"/>
              <a:ext cx="1876096" cy="833467"/>
              <a:chOff x="128588" y="36474"/>
              <a:chExt cx="1015008" cy="365136"/>
            </a:xfrm>
          </p:grpSpPr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349846" y="241273"/>
                <a:ext cx="793750" cy="160337"/>
                <a:chOff x="255" y="-4954"/>
                <a:chExt cx="19999" cy="20000"/>
              </a:xfrm>
            </p:grpSpPr>
            <p:sp>
              <p:nvSpPr>
                <p:cNvPr id="4120" name="Arc 24"/>
                <p:cNvSpPr>
                  <a:spLocks/>
                </p:cNvSpPr>
                <p:nvPr/>
              </p:nvSpPr>
              <p:spPr bwMode="auto">
                <a:xfrm flipH="1">
                  <a:off x="255" y="-4954"/>
                  <a:ext cx="9239" cy="200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19" name="Arc 23"/>
                <p:cNvSpPr>
                  <a:spLocks/>
                </p:cNvSpPr>
                <p:nvPr/>
              </p:nvSpPr>
              <p:spPr bwMode="auto">
                <a:xfrm>
                  <a:off x="8902" y="-4954"/>
                  <a:ext cx="11352" cy="172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46"/>
              <p:cNvGrpSpPr>
                <a:grpSpLocks/>
              </p:cNvGrpSpPr>
              <p:nvPr/>
            </p:nvGrpSpPr>
            <p:grpSpPr bwMode="auto">
              <a:xfrm>
                <a:off x="128588" y="58738"/>
                <a:ext cx="320675" cy="328612"/>
                <a:chOff x="3428" y="3803"/>
                <a:chExt cx="505" cy="517"/>
              </a:xfrm>
            </p:grpSpPr>
            <p:sp>
              <p:nvSpPr>
                <p:cNvPr id="4144" name="Line 48"/>
                <p:cNvSpPr>
                  <a:spLocks noChangeShapeType="1"/>
                </p:cNvSpPr>
                <p:nvPr/>
              </p:nvSpPr>
              <p:spPr bwMode="auto">
                <a:xfrm>
                  <a:off x="3576" y="3803"/>
                  <a:ext cx="1" cy="5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43" name="Line 47"/>
                <p:cNvSpPr>
                  <a:spLocks noChangeShapeType="1"/>
                </p:cNvSpPr>
                <p:nvPr/>
              </p:nvSpPr>
              <p:spPr bwMode="auto">
                <a:xfrm>
                  <a:off x="3428" y="4002"/>
                  <a:ext cx="505" cy="1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4117" name="Line 21"/>
              <p:cNvSpPr>
                <a:spLocks noChangeShapeType="1"/>
              </p:cNvSpPr>
              <p:nvPr/>
            </p:nvSpPr>
            <p:spPr bwMode="auto">
              <a:xfrm>
                <a:off x="969963" y="168275"/>
                <a:ext cx="1587" cy="168275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1" name="Group 39"/>
              <p:cNvGrpSpPr>
                <a:grpSpLocks/>
              </p:cNvGrpSpPr>
              <p:nvPr/>
            </p:nvGrpSpPr>
            <p:grpSpPr bwMode="auto">
              <a:xfrm>
                <a:off x="571472" y="36474"/>
                <a:ext cx="309563" cy="359854"/>
                <a:chOff x="3721" y="4117"/>
                <a:chExt cx="448" cy="455"/>
              </a:xfrm>
            </p:grpSpPr>
            <p:sp>
              <p:nvSpPr>
                <p:cNvPr id="4140" name="Line 44"/>
                <p:cNvSpPr>
                  <a:spLocks noChangeShapeType="1"/>
                </p:cNvSpPr>
                <p:nvPr/>
              </p:nvSpPr>
              <p:spPr bwMode="auto">
                <a:xfrm>
                  <a:off x="3945" y="4293"/>
                  <a:ext cx="0" cy="279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3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945" y="4117"/>
                  <a:ext cx="0" cy="162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2" name="Group 40"/>
                <p:cNvGrpSpPr>
                  <a:grpSpLocks/>
                </p:cNvGrpSpPr>
                <p:nvPr/>
              </p:nvGrpSpPr>
              <p:grpSpPr bwMode="auto">
                <a:xfrm>
                  <a:off x="3721" y="4283"/>
                  <a:ext cx="448" cy="4"/>
                  <a:chOff x="3729" y="5576"/>
                  <a:chExt cx="448" cy="4"/>
                </a:xfrm>
              </p:grpSpPr>
              <p:sp>
                <p:nvSpPr>
                  <p:cNvPr id="413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997" y="5576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37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29" y="5580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3" name="Group 1"/>
          <p:cNvGrpSpPr>
            <a:grpSpLocks/>
          </p:cNvGrpSpPr>
          <p:nvPr/>
        </p:nvGrpSpPr>
        <p:grpSpPr bwMode="auto">
          <a:xfrm>
            <a:off x="2357422" y="5000636"/>
            <a:ext cx="2643206" cy="1000132"/>
            <a:chOff x="2981" y="6024"/>
            <a:chExt cx="2532" cy="781"/>
          </a:xfrm>
        </p:grpSpPr>
        <p:sp>
          <p:nvSpPr>
            <p:cNvPr id="4111" name="Arc 15"/>
            <p:cNvSpPr>
              <a:spLocks/>
            </p:cNvSpPr>
            <p:nvPr/>
          </p:nvSpPr>
          <p:spPr bwMode="auto">
            <a:xfrm flipH="1">
              <a:off x="3041" y="6166"/>
              <a:ext cx="901" cy="6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0" name="Arc 14"/>
            <p:cNvSpPr>
              <a:spLocks/>
            </p:cNvSpPr>
            <p:nvPr/>
          </p:nvSpPr>
          <p:spPr bwMode="auto">
            <a:xfrm>
              <a:off x="3941" y="6166"/>
              <a:ext cx="889" cy="6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2981" y="6024"/>
              <a:ext cx="2532" cy="781"/>
              <a:chOff x="2981" y="6024"/>
              <a:chExt cx="2532" cy="781"/>
            </a:xfrm>
          </p:grpSpPr>
          <p:sp>
            <p:nvSpPr>
              <p:cNvPr id="4109" name="Line 13"/>
              <p:cNvSpPr>
                <a:spLocks noChangeShapeType="1"/>
              </p:cNvSpPr>
              <p:nvPr/>
            </p:nvSpPr>
            <p:spPr bwMode="auto">
              <a:xfrm flipV="1">
                <a:off x="2996" y="6024"/>
                <a:ext cx="1" cy="7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8" name="Line 12"/>
              <p:cNvSpPr>
                <a:spLocks noChangeShapeType="1"/>
              </p:cNvSpPr>
              <p:nvPr/>
            </p:nvSpPr>
            <p:spPr bwMode="auto">
              <a:xfrm flipV="1">
                <a:off x="3008" y="6288"/>
                <a:ext cx="181" cy="493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7" name="Line 11"/>
              <p:cNvSpPr>
                <a:spLocks noChangeShapeType="1"/>
              </p:cNvSpPr>
              <p:nvPr/>
            </p:nvSpPr>
            <p:spPr bwMode="auto">
              <a:xfrm>
                <a:off x="4320" y="6164"/>
                <a:ext cx="1" cy="4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>
                <a:off x="2981" y="6790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>
                <a:off x="3976" y="6154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4800" y="6734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3" name="Line 7"/>
              <p:cNvSpPr>
                <a:spLocks noChangeShapeType="1"/>
              </p:cNvSpPr>
              <p:nvPr/>
            </p:nvSpPr>
            <p:spPr bwMode="auto">
              <a:xfrm>
                <a:off x="4589" y="6363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3533" y="6243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1" name="Line 5"/>
              <p:cNvSpPr>
                <a:spLocks noChangeShapeType="1"/>
              </p:cNvSpPr>
              <p:nvPr/>
            </p:nvSpPr>
            <p:spPr bwMode="auto">
              <a:xfrm>
                <a:off x="3957" y="6184"/>
                <a:ext cx="0" cy="4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0" name="Rectangle 4"/>
              <p:cNvSpPr>
                <a:spLocks noChangeArrowheads="1"/>
              </p:cNvSpPr>
              <p:nvPr/>
            </p:nvSpPr>
            <p:spPr bwMode="auto">
              <a:xfrm>
                <a:off x="3865" y="6087"/>
                <a:ext cx="179" cy="17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9" name="Line 3"/>
              <p:cNvSpPr>
                <a:spLocks noChangeShapeType="1"/>
              </p:cNvSpPr>
              <p:nvPr/>
            </p:nvSpPr>
            <p:spPr bwMode="auto">
              <a:xfrm>
                <a:off x="2993" y="6804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5143504" y="2500306"/>
            <a:ext cx="2328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0= </a:t>
            </a:r>
            <a:r>
              <a:rPr lang="en-US" sz="2400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400" b="1" baseline="-25000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-  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000628" y="785794"/>
            <a:ext cx="2691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0= </a:t>
            </a:r>
            <a:r>
              <a:rPr lang="en-US" sz="2800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-  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dirty="0" err="1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>
            <a:off x="5905572" y="23726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Line 1"/>
          <p:cNvSpPr>
            <a:spLocks noChangeShapeType="1"/>
          </p:cNvSpPr>
          <p:nvPr/>
        </p:nvSpPr>
        <p:spPr bwMode="auto">
          <a:xfrm>
            <a:off x="6477076" y="23726"/>
            <a:ext cx="228600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0" y="59375"/>
            <a:ext cx="91440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картинка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 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Что?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Как?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Ньютона )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0бщ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343092" y="178592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36253" y="1262706"/>
            <a:ext cx="2688557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N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86380" y="1773863"/>
            <a:ext cx="2521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=10H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N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913535" y="1285860"/>
            <a:ext cx="1230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40H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71736" y="25717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143504" y="3000372"/>
            <a:ext cx="2387192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N-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929190" y="3714752"/>
            <a:ext cx="2969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=10H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 -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913535" y="2857496"/>
            <a:ext cx="1230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60H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936549" y="5500702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50557" y="54769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929190" y="4536195"/>
            <a:ext cx="2558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а</a:t>
            </a:r>
            <a:r>
              <a:rPr lang="en-US" sz="2800" b="1" baseline="-25000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=0 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FF7C8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5072074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000628" y="5715016"/>
            <a:ext cx="2821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∙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/2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929586" y="5334672"/>
            <a:ext cx="1227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0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373830" y="1772816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6087E-6 L -0.58385 0.0830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6" grpId="0" animBg="1"/>
      <p:bldP spid="57" grpId="0" animBg="1"/>
      <p:bldP spid="58" grpId="0"/>
      <p:bldP spid="60" grpId="0"/>
      <p:bldP spid="61" grpId="0" animBg="1"/>
      <p:bldP spid="62" grpId="0"/>
      <p:bldP spid="63" grpId="0"/>
      <p:bldP spid="63" grpId="1"/>
      <p:bldP spid="64" grpId="0"/>
      <p:bldP spid="65" grpId="0" animBg="1"/>
      <p:bldP spid="66" grpId="0"/>
      <p:bldP spid="67" grpId="0"/>
      <p:bldP spid="67" grpId="1"/>
      <p:bldP spid="68" grpId="0"/>
      <p:bldP spid="69" grpId="0"/>
      <p:bldP spid="70" grpId="0"/>
      <p:bldP spid="71" grpId="0"/>
      <p:bldP spid="72" grpId="0"/>
      <p:bldP spid="73" grpId="0"/>
      <p:bldP spid="73" grpId="1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035040"/>
        </p:xfrm>
        <a:graphic>
          <a:graphicData uri="http://schemas.openxmlformats.org/drawingml/2006/table">
            <a:tbl>
              <a:tblPr/>
              <a:tblGrid>
                <a:gridCol w="2345124"/>
                <a:gridCol w="2578314"/>
                <a:gridCol w="3048000"/>
                <a:gridCol w="1172562"/>
              </a:tblGrid>
              <a:tr h="1098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санки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скатываются с горы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(т№13)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en-US" sz="2000" b="1" baseline="-25000" dirty="0" err="1" smtClean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en-US" sz="2000" b="1" dirty="0" smtClean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mg sin</a:t>
                      </a:r>
                      <a:r>
                        <a:rPr lang="en-US" sz="2000" b="1" dirty="0" smtClean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en-US" sz="2000" baseline="-25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=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mg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Times New Roman"/>
                        </a:rPr>
                        <a:t>cos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</a:t>
                      </a: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</a:t>
                      </a: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en-US" sz="2000" b="1" dirty="0" smtClean="0">
                          <a:solidFill>
                            <a:srgbClr val="FF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2000" b="1" baseline="-25000" dirty="0" err="1" smtClean="0">
                          <a:solidFill>
                            <a:srgbClr val="FF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2000" b="1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           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ox) -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-</a:t>
                      </a:r>
                      <a:r>
                        <a:rPr lang="en-US" sz="2000" b="1" dirty="0" smtClean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mg sin</a:t>
                      </a:r>
                      <a:r>
                        <a:rPr lang="en-US" sz="2000" b="1" dirty="0" smtClean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n-US" sz="2000" b="1" dirty="0" smtClean="0">
                          <a:solidFill>
                            <a:srgbClr val="FF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2000" b="1" dirty="0" err="1" smtClean="0">
                          <a:solidFill>
                            <a:srgbClr val="FF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</a:t>
                      </a:r>
                      <a:r>
                        <a:rPr lang="ru-RU" sz="2000" b="1" dirty="0" smtClean="0">
                          <a:solidFill>
                            <a:srgbClr val="FF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oy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N-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mg </a:t>
                      </a: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cos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= 50H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 =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ОРИЗОНТАЛЬНЫЙ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ПОВОРОТ 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автомобиля</a:t>
                      </a:r>
                      <a:r>
                        <a:rPr lang="ru-RU" sz="2000" b="1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(т№13)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(см. торможение по горизонтали)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µ=0,2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=5 кг,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000" b="1" baseline="-250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≈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м/с</a:t>
                      </a:r>
                      <a:r>
                        <a:rPr lang="ru-RU" sz="2000" b="1" baseline="30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b="1" baseline="300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</a:t>
                      </a:r>
                      <a:r>
                        <a:rPr lang="ru-RU" sz="2000" b="1" baseline="-25000" dirty="0">
                          <a:solidFill>
                            <a:srgbClr val="FF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                  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37155" algn="ctr"/>
                          <a:tab pos="5274310" algn="r"/>
                          <a:tab pos="449580" algn="l"/>
                        </a:tabLst>
                        <a:defRPr/>
                      </a:pP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ox</a:t>
                      </a: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20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en-US" sz="2000" b="1" dirty="0" smtClean="0">
                          <a:solidFill>
                            <a:srgbClr val="00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2000" b="1" baseline="-25000" dirty="0" smtClean="0">
                          <a:solidFill>
                            <a:srgbClr val="00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n-US" sz="2000" b="1" dirty="0" smtClean="0">
                          <a:solidFill>
                            <a:srgbClr val="FF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2000" b="1" dirty="0" err="1" smtClean="0">
                          <a:solidFill>
                            <a:srgbClr val="FF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</a:t>
                      </a:r>
                      <a:r>
                        <a:rPr lang="ru-RU" sz="2000" b="1" dirty="0" smtClean="0">
                          <a:solidFill>
                            <a:srgbClr val="FF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000" b="1" dirty="0" err="1" smtClean="0">
                          <a:solidFill>
                            <a:srgbClr val="FF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oz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2000" b="1" baseline="-25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 </a:t>
                      </a:r>
                      <a:r>
                        <a:rPr lang="en-US" sz="2000" b="1" dirty="0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2000" b="1" dirty="0" err="1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</a:t>
                      </a:r>
                      <a:r>
                        <a:rPr lang="ru-RU" sz="2000" b="1" dirty="0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покоя </a:t>
                      </a:r>
                      <a:endParaRPr lang="ru-RU" sz="2000" b="1" dirty="0" smtClean="0">
                        <a:solidFill>
                          <a:srgbClr val="66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2000" b="1" dirty="0" err="1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</a:t>
                      </a:r>
                      <a:r>
                        <a:rPr lang="ru-RU" sz="2000" b="1" dirty="0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покоя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US" sz="2000" b="1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µ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99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oy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 N-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mg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 = 50H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 = 51H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поворот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с наклоном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самолёта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конический маятник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80008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(т№13)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99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(сравни с №9 и 11)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=5 кг,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2000" b="1" baseline="-25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≈2 м/с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000" b="1" baseline="-25000" dirty="0" err="1" smtClean="0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2000" b="1" dirty="0" smtClean="0">
                          <a:solidFill>
                            <a:srgbClr val="00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sin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endParaRPr lang="ru-RU" sz="2000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000" b="1" baseline="-25000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=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000" b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</a:t>
                      </a:r>
                      <a:endParaRPr lang="ru-RU" sz="20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oz</a:t>
                      </a:r>
                      <a:r>
                        <a:rPr lang="ru-RU" sz="2000" b="1" dirty="0" smtClean="0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en-US" sz="2000" b="1" dirty="0" smtClean="0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2000" b="1" baseline="-25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baseline="-250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b="1" dirty="0" err="1" smtClean="0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000" b="1" baseline="-25000" dirty="0" err="1" smtClean="0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endParaRPr lang="ru-RU" sz="2000" dirty="0">
                        <a:solidFill>
                          <a:srgbClr val="6633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ox</a:t>
                      </a:r>
                      <a:r>
                        <a:rPr lang="ru-RU" sz="20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2000" b="1" dirty="0">
                          <a:solidFill>
                            <a:srgbClr val="6633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en-US" sz="2000" b="1" dirty="0">
                          <a:solidFill>
                            <a:srgbClr val="00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2000" b="1" baseline="-25000" dirty="0">
                          <a:solidFill>
                            <a:srgbClr val="00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2000" b="1" dirty="0" err="1">
                          <a:solidFill>
                            <a:srgbClr val="FF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oy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 </a:t>
                      </a:r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2000" b="1" baseline="-250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n-US" sz="2000" b="1" baseline="-250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mg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20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= 50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51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Группа 57"/>
          <p:cNvGrpSpPr/>
          <p:nvPr/>
        </p:nvGrpSpPr>
        <p:grpSpPr>
          <a:xfrm>
            <a:off x="2571736" y="1955875"/>
            <a:ext cx="422275" cy="681037"/>
            <a:chOff x="2008172" y="90488"/>
            <a:chExt cx="422275" cy="681037"/>
          </a:xfrm>
        </p:grpSpPr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 flipH="1">
              <a:off x="2033572" y="504825"/>
              <a:ext cx="396875" cy="26670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 flipV="1">
              <a:off x="2427272" y="90488"/>
              <a:ext cx="1588" cy="4191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 flipH="1">
              <a:off x="2008172" y="493713"/>
              <a:ext cx="420688" cy="1587"/>
            </a:xfrm>
            <a:prstGeom prst="line">
              <a:avLst/>
            </a:prstGeom>
            <a:noFill/>
            <a:ln w="9525">
              <a:solidFill>
                <a:srgbClr val="6633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90" name="Oval 42"/>
          <p:cNvSpPr>
            <a:spLocks noChangeArrowheads="1"/>
          </p:cNvSpPr>
          <p:nvPr/>
        </p:nvSpPr>
        <p:spPr bwMode="auto">
          <a:xfrm>
            <a:off x="2357422" y="2594868"/>
            <a:ext cx="1790700" cy="546100"/>
          </a:xfrm>
          <a:prstGeom prst="ellipse">
            <a:avLst/>
          </a:prstGeom>
          <a:noFill/>
          <a:ln w="31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 flipH="1">
            <a:off x="3643306" y="234888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571868" y="2002520"/>
            <a:ext cx="1067376" cy="1714512"/>
            <a:chOff x="4442" y="11909"/>
            <a:chExt cx="375" cy="1004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4552" y="11909"/>
              <a:ext cx="218" cy="1004"/>
              <a:chOff x="3938" y="2954"/>
              <a:chExt cx="179" cy="729"/>
            </a:xfrm>
          </p:grpSpPr>
          <p:sp>
            <p:nvSpPr>
              <p:cNvPr id="2089" name="Rectangle 41"/>
              <p:cNvSpPr>
                <a:spLocks noChangeArrowheads="1"/>
              </p:cNvSpPr>
              <p:nvPr/>
            </p:nvSpPr>
            <p:spPr bwMode="auto">
              <a:xfrm>
                <a:off x="3938" y="3229"/>
                <a:ext cx="179" cy="17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4026" y="3323"/>
                <a:ext cx="0" cy="36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 flipV="1">
                <a:off x="4025" y="2954"/>
                <a:ext cx="0" cy="36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 flipH="1">
              <a:off x="4442" y="12409"/>
              <a:ext cx="219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 flipH="1">
              <a:off x="4509" y="12249"/>
              <a:ext cx="308" cy="32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123728" y="4005064"/>
            <a:ext cx="2808312" cy="1179408"/>
            <a:chOff x="1881" y="13144"/>
            <a:chExt cx="3420" cy="1620"/>
          </a:xfrm>
        </p:grpSpPr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1881" y="13144"/>
              <a:ext cx="3420" cy="1620"/>
              <a:chOff x="2177" y="13236"/>
              <a:chExt cx="2797" cy="1265"/>
            </a:xfrm>
          </p:grpSpPr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2177" y="13236"/>
                <a:ext cx="2797" cy="1265"/>
                <a:chOff x="2177" y="13236"/>
                <a:chExt cx="2797" cy="1265"/>
              </a:xfrm>
            </p:grpSpPr>
            <p:sp>
              <p:nvSpPr>
                <p:cNvPr id="207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089" y="13599"/>
                  <a:ext cx="1669" cy="72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6" name="Oval 28"/>
                <p:cNvSpPr>
                  <a:spLocks noChangeArrowheads="1"/>
                </p:cNvSpPr>
                <p:nvPr/>
              </p:nvSpPr>
              <p:spPr bwMode="auto">
                <a:xfrm>
                  <a:off x="2177" y="13671"/>
                  <a:ext cx="1813" cy="373"/>
                </a:xfrm>
                <a:prstGeom prst="ellips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5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3701" y="13332"/>
                  <a:ext cx="265" cy="56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4" name="Line 26"/>
                <p:cNvSpPr>
                  <a:spLocks noChangeShapeType="1"/>
                </p:cNvSpPr>
                <p:nvPr/>
              </p:nvSpPr>
              <p:spPr bwMode="auto">
                <a:xfrm>
                  <a:off x="3089" y="14340"/>
                  <a:ext cx="1729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3" name="Line 25"/>
                <p:cNvSpPr>
                  <a:spLocks noChangeShapeType="1"/>
                </p:cNvSpPr>
                <p:nvPr/>
              </p:nvSpPr>
              <p:spPr bwMode="auto">
                <a:xfrm>
                  <a:off x="3701" y="13416"/>
                  <a:ext cx="1" cy="58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3203" y="13780"/>
                  <a:ext cx="385" cy="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1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865" y="13236"/>
                  <a:ext cx="1" cy="9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4277" y="14040"/>
                  <a:ext cx="697" cy="1"/>
                </a:xfrm>
                <a:prstGeom prst="line">
                  <a:avLst/>
                </a:prstGeom>
                <a:noFill/>
                <a:ln w="9525">
                  <a:solidFill>
                    <a:srgbClr val="6633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9" name="Line 21"/>
                <p:cNvSpPr>
                  <a:spLocks noChangeShapeType="1"/>
                </p:cNvSpPr>
                <p:nvPr/>
              </p:nvSpPr>
              <p:spPr bwMode="auto">
                <a:xfrm>
                  <a:off x="3963" y="13914"/>
                  <a:ext cx="1" cy="58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565" y="14052"/>
                  <a:ext cx="301" cy="421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785" y="13722"/>
                  <a:ext cx="360" cy="360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6" name="Line 18"/>
                <p:cNvSpPr>
                  <a:spLocks noChangeShapeType="1"/>
                </p:cNvSpPr>
                <p:nvPr/>
              </p:nvSpPr>
              <p:spPr bwMode="auto">
                <a:xfrm>
                  <a:off x="3965" y="13346"/>
                  <a:ext cx="1" cy="58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 flipH="1">
                <a:off x="3669" y="13339"/>
                <a:ext cx="30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 flipH="1">
                <a:off x="3667" y="13896"/>
                <a:ext cx="30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 flipH="1" flipV="1">
              <a:off x="3958" y="13659"/>
              <a:ext cx="88" cy="183"/>
            </a:xfrm>
            <a:prstGeom prst="rtTriangle">
              <a:avLst/>
            </a:prstGeom>
            <a:solidFill>
              <a:srgbClr val="CC99FF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AutoShape 13"/>
            <p:cNvSpPr>
              <a:spLocks noChangeArrowheads="1"/>
            </p:cNvSpPr>
            <p:nvPr/>
          </p:nvSpPr>
          <p:spPr bwMode="auto">
            <a:xfrm rot="10800000" flipH="1" flipV="1">
              <a:off x="3771" y="13434"/>
              <a:ext cx="88" cy="198"/>
            </a:xfrm>
            <a:prstGeom prst="rtTriangle">
              <a:avLst/>
            </a:prstGeom>
            <a:solidFill>
              <a:srgbClr val="CC99FF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8400972" y="3069208"/>
            <a:ext cx="707532" cy="431800"/>
            <a:chOff x="5299" y="8732"/>
            <a:chExt cx="1115" cy="680"/>
          </a:xfrm>
        </p:grpSpPr>
        <p:grpSp>
          <p:nvGrpSpPr>
            <p:cNvPr id="10" name="Group 50"/>
            <p:cNvGrpSpPr>
              <a:grpSpLocks/>
            </p:cNvGrpSpPr>
            <p:nvPr/>
          </p:nvGrpSpPr>
          <p:grpSpPr bwMode="auto">
            <a:xfrm flipH="1">
              <a:off x="5299" y="8732"/>
              <a:ext cx="454" cy="680"/>
              <a:chOff x="5099" y="6837"/>
              <a:chExt cx="454" cy="680"/>
            </a:xfrm>
          </p:grpSpPr>
          <p:sp>
            <p:nvSpPr>
              <p:cNvPr id="2102" name="Rectangle 54"/>
              <p:cNvSpPr>
                <a:spLocks noChangeArrowheads="1"/>
              </p:cNvSpPr>
              <p:nvPr/>
            </p:nvSpPr>
            <p:spPr bwMode="auto">
              <a:xfrm>
                <a:off x="5099" y="6848"/>
                <a:ext cx="451" cy="6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 flipV="1">
                <a:off x="5374" y="6837"/>
                <a:ext cx="0" cy="39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 flipV="1">
                <a:off x="5370" y="7216"/>
                <a:ext cx="183" cy="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 flipV="1">
                <a:off x="5373" y="6844"/>
                <a:ext cx="180" cy="36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96" name="Text Box 48"/>
            <p:cNvSpPr txBox="1">
              <a:spLocks noChangeArrowheads="1"/>
            </p:cNvSpPr>
            <p:nvPr/>
          </p:nvSpPr>
          <p:spPr bwMode="auto">
            <a:xfrm>
              <a:off x="5514" y="8871"/>
              <a:ext cx="90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2343135" y="27509"/>
            <a:ext cx="1962164" cy="1490004"/>
            <a:chOff x="3141" y="9903"/>
            <a:chExt cx="2021" cy="1397"/>
          </a:xfrm>
        </p:grpSpPr>
        <p:grpSp>
          <p:nvGrpSpPr>
            <p:cNvPr id="12" name="Group 59"/>
            <p:cNvGrpSpPr>
              <a:grpSpLocks/>
            </p:cNvGrpSpPr>
            <p:nvPr/>
          </p:nvGrpSpPr>
          <p:grpSpPr bwMode="auto">
            <a:xfrm>
              <a:off x="3141" y="9903"/>
              <a:ext cx="2021" cy="1397"/>
              <a:chOff x="3204" y="9941"/>
              <a:chExt cx="2021" cy="1397"/>
            </a:xfrm>
          </p:grpSpPr>
          <p:sp>
            <p:nvSpPr>
              <p:cNvPr id="2108" name="Line 60"/>
              <p:cNvSpPr>
                <a:spLocks noChangeShapeType="1"/>
              </p:cNvSpPr>
              <p:nvPr/>
            </p:nvSpPr>
            <p:spPr bwMode="auto">
              <a:xfrm>
                <a:off x="4025" y="10615"/>
                <a:ext cx="277" cy="3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Line 61"/>
              <p:cNvSpPr>
                <a:spLocks noChangeShapeType="1"/>
              </p:cNvSpPr>
              <p:nvPr/>
            </p:nvSpPr>
            <p:spPr bwMode="auto">
              <a:xfrm rot="300000" flipV="1">
                <a:off x="4055" y="11002"/>
                <a:ext cx="260" cy="203"/>
              </a:xfrm>
              <a:prstGeom prst="line">
                <a:avLst/>
              </a:prstGeom>
              <a:noFill/>
              <a:ln w="19050" cap="rnd">
                <a:solidFill>
                  <a:srgbClr val="008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3" name="Group 62"/>
              <p:cNvGrpSpPr>
                <a:grpSpLocks/>
              </p:cNvGrpSpPr>
              <p:nvPr/>
            </p:nvGrpSpPr>
            <p:grpSpPr bwMode="auto">
              <a:xfrm>
                <a:off x="3204" y="9941"/>
                <a:ext cx="2021" cy="1397"/>
                <a:chOff x="3329" y="10102"/>
                <a:chExt cx="1657" cy="1201"/>
              </a:xfrm>
            </p:grpSpPr>
            <p:grpSp>
              <p:nvGrpSpPr>
                <p:cNvPr id="14" name="Group 63"/>
                <p:cNvGrpSpPr>
                  <a:grpSpLocks/>
                </p:cNvGrpSpPr>
                <p:nvPr/>
              </p:nvGrpSpPr>
              <p:grpSpPr bwMode="auto">
                <a:xfrm>
                  <a:off x="3329" y="10102"/>
                  <a:ext cx="1657" cy="1201"/>
                  <a:chOff x="3329" y="11163"/>
                  <a:chExt cx="1657" cy="1201"/>
                </a:xfrm>
              </p:grpSpPr>
              <p:sp>
                <p:nvSpPr>
                  <p:cNvPr id="2112" name="Line 6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7" y="11163"/>
                    <a:ext cx="481" cy="66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none" w="sm" len="sm"/>
                    <a:tailEnd type="triangle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13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65" y="11475"/>
                    <a:ext cx="421" cy="313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 type="none" w="sm" len="sm"/>
                    <a:tailEnd type="triangle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5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3329" y="11205"/>
                    <a:ext cx="1645" cy="1159"/>
                    <a:chOff x="3329" y="11205"/>
                    <a:chExt cx="1645" cy="1159"/>
                  </a:xfrm>
                </p:grpSpPr>
                <p:sp>
                  <p:nvSpPr>
                    <p:cNvPr id="2115" name="Line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29" y="11205"/>
                      <a:ext cx="1621" cy="1129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C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16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41" y="12363"/>
                      <a:ext cx="1633" cy="1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17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25" y="11787"/>
                      <a:ext cx="1" cy="45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18" name="Line 7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73" y="11451"/>
                      <a:ext cx="253" cy="33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19" name="Line 71"/>
                    <p:cNvSpPr>
                      <a:spLocks noChangeShapeType="1"/>
                    </p:cNvSpPr>
                    <p:nvPr/>
                  </p:nvSpPr>
                  <p:spPr bwMode="auto">
                    <a:xfrm rot="11444010" flipH="1">
                      <a:off x="4052" y="11653"/>
                      <a:ext cx="145" cy="13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6600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120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3670" y="10674"/>
                  <a:ext cx="229" cy="17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2121" name="AutoShape 73"/>
            <p:cNvSpPr>
              <a:spLocks noChangeArrowheads="1"/>
            </p:cNvSpPr>
            <p:nvPr/>
          </p:nvSpPr>
          <p:spPr bwMode="auto">
            <a:xfrm rot="19620000" flipH="1">
              <a:off x="3882" y="10707"/>
              <a:ext cx="260" cy="371"/>
            </a:xfrm>
            <a:prstGeom prst="rtTriangle">
              <a:avLst/>
            </a:prstGeom>
            <a:solidFill>
              <a:srgbClr val="CC99FF"/>
            </a:solidFill>
            <a:ln w="28575">
              <a:solidFill>
                <a:srgbClr val="CC99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409810" y="628630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4172348" y="1907540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 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3568448" y="3068960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b="1" baseline="-25000" dirty="0" smtClean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16520" y="3419708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mg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987824" y="2627620"/>
            <a:ext cx="7149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33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b="1" baseline="-25000" dirty="0" err="1" smtClean="0">
                <a:solidFill>
                  <a:srgbClr val="6633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трп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987824" y="1763524"/>
            <a:ext cx="3571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14AC"/>
                </a:solidFill>
                <a:latin typeface="Times New Roman"/>
                <a:ea typeface="Times New Roman"/>
                <a:cs typeface="Times New Roman"/>
              </a:rPr>
              <a:t>y</a:t>
            </a:r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357422" y="2483604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x 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57422" y="2051556"/>
            <a:ext cx="3571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z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14810" y="2195572"/>
            <a:ext cx="9286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b="1" baseline="-25000" dirty="0" err="1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тр.кач</a:t>
            </a:r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3500430" y="1979548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ru-RU" b="1" baseline="-250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2998582" y="4098588"/>
            <a:ext cx="4286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ru-RU" b="1" baseline="-250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-32" y="1844824"/>
            <a:ext cx="9144000" cy="4429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341 L 4.72222E-6 0.2560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0974 L 0 0.64261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740954">
            <a:off x="459733" y="2415964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214282" y="3786190"/>
            <a:ext cx="8929718" cy="150019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КУРСУ МЕХАНИКА</a:t>
            </a:r>
            <a:endParaRPr lang="ru-RU" sz="6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6150114"/>
            <a:ext cx="55006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Рабочая тетрадь,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стр.60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0"/>
            <a:ext cx="30862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Годовой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20" name="Picture 2" descr="http://class-fizika.narod.ru/9_class/1/colec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000625"/>
            <a:ext cx="522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357950" y="5143512"/>
            <a:ext cx="159216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 мая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396536" cy="25717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3975" lvl="0" indent="0" defTabSz="914400" rtl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Автомобиль движется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равномерно и прямолинейно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 скоростью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(рис.1).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Какое направление   имеет   равнодействующая сил, приложенных к автомобилю?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53975" lvl="0" indent="0" defTabSz="914400" rtl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1.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2.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3.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    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2668" y="1500174"/>
            <a:ext cx="31099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05"/>
          <p:cNvSpPr>
            <a:spLocks noChangeArrowheads="1"/>
          </p:cNvSpPr>
          <p:nvPr/>
        </p:nvSpPr>
        <p:spPr bwMode="auto">
          <a:xfrm>
            <a:off x="1857356" y="3429000"/>
            <a:ext cx="928694" cy="71438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9E3A5"/>
          </a:solid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06"/>
          <p:cNvSpPr txBox="1">
            <a:spLocks noChangeArrowheads="1"/>
          </p:cNvSpPr>
          <p:nvPr/>
        </p:nvSpPr>
        <p:spPr bwMode="auto">
          <a:xfrm>
            <a:off x="2928926" y="3214686"/>
            <a:ext cx="3143272" cy="107157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… покоится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57158" y="3143248"/>
            <a:ext cx="1428760" cy="1285884"/>
            <a:chOff x="500034" y="1857364"/>
            <a:chExt cx="1428760" cy="1285884"/>
          </a:xfrm>
          <a:solidFill>
            <a:srgbClr val="F9E3A5"/>
          </a:solidFill>
        </p:grpSpPr>
        <p:sp>
          <p:nvSpPr>
            <p:cNvPr id="8" name="Text Box 104"/>
            <p:cNvSpPr txBox="1">
              <a:spLocks noChangeArrowheads="1"/>
            </p:cNvSpPr>
            <p:nvPr/>
          </p:nvSpPr>
          <p:spPr bwMode="auto">
            <a:xfrm>
              <a:off x="500034" y="1857364"/>
              <a:ext cx="1428760" cy="12858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нет,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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 bwMode="auto">
            <a:xfrm>
              <a:off x="500034" y="1928802"/>
              <a:ext cx="428625" cy="1588"/>
            </a:xfrm>
            <a:prstGeom prst="straightConnector1">
              <a:avLst/>
            </a:prstGeom>
            <a:grpFill/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 bwMode="auto">
            <a:xfrm>
              <a:off x="1007492" y="2611650"/>
              <a:ext cx="428625" cy="1588"/>
            </a:xfrm>
            <a:prstGeom prst="straightConnector1">
              <a:avLst/>
            </a:prstGeom>
            <a:grpFill/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utoShape 107"/>
          <p:cNvSpPr>
            <a:spLocks noChangeArrowheads="1"/>
          </p:cNvSpPr>
          <p:nvPr/>
        </p:nvSpPr>
        <p:spPr bwMode="auto">
          <a:xfrm rot="10800000" flipV="1">
            <a:off x="7000892" y="3357562"/>
            <a:ext cx="1571636" cy="801691"/>
          </a:xfrm>
          <a:prstGeom prst="wedgeRectCallout">
            <a:avLst>
              <a:gd name="adj1" fmla="val 123467"/>
              <a:gd name="adj2" fmla="val 9742"/>
            </a:avLst>
          </a:prstGeom>
          <a:solidFill>
            <a:srgbClr val="F9E3A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Н.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6273249"/>
            <a:ext cx="3162082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№5,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.15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86182" y="2000240"/>
            <a:ext cx="1500198" cy="642942"/>
          </a:xfrm>
          <a:prstGeom prst="roundRect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2E08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D0698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5" grpId="0" animBg="1"/>
      <p:bldP spid="6" grpId="0" build="p" animBg="1"/>
      <p:bldP spid="6" grpId="1" build="allAtOnce" animBg="1"/>
      <p:bldP spid="11" grpId="0" animBg="1"/>
      <p:bldP spid="11" grpId="1" animBg="1"/>
      <p:bldP spid="13" grpId="1" uiExpand="1" build="p" animBg="1"/>
      <p:bldP spid="15" grpId="0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4985</TotalTime>
  <Words>4393</Words>
  <Application>Microsoft Office PowerPoint</Application>
  <PresentationFormat>Экран (4:3)</PresentationFormat>
  <Paragraphs>851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new_year4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Домашнее задание.</vt:lpstr>
      <vt:lpstr>Слайд 42</vt:lpstr>
      <vt:lpstr>Слайд 43</vt:lpstr>
      <vt:lpstr>Слайд 44</vt:lpstr>
      <vt:lpstr>Слайд 45</vt:lpstr>
      <vt:lpstr>Слайд 46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453</cp:revision>
  <dcterms:created xsi:type="dcterms:W3CDTF">2008-12-14T04:17:18Z</dcterms:created>
  <dcterms:modified xsi:type="dcterms:W3CDTF">2018-05-02T02:23:41Z</dcterms:modified>
</cp:coreProperties>
</file>